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B5B56CE-8E1E-4720-917E-1AE61B6505E5}">
  <a:tblStyle styleId="{5B5B56CE-8E1E-4720-917E-1AE61B6505E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Style>
        <a:fill>
          <a:solidFill>
            <a:srgbClr val="D0DEEF"/>
          </a:solidFill>
        </a:fill>
      </a:tcStyle>
    </a:band1H>
    <a:band1V>
      <a:tcStyle>
        <a:fill>
          <a:solidFill>
            <a:srgbClr val="D0DEEF"/>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pedia.org/wiki/Friend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994350"/>
            <a:ext cx="9144000" cy="17397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GB"/>
              <a:t>Cities Unlocked 2016/17</a:t>
            </a:r>
          </a:p>
          <a:p>
            <a:pPr lvl="0">
              <a:spcBef>
                <a:spcPts val="0"/>
              </a:spcBef>
              <a:buNone/>
            </a:pPr>
            <a:r>
              <a:t/>
            </a:r>
            <a:endParaRPr/>
          </a:p>
        </p:txBody>
      </p:sp>
      <p:sp>
        <p:nvSpPr>
          <p:cNvPr id="85" name="Shape 85"/>
          <p:cNvSpPr txBox="1"/>
          <p:nvPr>
            <p:ph idx="1" type="subTitle"/>
          </p:nvPr>
        </p:nvSpPr>
        <p:spPr>
          <a:xfrm>
            <a:off x="1524000" y="2559628"/>
            <a:ext cx="9144000" cy="2131200"/>
          </a:xfrm>
          <a:prstGeom prst="rect">
            <a:avLst/>
          </a:prstGeom>
        </p:spPr>
        <p:txBody>
          <a:bodyPr anchorCtr="0" anchor="t" bIns="91425" lIns="91425" rIns="91425" tIns="91425">
            <a:noAutofit/>
          </a:bodyPr>
          <a:lstStyle/>
          <a:p>
            <a:pPr lvl="0">
              <a:spcBef>
                <a:spcPts val="0"/>
              </a:spcBef>
              <a:buClr>
                <a:schemeClr val="dk1"/>
              </a:buClr>
              <a:buSzPct val="45833"/>
              <a:buFont typeface="Arial"/>
              <a:buNone/>
            </a:pPr>
            <a:r>
              <a:rPr lang="en-GB">
                <a:latin typeface="Georgia"/>
                <a:ea typeface="Georgia"/>
                <a:cs typeface="Georgia"/>
                <a:sym typeface="Georgia"/>
              </a:rPr>
              <a:t>Description:</a:t>
            </a:r>
          </a:p>
          <a:p>
            <a:pPr lvl="0">
              <a:spcBef>
                <a:spcPts val="0"/>
              </a:spcBef>
              <a:buClr>
                <a:schemeClr val="dk1"/>
              </a:buClr>
              <a:buSzPct val="45833"/>
              <a:buFont typeface="Arial"/>
              <a:buNone/>
            </a:pPr>
            <a:r>
              <a:rPr lang="en-GB">
                <a:latin typeface="Georgia"/>
                <a:ea typeface="Georgia"/>
                <a:cs typeface="Georgia"/>
                <a:sym typeface="Georgia"/>
              </a:rPr>
              <a:t>First project brief describing Aim, How it works, Use case, Technical aspects and Timeline for 4 different extension concepts for CityScribe App.</a:t>
            </a:r>
          </a:p>
          <a:p>
            <a:pPr lvl="0">
              <a:spcBef>
                <a:spcPts val="0"/>
              </a:spcBef>
              <a:buNone/>
            </a:pPr>
            <a:r>
              <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GB" sz="4400" u="none" cap="none" strike="noStrike">
                <a:solidFill>
                  <a:schemeClr val="dk1"/>
                </a:solidFill>
                <a:latin typeface="Calibri"/>
                <a:ea typeface="Calibri"/>
                <a:cs typeface="Calibri"/>
                <a:sym typeface="Calibri"/>
              </a:rPr>
              <a:t>Use Case </a:t>
            </a:r>
          </a:p>
        </p:txBody>
      </p:sp>
      <p:sp>
        <p:nvSpPr>
          <p:cNvPr id="139" name="Shape 139"/>
          <p:cNvSpPr txBox="1"/>
          <p:nvPr>
            <p:ph idx="1" type="body"/>
          </p:nvPr>
        </p:nvSpPr>
        <p:spPr>
          <a:xfrm>
            <a:off x="838200" y="1825625"/>
            <a:ext cx="10515600" cy="4566000"/>
          </a:xfrm>
          <a:prstGeom prst="rect">
            <a:avLst/>
          </a:prstGeom>
          <a:noFill/>
          <a:ln>
            <a:noFill/>
          </a:ln>
        </p:spPr>
        <p:txBody>
          <a:bodyPr anchorCtr="0" anchor="t" bIns="45700" lIns="91425" rIns="91425" tIns="45700">
            <a:noAutofit/>
          </a:bodyPr>
          <a:lstStyle/>
          <a:p>
            <a:pPr indent="-69850" lvl="0" marL="0" rtl="0">
              <a:spcBef>
                <a:spcPts val="0"/>
              </a:spcBef>
              <a:buClr>
                <a:schemeClr val="dk1"/>
              </a:buClr>
              <a:buSzPct val="39285"/>
              <a:buFont typeface="Arial"/>
              <a:buNone/>
            </a:pPr>
            <a:r>
              <a:rPr lang="en-GB">
                <a:latin typeface="Arial"/>
                <a:ea typeface="Arial"/>
                <a:cs typeface="Arial"/>
                <a:sym typeface="Arial"/>
              </a:rPr>
              <a:t>•</a:t>
            </a:r>
            <a:r>
              <a:rPr lang="en-GB"/>
              <a:t>Mobility Instructor</a:t>
            </a:r>
          </a:p>
          <a:p>
            <a:pPr indent="-69850" lvl="0" marL="0" rtl="0">
              <a:spcBef>
                <a:spcPts val="0"/>
              </a:spcBef>
              <a:buClr>
                <a:schemeClr val="dk1"/>
              </a:buClr>
              <a:buSzPct val="39285"/>
              <a:buFont typeface="Arial"/>
              <a:buNone/>
            </a:pPr>
            <a:r>
              <a:rPr i="1" lang="en-GB"/>
              <a:t>Creates a route then shares it with a visually impaired person.</a:t>
            </a:r>
          </a:p>
          <a:p>
            <a:pPr indent="-69850" lvl="0" marL="0" rtl="0">
              <a:spcBef>
                <a:spcPts val="0"/>
              </a:spcBef>
              <a:buClr>
                <a:schemeClr val="dk1"/>
              </a:buClr>
              <a:buSzPct val="39285"/>
              <a:buFont typeface="Arial"/>
              <a:buNone/>
            </a:pPr>
            <a:r>
              <a:rPr lang="en-GB">
                <a:latin typeface="Arial"/>
                <a:ea typeface="Arial"/>
                <a:cs typeface="Arial"/>
                <a:sym typeface="Arial"/>
              </a:rPr>
              <a:t>•</a:t>
            </a:r>
            <a:r>
              <a:rPr lang="en-GB"/>
              <a:t>Visually impaired</a:t>
            </a:r>
          </a:p>
          <a:p>
            <a:pPr indent="-69850" lvl="0" marL="0" rtl="0">
              <a:spcBef>
                <a:spcPts val="0"/>
              </a:spcBef>
              <a:buClr>
                <a:schemeClr val="dk1"/>
              </a:buClr>
              <a:buSzPct val="39285"/>
              <a:buFont typeface="Arial"/>
              <a:buNone/>
            </a:pPr>
            <a:r>
              <a:rPr i="1" lang="en-GB"/>
              <a:t>Accepts route from other users. Obtain environment audio from SoundScape at each landmark in a route then simulate going through </a:t>
            </a:r>
            <a:r>
              <a:rPr lang="en-GB"/>
              <a:t>it.</a:t>
            </a:r>
          </a:p>
          <a:p>
            <a:pPr indent="-69850" lvl="0" marL="0" rtl="0">
              <a:spcBef>
                <a:spcPts val="0"/>
              </a:spcBef>
              <a:buClr>
                <a:schemeClr val="dk1"/>
              </a:buClr>
              <a:buSzPct val="39285"/>
              <a:buFont typeface="Arial"/>
              <a:buNone/>
            </a:pPr>
            <a:r>
              <a:rPr lang="en-GB">
                <a:latin typeface="Arial"/>
                <a:ea typeface="Arial"/>
                <a:cs typeface="Arial"/>
                <a:sym typeface="Arial"/>
              </a:rPr>
              <a:t>•</a:t>
            </a:r>
            <a:r>
              <a:rPr lang="en-GB"/>
              <a:t>General User</a:t>
            </a:r>
          </a:p>
          <a:p>
            <a:pPr indent="-69850" lvl="0" marL="0" rtl="0">
              <a:spcBef>
                <a:spcPts val="0"/>
              </a:spcBef>
              <a:buClr>
                <a:schemeClr val="dk1"/>
              </a:buClr>
              <a:buSzPct val="39285"/>
              <a:buFont typeface="Arial"/>
              <a:buNone/>
            </a:pPr>
            <a:r>
              <a:rPr i="1" lang="en-GB"/>
              <a:t>Share archive routes with other user. Other user can preview then accept or decline route</a:t>
            </a:r>
          </a:p>
          <a:p>
            <a:pPr indent="0" lvl="1" marL="457200" marR="0" rtl="0" algn="l">
              <a:lnSpc>
                <a:spcPct val="90000"/>
              </a:lnSpc>
              <a:spcBef>
                <a:spcPts val="500"/>
              </a:spcBef>
              <a:buClr>
                <a:schemeClr val="dk1"/>
              </a:buClr>
              <a:buSzPct val="25000"/>
              <a:buFont typeface="Arial"/>
              <a:buNone/>
            </a:pPr>
            <a: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GB" sz="4400" u="none" cap="none" strike="noStrike">
                <a:solidFill>
                  <a:schemeClr val="dk1"/>
                </a:solidFill>
                <a:latin typeface="Calibri"/>
                <a:ea typeface="Calibri"/>
                <a:cs typeface="Calibri"/>
                <a:sym typeface="Calibri"/>
              </a:rPr>
              <a:t>Assumptions </a:t>
            </a:r>
          </a:p>
        </p:txBody>
      </p:sp>
      <p:sp>
        <p:nvSpPr>
          <p:cNvPr id="145" name="Shape 145"/>
          <p:cNvSpPr txBox="1"/>
          <p:nvPr>
            <p:ph idx="1" type="body"/>
          </p:nvPr>
        </p:nvSpPr>
        <p:spPr>
          <a:xfrm>
            <a:off x="838200" y="1825625"/>
            <a:ext cx="10515600" cy="43512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There is some mechanism to archive routes.</a:t>
            </a:r>
          </a:p>
          <a:p>
            <a:pPr indent="-228600" lvl="0" marL="228600" marR="0" rtl="0" algn="l">
              <a:lnSpc>
                <a:spcPct val="90000"/>
              </a:lnSpc>
              <a:spcBef>
                <a:spcPts val="100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Routes are essentially a </a:t>
            </a:r>
            <a:r>
              <a:rPr lang="en-GB"/>
              <a:t>collection</a:t>
            </a:r>
            <a:r>
              <a:rPr b="0" i="0" lang="en-GB" sz="2800" u="none" cap="none" strike="noStrike">
                <a:solidFill>
                  <a:schemeClr val="dk1"/>
                </a:solidFill>
                <a:latin typeface="Calibri"/>
                <a:ea typeface="Calibri"/>
                <a:cs typeface="Calibri"/>
                <a:sym typeface="Calibri"/>
              </a:rPr>
              <a:t> of landmarks</a:t>
            </a:r>
            <a:r>
              <a:rPr lang="en-GB"/>
              <a:t> through a defined walkable path (since we’re targeting pedestrians )</a:t>
            </a:r>
          </a:p>
          <a:p>
            <a:pPr indent="-228600" lvl="0" marL="228600" marR="0" rtl="0" algn="l">
              <a:lnSpc>
                <a:spcPct val="90000"/>
              </a:lnSpc>
              <a:spcBef>
                <a:spcPts val="100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Landmarks are </a:t>
            </a:r>
            <a:r>
              <a:rPr lang="en-GB"/>
              <a:t>coordinate of significance to the route or describes direction and/or things to lookout for on the route (traffic lights, road crossing, pavement, steps etc.)</a:t>
            </a:r>
          </a:p>
          <a:p>
            <a:pPr indent="0" lvl="0" marL="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GB" sz="4400" u="none" cap="none" strike="noStrike">
                <a:solidFill>
                  <a:schemeClr val="dk1"/>
                </a:solidFill>
                <a:latin typeface="Calibri"/>
                <a:ea typeface="Calibri"/>
                <a:cs typeface="Calibri"/>
                <a:sym typeface="Calibri"/>
              </a:rPr>
              <a:t>Technical Aspects &amp; Challenges</a:t>
            </a:r>
          </a:p>
        </p:txBody>
      </p:sp>
      <p:sp>
        <p:nvSpPr>
          <p:cNvPr id="151" name="Shape 15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457200" rtl="0">
              <a:lnSpc>
                <a:spcPct val="115000"/>
              </a:lnSpc>
              <a:spcBef>
                <a:spcPts val="0"/>
              </a:spcBef>
              <a:buFont typeface="Calibri"/>
            </a:pPr>
            <a:r>
              <a:rPr lang="en-GB"/>
              <a:t>Web APIs for social network logic. ( 2 weeks )</a:t>
            </a:r>
          </a:p>
          <a:p>
            <a:pPr indent="-228600" lvl="0" marL="457200" rtl="0">
              <a:lnSpc>
                <a:spcPct val="108000"/>
              </a:lnSpc>
              <a:spcBef>
                <a:spcPts val="0"/>
              </a:spcBef>
              <a:buFont typeface="Calibri"/>
            </a:pPr>
            <a:r>
              <a:rPr lang="en-GB"/>
              <a:t>Extend CityScribe’s GUI to accommodate receiving, sharing, accepting and declining routes.  ( 3 weeks ) </a:t>
            </a:r>
          </a:p>
          <a:p>
            <a:pPr indent="-228600" lvl="0" marL="457200" rtl="0">
              <a:lnSpc>
                <a:spcPct val="108000"/>
              </a:lnSpc>
              <a:spcBef>
                <a:spcPts val="0"/>
              </a:spcBef>
              <a:buFont typeface="Calibri"/>
            </a:pPr>
            <a:r>
              <a:rPr lang="en-GB"/>
              <a:t>Require web hosting and database server ( 2 days )</a:t>
            </a:r>
          </a:p>
          <a:p>
            <a:pPr indent="-228600" lvl="0" marL="457200" rtl="0">
              <a:lnSpc>
                <a:spcPct val="108000"/>
              </a:lnSpc>
              <a:spcBef>
                <a:spcPts val="0"/>
              </a:spcBef>
              <a:buFont typeface="Calibri"/>
            </a:pPr>
            <a:r>
              <a:rPr lang="en-GB"/>
              <a:t>Bing APIs to obtain routes and landmarks ( 3 weeks )</a:t>
            </a:r>
          </a:p>
          <a:p>
            <a:pPr indent="-406400" lvl="0" marL="457200" rtl="0">
              <a:lnSpc>
                <a:spcPct val="108000"/>
              </a:lnSpc>
              <a:spcBef>
                <a:spcPts val="0"/>
              </a:spcBef>
              <a:buClr>
                <a:schemeClr val="dk1"/>
              </a:buClr>
              <a:buSzPct val="100000"/>
              <a:buFont typeface="Calibri"/>
            </a:pPr>
            <a:r>
              <a:rPr lang="en-GB"/>
              <a:t>Link CityScribe and SoundScape through APIs ? SoundScape in C#? ( 6 weeks )</a:t>
            </a: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ctrTitle"/>
          </p:nvPr>
        </p:nvSpPr>
        <p:spPr>
          <a:xfrm>
            <a:off x="1524000" y="1122362"/>
            <a:ext cx="9144000" cy="2387700"/>
          </a:xfrm>
          <a:prstGeom prst="rect">
            <a:avLst/>
          </a:prstGeom>
        </p:spPr>
        <p:txBody>
          <a:bodyPr anchorCtr="0" anchor="b" bIns="91425" lIns="91425" rIns="91425" tIns="91425">
            <a:noAutofit/>
          </a:bodyPr>
          <a:lstStyle/>
          <a:p>
            <a:pPr lvl="0">
              <a:spcBef>
                <a:spcPts val="0"/>
              </a:spcBef>
              <a:buNone/>
            </a:pPr>
            <a:r>
              <a:rPr lang="en-GB"/>
              <a:t>Route Suggestion </a:t>
            </a:r>
          </a:p>
        </p:txBody>
      </p:sp>
      <p:sp>
        <p:nvSpPr>
          <p:cNvPr id="157" name="Shape 157"/>
          <p:cNvSpPr txBox="1"/>
          <p:nvPr>
            <p:ph idx="1" type="subTitle"/>
          </p:nvPr>
        </p:nvSpPr>
        <p:spPr>
          <a:xfrm>
            <a:off x="1524000" y="3602037"/>
            <a:ext cx="9144000" cy="1655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838200" y="337700"/>
            <a:ext cx="10515600" cy="1325700"/>
          </a:xfrm>
          <a:prstGeom prst="rect">
            <a:avLst/>
          </a:prstGeom>
        </p:spPr>
        <p:txBody>
          <a:bodyPr anchorCtr="0" anchor="ctr" bIns="91425" lIns="91425" rIns="91425" tIns="91425">
            <a:noAutofit/>
          </a:bodyPr>
          <a:lstStyle/>
          <a:p>
            <a:pPr lvl="0" algn="ctr">
              <a:spcBef>
                <a:spcPts val="0"/>
              </a:spcBef>
              <a:buNone/>
            </a:pPr>
            <a:r>
              <a:rPr lang="en-GB"/>
              <a:t>Aim</a:t>
            </a:r>
          </a:p>
        </p:txBody>
      </p:sp>
      <p:sp>
        <p:nvSpPr>
          <p:cNvPr id="163" name="Shape 163"/>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69850" lvl="0" marL="0">
              <a:spcBef>
                <a:spcPts val="0"/>
              </a:spcBef>
              <a:buClr>
                <a:schemeClr val="dk1"/>
              </a:buClr>
              <a:buSzPct val="39285"/>
              <a:buFont typeface="Arial"/>
              <a:buNone/>
            </a:pPr>
            <a:r>
              <a:rPr lang="en-GB">
                <a:latin typeface="Arial"/>
                <a:ea typeface="Arial"/>
                <a:cs typeface="Arial"/>
                <a:sym typeface="Arial"/>
              </a:rPr>
              <a:t>•Users can explore new routes. </a:t>
            </a:r>
            <a:r>
              <a:rPr lang="en-GB"/>
              <a:t>Users select routes based on different criteria to enhance their navigation experience</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GB"/>
              <a:t>How does it work</a:t>
            </a:r>
          </a:p>
        </p:txBody>
      </p:sp>
      <p:sp>
        <p:nvSpPr>
          <p:cNvPr id="169" name="Shape 169"/>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69850" lvl="0" marL="0">
              <a:spcBef>
                <a:spcPts val="0"/>
              </a:spcBef>
              <a:buClr>
                <a:schemeClr val="dk1"/>
              </a:buClr>
              <a:buSzPct val="39285"/>
              <a:buFont typeface="Arial"/>
              <a:buNone/>
            </a:pPr>
            <a:r>
              <a:rPr lang="en-GB">
                <a:latin typeface="Arial"/>
                <a:ea typeface="Arial"/>
                <a:cs typeface="Arial"/>
                <a:sym typeface="Arial"/>
              </a:rPr>
              <a:t>•</a:t>
            </a:r>
            <a:r>
              <a:rPr lang="en-GB"/>
              <a:t>Relevant criteria of routes along with their definitions would be obtained from Guide Dogs. Example criteria : fast, safe, interesting, most used. Definitions: Fast =  shortest time, safe = least travel hazards for VI, Interesting = balance between points of interest and shortest time, Most used = route most people take</a:t>
            </a:r>
          </a:p>
          <a:p>
            <a:pPr indent="0" lvl="0" marL="0" rtl="0">
              <a:spcBef>
                <a:spcPts val="0"/>
              </a:spcBef>
              <a:buNone/>
            </a:pPr>
            <a:r>
              <a:rPr lang="en-GB">
                <a:latin typeface="Arial"/>
                <a:ea typeface="Arial"/>
                <a:cs typeface="Arial"/>
                <a:sym typeface="Arial"/>
              </a:rPr>
              <a:t>•</a:t>
            </a:r>
            <a:r>
              <a:rPr lang="en-GB"/>
              <a:t>Aggregate data used to obtain volatile routes (eg . Most used) and machine learning to obtain “static” routes (eg. Safe, Interesting)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GB"/>
              <a:t>Use Case</a:t>
            </a:r>
          </a:p>
        </p:txBody>
      </p:sp>
      <p:sp>
        <p:nvSpPr>
          <p:cNvPr id="175" name="Shape 175"/>
          <p:cNvSpPr txBox="1"/>
          <p:nvPr>
            <p:ph idx="1" type="body"/>
          </p:nvPr>
        </p:nvSpPr>
        <p:spPr>
          <a:xfrm>
            <a:off x="838200" y="1825625"/>
            <a:ext cx="10515600" cy="4602600"/>
          </a:xfrm>
          <a:prstGeom prst="rect">
            <a:avLst/>
          </a:prstGeom>
        </p:spPr>
        <p:txBody>
          <a:bodyPr anchorCtr="0" anchor="t" bIns="91425" lIns="91425" rIns="91425" tIns="91425">
            <a:noAutofit/>
          </a:bodyPr>
          <a:lstStyle/>
          <a:p>
            <a:pPr indent="-228600" lvl="0" marL="457200" rtl="0">
              <a:spcBef>
                <a:spcPts val="0"/>
              </a:spcBef>
            </a:pPr>
            <a:r>
              <a:rPr lang="en-GB"/>
              <a:t>User </a:t>
            </a:r>
          </a:p>
          <a:p>
            <a:pPr indent="0" lvl="0" marL="0" rtl="0">
              <a:spcBef>
                <a:spcPts val="0"/>
              </a:spcBef>
              <a:buNone/>
            </a:pPr>
            <a:r>
              <a:rPr i="1" lang="en-GB"/>
              <a:t>Enters an endpoint location from a start point or current location. CityScribe suggests multiple routes based on fixed criteria. Routes are displayed on the map. User can click through each suggested route to see which path it takes. </a:t>
            </a:r>
          </a:p>
          <a:p>
            <a:pPr indent="-228600" lvl="0" marL="457200" rtl="0">
              <a:spcBef>
                <a:spcPts val="0"/>
              </a:spcBef>
            </a:pPr>
            <a:r>
              <a:rPr lang="en-GB"/>
              <a:t>Visually Impaired User</a:t>
            </a:r>
          </a:p>
          <a:p>
            <a:pPr indent="0" lvl="0" marL="0">
              <a:spcBef>
                <a:spcPts val="0"/>
              </a:spcBef>
              <a:buNone/>
            </a:pPr>
            <a:r>
              <a:rPr i="1" lang="en-GB"/>
              <a:t>Inherits from User. VI Mode = Only key information will be displayed in audio form. Example: time always, Interesting = key places, safe = number of traffic lights, road crossings etc. if exists.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GB"/>
              <a:t>Assumptions</a:t>
            </a:r>
          </a:p>
        </p:txBody>
      </p:sp>
      <p:sp>
        <p:nvSpPr>
          <p:cNvPr id="181" name="Shape 181"/>
          <p:cNvSpPr txBox="1"/>
          <p:nvPr>
            <p:ph idx="1" type="body"/>
          </p:nvPr>
        </p:nvSpPr>
        <p:spPr>
          <a:xfrm>
            <a:off x="911350" y="1862200"/>
            <a:ext cx="10515600" cy="4351200"/>
          </a:xfrm>
          <a:prstGeom prst="rect">
            <a:avLst/>
          </a:prstGeom>
        </p:spPr>
        <p:txBody>
          <a:bodyPr anchorCtr="0" anchor="t" bIns="91425" lIns="91425" rIns="91425" tIns="91425">
            <a:noAutofit/>
          </a:bodyPr>
          <a:lstStyle/>
          <a:p>
            <a:pPr indent="-228600" lvl="0" marL="457200" rtl="0">
              <a:spcBef>
                <a:spcPts val="0"/>
              </a:spcBef>
            </a:pPr>
            <a:r>
              <a:rPr lang="en-GB"/>
              <a:t>Location APIs to extract from. </a:t>
            </a:r>
          </a:p>
          <a:p>
            <a:pPr indent="-228600" lvl="0" marL="457200" rtl="0">
              <a:spcBef>
                <a:spcPts val="0"/>
              </a:spcBef>
            </a:pPr>
            <a:r>
              <a:rPr lang="en-GB"/>
              <a:t>Key Points are relevant information relating to the criteria chosen and route rendered by navigation logic. </a:t>
            </a:r>
          </a:p>
          <a:p>
            <a:pPr indent="-228600" lvl="0" marL="457200" rtl="0">
              <a:spcBef>
                <a:spcPts val="0"/>
              </a:spcBef>
            </a:pPr>
            <a:r>
              <a:rPr lang="en-GB"/>
              <a:t>Requires a pool of users to obtain real time data. </a:t>
            </a:r>
          </a:p>
          <a:p>
            <a:pPr indent="0" lvl="0" mar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GB"/>
              <a:t>Technical Aspects &amp; Challenges</a:t>
            </a:r>
          </a:p>
        </p:txBody>
      </p:sp>
      <p:sp>
        <p:nvSpPr>
          <p:cNvPr id="187" name="Shape 187"/>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228600" lvl="0" marL="457200" rtl="0">
              <a:spcBef>
                <a:spcPts val="0"/>
              </a:spcBef>
            </a:pPr>
            <a:r>
              <a:rPr lang="en-GB"/>
              <a:t>Extension of CityScribe to display different routes on Map. (3 weeks)</a:t>
            </a:r>
          </a:p>
          <a:p>
            <a:pPr indent="-228600" lvl="0" marL="457200" rtl="0">
              <a:spcBef>
                <a:spcPts val="0"/>
              </a:spcBef>
            </a:pPr>
            <a:r>
              <a:rPr lang="en-GB"/>
              <a:t>Web APIs for routing logic. (1 weeks)</a:t>
            </a:r>
          </a:p>
          <a:p>
            <a:pPr indent="-228600" lvl="0" marL="457200" rtl="0">
              <a:spcBef>
                <a:spcPts val="0"/>
              </a:spcBef>
            </a:pPr>
            <a:r>
              <a:rPr lang="en-GB"/>
              <a:t>Data analytics knowledge on aggregate data. ( 2.5 weeks ) </a:t>
            </a:r>
          </a:p>
          <a:p>
            <a:pPr indent="-228600" lvl="0" marL="457200" rtl="0">
              <a:spcBef>
                <a:spcPts val="0"/>
              </a:spcBef>
            </a:pPr>
            <a:r>
              <a:rPr lang="en-GB"/>
              <a:t>Machine learning knowledge for classification of landmarks in a route. ( 2 weeks )</a:t>
            </a:r>
          </a:p>
          <a:p>
            <a:pPr indent="-228600" lvl="0" marL="457200" rtl="0">
              <a:spcBef>
                <a:spcPts val="0"/>
              </a:spcBef>
            </a:pPr>
            <a:r>
              <a:rPr lang="en-GB"/>
              <a:t>Real time computing to obtain data from GPS signals ( 3 weeks )</a:t>
            </a:r>
          </a:p>
          <a:p>
            <a:pPr indent="-228600" lvl="0" marL="457200" rtl="0">
              <a:spcBef>
                <a:spcPts val="0"/>
              </a:spcBef>
            </a:pPr>
            <a:r>
              <a:rPr lang="en-GB"/>
              <a:t>Key points logic for Visually Impaired Mode. ( 2 weeks)</a:t>
            </a:r>
          </a:p>
          <a:p>
            <a:pPr indent="-228600" lvl="0" marL="457200" rtl="0">
              <a:spcBef>
                <a:spcPts val="0"/>
              </a:spcBef>
            </a:pPr>
            <a:r>
              <a:rPr lang="en-GB"/>
              <a:t>Audio voice to transmit information. ( 2 weeks )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ctrTitle"/>
          </p:nvPr>
        </p:nvSpPr>
        <p:spPr>
          <a:xfrm>
            <a:off x="1524000" y="1122362"/>
            <a:ext cx="9144000" cy="23877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GB" sz="4400"/>
              <a:t>Presenting trending points of interest</a:t>
            </a:r>
          </a:p>
          <a:p>
            <a:pPr lvl="0" rtl="0">
              <a:spcBef>
                <a:spcPts val="0"/>
              </a:spcBef>
              <a:buNone/>
            </a:pPr>
            <a:r>
              <a:t/>
            </a:r>
            <a:endParaRPr/>
          </a:p>
        </p:txBody>
      </p:sp>
      <p:sp>
        <p:nvSpPr>
          <p:cNvPr id="193" name="Shape 193"/>
          <p:cNvSpPr txBox="1"/>
          <p:nvPr>
            <p:ph idx="1" type="subTitle"/>
          </p:nvPr>
        </p:nvSpPr>
        <p:spPr>
          <a:xfrm>
            <a:off x="1524000" y="3602037"/>
            <a:ext cx="9144000" cy="16557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rgbClr val="548135"/>
              </a:buClr>
              <a:buSzPct val="25000"/>
              <a:buFont typeface="Calibri"/>
              <a:buNone/>
            </a:pPr>
            <a:br>
              <a:rPr b="1" i="0" lang="en-GB" sz="7200" u="none" cap="none" strike="noStrike">
                <a:solidFill>
                  <a:srgbClr val="548135"/>
                </a:solidFill>
                <a:latin typeface="Calibri"/>
                <a:ea typeface="Calibri"/>
                <a:cs typeface="Calibri"/>
                <a:sym typeface="Calibri"/>
              </a:rPr>
            </a:br>
            <a:br>
              <a:rPr b="1" i="0" lang="en-GB" sz="7200" u="none" cap="none" strike="noStrike">
                <a:solidFill>
                  <a:srgbClr val="548135"/>
                </a:solidFill>
                <a:latin typeface="Calibri"/>
                <a:ea typeface="Calibri"/>
                <a:cs typeface="Calibri"/>
                <a:sym typeface="Calibri"/>
              </a:rPr>
            </a:br>
            <a:br>
              <a:rPr b="1" i="0" lang="en-GB" sz="7200" u="none" cap="none" strike="noStrike">
                <a:solidFill>
                  <a:srgbClr val="548135"/>
                </a:solidFill>
                <a:latin typeface="Calibri"/>
                <a:ea typeface="Calibri"/>
                <a:cs typeface="Calibri"/>
                <a:sym typeface="Calibri"/>
              </a:rPr>
            </a:br>
            <a:r>
              <a:rPr b="1" i="0" lang="en-GB" sz="7200" u="none" cap="none" strike="noStrike">
                <a:solidFill>
                  <a:srgbClr val="548135"/>
                </a:solidFill>
                <a:latin typeface="Calibri"/>
                <a:ea typeface="Calibri"/>
                <a:cs typeface="Calibri"/>
                <a:sym typeface="Calibri"/>
              </a:rPr>
              <a:t>Sound reviews</a:t>
            </a:r>
            <a:br>
              <a:rPr b="0" i="0" lang="en-GB" sz="5400" u="none" cap="none" strike="noStrike">
                <a:solidFill>
                  <a:schemeClr val="dk1"/>
                </a:solidFill>
                <a:latin typeface="Calibri"/>
                <a:ea typeface="Calibri"/>
                <a:cs typeface="Calibri"/>
                <a:sym typeface="Calibri"/>
              </a:rPr>
            </a:br>
          </a:p>
        </p:txBody>
      </p:sp>
      <p:sp>
        <p:nvSpPr>
          <p:cNvPr id="91" name="Shape 91"/>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838200" y="365125"/>
            <a:ext cx="10515600" cy="1325700"/>
          </a:xfrm>
          <a:prstGeom prst="rect">
            <a:avLst/>
          </a:prstGeom>
        </p:spPr>
        <p:txBody>
          <a:bodyPr anchorCtr="0" anchor="ctr" bIns="91425" lIns="91425" rIns="91425" tIns="91425">
            <a:noAutofit/>
          </a:bodyPr>
          <a:lstStyle/>
          <a:p>
            <a:pPr lvl="0" algn="ctr">
              <a:spcBef>
                <a:spcPts val="0"/>
              </a:spcBef>
              <a:buNone/>
            </a:pPr>
            <a:r>
              <a:rPr lang="en-GB"/>
              <a:t>Aim</a:t>
            </a:r>
          </a:p>
        </p:txBody>
      </p:sp>
      <p:sp>
        <p:nvSpPr>
          <p:cNvPr id="199" name="Shape 199"/>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rPr lang="en-GB"/>
              <a:t>The user will be presented with trending points of interest based on the increase in the number of pokes a tag gets.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GB"/>
              <a:t>How does it work</a:t>
            </a:r>
          </a:p>
        </p:txBody>
      </p:sp>
      <p:sp>
        <p:nvSpPr>
          <p:cNvPr id="205" name="Shape 205"/>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rPr lang="en-GB"/>
              <a:t>Users will be able to poke places with tags on them, e.g. a museum or a street performer.</a:t>
            </a:r>
          </a:p>
          <a:p>
            <a:pPr lvl="0">
              <a:spcBef>
                <a:spcPts val="0"/>
              </a:spcBef>
              <a:buNone/>
            </a:pPr>
            <a:r>
              <a:rPr lang="en-GB"/>
              <a:t>An algorithm would be used to calculate trending points of interest over a set time period based on the pokes, so that users will be able to tell in real time which places are trending.</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GB"/>
              <a:t>Use Case</a:t>
            </a:r>
          </a:p>
        </p:txBody>
      </p:sp>
      <p:sp>
        <p:nvSpPr>
          <p:cNvPr id="211" name="Shape 211"/>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rPr lang="en-GB"/>
              <a:t>User</a:t>
            </a:r>
          </a:p>
          <a:p>
            <a:pPr lvl="0">
              <a:spcBef>
                <a:spcPts val="0"/>
              </a:spcBef>
              <a:buNone/>
            </a:pPr>
            <a:r>
              <a:rPr lang="en-GB"/>
              <a:t>A user would be able to poke places they like if they have a tag on them.</a:t>
            </a:r>
          </a:p>
          <a:p>
            <a:pPr lvl="0">
              <a:spcBef>
                <a:spcPts val="0"/>
              </a:spcBef>
              <a:buNone/>
            </a:pPr>
            <a:r>
              <a:rPr lang="en-GB"/>
              <a:t>If many users tag the same place and there is a big enough peak, then the tagged place would appear as trending.</a:t>
            </a:r>
          </a:p>
          <a:p>
            <a:pPr lvl="0">
              <a:spcBef>
                <a:spcPts val="0"/>
              </a:spcBef>
              <a:buNone/>
            </a:pPr>
            <a:r>
              <a:rPr lang="en-GB"/>
              <a:t>If a user is in an area with a trending place, then the system would notify them with a suggestion of visiting the trending place.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GB"/>
              <a:t>Assumptions</a:t>
            </a:r>
          </a:p>
        </p:txBody>
      </p:sp>
      <p:sp>
        <p:nvSpPr>
          <p:cNvPr id="217" name="Shape 217"/>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rPr lang="en-GB"/>
              <a:t>There is an algorithm to generate trending points of interest over a set period of time</a:t>
            </a:r>
          </a:p>
          <a:p>
            <a:pPr lvl="0">
              <a:spcBef>
                <a:spcPts val="0"/>
              </a:spcBef>
              <a:buNone/>
            </a:pPr>
            <a:r>
              <a:rPr lang="en-GB"/>
              <a:t>A group of users will not poke an area that is not of interest to the public to mislead them.</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GB"/>
              <a:t>Technical Aspects &amp; Challenges</a:t>
            </a:r>
          </a:p>
        </p:txBody>
      </p:sp>
      <p:sp>
        <p:nvSpPr>
          <p:cNvPr id="223" name="Shape 223"/>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228600" lvl="0" marL="457200" rtl="0">
              <a:spcBef>
                <a:spcPts val="0"/>
              </a:spcBef>
            </a:pPr>
            <a:r>
              <a:rPr lang="en-GB"/>
              <a:t>Extension of CityScribe to allow users to poke tags to show their interest to the public. (2 weeks)</a:t>
            </a:r>
          </a:p>
          <a:p>
            <a:pPr indent="-228600" lvl="0" marL="457200" rtl="0">
              <a:spcBef>
                <a:spcPts val="0"/>
              </a:spcBef>
            </a:pPr>
            <a:r>
              <a:rPr lang="en-GB"/>
              <a:t>Create an algorithm to be able to analyse pokes over a set period of time, so it can output trending points of interest. (1 week)</a:t>
            </a:r>
          </a:p>
          <a:p>
            <a:pPr indent="-228600" lvl="0" marL="457200">
              <a:spcBef>
                <a:spcPts val="0"/>
              </a:spcBef>
            </a:pPr>
            <a:r>
              <a:rPr lang="en-GB"/>
              <a:t>Extension of CityScribe to present trending points of interest, nearby to the user. (2 weeks)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548135"/>
              </a:buClr>
              <a:buSzPct val="25000"/>
              <a:buFont typeface="Calibri"/>
              <a:buNone/>
            </a:pPr>
            <a:r>
              <a:rPr b="1" i="0" lang="en-GB" sz="4800" u="none" cap="none" strike="noStrike">
                <a:solidFill>
                  <a:srgbClr val="548135"/>
                </a:solidFill>
                <a:latin typeface="Calibri"/>
                <a:ea typeface="Calibri"/>
                <a:cs typeface="Calibri"/>
                <a:sym typeface="Calibri"/>
              </a:rPr>
              <a:t>Introduction</a:t>
            </a:r>
          </a:p>
        </p:txBody>
      </p:sp>
      <p:sp>
        <p:nvSpPr>
          <p:cNvPr id="97" name="Shape 9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Nowadays most of the people  face problems when  choosing the right place to spend their evening or afternoon. I would say that for the visually impaired this is even a greater issue, considering the fact that they are usually reluctant to try something new.</a:t>
            </a:r>
          </a:p>
          <a:p>
            <a:pPr indent="-228600" lvl="0" marL="228600" marR="0" rtl="0" algn="l">
              <a:lnSpc>
                <a:spcPct val="80000"/>
              </a:lnSpc>
              <a:spcBef>
                <a:spcPts val="100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The blind people always have problems regarding the way they will be treated or seen in different places and this is why they choose not to get out of the house so often. What can be better to solve this problem than giving them the chance of listening to other people experiences, people who have the same disability as them.</a:t>
            </a:r>
          </a:p>
          <a:p>
            <a:pPr indent="-228600" lvl="0" marL="228600" marR="0" rtl="0" algn="l">
              <a:lnSpc>
                <a:spcPct val="80000"/>
              </a:lnSpc>
              <a:spcBef>
                <a:spcPts val="100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Apart from what reviews are usually made for, the “sound reviews” idea aims to make the blind people forget about this reluctancy when trying something new, by sharing other experiences which will encourage and give them the safe feeling they need.</a:t>
            </a:r>
          </a:p>
          <a:p>
            <a:pPr indent="-228600" lvl="0" marL="228600" marR="0" rtl="0" algn="l">
              <a:lnSpc>
                <a:spcPct val="8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80000"/>
              </a:lnSpc>
              <a:spcBef>
                <a:spcPts val="100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548135"/>
              </a:buClr>
              <a:buSzPct val="25000"/>
              <a:buFont typeface="Calibri"/>
              <a:buNone/>
            </a:pPr>
            <a:r>
              <a:rPr b="0" i="0" lang="en-GB" sz="6000" u="none" cap="none" strike="noStrike">
                <a:solidFill>
                  <a:srgbClr val="548135"/>
                </a:solidFill>
                <a:latin typeface="Calibri"/>
                <a:ea typeface="Calibri"/>
                <a:cs typeface="Calibri"/>
                <a:sym typeface="Calibri"/>
              </a:rPr>
              <a:t>How does it work?</a:t>
            </a:r>
          </a:p>
        </p:txBody>
      </p:sp>
      <p:sp>
        <p:nvSpPr>
          <p:cNvPr id="103" name="Shape 10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The “sound reviews” implementation will give our users the opportunity to leave a review when going to restaurants, parks or any other places of interest which are saved on our map. The reviews will imply an audio message which can not be  longer than one minute.</a:t>
            </a:r>
          </a:p>
          <a:p>
            <a:pPr indent="-228600" lvl="0" marL="228600" marR="0" rtl="0" algn="l">
              <a:lnSpc>
                <a:spcPct val="90000"/>
              </a:lnSpc>
              <a:spcBef>
                <a:spcPts val="100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Every review is going to be saved into our database, being linked with the specific location where it was made. The users can listen to these reviews by just saying the name of the place and the word “reviews” after.</a:t>
            </a:r>
          </a:p>
          <a:p>
            <a:pPr indent="-228600" lvl="0" marL="228600" marR="0" rtl="0" algn="l">
              <a:lnSpc>
                <a:spcPct val="90000"/>
              </a:lnSpc>
              <a:spcBef>
                <a:spcPts val="1000"/>
              </a:spcBef>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Taking under consideration that there will not be so many people going to the same place and leaving a review at the same time, the users will only have access to the last 5 reviews made for that location.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548135"/>
              </a:buClr>
              <a:buSzPct val="25000"/>
              <a:buFont typeface="Calibri"/>
              <a:buNone/>
            </a:pPr>
            <a:r>
              <a:rPr b="1" i="0" lang="en-GB" sz="4400" u="none" cap="none" strike="noStrike">
                <a:solidFill>
                  <a:srgbClr val="548135"/>
                </a:solidFill>
                <a:latin typeface="Calibri"/>
                <a:ea typeface="Calibri"/>
                <a:cs typeface="Calibri"/>
                <a:sym typeface="Calibri"/>
              </a:rPr>
              <a:t>Use case description</a:t>
            </a:r>
          </a:p>
        </p:txBody>
      </p:sp>
      <p:graphicFrame>
        <p:nvGraphicFramePr>
          <p:cNvPr id="109" name="Shape 109"/>
          <p:cNvGraphicFramePr/>
          <p:nvPr/>
        </p:nvGraphicFramePr>
        <p:xfrm>
          <a:off x="838200" y="1690689"/>
          <a:ext cx="3000000" cy="3000000"/>
        </p:xfrm>
        <a:graphic>
          <a:graphicData uri="http://schemas.openxmlformats.org/drawingml/2006/table">
            <a:tbl>
              <a:tblPr bandRow="1" firstRow="1">
                <a:noFill/>
                <a:tableStyleId>{5B5B56CE-8E1E-4720-917E-1AE61B6505E5}</a:tableStyleId>
              </a:tblPr>
              <a:tblGrid>
                <a:gridCol w="3013600"/>
                <a:gridCol w="7502000"/>
              </a:tblGrid>
              <a:tr h="374450">
                <a:tc>
                  <a:txBody>
                    <a:bodyPr>
                      <a:noAutofit/>
                    </a:bodyPr>
                    <a:lstStyle/>
                    <a:p>
                      <a:pPr indent="0" lvl="0" marL="0" marR="0" rtl="0" algn="l">
                        <a:spcBef>
                          <a:spcPts val="0"/>
                        </a:spcBef>
                        <a:buSzPct val="25000"/>
                        <a:buNone/>
                      </a:pPr>
                      <a:r>
                        <a:rPr lang="en-GB" sz="1800" u="none" cap="none" strike="noStrike"/>
                        <a:t>Use case name</a:t>
                      </a:r>
                    </a:p>
                  </a:txBody>
                  <a:tcPr marT="45725" marB="45725" marR="91450" marL="91450"/>
                </a:tc>
                <a:tc>
                  <a:txBody>
                    <a:bodyPr>
                      <a:noAutofit/>
                    </a:bodyPr>
                    <a:lstStyle/>
                    <a:p>
                      <a:pPr indent="0" lvl="0" marL="0" marR="0" rtl="0" algn="l">
                        <a:spcBef>
                          <a:spcPts val="0"/>
                        </a:spcBef>
                        <a:buSzPct val="25000"/>
                        <a:buNone/>
                      </a:pPr>
                      <a:r>
                        <a:rPr lang="en-GB" sz="1800"/>
                        <a:t>Leaving a review</a:t>
                      </a:r>
                    </a:p>
                  </a:txBody>
                  <a:tcPr marT="45725" marB="45725" marR="91450" marL="91450"/>
                </a:tc>
              </a:tr>
              <a:tr h="374450">
                <a:tc>
                  <a:txBody>
                    <a:bodyPr>
                      <a:noAutofit/>
                    </a:bodyPr>
                    <a:lstStyle/>
                    <a:p>
                      <a:pPr indent="0" lvl="0" marL="0" marR="0" rtl="0" algn="l">
                        <a:spcBef>
                          <a:spcPts val="0"/>
                        </a:spcBef>
                        <a:buSzPct val="25000"/>
                        <a:buNone/>
                      </a:pPr>
                      <a:r>
                        <a:rPr b="1" lang="en-GB" sz="1400"/>
                        <a:t>Participating</a:t>
                      </a:r>
                      <a:r>
                        <a:rPr b="1" lang="en-GB" sz="1400"/>
                        <a:t> actors</a:t>
                      </a:r>
                    </a:p>
                  </a:txBody>
                  <a:tcPr marT="45725" marB="45725" marR="91450" marL="91450"/>
                </a:tc>
                <a:tc>
                  <a:txBody>
                    <a:bodyPr>
                      <a:noAutofit/>
                    </a:bodyPr>
                    <a:lstStyle/>
                    <a:p>
                      <a:pPr indent="0" lvl="0" marL="0" marR="0" rtl="0" algn="l">
                        <a:spcBef>
                          <a:spcPts val="0"/>
                        </a:spcBef>
                        <a:buSzPct val="25000"/>
                        <a:buNone/>
                      </a:pPr>
                      <a:r>
                        <a:rPr b="1" lang="en-GB" sz="1400"/>
                        <a:t>The user </a:t>
                      </a:r>
                    </a:p>
                  </a:txBody>
                  <a:tcPr marT="45725" marB="45725" marR="91450" marL="91450"/>
                </a:tc>
              </a:tr>
              <a:tr h="2004975">
                <a:tc>
                  <a:txBody>
                    <a:bodyPr>
                      <a:noAutofit/>
                    </a:bodyPr>
                    <a:lstStyle/>
                    <a:p>
                      <a:pPr indent="0" lvl="0" marL="0" marR="0" rtl="0" algn="l">
                        <a:spcBef>
                          <a:spcPts val="0"/>
                        </a:spcBef>
                        <a:buSzPct val="25000"/>
                        <a:buNone/>
                      </a:pPr>
                      <a:r>
                        <a:rPr b="1" lang="en-GB" sz="1400"/>
                        <a:t>Flows of events</a:t>
                      </a:r>
                    </a:p>
                  </a:txBody>
                  <a:tcPr marT="45725" marB="45725" marR="91450" marL="91450"/>
                </a:tc>
                <a:tc>
                  <a:txBody>
                    <a:bodyPr>
                      <a:noAutofit/>
                    </a:bodyPr>
                    <a:lstStyle/>
                    <a:p>
                      <a:pPr indent="0" lvl="0" marL="0" marR="0" rtl="0" algn="l">
                        <a:spcBef>
                          <a:spcPts val="0"/>
                        </a:spcBef>
                        <a:buSzPct val="25000"/>
                        <a:buNone/>
                      </a:pPr>
                      <a:r>
                        <a:rPr lang="en-GB" sz="1400"/>
                        <a:t>1.User being</a:t>
                      </a:r>
                      <a:r>
                        <a:rPr lang="en-GB" sz="1400"/>
                        <a:t> in that location</a:t>
                      </a:r>
                    </a:p>
                    <a:p>
                      <a:pPr indent="0" lvl="0" marL="0" marR="0" rtl="0" algn="l">
                        <a:spcBef>
                          <a:spcPts val="0"/>
                        </a:spcBef>
                        <a:buSzPct val="25000"/>
                        <a:buNone/>
                      </a:pPr>
                      <a:r>
                        <a:rPr lang="en-GB" sz="1400"/>
                        <a:t>2.The</a:t>
                      </a:r>
                      <a:r>
                        <a:rPr lang="en-GB" sz="1400"/>
                        <a:t> app gives the opportunity of leaving a review(sound) </a:t>
                      </a:r>
                    </a:p>
                    <a:p>
                      <a:pPr indent="0" lvl="0" marL="0" marR="0" rtl="0" algn="l">
                        <a:spcBef>
                          <a:spcPts val="0"/>
                        </a:spcBef>
                        <a:buSzPct val="25000"/>
                        <a:buNone/>
                      </a:pPr>
                      <a:r>
                        <a:rPr lang="en-GB" sz="1400"/>
                        <a:t>3.User can leave a review by just clicking a button</a:t>
                      </a:r>
                    </a:p>
                    <a:p>
                      <a:pPr indent="0" lvl="0" marL="0" marR="0" rtl="0" algn="l">
                        <a:spcBef>
                          <a:spcPts val="0"/>
                        </a:spcBef>
                        <a:buSzPct val="25000"/>
                        <a:buNone/>
                      </a:pPr>
                      <a:r>
                        <a:rPr lang="en-GB" sz="1400"/>
                        <a:t>4.User keeps</a:t>
                      </a:r>
                      <a:r>
                        <a:rPr lang="en-GB" sz="1400"/>
                        <a:t> the button pressed while recording himself</a:t>
                      </a:r>
                    </a:p>
                    <a:p>
                      <a:pPr indent="0" lvl="0" marL="0" marR="0" rtl="0" algn="l">
                        <a:spcBef>
                          <a:spcPts val="0"/>
                        </a:spcBef>
                        <a:buSzPct val="25000"/>
                        <a:buNone/>
                      </a:pPr>
                      <a:r>
                        <a:rPr lang="en-GB" sz="1400"/>
                        <a:t>5.User has the opportunity to listen to his review </a:t>
                      </a:r>
                    </a:p>
                    <a:p>
                      <a:pPr indent="0" lvl="0" marL="0" marR="0" rtl="0" algn="l">
                        <a:spcBef>
                          <a:spcPts val="0"/>
                        </a:spcBef>
                        <a:buSzPct val="25000"/>
                        <a:buNone/>
                      </a:pPr>
                      <a:r>
                        <a:rPr lang="en-GB" sz="1400"/>
                        <a:t>6.User can make another review or press OK</a:t>
                      </a:r>
                    </a:p>
                    <a:p>
                      <a:pPr indent="0" lvl="0" marL="0" marR="0" rtl="0" algn="l">
                        <a:spcBef>
                          <a:spcPts val="0"/>
                        </a:spcBef>
                        <a:buSzPct val="25000"/>
                        <a:buNone/>
                      </a:pPr>
                      <a:r>
                        <a:rPr lang="en-GB" sz="1400"/>
                        <a:t>7.System saves the review into the database</a:t>
                      </a:r>
                    </a:p>
                    <a:p>
                      <a:pPr indent="0" lvl="0" marL="0" marR="0" rtl="0" algn="l">
                        <a:spcBef>
                          <a:spcPts val="0"/>
                        </a:spcBef>
                        <a:buSzPct val="25000"/>
                        <a:buNone/>
                      </a:pPr>
                      <a:r>
                        <a:rPr lang="en-GB" sz="1400"/>
                        <a:t>8.The review is linked and saved to the specific location</a:t>
                      </a:r>
                    </a:p>
                    <a:p>
                      <a:pPr indent="0" lvl="0" marL="0" marR="0" rtl="0" algn="l">
                        <a:spcBef>
                          <a:spcPts val="0"/>
                        </a:spcBef>
                        <a:buSzPct val="25000"/>
                        <a:buNone/>
                      </a:pPr>
                      <a:r>
                        <a:t/>
                      </a:r>
                      <a:endParaRPr sz="1400"/>
                    </a:p>
                  </a:txBody>
                  <a:tcPr marT="45725" marB="45725" marR="91450" marL="91450"/>
                </a:tc>
              </a:tr>
              <a:tr h="835075">
                <a:tc>
                  <a:txBody>
                    <a:bodyPr>
                      <a:noAutofit/>
                    </a:bodyPr>
                    <a:lstStyle/>
                    <a:p>
                      <a:pPr indent="0" lvl="0" marL="0" marR="0" rtl="0" algn="l">
                        <a:spcBef>
                          <a:spcPts val="0"/>
                        </a:spcBef>
                        <a:buSzPct val="25000"/>
                        <a:buNone/>
                      </a:pPr>
                      <a:r>
                        <a:rPr b="1" lang="en-GB" sz="1400"/>
                        <a:t>Alternative flows</a:t>
                      </a:r>
                    </a:p>
                  </a:txBody>
                  <a:tcPr marT="45725" marB="45725" marR="91450" marL="91450"/>
                </a:tc>
                <a:tc>
                  <a:txBody>
                    <a:bodyPr>
                      <a:noAutofit/>
                    </a:bodyPr>
                    <a:lstStyle/>
                    <a:p>
                      <a:pPr indent="0" lvl="0" marL="0" marR="0" rtl="0" algn="l">
                        <a:spcBef>
                          <a:spcPts val="0"/>
                        </a:spcBef>
                        <a:buSzPct val="25000"/>
                        <a:buNone/>
                      </a:pPr>
                      <a:r>
                        <a:rPr lang="en-GB" sz="1400"/>
                        <a:t>4.The user</a:t>
                      </a:r>
                      <a:r>
                        <a:rPr lang="en-GB" sz="1400"/>
                        <a:t> talks more than one minute</a:t>
                      </a:r>
                    </a:p>
                    <a:p>
                      <a:pPr indent="0" lvl="0" marL="0" marR="0" rtl="0" algn="l">
                        <a:spcBef>
                          <a:spcPts val="0"/>
                        </a:spcBef>
                        <a:buSzPct val="25000"/>
                        <a:buNone/>
                      </a:pPr>
                      <a:r>
                        <a:rPr lang="en-GB" sz="1400"/>
                        <a:t>7.If there is no voice recognised  in the recording the system is going to delete it</a:t>
                      </a:r>
                    </a:p>
                  </a:txBody>
                  <a:tcPr marT="45725" marB="45725" marR="91450" marL="91450"/>
                </a:tc>
              </a:tr>
              <a:tr h="374450">
                <a:tc>
                  <a:txBody>
                    <a:bodyPr>
                      <a:noAutofit/>
                    </a:bodyPr>
                    <a:lstStyle/>
                    <a:p>
                      <a:pPr indent="0" lvl="0" marL="0" marR="0" rtl="0" algn="l">
                        <a:spcBef>
                          <a:spcPts val="0"/>
                        </a:spcBef>
                        <a:buSzPct val="25000"/>
                        <a:buNone/>
                      </a:pPr>
                      <a:r>
                        <a:rPr b="1" lang="en-GB" sz="1400"/>
                        <a:t>Entry</a:t>
                      </a:r>
                      <a:r>
                        <a:rPr b="1" lang="en-GB" sz="1400"/>
                        <a:t> conditions</a:t>
                      </a:r>
                    </a:p>
                  </a:txBody>
                  <a:tcPr marT="45725" marB="45725" marR="91450" marL="91450"/>
                </a:tc>
                <a:tc>
                  <a:txBody>
                    <a:bodyPr>
                      <a:noAutofit/>
                    </a:bodyPr>
                    <a:lstStyle/>
                    <a:p>
                      <a:pPr indent="0" lvl="0" marL="0" marR="0" rtl="0" algn="l">
                        <a:spcBef>
                          <a:spcPts val="0"/>
                        </a:spcBef>
                        <a:buSzPct val="25000"/>
                        <a:buNone/>
                      </a:pPr>
                      <a:r>
                        <a:rPr lang="en-GB" sz="1400"/>
                        <a:t>User</a:t>
                      </a:r>
                      <a:r>
                        <a:rPr lang="en-GB" sz="1400"/>
                        <a:t> has the app on the phone.</a:t>
                      </a:r>
                    </a:p>
                  </a:txBody>
                  <a:tcPr marT="45725" marB="45725" marR="91450" marL="91450"/>
                </a:tc>
              </a:tr>
              <a:tr h="374450">
                <a:tc>
                  <a:txBody>
                    <a:bodyPr>
                      <a:noAutofit/>
                    </a:bodyPr>
                    <a:lstStyle/>
                    <a:p>
                      <a:pPr indent="0" lvl="0" marL="0" marR="0" rtl="0" algn="l">
                        <a:spcBef>
                          <a:spcPts val="0"/>
                        </a:spcBef>
                        <a:buSzPct val="25000"/>
                        <a:buNone/>
                      </a:pPr>
                      <a:r>
                        <a:rPr b="1" lang="en-GB" sz="1400"/>
                        <a:t>Exit conditions</a:t>
                      </a:r>
                    </a:p>
                  </a:txBody>
                  <a:tcPr marT="45725" marB="45725" marR="91450" marL="91450"/>
                </a:tc>
                <a:tc>
                  <a:txBody>
                    <a:bodyPr>
                      <a:noAutofit/>
                    </a:bodyPr>
                    <a:lstStyle/>
                    <a:p>
                      <a:pPr indent="0" lvl="0" marL="0" marR="0" rtl="0" algn="l">
                        <a:spcBef>
                          <a:spcPts val="0"/>
                        </a:spcBef>
                        <a:buSzPct val="25000"/>
                        <a:buNone/>
                      </a:pPr>
                      <a:r>
                        <a:rPr lang="en-GB" sz="1400"/>
                        <a:t>User pressing</a:t>
                      </a:r>
                      <a:r>
                        <a:rPr lang="en-GB" sz="1400"/>
                        <a:t> an “OK” button which indicates that the review is completed</a:t>
                      </a: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3" name="Shape 113"/>
        <p:cNvGrpSpPr/>
        <p:nvPr/>
      </p:nvGrpSpPr>
      <p:grpSpPr>
        <a:xfrm>
          <a:off x="0" y="0"/>
          <a:ext cx="0" cy="0"/>
          <a:chOff x="0" y="0"/>
          <a:chExt cx="0" cy="0"/>
        </a:xfrm>
      </p:grpSpPr>
      <p:sp>
        <p:nvSpPr>
          <p:cNvPr id="114" name="Shape 114"/>
          <p:cNvSpPr txBox="1"/>
          <p:nvPr>
            <p:ph type="title"/>
          </p:nvPr>
        </p:nvSpPr>
        <p:spPr>
          <a:xfrm>
            <a:off x="838200" y="99925"/>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548135"/>
              </a:buClr>
              <a:buSzPct val="25000"/>
              <a:buFont typeface="Calibri"/>
              <a:buNone/>
            </a:pPr>
            <a:r>
              <a:rPr b="1" i="0" lang="en-GB" sz="4400" u="none" cap="none" strike="noStrike">
                <a:solidFill>
                  <a:srgbClr val="548135"/>
                </a:solidFill>
                <a:latin typeface="Calibri"/>
                <a:ea typeface="Calibri"/>
                <a:cs typeface="Calibri"/>
                <a:sym typeface="Calibri"/>
              </a:rPr>
              <a:t>Technical aspects </a:t>
            </a:r>
          </a:p>
        </p:txBody>
      </p:sp>
      <p:sp>
        <p:nvSpPr>
          <p:cNvPr id="115" name="Shape 115"/>
          <p:cNvSpPr txBox="1"/>
          <p:nvPr>
            <p:ph idx="1" type="body"/>
          </p:nvPr>
        </p:nvSpPr>
        <p:spPr>
          <a:xfrm>
            <a:off x="838200" y="1212950"/>
            <a:ext cx="10515600" cy="43512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98709"/>
              <a:buFont typeface="Arial"/>
              <a:buChar char="•"/>
            </a:pPr>
            <a:r>
              <a:rPr b="0" i="0" lang="en-GB" sz="3060" u="none" cap="none" strike="noStrike">
                <a:solidFill>
                  <a:schemeClr val="dk1"/>
                </a:solidFill>
                <a:latin typeface="Calibri"/>
                <a:ea typeface="Calibri"/>
                <a:cs typeface="Calibri"/>
                <a:sym typeface="Calibri"/>
              </a:rPr>
              <a:t>Capturing and recording the sound (review) </a:t>
            </a:r>
          </a:p>
          <a:p>
            <a:pPr indent="-228600" lvl="0" marL="228600" marR="0" rtl="0" algn="l">
              <a:lnSpc>
                <a:spcPct val="80000"/>
              </a:lnSpc>
              <a:spcBef>
                <a:spcPts val="1000"/>
              </a:spcBef>
              <a:spcAft>
                <a:spcPts val="0"/>
              </a:spcAft>
              <a:buClr>
                <a:schemeClr val="dk1"/>
              </a:buClr>
              <a:buSzPct val="98709"/>
              <a:buFont typeface="Arial"/>
              <a:buChar char="•"/>
            </a:pPr>
            <a:r>
              <a:rPr b="0" i="0" lang="en-GB" sz="3060" u="none" cap="none" strike="noStrike">
                <a:solidFill>
                  <a:schemeClr val="dk1"/>
                </a:solidFill>
                <a:latin typeface="Calibri"/>
                <a:ea typeface="Calibri"/>
                <a:cs typeface="Calibri"/>
                <a:sym typeface="Calibri"/>
              </a:rPr>
              <a:t>A database for all the reviews and places of interest</a:t>
            </a:r>
          </a:p>
          <a:p>
            <a:pPr indent="-228600" lvl="0" marL="228600" marR="0" rtl="0" algn="l">
              <a:lnSpc>
                <a:spcPct val="80000"/>
              </a:lnSpc>
              <a:spcBef>
                <a:spcPts val="1000"/>
              </a:spcBef>
              <a:spcAft>
                <a:spcPts val="0"/>
              </a:spcAft>
              <a:buClr>
                <a:schemeClr val="dk1"/>
              </a:buClr>
              <a:buSzPct val="98709"/>
              <a:buFont typeface="Arial"/>
              <a:buChar char="•"/>
            </a:pPr>
            <a:r>
              <a:rPr b="0" i="0" lang="en-GB" sz="3060" u="none" cap="none" strike="noStrike">
                <a:solidFill>
                  <a:schemeClr val="dk1"/>
                </a:solidFill>
                <a:latin typeface="Calibri"/>
                <a:ea typeface="Calibri"/>
                <a:cs typeface="Calibri"/>
                <a:sym typeface="Calibri"/>
              </a:rPr>
              <a:t>Speech recognition for the name of the places and the word “reviews”</a:t>
            </a:r>
          </a:p>
          <a:p>
            <a:pPr indent="-228600" lvl="0" marL="228600" marR="0" rtl="0" algn="l">
              <a:lnSpc>
                <a:spcPct val="80000"/>
              </a:lnSpc>
              <a:spcBef>
                <a:spcPts val="1000"/>
              </a:spcBef>
              <a:spcAft>
                <a:spcPts val="0"/>
              </a:spcAft>
              <a:buClr>
                <a:schemeClr val="dk1"/>
              </a:buClr>
              <a:buSzPct val="98709"/>
              <a:buFont typeface="Arial"/>
              <a:buChar char="•"/>
            </a:pPr>
            <a:r>
              <a:rPr b="0" i="0" lang="en-GB" sz="3060" u="none" cap="none" strike="noStrike">
                <a:solidFill>
                  <a:schemeClr val="dk1"/>
                </a:solidFill>
                <a:latin typeface="Calibri"/>
                <a:ea typeface="Calibri"/>
                <a:cs typeface="Calibri"/>
                <a:sym typeface="Calibri"/>
              </a:rPr>
              <a:t>User interface when leaving the review </a:t>
            </a:r>
          </a:p>
          <a:p>
            <a:pPr indent="-228600" lvl="0" marL="228600" marR="0" rtl="0" algn="l">
              <a:lnSpc>
                <a:spcPct val="80000"/>
              </a:lnSpc>
              <a:spcBef>
                <a:spcPts val="1000"/>
              </a:spcBef>
              <a:spcAft>
                <a:spcPts val="0"/>
              </a:spcAft>
              <a:buClr>
                <a:schemeClr val="dk1"/>
              </a:buClr>
              <a:buSzPct val="98709"/>
              <a:buFont typeface="Arial"/>
              <a:buChar char="•"/>
            </a:pPr>
            <a:r>
              <a:rPr b="0" i="0" lang="en-GB" sz="3060" u="none" cap="none" strike="noStrike">
                <a:solidFill>
                  <a:schemeClr val="dk1"/>
                </a:solidFill>
                <a:latin typeface="Calibri"/>
                <a:ea typeface="Calibri"/>
                <a:cs typeface="Calibri"/>
                <a:sym typeface="Calibri"/>
              </a:rPr>
              <a:t>Server to keep our database </a:t>
            </a:r>
          </a:p>
          <a:p>
            <a:pPr indent="-228600" lvl="0" marL="228600" marR="0" rtl="0" algn="l">
              <a:lnSpc>
                <a:spcPct val="80000"/>
              </a:lnSpc>
              <a:spcBef>
                <a:spcPts val="1000"/>
              </a:spcBef>
              <a:spcAft>
                <a:spcPts val="0"/>
              </a:spcAft>
              <a:buClr>
                <a:schemeClr val="dk1"/>
              </a:buClr>
              <a:buSzPct val="98709"/>
              <a:buFont typeface="Arial"/>
              <a:buChar char="•"/>
            </a:pPr>
            <a:r>
              <a:rPr b="0" i="0" lang="en-GB" sz="3060" u="none" cap="none" strike="noStrike">
                <a:solidFill>
                  <a:schemeClr val="dk1"/>
                </a:solidFill>
                <a:latin typeface="Calibri"/>
                <a:ea typeface="Calibri"/>
                <a:cs typeface="Calibri"/>
                <a:sym typeface="Calibri"/>
              </a:rPr>
              <a:t>A robot voice guide instructor for telling the users what to do in order to use our review feature</a:t>
            </a:r>
          </a:p>
          <a:p>
            <a:pPr indent="-228600" lvl="0" marL="228600" marR="0" rtl="0" algn="l">
              <a:lnSpc>
                <a:spcPct val="80000"/>
              </a:lnSpc>
              <a:spcBef>
                <a:spcPts val="1000"/>
              </a:spcBef>
              <a:spcAft>
                <a:spcPts val="0"/>
              </a:spcAft>
              <a:buClr>
                <a:schemeClr val="dk1"/>
              </a:buClr>
              <a:buSzPct val="98709"/>
              <a:buFont typeface="Arial"/>
              <a:buChar char="•"/>
            </a:pPr>
            <a:r>
              <a:rPr b="0" i="0" lang="en-GB" sz="3060" u="none" cap="none" strike="noStrike">
                <a:solidFill>
                  <a:schemeClr val="dk1"/>
                </a:solidFill>
                <a:latin typeface="Calibri"/>
                <a:ea typeface="Calibri"/>
                <a:cs typeface="Calibri"/>
                <a:sym typeface="Calibri"/>
              </a:rPr>
              <a:t>GPS feature for the system to know what location is the user in</a:t>
            </a:r>
          </a:p>
          <a:p>
            <a:pPr indent="0" lvl="0" marL="0" marR="0" rtl="0" algn="l">
              <a:lnSpc>
                <a:spcPct val="80000"/>
              </a:lnSpc>
              <a:spcBef>
                <a:spcPts val="1000"/>
              </a:spcBef>
              <a:spcAft>
                <a:spcPts val="0"/>
              </a:spcAft>
              <a:buNone/>
            </a:pPr>
            <a:r>
              <a:rPr lang="en-GB" sz="3060"/>
              <a:t>Timeline: 4 months</a:t>
            </a:r>
          </a:p>
          <a:p>
            <a:pPr indent="0" lvl="0" marL="0" marR="0" rtl="0" algn="l">
              <a:lnSpc>
                <a:spcPct val="80000"/>
              </a:lnSpc>
              <a:spcBef>
                <a:spcPts val="1000"/>
              </a:spcBef>
              <a:spcAft>
                <a:spcPts val="0"/>
              </a:spcAft>
              <a:buClr>
                <a:schemeClr val="dk1"/>
              </a:buClr>
              <a:buSzPct val="25000"/>
              <a:buFont typeface="Arial"/>
              <a:buNone/>
            </a:pPr>
            <a:r>
              <a:t/>
            </a:r>
            <a:endParaRPr b="0" i="0" sz="238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buClr>
                <a:schemeClr val="dk1"/>
              </a:buClr>
              <a:buSzPct val="99166"/>
              <a:buFont typeface="Arial"/>
              <a:buNone/>
            </a:pPr>
            <a:r>
              <a:t/>
            </a:r>
            <a:endParaRPr b="0" i="0" sz="238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GB" sz="6000" u="none" cap="none" strike="noStrike">
                <a:solidFill>
                  <a:schemeClr val="dk1"/>
                </a:solidFill>
                <a:latin typeface="Calibri"/>
                <a:ea typeface="Calibri"/>
                <a:cs typeface="Calibri"/>
                <a:sym typeface="Calibri"/>
              </a:rPr>
              <a:t>Route Sharing &amp; Remote N</a:t>
            </a:r>
            <a:r>
              <a:rPr lang="en-GB"/>
              <a:t>avigation </a:t>
            </a:r>
          </a:p>
        </p:txBody>
      </p:sp>
      <p:sp>
        <p:nvSpPr>
          <p:cNvPr id="121" name="Shape 121"/>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GB" sz="4400" u="none" cap="none" strike="noStrike">
                <a:solidFill>
                  <a:schemeClr val="dk1"/>
                </a:solidFill>
                <a:latin typeface="Calibri"/>
                <a:ea typeface="Calibri"/>
                <a:cs typeface="Calibri"/>
                <a:sym typeface="Calibri"/>
              </a:rPr>
              <a:t>Aim</a:t>
            </a:r>
          </a:p>
        </p:txBody>
      </p:sp>
      <p:sp>
        <p:nvSpPr>
          <p:cNvPr id="127" name="Shape 127"/>
          <p:cNvSpPr txBox="1"/>
          <p:nvPr>
            <p:ph idx="1" type="body"/>
          </p:nvPr>
        </p:nvSpPr>
        <p:spPr>
          <a:xfrm>
            <a:off x="838200" y="1690599"/>
            <a:ext cx="10902350" cy="1941121"/>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Allow users to share saved routes. </a:t>
            </a:r>
          </a:p>
          <a:p>
            <a:pPr indent="-228600" lvl="0" marL="228600" marR="0" rtl="0" algn="l">
              <a:lnSpc>
                <a:spcPct val="90000"/>
              </a:lnSpc>
              <a:spcBef>
                <a:spcPts val="100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Allow users to “go through” the route at home ( to build mental model of the route ) </a:t>
            </a:r>
          </a:p>
          <a:p>
            <a:pPr indent="0" lvl="0" marL="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GB" sz="4400" u="none" cap="none" strike="noStrike">
                <a:solidFill>
                  <a:schemeClr val="dk1"/>
                </a:solidFill>
                <a:latin typeface="Calibri"/>
                <a:ea typeface="Calibri"/>
                <a:cs typeface="Calibri"/>
                <a:sym typeface="Calibri"/>
              </a:rPr>
              <a:t>How does it work </a:t>
            </a:r>
          </a:p>
        </p:txBody>
      </p:sp>
      <p:sp>
        <p:nvSpPr>
          <p:cNvPr id="133" name="Shape 13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Primary user saves a route. The route can be shared with users authenticated by Primary user (“</a:t>
            </a:r>
            <a:r>
              <a:rPr b="0" i="0" lang="en-GB" sz="2800" u="sng" cap="none" strike="noStrike">
                <a:solidFill>
                  <a:schemeClr val="hlink"/>
                </a:solidFill>
                <a:latin typeface="Calibri"/>
                <a:ea typeface="Calibri"/>
                <a:cs typeface="Calibri"/>
                <a:sym typeface="Calibri"/>
                <a:hlinkClick r:id="rId3"/>
              </a:rPr>
              <a:t>Friending</a:t>
            </a:r>
            <a:r>
              <a:rPr b="0" i="0" lang="en-GB" sz="2800" u="none" cap="none" strike="noStrike">
                <a:solidFill>
                  <a:schemeClr val="dk1"/>
                </a:solidFill>
                <a:latin typeface="Calibri"/>
                <a:ea typeface="Calibri"/>
                <a:cs typeface="Calibri"/>
                <a:sym typeface="Calibri"/>
              </a:rPr>
              <a:t>”)</a:t>
            </a:r>
          </a:p>
          <a:p>
            <a:pPr indent="-228600" lvl="0" marL="228600" marR="0" rtl="0" algn="l">
              <a:lnSpc>
                <a:spcPct val="90000"/>
              </a:lnSpc>
              <a:spcBef>
                <a:spcPts val="100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Once route is received, user can go through</a:t>
            </a:r>
            <a:r>
              <a:rPr lang="en-GB"/>
              <a:t> </a:t>
            </a:r>
            <a:r>
              <a:rPr b="0" i="0" lang="en-GB" sz="2800" u="none" cap="none" strike="noStrike">
                <a:solidFill>
                  <a:schemeClr val="dk1"/>
                </a:solidFill>
                <a:latin typeface="Calibri"/>
                <a:ea typeface="Calibri"/>
                <a:cs typeface="Calibri"/>
                <a:sym typeface="Calibri"/>
              </a:rPr>
              <a:t>nav</a:t>
            </a:r>
            <a:r>
              <a:rPr lang="en-GB"/>
              <a:t>igation of the</a:t>
            </a:r>
            <a:r>
              <a:rPr b="0" i="0" lang="en-GB" sz="2800" u="none" cap="none" strike="noStrike">
                <a:solidFill>
                  <a:schemeClr val="dk1"/>
                </a:solidFill>
                <a:latin typeface="Calibri"/>
                <a:ea typeface="Calibri"/>
                <a:cs typeface="Calibri"/>
                <a:sym typeface="Calibri"/>
              </a:rPr>
              <a:t> route at home to improve memorization of the route. </a:t>
            </a:r>
            <a:r>
              <a:rPr lang="en-GB"/>
              <a:t>User will be able to use functionality like look ahead, what’s around me etc. from SoundScape</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