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9A46E3C-BAE4-47B0-AF79-A435D8E6001B}">
  <a:tblStyle styleId="{49A46E3C-BAE4-47B0-AF79-A435D8E6001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1001400" y="784450"/>
            <a:ext cx="7141200" cy="1127100"/>
          </a:xfrm>
          <a:prstGeom prst="rect">
            <a:avLst/>
          </a:prstGeom>
        </p:spPr>
        <p:txBody>
          <a:bodyPr anchorCtr="0" anchor="b" bIns="91425" lIns="91425" rIns="91425" tIns="91425">
            <a:noAutofit/>
          </a:bodyPr>
          <a:lstStyle/>
          <a:p>
            <a:pPr lvl="0">
              <a:spcBef>
                <a:spcPts val="0"/>
              </a:spcBef>
              <a:buNone/>
            </a:pPr>
            <a:r>
              <a:rPr lang="en" sz="3600">
                <a:latin typeface="Cambria"/>
                <a:ea typeface="Cambria"/>
                <a:cs typeface="Cambria"/>
                <a:sym typeface="Cambria"/>
              </a:rPr>
              <a:t>Project Brief 2 : Route Sharing and Visualisation</a:t>
            </a:r>
          </a:p>
        </p:txBody>
      </p:sp>
      <p:sp>
        <p:nvSpPr>
          <p:cNvPr id="55" name="Shape 55"/>
          <p:cNvSpPr txBox="1"/>
          <p:nvPr>
            <p:ph idx="1" type="subTitle"/>
          </p:nvPr>
        </p:nvSpPr>
        <p:spPr>
          <a:xfrm>
            <a:off x="311700" y="2075100"/>
            <a:ext cx="8520600" cy="2443200"/>
          </a:xfrm>
          <a:prstGeom prst="rect">
            <a:avLst/>
          </a:prstGeom>
        </p:spPr>
        <p:txBody>
          <a:bodyPr anchorCtr="0" anchor="t" bIns="91425" lIns="91425" rIns="91425" tIns="91425">
            <a:noAutofit/>
          </a:bodyPr>
          <a:lstStyle/>
          <a:p>
            <a:pPr lvl="0">
              <a:spcBef>
                <a:spcPts val="0"/>
              </a:spcBef>
              <a:buNone/>
            </a:pPr>
            <a:r>
              <a:rPr lang="en">
                <a:latin typeface="Cambria"/>
                <a:ea typeface="Cambria"/>
                <a:cs typeface="Cambria"/>
                <a:sym typeface="Cambria"/>
              </a:rPr>
              <a:t>This document describes the timeline, components, high-level system diagram, technologies and tools that are in consideration, individual responsibilities, and methods of design, research, development and testing.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285225"/>
            <a:ext cx="8520600" cy="572700"/>
          </a:xfrm>
          <a:prstGeom prst="rect">
            <a:avLst/>
          </a:prstGeom>
        </p:spPr>
        <p:txBody>
          <a:bodyPr anchorCtr="0" anchor="t" bIns="91425" lIns="91425" rIns="91425" tIns="91425">
            <a:noAutofit/>
          </a:bodyPr>
          <a:lstStyle/>
          <a:p>
            <a:pPr lvl="0">
              <a:spcBef>
                <a:spcPts val="0"/>
              </a:spcBef>
              <a:buNone/>
            </a:pPr>
            <a:r>
              <a:rPr lang="en" sz="2400"/>
              <a:t>Research</a:t>
            </a:r>
          </a:p>
        </p:txBody>
      </p:sp>
      <p:sp>
        <p:nvSpPr>
          <p:cNvPr id="128" name="Shape 128"/>
          <p:cNvSpPr txBox="1"/>
          <p:nvPr>
            <p:ph idx="1" type="body"/>
          </p:nvPr>
        </p:nvSpPr>
        <p:spPr>
          <a:xfrm>
            <a:off x="311700" y="708100"/>
            <a:ext cx="8520600" cy="4179600"/>
          </a:xfrm>
          <a:prstGeom prst="rect">
            <a:avLst/>
          </a:prstGeom>
        </p:spPr>
        <p:txBody>
          <a:bodyPr anchorCtr="0" anchor="t" bIns="91425" lIns="91425" rIns="91425" tIns="91425">
            <a:noAutofit/>
          </a:bodyPr>
          <a:lstStyle/>
          <a:p>
            <a:pPr lvl="0">
              <a:spcBef>
                <a:spcPts val="0"/>
              </a:spcBef>
              <a:buNone/>
            </a:pPr>
            <a:r>
              <a:rPr lang="en"/>
              <a:t>Throughout the project, we will be conducting research for our individual responsibilities. Research topics may include (but are not restricted to) APIs, UI design for the visually impaired, web technologies, mobile app technologies and software testing tools. </a:t>
            </a:r>
          </a:p>
          <a:p>
            <a:pPr lvl="0" rtl="0">
              <a:lnSpc>
                <a:spcPct val="100000"/>
              </a:lnSpc>
              <a:spcBef>
                <a:spcPts val="0"/>
              </a:spcBef>
              <a:spcAft>
                <a:spcPts val="0"/>
              </a:spcAft>
              <a:buNone/>
            </a:pPr>
            <a:r>
              <a:rPr lang="en" sz="2400">
                <a:solidFill>
                  <a:schemeClr val="dk1"/>
                </a:solidFill>
              </a:rPr>
              <a:t>Testing</a:t>
            </a:r>
          </a:p>
          <a:p>
            <a:pPr lvl="0" rtl="0">
              <a:lnSpc>
                <a:spcPct val="100000"/>
              </a:lnSpc>
              <a:spcBef>
                <a:spcPts val="0"/>
              </a:spcBef>
              <a:spcAft>
                <a:spcPts val="0"/>
              </a:spcAft>
              <a:buNone/>
            </a:pPr>
            <a:r>
              <a:rPr lang="en"/>
              <a:t>There will be 3 phases of testing; unit, functional and acceptance testing. Unit testing is focused on testing individual components robustly. Functional testing is focused on ensuring the solution conforms with all requirements. Acceptance testing is focused on ensuring the quality of the solution. </a:t>
            </a:r>
          </a:p>
          <a:p>
            <a:pPr lvl="0" rtl="0">
              <a:lnSpc>
                <a:spcPct val="100000"/>
              </a:lnSpc>
              <a:spcBef>
                <a:spcPts val="0"/>
              </a:spcBef>
              <a:spcAft>
                <a:spcPts val="0"/>
              </a:spcAft>
              <a:buNone/>
            </a:pPr>
            <a:r>
              <a:rPr lang="en"/>
              <a:t>Specific test cases will be chosen at a future time. </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Other Notes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Remote Navigation has been refactored to Route Visualisation</a:t>
            </a:r>
          </a:p>
          <a:p>
            <a:pPr lvl="0">
              <a:spcBef>
                <a:spcPts val="0"/>
              </a:spcBef>
              <a:buNone/>
            </a:pPr>
            <a:r>
              <a:rPr lang="en"/>
              <a:t>We have decided to not include SoundScape (required for Route Vis) as of now, since it is a great technical challenge to integrate SoundScape into CityScribe, but may consider it when there is greater accuracy of our timeline.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Timeline</a:t>
            </a:r>
          </a:p>
        </p:txBody>
      </p:sp>
      <p:sp>
        <p:nvSpPr>
          <p:cNvPr id="67" name="Shape 67"/>
          <p:cNvSpPr txBox="1"/>
          <p:nvPr>
            <p:ph idx="1" type="body"/>
          </p:nvPr>
        </p:nvSpPr>
        <p:spPr>
          <a:xfrm>
            <a:off x="311700" y="952725"/>
            <a:ext cx="8410500" cy="3416400"/>
          </a:xfrm>
          <a:prstGeom prst="rect">
            <a:avLst/>
          </a:prstGeom>
        </p:spPr>
        <p:txBody>
          <a:bodyPr anchorCtr="0" anchor="t" bIns="91425" lIns="91425" rIns="91425" tIns="91425">
            <a:noAutofit/>
          </a:bodyPr>
          <a:lstStyle/>
          <a:p>
            <a:pPr lvl="0">
              <a:spcBef>
                <a:spcPts val="0"/>
              </a:spcBef>
              <a:buNone/>
            </a:pPr>
            <a:r>
              <a:rPr lang="en"/>
              <a:t>21/11- focus on building individual components for unit testing</a:t>
            </a:r>
          </a:p>
          <a:p>
            <a:pPr lvl="0">
              <a:spcBef>
                <a:spcPts val="0"/>
              </a:spcBef>
              <a:buNone/>
            </a:pPr>
            <a:r>
              <a:rPr lang="en"/>
              <a:t>28/11- have all the individual components setup</a:t>
            </a:r>
          </a:p>
          <a:p>
            <a:pPr lvl="0">
              <a:spcBef>
                <a:spcPts val="0"/>
              </a:spcBef>
              <a:buNone/>
            </a:pPr>
            <a:r>
              <a:rPr lang="en"/>
              <a:t>5/12- simple integration into app for functional testing</a:t>
            </a:r>
          </a:p>
          <a:p>
            <a:pPr lvl="0">
              <a:spcBef>
                <a:spcPts val="0"/>
              </a:spcBef>
              <a:buNone/>
            </a:pPr>
            <a:r>
              <a:rPr lang="en"/>
              <a:t>12/12- website for client and experiment log completed</a:t>
            </a:r>
          </a:p>
          <a:p>
            <a:pPr lvl="0">
              <a:spcBef>
                <a:spcPts val="0"/>
              </a:spcBef>
              <a:buNone/>
            </a:pPr>
            <a:r>
              <a:rPr lang="en"/>
              <a:t>19/12- first prototype</a:t>
            </a:r>
          </a:p>
          <a:p>
            <a:pPr lvl="0">
              <a:spcBef>
                <a:spcPts val="0"/>
              </a:spcBef>
              <a:buNone/>
            </a:pPr>
            <a:r>
              <a:rPr lang="en"/>
              <a:t>28/12- second prototype </a:t>
            </a:r>
          </a:p>
          <a:p>
            <a:pPr lvl="0">
              <a:spcBef>
                <a:spcPts val="0"/>
              </a:spcBef>
              <a:buNone/>
            </a:pPr>
            <a:r>
              <a:rPr lang="en"/>
              <a:t>2/1- video and report</a:t>
            </a:r>
          </a:p>
          <a:p>
            <a:pPr lvl="0">
              <a:spcBef>
                <a:spcPts val="0"/>
              </a:spcBef>
              <a:buNone/>
            </a:pPr>
            <a:r>
              <a:rPr lang="en"/>
              <a:t>9/1- individual report and video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Individual components</a:t>
            </a:r>
          </a:p>
        </p:txBody>
      </p:sp>
      <p:sp>
        <p:nvSpPr>
          <p:cNvPr id="73" name="Shape 73"/>
          <p:cNvSpPr txBox="1"/>
          <p:nvPr/>
        </p:nvSpPr>
        <p:spPr>
          <a:xfrm>
            <a:off x="399500" y="1081975"/>
            <a:ext cx="2559600" cy="1095300"/>
          </a:xfrm>
          <a:prstGeom prst="rect">
            <a:avLst/>
          </a:prstGeom>
          <a:solidFill>
            <a:srgbClr val="EAD1DC"/>
          </a:solidFill>
          <a:ln>
            <a:noFill/>
          </a:ln>
        </p:spPr>
        <p:txBody>
          <a:bodyPr anchorCtr="0" anchor="ctr" bIns="91425" lIns="91425" rIns="91425" tIns="91425">
            <a:noAutofit/>
          </a:bodyPr>
          <a:lstStyle/>
          <a:p>
            <a:pPr lvl="0" rtl="0" algn="ctr">
              <a:spcBef>
                <a:spcPts val="0"/>
              </a:spcBef>
              <a:buNone/>
            </a:pPr>
            <a:r>
              <a:rPr lang="en"/>
              <a:t>Routes</a:t>
            </a:r>
          </a:p>
          <a:p>
            <a:pPr lvl="0" algn="ctr">
              <a:spcBef>
                <a:spcPts val="0"/>
              </a:spcBef>
              <a:buNone/>
            </a:pPr>
            <a:r>
              <a:rPr lang="en" sz="1000"/>
              <a:t>Ability to create and view a route.</a:t>
            </a:r>
          </a:p>
        </p:txBody>
      </p:sp>
      <p:sp>
        <p:nvSpPr>
          <p:cNvPr id="74" name="Shape 74"/>
          <p:cNvSpPr txBox="1"/>
          <p:nvPr/>
        </p:nvSpPr>
        <p:spPr>
          <a:xfrm>
            <a:off x="3301946" y="1081975"/>
            <a:ext cx="2559600" cy="1095300"/>
          </a:xfrm>
          <a:prstGeom prst="rect">
            <a:avLst/>
          </a:prstGeom>
          <a:solidFill>
            <a:srgbClr val="EAD1DC"/>
          </a:solidFill>
          <a:ln>
            <a:noFill/>
          </a:ln>
        </p:spPr>
        <p:txBody>
          <a:bodyPr anchorCtr="0" anchor="ctr" bIns="91425" lIns="91425" rIns="91425" tIns="91425">
            <a:noAutofit/>
          </a:bodyPr>
          <a:lstStyle/>
          <a:p>
            <a:pPr lvl="0" rtl="0" algn="ctr">
              <a:spcBef>
                <a:spcPts val="0"/>
              </a:spcBef>
              <a:buNone/>
            </a:pPr>
            <a:r>
              <a:rPr lang="en">
                <a:solidFill>
                  <a:schemeClr val="dk1"/>
                </a:solidFill>
              </a:rPr>
              <a:t>Route Sharing</a:t>
            </a:r>
          </a:p>
          <a:p>
            <a:pPr lvl="0" rtl="0" algn="ctr">
              <a:spcBef>
                <a:spcPts val="0"/>
              </a:spcBef>
              <a:buClr>
                <a:schemeClr val="dk1"/>
              </a:buClr>
              <a:buSzPct val="110000"/>
              <a:buFont typeface="Arial"/>
              <a:buNone/>
            </a:pPr>
            <a:r>
              <a:rPr lang="en" sz="1000">
                <a:solidFill>
                  <a:schemeClr val="dk1"/>
                </a:solidFill>
              </a:rPr>
              <a:t>Ability to share a route.</a:t>
            </a:r>
          </a:p>
        </p:txBody>
      </p:sp>
      <p:sp>
        <p:nvSpPr>
          <p:cNvPr id="75" name="Shape 75"/>
          <p:cNvSpPr txBox="1"/>
          <p:nvPr/>
        </p:nvSpPr>
        <p:spPr>
          <a:xfrm>
            <a:off x="6204392" y="1081975"/>
            <a:ext cx="2559600" cy="1095300"/>
          </a:xfrm>
          <a:prstGeom prst="rect">
            <a:avLst/>
          </a:prstGeom>
          <a:solidFill>
            <a:srgbClr val="EAD1DC"/>
          </a:solidFill>
          <a:ln>
            <a:noFill/>
          </a:ln>
        </p:spPr>
        <p:txBody>
          <a:bodyPr anchorCtr="0" anchor="ctr" bIns="91425" lIns="91425" rIns="91425" tIns="91425">
            <a:noAutofit/>
          </a:bodyPr>
          <a:lstStyle/>
          <a:p>
            <a:pPr lvl="0" rtl="0" algn="ctr">
              <a:spcBef>
                <a:spcPts val="0"/>
              </a:spcBef>
              <a:buNone/>
            </a:pPr>
            <a:r>
              <a:rPr lang="en"/>
              <a:t>Profile and Friending</a:t>
            </a:r>
          </a:p>
          <a:p>
            <a:pPr lvl="0" rtl="0" algn="ctr">
              <a:spcBef>
                <a:spcPts val="0"/>
              </a:spcBef>
              <a:buNone/>
            </a:pPr>
            <a:r>
              <a:rPr lang="en" sz="1000"/>
              <a:t>Ability to create a profile and add friends so that you can share routes with your friends.</a:t>
            </a:r>
          </a:p>
        </p:txBody>
      </p:sp>
      <p:sp>
        <p:nvSpPr>
          <p:cNvPr id="76" name="Shape 76"/>
          <p:cNvSpPr txBox="1"/>
          <p:nvPr/>
        </p:nvSpPr>
        <p:spPr>
          <a:xfrm>
            <a:off x="399500" y="2419499"/>
            <a:ext cx="2559600" cy="1095300"/>
          </a:xfrm>
          <a:prstGeom prst="rect">
            <a:avLst/>
          </a:prstGeom>
          <a:solidFill>
            <a:srgbClr val="EAD1DC"/>
          </a:solidFill>
          <a:ln>
            <a:noFill/>
          </a:ln>
        </p:spPr>
        <p:txBody>
          <a:bodyPr anchorCtr="0" anchor="ctr" bIns="91425" lIns="91425" rIns="91425" tIns="91425">
            <a:noAutofit/>
          </a:bodyPr>
          <a:lstStyle/>
          <a:p>
            <a:pPr lvl="0" rtl="0" algn="ctr">
              <a:spcBef>
                <a:spcPts val="0"/>
              </a:spcBef>
              <a:buNone/>
            </a:pPr>
            <a:r>
              <a:rPr lang="en"/>
              <a:t>Ionic Map</a:t>
            </a:r>
          </a:p>
          <a:p>
            <a:pPr lvl="0" rtl="0" algn="ctr">
              <a:spcBef>
                <a:spcPts val="0"/>
              </a:spcBef>
              <a:buNone/>
            </a:pPr>
            <a:r>
              <a:rPr lang="en" sz="1000"/>
              <a:t>Ability to view the map within the app.</a:t>
            </a:r>
          </a:p>
        </p:txBody>
      </p:sp>
      <p:sp>
        <p:nvSpPr>
          <p:cNvPr id="77" name="Shape 77"/>
          <p:cNvSpPr txBox="1"/>
          <p:nvPr/>
        </p:nvSpPr>
        <p:spPr>
          <a:xfrm>
            <a:off x="3301946" y="2419499"/>
            <a:ext cx="2559600" cy="1095300"/>
          </a:xfrm>
          <a:prstGeom prst="rect">
            <a:avLst/>
          </a:prstGeom>
          <a:solidFill>
            <a:srgbClr val="EAD1DC"/>
          </a:solidFill>
          <a:ln>
            <a:noFill/>
          </a:ln>
        </p:spPr>
        <p:txBody>
          <a:bodyPr anchorCtr="0" anchor="ctr" bIns="91425" lIns="91425" rIns="91425" tIns="91425">
            <a:noAutofit/>
          </a:bodyPr>
          <a:lstStyle/>
          <a:p>
            <a:pPr lvl="0" rtl="0" algn="ctr">
              <a:spcBef>
                <a:spcPts val="0"/>
              </a:spcBef>
              <a:buNone/>
            </a:pPr>
            <a:r>
              <a:rPr lang="en"/>
              <a:t>Ionic Profile and Friending</a:t>
            </a:r>
          </a:p>
          <a:p>
            <a:pPr lvl="0" rtl="0" algn="ctr">
              <a:spcBef>
                <a:spcPts val="0"/>
              </a:spcBef>
              <a:buNone/>
            </a:pPr>
            <a:r>
              <a:rPr lang="en" sz="1000"/>
              <a:t>Ability to create and view your profile. Ability to add friends.</a:t>
            </a:r>
          </a:p>
        </p:txBody>
      </p:sp>
      <p:sp>
        <p:nvSpPr>
          <p:cNvPr id="78" name="Shape 78"/>
          <p:cNvSpPr txBox="1"/>
          <p:nvPr/>
        </p:nvSpPr>
        <p:spPr>
          <a:xfrm>
            <a:off x="6204392" y="2419499"/>
            <a:ext cx="2559600" cy="1095300"/>
          </a:xfrm>
          <a:prstGeom prst="rect">
            <a:avLst/>
          </a:prstGeom>
          <a:solidFill>
            <a:srgbClr val="EAD1DC"/>
          </a:solidFill>
          <a:ln>
            <a:noFill/>
          </a:ln>
        </p:spPr>
        <p:txBody>
          <a:bodyPr anchorCtr="0" anchor="ctr" bIns="91425" lIns="91425" rIns="91425" tIns="91425">
            <a:noAutofit/>
          </a:bodyPr>
          <a:lstStyle/>
          <a:p>
            <a:pPr lvl="0" rtl="0" algn="ctr">
              <a:spcBef>
                <a:spcPts val="0"/>
              </a:spcBef>
              <a:buNone/>
            </a:pPr>
            <a:r>
              <a:rPr lang="en"/>
              <a:t>Ionic Route </a:t>
            </a:r>
            <a:r>
              <a:rPr lang="en"/>
              <a:t>Received</a:t>
            </a:r>
          </a:p>
          <a:p>
            <a:pPr lvl="0" rtl="0" algn="ctr">
              <a:spcBef>
                <a:spcPts val="0"/>
              </a:spcBef>
              <a:buNone/>
            </a:pPr>
            <a:r>
              <a:rPr lang="en" sz="1000"/>
              <a:t>Ability to be notified when a friend has sent to a route and to be able to view the received route within the app.</a:t>
            </a:r>
          </a:p>
        </p:txBody>
      </p:sp>
      <p:sp>
        <p:nvSpPr>
          <p:cNvPr id="79" name="Shape 79"/>
          <p:cNvSpPr txBox="1"/>
          <p:nvPr/>
        </p:nvSpPr>
        <p:spPr>
          <a:xfrm>
            <a:off x="3301946" y="3757024"/>
            <a:ext cx="2559600" cy="1095300"/>
          </a:xfrm>
          <a:prstGeom prst="rect">
            <a:avLst/>
          </a:prstGeom>
          <a:solidFill>
            <a:srgbClr val="EAD1DC"/>
          </a:solidFill>
          <a:ln>
            <a:noFill/>
          </a:ln>
        </p:spPr>
        <p:txBody>
          <a:bodyPr anchorCtr="0" anchor="ctr" bIns="91425" lIns="91425" rIns="91425" tIns="91425">
            <a:noAutofit/>
          </a:bodyPr>
          <a:lstStyle/>
          <a:p>
            <a:pPr lvl="0" rtl="0" algn="ctr">
              <a:spcBef>
                <a:spcPts val="0"/>
              </a:spcBef>
              <a:buNone/>
            </a:pPr>
            <a:r>
              <a:rPr lang="en"/>
              <a:t>Ionic Route Sharing</a:t>
            </a:r>
          </a:p>
          <a:p>
            <a:pPr lvl="0" rtl="0" algn="ctr">
              <a:spcBef>
                <a:spcPts val="0"/>
              </a:spcBef>
              <a:buNone/>
            </a:pPr>
            <a:r>
              <a:rPr lang="en" sz="1000"/>
              <a:t>Ability to share a route to a friend within the app.</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500825"/>
            <a:ext cx="8520600" cy="572700"/>
          </a:xfrm>
          <a:prstGeom prst="rect">
            <a:avLst/>
          </a:prstGeom>
        </p:spPr>
        <p:txBody>
          <a:bodyPr anchorCtr="0" anchor="t" bIns="91425" lIns="91425" rIns="91425" tIns="91425">
            <a:noAutofit/>
          </a:bodyPr>
          <a:lstStyle/>
          <a:p>
            <a:pPr lvl="0">
              <a:spcBef>
                <a:spcPts val="0"/>
              </a:spcBef>
              <a:buNone/>
            </a:pPr>
            <a:r>
              <a:rPr lang="en"/>
              <a:t>Diagram</a:t>
            </a:r>
          </a:p>
        </p:txBody>
      </p:sp>
      <p:sp>
        <p:nvSpPr>
          <p:cNvPr id="85" name="Shape 85"/>
          <p:cNvSpPr txBox="1"/>
          <p:nvPr/>
        </p:nvSpPr>
        <p:spPr>
          <a:xfrm>
            <a:off x="3670350" y="2019150"/>
            <a:ext cx="1538400" cy="1105200"/>
          </a:xfrm>
          <a:prstGeom prst="rect">
            <a:avLst/>
          </a:prstGeom>
          <a:solidFill>
            <a:srgbClr val="EAD1DC"/>
          </a:solidFill>
          <a:ln cap="flat" cmpd="sng" w="38100">
            <a:solidFill>
              <a:srgbClr val="D5A6BD"/>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CityScribe App</a:t>
            </a:r>
          </a:p>
          <a:p>
            <a:pPr indent="-292100" lvl="0" marL="457200" rtl="0">
              <a:spcBef>
                <a:spcPts val="0"/>
              </a:spcBef>
              <a:buSzPct val="100000"/>
              <a:buChar char="●"/>
            </a:pPr>
            <a:r>
              <a:rPr lang="en" sz="1000"/>
              <a:t>Interactive map</a:t>
            </a:r>
          </a:p>
          <a:p>
            <a:pPr indent="-292100" lvl="0" marL="457200" rtl="0">
              <a:spcBef>
                <a:spcPts val="0"/>
              </a:spcBef>
              <a:buSzPct val="100000"/>
              <a:buChar char="●"/>
            </a:pPr>
            <a:r>
              <a:rPr lang="en" sz="1000"/>
              <a:t>Friends list</a:t>
            </a:r>
          </a:p>
          <a:p>
            <a:pPr indent="-292100" lvl="0" marL="457200" rtl="0">
              <a:spcBef>
                <a:spcPts val="0"/>
              </a:spcBef>
              <a:buSzPct val="100000"/>
              <a:buChar char="●"/>
            </a:pPr>
            <a:r>
              <a:rPr lang="en" sz="1000"/>
              <a:t>Profile</a:t>
            </a:r>
          </a:p>
        </p:txBody>
      </p:sp>
      <p:sp>
        <p:nvSpPr>
          <p:cNvPr id="86" name="Shape 86"/>
          <p:cNvSpPr txBox="1"/>
          <p:nvPr/>
        </p:nvSpPr>
        <p:spPr>
          <a:xfrm>
            <a:off x="550475" y="1281000"/>
            <a:ext cx="2678700" cy="466800"/>
          </a:xfrm>
          <a:prstGeom prst="rect">
            <a:avLst/>
          </a:prstGeom>
          <a:solidFill>
            <a:srgbClr val="EAD1DC"/>
          </a:solidFill>
          <a:ln cap="flat" cmpd="sng" w="38100">
            <a:solidFill>
              <a:srgbClr val="D5A6BD"/>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Screen Reader API</a:t>
            </a:r>
          </a:p>
        </p:txBody>
      </p:sp>
      <p:sp>
        <p:nvSpPr>
          <p:cNvPr id="87" name="Shape 87"/>
          <p:cNvSpPr txBox="1"/>
          <p:nvPr/>
        </p:nvSpPr>
        <p:spPr>
          <a:xfrm>
            <a:off x="5813100" y="550925"/>
            <a:ext cx="2678700" cy="522600"/>
          </a:xfrm>
          <a:prstGeom prst="rect">
            <a:avLst/>
          </a:prstGeom>
          <a:solidFill>
            <a:srgbClr val="EAD1DC"/>
          </a:solidFill>
          <a:ln cap="flat" cmpd="sng" w="38100">
            <a:solidFill>
              <a:srgbClr val="D5A6BD"/>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Maps</a:t>
            </a:r>
            <a:r>
              <a:rPr b="1" lang="en" sz="1000"/>
              <a:t> API</a:t>
            </a:r>
          </a:p>
          <a:p>
            <a:pPr indent="-292100" lvl="0" marL="457200" rtl="0">
              <a:spcBef>
                <a:spcPts val="0"/>
              </a:spcBef>
              <a:buSzPct val="100000"/>
              <a:buChar char="●"/>
            </a:pPr>
            <a:r>
              <a:rPr lang="en" sz="1000"/>
              <a:t>Create route</a:t>
            </a:r>
          </a:p>
          <a:p>
            <a:pPr indent="-292100" lvl="0" marL="457200" rtl="0">
              <a:spcBef>
                <a:spcPts val="0"/>
              </a:spcBef>
              <a:buSzPct val="100000"/>
              <a:buChar char="●"/>
            </a:pPr>
            <a:r>
              <a:rPr lang="en" sz="1000"/>
              <a:t>View route</a:t>
            </a:r>
          </a:p>
        </p:txBody>
      </p:sp>
      <p:sp>
        <p:nvSpPr>
          <p:cNvPr id="88" name="Shape 88"/>
          <p:cNvSpPr txBox="1"/>
          <p:nvPr/>
        </p:nvSpPr>
        <p:spPr>
          <a:xfrm>
            <a:off x="5813100" y="1410775"/>
            <a:ext cx="2678700" cy="522600"/>
          </a:xfrm>
          <a:prstGeom prst="rect">
            <a:avLst/>
          </a:prstGeom>
          <a:solidFill>
            <a:srgbClr val="EAD1DC"/>
          </a:solidFill>
          <a:ln cap="flat" cmpd="sng" w="38100">
            <a:solidFill>
              <a:srgbClr val="D5A6BD"/>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Voice Recognition API</a:t>
            </a:r>
          </a:p>
          <a:p>
            <a:pPr indent="-292100" lvl="0" marL="457200" rtl="0">
              <a:spcBef>
                <a:spcPts val="0"/>
              </a:spcBef>
              <a:buSzPct val="100000"/>
              <a:buChar char="●"/>
            </a:pPr>
            <a:r>
              <a:rPr lang="en" sz="1000"/>
              <a:t>Voice to command</a:t>
            </a:r>
          </a:p>
        </p:txBody>
      </p:sp>
      <p:sp>
        <p:nvSpPr>
          <p:cNvPr id="89" name="Shape 89"/>
          <p:cNvSpPr txBox="1"/>
          <p:nvPr/>
        </p:nvSpPr>
        <p:spPr>
          <a:xfrm>
            <a:off x="5813100" y="2204025"/>
            <a:ext cx="2678700" cy="2331900"/>
          </a:xfrm>
          <a:prstGeom prst="rect">
            <a:avLst/>
          </a:prstGeom>
          <a:solidFill>
            <a:srgbClr val="EAD1DC"/>
          </a:solidFill>
          <a:ln cap="flat" cmpd="sng" w="38100">
            <a:solidFill>
              <a:srgbClr val="D5A6BD"/>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1000"/>
              <a:t>Server side</a:t>
            </a:r>
          </a:p>
          <a:p>
            <a:pPr lvl="0" rtl="0">
              <a:spcBef>
                <a:spcPts val="0"/>
              </a:spcBef>
              <a:buNone/>
            </a:pPr>
            <a:r>
              <a:t/>
            </a:r>
            <a:endParaRPr sz="1000"/>
          </a:p>
        </p:txBody>
      </p:sp>
      <p:sp>
        <p:nvSpPr>
          <p:cNvPr id="90" name="Shape 90"/>
          <p:cNvSpPr txBox="1"/>
          <p:nvPr/>
        </p:nvSpPr>
        <p:spPr>
          <a:xfrm>
            <a:off x="5940550" y="2601750"/>
            <a:ext cx="2448900" cy="522600"/>
          </a:xfrm>
          <a:prstGeom prst="rect">
            <a:avLst/>
          </a:prstGeom>
          <a:solidFill>
            <a:srgbClr val="FFFFFF"/>
          </a:solidFill>
          <a:ln cap="flat" cmpd="sng" w="38100">
            <a:solidFill>
              <a:srgbClr val="D5A6BD"/>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Web</a:t>
            </a:r>
            <a:r>
              <a:rPr b="1" lang="en" sz="1000"/>
              <a:t> API</a:t>
            </a:r>
          </a:p>
          <a:p>
            <a:pPr indent="-292100" lvl="0" marL="457200" rtl="0">
              <a:spcBef>
                <a:spcPts val="0"/>
              </a:spcBef>
              <a:buSzPct val="100000"/>
              <a:buChar char="●"/>
            </a:pPr>
            <a:r>
              <a:rPr lang="en" sz="1000"/>
              <a:t>Share route</a:t>
            </a:r>
          </a:p>
          <a:p>
            <a:pPr indent="-292100" lvl="0" marL="457200" rtl="0">
              <a:spcBef>
                <a:spcPts val="0"/>
              </a:spcBef>
              <a:buSzPct val="100000"/>
              <a:buChar char="●"/>
            </a:pPr>
            <a:r>
              <a:rPr lang="en" sz="1000"/>
              <a:t>Friending</a:t>
            </a:r>
          </a:p>
        </p:txBody>
      </p:sp>
      <p:sp>
        <p:nvSpPr>
          <p:cNvPr id="91" name="Shape 91"/>
          <p:cNvSpPr/>
          <p:nvPr/>
        </p:nvSpPr>
        <p:spPr>
          <a:xfrm>
            <a:off x="6099200" y="3503850"/>
            <a:ext cx="2131595" cy="815669"/>
          </a:xfrm>
          <a:prstGeom prst="flowChartTerminator">
            <a:avLst/>
          </a:prstGeom>
          <a:solidFill>
            <a:schemeClr val="lt2"/>
          </a:solidFill>
          <a:ln cap="flat" cmpd="sng" w="38100">
            <a:solidFill>
              <a:srgbClr val="D5A6BD"/>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000"/>
              <a:t>Database</a:t>
            </a:r>
          </a:p>
        </p:txBody>
      </p:sp>
      <p:sp>
        <p:nvSpPr>
          <p:cNvPr id="92" name="Shape 92"/>
          <p:cNvSpPr txBox="1"/>
          <p:nvPr/>
        </p:nvSpPr>
        <p:spPr>
          <a:xfrm>
            <a:off x="550475" y="3852750"/>
            <a:ext cx="2678700" cy="466800"/>
          </a:xfrm>
          <a:prstGeom prst="rect">
            <a:avLst/>
          </a:prstGeom>
          <a:solidFill>
            <a:srgbClr val="FFD966"/>
          </a:solidFill>
          <a:ln cap="flat" cmpd="sng" w="38100">
            <a:solidFill>
              <a:srgbClr val="F9CB9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SoundScape</a:t>
            </a:r>
          </a:p>
        </p:txBody>
      </p:sp>
      <p:cxnSp>
        <p:nvCxnSpPr>
          <p:cNvPr id="93" name="Shape 93"/>
          <p:cNvCxnSpPr>
            <a:endCxn id="86" idx="2"/>
          </p:cNvCxnSpPr>
          <p:nvPr/>
        </p:nvCxnSpPr>
        <p:spPr>
          <a:xfrm rot="10800000">
            <a:off x="1889825" y="1747800"/>
            <a:ext cx="1780500" cy="824100"/>
          </a:xfrm>
          <a:prstGeom prst="bentConnector2">
            <a:avLst/>
          </a:prstGeom>
          <a:noFill/>
          <a:ln cap="flat" cmpd="sng" w="9525">
            <a:solidFill>
              <a:schemeClr val="dk2"/>
            </a:solidFill>
            <a:prstDash val="solid"/>
            <a:round/>
            <a:headEnd len="lg" w="lg" type="none"/>
            <a:tailEnd len="lg" w="lg" type="none"/>
          </a:ln>
        </p:spPr>
      </p:cxnSp>
      <p:cxnSp>
        <p:nvCxnSpPr>
          <p:cNvPr id="94" name="Shape 94"/>
          <p:cNvCxnSpPr>
            <a:stCxn id="85" idx="0"/>
            <a:endCxn id="87" idx="1"/>
          </p:cNvCxnSpPr>
          <p:nvPr/>
        </p:nvCxnSpPr>
        <p:spPr>
          <a:xfrm rot="-5400000">
            <a:off x="4522950" y="728850"/>
            <a:ext cx="1206900" cy="1373700"/>
          </a:xfrm>
          <a:prstGeom prst="bentConnector2">
            <a:avLst/>
          </a:prstGeom>
          <a:noFill/>
          <a:ln cap="flat" cmpd="sng" w="9525">
            <a:solidFill>
              <a:schemeClr val="dk2"/>
            </a:solidFill>
            <a:prstDash val="solid"/>
            <a:round/>
            <a:headEnd len="lg" w="lg" type="none"/>
            <a:tailEnd len="lg" w="lg" type="none"/>
          </a:ln>
        </p:spPr>
      </p:cxnSp>
      <p:cxnSp>
        <p:nvCxnSpPr>
          <p:cNvPr id="95" name="Shape 95"/>
          <p:cNvCxnSpPr>
            <a:stCxn id="85" idx="3"/>
            <a:endCxn id="88" idx="1"/>
          </p:cNvCxnSpPr>
          <p:nvPr/>
        </p:nvCxnSpPr>
        <p:spPr>
          <a:xfrm flipH="1" rot="10800000">
            <a:off x="5208750" y="1672050"/>
            <a:ext cx="604500" cy="899700"/>
          </a:xfrm>
          <a:prstGeom prst="bentConnector3">
            <a:avLst>
              <a:gd fmla="val 49988" name="adj1"/>
            </a:avLst>
          </a:prstGeom>
          <a:noFill/>
          <a:ln cap="flat" cmpd="sng" w="9525">
            <a:solidFill>
              <a:schemeClr val="dk2"/>
            </a:solidFill>
            <a:prstDash val="solid"/>
            <a:round/>
            <a:headEnd len="lg" w="lg" type="none"/>
            <a:tailEnd len="lg" w="lg" type="none"/>
          </a:ln>
        </p:spPr>
      </p:cxnSp>
      <p:cxnSp>
        <p:nvCxnSpPr>
          <p:cNvPr id="96" name="Shape 96"/>
          <p:cNvCxnSpPr>
            <a:stCxn id="85" idx="3"/>
            <a:endCxn id="89" idx="1"/>
          </p:cNvCxnSpPr>
          <p:nvPr/>
        </p:nvCxnSpPr>
        <p:spPr>
          <a:xfrm>
            <a:off x="5208750" y="2571750"/>
            <a:ext cx="604500" cy="798300"/>
          </a:xfrm>
          <a:prstGeom prst="bentConnector3">
            <a:avLst>
              <a:gd fmla="val 49988" name="adj1"/>
            </a:avLst>
          </a:prstGeom>
          <a:noFill/>
          <a:ln cap="flat" cmpd="sng" w="9525">
            <a:solidFill>
              <a:schemeClr val="dk2"/>
            </a:solidFill>
            <a:prstDash val="solid"/>
            <a:round/>
            <a:headEnd len="lg" w="lg" type="none"/>
            <a:tailEnd len="lg" w="lg" type="none"/>
          </a:ln>
        </p:spPr>
      </p:cxnSp>
      <p:cxnSp>
        <p:nvCxnSpPr>
          <p:cNvPr id="97" name="Shape 97"/>
          <p:cNvCxnSpPr>
            <a:stCxn id="85" idx="2"/>
            <a:endCxn id="92" idx="0"/>
          </p:cNvCxnSpPr>
          <p:nvPr/>
        </p:nvCxnSpPr>
        <p:spPr>
          <a:xfrm rot="5400000">
            <a:off x="2800500" y="2213700"/>
            <a:ext cx="728400" cy="2549700"/>
          </a:xfrm>
          <a:prstGeom prst="bentConnector3">
            <a:avLst>
              <a:gd fmla="val 50000" name="adj1"/>
            </a:avLst>
          </a:prstGeom>
          <a:noFill/>
          <a:ln cap="flat" cmpd="sng" w="9525">
            <a:solidFill>
              <a:schemeClr val="dk2"/>
            </a:solidFill>
            <a:prstDash val="solid"/>
            <a:round/>
            <a:headEnd len="lg" w="lg" type="none"/>
            <a:tailEnd len="lg" w="lg" type="none"/>
          </a:ln>
        </p:spPr>
      </p:cxnSp>
      <p:cxnSp>
        <p:nvCxnSpPr>
          <p:cNvPr id="98" name="Shape 98"/>
          <p:cNvCxnSpPr>
            <a:stCxn id="90" idx="2"/>
            <a:endCxn id="91" idx="0"/>
          </p:cNvCxnSpPr>
          <p:nvPr/>
        </p:nvCxnSpPr>
        <p:spPr>
          <a:xfrm>
            <a:off x="7165000" y="3124350"/>
            <a:ext cx="0" cy="379500"/>
          </a:xfrm>
          <a:prstGeom prst="straightConnector1">
            <a:avLst/>
          </a:prstGeom>
          <a:noFill/>
          <a:ln cap="flat" cmpd="sng" w="9525">
            <a:solidFill>
              <a:schemeClr val="dk2"/>
            </a:solidFill>
            <a:prstDash val="dash"/>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Tools</a:t>
            </a: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Server: PHP/ Laravel framework</a:t>
            </a:r>
          </a:p>
          <a:p>
            <a:pPr lvl="0">
              <a:spcBef>
                <a:spcPts val="0"/>
              </a:spcBef>
              <a:buNone/>
            </a:pPr>
            <a:r>
              <a:rPr lang="en" sz="1400"/>
              <a:t>Client App: Ionic, and if Soundscape used then C#</a:t>
            </a:r>
          </a:p>
          <a:p>
            <a:pPr lvl="0">
              <a:spcBef>
                <a:spcPts val="0"/>
              </a:spcBef>
              <a:buNone/>
            </a:pPr>
            <a:r>
              <a:rPr lang="en" sz="1400"/>
              <a:t>Build Platform: IOS</a:t>
            </a:r>
          </a:p>
          <a:p>
            <a:pPr lvl="0">
              <a:spcBef>
                <a:spcPts val="0"/>
              </a:spcBef>
              <a:buNone/>
            </a:pPr>
            <a:r>
              <a:rPr lang="en" sz="1400"/>
              <a:t>Web APIs: Screen Reader (MS Active Accessibility), Maps, Azure Cognitive Services/ Luis</a:t>
            </a:r>
          </a:p>
          <a:p>
            <a:pPr lvl="0">
              <a:spcBef>
                <a:spcPts val="0"/>
              </a:spcBef>
              <a:buNone/>
            </a:pPr>
            <a:r>
              <a:rPr lang="en" sz="1400"/>
              <a:t>Database: Research Database to store arrays, as will need to store longs and lats for sharing a route</a:t>
            </a:r>
          </a:p>
          <a:p>
            <a:pPr lvl="0">
              <a:spcBef>
                <a:spcPts val="0"/>
              </a:spcBef>
              <a:buNone/>
            </a:pPr>
            <a:r>
              <a:rPr lang="en" sz="1400"/>
              <a:t>Version Control: GitHub</a:t>
            </a:r>
          </a:p>
          <a:p>
            <a:pPr lvl="0">
              <a:spcBef>
                <a:spcPts val="0"/>
              </a:spcBef>
              <a:buNone/>
            </a:pPr>
            <a:r>
              <a:rPr lang="en" sz="1400"/>
              <a:t>Hosting: Azure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91600" y="245275"/>
            <a:ext cx="8520600" cy="572700"/>
          </a:xfrm>
          <a:prstGeom prst="rect">
            <a:avLst/>
          </a:prstGeom>
        </p:spPr>
        <p:txBody>
          <a:bodyPr anchorCtr="0" anchor="t" bIns="91425" lIns="91425" rIns="91425" tIns="91425">
            <a:noAutofit/>
          </a:bodyPr>
          <a:lstStyle/>
          <a:p>
            <a:pPr lvl="0">
              <a:spcBef>
                <a:spcPts val="0"/>
              </a:spcBef>
              <a:buNone/>
            </a:pPr>
            <a:r>
              <a:rPr lang="en" sz="2400"/>
              <a:t>Individual Responsibilities</a:t>
            </a:r>
          </a:p>
        </p:txBody>
      </p:sp>
      <p:graphicFrame>
        <p:nvGraphicFramePr>
          <p:cNvPr id="110" name="Shape 110"/>
          <p:cNvGraphicFramePr/>
          <p:nvPr/>
        </p:nvGraphicFramePr>
        <p:xfrm>
          <a:off x="394437" y="768050"/>
          <a:ext cx="3000000" cy="3000000"/>
        </p:xfrm>
        <a:graphic>
          <a:graphicData uri="http://schemas.openxmlformats.org/drawingml/2006/table">
            <a:tbl>
              <a:tblPr>
                <a:noFill/>
                <a:tableStyleId>{49A46E3C-BAE4-47B0-AF79-A435D8E6001B}</a:tableStyleId>
              </a:tblPr>
              <a:tblGrid>
                <a:gridCol w="2838300"/>
                <a:gridCol w="2838300"/>
                <a:gridCol w="2838300"/>
              </a:tblGrid>
              <a:tr h="456775">
                <a:tc>
                  <a:txBody>
                    <a:bodyPr>
                      <a:noAutofit/>
                    </a:bodyPr>
                    <a:lstStyle/>
                    <a:p>
                      <a:pPr lvl="0" rtl="0" algn="ctr">
                        <a:lnSpc>
                          <a:spcPct val="150000"/>
                        </a:lnSpc>
                        <a:spcBef>
                          <a:spcPts val="0"/>
                        </a:spcBef>
                        <a:buNone/>
                      </a:pPr>
                      <a:r>
                        <a:rPr lang="en"/>
                        <a:t>Ryan</a:t>
                      </a:r>
                    </a:p>
                  </a:txBody>
                  <a:tcPr marT="91425" marB="91425" marR="91425" marL="91425"/>
                </a:tc>
                <a:tc>
                  <a:txBody>
                    <a:bodyPr>
                      <a:noAutofit/>
                    </a:bodyPr>
                    <a:lstStyle/>
                    <a:p>
                      <a:pPr lvl="0" rtl="0" algn="ctr">
                        <a:lnSpc>
                          <a:spcPct val="150000"/>
                        </a:lnSpc>
                        <a:spcBef>
                          <a:spcPts val="0"/>
                        </a:spcBef>
                        <a:buNone/>
                      </a:pPr>
                      <a:r>
                        <a:rPr lang="en"/>
                        <a:t>Stefan</a:t>
                      </a:r>
                    </a:p>
                  </a:txBody>
                  <a:tcPr marT="91425" marB="91425" marR="91425" marL="91425"/>
                </a:tc>
                <a:tc>
                  <a:txBody>
                    <a:bodyPr>
                      <a:noAutofit/>
                    </a:bodyPr>
                    <a:lstStyle/>
                    <a:p>
                      <a:pPr lvl="0" rtl="0" algn="ctr">
                        <a:lnSpc>
                          <a:spcPct val="150000"/>
                        </a:lnSpc>
                        <a:spcBef>
                          <a:spcPts val="0"/>
                        </a:spcBef>
                        <a:buNone/>
                      </a:pPr>
                      <a:r>
                        <a:rPr lang="en"/>
                        <a:t>Nadia</a:t>
                      </a:r>
                    </a:p>
                  </a:txBody>
                  <a:tcPr marT="91425" marB="91425" marR="91425" marL="91425"/>
                </a:tc>
              </a:tr>
              <a:tr h="512525">
                <a:tc>
                  <a:txBody>
                    <a:bodyPr>
                      <a:noAutofit/>
                    </a:bodyPr>
                    <a:lstStyle/>
                    <a:p>
                      <a:pPr lvl="0" rtl="0">
                        <a:lnSpc>
                          <a:spcPct val="150000"/>
                        </a:lnSpc>
                        <a:spcBef>
                          <a:spcPts val="0"/>
                        </a:spcBef>
                        <a:buNone/>
                      </a:pPr>
                      <a:r>
                        <a:t/>
                      </a:r>
                      <a:endParaRPr/>
                    </a:p>
                  </a:txBody>
                  <a:tcPr marT="91425" marB="91425" marR="91425" marL="91425">
                    <a:lnR cap="flat" cmpd="sng" w="9525">
                      <a:solidFill>
                        <a:srgbClr val="FFFFFF"/>
                      </a:solidFill>
                      <a:prstDash val="solid"/>
                      <a:round/>
                      <a:headEnd len="med" w="med" type="none"/>
                      <a:tailEnd len="med" w="med" type="none"/>
                    </a:lnR>
                  </a:tcPr>
                </a:tc>
                <a:tc>
                  <a:txBody>
                    <a:bodyPr>
                      <a:noAutofit/>
                    </a:bodyPr>
                    <a:lstStyle/>
                    <a:p>
                      <a:pPr lvl="0" rtl="0">
                        <a:lnSpc>
                          <a:spcPct val="150000"/>
                        </a:lnSpc>
                        <a:spcBef>
                          <a:spcPts val="0"/>
                        </a:spcBef>
                        <a:buNone/>
                      </a:pPr>
                      <a:r>
                        <a:rPr lang="en" sz="1800">
                          <a:solidFill>
                            <a:schemeClr val="accent2"/>
                          </a:solidFill>
                        </a:rPr>
                        <a:t>Team </a:t>
                      </a:r>
                      <a:r>
                        <a:rPr lang="en" sz="1800">
                          <a:solidFill>
                            <a:schemeClr val="accent2"/>
                          </a:solidFill>
                        </a:rPr>
                        <a:t>Management</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rtl="0">
                        <a:lnSpc>
                          <a:spcPct val="150000"/>
                        </a:lnSpc>
                        <a:spcBef>
                          <a:spcPts val="0"/>
                        </a:spcBef>
                        <a:buNone/>
                      </a:pPr>
                      <a:r>
                        <a:t/>
                      </a:r>
                      <a:endParaRPr/>
                    </a:p>
                  </a:txBody>
                  <a:tcPr marT="91425" marB="91425" marR="91425" marL="91425">
                    <a:lnL cap="flat" cmpd="sng" w="9525">
                      <a:solidFill>
                        <a:srgbClr val="FFFFFF"/>
                      </a:solidFill>
                      <a:prstDash val="solid"/>
                      <a:round/>
                      <a:headEnd len="med" w="med" type="none"/>
                      <a:tailEnd len="med" w="med" type="none"/>
                    </a:lnL>
                  </a:tcPr>
                </a:tc>
              </a:tr>
              <a:tr h="665875">
                <a:tc>
                  <a:txBody>
                    <a:bodyPr>
                      <a:noAutofit/>
                    </a:bodyPr>
                    <a:lstStyle/>
                    <a:p>
                      <a:pPr lvl="0">
                        <a:lnSpc>
                          <a:spcPct val="150000"/>
                        </a:lnSpc>
                        <a:spcBef>
                          <a:spcPts val="0"/>
                        </a:spcBef>
                        <a:buNone/>
                      </a:pPr>
                      <a:r>
                        <a:rPr lang="en"/>
                        <a:t>Deputy Team Leader</a:t>
                      </a:r>
                    </a:p>
                    <a:p>
                      <a:pPr lvl="0" rtl="0">
                        <a:lnSpc>
                          <a:spcPct val="150000"/>
                        </a:lnSpc>
                        <a:spcBef>
                          <a:spcPts val="0"/>
                        </a:spcBef>
                        <a:buNone/>
                      </a:pPr>
                      <a:r>
                        <a:rPr lang="en"/>
                        <a:t>Technical Lead</a:t>
                      </a:r>
                    </a:p>
                  </a:txBody>
                  <a:tcPr marT="91425" marB="91425" marR="91425" marL="91425"/>
                </a:tc>
                <a:tc>
                  <a:txBody>
                    <a:bodyPr>
                      <a:noAutofit/>
                    </a:bodyPr>
                    <a:lstStyle/>
                    <a:p>
                      <a:pPr lvl="0">
                        <a:lnSpc>
                          <a:spcPct val="150000"/>
                        </a:lnSpc>
                        <a:spcBef>
                          <a:spcPts val="0"/>
                        </a:spcBef>
                        <a:buNone/>
                      </a:pPr>
                      <a:r>
                        <a:rPr lang="en"/>
                        <a:t>Chief Researcher</a:t>
                      </a:r>
                    </a:p>
                    <a:p>
                      <a:pPr lvl="0" rtl="0">
                        <a:lnSpc>
                          <a:spcPct val="150000"/>
                        </a:lnSpc>
                        <a:spcBef>
                          <a:spcPts val="0"/>
                        </a:spcBef>
                        <a:buNone/>
                      </a:pPr>
                      <a:r>
                        <a:rPr lang="en"/>
                        <a:t>Chief Editor</a:t>
                      </a:r>
                    </a:p>
                  </a:txBody>
                  <a:tcPr marT="91425" marB="91425" marR="91425" marL="91425"/>
                </a:tc>
                <a:tc>
                  <a:txBody>
                    <a:bodyPr>
                      <a:noAutofit/>
                    </a:bodyPr>
                    <a:lstStyle/>
                    <a:p>
                      <a:pPr lvl="0">
                        <a:lnSpc>
                          <a:spcPct val="150000"/>
                        </a:lnSpc>
                        <a:spcBef>
                          <a:spcPts val="0"/>
                        </a:spcBef>
                        <a:buNone/>
                      </a:pPr>
                      <a:r>
                        <a:rPr lang="en"/>
                        <a:t>Team Leader</a:t>
                      </a:r>
                    </a:p>
                    <a:p>
                      <a:pPr lvl="0">
                        <a:lnSpc>
                          <a:spcPct val="150000"/>
                        </a:lnSpc>
                        <a:spcBef>
                          <a:spcPts val="0"/>
                        </a:spcBef>
                        <a:buNone/>
                      </a:pPr>
                      <a:r>
                        <a:rPr lang="en"/>
                        <a:t>Client Liaison</a:t>
                      </a:r>
                    </a:p>
                  </a:txBody>
                  <a:tcPr marT="91425" marB="91425" marR="91425" marL="91425"/>
                </a:tc>
              </a:tr>
              <a:tr h="492400">
                <a:tc>
                  <a:txBody>
                    <a:bodyPr>
                      <a:noAutofit/>
                    </a:bodyPr>
                    <a:lstStyle/>
                    <a:p>
                      <a:pPr lvl="0" rtl="0">
                        <a:lnSpc>
                          <a:spcPct val="150000"/>
                        </a:lnSpc>
                        <a:spcBef>
                          <a:spcPts val="0"/>
                        </a:spcBef>
                        <a:buNone/>
                      </a:pPr>
                      <a:r>
                        <a:t/>
                      </a:r>
                      <a:endParaRPr/>
                    </a:p>
                  </a:txBody>
                  <a:tcPr marT="91425" marB="91425" marR="91425" marL="91425">
                    <a:lnR cap="flat" cmpd="sng" w="9525">
                      <a:solidFill>
                        <a:srgbClr val="FFFFFF"/>
                      </a:solidFill>
                      <a:prstDash val="solid"/>
                      <a:round/>
                      <a:headEnd len="med" w="med" type="none"/>
                      <a:tailEnd len="med" w="med" type="none"/>
                    </a:lnR>
                  </a:tcPr>
                </a:tc>
                <a:tc>
                  <a:txBody>
                    <a:bodyPr>
                      <a:noAutofit/>
                    </a:bodyPr>
                    <a:lstStyle/>
                    <a:p>
                      <a:pPr lvl="0" rtl="0" algn="ctr">
                        <a:lnSpc>
                          <a:spcPct val="150000"/>
                        </a:lnSpc>
                        <a:spcBef>
                          <a:spcPts val="0"/>
                        </a:spcBef>
                        <a:buNone/>
                      </a:pPr>
                      <a:r>
                        <a:rPr lang="en" sz="1800"/>
                        <a:t>Technical Responsibilities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tcPr>
                </a:tc>
                <a:tc>
                  <a:txBody>
                    <a:bodyPr>
                      <a:noAutofit/>
                    </a:bodyPr>
                    <a:lstStyle/>
                    <a:p>
                      <a:pPr lvl="0">
                        <a:lnSpc>
                          <a:spcPct val="150000"/>
                        </a:lnSpc>
                        <a:spcBef>
                          <a:spcPts val="0"/>
                        </a:spcBef>
                        <a:buNone/>
                      </a:pPr>
                      <a:r>
                        <a:t/>
                      </a:r>
                      <a:endParaRPr/>
                    </a:p>
                  </a:txBody>
                  <a:tcPr marT="91425" marB="91425" marR="91425" marL="91425">
                    <a:lnL cap="flat" cmpd="sng" w="9525">
                      <a:solidFill>
                        <a:srgbClr val="FFFFFF"/>
                      </a:solidFill>
                      <a:prstDash val="solid"/>
                      <a:round/>
                      <a:headEnd len="med" w="med" type="none"/>
                      <a:tailEnd len="med" w="med" type="none"/>
                    </a:lnL>
                  </a:tcPr>
                </a:tc>
              </a:tr>
              <a:tr h="1358400">
                <a:tc>
                  <a:txBody>
                    <a:bodyPr>
                      <a:noAutofit/>
                    </a:bodyPr>
                    <a:lstStyle/>
                    <a:p>
                      <a:pPr indent="-228600" lvl="0" marL="457200" rtl="0">
                        <a:lnSpc>
                          <a:spcPct val="150000"/>
                        </a:lnSpc>
                        <a:spcBef>
                          <a:spcPts val="0"/>
                        </a:spcBef>
                        <a:buAutoNum type="arabicPeriod"/>
                      </a:pPr>
                      <a:r>
                        <a:rPr lang="en"/>
                        <a:t>Route Sharing</a:t>
                      </a:r>
                    </a:p>
                    <a:p>
                      <a:pPr indent="-228600" lvl="0" marL="457200">
                        <a:lnSpc>
                          <a:spcPct val="150000"/>
                        </a:lnSpc>
                        <a:spcBef>
                          <a:spcPts val="0"/>
                        </a:spcBef>
                        <a:buAutoNum type="arabicPeriod"/>
                      </a:pPr>
                      <a:r>
                        <a:rPr lang="en"/>
                        <a:t>Profile &amp; Friending</a:t>
                      </a:r>
                    </a:p>
                  </a:txBody>
                  <a:tcPr marT="91425" marB="91425" marR="91425" marL="91425"/>
                </a:tc>
                <a:tc>
                  <a:txBody>
                    <a:bodyPr>
                      <a:noAutofit/>
                    </a:bodyPr>
                    <a:lstStyle/>
                    <a:p>
                      <a:pPr indent="-228600" lvl="0" marL="457200" rtl="0">
                        <a:lnSpc>
                          <a:spcPct val="150000"/>
                        </a:lnSpc>
                        <a:spcBef>
                          <a:spcPts val="0"/>
                        </a:spcBef>
                        <a:buAutoNum type="arabicPeriod"/>
                      </a:pPr>
                      <a:r>
                        <a:rPr lang="en"/>
                        <a:t>Voice Recognition</a:t>
                      </a:r>
                    </a:p>
                    <a:p>
                      <a:pPr indent="-228600" lvl="0" marL="457200" rtl="0">
                        <a:lnSpc>
                          <a:spcPct val="150000"/>
                        </a:lnSpc>
                        <a:spcBef>
                          <a:spcPts val="0"/>
                        </a:spcBef>
                        <a:buAutoNum type="arabicPeriod"/>
                      </a:pPr>
                      <a:r>
                        <a:rPr lang="en"/>
                        <a:t>Ionic Views (Map, Profile, Notification) </a:t>
                      </a:r>
                    </a:p>
                    <a:p>
                      <a:pPr indent="-228600" lvl="0" marL="457200">
                        <a:lnSpc>
                          <a:spcPct val="150000"/>
                        </a:lnSpc>
                        <a:spcBef>
                          <a:spcPts val="0"/>
                        </a:spcBef>
                        <a:buAutoNum type="arabicPeriod"/>
                      </a:pPr>
                      <a:r>
                        <a:rPr lang="en"/>
                        <a:t>Ionic Route Sharing (API calls)</a:t>
                      </a:r>
                    </a:p>
                  </a:txBody>
                  <a:tcPr marT="91425" marB="91425" marR="91425" marL="91425"/>
                </a:tc>
                <a:tc>
                  <a:txBody>
                    <a:bodyPr>
                      <a:noAutofit/>
                    </a:bodyPr>
                    <a:lstStyle/>
                    <a:p>
                      <a:pPr indent="-228600" lvl="0" marL="457200" rtl="0">
                        <a:lnSpc>
                          <a:spcPct val="150000"/>
                        </a:lnSpc>
                        <a:spcBef>
                          <a:spcPts val="0"/>
                        </a:spcBef>
                        <a:buAutoNum type="arabicPeriod"/>
                      </a:pPr>
                      <a:r>
                        <a:rPr lang="en"/>
                        <a:t>Route</a:t>
                      </a:r>
                    </a:p>
                    <a:p>
                      <a:pPr indent="-228600" lvl="0" marL="457200">
                        <a:lnSpc>
                          <a:spcPct val="150000"/>
                        </a:lnSpc>
                        <a:spcBef>
                          <a:spcPts val="0"/>
                        </a:spcBef>
                        <a:buAutoNum type="arabicPeriod"/>
                      </a:pPr>
                      <a:r>
                        <a:rPr lang="en"/>
                        <a:t>Route Sharing</a:t>
                      </a: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125425"/>
            <a:ext cx="8520600" cy="572700"/>
          </a:xfrm>
          <a:prstGeom prst="rect">
            <a:avLst/>
          </a:prstGeom>
        </p:spPr>
        <p:txBody>
          <a:bodyPr anchorCtr="0" anchor="t" bIns="91425" lIns="91425" rIns="91425" tIns="91425">
            <a:noAutofit/>
          </a:bodyPr>
          <a:lstStyle/>
          <a:p>
            <a:pPr lvl="0">
              <a:spcBef>
                <a:spcPts val="0"/>
              </a:spcBef>
              <a:buNone/>
            </a:pPr>
            <a:r>
              <a:rPr lang="en" sz="2400"/>
              <a:t>Design</a:t>
            </a:r>
          </a:p>
        </p:txBody>
      </p:sp>
      <p:sp>
        <p:nvSpPr>
          <p:cNvPr id="116" name="Shape 116"/>
          <p:cNvSpPr txBox="1"/>
          <p:nvPr>
            <p:ph idx="1" type="body"/>
          </p:nvPr>
        </p:nvSpPr>
        <p:spPr>
          <a:xfrm>
            <a:off x="311700" y="608200"/>
            <a:ext cx="8520600" cy="4039800"/>
          </a:xfrm>
          <a:prstGeom prst="rect">
            <a:avLst/>
          </a:prstGeom>
        </p:spPr>
        <p:txBody>
          <a:bodyPr anchorCtr="0" anchor="t" bIns="91425" lIns="91425" rIns="91425" tIns="91425">
            <a:noAutofit/>
          </a:bodyPr>
          <a:lstStyle/>
          <a:p>
            <a:pPr lvl="0">
              <a:spcBef>
                <a:spcPts val="0"/>
              </a:spcBef>
              <a:buNone/>
            </a:pPr>
            <a:r>
              <a:rPr lang="en" sz="1400"/>
              <a:t>The project is split into 2 parts: Server-side and App User Interface</a:t>
            </a:r>
          </a:p>
          <a:p>
            <a:pPr lvl="0">
              <a:spcBef>
                <a:spcPts val="0"/>
              </a:spcBef>
              <a:buNone/>
            </a:pPr>
            <a:r>
              <a:rPr lang="en" sz="1400"/>
              <a:t>Server-side deals with delivering RESTful APIs to our client app. It will keep track of the data and perform data transformation tasks on it. Unified Modelling Language (UML) is the method of design we are using as it gives a clear idea of the entities and their respective functions within the system.</a:t>
            </a:r>
          </a:p>
          <a:p>
            <a:pPr lvl="0">
              <a:spcBef>
                <a:spcPts val="0"/>
              </a:spcBef>
              <a:buNone/>
            </a:pPr>
            <a:r>
              <a:rPr lang="en" sz="1400"/>
              <a:t>App User Interface deals with interaction of the user and the app and calling those APIs. The goal is to improve accessibility to the app for the visually impaired. Flowcharts will be our main method of design because it will help us better understand the steps taken by a visually impaired person when interacting with an app.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185350"/>
            <a:ext cx="8520600" cy="572700"/>
          </a:xfrm>
          <a:prstGeom prst="rect">
            <a:avLst/>
          </a:prstGeom>
        </p:spPr>
        <p:txBody>
          <a:bodyPr anchorCtr="0" anchor="t" bIns="91425" lIns="91425" rIns="91425" tIns="91425">
            <a:noAutofit/>
          </a:bodyPr>
          <a:lstStyle/>
          <a:p>
            <a:pPr lvl="0">
              <a:spcBef>
                <a:spcPts val="0"/>
              </a:spcBef>
              <a:buClr>
                <a:schemeClr val="dk1"/>
              </a:buClr>
              <a:buSzPct val="45833"/>
              <a:buFont typeface="Arial"/>
              <a:buNone/>
            </a:pPr>
            <a:r>
              <a:rPr lang="en" sz="2400"/>
              <a:t>Deliver</a:t>
            </a:r>
          </a:p>
        </p:txBody>
      </p:sp>
      <p:sp>
        <p:nvSpPr>
          <p:cNvPr id="122" name="Shape 122"/>
          <p:cNvSpPr txBox="1"/>
          <p:nvPr>
            <p:ph idx="1" type="body"/>
          </p:nvPr>
        </p:nvSpPr>
        <p:spPr>
          <a:xfrm>
            <a:off x="311700" y="693750"/>
            <a:ext cx="8520600" cy="40044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sz="1400"/>
              <a:t>We have chosen to adopt a mixture of iterative and incremental development and prototyping. </a:t>
            </a:r>
          </a:p>
          <a:p>
            <a:pPr lvl="0">
              <a:spcBef>
                <a:spcPts val="0"/>
              </a:spcBef>
              <a:buClr>
                <a:schemeClr val="dk1"/>
              </a:buClr>
              <a:buSzPct val="61111"/>
              <a:buFont typeface="Arial"/>
              <a:buNone/>
            </a:pPr>
            <a:r>
              <a:rPr lang="en"/>
              <a:t>Iterative and incremental development</a:t>
            </a:r>
          </a:p>
          <a:p>
            <a:pPr lvl="0">
              <a:spcBef>
                <a:spcPts val="0"/>
              </a:spcBef>
              <a:buClr>
                <a:schemeClr val="dk1"/>
              </a:buClr>
              <a:buSzPct val="78571"/>
              <a:buFont typeface="Arial"/>
              <a:buNone/>
            </a:pPr>
            <a:r>
              <a:rPr lang="en" sz="1400"/>
              <a:t>Start by building unit size components then, increment complexity at each iteration, using the knowledge and understanding gained from the previous iteration. As we are new to these programming languages and the challenges this task proposes, learning from development will be a key aspect in being time efficient.</a:t>
            </a:r>
          </a:p>
          <a:p>
            <a:pPr lvl="0">
              <a:spcBef>
                <a:spcPts val="0"/>
              </a:spcBef>
              <a:buClr>
                <a:schemeClr val="dk1"/>
              </a:buClr>
              <a:buSzPct val="61111"/>
              <a:buFont typeface="Arial"/>
              <a:buNone/>
            </a:pPr>
            <a:r>
              <a:rPr lang="en"/>
              <a:t>Prototyping</a:t>
            </a:r>
          </a:p>
          <a:p>
            <a:pPr lvl="0">
              <a:spcBef>
                <a:spcPts val="0"/>
              </a:spcBef>
              <a:buClr>
                <a:schemeClr val="dk1"/>
              </a:buClr>
              <a:buSzPct val="78571"/>
              <a:buFont typeface="Arial"/>
              <a:buNone/>
            </a:pPr>
            <a:r>
              <a:rPr lang="en" sz="1400"/>
              <a:t>Create incomplete versions of the software program to gain valuable feedback, compare if software meets specifications and have better accuracy of project dateline. This will help us better understand the vision of our clients. It will also allow us to fine tune our timeline and milestones, and make better project management decisions.</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