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00681b3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00681b3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00681b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00681b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00681b3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00681b3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00681b3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00681b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d73c41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d73c41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d73c41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d73c41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15285c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15285c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0a78e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0a78e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15285c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15285c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15285c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15285c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15285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15285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0a78e7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0a78e7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0a78e7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0a78e7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00681b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00681b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274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16" name="Google Shape;16;p3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17" name="Google Shape;17;p3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18" name="Google Shape;18;p3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0" name="Google Shape;20;p3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21" name="Google Shape;21;p3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>
            <a:off x="-6025" y="2"/>
            <a:ext cx="4445395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30" name="Google Shape;30;p4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31" name="Google Shape;31;p4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32" name="Google Shape;32;p4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36" name="Google Shape;36;p5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274"/>
            </a:srgbClr>
          </a:solidFill>
          <a:ln>
            <a:noFill/>
          </a:ln>
        </p:spPr>
      </p:sp>
      <p:sp>
        <p:nvSpPr>
          <p:cNvPr id="37" name="Google Shape;37;p5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43" name="Google Shape;43;p6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44" name="Google Shape;44;p6"/>
          <p:cNvSpPr/>
          <p:nvPr/>
        </p:nvSpPr>
        <p:spPr>
          <a:xfrm>
            <a:off x="-5900" y="410541"/>
            <a:ext cx="9144152" cy="4453149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1" name="Google Shape;51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2" name="Google Shape;52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53" name="Google Shape;53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  <p:sp>
          <p:nvSpPr>
            <p:cNvPr id="54" name="Google Shape;54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</p:grpSp>
      <p:sp>
        <p:nvSpPr>
          <p:cNvPr id="57" name="Google Shape;57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2" name="Google Shape;62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3" name="Google Shape;63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6" name="Google Shape;66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67" name="Google Shape;67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</p:grpSp>
      <p:sp>
        <p:nvSpPr>
          <p:cNvPr id="68" name="Google Shape;68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75" name="Google Shape;75;p9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6" name="Google Shape;76;p9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77" name="Google Shape;77;p9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  <p:sp>
          <p:nvSpPr>
            <p:cNvPr id="78" name="Google Shape;78;p9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9" name="Google Shape;79;p9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</p:sp>
        <p:sp>
          <p:nvSpPr>
            <p:cNvPr id="80" name="Google Shape;80;p9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0784"/>
              </a:srgbClr>
            </a:solidFill>
            <a:ln>
              <a:noFill/>
            </a:ln>
          </p:spPr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5" name="Google Shape;85;p10"/>
          <p:cNvSpPr/>
          <p:nvPr/>
        </p:nvSpPr>
        <p:spPr>
          <a:xfrm>
            <a:off x="-6025" y="2"/>
            <a:ext cx="4445395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b="0" i="0" sz="2400" u="none" cap="none" strike="noStrik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0.jp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ctrTitle"/>
          </p:nvPr>
        </p:nvSpPr>
        <p:spPr>
          <a:xfrm>
            <a:off x="885600" y="1556400"/>
            <a:ext cx="7372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Arctic Lake Sediment</a:t>
            </a:r>
            <a:endParaRPr b="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2"/>
          <p:cNvSpPr txBox="1"/>
          <p:nvPr>
            <p:ph idx="4294967295" type="subTitle"/>
          </p:nvPr>
        </p:nvSpPr>
        <p:spPr>
          <a:xfrm>
            <a:off x="257275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Stanwell-Fletcher Lake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86650" y="35305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Model Fits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53725" y="415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Clay model predicts negative proportions so not considered</a:t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37" y="1530175"/>
            <a:ext cx="8638376" cy="25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886650" y="36647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Model selection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57450" y="1388850"/>
            <a:ext cx="39408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Note : </a:t>
            </a:r>
            <a:endParaRPr sz="1800" u="sng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Is symmetrical! So we cannot use this.</a:t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5" y="2736725"/>
            <a:ext cx="3940825" cy="17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100" y="1532325"/>
            <a:ext cx="3940800" cy="307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400" y="1532325"/>
            <a:ext cx="2314575" cy="30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2"/>
          <p:cNvCxnSpPr/>
          <p:nvPr/>
        </p:nvCxnSpPr>
        <p:spPr>
          <a:xfrm>
            <a:off x="57438" y="2571750"/>
            <a:ext cx="40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86650" y="35302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Model Selection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39350" y="3933075"/>
            <a:ext cx="852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R values are close, sand </a:t>
            </a:r>
            <a:r>
              <a:rPr lang="en-GB" sz="16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average 7.4% “error”</a:t>
            </a:r>
            <a:r>
              <a:rPr lang="en-GB" sz="16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, silt average 6.7% “error” ~ (R/39)*100</a:t>
            </a:r>
            <a:endParaRPr sz="16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Silt and Clay eta models were chosen to model the sand proportion</a:t>
            </a:r>
            <a:endParaRPr sz="16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00" y="2085963"/>
            <a:ext cx="24193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675" y="1517425"/>
            <a:ext cx="5212699" cy="24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86650" y="33562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sz="3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42375" y="1489450"/>
            <a:ext cx="52845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Sediment composition does depend on depth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</a:t>
            </a:r>
            <a:r>
              <a:rPr lang="en-GB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sand and clay at the extremes of depth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currents prevent transportation of sand into centre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Currents strong enough to transport the clay away from shore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silt particles behave like sand, small behave like clay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why silt is found quite evenly spread across the lake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775" y="1489450"/>
            <a:ext cx="3027475" cy="28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86650" y="356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What did we learn?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86650" y="1028883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Is sediment composition dependent on water depth?</a:t>
            </a:r>
            <a:endParaRPr sz="16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C4125"/>
              </a:buClr>
              <a:buSzPts val="1600"/>
              <a:buFont typeface="Georgia"/>
              <a:buChar char="-"/>
            </a:pPr>
            <a:r>
              <a:rPr lang="en-GB" sz="16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Yes</a:t>
            </a:r>
            <a:endParaRPr sz="1600">
              <a:solidFill>
                <a:srgbClr val="CC412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What else can we learn about the sediment from the data and other sources?</a:t>
            </a:r>
            <a:endParaRPr sz="16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1C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C4125"/>
              </a:buClr>
              <a:buSzPts val="1600"/>
              <a:buFont typeface="Georgia"/>
              <a:buChar char="-"/>
            </a:pPr>
            <a:r>
              <a:rPr lang="en-GB" sz="16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Sediment particle size decreases towards the centre</a:t>
            </a:r>
            <a:endParaRPr sz="1600">
              <a:solidFill>
                <a:srgbClr val="CC412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412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C4125"/>
              </a:buClr>
              <a:buSzPts val="1600"/>
              <a:buFont typeface="Georgia"/>
              <a:buChar char="-"/>
            </a:pPr>
            <a:r>
              <a:rPr lang="en-GB" sz="16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Dependent on the strength of the currents</a:t>
            </a:r>
            <a:endParaRPr sz="1600">
              <a:solidFill>
                <a:srgbClr val="CC412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86650" y="36477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Extra </a:t>
            </a:r>
            <a:r>
              <a:rPr b="0" lang="en-GB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(Not presented)</a:t>
            </a:r>
            <a:endParaRPr b="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25" y="1484175"/>
            <a:ext cx="3142525" cy="5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338" y="2142300"/>
            <a:ext cx="3051506" cy="5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1945" y="2800425"/>
            <a:ext cx="3315404" cy="5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4348" y="3515275"/>
            <a:ext cx="1963175" cy="1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6650" y="1598402"/>
            <a:ext cx="3650900" cy="144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2400" y="3479400"/>
            <a:ext cx="2477175" cy="10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4513825" y="1539413"/>
            <a:ext cx="42843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Location : </a:t>
            </a:r>
            <a:endParaRPr sz="1400" u="sng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Somerset Island, Northern Canada, Arctic Circle.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Size : </a:t>
            </a:r>
            <a:endParaRPr sz="1400" u="sng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131 square miles.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Origin : </a:t>
            </a:r>
            <a:endParaRPr sz="1400" u="sng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Formed by glacial scouring in </a:t>
            </a: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Pleistocene</a:t>
            </a: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 Era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 	(2,500,000-11,000 years ago).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886675" y="345725"/>
            <a:ext cx="3921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5" y="1340000"/>
            <a:ext cx="3963849" cy="37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86650" y="35305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The data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45250" y="1598400"/>
            <a:ext cx="50346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39 samples taken from varying depths ~ </a:t>
            </a: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(Coakley, J.P. &amp; Rust, B.R. (1970))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Samples divided into 3 subsets, sand, silt, clay. (defined by particle size)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700" y="1598400"/>
            <a:ext cx="3659352" cy="22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683625" y="35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Sediment information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396800" y="148955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Sand has largest particle size, then silt, then clay</a:t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Sand takes most energy to transport, then silt, then clay.</a:t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Transported across the environment by wind and water.</a:t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Generally, the smaller the particle the further it has travelled.</a:t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Lakes act as sediment catchers.</a:t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528375" y="34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Sediment size comparison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50" y="1524900"/>
            <a:ext cx="8908251" cy="2835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86650" y="34395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Aims of the analysis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94650" y="1598400"/>
            <a:ext cx="8354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Is sediment composition dependent on water depth?</a:t>
            </a:r>
            <a:endParaRPr sz="2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What else can we learn about the sediment from the data and other sources?</a:t>
            </a:r>
            <a:endParaRPr sz="2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950150" y="35305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The data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5450"/>
            <a:ext cx="2857600" cy="22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957" y="1528888"/>
            <a:ext cx="3051718" cy="23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5313" y="1567488"/>
            <a:ext cx="3051725" cy="23059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99775" y="3873450"/>
            <a:ext cx="83796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Non-constant variance</a:t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Logarithmic relationships</a:t>
            </a:r>
            <a:endParaRPr sz="18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-85025" y="3873450"/>
            <a:ext cx="908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886650" y="34397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Modelling approach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807925" y="4185325"/>
            <a:ext cx="36015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800">
                <a:latin typeface="Georgia"/>
                <a:ea typeface="Georgia"/>
                <a:cs typeface="Georgia"/>
                <a:sym typeface="Georgia"/>
              </a:rPr>
              <a:t>By Horas based on the work of Krishnavedala - Own work, Public Domain, https://commons.wikimedia.org/w/index.php?curid=15404515</a:t>
            </a:r>
            <a:endParaRPr i="1" sz="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918" y="1477425"/>
            <a:ext cx="3503155" cy="280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81600" y="1740475"/>
            <a:ext cx="4490400" cy="2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Beta p.d.f distributions are defined on [0,1], as are proportions</a:t>
            </a:r>
            <a:endParaRPr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Flexible : Deal with proportions which are heteroskedastic &amp; asymmetrical / Can model variance </a:t>
            </a:r>
            <a:r>
              <a:rPr lang="en-GB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separately</a:t>
            </a:r>
            <a:endParaRPr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No need to transform the data</a:t>
            </a:r>
            <a:endParaRPr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Model diagnostics are still an area of active research</a:t>
            </a:r>
            <a:endParaRPr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1672450" y="3174100"/>
            <a:ext cx="4840800" cy="4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886650" y="34397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Modelling approach</a:t>
            </a:r>
            <a:endParaRPr b="0" sz="30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38" y="3219200"/>
            <a:ext cx="4723375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9334600" y="2654300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267350" y="1437463"/>
            <a:ext cx="8727000" cy="24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Assume the proportion is beta distributed.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Knowing two proportions implies the 3rd since  y1 + y2 + y3 = 1  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Model constituents independently (Independent Models, eta)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Model 3rd proportion using the estimated values of the other two proportions (Implied Models, zeta)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Find the zeta model that closest matches it’s corresponding eta model</a:t>
            </a:r>
            <a:endParaRPr sz="1400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