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jerz/Drz/PVzdSPDusnNaBczk2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627fe401a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0627fe401a_2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27fe401a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0627fe401a_2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627fe401a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0627fe401a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627fe401a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0627fe401a_2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6528f63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06528f63e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5f9bcac4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105f9bcac4c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627fe401a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0627fe401a_2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27fe401a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10627fe401a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27fe401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0627fe401a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Crypto Trading Bot</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7"/>
              <a:buNone/>
            </a:pPr>
            <a:r>
              <a:rPr lang="en"/>
              <a:t>Yang Nguyen, Ryan Thackston, Fatemeh Tale, Likhitha Singamsetty, Avisha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g10627fe401a_2_89"/>
          <p:cNvSpPr txBox="1"/>
          <p:nvPr>
            <p:ph type="ctrTitle"/>
          </p:nvPr>
        </p:nvSpPr>
        <p:spPr>
          <a:xfrm>
            <a:off x="311700" y="270900"/>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CNN Pipeline Residual Model</a:t>
            </a:r>
            <a:endParaRPr/>
          </a:p>
        </p:txBody>
      </p:sp>
      <p:sp>
        <p:nvSpPr>
          <p:cNvPr id="195" name="Google Shape;195;g10627fe401a_2_89"/>
          <p:cNvSpPr/>
          <p:nvPr/>
        </p:nvSpPr>
        <p:spPr>
          <a:xfrm>
            <a:off x="566225" y="1382625"/>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Input tensor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 </a:t>
            </a:r>
            <a:r>
              <a:rPr lang="en"/>
              <a:t>L, C</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96" name="Google Shape;196;g10627fe401a_2_89"/>
          <p:cNvSpPr/>
          <p:nvPr/>
        </p:nvSpPr>
        <p:spPr>
          <a:xfrm>
            <a:off x="2161925" y="1382613"/>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Conv1D</a:t>
            </a:r>
            <a:endParaRPr b="0" i="0" sz="1400" u="none" cap="none" strike="noStrike">
              <a:solidFill>
                <a:srgbClr val="000000"/>
              </a:solidFill>
              <a:latin typeface="Arial"/>
              <a:ea typeface="Arial"/>
              <a:cs typeface="Arial"/>
              <a:sym typeface="Arial"/>
            </a:endParaRPr>
          </a:p>
        </p:txBody>
      </p:sp>
      <p:sp>
        <p:nvSpPr>
          <p:cNvPr id="197" name="Google Shape;197;g10627fe401a_2_89"/>
          <p:cNvSpPr/>
          <p:nvPr/>
        </p:nvSpPr>
        <p:spPr>
          <a:xfrm>
            <a:off x="3757625" y="1412700"/>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BatchNorm</a:t>
            </a:r>
            <a:endParaRPr b="0" i="0" sz="1400" u="none" cap="none" strike="noStrike">
              <a:solidFill>
                <a:srgbClr val="000000"/>
              </a:solidFill>
              <a:latin typeface="Arial"/>
              <a:ea typeface="Arial"/>
              <a:cs typeface="Arial"/>
              <a:sym typeface="Arial"/>
            </a:endParaRPr>
          </a:p>
        </p:txBody>
      </p:sp>
      <p:sp>
        <p:nvSpPr>
          <p:cNvPr id="198" name="Google Shape;198;g10627fe401a_2_89"/>
          <p:cNvSpPr/>
          <p:nvPr/>
        </p:nvSpPr>
        <p:spPr>
          <a:xfrm>
            <a:off x="5353325" y="1412700"/>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Swish</a:t>
            </a:r>
            <a:endParaRPr b="0" i="0" sz="1400" u="none" cap="none" strike="noStrike">
              <a:solidFill>
                <a:srgbClr val="000000"/>
              </a:solidFill>
              <a:latin typeface="Arial"/>
              <a:ea typeface="Arial"/>
              <a:cs typeface="Arial"/>
              <a:sym typeface="Arial"/>
            </a:endParaRPr>
          </a:p>
        </p:txBody>
      </p:sp>
      <p:cxnSp>
        <p:nvCxnSpPr>
          <p:cNvPr id="199" name="Google Shape;199;g10627fe401a_2_89"/>
          <p:cNvCxnSpPr>
            <a:endCxn id="200" idx="0"/>
          </p:cNvCxnSpPr>
          <p:nvPr/>
        </p:nvCxnSpPr>
        <p:spPr>
          <a:xfrm>
            <a:off x="7620275" y="1944750"/>
            <a:ext cx="3000" cy="344100"/>
          </a:xfrm>
          <a:prstGeom prst="straightConnector1">
            <a:avLst/>
          </a:prstGeom>
          <a:noFill/>
          <a:ln cap="flat" cmpd="sng" w="9525">
            <a:solidFill>
              <a:schemeClr val="dk2"/>
            </a:solidFill>
            <a:prstDash val="solid"/>
            <a:round/>
            <a:headEnd len="sm" w="sm" type="none"/>
            <a:tailEnd len="med" w="med" type="triangle"/>
          </a:ln>
        </p:spPr>
      </p:cxnSp>
      <p:cxnSp>
        <p:nvCxnSpPr>
          <p:cNvPr id="201" name="Google Shape;201;g10627fe401a_2_89"/>
          <p:cNvCxnSpPr/>
          <p:nvPr/>
        </p:nvCxnSpPr>
        <p:spPr>
          <a:xfrm>
            <a:off x="1914725" y="1648725"/>
            <a:ext cx="247200" cy="0"/>
          </a:xfrm>
          <a:prstGeom prst="straightConnector1">
            <a:avLst/>
          </a:prstGeom>
          <a:noFill/>
          <a:ln cap="flat" cmpd="sng" w="9525">
            <a:solidFill>
              <a:schemeClr val="dk2"/>
            </a:solidFill>
            <a:prstDash val="solid"/>
            <a:round/>
            <a:headEnd len="sm" w="sm" type="none"/>
            <a:tailEnd len="med" w="med" type="triangle"/>
          </a:ln>
        </p:spPr>
      </p:cxnSp>
      <p:cxnSp>
        <p:nvCxnSpPr>
          <p:cNvPr id="202" name="Google Shape;202;g10627fe401a_2_89"/>
          <p:cNvCxnSpPr/>
          <p:nvPr/>
        </p:nvCxnSpPr>
        <p:spPr>
          <a:xfrm>
            <a:off x="3510425" y="1648725"/>
            <a:ext cx="247200" cy="0"/>
          </a:xfrm>
          <a:prstGeom prst="straightConnector1">
            <a:avLst/>
          </a:prstGeom>
          <a:noFill/>
          <a:ln cap="flat" cmpd="sng" w="9525">
            <a:solidFill>
              <a:schemeClr val="dk2"/>
            </a:solidFill>
            <a:prstDash val="solid"/>
            <a:round/>
            <a:headEnd len="sm" w="sm" type="none"/>
            <a:tailEnd len="med" w="med" type="triangle"/>
          </a:ln>
        </p:spPr>
      </p:cxnSp>
      <p:cxnSp>
        <p:nvCxnSpPr>
          <p:cNvPr id="203" name="Google Shape;203;g10627fe401a_2_89"/>
          <p:cNvCxnSpPr/>
          <p:nvPr/>
        </p:nvCxnSpPr>
        <p:spPr>
          <a:xfrm>
            <a:off x="5106125" y="1678800"/>
            <a:ext cx="247200" cy="0"/>
          </a:xfrm>
          <a:prstGeom prst="straightConnector1">
            <a:avLst/>
          </a:prstGeom>
          <a:noFill/>
          <a:ln cap="flat" cmpd="sng" w="9525">
            <a:solidFill>
              <a:schemeClr val="dk2"/>
            </a:solidFill>
            <a:prstDash val="solid"/>
            <a:round/>
            <a:headEnd len="sm" w="sm" type="none"/>
            <a:tailEnd len="med" w="med" type="triangle"/>
          </a:ln>
        </p:spPr>
      </p:cxnSp>
      <p:sp>
        <p:nvSpPr>
          <p:cNvPr id="204" name="Google Shape;204;g10627fe401a_2_89"/>
          <p:cNvSpPr/>
          <p:nvPr/>
        </p:nvSpPr>
        <p:spPr>
          <a:xfrm>
            <a:off x="6949025" y="1412700"/>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BlurPool</a:t>
            </a:r>
            <a:endParaRPr b="0" i="0" sz="1400" u="none" cap="none" strike="noStrike">
              <a:solidFill>
                <a:srgbClr val="000000"/>
              </a:solidFill>
              <a:latin typeface="Arial"/>
              <a:ea typeface="Arial"/>
              <a:cs typeface="Arial"/>
              <a:sym typeface="Arial"/>
            </a:endParaRPr>
          </a:p>
        </p:txBody>
      </p:sp>
      <p:cxnSp>
        <p:nvCxnSpPr>
          <p:cNvPr id="205" name="Google Shape;205;g10627fe401a_2_89"/>
          <p:cNvCxnSpPr/>
          <p:nvPr/>
        </p:nvCxnSpPr>
        <p:spPr>
          <a:xfrm>
            <a:off x="6701825" y="1678800"/>
            <a:ext cx="247200" cy="0"/>
          </a:xfrm>
          <a:prstGeom prst="straightConnector1">
            <a:avLst/>
          </a:prstGeom>
          <a:noFill/>
          <a:ln cap="flat" cmpd="sng" w="9525">
            <a:solidFill>
              <a:schemeClr val="dk2"/>
            </a:solidFill>
            <a:prstDash val="solid"/>
            <a:round/>
            <a:headEnd len="sm" w="sm" type="none"/>
            <a:tailEnd len="med" w="med" type="triangle"/>
          </a:ln>
        </p:spPr>
      </p:cxnSp>
      <p:sp>
        <p:nvSpPr>
          <p:cNvPr id="206" name="Google Shape;206;g10627fe401a_2_89"/>
          <p:cNvSpPr/>
          <p:nvPr/>
        </p:nvSpPr>
        <p:spPr>
          <a:xfrm>
            <a:off x="5353325" y="2322875"/>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Residual Block [n]</a:t>
            </a:r>
            <a:endParaRPr b="0" i="0" sz="1400" u="none" cap="none" strike="noStrike">
              <a:solidFill>
                <a:srgbClr val="000000"/>
              </a:solidFill>
              <a:latin typeface="Arial"/>
              <a:ea typeface="Arial"/>
              <a:cs typeface="Arial"/>
              <a:sym typeface="Arial"/>
            </a:endParaRPr>
          </a:p>
        </p:txBody>
      </p:sp>
      <p:cxnSp>
        <p:nvCxnSpPr>
          <p:cNvPr id="207" name="Google Shape;207;g10627fe401a_2_89"/>
          <p:cNvCxnSpPr/>
          <p:nvPr/>
        </p:nvCxnSpPr>
        <p:spPr>
          <a:xfrm rot="10800000">
            <a:off x="1643838" y="3451488"/>
            <a:ext cx="310500" cy="900"/>
          </a:xfrm>
          <a:prstGeom prst="straightConnector1">
            <a:avLst/>
          </a:prstGeom>
          <a:noFill/>
          <a:ln cap="flat" cmpd="sng" w="9525">
            <a:solidFill>
              <a:schemeClr val="dk2"/>
            </a:solidFill>
            <a:prstDash val="solid"/>
            <a:round/>
            <a:headEnd len="sm" w="sm" type="none"/>
            <a:tailEnd len="med" w="med" type="triangle"/>
          </a:ln>
        </p:spPr>
      </p:cxnSp>
      <p:sp>
        <p:nvSpPr>
          <p:cNvPr id="208" name="Google Shape;208;g10627fe401a_2_89"/>
          <p:cNvSpPr/>
          <p:nvPr/>
        </p:nvSpPr>
        <p:spPr>
          <a:xfrm>
            <a:off x="3642475" y="2049000"/>
            <a:ext cx="1390200" cy="119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If n&lt;3</a:t>
            </a:r>
            <a:endParaRPr b="0" i="0" sz="1400" u="none" cap="none" strike="noStrike">
              <a:solidFill>
                <a:srgbClr val="000000"/>
              </a:solidFill>
              <a:latin typeface="Arial"/>
              <a:ea typeface="Arial"/>
              <a:cs typeface="Arial"/>
              <a:sym typeface="Arial"/>
            </a:endParaRPr>
          </a:p>
        </p:txBody>
      </p:sp>
      <p:cxnSp>
        <p:nvCxnSpPr>
          <p:cNvPr id="209" name="Google Shape;209;g10627fe401a_2_89"/>
          <p:cNvCxnSpPr/>
          <p:nvPr/>
        </p:nvCxnSpPr>
        <p:spPr>
          <a:xfrm flipH="1">
            <a:off x="5053950" y="2646450"/>
            <a:ext cx="278100" cy="3600"/>
          </a:xfrm>
          <a:prstGeom prst="straightConnector1">
            <a:avLst/>
          </a:prstGeom>
          <a:noFill/>
          <a:ln cap="flat" cmpd="sng" w="9525">
            <a:solidFill>
              <a:schemeClr val="dk2"/>
            </a:solidFill>
            <a:prstDash val="solid"/>
            <a:round/>
            <a:headEnd len="sm" w="sm" type="none"/>
            <a:tailEnd len="med" w="med" type="triangle"/>
          </a:ln>
        </p:spPr>
      </p:cxnSp>
      <p:cxnSp>
        <p:nvCxnSpPr>
          <p:cNvPr id="210" name="Google Shape;210;g10627fe401a_2_89"/>
          <p:cNvCxnSpPr>
            <a:stCxn id="208" idx="2"/>
            <a:endCxn id="206" idx="2"/>
          </p:cNvCxnSpPr>
          <p:nvPr/>
        </p:nvCxnSpPr>
        <p:spPr>
          <a:xfrm rot="-5400000">
            <a:off x="4986325" y="2206350"/>
            <a:ext cx="392400" cy="1689900"/>
          </a:xfrm>
          <a:prstGeom prst="bentConnector3">
            <a:avLst>
              <a:gd fmla="val -60684" name="adj1"/>
            </a:avLst>
          </a:prstGeom>
          <a:noFill/>
          <a:ln cap="flat" cmpd="sng" w="9525">
            <a:solidFill>
              <a:schemeClr val="dk2"/>
            </a:solidFill>
            <a:prstDash val="solid"/>
            <a:round/>
            <a:headEnd len="sm" w="sm" type="none"/>
            <a:tailEnd len="med" w="med" type="triangle"/>
          </a:ln>
        </p:spPr>
      </p:cxnSp>
      <p:sp>
        <p:nvSpPr>
          <p:cNvPr id="211" name="Google Shape;211;g10627fe401a_2_89"/>
          <p:cNvSpPr txBox="1"/>
          <p:nvPr/>
        </p:nvSpPr>
        <p:spPr>
          <a:xfrm>
            <a:off x="4971000" y="3105850"/>
            <a:ext cx="444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p:txBody>
      </p:sp>
      <p:sp>
        <p:nvSpPr>
          <p:cNvPr id="212" name="Google Shape;212;g10627fe401a_2_89"/>
          <p:cNvSpPr txBox="1"/>
          <p:nvPr/>
        </p:nvSpPr>
        <p:spPr>
          <a:xfrm>
            <a:off x="3321825" y="2294100"/>
            <a:ext cx="471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p:txBody>
      </p:sp>
      <p:cxnSp>
        <p:nvCxnSpPr>
          <p:cNvPr id="213" name="Google Shape;213;g10627fe401a_2_89"/>
          <p:cNvCxnSpPr/>
          <p:nvPr/>
        </p:nvCxnSpPr>
        <p:spPr>
          <a:xfrm>
            <a:off x="2644575" y="2914350"/>
            <a:ext cx="6000" cy="271500"/>
          </a:xfrm>
          <a:prstGeom prst="straightConnector1">
            <a:avLst/>
          </a:prstGeom>
          <a:noFill/>
          <a:ln cap="flat" cmpd="sng" w="9525">
            <a:solidFill>
              <a:schemeClr val="dk2"/>
            </a:solidFill>
            <a:prstDash val="solid"/>
            <a:round/>
            <a:headEnd len="sm" w="sm" type="none"/>
            <a:tailEnd len="med" w="med" type="triangle"/>
          </a:ln>
        </p:spPr>
      </p:cxnSp>
      <p:sp>
        <p:nvSpPr>
          <p:cNvPr id="214" name="Google Shape;214;g10627fe401a_2_89"/>
          <p:cNvSpPr/>
          <p:nvPr/>
        </p:nvSpPr>
        <p:spPr>
          <a:xfrm>
            <a:off x="1973325" y="2382150"/>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BlurPool</a:t>
            </a:r>
            <a:endParaRPr b="0" i="0" sz="1400" u="none" cap="none" strike="noStrike">
              <a:solidFill>
                <a:srgbClr val="000000"/>
              </a:solidFill>
              <a:latin typeface="Arial"/>
              <a:ea typeface="Arial"/>
              <a:cs typeface="Arial"/>
              <a:sym typeface="Arial"/>
            </a:endParaRPr>
          </a:p>
        </p:txBody>
      </p:sp>
      <p:sp>
        <p:nvSpPr>
          <p:cNvPr id="215" name="Google Shape;215;g10627fe401a_2_89"/>
          <p:cNvSpPr/>
          <p:nvPr/>
        </p:nvSpPr>
        <p:spPr>
          <a:xfrm>
            <a:off x="1973325" y="3185850"/>
            <a:ext cx="13485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Global Weight Max Pooling 1D</a:t>
            </a:r>
            <a:endParaRPr b="0" i="0" sz="1400" u="none" cap="none" strike="noStrike">
              <a:solidFill>
                <a:srgbClr val="000000"/>
              </a:solidFill>
              <a:latin typeface="Arial"/>
              <a:ea typeface="Arial"/>
              <a:cs typeface="Arial"/>
              <a:sym typeface="Arial"/>
            </a:endParaRPr>
          </a:p>
        </p:txBody>
      </p:sp>
      <p:sp>
        <p:nvSpPr>
          <p:cNvPr id="216" name="Google Shape;216;g10627fe401a_2_89"/>
          <p:cNvSpPr/>
          <p:nvPr/>
        </p:nvSpPr>
        <p:spPr>
          <a:xfrm>
            <a:off x="304175" y="3102600"/>
            <a:ext cx="1348500" cy="6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Fully Connected Layer</a:t>
            </a:r>
            <a:endParaRPr b="0" i="0" sz="1400" u="none" cap="none" strike="noStrike">
              <a:solidFill>
                <a:srgbClr val="000000"/>
              </a:solidFill>
              <a:latin typeface="Arial"/>
              <a:ea typeface="Arial"/>
              <a:cs typeface="Arial"/>
              <a:sym typeface="Arial"/>
            </a:endParaRPr>
          </a:p>
        </p:txBody>
      </p:sp>
      <p:sp>
        <p:nvSpPr>
          <p:cNvPr id="217" name="Google Shape;217;g10627fe401a_2_89"/>
          <p:cNvSpPr/>
          <p:nvPr/>
        </p:nvSpPr>
        <p:spPr>
          <a:xfrm>
            <a:off x="1861175" y="4124750"/>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Output tensor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 </a:t>
            </a:r>
            <a:r>
              <a:rPr lang="en"/>
              <a:t>L, C</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00" name="Google Shape;200;g10627fe401a_2_89"/>
          <p:cNvSpPr/>
          <p:nvPr/>
        </p:nvSpPr>
        <p:spPr>
          <a:xfrm>
            <a:off x="6949025" y="2288850"/>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Conv1D</a:t>
            </a:r>
            <a:endParaRPr b="0" i="0" sz="1400" u="none" cap="none" strike="noStrike">
              <a:solidFill>
                <a:srgbClr val="000000"/>
              </a:solidFill>
              <a:latin typeface="Arial"/>
              <a:ea typeface="Arial"/>
              <a:cs typeface="Arial"/>
              <a:sym typeface="Arial"/>
            </a:endParaRPr>
          </a:p>
        </p:txBody>
      </p:sp>
      <p:cxnSp>
        <p:nvCxnSpPr>
          <p:cNvPr id="218" name="Google Shape;218;g10627fe401a_2_89"/>
          <p:cNvCxnSpPr/>
          <p:nvPr/>
        </p:nvCxnSpPr>
        <p:spPr>
          <a:xfrm flipH="1">
            <a:off x="6686375" y="2567525"/>
            <a:ext cx="278100" cy="3600"/>
          </a:xfrm>
          <a:prstGeom prst="straightConnector1">
            <a:avLst/>
          </a:prstGeom>
          <a:noFill/>
          <a:ln cap="flat" cmpd="sng" w="9525">
            <a:solidFill>
              <a:schemeClr val="dk2"/>
            </a:solidFill>
            <a:prstDash val="solid"/>
            <a:round/>
            <a:headEnd len="sm" w="sm" type="none"/>
            <a:tailEnd len="med" w="med" type="triangle"/>
          </a:ln>
        </p:spPr>
      </p:cxnSp>
      <p:cxnSp>
        <p:nvCxnSpPr>
          <p:cNvPr id="219" name="Google Shape;219;g10627fe401a_2_89"/>
          <p:cNvCxnSpPr/>
          <p:nvPr/>
        </p:nvCxnSpPr>
        <p:spPr>
          <a:xfrm flipH="1">
            <a:off x="3364375" y="2646450"/>
            <a:ext cx="278100" cy="3600"/>
          </a:xfrm>
          <a:prstGeom prst="straightConnector1">
            <a:avLst/>
          </a:prstGeom>
          <a:noFill/>
          <a:ln cap="flat" cmpd="sng" w="9525">
            <a:solidFill>
              <a:schemeClr val="dk2"/>
            </a:solidFill>
            <a:prstDash val="solid"/>
            <a:round/>
            <a:headEnd len="sm" w="sm" type="none"/>
            <a:tailEnd len="med" w="med" type="triangle"/>
          </a:ln>
        </p:spPr>
      </p:cxnSp>
      <p:sp>
        <p:nvSpPr>
          <p:cNvPr id="220" name="Google Shape;220;g10627fe401a_2_89"/>
          <p:cNvSpPr/>
          <p:nvPr/>
        </p:nvSpPr>
        <p:spPr>
          <a:xfrm>
            <a:off x="295350" y="4124750"/>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Softmax</a:t>
            </a:r>
            <a:endParaRPr b="0" i="0" sz="1400" u="none" cap="none" strike="noStrike">
              <a:solidFill>
                <a:srgbClr val="000000"/>
              </a:solidFill>
              <a:latin typeface="Arial"/>
              <a:ea typeface="Arial"/>
              <a:cs typeface="Arial"/>
              <a:sym typeface="Arial"/>
            </a:endParaRPr>
          </a:p>
        </p:txBody>
      </p:sp>
      <p:cxnSp>
        <p:nvCxnSpPr>
          <p:cNvPr id="221" name="Google Shape;221;g10627fe401a_2_89"/>
          <p:cNvCxnSpPr/>
          <p:nvPr/>
        </p:nvCxnSpPr>
        <p:spPr>
          <a:xfrm>
            <a:off x="1652675" y="4390250"/>
            <a:ext cx="208500" cy="1200"/>
          </a:xfrm>
          <a:prstGeom prst="straightConnector1">
            <a:avLst/>
          </a:prstGeom>
          <a:noFill/>
          <a:ln cap="flat" cmpd="sng" w="9525">
            <a:solidFill>
              <a:schemeClr val="dk2"/>
            </a:solidFill>
            <a:prstDash val="solid"/>
            <a:round/>
            <a:headEnd len="sm" w="sm" type="none"/>
            <a:tailEnd len="med" w="med" type="triangle"/>
          </a:ln>
        </p:spPr>
      </p:cxnSp>
      <p:cxnSp>
        <p:nvCxnSpPr>
          <p:cNvPr id="222" name="Google Shape;222;g10627fe401a_2_89"/>
          <p:cNvCxnSpPr/>
          <p:nvPr/>
        </p:nvCxnSpPr>
        <p:spPr>
          <a:xfrm>
            <a:off x="975425" y="3853250"/>
            <a:ext cx="6000" cy="2715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g10627fe401a_2_123"/>
          <p:cNvSpPr txBox="1"/>
          <p:nvPr>
            <p:ph type="ctrTitle"/>
          </p:nvPr>
        </p:nvSpPr>
        <p:spPr>
          <a:xfrm>
            <a:off x="311700" y="270900"/>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Results</a:t>
            </a:r>
            <a:endParaRPr/>
          </a:p>
        </p:txBody>
      </p:sp>
      <p:pic>
        <p:nvPicPr>
          <p:cNvPr id="228" name="Google Shape;228;g10627fe401a_2_123"/>
          <p:cNvPicPr preferRelativeResize="0"/>
          <p:nvPr/>
        </p:nvPicPr>
        <p:blipFill>
          <a:blip r:embed="rId4">
            <a:alphaModFix/>
          </a:blip>
          <a:stretch>
            <a:fillRect/>
          </a:stretch>
        </p:blipFill>
        <p:spPr>
          <a:xfrm>
            <a:off x="152400" y="1519262"/>
            <a:ext cx="4818575" cy="2038375"/>
          </a:xfrm>
          <a:prstGeom prst="rect">
            <a:avLst/>
          </a:prstGeom>
          <a:noFill/>
          <a:ln>
            <a:noFill/>
          </a:ln>
        </p:spPr>
      </p:pic>
      <p:pic>
        <p:nvPicPr>
          <p:cNvPr id="229" name="Google Shape;229;g10627fe401a_2_123"/>
          <p:cNvPicPr preferRelativeResize="0"/>
          <p:nvPr/>
        </p:nvPicPr>
        <p:blipFill>
          <a:blip r:embed="rId5">
            <a:alphaModFix/>
          </a:blip>
          <a:stretch>
            <a:fillRect/>
          </a:stretch>
        </p:blipFill>
        <p:spPr>
          <a:xfrm>
            <a:off x="4970975" y="1519260"/>
            <a:ext cx="3870275" cy="20383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g10627fe401a_2_142"/>
          <p:cNvSpPr txBox="1"/>
          <p:nvPr>
            <p:ph type="ctrTitle"/>
          </p:nvPr>
        </p:nvSpPr>
        <p:spPr>
          <a:xfrm>
            <a:off x="311700" y="270900"/>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Conclusion</a:t>
            </a:r>
            <a:endParaRPr/>
          </a:p>
        </p:txBody>
      </p:sp>
      <p:sp>
        <p:nvSpPr>
          <p:cNvPr id="235" name="Google Shape;235;g10627fe401a_2_142"/>
          <p:cNvSpPr txBox="1"/>
          <p:nvPr/>
        </p:nvSpPr>
        <p:spPr>
          <a:xfrm>
            <a:off x="541650" y="1151800"/>
            <a:ext cx="8520600" cy="3324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SzPts val="1700"/>
              <a:buChar char="●"/>
            </a:pPr>
            <a:r>
              <a:rPr lang="en" sz="1700"/>
              <a:t>Using ARIMA and GARCH for our pre-processing as well as deciding our labels for data classification appeared to do well for training our model. We have found no other papers thus far that use this for a labeling scheme.</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 sz="1700"/>
              <a:t>We learned that FitOneCycle allows the model to train significantly faster because it searches for the best optimal learning rate while training</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 sz="1700"/>
              <a:t>We also learn that the loss from Lookahead optimizer is lower than Stochastic Gradient Descent</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 sz="1700"/>
              <a:t>Able to obtain 65-70% in training accuracy and 70-78% in validation Accuracy with our customized Resnet Model</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g10627fe401a_2_157"/>
          <p:cNvSpPr txBox="1"/>
          <p:nvPr>
            <p:ph type="ctrTitle"/>
          </p:nvPr>
        </p:nvSpPr>
        <p:spPr>
          <a:xfrm>
            <a:off x="311700" y="270900"/>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References</a:t>
            </a:r>
            <a:endParaRPr/>
          </a:p>
        </p:txBody>
      </p:sp>
      <p:sp>
        <p:nvSpPr>
          <p:cNvPr id="241" name="Google Shape;241;g10627fe401a_2_157"/>
          <p:cNvSpPr txBox="1"/>
          <p:nvPr/>
        </p:nvSpPr>
        <p:spPr>
          <a:xfrm>
            <a:off x="541650" y="1151800"/>
            <a:ext cx="8520600" cy="41091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SzPts val="1700"/>
              <a:buChar char="●"/>
            </a:pPr>
            <a:r>
              <a:rPr lang="en" sz="1000">
                <a:solidFill>
                  <a:schemeClr val="dk1"/>
                </a:solidFill>
                <a:latin typeface="Times New Roman"/>
                <a:ea typeface="Times New Roman"/>
                <a:cs typeface="Times New Roman"/>
                <a:sym typeface="Times New Roman"/>
              </a:rPr>
              <a:t>[1] S. Makridakis, E. Spiliotis, V. Assimakopoulos, “Statistical and Machine Learning forecasting methods: Concerns and Ways Forward”, PLOS One, 2018</a:t>
            </a:r>
            <a:endParaRPr sz="10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Char char="●"/>
            </a:pPr>
            <a:r>
              <a:rPr lang="en" sz="1000">
                <a:solidFill>
                  <a:schemeClr val="dk1"/>
                </a:solidFill>
                <a:latin typeface="Times New Roman"/>
                <a:ea typeface="Times New Roman"/>
                <a:cs typeface="Times New Roman"/>
                <a:sym typeface="Times New Roman"/>
              </a:rPr>
              <a:t>[2] S. Makridakis, “The M4 competition: 100,000 time series and 61 forecasting methods”, PLOS One, 2019</a:t>
            </a:r>
            <a:endParaRPr sz="10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Char char="●"/>
            </a:pPr>
            <a:r>
              <a:rPr lang="en" sz="1000">
                <a:solidFill>
                  <a:schemeClr val="dk1"/>
                </a:solidFill>
                <a:latin typeface="Times New Roman"/>
                <a:ea typeface="Times New Roman"/>
                <a:cs typeface="Times New Roman"/>
                <a:sym typeface="Times New Roman"/>
              </a:rPr>
              <a:t>[3] H. Hewamalage, C. Bergmeir, K. Bandara “Recurrent Neural Networks for Time Series Forecasting: Current status and future directions” </a:t>
            </a:r>
            <a:r>
              <a:rPr i="1" lang="en" sz="1000">
                <a:solidFill>
                  <a:schemeClr val="dk1"/>
                </a:solidFill>
                <a:latin typeface="Times New Roman"/>
                <a:ea typeface="Times New Roman"/>
                <a:cs typeface="Times New Roman"/>
                <a:sym typeface="Times New Roman"/>
              </a:rPr>
              <a:t>International Journal of Forecasting</a:t>
            </a:r>
            <a:r>
              <a:rPr lang="en" sz="1000">
                <a:solidFill>
                  <a:schemeClr val="dk1"/>
                </a:solidFill>
                <a:latin typeface="Times New Roman"/>
                <a:ea typeface="Times New Roman"/>
                <a:cs typeface="Times New Roman"/>
                <a:sym typeface="Times New Roman"/>
              </a:rPr>
              <a:t>, 2020</a:t>
            </a:r>
            <a:endParaRPr sz="10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Char char="●"/>
            </a:pPr>
            <a:r>
              <a:rPr lang="en" sz="1000">
                <a:solidFill>
                  <a:schemeClr val="dk1"/>
                </a:solidFill>
                <a:latin typeface="Times New Roman"/>
                <a:ea typeface="Times New Roman"/>
                <a:cs typeface="Times New Roman"/>
                <a:sym typeface="Times New Roman"/>
              </a:rPr>
              <a:t>[4] S. Smyl “A Hybrid Method of Exponential Smoothing and Recurrent Neural Networks for Time Series Forecasting”, </a:t>
            </a:r>
            <a:r>
              <a:rPr i="1" lang="en" sz="1000">
                <a:solidFill>
                  <a:schemeClr val="dk1"/>
                </a:solidFill>
                <a:latin typeface="Times New Roman"/>
                <a:ea typeface="Times New Roman"/>
                <a:cs typeface="Times New Roman"/>
                <a:sym typeface="Times New Roman"/>
              </a:rPr>
              <a:t>International Journal of Forecasting</a:t>
            </a:r>
            <a:r>
              <a:rPr lang="en" sz="1000">
                <a:solidFill>
                  <a:schemeClr val="dk1"/>
                </a:solidFill>
                <a:latin typeface="Times New Roman"/>
                <a:ea typeface="Times New Roman"/>
                <a:cs typeface="Times New Roman"/>
                <a:sym typeface="Times New Roman"/>
              </a:rPr>
              <a:t>, 2019</a:t>
            </a:r>
            <a:endParaRPr sz="10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Char char="●"/>
            </a:pPr>
            <a:r>
              <a:rPr lang="en" sz="1000">
                <a:solidFill>
                  <a:schemeClr val="dk1"/>
                </a:solidFill>
                <a:latin typeface="Times New Roman"/>
                <a:ea typeface="Times New Roman"/>
                <a:cs typeface="Times New Roman"/>
                <a:sym typeface="Times New Roman"/>
              </a:rPr>
              <a:t>[5] E. Spiliotis, V. Assimakopoulos, S. Makridakis “Generalizing the Theta method for automatic forecasting” </a:t>
            </a:r>
            <a:r>
              <a:rPr i="1" lang="en" sz="1000">
                <a:solidFill>
                  <a:schemeClr val="dk1"/>
                </a:solidFill>
                <a:latin typeface="Times New Roman"/>
                <a:ea typeface="Times New Roman"/>
                <a:cs typeface="Times New Roman"/>
                <a:sym typeface="Times New Roman"/>
              </a:rPr>
              <a:t>European Journal of Operational Research, </a:t>
            </a:r>
            <a:r>
              <a:rPr lang="en" sz="1000">
                <a:solidFill>
                  <a:schemeClr val="dk1"/>
                </a:solidFill>
                <a:latin typeface="Times New Roman"/>
                <a:ea typeface="Times New Roman"/>
                <a:cs typeface="Times New Roman"/>
                <a:sym typeface="Times New Roman"/>
              </a:rPr>
              <a:t>2020</a:t>
            </a:r>
            <a:endParaRPr sz="10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Char char="●"/>
            </a:pPr>
            <a:r>
              <a:rPr lang="en" sz="1000">
                <a:solidFill>
                  <a:schemeClr val="dk1"/>
                </a:solidFill>
                <a:latin typeface="Times New Roman"/>
                <a:ea typeface="Times New Roman"/>
                <a:cs typeface="Times New Roman"/>
                <a:sym typeface="Times New Roman"/>
              </a:rPr>
              <a:t>[6] D. Salinas, V. Flunkert, J. Gasthaus, T. Januschowski, “DeepAR: Probabilistic Forecasting with Autoregressive Recurrent Networks”, Amazon Research Germany, 2020</a:t>
            </a:r>
            <a:endParaRPr sz="10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Char char="●"/>
            </a:pPr>
            <a:r>
              <a:rPr lang="en" sz="1000">
                <a:solidFill>
                  <a:schemeClr val="dk1"/>
                </a:solidFill>
                <a:latin typeface="Times New Roman"/>
                <a:ea typeface="Times New Roman"/>
                <a:cs typeface="Times New Roman"/>
                <a:sym typeface="Times New Roman"/>
              </a:rPr>
              <a:t>[7]  S. McNally, J. Roche, S. Caton, 2018. Predicting the Price of Bitcoin Using Machine Learning. Proc. - 26th Euromicro Int. Conf. Parallel, Distrib. Network-Based Process. PDP 2018 339–343.</a:t>
            </a:r>
            <a:endParaRPr sz="10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Char char="●"/>
            </a:pPr>
            <a:r>
              <a:rPr lang="en" sz="1000">
                <a:solidFill>
                  <a:schemeClr val="dk1"/>
                </a:solidFill>
                <a:latin typeface="Times New Roman"/>
                <a:ea typeface="Times New Roman"/>
                <a:cs typeface="Times New Roman"/>
                <a:sym typeface="Times New Roman"/>
              </a:rPr>
              <a:t>[8] L. Horv, P. Kokoszka, 2003. GARCH processes: structure and estimation. Bernoulli 9, 201–227.</a:t>
            </a:r>
            <a:endParaRPr sz="10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Char char="●"/>
            </a:pPr>
            <a:r>
              <a:rPr lang="en" sz="1000">
                <a:solidFill>
                  <a:schemeClr val="dk1"/>
                </a:solidFill>
                <a:latin typeface="Times New Roman"/>
                <a:ea typeface="Times New Roman"/>
                <a:cs typeface="Times New Roman"/>
                <a:sym typeface="Times New Roman"/>
              </a:rPr>
              <a:t>[9]  K. He, X. Zhang, S. Ren, J. Sun., 2016. Deep residual learning for image recognition. Proc. IEEE Comput. Soc. Conf. Comput. Vis. Pattern Recognit. 2016–December, 770–778.</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g106528f63e3_0_0"/>
          <p:cNvSpPr txBox="1"/>
          <p:nvPr>
            <p:ph type="ctrTitle"/>
          </p:nvPr>
        </p:nvSpPr>
        <p:spPr>
          <a:xfrm>
            <a:off x="311700" y="270900"/>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References</a:t>
            </a:r>
            <a:endParaRPr/>
          </a:p>
        </p:txBody>
      </p:sp>
      <p:sp>
        <p:nvSpPr>
          <p:cNvPr id="247" name="Google Shape;247;g106528f63e3_0_0"/>
          <p:cNvSpPr txBox="1"/>
          <p:nvPr/>
        </p:nvSpPr>
        <p:spPr>
          <a:xfrm>
            <a:off x="541650" y="1151800"/>
            <a:ext cx="8520600" cy="3738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1"/>
              </a:buClr>
              <a:buSzPts val="1700"/>
              <a:buChar char="●"/>
            </a:pPr>
            <a:r>
              <a:rPr lang="en" sz="1000">
                <a:solidFill>
                  <a:srgbClr val="333333"/>
                </a:solidFill>
                <a:highlight>
                  <a:srgbClr val="FFFFFF"/>
                </a:highlight>
                <a:latin typeface="Times New Roman"/>
                <a:ea typeface="Times New Roman"/>
                <a:cs typeface="Times New Roman"/>
                <a:sym typeface="Times New Roman"/>
              </a:rPr>
              <a:t>[10] J. Hu, L. Shen, S. Albanie, G. Sun and E. Wu, "Squeeze-and-Excitation Networks," in </a:t>
            </a:r>
            <a:r>
              <a:rPr i="1" lang="en" sz="1000">
                <a:solidFill>
                  <a:srgbClr val="333333"/>
                </a:solidFill>
                <a:highlight>
                  <a:srgbClr val="FFFFFF"/>
                </a:highlight>
                <a:latin typeface="Times New Roman"/>
                <a:ea typeface="Times New Roman"/>
                <a:cs typeface="Times New Roman"/>
                <a:sym typeface="Times New Roman"/>
              </a:rPr>
              <a:t>IEEE Transactions on Pattern Analysis and Machine Intelligence</a:t>
            </a:r>
            <a:r>
              <a:rPr lang="en" sz="1000">
                <a:solidFill>
                  <a:srgbClr val="333333"/>
                </a:solidFill>
                <a:highlight>
                  <a:srgbClr val="FFFFFF"/>
                </a:highlight>
                <a:latin typeface="Times New Roman"/>
                <a:ea typeface="Times New Roman"/>
                <a:cs typeface="Times New Roman"/>
                <a:sym typeface="Times New Roman"/>
              </a:rPr>
              <a:t>, vol. 42, no. 8, pp. 2011-2023, 1 Aug. 2020.</a:t>
            </a:r>
            <a:endParaRPr sz="10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lang="en" sz="1000">
                <a:solidFill>
                  <a:schemeClr val="dk1"/>
                </a:solidFill>
                <a:latin typeface="Times New Roman"/>
                <a:ea typeface="Times New Roman"/>
                <a:cs typeface="Times New Roman"/>
                <a:sym typeface="Times New Roman"/>
              </a:rPr>
              <a:t>[11] P. Colarusso, L.H. Kidder, I.W. Levin, E. Neil Lewis, 1999. Raman and Infrared Microspectroscopy, in: Lindon, J.C.B.T.-E. of S. and S. (Ed.), . Elsevier, Oxford, pp. 1945–1954.</a:t>
            </a:r>
            <a:endParaRPr sz="10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lang="en" sz="1000">
                <a:solidFill>
                  <a:schemeClr val="dk1"/>
                </a:solidFill>
                <a:latin typeface="Times New Roman"/>
                <a:ea typeface="Times New Roman"/>
                <a:cs typeface="Times New Roman"/>
                <a:sym typeface="Times New Roman"/>
              </a:rPr>
              <a:t>[12] R. Zhang,  “Making Convolutional Networks Shift-Invariant Again”  presented at 36th International Conference on Machine Learning, Long Breach, California, Jun 2019.</a:t>
            </a:r>
            <a:endParaRPr sz="10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lang="en" sz="1000">
                <a:solidFill>
                  <a:schemeClr val="dk1"/>
                </a:solidFill>
                <a:latin typeface="Times New Roman"/>
                <a:ea typeface="Times New Roman"/>
                <a:cs typeface="Times New Roman"/>
                <a:sym typeface="Times New Roman"/>
              </a:rPr>
              <a:t>[13] S. Qiu, “Global Weighted Average Pooling Bridges Pixel-level Localization and Image-level Classification”, arXiv, Sep 2018.</a:t>
            </a:r>
            <a:endParaRPr sz="10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lang="en" sz="1000">
                <a:solidFill>
                  <a:schemeClr val="dk1"/>
                </a:solidFill>
                <a:latin typeface="Times New Roman"/>
                <a:ea typeface="Times New Roman"/>
                <a:cs typeface="Times New Roman"/>
                <a:sym typeface="Times New Roman"/>
              </a:rPr>
              <a:t>[14] M. Zhang, J. Lucus, G. Hinton, and J. Ha, “Lookahead Optimizer: k steps forward, 1 step back” ” presented at 33rd Conference on Neural Information Processing Systems, Dec 2019.</a:t>
            </a:r>
            <a:endParaRPr sz="10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lang="en" sz="1000">
                <a:solidFill>
                  <a:schemeClr val="dk1"/>
                </a:solidFill>
                <a:latin typeface="Times New Roman"/>
                <a:ea typeface="Times New Roman"/>
                <a:cs typeface="Times New Roman"/>
                <a:sym typeface="Times New Roman"/>
              </a:rPr>
              <a:t>[15]  L. Smith,  “A Disciplined Approach to Neural Network Hyper-Parameters: Part 1 - Learning Rate, Batch Size, Momentum, and Weight Decay” ”  US Naval Research Laboratory Technical Report, April 2018.</a:t>
            </a:r>
            <a:endParaRPr sz="10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lang="en" sz="1000">
                <a:solidFill>
                  <a:schemeClr val="dk1"/>
                </a:solidFill>
                <a:latin typeface="Times New Roman"/>
                <a:ea typeface="Times New Roman"/>
                <a:cs typeface="Times New Roman"/>
                <a:sym typeface="Times New Roman"/>
              </a:rPr>
              <a:t>[16] H. Yong, J. Huang, X. Hua, L.Zhang, “Gradient Centralization: A New Optimization Technique for Deep Neural Networks”, arXiv, Sep 2018.</a:t>
            </a:r>
            <a:endParaRPr sz="1000">
              <a:solidFill>
                <a:srgbClr val="333333"/>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lang="en" sz="1000">
                <a:solidFill>
                  <a:schemeClr val="dk1"/>
                </a:solidFill>
                <a:latin typeface="Times New Roman"/>
                <a:ea typeface="Times New Roman"/>
                <a:cs typeface="Times New Roman"/>
                <a:sym typeface="Times New Roman"/>
              </a:rPr>
              <a:t>[17] </a:t>
            </a:r>
            <a:r>
              <a:rPr lang="en" sz="1000">
                <a:solidFill>
                  <a:srgbClr val="333333"/>
                </a:solidFill>
                <a:highlight>
                  <a:srgbClr val="FFFFFF"/>
                </a:highlight>
                <a:latin typeface="Times New Roman"/>
                <a:ea typeface="Times New Roman"/>
                <a:cs typeface="Times New Roman"/>
                <a:sym typeface="Times New Roman"/>
              </a:rPr>
              <a:t>P. Ramachandran, B. Zoph, Q. Le, "Searching for Activation Function," arXiv Google Brain, 27 Oct. 2017</a:t>
            </a:r>
            <a:endParaRPr sz="10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lang="en" sz="1000">
                <a:solidFill>
                  <a:schemeClr val="dk1"/>
                </a:solidFill>
                <a:latin typeface="Times New Roman"/>
                <a:ea typeface="Times New Roman"/>
                <a:cs typeface="Times New Roman"/>
                <a:sym typeface="Times New Roman"/>
              </a:rPr>
              <a:t>[18] Lo, Andrew W “The Statistics of Sharpe Ratios” in </a:t>
            </a:r>
            <a:r>
              <a:rPr i="1" lang="en" sz="1000">
                <a:solidFill>
                  <a:schemeClr val="dk1"/>
                </a:solidFill>
                <a:latin typeface="Times New Roman"/>
                <a:ea typeface="Times New Roman"/>
                <a:cs typeface="Times New Roman"/>
                <a:sym typeface="Times New Roman"/>
              </a:rPr>
              <a:t>Financial Analysts Journal</a:t>
            </a:r>
            <a:r>
              <a:rPr lang="en" sz="1000">
                <a:solidFill>
                  <a:schemeClr val="dk1"/>
                </a:solidFill>
                <a:latin typeface="Times New Roman"/>
                <a:ea typeface="Times New Roman"/>
                <a:cs typeface="Times New Roman"/>
                <a:sym typeface="Times New Roman"/>
              </a:rPr>
              <a:t>, January 02, 2019</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g105f9bcac4c_2_5"/>
          <p:cNvSpPr txBox="1"/>
          <p:nvPr>
            <p:ph type="ctrTitle"/>
          </p:nvPr>
        </p:nvSpPr>
        <p:spPr>
          <a:xfrm>
            <a:off x="311700" y="270900"/>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Problem</a:t>
            </a:r>
            <a:endParaRPr/>
          </a:p>
        </p:txBody>
      </p:sp>
      <p:sp>
        <p:nvSpPr>
          <p:cNvPr id="61" name="Google Shape;61;g105f9bcac4c_2_5"/>
          <p:cNvSpPr txBox="1"/>
          <p:nvPr/>
        </p:nvSpPr>
        <p:spPr>
          <a:xfrm>
            <a:off x="541650" y="1151800"/>
            <a:ext cx="8520600" cy="41097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SzPts val="1700"/>
              <a:buChar char="●"/>
            </a:pPr>
            <a:r>
              <a:rPr lang="en" sz="1700"/>
              <a:t>Forecasting Time Series </a:t>
            </a:r>
            <a:r>
              <a:rPr lang="en" sz="1700">
                <a:solidFill>
                  <a:schemeClr val="dk1"/>
                </a:solidFill>
              </a:rPr>
              <a:t>can involve a range of different challenges such as predicting sales for a company, exact prices on stocks, predicting supply chain loads, predicting long-term trends, etc.</a:t>
            </a:r>
            <a:endParaRPr sz="1700">
              <a:solidFill>
                <a:schemeClr val="dk1"/>
              </a:solidFill>
            </a:endParaRPr>
          </a:p>
          <a:p>
            <a:pPr indent="0" lvl="0" marL="457200" marR="0" rtl="0" algn="l">
              <a:lnSpc>
                <a:spcPct val="100000"/>
              </a:lnSpc>
              <a:spcBef>
                <a:spcPts val="0"/>
              </a:spcBef>
              <a:spcAft>
                <a:spcPts val="0"/>
              </a:spcAft>
              <a:buNone/>
            </a:pPr>
            <a:r>
              <a:t/>
            </a:r>
            <a:endParaRPr sz="1700">
              <a:solidFill>
                <a:schemeClr val="dk1"/>
              </a:solidFill>
            </a:endParaRPr>
          </a:p>
          <a:p>
            <a:pPr indent="-336550" lvl="0" marL="457200" marR="0" rtl="0" algn="l">
              <a:lnSpc>
                <a:spcPct val="100000"/>
              </a:lnSpc>
              <a:spcBef>
                <a:spcPts val="0"/>
              </a:spcBef>
              <a:spcAft>
                <a:spcPts val="0"/>
              </a:spcAft>
              <a:buClr>
                <a:schemeClr val="dk1"/>
              </a:buClr>
              <a:buSzPts val="1700"/>
              <a:buChar char="●"/>
            </a:pPr>
            <a:r>
              <a:rPr lang="en" sz="1700">
                <a:solidFill>
                  <a:schemeClr val="dk1"/>
                </a:solidFill>
              </a:rPr>
              <a:t>Correctly forecasting or predicting bottlenecks and volatility in our economy can increase the efficiency of the markets and make better use of the resources that the economy. When an entity correctly finds volatility in the markets and acts on it, that entity is rewarded and over time more entities will join which creates competition in </a:t>
            </a:r>
            <a:r>
              <a:rPr lang="en" sz="1700">
                <a:solidFill>
                  <a:schemeClr val="dk1"/>
                </a:solidFill>
              </a:rPr>
              <a:t>finding volatility while overall decreasing volatility in the markets over time due to the actions of many making more efficient use of resources.</a:t>
            </a:r>
            <a:endParaRPr sz="1700">
              <a:solidFill>
                <a:schemeClr val="dk1"/>
              </a:solidFill>
            </a:endParaRPr>
          </a:p>
          <a:p>
            <a:pPr indent="0" lvl="0" marL="457200" marR="0" rtl="0" algn="l">
              <a:lnSpc>
                <a:spcPct val="100000"/>
              </a:lnSpc>
              <a:spcBef>
                <a:spcPts val="0"/>
              </a:spcBef>
              <a:spcAft>
                <a:spcPts val="0"/>
              </a:spcAft>
              <a:buNone/>
            </a:pPr>
            <a:r>
              <a:t/>
            </a:r>
            <a:endParaRPr sz="1700">
              <a:solidFill>
                <a:schemeClr val="dk1"/>
              </a:solidFill>
            </a:endParaRPr>
          </a:p>
          <a:p>
            <a:pPr indent="-336550" lvl="0" marL="457200" marR="0" rtl="0" algn="l">
              <a:lnSpc>
                <a:spcPct val="100000"/>
              </a:lnSpc>
              <a:spcBef>
                <a:spcPts val="0"/>
              </a:spcBef>
              <a:spcAft>
                <a:spcPts val="0"/>
              </a:spcAft>
              <a:buClr>
                <a:schemeClr val="dk1"/>
              </a:buClr>
              <a:buSzPts val="1700"/>
              <a:buChar char="●"/>
            </a:pPr>
            <a:r>
              <a:rPr lang="en" sz="1700">
                <a:solidFill>
                  <a:schemeClr val="dk1"/>
                </a:solidFill>
              </a:rPr>
              <a:t>We want to make a forecasting model that can correctly predicts volatility in the Bitcoin cryptocurrency market and makes the correct decision on when to buy or sell Bitcoin. Correctly predicting this will stabilize the Bitcoin market over time.</a:t>
            </a:r>
            <a:endParaRPr sz="1700">
              <a:solidFill>
                <a:schemeClr val="dk1"/>
              </a:solidFill>
            </a:endParaRPr>
          </a:p>
          <a:p>
            <a:pPr indent="0" lvl="0" marL="457200" marR="0" rtl="0" algn="l">
              <a:lnSpc>
                <a:spcPct val="100000"/>
              </a:lnSpc>
              <a:spcBef>
                <a:spcPts val="0"/>
              </a:spcBef>
              <a:spcAft>
                <a:spcPts val="0"/>
              </a:spcAft>
              <a:buNone/>
            </a:pPr>
            <a:r>
              <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g10627fe401a_2_162"/>
          <p:cNvSpPr txBox="1"/>
          <p:nvPr>
            <p:ph type="ctrTitle"/>
          </p:nvPr>
        </p:nvSpPr>
        <p:spPr>
          <a:xfrm>
            <a:off x="311700" y="270900"/>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Research Question</a:t>
            </a:r>
            <a:endParaRPr/>
          </a:p>
        </p:txBody>
      </p:sp>
      <p:sp>
        <p:nvSpPr>
          <p:cNvPr id="67" name="Google Shape;67;g10627fe401a_2_162"/>
          <p:cNvSpPr txBox="1"/>
          <p:nvPr/>
        </p:nvSpPr>
        <p:spPr>
          <a:xfrm>
            <a:off x="541650" y="1151800"/>
            <a:ext cx="8520600" cy="3324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Arial"/>
              <a:buChar char="●"/>
            </a:pPr>
            <a:r>
              <a:rPr lang="en" sz="1700"/>
              <a:t>Can we use a ResNet with Blurpool and Global weight pooling to correctly forecast when to buy, sell, or wait when trading on a Bitcoin-USDT market?</a:t>
            </a:r>
            <a:endParaRPr sz="1700"/>
          </a:p>
          <a:p>
            <a:pPr indent="0" lvl="0" marL="457200" marR="0" rtl="0" algn="l">
              <a:lnSpc>
                <a:spcPct val="100000"/>
              </a:lnSpc>
              <a:spcBef>
                <a:spcPts val="0"/>
              </a:spcBef>
              <a:spcAft>
                <a:spcPts val="0"/>
              </a:spcAft>
              <a:buNone/>
            </a:pPr>
            <a:r>
              <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 sz="1700"/>
              <a:t>Hypothesis: If we use our model to forecast good times to buy or sell on a volatile market, then we will be able to classify correctly over half the time because our model is finding underlying patterns in the time series data.</a:t>
            </a:r>
            <a:endParaRPr sz="1700"/>
          </a:p>
          <a:p>
            <a:pPr indent="0" lvl="0" marL="457200" marR="0" rtl="0" algn="l">
              <a:lnSpc>
                <a:spcPct val="100000"/>
              </a:lnSpc>
              <a:spcBef>
                <a:spcPts val="0"/>
              </a:spcBef>
              <a:spcAft>
                <a:spcPts val="0"/>
              </a:spcAft>
              <a:buNone/>
            </a:pPr>
            <a:r>
              <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 sz="1700"/>
              <a:t>We test the correctness of our model by labeling our data as “buy”, “sell”, or “wait”, then comparing how our model predicts testing data vs. the initial labels made on the same data.</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g10627fe401a_2_167"/>
          <p:cNvSpPr txBox="1"/>
          <p:nvPr>
            <p:ph type="ctrTitle"/>
          </p:nvPr>
        </p:nvSpPr>
        <p:spPr>
          <a:xfrm>
            <a:off x="311700" y="270900"/>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Initial </a:t>
            </a:r>
            <a:r>
              <a:rPr lang="en"/>
              <a:t>Research</a:t>
            </a:r>
            <a:endParaRPr/>
          </a:p>
        </p:txBody>
      </p:sp>
      <p:sp>
        <p:nvSpPr>
          <p:cNvPr id="73" name="Google Shape;73;g10627fe401a_2_167"/>
          <p:cNvSpPr txBox="1"/>
          <p:nvPr/>
        </p:nvSpPr>
        <p:spPr>
          <a:xfrm>
            <a:off x="541650" y="1151800"/>
            <a:ext cx="8520600" cy="25398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SzPts val="1700"/>
              <a:buChar char="●"/>
            </a:pPr>
            <a:r>
              <a:rPr lang="en" sz="1700"/>
              <a:t>We looked at previous research to better understand the field of forecast modeling.</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 sz="1700"/>
              <a:t>What immediately </a:t>
            </a:r>
            <a:r>
              <a:rPr lang="en" sz="1700"/>
              <a:t>stood</a:t>
            </a:r>
            <a:r>
              <a:rPr lang="en" sz="1700"/>
              <a:t> out to us was the M1-M4 dataset competitions and research of Spyros Makridakis et al. [1] [2] [5]</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 sz="1700"/>
              <a:t>The M1-M4 dataset competitions are comprised of different forecasting problems to solve and the different forecast models using statistical and machine learning methods to solve these problems.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2"/>
          <p:cNvSpPr txBox="1"/>
          <p:nvPr>
            <p:ph type="ctrTitle"/>
          </p:nvPr>
        </p:nvSpPr>
        <p:spPr>
          <a:xfrm>
            <a:off x="311700" y="270900"/>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Acquiring the Data</a:t>
            </a:r>
            <a:endParaRPr/>
          </a:p>
        </p:txBody>
      </p:sp>
      <p:pic>
        <p:nvPicPr>
          <p:cNvPr id="79" name="Google Shape;79;p2"/>
          <p:cNvPicPr preferRelativeResize="0"/>
          <p:nvPr/>
        </p:nvPicPr>
        <p:blipFill rotWithShape="1">
          <a:blip r:embed="rId4">
            <a:alphaModFix/>
          </a:blip>
          <a:srcRect b="0" l="0" r="0" t="0"/>
          <a:stretch/>
        </p:blipFill>
        <p:spPr>
          <a:xfrm>
            <a:off x="161975" y="1292000"/>
            <a:ext cx="5078425" cy="3277650"/>
          </a:xfrm>
          <a:prstGeom prst="rect">
            <a:avLst/>
          </a:prstGeom>
          <a:noFill/>
          <a:ln>
            <a:noFill/>
          </a:ln>
        </p:spPr>
      </p:pic>
      <p:sp>
        <p:nvSpPr>
          <p:cNvPr id="80" name="Google Shape;80;p2"/>
          <p:cNvSpPr txBox="1"/>
          <p:nvPr/>
        </p:nvSpPr>
        <p:spPr>
          <a:xfrm>
            <a:off x="5441550" y="1306000"/>
            <a:ext cx="36207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Got signed up on Bitfinex</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Created an API and wrote script to obtain trading data of BTC-USDT from </a:t>
            </a:r>
            <a:r>
              <a:rPr lang="en"/>
              <a:t>June 1</a:t>
            </a:r>
            <a:r>
              <a:rPr b="0" i="0" lang="en" sz="1400" u="none" cap="none" strike="noStrike">
                <a:solidFill>
                  <a:srgbClr val="000000"/>
                </a:solidFill>
                <a:latin typeface="Arial"/>
                <a:ea typeface="Arial"/>
                <a:cs typeface="Arial"/>
                <a:sym typeface="Arial"/>
              </a:rPr>
              <a:t>, 2021 to </a:t>
            </a:r>
            <a:r>
              <a:rPr lang="en"/>
              <a:t>November 30</a:t>
            </a:r>
            <a:r>
              <a:rPr b="0" i="0" lang="en" sz="1400" u="none" cap="none" strike="noStrike">
                <a:solidFill>
                  <a:srgbClr val="000000"/>
                </a:solidFill>
                <a:latin typeface="Arial"/>
                <a:ea typeface="Arial"/>
                <a:cs typeface="Arial"/>
                <a:sym typeface="Arial"/>
              </a:rPr>
              <a:t>, 2021</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BTC-USDT prices in 1-minute intervals for a total of over 260,000 data points.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Recorded from the data are the Open/Close/High/Low/Volume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3"/>
          <p:cNvSpPr/>
          <p:nvPr/>
        </p:nvSpPr>
        <p:spPr>
          <a:xfrm>
            <a:off x="6964050" y="3997450"/>
            <a:ext cx="10545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txBox="1"/>
          <p:nvPr>
            <p:ph type="ctrTitle"/>
          </p:nvPr>
        </p:nvSpPr>
        <p:spPr>
          <a:xfrm>
            <a:off x="311700" y="270900"/>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Preprocessing Pipeline</a:t>
            </a:r>
            <a:endParaRPr/>
          </a:p>
        </p:txBody>
      </p:sp>
      <p:sp>
        <p:nvSpPr>
          <p:cNvPr id="87" name="Google Shape;87;p3"/>
          <p:cNvSpPr/>
          <p:nvPr/>
        </p:nvSpPr>
        <p:spPr>
          <a:xfrm>
            <a:off x="566225" y="1382625"/>
            <a:ext cx="938700" cy="6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Load the Data</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1752200" y="1382625"/>
            <a:ext cx="938700" cy="6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Time Window Data</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7021950" y="1382625"/>
            <a:ext cx="938700" cy="6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Perform ARIMA</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a:off x="2938175" y="1382625"/>
            <a:ext cx="938700" cy="6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Perform GARCH</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a:off x="4124150" y="1262925"/>
            <a:ext cx="1054500" cy="89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Threshold is median volatility.</a:t>
            </a:r>
            <a:endParaRPr b="0" i="0" sz="1400" u="none" cap="none" strike="noStrike">
              <a:solidFill>
                <a:srgbClr val="000000"/>
              </a:solidFill>
              <a:latin typeface="Arial"/>
              <a:ea typeface="Arial"/>
              <a:cs typeface="Arial"/>
              <a:sym typeface="Arial"/>
            </a:endParaRPr>
          </a:p>
        </p:txBody>
      </p:sp>
      <p:cxnSp>
        <p:nvCxnSpPr>
          <p:cNvPr id="92" name="Google Shape;92;p3"/>
          <p:cNvCxnSpPr>
            <a:stCxn id="87" idx="3"/>
            <a:endCxn id="88" idx="1"/>
          </p:cNvCxnSpPr>
          <p:nvPr/>
        </p:nvCxnSpPr>
        <p:spPr>
          <a:xfrm>
            <a:off x="1504925" y="1708275"/>
            <a:ext cx="247200" cy="0"/>
          </a:xfrm>
          <a:prstGeom prst="straightConnector1">
            <a:avLst/>
          </a:prstGeom>
          <a:noFill/>
          <a:ln cap="flat" cmpd="sng" w="9525">
            <a:solidFill>
              <a:schemeClr val="dk2"/>
            </a:solidFill>
            <a:prstDash val="solid"/>
            <a:round/>
            <a:headEnd len="sm" w="sm" type="none"/>
            <a:tailEnd len="med" w="med" type="triangle"/>
          </a:ln>
        </p:spPr>
      </p:cxnSp>
      <p:cxnSp>
        <p:nvCxnSpPr>
          <p:cNvPr id="93" name="Google Shape;93;p3"/>
          <p:cNvCxnSpPr>
            <a:stCxn id="88" idx="3"/>
            <a:endCxn id="90" idx="1"/>
          </p:cNvCxnSpPr>
          <p:nvPr/>
        </p:nvCxnSpPr>
        <p:spPr>
          <a:xfrm>
            <a:off x="2690900" y="1708275"/>
            <a:ext cx="247200" cy="0"/>
          </a:xfrm>
          <a:prstGeom prst="straightConnector1">
            <a:avLst/>
          </a:prstGeom>
          <a:noFill/>
          <a:ln cap="flat" cmpd="sng" w="9525">
            <a:solidFill>
              <a:schemeClr val="dk2"/>
            </a:solidFill>
            <a:prstDash val="solid"/>
            <a:round/>
            <a:headEnd len="sm" w="sm" type="none"/>
            <a:tailEnd len="med" w="med" type="triangle"/>
          </a:ln>
        </p:spPr>
      </p:cxnSp>
      <p:cxnSp>
        <p:nvCxnSpPr>
          <p:cNvPr id="94" name="Google Shape;94;p3"/>
          <p:cNvCxnSpPr>
            <a:stCxn id="90" idx="3"/>
            <a:endCxn id="91" idx="1"/>
          </p:cNvCxnSpPr>
          <p:nvPr/>
        </p:nvCxnSpPr>
        <p:spPr>
          <a:xfrm>
            <a:off x="3876875" y="1708275"/>
            <a:ext cx="247200" cy="0"/>
          </a:xfrm>
          <a:prstGeom prst="straightConnector1">
            <a:avLst/>
          </a:prstGeom>
          <a:noFill/>
          <a:ln cap="flat" cmpd="sng" w="9525">
            <a:solidFill>
              <a:schemeClr val="dk2"/>
            </a:solidFill>
            <a:prstDash val="solid"/>
            <a:round/>
            <a:headEnd len="sm" w="sm" type="none"/>
            <a:tailEnd len="med" w="med" type="triangle"/>
          </a:ln>
        </p:spPr>
      </p:cxnSp>
      <p:cxnSp>
        <p:nvCxnSpPr>
          <p:cNvPr id="95" name="Google Shape;95;p3"/>
          <p:cNvCxnSpPr>
            <a:stCxn id="91" idx="3"/>
            <a:endCxn id="89" idx="1"/>
          </p:cNvCxnSpPr>
          <p:nvPr/>
        </p:nvCxnSpPr>
        <p:spPr>
          <a:xfrm>
            <a:off x="5178650" y="1708275"/>
            <a:ext cx="1843200" cy="0"/>
          </a:xfrm>
          <a:prstGeom prst="straightConnector1">
            <a:avLst/>
          </a:prstGeom>
          <a:noFill/>
          <a:ln cap="flat" cmpd="sng" w="9525">
            <a:solidFill>
              <a:schemeClr val="dk2"/>
            </a:solidFill>
            <a:prstDash val="solid"/>
            <a:round/>
            <a:headEnd len="sm" w="sm" type="none"/>
            <a:tailEnd len="med" w="med" type="triangle"/>
          </a:ln>
        </p:spPr>
      </p:cxnSp>
      <p:sp>
        <p:nvSpPr>
          <p:cNvPr id="96" name="Google Shape;96;p3"/>
          <p:cNvSpPr txBox="1"/>
          <p:nvPr/>
        </p:nvSpPr>
        <p:spPr>
          <a:xfrm>
            <a:off x="5230825" y="1344725"/>
            <a:ext cx="184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If Above Threshold</a:t>
            </a:r>
            <a:endParaRPr b="0" i="0" sz="1400" u="none" cap="none" strike="noStrike">
              <a:solidFill>
                <a:srgbClr val="000000"/>
              </a:solidFill>
              <a:latin typeface="Arial"/>
              <a:ea typeface="Arial"/>
              <a:cs typeface="Arial"/>
              <a:sym typeface="Arial"/>
            </a:endParaRPr>
          </a:p>
        </p:txBody>
      </p:sp>
      <p:sp>
        <p:nvSpPr>
          <p:cNvPr id="97" name="Google Shape;97;p3"/>
          <p:cNvSpPr txBox="1"/>
          <p:nvPr/>
        </p:nvSpPr>
        <p:spPr>
          <a:xfrm>
            <a:off x="7043550" y="3997450"/>
            <a:ext cx="89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1D CNN</a:t>
            </a:r>
            <a:endParaRPr b="0" i="0" sz="1400" u="none" cap="none" strike="noStrike">
              <a:solidFill>
                <a:srgbClr val="000000"/>
              </a:solidFill>
              <a:latin typeface="Arial"/>
              <a:ea typeface="Arial"/>
              <a:cs typeface="Arial"/>
              <a:sym typeface="Arial"/>
            </a:endParaRPr>
          </a:p>
        </p:txBody>
      </p:sp>
      <p:cxnSp>
        <p:nvCxnSpPr>
          <p:cNvPr id="98" name="Google Shape;98;p3"/>
          <p:cNvCxnSpPr>
            <a:stCxn id="89" idx="2"/>
            <a:endCxn id="97" idx="0"/>
          </p:cNvCxnSpPr>
          <p:nvPr/>
        </p:nvCxnSpPr>
        <p:spPr>
          <a:xfrm>
            <a:off x="7491300" y="2033925"/>
            <a:ext cx="0" cy="1963500"/>
          </a:xfrm>
          <a:prstGeom prst="straightConnector1">
            <a:avLst/>
          </a:prstGeom>
          <a:noFill/>
          <a:ln cap="flat" cmpd="sng" w="9525">
            <a:solidFill>
              <a:schemeClr val="dk2"/>
            </a:solidFill>
            <a:prstDash val="solid"/>
            <a:round/>
            <a:headEnd len="sm" w="sm" type="none"/>
            <a:tailEnd len="med" w="med" type="triangle"/>
          </a:ln>
        </p:spPr>
      </p:cxnSp>
      <p:sp>
        <p:nvSpPr>
          <p:cNvPr id="99" name="Google Shape;99;p3"/>
          <p:cNvSpPr/>
          <p:nvPr/>
        </p:nvSpPr>
        <p:spPr>
          <a:xfrm>
            <a:off x="2941625" y="2311700"/>
            <a:ext cx="1182600" cy="89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Label each variable buy/hold/sell</a:t>
            </a:r>
            <a:endParaRPr b="0" i="0" sz="1400" u="none" cap="none" strike="noStrike">
              <a:solidFill>
                <a:srgbClr val="000000"/>
              </a:solidFill>
              <a:latin typeface="Arial"/>
              <a:ea typeface="Arial"/>
              <a:cs typeface="Arial"/>
              <a:sym typeface="Arial"/>
            </a:endParaRPr>
          </a:p>
        </p:txBody>
      </p:sp>
      <p:cxnSp>
        <p:nvCxnSpPr>
          <p:cNvPr id="100" name="Google Shape;100;p3"/>
          <p:cNvCxnSpPr/>
          <p:nvPr/>
        </p:nvCxnSpPr>
        <p:spPr>
          <a:xfrm flipH="1">
            <a:off x="2261550" y="1995625"/>
            <a:ext cx="2911800" cy="2883000"/>
          </a:xfrm>
          <a:prstGeom prst="bentConnector3">
            <a:avLst>
              <a:gd fmla="val -11842" name="adj1"/>
            </a:avLst>
          </a:prstGeom>
          <a:noFill/>
          <a:ln cap="flat" cmpd="sng" w="9525">
            <a:solidFill>
              <a:schemeClr val="dk2"/>
            </a:solidFill>
            <a:prstDash val="solid"/>
            <a:round/>
            <a:headEnd len="sm" w="sm" type="none"/>
            <a:tailEnd len="sm" w="sm" type="none"/>
          </a:ln>
        </p:spPr>
      </p:cxnSp>
      <p:cxnSp>
        <p:nvCxnSpPr>
          <p:cNvPr id="101" name="Google Shape;101;p3"/>
          <p:cNvCxnSpPr/>
          <p:nvPr/>
        </p:nvCxnSpPr>
        <p:spPr>
          <a:xfrm rot="10800000">
            <a:off x="2221750" y="2000425"/>
            <a:ext cx="59100" cy="2873400"/>
          </a:xfrm>
          <a:prstGeom prst="straightConnector1">
            <a:avLst/>
          </a:prstGeom>
          <a:noFill/>
          <a:ln cap="flat" cmpd="sng" w="9525">
            <a:solidFill>
              <a:schemeClr val="dk2"/>
            </a:solidFill>
            <a:prstDash val="solid"/>
            <a:round/>
            <a:headEnd len="sm" w="sm" type="none"/>
            <a:tailEnd len="med" w="med" type="triangle"/>
          </a:ln>
        </p:spPr>
      </p:cxnSp>
      <p:cxnSp>
        <p:nvCxnSpPr>
          <p:cNvPr id="102" name="Google Shape;102;p3"/>
          <p:cNvCxnSpPr>
            <a:stCxn id="99" idx="3"/>
          </p:cNvCxnSpPr>
          <p:nvPr/>
        </p:nvCxnSpPr>
        <p:spPr>
          <a:xfrm>
            <a:off x="4124225" y="2757050"/>
            <a:ext cx="3119700" cy="1240200"/>
          </a:xfrm>
          <a:prstGeom prst="bentConnector3">
            <a:avLst>
              <a:gd fmla="val 99886" name="adj1"/>
            </a:avLst>
          </a:prstGeom>
          <a:noFill/>
          <a:ln cap="flat" cmpd="sng" w="9525">
            <a:solidFill>
              <a:schemeClr val="dk2"/>
            </a:solidFill>
            <a:prstDash val="solid"/>
            <a:round/>
            <a:headEnd len="sm" w="sm" type="none"/>
            <a:tailEnd len="sm" w="sm" type="none"/>
          </a:ln>
        </p:spPr>
      </p:cxnSp>
      <p:sp>
        <p:nvSpPr>
          <p:cNvPr id="103" name="Google Shape;103;p3"/>
          <p:cNvSpPr/>
          <p:nvPr/>
        </p:nvSpPr>
        <p:spPr>
          <a:xfrm>
            <a:off x="5332125" y="2571750"/>
            <a:ext cx="351000" cy="176700"/>
          </a:xfrm>
          <a:prstGeom prst="round2SameRect">
            <a:avLst>
              <a:gd fmla="val 50000" name="adj1"/>
              <a:gd fmla="val 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5348525" y="2726550"/>
            <a:ext cx="157500" cy="176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5532725" y="2711550"/>
            <a:ext cx="138300" cy="176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 name="Google Shape;106;p3"/>
          <p:cNvCxnSpPr/>
          <p:nvPr/>
        </p:nvCxnSpPr>
        <p:spPr>
          <a:xfrm rot="10800000">
            <a:off x="5516675" y="2513700"/>
            <a:ext cx="5400" cy="292800"/>
          </a:xfrm>
          <a:prstGeom prst="straightConnector1">
            <a:avLst/>
          </a:prstGeom>
          <a:noFill/>
          <a:ln cap="flat" cmpd="sng" w="9525">
            <a:solidFill>
              <a:schemeClr val="dk1"/>
            </a:solidFill>
            <a:prstDash val="solid"/>
            <a:round/>
            <a:headEnd len="sm" w="sm" type="none"/>
            <a:tailEnd len="sm" w="sm" type="none"/>
          </a:ln>
        </p:spPr>
      </p:cxnSp>
      <p:sp>
        <p:nvSpPr>
          <p:cNvPr id="107" name="Google Shape;107;p3"/>
          <p:cNvSpPr txBox="1"/>
          <p:nvPr/>
        </p:nvSpPr>
        <p:spPr>
          <a:xfrm>
            <a:off x="7562400" y="2252900"/>
            <a:ext cx="12699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Make buy/sell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Decision based on ARIMA Forecast</a:t>
            </a:r>
            <a:endParaRPr b="0" i="0" sz="1400" u="none" cap="none" strike="noStrike">
              <a:solidFill>
                <a:srgbClr val="000000"/>
              </a:solidFill>
              <a:latin typeface="Arial"/>
              <a:ea typeface="Arial"/>
              <a:cs typeface="Arial"/>
              <a:sym typeface="Arial"/>
            </a:endParaRPr>
          </a:p>
        </p:txBody>
      </p:sp>
      <p:sp>
        <p:nvSpPr>
          <p:cNvPr id="108" name="Google Shape;108;p3"/>
          <p:cNvSpPr txBox="1"/>
          <p:nvPr/>
        </p:nvSpPr>
        <p:spPr>
          <a:xfrm>
            <a:off x="2531975" y="4493525"/>
            <a:ext cx="269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If Below Threshold, Hold</a:t>
            </a:r>
            <a:endParaRPr b="0" i="0" sz="1400" u="none" cap="none" strike="noStrike">
              <a:solidFill>
                <a:srgbClr val="000000"/>
              </a:solidFill>
              <a:latin typeface="Arial"/>
              <a:ea typeface="Arial"/>
              <a:cs typeface="Arial"/>
              <a:sym typeface="Arial"/>
            </a:endParaRPr>
          </a:p>
        </p:txBody>
      </p:sp>
      <p:cxnSp>
        <p:nvCxnSpPr>
          <p:cNvPr id="109" name="Google Shape;109;p3"/>
          <p:cNvCxnSpPr>
            <a:stCxn id="99" idx="1"/>
            <a:endCxn id="87" idx="2"/>
          </p:cNvCxnSpPr>
          <p:nvPr/>
        </p:nvCxnSpPr>
        <p:spPr>
          <a:xfrm rot="10800000">
            <a:off x="1035725" y="2034050"/>
            <a:ext cx="1905900" cy="723000"/>
          </a:xfrm>
          <a:prstGeom prst="bentConnector2">
            <a:avLst/>
          </a:prstGeom>
          <a:noFill/>
          <a:ln cap="flat" cmpd="sng" w="9525">
            <a:solidFill>
              <a:schemeClr val="dk2"/>
            </a:solidFill>
            <a:prstDash val="solid"/>
            <a:round/>
            <a:headEnd len="sm" w="sm" type="none"/>
            <a:tailEnd len="sm" w="sm" type="none"/>
          </a:ln>
        </p:spPr>
      </p:cxnSp>
      <p:sp>
        <p:nvSpPr>
          <p:cNvPr id="110" name="Google Shape;110;p3"/>
          <p:cNvSpPr/>
          <p:nvPr/>
        </p:nvSpPr>
        <p:spPr>
          <a:xfrm>
            <a:off x="2058650" y="2571750"/>
            <a:ext cx="351000" cy="176700"/>
          </a:xfrm>
          <a:prstGeom prst="round2SameRect">
            <a:avLst>
              <a:gd fmla="val 50000" name="adj1"/>
              <a:gd fmla="val 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2062450" y="2726550"/>
            <a:ext cx="157500" cy="176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2246650" y="2711550"/>
            <a:ext cx="138300" cy="176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 name="Google Shape;113;p3"/>
          <p:cNvCxnSpPr>
            <a:stCxn id="110" idx="3"/>
            <a:endCxn id="112" idx="1"/>
          </p:cNvCxnSpPr>
          <p:nvPr/>
        </p:nvCxnSpPr>
        <p:spPr>
          <a:xfrm>
            <a:off x="2234150" y="2571750"/>
            <a:ext cx="12600" cy="2280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g10627fe401a_2_10"/>
          <p:cNvSpPr txBox="1"/>
          <p:nvPr>
            <p:ph type="ctrTitle"/>
          </p:nvPr>
        </p:nvSpPr>
        <p:spPr>
          <a:xfrm>
            <a:off x="311700" y="270900"/>
            <a:ext cx="32700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ARIMA </a:t>
            </a:r>
            <a:endParaRPr/>
          </a:p>
        </p:txBody>
      </p:sp>
      <p:sp>
        <p:nvSpPr>
          <p:cNvPr id="119" name="Google Shape;119;g10627fe401a_2_10"/>
          <p:cNvSpPr txBox="1"/>
          <p:nvPr/>
        </p:nvSpPr>
        <p:spPr>
          <a:xfrm>
            <a:off x="311700" y="1306000"/>
            <a:ext cx="37215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lang="en"/>
              <a:t>Statistical method that creates a trendline of past data in order to forecast future values.</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ARIMA: Auto-Regressive Integrated Moving Average</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Forecasts farther in the future are less predictable.</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120" name="Google Shape;120;g10627fe401a_2_10"/>
          <p:cNvSpPr txBox="1"/>
          <p:nvPr>
            <p:ph type="ctrTitle"/>
          </p:nvPr>
        </p:nvSpPr>
        <p:spPr>
          <a:xfrm>
            <a:off x="4979800" y="270900"/>
            <a:ext cx="3270000" cy="792600"/>
          </a:xfrm>
          <a:prstGeom prst="rect">
            <a:avLst/>
          </a:prstGeom>
          <a:noFill/>
          <a:ln>
            <a:noFill/>
          </a:ln>
        </p:spPr>
        <p:txBody>
          <a:bodyPr anchorCtr="0" anchor="b" bIns="91425" lIns="91425" spcFirstLastPara="1" rIns="91425" wrap="square" tIns="91425">
            <a:normAutofit fontScale="90000"/>
          </a:bodyPr>
          <a:lstStyle/>
          <a:p>
            <a:pPr indent="0" lvl="0" marL="0" rtl="0" algn="l">
              <a:spcBef>
                <a:spcPts val="0"/>
              </a:spcBef>
              <a:spcAft>
                <a:spcPts val="0"/>
              </a:spcAft>
              <a:buSzPct val="111111"/>
              <a:buNone/>
            </a:pPr>
            <a:r>
              <a:rPr lang="en"/>
              <a:t>GARCH</a:t>
            </a:r>
            <a:r>
              <a:rPr lang="en"/>
              <a:t> </a:t>
            </a:r>
            <a:endParaRPr/>
          </a:p>
        </p:txBody>
      </p:sp>
      <p:sp>
        <p:nvSpPr>
          <p:cNvPr id="121" name="Google Shape;121;g10627fe401a_2_10"/>
          <p:cNvSpPr txBox="1"/>
          <p:nvPr/>
        </p:nvSpPr>
        <p:spPr>
          <a:xfrm>
            <a:off x="4831150" y="1306000"/>
            <a:ext cx="3567300" cy="2124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lang="en"/>
              <a:t>Statistical Method that measures market volatility through variance</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Generalized Auto-Regressive Conditional Heteroskedasticity</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Volatility in the market (variance is higher than average) means it’s a good time to buy or sell.</a:t>
            </a:r>
            <a:endParaRPr/>
          </a:p>
        </p:txBody>
      </p:sp>
      <p:pic>
        <p:nvPicPr>
          <p:cNvPr id="122" name="Google Shape;122;g10627fe401a_2_10"/>
          <p:cNvPicPr preferRelativeResize="0"/>
          <p:nvPr/>
        </p:nvPicPr>
        <p:blipFill>
          <a:blip r:embed="rId4">
            <a:alphaModFix/>
          </a:blip>
          <a:stretch>
            <a:fillRect/>
          </a:stretch>
        </p:blipFill>
        <p:spPr>
          <a:xfrm>
            <a:off x="152400" y="3542075"/>
            <a:ext cx="2755124" cy="1438000"/>
          </a:xfrm>
          <a:prstGeom prst="rect">
            <a:avLst/>
          </a:prstGeom>
          <a:noFill/>
          <a:ln>
            <a:noFill/>
          </a:ln>
        </p:spPr>
      </p:pic>
      <p:pic>
        <p:nvPicPr>
          <p:cNvPr id="123" name="Google Shape;123;g10627fe401a_2_10"/>
          <p:cNvPicPr preferRelativeResize="0"/>
          <p:nvPr/>
        </p:nvPicPr>
        <p:blipFill>
          <a:blip r:embed="rId5">
            <a:alphaModFix/>
          </a:blip>
          <a:stretch>
            <a:fillRect/>
          </a:stretch>
        </p:blipFill>
        <p:spPr>
          <a:xfrm>
            <a:off x="4902700" y="3542075"/>
            <a:ext cx="4073324" cy="1438000"/>
          </a:xfrm>
          <a:prstGeom prst="rect">
            <a:avLst/>
          </a:prstGeom>
          <a:noFill/>
          <a:ln>
            <a:noFill/>
          </a:ln>
        </p:spPr>
      </p:pic>
      <p:cxnSp>
        <p:nvCxnSpPr>
          <p:cNvPr id="124" name="Google Shape;124;g10627fe401a_2_10"/>
          <p:cNvCxnSpPr/>
          <p:nvPr/>
        </p:nvCxnSpPr>
        <p:spPr>
          <a:xfrm>
            <a:off x="4165475" y="17625"/>
            <a:ext cx="0" cy="51654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5"/>
          <p:cNvSpPr txBox="1"/>
          <p:nvPr>
            <p:ph type="ctrTitle"/>
          </p:nvPr>
        </p:nvSpPr>
        <p:spPr>
          <a:xfrm>
            <a:off x="311700" y="270900"/>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CNN Squeeze Excitation Block</a:t>
            </a:r>
            <a:endParaRPr/>
          </a:p>
        </p:txBody>
      </p:sp>
      <p:sp>
        <p:nvSpPr>
          <p:cNvPr id="130" name="Google Shape;130;p5"/>
          <p:cNvSpPr/>
          <p:nvPr/>
        </p:nvSpPr>
        <p:spPr>
          <a:xfrm>
            <a:off x="310925" y="1138613"/>
            <a:ext cx="1603800" cy="11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lang="en">
                <a:solidFill>
                  <a:schemeClr val="dk1"/>
                </a:solidFill>
              </a:rPr>
              <a:t>Input tensor after 2nd Conv1D from Residual Block</a:t>
            </a:r>
            <a:endParaRPr>
              <a:solidFill>
                <a:schemeClr val="dk1"/>
              </a:solidFill>
            </a:endParaRPr>
          </a:p>
          <a:p>
            <a:pPr indent="0" lvl="0" marL="0" rtl="0" algn="ctr">
              <a:spcBef>
                <a:spcPts val="0"/>
              </a:spcBef>
              <a:spcAft>
                <a:spcPts val="0"/>
              </a:spcAft>
              <a:buClr>
                <a:schemeClr val="dk1"/>
              </a:buClr>
              <a:buSzPts val="1400"/>
              <a:buFont typeface="Arial"/>
              <a:buNone/>
            </a:pPr>
            <a:r>
              <a:rPr lang="en">
                <a:solidFill>
                  <a:schemeClr val="dk1"/>
                </a:solidFill>
              </a:rPr>
              <a:t>[B, L, C]</a:t>
            </a:r>
            <a:endParaRPr/>
          </a:p>
        </p:txBody>
      </p:sp>
      <p:sp>
        <p:nvSpPr>
          <p:cNvPr id="131" name="Google Shape;131;p5"/>
          <p:cNvSpPr/>
          <p:nvPr/>
        </p:nvSpPr>
        <p:spPr>
          <a:xfrm>
            <a:off x="7048525" y="3601724"/>
            <a:ext cx="1309200" cy="4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lang="en">
                <a:solidFill>
                  <a:schemeClr val="dk1"/>
                </a:solidFill>
              </a:rPr>
              <a:t>Multiply Xi</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3768050" y="1340925"/>
            <a:ext cx="13485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lang="en">
                <a:solidFill>
                  <a:schemeClr val="dk1"/>
                </a:solidFill>
              </a:rPr>
              <a:t>Global Weight Avg Pooling 1D</a:t>
            </a:r>
            <a:endParaRPr b="0" i="0" sz="1400" u="none" cap="none" strike="noStrike">
              <a:solidFill>
                <a:srgbClr val="000000"/>
              </a:solidFill>
              <a:latin typeface="Arial"/>
              <a:ea typeface="Arial"/>
              <a:cs typeface="Arial"/>
              <a:sym typeface="Arial"/>
            </a:endParaRPr>
          </a:p>
        </p:txBody>
      </p:sp>
      <p:sp>
        <p:nvSpPr>
          <p:cNvPr id="133" name="Google Shape;133;p5"/>
          <p:cNvSpPr/>
          <p:nvPr/>
        </p:nvSpPr>
        <p:spPr>
          <a:xfrm>
            <a:off x="5353325" y="1412700"/>
            <a:ext cx="1419300" cy="5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rPr>
              <a:t>Fully Connected Layer</a:t>
            </a:r>
            <a:r>
              <a:rPr lang="en"/>
              <a:t> </a:t>
            </a:r>
            <a:endParaRPr b="0" i="0" sz="1400" u="none" cap="none" strike="noStrike">
              <a:solidFill>
                <a:srgbClr val="000000"/>
              </a:solidFill>
              <a:latin typeface="Arial"/>
              <a:ea typeface="Arial"/>
              <a:cs typeface="Arial"/>
              <a:sym typeface="Arial"/>
            </a:endParaRPr>
          </a:p>
        </p:txBody>
      </p:sp>
      <p:cxnSp>
        <p:nvCxnSpPr>
          <p:cNvPr id="134" name="Google Shape;134;p5"/>
          <p:cNvCxnSpPr/>
          <p:nvPr/>
        </p:nvCxnSpPr>
        <p:spPr>
          <a:xfrm>
            <a:off x="1914725" y="1648725"/>
            <a:ext cx="247200" cy="0"/>
          </a:xfrm>
          <a:prstGeom prst="straightConnector1">
            <a:avLst/>
          </a:prstGeom>
          <a:noFill/>
          <a:ln cap="flat" cmpd="sng" w="9525">
            <a:solidFill>
              <a:schemeClr val="dk2"/>
            </a:solidFill>
            <a:prstDash val="solid"/>
            <a:round/>
            <a:headEnd len="sm" w="sm" type="none"/>
            <a:tailEnd len="med" w="med" type="triangle"/>
          </a:ln>
        </p:spPr>
      </p:cxnSp>
      <p:cxnSp>
        <p:nvCxnSpPr>
          <p:cNvPr id="135" name="Google Shape;135;p5"/>
          <p:cNvCxnSpPr/>
          <p:nvPr/>
        </p:nvCxnSpPr>
        <p:spPr>
          <a:xfrm>
            <a:off x="3510425" y="1648725"/>
            <a:ext cx="247200" cy="0"/>
          </a:xfrm>
          <a:prstGeom prst="straightConnector1">
            <a:avLst/>
          </a:prstGeom>
          <a:noFill/>
          <a:ln cap="flat" cmpd="sng" w="9525">
            <a:solidFill>
              <a:schemeClr val="dk2"/>
            </a:solidFill>
            <a:prstDash val="solid"/>
            <a:round/>
            <a:headEnd len="sm" w="sm" type="none"/>
            <a:tailEnd len="med" w="med" type="triangle"/>
          </a:ln>
        </p:spPr>
      </p:cxnSp>
      <p:cxnSp>
        <p:nvCxnSpPr>
          <p:cNvPr id="136" name="Google Shape;136;p5"/>
          <p:cNvCxnSpPr/>
          <p:nvPr/>
        </p:nvCxnSpPr>
        <p:spPr>
          <a:xfrm>
            <a:off x="5106125" y="1678800"/>
            <a:ext cx="247200" cy="0"/>
          </a:xfrm>
          <a:prstGeom prst="straightConnector1">
            <a:avLst/>
          </a:prstGeom>
          <a:noFill/>
          <a:ln cap="flat" cmpd="sng" w="9525">
            <a:solidFill>
              <a:schemeClr val="dk2"/>
            </a:solidFill>
            <a:prstDash val="solid"/>
            <a:round/>
            <a:headEnd len="sm" w="sm" type="none"/>
            <a:tailEnd len="med" w="med" type="triangle"/>
          </a:ln>
        </p:spPr>
      </p:cxnSp>
      <p:sp>
        <p:nvSpPr>
          <p:cNvPr id="137" name="Google Shape;137;p5"/>
          <p:cNvSpPr/>
          <p:nvPr/>
        </p:nvSpPr>
        <p:spPr>
          <a:xfrm>
            <a:off x="7131475" y="2981463"/>
            <a:ext cx="1143300" cy="3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Sigmoid</a:t>
            </a:r>
            <a:endParaRPr b="0" i="0" sz="1400" u="none" cap="none" strike="noStrike">
              <a:solidFill>
                <a:srgbClr val="000000"/>
              </a:solidFill>
              <a:latin typeface="Arial"/>
              <a:ea typeface="Arial"/>
              <a:cs typeface="Arial"/>
              <a:sym typeface="Arial"/>
            </a:endParaRPr>
          </a:p>
        </p:txBody>
      </p:sp>
      <p:cxnSp>
        <p:nvCxnSpPr>
          <p:cNvPr id="138" name="Google Shape;138;p5"/>
          <p:cNvCxnSpPr/>
          <p:nvPr/>
        </p:nvCxnSpPr>
        <p:spPr>
          <a:xfrm>
            <a:off x="7700725" y="4095525"/>
            <a:ext cx="4800" cy="174900"/>
          </a:xfrm>
          <a:prstGeom prst="straightConnector1">
            <a:avLst/>
          </a:prstGeom>
          <a:noFill/>
          <a:ln cap="flat" cmpd="sng" w="9525">
            <a:solidFill>
              <a:schemeClr val="dk2"/>
            </a:solidFill>
            <a:prstDash val="solid"/>
            <a:round/>
            <a:headEnd len="sm" w="sm" type="none"/>
            <a:tailEnd len="med" w="med" type="triangle"/>
          </a:ln>
        </p:spPr>
      </p:cxnSp>
      <p:sp>
        <p:nvSpPr>
          <p:cNvPr id="139" name="Google Shape;139;p5"/>
          <p:cNvSpPr/>
          <p:nvPr/>
        </p:nvSpPr>
        <p:spPr>
          <a:xfrm>
            <a:off x="7048525" y="4270425"/>
            <a:ext cx="1309200" cy="4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Output tensor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 C, L] </a:t>
            </a:r>
            <a:endParaRPr b="0" i="0" sz="1400" u="none" cap="none" strike="noStrike">
              <a:solidFill>
                <a:srgbClr val="000000"/>
              </a:solidFill>
              <a:latin typeface="Arial"/>
              <a:ea typeface="Arial"/>
              <a:cs typeface="Arial"/>
              <a:sym typeface="Arial"/>
            </a:endParaRPr>
          </a:p>
        </p:txBody>
      </p:sp>
      <p:cxnSp>
        <p:nvCxnSpPr>
          <p:cNvPr id="140" name="Google Shape;140;p5"/>
          <p:cNvCxnSpPr/>
          <p:nvPr/>
        </p:nvCxnSpPr>
        <p:spPr>
          <a:xfrm>
            <a:off x="7700725" y="2806563"/>
            <a:ext cx="4800" cy="174900"/>
          </a:xfrm>
          <a:prstGeom prst="straightConnector1">
            <a:avLst/>
          </a:prstGeom>
          <a:noFill/>
          <a:ln cap="flat" cmpd="sng" w="9525">
            <a:solidFill>
              <a:schemeClr val="dk2"/>
            </a:solidFill>
            <a:prstDash val="solid"/>
            <a:round/>
            <a:headEnd len="sm" w="sm" type="none"/>
            <a:tailEnd len="med" w="med" type="triangle"/>
          </a:ln>
        </p:spPr>
      </p:cxnSp>
      <p:sp>
        <p:nvSpPr>
          <p:cNvPr id="141" name="Google Shape;141;p5"/>
          <p:cNvSpPr/>
          <p:nvPr/>
        </p:nvSpPr>
        <p:spPr>
          <a:xfrm>
            <a:off x="2151488" y="1340925"/>
            <a:ext cx="13485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Store as Xi</a:t>
            </a:r>
            <a:endParaRPr b="0" i="0" sz="1400" u="none" cap="none" strike="noStrike">
              <a:solidFill>
                <a:srgbClr val="000000"/>
              </a:solidFill>
              <a:latin typeface="Arial"/>
              <a:ea typeface="Arial"/>
              <a:cs typeface="Arial"/>
              <a:sym typeface="Arial"/>
            </a:endParaRPr>
          </a:p>
        </p:txBody>
      </p:sp>
      <p:cxnSp>
        <p:nvCxnSpPr>
          <p:cNvPr id="142" name="Google Shape;142;p5"/>
          <p:cNvCxnSpPr/>
          <p:nvPr/>
        </p:nvCxnSpPr>
        <p:spPr>
          <a:xfrm>
            <a:off x="7700125" y="1914813"/>
            <a:ext cx="6000" cy="271500"/>
          </a:xfrm>
          <a:prstGeom prst="straightConnector1">
            <a:avLst/>
          </a:prstGeom>
          <a:noFill/>
          <a:ln cap="flat" cmpd="sng" w="9525">
            <a:solidFill>
              <a:schemeClr val="dk2"/>
            </a:solidFill>
            <a:prstDash val="solid"/>
            <a:round/>
            <a:headEnd len="sm" w="sm" type="none"/>
            <a:tailEnd len="med" w="med" type="triangle"/>
          </a:ln>
        </p:spPr>
      </p:cxnSp>
      <p:sp>
        <p:nvSpPr>
          <p:cNvPr id="143" name="Google Shape;143;p5"/>
          <p:cNvSpPr/>
          <p:nvPr/>
        </p:nvSpPr>
        <p:spPr>
          <a:xfrm>
            <a:off x="7048525" y="1341574"/>
            <a:ext cx="1309200" cy="5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Swish</a:t>
            </a:r>
            <a:endParaRPr b="0" i="0" sz="1400" u="none" cap="none" strike="noStrike">
              <a:solidFill>
                <a:srgbClr val="000000"/>
              </a:solidFill>
              <a:latin typeface="Arial"/>
              <a:ea typeface="Arial"/>
              <a:cs typeface="Arial"/>
              <a:sym typeface="Arial"/>
            </a:endParaRPr>
          </a:p>
        </p:txBody>
      </p:sp>
      <p:cxnSp>
        <p:nvCxnSpPr>
          <p:cNvPr id="144" name="Google Shape;144;p5"/>
          <p:cNvCxnSpPr/>
          <p:nvPr/>
        </p:nvCxnSpPr>
        <p:spPr>
          <a:xfrm>
            <a:off x="6801325" y="1648725"/>
            <a:ext cx="247200" cy="0"/>
          </a:xfrm>
          <a:prstGeom prst="straightConnector1">
            <a:avLst/>
          </a:prstGeom>
          <a:noFill/>
          <a:ln cap="flat" cmpd="sng" w="9525">
            <a:solidFill>
              <a:schemeClr val="dk2"/>
            </a:solidFill>
            <a:prstDash val="solid"/>
            <a:round/>
            <a:headEnd len="sm" w="sm" type="none"/>
            <a:tailEnd len="med" w="med" type="triangle"/>
          </a:ln>
        </p:spPr>
      </p:cxnSp>
      <p:sp>
        <p:nvSpPr>
          <p:cNvPr id="145" name="Google Shape;145;p5"/>
          <p:cNvSpPr/>
          <p:nvPr/>
        </p:nvSpPr>
        <p:spPr>
          <a:xfrm>
            <a:off x="6993475" y="2196850"/>
            <a:ext cx="1419300" cy="5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rPr>
              <a:t>Fully Connected Layer</a:t>
            </a:r>
            <a:r>
              <a:rPr lang="en"/>
              <a:t> </a:t>
            </a:r>
            <a:endParaRPr b="0" i="0" sz="1400" u="none" cap="none" strike="noStrike">
              <a:solidFill>
                <a:srgbClr val="000000"/>
              </a:solidFill>
              <a:latin typeface="Arial"/>
              <a:ea typeface="Arial"/>
              <a:cs typeface="Arial"/>
              <a:sym typeface="Arial"/>
            </a:endParaRPr>
          </a:p>
        </p:txBody>
      </p:sp>
      <p:cxnSp>
        <p:nvCxnSpPr>
          <p:cNvPr id="146" name="Google Shape;146;p5"/>
          <p:cNvCxnSpPr>
            <a:endCxn id="131" idx="0"/>
          </p:cNvCxnSpPr>
          <p:nvPr/>
        </p:nvCxnSpPr>
        <p:spPr>
          <a:xfrm>
            <a:off x="7700725" y="3381224"/>
            <a:ext cx="2400" cy="2205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6"/>
          <p:cNvSpPr txBox="1"/>
          <p:nvPr>
            <p:ph type="ctrTitle"/>
          </p:nvPr>
        </p:nvSpPr>
        <p:spPr>
          <a:xfrm>
            <a:off x="311700" y="270900"/>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CNN Pipeline Residual Block</a:t>
            </a:r>
            <a:endParaRPr/>
          </a:p>
        </p:txBody>
      </p:sp>
      <p:sp>
        <p:nvSpPr>
          <p:cNvPr id="152" name="Google Shape;152;p6"/>
          <p:cNvSpPr/>
          <p:nvPr/>
        </p:nvSpPr>
        <p:spPr>
          <a:xfrm>
            <a:off x="277325" y="1186050"/>
            <a:ext cx="1637400" cy="108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Input tensor after 2nd Conv1D f</a:t>
            </a:r>
            <a:r>
              <a:rPr lang="en"/>
              <a:t>rom Residual Model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 </a:t>
            </a:r>
            <a:r>
              <a:rPr lang="en"/>
              <a:t>L, C</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53" name="Google Shape;153;p6"/>
          <p:cNvSpPr/>
          <p:nvPr/>
        </p:nvSpPr>
        <p:spPr>
          <a:xfrm>
            <a:off x="2161925" y="1382613"/>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Store as Xn</a:t>
            </a:r>
            <a:endParaRPr b="0" i="0" sz="1400" u="none" cap="none" strike="noStrike">
              <a:solidFill>
                <a:srgbClr val="000000"/>
              </a:solidFill>
              <a:latin typeface="Arial"/>
              <a:ea typeface="Arial"/>
              <a:cs typeface="Arial"/>
              <a:sym typeface="Arial"/>
            </a:endParaRPr>
          </a:p>
        </p:txBody>
      </p:sp>
      <p:cxnSp>
        <p:nvCxnSpPr>
          <p:cNvPr id="154" name="Google Shape;154;p6"/>
          <p:cNvCxnSpPr/>
          <p:nvPr/>
        </p:nvCxnSpPr>
        <p:spPr>
          <a:xfrm flipH="1">
            <a:off x="6010025" y="1944900"/>
            <a:ext cx="2400" cy="564600"/>
          </a:xfrm>
          <a:prstGeom prst="straightConnector1">
            <a:avLst/>
          </a:prstGeom>
          <a:noFill/>
          <a:ln cap="flat" cmpd="sng" w="9525">
            <a:solidFill>
              <a:schemeClr val="dk2"/>
            </a:solidFill>
            <a:prstDash val="solid"/>
            <a:round/>
            <a:headEnd len="sm" w="sm" type="none"/>
            <a:tailEnd len="med" w="med" type="triangle"/>
          </a:ln>
        </p:spPr>
      </p:cxnSp>
      <p:sp>
        <p:nvSpPr>
          <p:cNvPr id="155" name="Google Shape;155;p6"/>
          <p:cNvSpPr/>
          <p:nvPr/>
        </p:nvSpPr>
        <p:spPr>
          <a:xfrm>
            <a:off x="3757625" y="1412700"/>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Batch Norm</a:t>
            </a:r>
            <a:endParaRPr b="0" i="0" sz="1400" u="none" cap="none" strike="noStrike">
              <a:solidFill>
                <a:srgbClr val="000000"/>
              </a:solidFill>
              <a:latin typeface="Arial"/>
              <a:ea typeface="Arial"/>
              <a:cs typeface="Arial"/>
              <a:sym typeface="Arial"/>
            </a:endParaRPr>
          </a:p>
        </p:txBody>
      </p:sp>
      <p:sp>
        <p:nvSpPr>
          <p:cNvPr id="156" name="Google Shape;156;p6"/>
          <p:cNvSpPr/>
          <p:nvPr/>
        </p:nvSpPr>
        <p:spPr>
          <a:xfrm>
            <a:off x="5353325" y="1412700"/>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Swish</a:t>
            </a:r>
            <a:endParaRPr b="0" i="0" sz="1400" u="none" cap="none" strike="noStrike">
              <a:solidFill>
                <a:srgbClr val="000000"/>
              </a:solidFill>
              <a:latin typeface="Arial"/>
              <a:ea typeface="Arial"/>
              <a:cs typeface="Arial"/>
              <a:sym typeface="Arial"/>
            </a:endParaRPr>
          </a:p>
        </p:txBody>
      </p:sp>
      <p:sp>
        <p:nvSpPr>
          <p:cNvPr id="157" name="Google Shape;157;p6"/>
          <p:cNvSpPr/>
          <p:nvPr/>
        </p:nvSpPr>
        <p:spPr>
          <a:xfrm>
            <a:off x="3736025" y="2138238"/>
            <a:ext cx="1390200" cy="119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If n&lt;2</a:t>
            </a:r>
            <a:endParaRPr b="0" i="0" sz="1400" u="none" cap="none" strike="noStrike">
              <a:solidFill>
                <a:srgbClr val="000000"/>
              </a:solidFill>
              <a:latin typeface="Arial"/>
              <a:ea typeface="Arial"/>
              <a:cs typeface="Arial"/>
              <a:sym typeface="Arial"/>
            </a:endParaRPr>
          </a:p>
        </p:txBody>
      </p:sp>
      <p:cxnSp>
        <p:nvCxnSpPr>
          <p:cNvPr id="158" name="Google Shape;158;p6"/>
          <p:cNvCxnSpPr/>
          <p:nvPr/>
        </p:nvCxnSpPr>
        <p:spPr>
          <a:xfrm>
            <a:off x="1914725" y="1648725"/>
            <a:ext cx="247200" cy="0"/>
          </a:xfrm>
          <a:prstGeom prst="straightConnector1">
            <a:avLst/>
          </a:prstGeom>
          <a:noFill/>
          <a:ln cap="flat" cmpd="sng" w="9525">
            <a:solidFill>
              <a:schemeClr val="dk2"/>
            </a:solidFill>
            <a:prstDash val="solid"/>
            <a:round/>
            <a:headEnd len="sm" w="sm" type="none"/>
            <a:tailEnd len="med" w="med" type="triangle"/>
          </a:ln>
        </p:spPr>
      </p:cxnSp>
      <p:cxnSp>
        <p:nvCxnSpPr>
          <p:cNvPr id="159" name="Google Shape;159;p6"/>
          <p:cNvCxnSpPr/>
          <p:nvPr/>
        </p:nvCxnSpPr>
        <p:spPr>
          <a:xfrm>
            <a:off x="3510425" y="1648725"/>
            <a:ext cx="247200" cy="0"/>
          </a:xfrm>
          <a:prstGeom prst="straightConnector1">
            <a:avLst/>
          </a:prstGeom>
          <a:noFill/>
          <a:ln cap="flat" cmpd="sng" w="9525">
            <a:solidFill>
              <a:schemeClr val="dk2"/>
            </a:solidFill>
            <a:prstDash val="solid"/>
            <a:round/>
            <a:headEnd len="sm" w="sm" type="none"/>
            <a:tailEnd len="med" w="med" type="triangle"/>
          </a:ln>
        </p:spPr>
      </p:cxnSp>
      <p:cxnSp>
        <p:nvCxnSpPr>
          <p:cNvPr id="160" name="Google Shape;160;p6"/>
          <p:cNvCxnSpPr/>
          <p:nvPr/>
        </p:nvCxnSpPr>
        <p:spPr>
          <a:xfrm>
            <a:off x="5106125" y="1678800"/>
            <a:ext cx="247200" cy="0"/>
          </a:xfrm>
          <a:prstGeom prst="straightConnector1">
            <a:avLst/>
          </a:prstGeom>
          <a:noFill/>
          <a:ln cap="flat" cmpd="sng" w="9525">
            <a:solidFill>
              <a:schemeClr val="dk2"/>
            </a:solidFill>
            <a:prstDash val="solid"/>
            <a:round/>
            <a:headEnd len="sm" w="sm" type="none"/>
            <a:tailEnd len="med" w="med" type="triangle"/>
          </a:ln>
        </p:spPr>
      </p:cxnSp>
      <p:cxnSp>
        <p:nvCxnSpPr>
          <p:cNvPr id="161" name="Google Shape;161;p6"/>
          <p:cNvCxnSpPr/>
          <p:nvPr/>
        </p:nvCxnSpPr>
        <p:spPr>
          <a:xfrm flipH="1" rot="10800000">
            <a:off x="6701825" y="1643775"/>
            <a:ext cx="282600" cy="9900"/>
          </a:xfrm>
          <a:prstGeom prst="straightConnector1">
            <a:avLst/>
          </a:prstGeom>
          <a:noFill/>
          <a:ln cap="flat" cmpd="sng" w="9525">
            <a:solidFill>
              <a:schemeClr val="dk2"/>
            </a:solidFill>
            <a:prstDash val="solid"/>
            <a:round/>
            <a:headEnd len="sm" w="sm" type="none"/>
            <a:tailEnd len="med" w="med" type="triangle"/>
          </a:ln>
        </p:spPr>
      </p:cxnSp>
      <p:sp>
        <p:nvSpPr>
          <p:cNvPr id="162" name="Google Shape;162;p6"/>
          <p:cNvSpPr txBox="1"/>
          <p:nvPr/>
        </p:nvSpPr>
        <p:spPr>
          <a:xfrm>
            <a:off x="3492725" y="2363800"/>
            <a:ext cx="448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p:txBody>
      </p:sp>
      <p:sp>
        <p:nvSpPr>
          <p:cNvPr id="163" name="Google Shape;163;p6"/>
          <p:cNvSpPr txBox="1"/>
          <p:nvPr/>
        </p:nvSpPr>
        <p:spPr>
          <a:xfrm>
            <a:off x="4470875" y="1869000"/>
            <a:ext cx="578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p:txBody>
      </p:sp>
      <p:sp>
        <p:nvSpPr>
          <p:cNvPr id="164" name="Google Shape;164;p6"/>
          <p:cNvSpPr/>
          <p:nvPr/>
        </p:nvSpPr>
        <p:spPr>
          <a:xfrm>
            <a:off x="6984425" y="1442775"/>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Store output as Xa</a:t>
            </a:r>
            <a:endParaRPr b="0" i="0" sz="1400" u="none" cap="none" strike="noStrike">
              <a:solidFill>
                <a:srgbClr val="000000"/>
              </a:solidFill>
              <a:latin typeface="Arial"/>
              <a:ea typeface="Arial"/>
              <a:cs typeface="Arial"/>
              <a:sym typeface="Arial"/>
            </a:endParaRPr>
          </a:p>
        </p:txBody>
      </p:sp>
      <p:cxnSp>
        <p:nvCxnSpPr>
          <p:cNvPr id="165" name="Google Shape;165;p6"/>
          <p:cNvCxnSpPr/>
          <p:nvPr/>
        </p:nvCxnSpPr>
        <p:spPr>
          <a:xfrm rot="10800000">
            <a:off x="1899650" y="3734900"/>
            <a:ext cx="230400" cy="2100"/>
          </a:xfrm>
          <a:prstGeom prst="straightConnector1">
            <a:avLst/>
          </a:prstGeom>
          <a:noFill/>
          <a:ln cap="flat" cmpd="sng" w="9525">
            <a:solidFill>
              <a:schemeClr val="dk2"/>
            </a:solidFill>
            <a:prstDash val="solid"/>
            <a:round/>
            <a:headEnd len="sm" w="sm" type="none"/>
            <a:tailEnd len="med" w="med" type="triangle"/>
          </a:ln>
        </p:spPr>
      </p:cxnSp>
      <p:sp>
        <p:nvSpPr>
          <p:cNvPr id="166" name="Google Shape;166;p6"/>
          <p:cNvSpPr/>
          <p:nvPr/>
        </p:nvSpPr>
        <p:spPr>
          <a:xfrm>
            <a:off x="2150900" y="2431700"/>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SE Block</a:t>
            </a:r>
            <a:endParaRPr b="0" i="0" sz="1400" u="none" cap="none" strike="noStrike">
              <a:solidFill>
                <a:srgbClr val="000000"/>
              </a:solidFill>
              <a:latin typeface="Arial"/>
              <a:ea typeface="Arial"/>
              <a:cs typeface="Arial"/>
              <a:sym typeface="Arial"/>
            </a:endParaRPr>
          </a:p>
        </p:txBody>
      </p:sp>
      <p:sp>
        <p:nvSpPr>
          <p:cNvPr id="167" name="Google Shape;167;p6"/>
          <p:cNvSpPr/>
          <p:nvPr/>
        </p:nvSpPr>
        <p:spPr>
          <a:xfrm>
            <a:off x="5420225" y="4467500"/>
            <a:ext cx="1309200" cy="4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Output tensor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 </a:t>
            </a:r>
            <a:r>
              <a:rPr lang="en"/>
              <a:t>L, C</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168" name="Google Shape;168;p6"/>
          <p:cNvCxnSpPr>
            <a:endCxn id="169" idx="0"/>
          </p:cNvCxnSpPr>
          <p:nvPr/>
        </p:nvCxnSpPr>
        <p:spPr>
          <a:xfrm>
            <a:off x="7656275" y="3069963"/>
            <a:ext cx="2400" cy="203400"/>
          </a:xfrm>
          <a:prstGeom prst="straightConnector1">
            <a:avLst/>
          </a:prstGeom>
          <a:noFill/>
          <a:ln cap="flat" cmpd="sng" w="9525">
            <a:solidFill>
              <a:schemeClr val="dk2"/>
            </a:solidFill>
            <a:prstDash val="solid"/>
            <a:round/>
            <a:headEnd len="sm" w="sm" type="none"/>
            <a:tailEnd len="med" w="med" type="triangle"/>
          </a:ln>
        </p:spPr>
      </p:cxnSp>
      <p:sp>
        <p:nvSpPr>
          <p:cNvPr id="170" name="Google Shape;170;p6"/>
          <p:cNvSpPr/>
          <p:nvPr/>
        </p:nvSpPr>
        <p:spPr>
          <a:xfrm>
            <a:off x="5353325" y="2509500"/>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Conv1D</a:t>
            </a:r>
            <a:endParaRPr b="0" i="0" sz="1400" u="none" cap="none" strike="noStrike">
              <a:solidFill>
                <a:srgbClr val="000000"/>
              </a:solidFill>
              <a:latin typeface="Arial"/>
              <a:ea typeface="Arial"/>
              <a:cs typeface="Arial"/>
              <a:sym typeface="Arial"/>
            </a:endParaRPr>
          </a:p>
        </p:txBody>
      </p:sp>
      <p:cxnSp>
        <p:nvCxnSpPr>
          <p:cNvPr id="171" name="Google Shape;171;p6"/>
          <p:cNvCxnSpPr>
            <a:endCxn id="155" idx="2"/>
          </p:cNvCxnSpPr>
          <p:nvPr/>
        </p:nvCxnSpPr>
        <p:spPr>
          <a:xfrm rot="10800000">
            <a:off x="4431875" y="1944900"/>
            <a:ext cx="3300" cy="202200"/>
          </a:xfrm>
          <a:prstGeom prst="straightConnector1">
            <a:avLst/>
          </a:prstGeom>
          <a:noFill/>
          <a:ln cap="flat" cmpd="sng" w="9525">
            <a:solidFill>
              <a:schemeClr val="dk2"/>
            </a:solidFill>
            <a:prstDash val="solid"/>
            <a:round/>
            <a:headEnd len="sm" w="sm" type="none"/>
            <a:tailEnd len="med" w="med" type="triangle"/>
          </a:ln>
        </p:spPr>
      </p:cxnSp>
      <p:cxnSp>
        <p:nvCxnSpPr>
          <p:cNvPr id="172" name="Google Shape;172;p6"/>
          <p:cNvCxnSpPr/>
          <p:nvPr/>
        </p:nvCxnSpPr>
        <p:spPr>
          <a:xfrm flipH="1">
            <a:off x="5102225" y="2734650"/>
            <a:ext cx="255000" cy="5700"/>
          </a:xfrm>
          <a:prstGeom prst="straightConnector1">
            <a:avLst/>
          </a:prstGeom>
          <a:noFill/>
          <a:ln cap="flat" cmpd="sng" w="9525">
            <a:solidFill>
              <a:schemeClr val="dk2"/>
            </a:solidFill>
            <a:prstDash val="solid"/>
            <a:round/>
            <a:headEnd len="sm" w="sm" type="none"/>
            <a:tailEnd len="med" w="med" type="triangle"/>
          </a:ln>
        </p:spPr>
      </p:cxnSp>
      <p:cxnSp>
        <p:nvCxnSpPr>
          <p:cNvPr id="173" name="Google Shape;173;p6"/>
          <p:cNvCxnSpPr/>
          <p:nvPr/>
        </p:nvCxnSpPr>
        <p:spPr>
          <a:xfrm>
            <a:off x="2824550" y="2932100"/>
            <a:ext cx="1200" cy="204600"/>
          </a:xfrm>
          <a:prstGeom prst="straightConnector1">
            <a:avLst/>
          </a:prstGeom>
          <a:noFill/>
          <a:ln cap="flat" cmpd="sng" w="9525">
            <a:solidFill>
              <a:schemeClr val="dk2"/>
            </a:solidFill>
            <a:prstDash val="solid"/>
            <a:round/>
            <a:headEnd len="sm" w="sm" type="none"/>
            <a:tailEnd len="med" w="med" type="triangle"/>
          </a:ln>
        </p:spPr>
      </p:cxnSp>
      <p:sp>
        <p:nvSpPr>
          <p:cNvPr id="174" name="Google Shape;174;p6"/>
          <p:cNvSpPr/>
          <p:nvPr/>
        </p:nvSpPr>
        <p:spPr>
          <a:xfrm>
            <a:off x="2130038" y="3136688"/>
            <a:ext cx="1390200" cy="119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If dim match</a:t>
            </a:r>
            <a:endParaRPr/>
          </a:p>
          <a:p>
            <a:pPr indent="0" lvl="0" marL="0" marR="0" rtl="0" algn="l">
              <a:lnSpc>
                <a:spcPct val="100000"/>
              </a:lnSpc>
              <a:spcBef>
                <a:spcPts val="0"/>
              </a:spcBef>
              <a:spcAft>
                <a:spcPts val="0"/>
              </a:spcAft>
              <a:buClr>
                <a:srgbClr val="000000"/>
              </a:buClr>
              <a:buSzPts val="1400"/>
              <a:buFont typeface="Arial"/>
              <a:buNone/>
            </a:pPr>
            <a:r>
              <a:rPr lang="en"/>
              <a:t>input</a:t>
            </a:r>
            <a:endParaRPr/>
          </a:p>
        </p:txBody>
      </p:sp>
      <p:sp>
        <p:nvSpPr>
          <p:cNvPr id="175" name="Google Shape;175;p6"/>
          <p:cNvSpPr/>
          <p:nvPr/>
        </p:nvSpPr>
        <p:spPr>
          <a:xfrm>
            <a:off x="624325" y="4467500"/>
            <a:ext cx="1348500" cy="4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BlurPool</a:t>
            </a:r>
            <a:endParaRPr b="0" i="0" sz="1400" u="none" cap="none" strike="noStrike">
              <a:solidFill>
                <a:srgbClr val="000000"/>
              </a:solidFill>
              <a:latin typeface="Arial"/>
              <a:ea typeface="Arial"/>
              <a:cs typeface="Arial"/>
              <a:sym typeface="Arial"/>
            </a:endParaRPr>
          </a:p>
        </p:txBody>
      </p:sp>
      <p:cxnSp>
        <p:nvCxnSpPr>
          <p:cNvPr id="176" name="Google Shape;176;p6"/>
          <p:cNvCxnSpPr/>
          <p:nvPr/>
        </p:nvCxnSpPr>
        <p:spPr>
          <a:xfrm flipH="1">
            <a:off x="3506300" y="2734650"/>
            <a:ext cx="255000" cy="5700"/>
          </a:xfrm>
          <a:prstGeom prst="straightConnector1">
            <a:avLst/>
          </a:prstGeom>
          <a:noFill/>
          <a:ln cap="flat" cmpd="sng" w="9525">
            <a:solidFill>
              <a:schemeClr val="dk2"/>
            </a:solidFill>
            <a:prstDash val="solid"/>
            <a:round/>
            <a:headEnd len="sm" w="sm" type="none"/>
            <a:tailEnd len="med" w="med" type="triangle"/>
          </a:ln>
        </p:spPr>
      </p:cxnSp>
      <p:cxnSp>
        <p:nvCxnSpPr>
          <p:cNvPr id="177" name="Google Shape;177;p6"/>
          <p:cNvCxnSpPr/>
          <p:nvPr/>
        </p:nvCxnSpPr>
        <p:spPr>
          <a:xfrm flipH="1" rot="10800000">
            <a:off x="3492725" y="3731000"/>
            <a:ext cx="282600" cy="9900"/>
          </a:xfrm>
          <a:prstGeom prst="straightConnector1">
            <a:avLst/>
          </a:prstGeom>
          <a:noFill/>
          <a:ln cap="flat" cmpd="sng" w="9525">
            <a:solidFill>
              <a:schemeClr val="dk2"/>
            </a:solidFill>
            <a:prstDash val="solid"/>
            <a:round/>
            <a:headEnd len="sm" w="sm" type="none"/>
            <a:tailEnd len="med" w="med" type="triangle"/>
          </a:ln>
        </p:spPr>
      </p:cxnSp>
      <p:sp>
        <p:nvSpPr>
          <p:cNvPr id="178" name="Google Shape;178;p6"/>
          <p:cNvSpPr/>
          <p:nvPr/>
        </p:nvSpPr>
        <p:spPr>
          <a:xfrm>
            <a:off x="6983225" y="4448288"/>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BlurPool</a:t>
            </a:r>
            <a:endParaRPr b="0" i="0" sz="1400" u="none" cap="none" strike="noStrike">
              <a:solidFill>
                <a:srgbClr val="000000"/>
              </a:solidFill>
              <a:latin typeface="Arial"/>
              <a:ea typeface="Arial"/>
              <a:cs typeface="Arial"/>
              <a:sym typeface="Arial"/>
            </a:endParaRPr>
          </a:p>
        </p:txBody>
      </p:sp>
      <p:sp>
        <p:nvSpPr>
          <p:cNvPr id="179" name="Google Shape;179;p6"/>
          <p:cNvSpPr/>
          <p:nvPr/>
        </p:nvSpPr>
        <p:spPr>
          <a:xfrm>
            <a:off x="2220025" y="4467500"/>
            <a:ext cx="1309200" cy="4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Output tensor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 </a:t>
            </a:r>
            <a:r>
              <a:rPr lang="en"/>
              <a:t>L, C</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0" name="Google Shape;180;p6"/>
          <p:cNvSpPr/>
          <p:nvPr/>
        </p:nvSpPr>
        <p:spPr>
          <a:xfrm>
            <a:off x="726925" y="3558950"/>
            <a:ext cx="1143300" cy="3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Add Xn</a:t>
            </a:r>
            <a:endParaRPr b="0" i="0" sz="1400" u="none" cap="none" strike="noStrike">
              <a:solidFill>
                <a:srgbClr val="000000"/>
              </a:solidFill>
              <a:latin typeface="Arial"/>
              <a:ea typeface="Arial"/>
              <a:cs typeface="Arial"/>
              <a:sym typeface="Arial"/>
            </a:endParaRPr>
          </a:p>
        </p:txBody>
      </p:sp>
      <p:cxnSp>
        <p:nvCxnSpPr>
          <p:cNvPr id="181" name="Google Shape;181;p6"/>
          <p:cNvCxnSpPr/>
          <p:nvPr/>
        </p:nvCxnSpPr>
        <p:spPr>
          <a:xfrm flipH="1">
            <a:off x="1297375" y="3912950"/>
            <a:ext cx="2400" cy="564600"/>
          </a:xfrm>
          <a:prstGeom prst="straightConnector1">
            <a:avLst/>
          </a:prstGeom>
          <a:noFill/>
          <a:ln cap="flat" cmpd="sng" w="9525">
            <a:solidFill>
              <a:schemeClr val="dk2"/>
            </a:solidFill>
            <a:prstDash val="solid"/>
            <a:round/>
            <a:headEnd len="sm" w="sm" type="none"/>
            <a:tailEnd len="med" w="med" type="triangle"/>
          </a:ln>
        </p:spPr>
      </p:cxnSp>
      <p:sp>
        <p:nvSpPr>
          <p:cNvPr id="182" name="Google Shape;182;p6"/>
          <p:cNvSpPr/>
          <p:nvPr/>
        </p:nvSpPr>
        <p:spPr>
          <a:xfrm>
            <a:off x="3780075" y="3469850"/>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Go to store output as Xa</a:t>
            </a:r>
            <a:endParaRPr b="0" i="0" sz="1400" u="none" cap="none" strike="noStrike">
              <a:solidFill>
                <a:srgbClr val="000000"/>
              </a:solidFill>
              <a:latin typeface="Arial"/>
              <a:ea typeface="Arial"/>
              <a:cs typeface="Arial"/>
              <a:sym typeface="Arial"/>
            </a:endParaRPr>
          </a:p>
        </p:txBody>
      </p:sp>
      <p:sp>
        <p:nvSpPr>
          <p:cNvPr id="183" name="Google Shape;183;p6"/>
          <p:cNvSpPr/>
          <p:nvPr/>
        </p:nvSpPr>
        <p:spPr>
          <a:xfrm>
            <a:off x="6984425" y="2509500"/>
            <a:ext cx="13485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Conv1D</a:t>
            </a:r>
            <a:endParaRPr b="0" i="0" sz="1400" u="none" cap="none" strike="noStrike">
              <a:solidFill>
                <a:srgbClr val="000000"/>
              </a:solidFill>
              <a:latin typeface="Arial"/>
              <a:ea typeface="Arial"/>
              <a:cs typeface="Arial"/>
              <a:sym typeface="Arial"/>
            </a:endParaRPr>
          </a:p>
        </p:txBody>
      </p:sp>
      <p:cxnSp>
        <p:nvCxnSpPr>
          <p:cNvPr id="184" name="Google Shape;184;p6"/>
          <p:cNvCxnSpPr>
            <a:stCxn id="164" idx="2"/>
          </p:cNvCxnSpPr>
          <p:nvPr/>
        </p:nvCxnSpPr>
        <p:spPr>
          <a:xfrm flipH="1">
            <a:off x="7657475" y="1974975"/>
            <a:ext cx="1200" cy="534600"/>
          </a:xfrm>
          <a:prstGeom prst="straightConnector1">
            <a:avLst/>
          </a:prstGeom>
          <a:noFill/>
          <a:ln cap="flat" cmpd="sng" w="9525">
            <a:solidFill>
              <a:schemeClr val="dk2"/>
            </a:solidFill>
            <a:prstDash val="solid"/>
            <a:round/>
            <a:headEnd len="sm" w="sm" type="none"/>
            <a:tailEnd len="med" w="med" type="triangle"/>
          </a:ln>
        </p:spPr>
      </p:cxnSp>
      <p:sp>
        <p:nvSpPr>
          <p:cNvPr id="169" name="Google Shape;169;p6"/>
          <p:cNvSpPr/>
          <p:nvPr/>
        </p:nvSpPr>
        <p:spPr>
          <a:xfrm>
            <a:off x="7087025" y="3273363"/>
            <a:ext cx="1143300" cy="3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Add Xn</a:t>
            </a:r>
            <a:endParaRPr b="0" i="0" sz="1400" u="none" cap="none" strike="noStrike">
              <a:solidFill>
                <a:srgbClr val="000000"/>
              </a:solidFill>
              <a:latin typeface="Arial"/>
              <a:ea typeface="Arial"/>
              <a:cs typeface="Arial"/>
              <a:sym typeface="Arial"/>
            </a:endParaRPr>
          </a:p>
        </p:txBody>
      </p:sp>
      <p:cxnSp>
        <p:nvCxnSpPr>
          <p:cNvPr id="185" name="Google Shape;185;p6"/>
          <p:cNvCxnSpPr>
            <a:endCxn id="178" idx="0"/>
          </p:cNvCxnSpPr>
          <p:nvPr/>
        </p:nvCxnSpPr>
        <p:spPr>
          <a:xfrm flipH="1">
            <a:off x="7657475" y="3627488"/>
            <a:ext cx="2400" cy="820800"/>
          </a:xfrm>
          <a:prstGeom prst="straightConnector1">
            <a:avLst/>
          </a:prstGeom>
          <a:noFill/>
          <a:ln cap="flat" cmpd="sng" w="9525">
            <a:solidFill>
              <a:schemeClr val="dk2"/>
            </a:solidFill>
            <a:prstDash val="solid"/>
            <a:round/>
            <a:headEnd len="sm" w="sm" type="none"/>
            <a:tailEnd len="med" w="med" type="triangle"/>
          </a:ln>
        </p:spPr>
      </p:cxnSp>
      <p:cxnSp>
        <p:nvCxnSpPr>
          <p:cNvPr id="186" name="Google Shape;186;p6"/>
          <p:cNvCxnSpPr/>
          <p:nvPr/>
        </p:nvCxnSpPr>
        <p:spPr>
          <a:xfrm flipH="1">
            <a:off x="6729425" y="4711550"/>
            <a:ext cx="255000" cy="5700"/>
          </a:xfrm>
          <a:prstGeom prst="straightConnector1">
            <a:avLst/>
          </a:prstGeom>
          <a:noFill/>
          <a:ln cap="flat" cmpd="sng" w="9525">
            <a:solidFill>
              <a:schemeClr val="dk2"/>
            </a:solidFill>
            <a:prstDash val="solid"/>
            <a:round/>
            <a:headEnd len="sm" w="sm" type="none"/>
            <a:tailEnd len="med" w="med" type="triangle"/>
          </a:ln>
        </p:spPr>
      </p:cxnSp>
      <p:cxnSp>
        <p:nvCxnSpPr>
          <p:cNvPr id="187" name="Google Shape;187;p6"/>
          <p:cNvCxnSpPr/>
          <p:nvPr/>
        </p:nvCxnSpPr>
        <p:spPr>
          <a:xfrm>
            <a:off x="1972825" y="4714400"/>
            <a:ext cx="247200" cy="0"/>
          </a:xfrm>
          <a:prstGeom prst="straightConnector1">
            <a:avLst/>
          </a:prstGeom>
          <a:noFill/>
          <a:ln cap="flat" cmpd="sng" w="9525">
            <a:solidFill>
              <a:schemeClr val="dk2"/>
            </a:solidFill>
            <a:prstDash val="solid"/>
            <a:round/>
            <a:headEnd len="sm" w="sm" type="none"/>
            <a:tailEnd len="med" w="med" type="triangle"/>
          </a:ln>
        </p:spPr>
      </p:cxnSp>
      <p:sp>
        <p:nvSpPr>
          <p:cNvPr id="188" name="Google Shape;188;p6"/>
          <p:cNvSpPr txBox="1"/>
          <p:nvPr/>
        </p:nvSpPr>
        <p:spPr>
          <a:xfrm>
            <a:off x="3409700" y="3426925"/>
            <a:ext cx="448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p:txBody>
      </p:sp>
      <p:sp>
        <p:nvSpPr>
          <p:cNvPr id="189" name="Google Shape;189;p6"/>
          <p:cNvSpPr txBox="1"/>
          <p:nvPr/>
        </p:nvSpPr>
        <p:spPr>
          <a:xfrm>
            <a:off x="1807075" y="3386900"/>
            <a:ext cx="578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