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.jpeg" ContentType="image/jpeg"/>
  <Override PartName="/ppt/notesSlides/notesSlide4.xml" ContentType="application/vnd.openxmlformats-officedocument.presentationml.notesSlide+xml"/>
  <Override PartName="/ppt/media/image2.jpe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</p:sldIdLst>
  <p:sldSz cx="13004800" cy="7302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308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1pPr>
    <a:lvl2pPr marL="0" marR="0" indent="0" algn="l" defTabSz="1308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2pPr>
    <a:lvl3pPr marL="0" marR="0" indent="0" algn="l" defTabSz="1308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3pPr>
    <a:lvl4pPr marL="0" marR="0" indent="0" algn="l" defTabSz="1308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4pPr>
    <a:lvl5pPr marL="0" marR="0" indent="0" algn="l" defTabSz="1308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5pPr>
    <a:lvl6pPr marL="0" marR="0" indent="0" algn="l" defTabSz="1308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6pPr>
    <a:lvl7pPr marL="0" marR="0" indent="0" algn="l" defTabSz="1308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7pPr>
    <a:lvl8pPr marL="0" marR="0" indent="0" algn="l" defTabSz="1308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8pPr>
    <a:lvl9pPr marL="0" marR="0" indent="0" algn="l" defTabSz="1308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4" name="Shape 2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Consistency.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5" name="Shape 2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Students will ask why we use these instead of just nested selectors. Example: this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9" name="Shape 4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Draw a visual on the board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69" name="Shape 5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 as far as explaining what’s going on with the code written, then fix in future slide.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7" name="Shape 6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Strings - single/double quotes: will explain later</a:t>
            </a:r>
          </a:p>
          <a:p>
            <a:pPr/>
            <a:r>
              <a:t>Booleans - like a light switch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53" name="Shape 8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Explain: Why would you need to convert data types?</a:t>
            </a:r>
          </a:p>
          <a:p>
            <a:pPr/>
          </a:p>
          <a:p>
            <a:pPr/>
            <a:r>
              <a:t>String -&gt; Integer in a form field. Taking a value that someone inputs as a text string and needing to do math with it.</a:t>
            </a:r>
          </a:p>
          <a:p>
            <a:pPr/>
          </a:p>
          <a:p>
            <a:pPr/>
            <a:r>
              <a:t>Number -&gt; String the reverse</a:t>
            </a:r>
          </a:p>
          <a:p>
            <a:p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61" name="Shape 8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fix the broken buttons.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78" name="Shape 8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Father Bill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0" name="Shape 9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 check1 = '10',</a:t>
            </a:r>
          </a:p>
          <a:p>
            <a:pPr/>
            <a:r>
              <a:t>    check2 = 10;</a:t>
            </a:r>
          </a:p>
          <a:p>
            <a:pPr/>
          </a:p>
          <a:p>
            <a:pPr/>
            <a:r>
              <a:t>check1 == check2 // true</a:t>
            </a:r>
          </a:p>
          <a:p>
            <a:pPr/>
            <a:r>
              <a:t>check1 === check2 // false</a:t>
            </a:r>
          </a:p>
          <a:p>
            <a:pPr/>
          </a:p>
          <a:p>
            <a:pPr/>
            <a:r>
              <a:t>== only compares values</a:t>
            </a:r>
          </a:p>
          <a:p>
            <a:pPr/>
            <a:r>
              <a:t>=== compares values + type</a:t>
            </a:r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15" name="image2.png" descr="GA_primary_horiz_rev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1020" y="681475"/>
            <a:ext cx="2586634" cy="440698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7" name="Shape 97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Large Text Rev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6" name="Shape 106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5" name="Shape 115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6" name="Shape 116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&amp;A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act Inf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4" name="Shape 134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0" name="Shape 150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: Text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body" sz="quarter" idx="13"/>
          </p:nvPr>
        </p:nvSpPr>
        <p:spPr>
          <a:xfrm>
            <a:off x="635000" y="736600"/>
            <a:ext cx="7721600" cy="431800"/>
          </a:xfrm>
          <a:prstGeom prst="rect">
            <a:avLst/>
          </a:prstGeom>
        </p:spPr>
        <p:txBody>
          <a:bodyPr/>
          <a:lstStyle>
            <a:lvl1pPr>
              <a:lnSpc>
                <a:spcPts val="3200"/>
              </a:lnSpc>
              <a:spcBef>
                <a:spcPts val="0"/>
              </a:spcBef>
              <a:defRPr cap="all" spc="-64" sz="32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insert chapter title</a:t>
            </a:r>
          </a:p>
        </p:txBody>
      </p:sp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Shape 1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vder Rev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8" name="Shape 168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vder Rev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" name="Shape 24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3" name="Shape 183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184" name="image2.png" descr="GA_primary_horiz_rev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1020" y="681475"/>
            <a:ext cx="2586634" cy="440698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io w/o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3" name="Shape 33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4" name="Shape 34"/>
          <p:cNvSpPr/>
          <p:nvPr/>
        </p:nvSpPr>
        <p:spPr>
          <a:xfrm>
            <a:off x="635000" y="1587500"/>
            <a:ext cx="11734800" cy="45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72" sz="36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72" sz="36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name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io w/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" name="Shape 43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hello!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ed Text w/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" name="Shape 61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" name="Shape 70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" name="Shape 71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9" name="Shape 79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" name="Shape 80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vder Rev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8" name="Shape 88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xfrm>
            <a:off x="9320106" y="6571485"/>
            <a:ext cx="3034454" cy="393701"/>
          </a:xfrm>
          <a:prstGeom prst="rect">
            <a:avLst/>
          </a:prstGeom>
          <a:ln>
            <a:miter lim="400000"/>
          </a:ln>
        </p:spPr>
        <p:txBody>
          <a:bodyPr wrap="square" lIns="45719" tIns="45719" rIns="45719" bIns="45719"/>
          <a:lstStyle>
            <a:lvl1pPr algn="r">
              <a:lnSpc>
                <a:spcPct val="100000"/>
              </a:lnSpc>
              <a:defRPr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632056" y="2413000"/>
            <a:ext cx="11734801" cy="381000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2pPr>
              <a:buFont typeface="Lucida Grande"/>
              <a:buChar char="‣"/>
            </a:lvl2pPr>
            <a:lvl3pPr>
              <a:buFont typeface="Lucida Grande"/>
              <a:buChar char="‣"/>
            </a:lvl3pPr>
            <a:lvl4pPr>
              <a:buFont typeface="Lucida Grande"/>
              <a:buChar char="‣"/>
            </a:lvl4pPr>
            <a:lvl5pPr>
              <a:buFont typeface="Lucida Grande"/>
              <a:buChar char="‣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12014200" y="739140"/>
            <a:ext cx="362204" cy="426721"/>
          </a:xfrm>
          <a:prstGeom prst="rect">
            <a:avLst/>
          </a:prstGeom>
          <a:ln w="12700"/>
        </p:spPr>
        <p:txBody>
          <a:bodyPr wrap="none" lIns="0" tIns="0" rIns="0" bIns="0" anchor="ctr">
            <a:spAutoFit/>
          </a:bodyPr>
          <a:lstStyle>
            <a:lvl1pPr>
              <a:lnSpc>
                <a:spcPts val="3200"/>
              </a:lnSpc>
              <a:defRPr sz="32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transition xmlns:p14="http://schemas.microsoft.com/office/powerpoint/2010/main" spd="med" advClick="1"/>
  <p:txStyles>
    <p:titleStyle>
      <a:lvl1pPr marL="0" marR="0" indent="0" algn="l" defTabSz="64770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7" strike="noStrike" sz="5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PFDinTextCompPro-Bold"/>
          <a:ea typeface="PFDinTextCompPro-Bold"/>
          <a:cs typeface="PFDinTextCompPro-Bold"/>
          <a:sym typeface="PFDinTextCompPro-Bold"/>
        </a:defRPr>
      </a:lvl1pPr>
      <a:lvl2pPr marL="0" marR="0" indent="228600" algn="l" defTabSz="64770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7" strike="noStrike" sz="5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PFDinTextCompPro-Bold"/>
          <a:ea typeface="PFDinTextCompPro-Bold"/>
          <a:cs typeface="PFDinTextCompPro-Bold"/>
          <a:sym typeface="PFDinTextCompPro-Bold"/>
        </a:defRPr>
      </a:lvl2pPr>
      <a:lvl3pPr marL="0" marR="0" indent="457200" algn="l" defTabSz="64770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7" strike="noStrike" sz="5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PFDinTextCompPro-Bold"/>
          <a:ea typeface="PFDinTextCompPro-Bold"/>
          <a:cs typeface="PFDinTextCompPro-Bold"/>
          <a:sym typeface="PFDinTextCompPro-Bold"/>
        </a:defRPr>
      </a:lvl3pPr>
      <a:lvl4pPr marL="0" marR="0" indent="685800" algn="l" defTabSz="64770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7" strike="noStrike" sz="5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PFDinTextCompPro-Bold"/>
          <a:ea typeface="PFDinTextCompPro-Bold"/>
          <a:cs typeface="PFDinTextCompPro-Bold"/>
          <a:sym typeface="PFDinTextCompPro-Bold"/>
        </a:defRPr>
      </a:lvl4pPr>
      <a:lvl5pPr marL="0" marR="0" indent="914400" algn="l" defTabSz="64770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7" strike="noStrike" sz="5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PFDinTextCompPro-Bold"/>
          <a:ea typeface="PFDinTextCompPro-Bold"/>
          <a:cs typeface="PFDinTextCompPro-Bold"/>
          <a:sym typeface="PFDinTextCompPro-Bold"/>
        </a:defRPr>
      </a:lvl5pPr>
      <a:lvl6pPr marL="0" marR="0" indent="1143000" algn="l" defTabSz="64770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7" strike="noStrike" sz="5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PFDinTextCompPro-Bold"/>
          <a:ea typeface="PFDinTextCompPro-Bold"/>
          <a:cs typeface="PFDinTextCompPro-Bold"/>
          <a:sym typeface="PFDinTextCompPro-Bold"/>
        </a:defRPr>
      </a:lvl6pPr>
      <a:lvl7pPr marL="0" marR="0" indent="1371600" algn="l" defTabSz="64770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7" strike="noStrike" sz="5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PFDinTextCompPro-Bold"/>
          <a:ea typeface="PFDinTextCompPro-Bold"/>
          <a:cs typeface="PFDinTextCompPro-Bold"/>
          <a:sym typeface="PFDinTextCompPro-Bold"/>
        </a:defRPr>
      </a:lvl7pPr>
      <a:lvl8pPr marL="0" marR="0" indent="1600200" algn="l" defTabSz="64770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7" strike="noStrike" sz="5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PFDinTextCompPro-Bold"/>
          <a:ea typeface="PFDinTextCompPro-Bold"/>
          <a:cs typeface="PFDinTextCompPro-Bold"/>
          <a:sym typeface="PFDinTextCompPro-Bold"/>
        </a:defRPr>
      </a:lvl8pPr>
      <a:lvl9pPr marL="0" marR="0" indent="1828800" algn="l" defTabSz="64770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7" strike="noStrike" sz="5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PFDinTextCompPro-Bold"/>
          <a:ea typeface="PFDinTextCompPro-Bold"/>
          <a:cs typeface="PFDinTextCompPro-Bold"/>
          <a:sym typeface="PFDinTextCompPro-Bold"/>
        </a:defRPr>
      </a:lvl9pPr>
    </p:titleStyle>
    <p:bodyStyle>
      <a:lvl1pPr marL="0" marR="0" indent="0" algn="l" defTabSz="64770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News706BT-RomanC"/>
          <a:ea typeface="News706BT-RomanC"/>
          <a:cs typeface="News706BT-RomanC"/>
          <a:sym typeface="News706BT-RomanC"/>
        </a:defRPr>
      </a:lvl1pPr>
      <a:lvl2pPr marL="660400" marR="0" indent="-203200" algn="l" defTabSz="647700" latinLnBrk="0">
        <a:lnSpc>
          <a:spcPct val="100000"/>
        </a:lnSpc>
        <a:spcBef>
          <a:spcPts val="1000"/>
        </a:spcBef>
        <a:spcAft>
          <a:spcPts val="0"/>
        </a:spcAft>
        <a:buClrTx/>
        <a:buSzPct val="7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News706BT-RomanC"/>
          <a:ea typeface="News706BT-RomanC"/>
          <a:cs typeface="News706BT-RomanC"/>
          <a:sym typeface="News706BT-RomanC"/>
        </a:defRPr>
      </a:lvl2pPr>
      <a:lvl3pPr marL="1117600" marR="0" indent="-203200" algn="l" defTabSz="647700" latinLnBrk="0">
        <a:lnSpc>
          <a:spcPct val="100000"/>
        </a:lnSpc>
        <a:spcBef>
          <a:spcPts val="1000"/>
        </a:spcBef>
        <a:spcAft>
          <a:spcPts val="0"/>
        </a:spcAft>
        <a:buClrTx/>
        <a:buSzPct val="7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News706BT-RomanC"/>
          <a:ea typeface="News706BT-RomanC"/>
          <a:cs typeface="News706BT-RomanC"/>
          <a:sym typeface="News706BT-RomanC"/>
        </a:defRPr>
      </a:lvl3pPr>
      <a:lvl4pPr marL="1574800" marR="0" indent="-203200" algn="l" defTabSz="647700" latinLnBrk="0">
        <a:lnSpc>
          <a:spcPct val="100000"/>
        </a:lnSpc>
        <a:spcBef>
          <a:spcPts val="1000"/>
        </a:spcBef>
        <a:spcAft>
          <a:spcPts val="0"/>
        </a:spcAft>
        <a:buClrTx/>
        <a:buSzPct val="7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News706BT-RomanC"/>
          <a:ea typeface="News706BT-RomanC"/>
          <a:cs typeface="News706BT-RomanC"/>
          <a:sym typeface="News706BT-RomanC"/>
        </a:defRPr>
      </a:lvl4pPr>
      <a:lvl5pPr marL="2032000" marR="0" indent="-203200" algn="l" defTabSz="647700" latinLnBrk="0">
        <a:lnSpc>
          <a:spcPct val="100000"/>
        </a:lnSpc>
        <a:spcBef>
          <a:spcPts val="1000"/>
        </a:spcBef>
        <a:spcAft>
          <a:spcPts val="0"/>
        </a:spcAft>
        <a:buClrTx/>
        <a:buSzPct val="7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News706BT-RomanC"/>
          <a:ea typeface="News706BT-RomanC"/>
          <a:cs typeface="News706BT-RomanC"/>
          <a:sym typeface="News706BT-RomanC"/>
        </a:defRPr>
      </a:lvl5pPr>
      <a:lvl6pPr marL="2654300" marR="0" indent="-203200" algn="l" defTabSz="647700" latinLnBrk="0">
        <a:lnSpc>
          <a:spcPct val="100000"/>
        </a:lnSpc>
        <a:spcBef>
          <a:spcPts val="1000"/>
        </a:spcBef>
        <a:spcAft>
          <a:spcPts val="0"/>
        </a:spcAft>
        <a:buClrTx/>
        <a:buSzPct val="7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News706BT-RomanC"/>
          <a:ea typeface="News706BT-RomanC"/>
          <a:cs typeface="News706BT-RomanC"/>
          <a:sym typeface="News706BT-RomanC"/>
        </a:defRPr>
      </a:lvl6pPr>
      <a:lvl7pPr marL="3009900" marR="0" indent="-203200" algn="l" defTabSz="647700" latinLnBrk="0">
        <a:lnSpc>
          <a:spcPct val="100000"/>
        </a:lnSpc>
        <a:spcBef>
          <a:spcPts val="1000"/>
        </a:spcBef>
        <a:spcAft>
          <a:spcPts val="0"/>
        </a:spcAft>
        <a:buClrTx/>
        <a:buSzPct val="7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News706BT-RomanC"/>
          <a:ea typeface="News706BT-RomanC"/>
          <a:cs typeface="News706BT-RomanC"/>
          <a:sym typeface="News706BT-RomanC"/>
        </a:defRPr>
      </a:lvl7pPr>
      <a:lvl8pPr marL="3365500" marR="0" indent="-203200" algn="l" defTabSz="647700" latinLnBrk="0">
        <a:lnSpc>
          <a:spcPct val="100000"/>
        </a:lnSpc>
        <a:spcBef>
          <a:spcPts val="1000"/>
        </a:spcBef>
        <a:spcAft>
          <a:spcPts val="0"/>
        </a:spcAft>
        <a:buClrTx/>
        <a:buSzPct val="7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News706BT-RomanC"/>
          <a:ea typeface="News706BT-RomanC"/>
          <a:cs typeface="News706BT-RomanC"/>
          <a:sym typeface="News706BT-RomanC"/>
        </a:defRPr>
      </a:lvl8pPr>
      <a:lvl9pPr marL="3721100" marR="0" indent="-203200" algn="l" defTabSz="647700" latinLnBrk="0">
        <a:lnSpc>
          <a:spcPct val="100000"/>
        </a:lnSpc>
        <a:spcBef>
          <a:spcPts val="1000"/>
        </a:spcBef>
        <a:spcAft>
          <a:spcPts val="0"/>
        </a:spcAft>
        <a:buClrTx/>
        <a:buSzPct val="7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News706BT-RomanC"/>
          <a:ea typeface="News706BT-RomanC"/>
          <a:cs typeface="News706BT-RomanC"/>
          <a:sym typeface="News706BT-RomanC"/>
        </a:defRPr>
      </a:lvl9pPr>
    </p:bodyStyle>
    <p:otherStyle>
      <a:lvl1pPr marL="0" marR="0" indent="0" algn="l" defTabSz="130810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1pPr>
      <a:lvl2pPr marL="0" marR="0" indent="228600" algn="l" defTabSz="130810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2pPr>
      <a:lvl3pPr marL="0" marR="0" indent="457200" algn="l" defTabSz="130810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3pPr>
      <a:lvl4pPr marL="0" marR="0" indent="685800" algn="l" defTabSz="130810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4pPr>
      <a:lvl5pPr marL="0" marR="0" indent="914400" algn="l" defTabSz="130810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5pPr>
      <a:lvl6pPr marL="0" marR="0" indent="1143000" algn="l" defTabSz="130810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6pPr>
      <a:lvl7pPr marL="0" marR="0" indent="1371600" algn="l" defTabSz="130810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7pPr>
      <a:lvl8pPr marL="0" marR="0" indent="1600200" algn="l" defTabSz="130810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8pPr>
      <a:lvl9pPr marL="0" marR="0" indent="1828800" algn="l" defTabSz="130810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PFDinTextCompPro-Bold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codepen.io/eboyer/pen/EKNZxd" TargetMode="External"/><Relationship Id="rId4" Type="http://schemas.openxmlformats.org/officeDocument/2006/relationships/image" Target="../media/image2.jpe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www.w3schools.com/jsref/jsref_obj_string.asp" TargetMode="Externa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hyperlink" Target="http://codepen.io/eboyer/pen/XdNyoG" TargetMode="Externa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youtube.com/watch?v=m2Ux2PnJe6E" TargetMode="External"/><Relationship Id="rId4" Type="http://schemas.openxmlformats.org/officeDocument/2006/relationships/image" Target="../media/image10.png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Relationship Id="rId3" Type="http://schemas.openxmlformats.org/officeDocument/2006/relationships/hyperlink" Target="http://codepen.io/eboyer/pen/mPOQYR" TargetMode="External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3" Type="http://schemas.openxmlformats.org/officeDocument/2006/relationships/hyperlink" Target="http://codepen.io/eboyer/pen/mPOQYR" TargetMode="External"/><Relationship Id="rId4" Type="http://schemas.openxmlformats.org/officeDocument/2006/relationships/hyperlink" Target="http://codepen.io/eboyer/pen/XdNyoG" TargetMode="External"/></Relationships>
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9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A_secondary_cog_bw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4650" y="2928432"/>
            <a:ext cx="1099835" cy="1091979"/>
          </a:xfrm>
          <a:prstGeom prst="rect">
            <a:avLst/>
          </a:prstGeom>
          <a:ln w="25400"/>
        </p:spPr>
      </p:pic>
      <p:sp>
        <p:nvSpPr>
          <p:cNvPr id="195" name="Shape 195"/>
          <p:cNvSpPr/>
          <p:nvPr/>
        </p:nvSpPr>
        <p:spPr>
          <a:xfrm>
            <a:off x="1942044" y="2286264"/>
            <a:ext cx="10786419" cy="2376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0555" tIns="70555" rIns="70555" bIns="70555">
            <a:spAutoFit/>
          </a:bodyPr>
          <a:lstStyle/>
          <a:p>
            <a:pPr marL="1377482" marR="40639" indent="-1336842" algn="r" defTabSz="914400">
              <a:buSzPct val="100000"/>
              <a:buAutoNum type="arabicParenR" startAt="1"/>
              <a:defRPr sz="80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  <a:r>
              <a:t>DOWNLOAD LESSON CODE</a:t>
            </a:r>
          </a:p>
          <a:p>
            <a:pPr marL="1377482" marR="40639" indent="-1336842" algn="r" defTabSz="914400">
              <a:buSzPct val="100000"/>
              <a:buAutoNum type="arabicParenR" startAt="1"/>
              <a:defRPr sz="80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  <a:r>
              <a:t>OPEN (CODE) IN SUBLIME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437579" y="3079750"/>
            <a:ext cx="1212964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i="1" sz="3400">
                <a:latin typeface="News Gothic MT"/>
                <a:ea typeface="News Gothic MT"/>
                <a:cs typeface="News Gothic MT"/>
                <a:sym typeface="News Gothic MT"/>
              </a:defRPr>
            </a:lvl1pPr>
          </a:lstStyle>
          <a:p>
            <a:pPr/>
            <a:r>
              <a:t>“Convention for using spaces within functions and variables in JS...? (e.g. "( a * ( b + c )" vs. “(a*(b+c)")"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4996253" y="3340099"/>
            <a:ext cx="301229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i="1" sz="3400">
                <a:latin typeface="News Gothic MT"/>
                <a:ea typeface="News Gothic MT"/>
                <a:cs typeface="News Gothic MT"/>
                <a:sym typeface="News Gothic MT"/>
              </a:defRPr>
            </a:lvl1pPr>
          </a:lstStyle>
          <a:p>
            <a:pPr/>
            <a:r>
              <a:t>*HOMEWORK*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9" name="Shape 229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0" name="Shape 230"/>
          <p:cNvSpPr/>
          <p:nvPr/>
        </p:nvSpPr>
        <p:spPr>
          <a:xfrm>
            <a:off x="635000" y="1574800"/>
            <a:ext cx="11734800" cy="2975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254" sz="127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JS - Variables and Conditionals</a:t>
            </a:r>
          </a:p>
        </p:txBody>
      </p:sp>
      <p:sp>
        <p:nvSpPr>
          <p:cNvPr id="231" name="Shape 231"/>
          <p:cNvSpPr/>
          <p:nvPr/>
        </p:nvSpPr>
        <p:spPr>
          <a:xfrm>
            <a:off x="636406" y="6453312"/>
            <a:ext cx="1715136" cy="405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647700">
              <a:lnSpc>
                <a:spcPct val="110000"/>
              </a:lnSpc>
              <a:spcBef>
                <a:spcPts val="400"/>
              </a:spcBef>
              <a:defRPr sz="25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News706BT-ItalicC"/>
                <a:ea typeface="News706BT-ItalicC"/>
                <a:cs typeface="News706BT-ItalicC"/>
                <a:sym typeface="News706BT-ItalicC"/>
              </a:defRPr>
            </a:pPr>
            <a:r>
              <a:t>Eric Boyer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93F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635000" y="16389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review</a:t>
            </a:r>
          </a:p>
        </p:txBody>
      </p:sp>
      <p:sp>
        <p:nvSpPr>
          <p:cNvPr id="234" name="Shape 234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5" name="Shape 235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6" name="Shape 236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JS Basics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9" name="Shape 239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0" name="Shape 240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using jquery to manipulate the dom</a:t>
            </a:r>
          </a:p>
        </p:txBody>
      </p:sp>
      <p:sp>
        <p:nvSpPr>
          <p:cNvPr id="241" name="Shape 241"/>
          <p:cNvSpPr/>
          <p:nvPr/>
        </p:nvSpPr>
        <p:spPr>
          <a:xfrm>
            <a:off x="1067021" y="2004155"/>
            <a:ext cx="5156813" cy="3576318"/>
          </a:xfrm>
          <a:prstGeom prst="roundRect">
            <a:avLst>
              <a:gd name="adj" fmla="val 10630"/>
            </a:avLst>
          </a:prstGeom>
          <a:solidFill>
            <a:srgbClr val="FFD800"/>
          </a:solidFill>
          <a:ln w="50800">
            <a:solidFill>
              <a:srgbClr val="E93F34"/>
            </a:solidFill>
            <a:bevel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242" name="Shape 242"/>
          <p:cNvSpPr/>
          <p:nvPr/>
        </p:nvSpPr>
        <p:spPr>
          <a:xfrm>
            <a:off x="6806366" y="2004155"/>
            <a:ext cx="5156812" cy="3576318"/>
          </a:xfrm>
          <a:prstGeom prst="roundRect">
            <a:avLst>
              <a:gd name="adj" fmla="val 10630"/>
            </a:avLst>
          </a:prstGeom>
          <a:solidFill>
            <a:srgbClr val="FFB0C3">
              <a:alpha val="487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243" name="Shape 243"/>
          <p:cNvSpPr/>
          <p:nvPr/>
        </p:nvSpPr>
        <p:spPr>
          <a:xfrm>
            <a:off x="3487160" y="3070281"/>
            <a:ext cx="441961" cy="863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4" name="Shape 244"/>
          <p:cNvSpPr/>
          <p:nvPr/>
        </p:nvSpPr>
        <p:spPr>
          <a:xfrm>
            <a:off x="9226505" y="3070281"/>
            <a:ext cx="441961" cy="863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45" name="Shape 245"/>
          <p:cNvSpPr/>
          <p:nvPr/>
        </p:nvSpPr>
        <p:spPr>
          <a:xfrm>
            <a:off x="1721148" y="3866544"/>
            <a:ext cx="3973984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Select an element/elements</a:t>
            </a:r>
          </a:p>
        </p:txBody>
      </p:sp>
      <p:sp>
        <p:nvSpPr>
          <p:cNvPr id="246" name="Shape 246"/>
          <p:cNvSpPr/>
          <p:nvPr/>
        </p:nvSpPr>
        <p:spPr>
          <a:xfrm>
            <a:off x="7585919" y="3866544"/>
            <a:ext cx="3723133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Work with those elements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9" name="Shape 249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0" name="Shape 250"/>
          <p:cNvSpPr/>
          <p:nvPr/>
        </p:nvSpPr>
        <p:spPr>
          <a:xfrm>
            <a:off x="647700" y="720095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jquery — selecting elements</a:t>
            </a:r>
          </a:p>
        </p:txBody>
      </p:sp>
      <p:sp>
        <p:nvSpPr>
          <p:cNvPr id="251" name="Shape 251"/>
          <p:cNvSpPr/>
          <p:nvPr/>
        </p:nvSpPr>
        <p:spPr>
          <a:xfrm>
            <a:off x="2544093" y="2983825"/>
            <a:ext cx="1662685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90000"/>
              </a:lnSpc>
              <a:defRPr sz="8000">
                <a:solidFill>
                  <a:srgbClr val="FFFFFF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>
                <a:solidFill>
                  <a:srgbClr val="F1AFC3"/>
                </a:solidFill>
              </a:rPr>
              <a:t>$(</a:t>
            </a:r>
            <a:r>
              <a:rPr>
                <a:solidFill>
                  <a:srgbClr val="FCD833"/>
                </a:solidFill>
              </a:rPr>
              <a:t>'li'</a:t>
            </a:r>
            <a:r>
              <a:rPr>
                <a:solidFill>
                  <a:srgbClr val="F1AFC3"/>
                </a:solidFill>
              </a:rPr>
              <a:t>)</a:t>
            </a:r>
          </a:p>
        </p:txBody>
      </p:sp>
      <p:sp>
        <p:nvSpPr>
          <p:cNvPr id="252" name="Shape 252"/>
          <p:cNvSpPr/>
          <p:nvPr/>
        </p:nvSpPr>
        <p:spPr>
          <a:xfrm>
            <a:off x="2763757" y="2241046"/>
            <a:ext cx="1640170" cy="405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ctr" defTabSz="647700">
              <a:lnSpc>
                <a:spcPct val="110000"/>
              </a:lnSpc>
              <a:spcBef>
                <a:spcPts val="400"/>
              </a:spcBef>
              <a:defRPr sz="2500">
                <a:solidFill>
                  <a:srgbClr val="FCD833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Selector</a:t>
            </a:r>
          </a:p>
        </p:txBody>
      </p:sp>
      <p:sp>
        <p:nvSpPr>
          <p:cNvPr id="253" name="Shape 253"/>
          <p:cNvSpPr/>
          <p:nvPr/>
        </p:nvSpPr>
        <p:spPr>
          <a:xfrm>
            <a:off x="2558840" y="3837646"/>
            <a:ext cx="1602070" cy="346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58585B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4" name="Shape 254"/>
          <p:cNvSpPr/>
          <p:nvPr/>
        </p:nvSpPr>
        <p:spPr>
          <a:xfrm>
            <a:off x="2189814" y="4281062"/>
            <a:ext cx="2475866" cy="405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F1AFC3"/>
                </a:solidFill>
              </a:defRPr>
            </a:lvl1pPr>
          </a:lstStyle>
          <a:p>
            <a:pPr/>
            <a:r>
              <a:t>jQuery Function</a:t>
            </a:r>
          </a:p>
        </p:txBody>
      </p:sp>
      <p:sp>
        <p:nvSpPr>
          <p:cNvPr id="255" name="Shape 255"/>
          <p:cNvSpPr/>
          <p:nvPr/>
        </p:nvSpPr>
        <p:spPr>
          <a:xfrm>
            <a:off x="689446" y="5571807"/>
            <a:ext cx="9536697" cy="1346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40631" indent="-240631">
              <a:buSzPct val="100000"/>
              <a:buChar char="‣"/>
              <a:defRPr>
                <a:solidFill>
                  <a:srgbClr val="FFFFFF"/>
                </a:solidFill>
              </a:defRPr>
            </a:pPr>
            <a:r>
              <a:t>Lets us find one or more elements in the page</a:t>
            </a:r>
          </a:p>
          <a:p>
            <a:pPr marL="240631" indent="-240631">
              <a:buSzPct val="100000"/>
              <a:buChar char="‣"/>
              <a:defRPr>
                <a:solidFill>
                  <a:srgbClr val="FFFFFF"/>
                </a:solidFill>
              </a:defRPr>
            </a:pPr>
            <a:r>
              <a:t>Creates a </a:t>
            </a:r>
            <a:r>
              <a:rPr>
                <a:latin typeface="News706BT-ItalicC"/>
                <a:ea typeface="News706BT-ItalicC"/>
                <a:cs typeface="News706BT-ItalicC"/>
                <a:sym typeface="News706BT-ItalicC"/>
              </a:rPr>
              <a:t>jQuery object </a:t>
            </a:r>
            <a:r>
              <a:t>which holds references to those elements</a:t>
            </a:r>
          </a:p>
          <a:p>
            <a:pPr marL="240631" indent="-240631">
              <a:buSzPct val="100000"/>
              <a:buChar char="‣"/>
              <a:defRPr>
                <a:solidFill>
                  <a:srgbClr val="FFFFFF"/>
                </a:solidFill>
              </a:defRPr>
            </a:pPr>
            <a:r>
              <a:t>We'll be using the shorthand in this class: $( )</a:t>
            </a:r>
          </a:p>
          <a:p>
            <a:pPr marL="240631" indent="-240631">
              <a:buSzPct val="100000"/>
              <a:buChar char="‣"/>
              <a:defRPr>
                <a:solidFill>
                  <a:srgbClr val="FFFFFF"/>
                </a:solidFill>
              </a:defRPr>
            </a:pPr>
            <a:r>
              <a:t>$(selector) is the same as jQuery(selector)</a:t>
            </a:r>
          </a:p>
        </p:txBody>
      </p:sp>
      <p:sp>
        <p:nvSpPr>
          <p:cNvPr id="256" name="Shape 256"/>
          <p:cNvSpPr/>
          <p:nvPr/>
        </p:nvSpPr>
        <p:spPr>
          <a:xfrm>
            <a:off x="4171869" y="2996525"/>
            <a:ext cx="6643117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8000">
                <a:solidFill>
                  <a:srgbClr val="FFFFFF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lvl1pPr>
          </a:lstStyle>
          <a:p>
            <a:pPr/>
            <a:r>
              <a:t>.addClass('selected');</a:t>
            </a:r>
          </a:p>
        </p:txBody>
      </p:sp>
      <p:sp>
        <p:nvSpPr>
          <p:cNvPr id="257" name="Shape 257"/>
          <p:cNvSpPr/>
          <p:nvPr/>
        </p:nvSpPr>
        <p:spPr>
          <a:xfrm flipH="1" rot="10800000">
            <a:off x="3192696" y="2691119"/>
            <a:ext cx="782292" cy="346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58585B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8" name="Shape 258"/>
          <p:cNvSpPr/>
          <p:nvPr/>
        </p:nvSpPr>
        <p:spPr>
          <a:xfrm>
            <a:off x="737036" y="5142788"/>
            <a:ext cx="2463395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jQuery Function: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1" name="Shape 261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2" name="Shape 262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using jquery to manipulate the dom</a:t>
            </a:r>
          </a:p>
        </p:txBody>
      </p:sp>
      <p:sp>
        <p:nvSpPr>
          <p:cNvPr id="263" name="Shape 263"/>
          <p:cNvSpPr/>
          <p:nvPr/>
        </p:nvSpPr>
        <p:spPr>
          <a:xfrm>
            <a:off x="1067021" y="2004155"/>
            <a:ext cx="5156813" cy="3576318"/>
          </a:xfrm>
          <a:prstGeom prst="roundRect">
            <a:avLst>
              <a:gd name="adj" fmla="val 10630"/>
            </a:avLst>
          </a:prstGeom>
          <a:solidFill>
            <a:srgbClr val="FFD800">
              <a:alpha val="4134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264" name="Shape 264"/>
          <p:cNvSpPr/>
          <p:nvPr/>
        </p:nvSpPr>
        <p:spPr>
          <a:xfrm>
            <a:off x="6806366" y="2004155"/>
            <a:ext cx="5156812" cy="3576318"/>
          </a:xfrm>
          <a:prstGeom prst="roundRect">
            <a:avLst>
              <a:gd name="adj" fmla="val 10630"/>
            </a:avLst>
          </a:prstGeom>
          <a:solidFill>
            <a:srgbClr val="FFB0C3"/>
          </a:solidFill>
          <a:ln w="50800">
            <a:solidFill>
              <a:srgbClr val="E93F34"/>
            </a:solidFill>
            <a:bevel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265" name="Shape 265"/>
          <p:cNvSpPr/>
          <p:nvPr/>
        </p:nvSpPr>
        <p:spPr>
          <a:xfrm>
            <a:off x="3487160" y="3070281"/>
            <a:ext cx="441961" cy="863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6" name="Shape 266"/>
          <p:cNvSpPr/>
          <p:nvPr/>
        </p:nvSpPr>
        <p:spPr>
          <a:xfrm>
            <a:off x="9226505" y="3070281"/>
            <a:ext cx="441961" cy="863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67" name="Shape 267"/>
          <p:cNvSpPr/>
          <p:nvPr/>
        </p:nvSpPr>
        <p:spPr>
          <a:xfrm>
            <a:off x="1721148" y="3866544"/>
            <a:ext cx="3973984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Select an element/elements</a:t>
            </a:r>
          </a:p>
        </p:txBody>
      </p:sp>
      <p:sp>
        <p:nvSpPr>
          <p:cNvPr id="268" name="Shape 268"/>
          <p:cNvSpPr/>
          <p:nvPr/>
        </p:nvSpPr>
        <p:spPr>
          <a:xfrm>
            <a:off x="7585919" y="3866544"/>
            <a:ext cx="3723133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Work with those elements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1" name="Shape 271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2" name="Shape 272"/>
          <p:cNvSpPr/>
          <p:nvPr/>
        </p:nvSpPr>
        <p:spPr>
          <a:xfrm>
            <a:off x="647700" y="720095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jquery — working with those elements</a:t>
            </a:r>
          </a:p>
        </p:txBody>
      </p:sp>
      <p:sp>
        <p:nvSpPr>
          <p:cNvPr id="273" name="Shape 273"/>
          <p:cNvSpPr/>
          <p:nvPr/>
        </p:nvSpPr>
        <p:spPr>
          <a:xfrm>
            <a:off x="2391667" y="3108069"/>
            <a:ext cx="1662685" cy="1117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8000">
                <a:solidFill>
                  <a:srgbClr val="FFFFFF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lvl1pPr>
          </a:lstStyle>
          <a:p>
            <a:pPr/>
            <a:r>
              <a:t>$('li')</a:t>
            </a:r>
          </a:p>
        </p:txBody>
      </p:sp>
      <p:sp>
        <p:nvSpPr>
          <p:cNvPr id="274" name="Shape 274"/>
          <p:cNvSpPr/>
          <p:nvPr/>
        </p:nvSpPr>
        <p:spPr>
          <a:xfrm>
            <a:off x="4006743" y="3133469"/>
            <a:ext cx="6643117" cy="1117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90000"/>
              </a:lnSpc>
              <a:defRPr sz="8000">
                <a:solidFill>
                  <a:srgbClr val="FFFFFF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t>.</a:t>
            </a:r>
            <a:r>
              <a:rPr>
                <a:solidFill>
                  <a:srgbClr val="F1AFC3"/>
                </a:solidFill>
              </a:rPr>
              <a:t>addClass(</a:t>
            </a:r>
            <a:r>
              <a:rPr>
                <a:solidFill>
                  <a:srgbClr val="FCD833"/>
                </a:solidFill>
              </a:rPr>
              <a:t>'selected'</a:t>
            </a:r>
            <a:r>
              <a:rPr>
                <a:solidFill>
                  <a:srgbClr val="F1AFC3"/>
                </a:solidFill>
              </a:rPr>
              <a:t>)</a:t>
            </a:r>
            <a:r>
              <a:t>;</a:t>
            </a:r>
          </a:p>
        </p:txBody>
      </p:sp>
      <p:sp>
        <p:nvSpPr>
          <p:cNvPr id="275" name="Shape 275"/>
          <p:cNvSpPr/>
          <p:nvPr/>
        </p:nvSpPr>
        <p:spPr>
          <a:xfrm>
            <a:off x="7699324" y="2370420"/>
            <a:ext cx="2152418" cy="405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ctr" defTabSz="647700">
              <a:lnSpc>
                <a:spcPct val="110000"/>
              </a:lnSpc>
              <a:spcBef>
                <a:spcPts val="400"/>
              </a:spcBef>
              <a:defRPr sz="2500">
                <a:solidFill>
                  <a:srgbClr val="FCD833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Parameter(s)</a:t>
            </a:r>
          </a:p>
        </p:txBody>
      </p:sp>
      <p:sp>
        <p:nvSpPr>
          <p:cNvPr id="276" name="Shape 276"/>
          <p:cNvSpPr/>
          <p:nvPr/>
        </p:nvSpPr>
        <p:spPr>
          <a:xfrm flipH="1" rot="10800000">
            <a:off x="7287162" y="2817752"/>
            <a:ext cx="2875143" cy="346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58585B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7" name="Shape 277"/>
          <p:cNvSpPr/>
          <p:nvPr/>
        </p:nvSpPr>
        <p:spPr>
          <a:xfrm>
            <a:off x="6252092" y="4481337"/>
            <a:ext cx="2152418" cy="405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ctr" defTabSz="647700">
              <a:lnSpc>
                <a:spcPct val="110000"/>
              </a:lnSpc>
              <a:spcBef>
                <a:spcPts val="400"/>
              </a:spcBef>
              <a:defRPr sz="2500">
                <a:solidFill>
                  <a:srgbClr val="F1AFC3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Method</a:t>
            </a:r>
          </a:p>
        </p:txBody>
      </p:sp>
      <p:sp>
        <p:nvSpPr>
          <p:cNvPr id="278" name="Shape 278"/>
          <p:cNvSpPr/>
          <p:nvPr/>
        </p:nvSpPr>
        <p:spPr>
          <a:xfrm>
            <a:off x="4251277" y="4037761"/>
            <a:ext cx="6126565" cy="346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58585B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1" name="Shape 281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2" name="Shape 282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jquery methods — traversing the dom</a:t>
            </a:r>
          </a:p>
        </p:txBody>
      </p:sp>
      <p:sp>
        <p:nvSpPr>
          <p:cNvPr id="283" name="Shape 283"/>
          <p:cNvSpPr/>
          <p:nvPr/>
        </p:nvSpPr>
        <p:spPr>
          <a:xfrm>
            <a:off x="649161" y="2700930"/>
            <a:ext cx="4320846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Some methods available to us:</a:t>
            </a:r>
          </a:p>
        </p:txBody>
      </p:sp>
      <p:sp>
        <p:nvSpPr>
          <p:cNvPr id="284" name="Shape 284"/>
          <p:cNvSpPr/>
          <p:nvPr/>
        </p:nvSpPr>
        <p:spPr>
          <a:xfrm>
            <a:off x="995178" y="3193684"/>
            <a:ext cx="4698604" cy="1346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40631" indent="-240631">
              <a:buSzPct val="100000"/>
              <a:buChar char="‣"/>
            </a:pPr>
            <a:r>
              <a:t>.find( )   (finds all descendants)</a:t>
            </a:r>
          </a:p>
          <a:p>
            <a:pPr marL="240631" indent="-240631">
              <a:buSzPct val="100000"/>
              <a:buChar char="‣"/>
            </a:pPr>
            <a:r>
              <a:t>.children( )</a:t>
            </a:r>
          </a:p>
          <a:p>
            <a:pPr marL="240631" indent="-240631">
              <a:buSzPct val="100000"/>
              <a:buChar char="‣"/>
            </a:pPr>
            <a:r>
              <a:t>.parent( ) </a:t>
            </a:r>
          </a:p>
          <a:p>
            <a:pPr marL="240631" indent="-240631">
              <a:buSzPct val="100000"/>
              <a:buChar char="‣"/>
            </a:pPr>
            <a:r>
              <a:t>.siblings( )</a:t>
            </a:r>
          </a:p>
        </p:txBody>
      </p:sp>
      <p:sp>
        <p:nvSpPr>
          <p:cNvPr id="285" name="Shape 285"/>
          <p:cNvSpPr/>
          <p:nvPr/>
        </p:nvSpPr>
        <p:spPr>
          <a:xfrm>
            <a:off x="651507" y="1554976"/>
            <a:ext cx="9960028" cy="711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jQuery provides us with methods to find/select elements to work with &amp; traverse the DOM</a:t>
            </a:r>
          </a:p>
        </p:txBody>
      </p:sp>
      <p:grpSp>
        <p:nvGrpSpPr>
          <p:cNvPr id="288" name="Group 288"/>
          <p:cNvGrpSpPr/>
          <p:nvPr/>
        </p:nvGrpSpPr>
        <p:grpSpPr>
          <a:xfrm>
            <a:off x="10788404" y="181799"/>
            <a:ext cx="2107411" cy="2074813"/>
            <a:chOff x="0" y="0"/>
            <a:chExt cx="2107410" cy="2074811"/>
          </a:xfrm>
        </p:grpSpPr>
        <p:sp>
          <p:nvSpPr>
            <p:cNvPr id="286" name="Shape 286"/>
            <p:cNvSpPr/>
            <p:nvPr/>
          </p:nvSpPr>
          <p:spPr>
            <a:xfrm>
              <a:off x="0" y="0"/>
              <a:ext cx="2107411" cy="2074812"/>
            </a:xfrm>
            <a:prstGeom prst="ellipse">
              <a:avLst/>
            </a:prstGeom>
            <a:solidFill>
              <a:srgbClr val="FFB0C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ts val="1600"/>
                </a:lnSpc>
                <a:defRPr cap="all" sz="18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</a:p>
          </p:txBody>
        </p:sp>
        <p:sp>
          <p:nvSpPr>
            <p:cNvPr id="287" name="Shape 287"/>
            <p:cNvSpPr/>
            <p:nvPr/>
          </p:nvSpPr>
          <p:spPr>
            <a:xfrm>
              <a:off x="414244" y="627195"/>
              <a:ext cx="1278923" cy="8204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647700">
                <a:lnSpc>
                  <a:spcPts val="3200"/>
                </a:lnSpc>
                <a:defRPr cap="all" spc="-56" sz="2800"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lvl1pPr>
            </a:lstStyle>
            <a:p>
              <a:pPr/>
              <a:r>
                <a:t>traverse the dom</a:t>
              </a:r>
            </a:p>
          </p:txBody>
        </p:sp>
      </p:grpSp>
      <p:sp>
        <p:nvSpPr>
          <p:cNvPr id="289" name="Shape 289"/>
          <p:cNvSpPr/>
          <p:nvPr/>
        </p:nvSpPr>
        <p:spPr>
          <a:xfrm>
            <a:off x="6603462" y="4058576"/>
            <a:ext cx="4973117" cy="1428542"/>
          </a:xfrm>
          <a:prstGeom prst="roundRect">
            <a:avLst>
              <a:gd name="adj" fmla="val 12313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290" name="Shape 290"/>
          <p:cNvSpPr/>
          <p:nvPr/>
        </p:nvSpPr>
        <p:spPr>
          <a:xfrm>
            <a:off x="6567168" y="2687139"/>
            <a:ext cx="4457396" cy="711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What goes in the parentheses?</a:t>
            </a:r>
          </a:p>
          <a:p>
            <a:pPr>
              <a:defRPr>
                <a:latin typeface="News706BT-BoldC"/>
                <a:ea typeface="News706BT-BoldC"/>
                <a:cs typeface="News706BT-BoldC"/>
                <a:sym typeface="News706BT-BoldC"/>
              </a:defRPr>
            </a:pPr>
            <a:r>
              <a:rPr>
                <a:latin typeface="News706BT-RomanC"/>
                <a:ea typeface="News706BT-RomanC"/>
                <a:cs typeface="News706BT-RomanC"/>
                <a:sym typeface="News706BT-RomanC"/>
              </a:rPr>
              <a:t>A css-style </a:t>
            </a:r>
            <a:r>
              <a:t>selector</a:t>
            </a:r>
          </a:p>
        </p:txBody>
      </p:sp>
      <p:sp>
        <p:nvSpPr>
          <p:cNvPr id="291" name="Shape 291"/>
          <p:cNvSpPr/>
          <p:nvPr/>
        </p:nvSpPr>
        <p:spPr>
          <a:xfrm>
            <a:off x="6608540" y="3621060"/>
            <a:ext cx="1597763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Examples:</a:t>
            </a:r>
          </a:p>
        </p:txBody>
      </p:sp>
      <p:sp>
        <p:nvSpPr>
          <p:cNvPr id="292" name="Shape 292"/>
          <p:cNvSpPr/>
          <p:nvPr/>
        </p:nvSpPr>
        <p:spPr>
          <a:xfrm>
            <a:off x="6746498" y="4218300"/>
            <a:ext cx="4687045" cy="110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4500"/>
              </a:lnSpc>
              <a:tabLst>
                <a:tab pos="457200" algn="l"/>
              </a:tabLst>
              <a:defRPr sz="20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7C7C7"/>
                </a:solidFill>
              </a:rPr>
              <a:t>$</a:t>
            </a:r>
            <a:r>
              <a:rPr>
                <a:solidFill>
                  <a:srgbClr val="D8E91B"/>
                </a:solidFill>
              </a:rPr>
              <a:t>(</a:t>
            </a:r>
            <a:r>
              <a:rPr>
                <a:solidFill>
                  <a:srgbClr val="FFA0A0"/>
                </a:solidFill>
              </a:rPr>
              <a:t>'h1'</a:t>
            </a:r>
            <a:r>
              <a:rPr>
                <a:solidFill>
                  <a:srgbClr val="D8E91B"/>
                </a:solidFill>
              </a:rPr>
              <a:t>).</a:t>
            </a:r>
            <a:r>
              <a:t>find</a:t>
            </a:r>
            <a:r>
              <a:rPr>
                <a:solidFill>
                  <a:srgbClr val="D8E91B"/>
                </a:solidFill>
              </a:rPr>
              <a:t>(</a:t>
            </a:r>
            <a:r>
              <a:rPr>
                <a:solidFill>
                  <a:srgbClr val="42CAD9"/>
                </a:solidFill>
              </a:rPr>
              <a:t>'a'</a:t>
            </a:r>
            <a:r>
              <a:rPr>
                <a:solidFill>
                  <a:srgbClr val="D8E91B"/>
                </a:solidFill>
              </a:rPr>
              <a:t>);</a:t>
            </a:r>
            <a:endParaRPr>
              <a:solidFill>
                <a:srgbClr val="C7C7C7"/>
              </a:solidFill>
            </a:endParaRPr>
          </a:p>
          <a:p>
            <a:pPr defTabSz="457200">
              <a:lnSpc>
                <a:spcPts val="4500"/>
              </a:lnSpc>
              <a:tabLst>
                <a:tab pos="457200" algn="l"/>
              </a:tabLst>
              <a:defRPr sz="2000">
                <a:solidFill>
                  <a:srgbClr val="FFA0A0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7C7C7"/>
                </a:solidFill>
              </a:rPr>
              <a:t>$</a:t>
            </a:r>
            <a:r>
              <a:rPr>
                <a:solidFill>
                  <a:srgbClr val="D8E91B"/>
                </a:solidFill>
              </a:rPr>
              <a:t>(</a:t>
            </a:r>
            <a:r>
              <a:t>'#box1'</a:t>
            </a:r>
            <a:r>
              <a:rPr>
                <a:solidFill>
                  <a:srgbClr val="D8E91B"/>
                </a:solidFill>
              </a:rPr>
              <a:t>).</a:t>
            </a:r>
            <a:r>
              <a:rPr>
                <a:solidFill>
                  <a:srgbClr val="FFFFFF"/>
                </a:solidFill>
              </a:rPr>
              <a:t>parent</a:t>
            </a:r>
            <a:r>
              <a:rPr>
                <a:solidFill>
                  <a:srgbClr val="D8E91B"/>
                </a:solidFill>
              </a:rPr>
              <a:t>();</a:t>
            </a:r>
            <a:endParaRPr>
              <a:solidFill>
                <a:srgbClr val="D8E91B"/>
              </a:solidFill>
            </a:endParaRPr>
          </a:p>
          <a:p>
            <a:pPr defTabSz="457200">
              <a:lnSpc>
                <a:spcPts val="4500"/>
              </a:lnSpc>
              <a:tabLst>
                <a:tab pos="457200" algn="l"/>
              </a:tabLst>
              <a:defRPr sz="2000">
                <a:solidFill>
                  <a:srgbClr val="FFA0A0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7C7C7"/>
                </a:solidFill>
              </a:rPr>
              <a:t>$</a:t>
            </a:r>
            <a:r>
              <a:rPr>
                <a:solidFill>
                  <a:srgbClr val="D8E91B"/>
                </a:solidFill>
              </a:rPr>
              <a:t>(</a:t>
            </a:r>
            <a:r>
              <a:t>'p'</a:t>
            </a:r>
            <a:r>
              <a:rPr>
                <a:solidFill>
                  <a:srgbClr val="D8E91B"/>
                </a:solidFill>
              </a:rPr>
              <a:t>).</a:t>
            </a:r>
            <a:r>
              <a:rPr>
                <a:solidFill>
                  <a:srgbClr val="FFFFFF"/>
                </a:solidFill>
              </a:rPr>
              <a:t>siblings</a:t>
            </a:r>
            <a:r>
              <a:rPr>
                <a:solidFill>
                  <a:srgbClr val="D8E91B"/>
                </a:solidFill>
              </a:rPr>
              <a:t>(</a:t>
            </a:r>
            <a:r>
              <a:t>'.important'</a:t>
            </a:r>
            <a:r>
              <a:rPr>
                <a:solidFill>
                  <a:srgbClr val="D8E91B"/>
                </a:solidFill>
              </a:rPr>
              <a:t>);</a:t>
            </a:r>
          </a:p>
        </p:txBody>
      </p:sp>
      <p:sp>
        <p:nvSpPr>
          <p:cNvPr id="293" name="Shape 293"/>
          <p:cNvSpPr/>
          <p:nvPr/>
        </p:nvSpPr>
        <p:spPr>
          <a:xfrm>
            <a:off x="658197" y="6147252"/>
            <a:ext cx="10550766" cy="711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News706BT-ItalicC"/>
                <a:ea typeface="News706BT-ItalicC"/>
                <a:cs typeface="News706BT-ItalicC"/>
                <a:sym typeface="News706BT-ItalicC"/>
              </a:defRPr>
            </a:lvl1pPr>
          </a:lstStyle>
          <a:p>
            <a:pPr/>
            <a:r>
              <a:t>*Think of this as part of the selection process, must come directly after another selection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8" name="Shape 298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9" name="Shape 299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jquery methods — Getting/setting content</a:t>
            </a:r>
          </a:p>
        </p:txBody>
      </p:sp>
      <p:grpSp>
        <p:nvGrpSpPr>
          <p:cNvPr id="302" name="Group 302"/>
          <p:cNvGrpSpPr/>
          <p:nvPr/>
        </p:nvGrpSpPr>
        <p:grpSpPr>
          <a:xfrm>
            <a:off x="10755810" y="181799"/>
            <a:ext cx="2107412" cy="2074813"/>
            <a:chOff x="0" y="0"/>
            <a:chExt cx="2107410" cy="2074811"/>
          </a:xfrm>
        </p:grpSpPr>
        <p:sp>
          <p:nvSpPr>
            <p:cNvPr id="300" name="Shape 300"/>
            <p:cNvSpPr/>
            <p:nvPr/>
          </p:nvSpPr>
          <p:spPr>
            <a:xfrm>
              <a:off x="0" y="0"/>
              <a:ext cx="2107411" cy="2074812"/>
            </a:xfrm>
            <a:prstGeom prst="ellipse">
              <a:avLst/>
            </a:prstGeom>
            <a:solidFill>
              <a:srgbClr val="FFD8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ts val="1600"/>
                </a:lnSpc>
                <a:defRPr cap="all" sz="18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</a:p>
          </p:txBody>
        </p:sp>
        <p:sp>
          <p:nvSpPr>
            <p:cNvPr id="301" name="Shape 301"/>
            <p:cNvSpPr/>
            <p:nvPr/>
          </p:nvSpPr>
          <p:spPr>
            <a:xfrm>
              <a:off x="512275" y="627195"/>
              <a:ext cx="1082860" cy="8204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ctr" defTabSz="647700">
                <a:lnSpc>
                  <a:spcPts val="3200"/>
                </a:lnSpc>
                <a:defRPr cap="all" spc="-56" sz="2800"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  <a:r>
                <a:t>get/set</a:t>
              </a:r>
            </a:p>
            <a:p>
              <a:pPr algn="ctr" defTabSz="647700">
                <a:lnSpc>
                  <a:spcPts val="3200"/>
                </a:lnSpc>
                <a:defRPr cap="all" spc="-56" sz="2800"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  <a:r>
                <a:t>content</a:t>
              </a:r>
            </a:p>
          </p:txBody>
        </p:sp>
      </p:grpSp>
      <p:sp>
        <p:nvSpPr>
          <p:cNvPr id="303" name="Shape 303"/>
          <p:cNvSpPr/>
          <p:nvPr/>
        </p:nvSpPr>
        <p:spPr>
          <a:xfrm>
            <a:off x="593998" y="3016881"/>
            <a:ext cx="4320845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Some methods available to us:</a:t>
            </a:r>
          </a:p>
        </p:txBody>
      </p:sp>
      <p:sp>
        <p:nvSpPr>
          <p:cNvPr id="304" name="Shape 304"/>
          <p:cNvSpPr/>
          <p:nvPr/>
        </p:nvSpPr>
        <p:spPr>
          <a:xfrm>
            <a:off x="594162" y="1624597"/>
            <a:ext cx="11601520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Get/change content of elements, attributes, text nodes</a:t>
            </a:r>
          </a:p>
        </p:txBody>
      </p:sp>
      <p:sp>
        <p:nvSpPr>
          <p:cNvPr id="305" name="Shape 305"/>
          <p:cNvSpPr/>
          <p:nvPr/>
        </p:nvSpPr>
        <p:spPr>
          <a:xfrm>
            <a:off x="1120187" y="3536589"/>
            <a:ext cx="3268467" cy="1981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40631" indent="-240631">
              <a:buSzPct val="100000"/>
              <a:buChar char="‣"/>
            </a:pPr>
            <a:r>
              <a:t>.html( )</a:t>
            </a:r>
          </a:p>
          <a:p>
            <a:pPr marL="240631" indent="-240631">
              <a:buSzPct val="100000"/>
              <a:buChar char="‣"/>
            </a:pPr>
            <a:r>
              <a:t>.attr( )</a:t>
            </a:r>
          </a:p>
          <a:p>
            <a:pPr marL="240631" indent="-240631">
              <a:buSzPct val="100000"/>
              <a:buChar char="‣"/>
            </a:pPr>
            <a:r>
              <a:t>.css( )</a:t>
            </a:r>
          </a:p>
          <a:p>
            <a:pPr marL="240631" indent="-240631">
              <a:buSzPct val="100000"/>
              <a:buChar char="‣"/>
            </a:pPr>
            <a:r>
              <a:t>.addClass( )</a:t>
            </a:r>
          </a:p>
          <a:p>
            <a:pPr marL="240631" indent="-240631">
              <a:buSzPct val="100000"/>
              <a:buChar char="‣"/>
            </a:pPr>
            <a:r>
              <a:t>.removeClass( )</a:t>
            </a:r>
          </a:p>
          <a:p>
            <a:pPr marL="240631" indent="-240631">
              <a:buSzPct val="100000"/>
              <a:buChar char="‣"/>
            </a:pPr>
            <a:r>
              <a:t>.toggleClass( )</a:t>
            </a:r>
          </a:p>
        </p:txBody>
      </p:sp>
      <p:sp>
        <p:nvSpPr>
          <p:cNvPr id="306" name="Shape 306"/>
          <p:cNvSpPr/>
          <p:nvPr/>
        </p:nvSpPr>
        <p:spPr>
          <a:xfrm>
            <a:off x="5616363" y="4388318"/>
            <a:ext cx="7049980" cy="2177520"/>
          </a:xfrm>
          <a:prstGeom prst="roundRect">
            <a:avLst>
              <a:gd name="adj" fmla="val 8078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307" name="Shape 307"/>
          <p:cNvSpPr/>
          <p:nvPr/>
        </p:nvSpPr>
        <p:spPr>
          <a:xfrm>
            <a:off x="5580069" y="3016881"/>
            <a:ext cx="7209435" cy="711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What goes in the parentheses?</a:t>
            </a:r>
          </a:p>
          <a:p>
            <a:pPr/>
            <a:r>
              <a:t>The </a:t>
            </a: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html, styles, classes you want to add/change</a:t>
            </a:r>
          </a:p>
        </p:txBody>
      </p:sp>
      <p:sp>
        <p:nvSpPr>
          <p:cNvPr id="308" name="Shape 308"/>
          <p:cNvSpPr/>
          <p:nvPr/>
        </p:nvSpPr>
        <p:spPr>
          <a:xfrm>
            <a:off x="5621442" y="3950802"/>
            <a:ext cx="5598872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Examples of </a:t>
            </a: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adding/changing </a:t>
            </a:r>
            <a:r>
              <a:t>content:</a:t>
            </a:r>
          </a:p>
        </p:txBody>
      </p:sp>
      <p:sp>
        <p:nvSpPr>
          <p:cNvPr id="309" name="Shape 309"/>
          <p:cNvSpPr/>
          <p:nvPr/>
        </p:nvSpPr>
        <p:spPr>
          <a:xfrm>
            <a:off x="5759399" y="4577352"/>
            <a:ext cx="6973417" cy="1794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457200">
              <a:lnSpc>
                <a:spcPts val="4500"/>
              </a:lnSpc>
              <a:tabLst>
                <a:tab pos="457200" algn="l"/>
              </a:tabLst>
              <a:defRPr sz="20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7C7C7"/>
                </a:solidFill>
              </a:rPr>
              <a:t>$</a:t>
            </a:r>
            <a:r>
              <a:rPr>
                <a:solidFill>
                  <a:srgbClr val="D8E91B"/>
                </a:solidFill>
              </a:rPr>
              <a:t>(</a:t>
            </a:r>
            <a:r>
              <a:rPr>
                <a:solidFill>
                  <a:srgbClr val="FFA0A0"/>
                </a:solidFill>
              </a:rPr>
              <a:t>'h1'</a:t>
            </a:r>
            <a:r>
              <a:rPr>
                <a:solidFill>
                  <a:srgbClr val="D8E91B"/>
                </a:solidFill>
              </a:rPr>
              <a:t>).</a:t>
            </a:r>
            <a:r>
              <a:t>html</a:t>
            </a:r>
            <a:r>
              <a:rPr>
                <a:solidFill>
                  <a:srgbClr val="D8E91B"/>
                </a:solidFill>
              </a:rPr>
              <a:t>(</a:t>
            </a:r>
            <a:r>
              <a:rPr>
                <a:solidFill>
                  <a:srgbClr val="42CAD9"/>
                </a:solidFill>
              </a:rPr>
              <a:t>'Content to insert goes here'</a:t>
            </a:r>
            <a:r>
              <a:rPr>
                <a:solidFill>
                  <a:srgbClr val="D8E91B"/>
                </a:solidFill>
              </a:rPr>
              <a:t>);</a:t>
            </a:r>
            <a:endParaRPr>
              <a:solidFill>
                <a:srgbClr val="D8E91B"/>
              </a:solidFill>
            </a:endParaRPr>
          </a:p>
          <a:p>
            <a:pPr defTabSz="457200">
              <a:lnSpc>
                <a:spcPts val="4500"/>
              </a:lnSpc>
              <a:tabLst>
                <a:tab pos="457200" algn="l"/>
              </a:tabLst>
              <a:defRPr sz="2000">
                <a:solidFill>
                  <a:srgbClr val="FFA0A0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7C7C7"/>
                </a:solidFill>
              </a:rPr>
              <a:t>$</a:t>
            </a:r>
            <a:r>
              <a:rPr>
                <a:solidFill>
                  <a:srgbClr val="D8E91B"/>
                </a:solidFill>
              </a:rPr>
              <a:t>(</a:t>
            </a:r>
            <a:r>
              <a:t>'img'</a:t>
            </a:r>
            <a:r>
              <a:rPr>
                <a:solidFill>
                  <a:srgbClr val="D8E91B"/>
                </a:solidFill>
              </a:rPr>
              <a:t>).</a:t>
            </a:r>
            <a:r>
              <a:rPr>
                <a:solidFill>
                  <a:srgbClr val="FFFFFF"/>
                </a:solidFill>
              </a:rPr>
              <a:t>attr</a:t>
            </a:r>
            <a:r>
              <a:rPr>
                <a:solidFill>
                  <a:srgbClr val="D8E91B"/>
                </a:solidFill>
              </a:rPr>
              <a:t>(</a:t>
            </a:r>
            <a:r>
              <a:t>'src', 'images/bike.png'</a:t>
            </a:r>
            <a:r>
              <a:rPr>
                <a:solidFill>
                  <a:srgbClr val="D8E91B"/>
                </a:solidFill>
              </a:rPr>
              <a:t>);</a:t>
            </a:r>
            <a:endParaRPr>
              <a:solidFill>
                <a:srgbClr val="C7C7C7"/>
              </a:solidFill>
            </a:endParaRPr>
          </a:p>
          <a:p>
            <a:pPr defTabSz="457200">
              <a:lnSpc>
                <a:spcPts val="4500"/>
              </a:lnSpc>
              <a:tabLst>
                <a:tab pos="457200" algn="l"/>
              </a:tabLst>
              <a:defRPr sz="2000">
                <a:solidFill>
                  <a:srgbClr val="FFA0A0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7C7C7"/>
                </a:solidFill>
              </a:rPr>
              <a:t>$</a:t>
            </a:r>
            <a:r>
              <a:rPr>
                <a:solidFill>
                  <a:srgbClr val="D8E91B"/>
                </a:solidFill>
              </a:rPr>
              <a:t>(</a:t>
            </a:r>
            <a:r>
              <a:t>'#box1'</a:t>
            </a:r>
            <a:r>
              <a:rPr>
                <a:solidFill>
                  <a:srgbClr val="D8E91B"/>
                </a:solidFill>
              </a:rPr>
              <a:t>).</a:t>
            </a:r>
            <a:r>
              <a:rPr>
                <a:solidFill>
                  <a:srgbClr val="FFFFFF"/>
                </a:solidFill>
              </a:rPr>
              <a:t>css</a:t>
            </a:r>
            <a:r>
              <a:rPr>
                <a:solidFill>
                  <a:srgbClr val="D8E91B"/>
                </a:solidFill>
              </a:rPr>
              <a:t>(</a:t>
            </a:r>
            <a:r>
              <a:t>'color', 'red'</a:t>
            </a:r>
            <a:r>
              <a:rPr>
                <a:solidFill>
                  <a:srgbClr val="D8E91B"/>
                </a:solidFill>
              </a:rPr>
              <a:t>);</a:t>
            </a:r>
            <a:endParaRPr>
              <a:solidFill>
                <a:srgbClr val="D8E91B"/>
              </a:solidFill>
            </a:endParaRPr>
          </a:p>
          <a:p>
            <a:pPr defTabSz="457200">
              <a:lnSpc>
                <a:spcPts val="4500"/>
              </a:lnSpc>
              <a:tabLst>
                <a:tab pos="457200" algn="l"/>
              </a:tabLst>
              <a:defRPr sz="2000">
                <a:solidFill>
                  <a:srgbClr val="FFA0A0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7C7C7"/>
                </a:solidFill>
              </a:rPr>
              <a:t>$</a:t>
            </a:r>
            <a:r>
              <a:rPr>
                <a:solidFill>
                  <a:srgbClr val="D8E91B"/>
                </a:solidFill>
              </a:rPr>
              <a:t>(</a:t>
            </a:r>
            <a:r>
              <a:t>'p'</a:t>
            </a:r>
            <a:r>
              <a:rPr>
                <a:solidFill>
                  <a:srgbClr val="D8E91B"/>
                </a:solidFill>
              </a:rPr>
              <a:t>).</a:t>
            </a:r>
            <a:r>
              <a:rPr>
                <a:solidFill>
                  <a:srgbClr val="FFFFFF"/>
                </a:solidFill>
              </a:rPr>
              <a:t>addClass</a:t>
            </a:r>
            <a:r>
              <a:rPr>
                <a:solidFill>
                  <a:srgbClr val="D8E91B"/>
                </a:solidFill>
              </a:rPr>
              <a:t>(</a:t>
            </a:r>
            <a:r>
              <a:t>'success'</a:t>
            </a:r>
            <a:r>
              <a:rPr>
                <a:solidFill>
                  <a:srgbClr val="D8E91B"/>
                </a:solidFill>
              </a:rPr>
              <a:t>);</a:t>
            </a:r>
            <a:endParaRPr>
              <a:solidFill>
                <a:srgbClr val="D8E91B"/>
              </a:solidFill>
            </a:endParaRPr>
          </a:p>
          <a:p>
            <a:pPr defTabSz="457200">
              <a:lnSpc>
                <a:spcPts val="4500"/>
              </a:lnSpc>
              <a:tabLst>
                <a:tab pos="457200" algn="l"/>
              </a:tabLst>
              <a:defRPr sz="2000">
                <a:solidFill>
                  <a:srgbClr val="FFA0A0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7C7C7"/>
                </a:solidFill>
              </a:rPr>
              <a:t>$</a:t>
            </a:r>
            <a:r>
              <a:rPr>
                <a:solidFill>
                  <a:srgbClr val="D8E91B"/>
                </a:solidFill>
              </a:rPr>
              <a:t>(</a:t>
            </a:r>
            <a:r>
              <a:t>'p'</a:t>
            </a:r>
            <a:r>
              <a:rPr>
                <a:solidFill>
                  <a:srgbClr val="D8E91B"/>
                </a:solidFill>
              </a:rPr>
              <a:t>).</a:t>
            </a:r>
            <a:r>
              <a:rPr>
                <a:solidFill>
                  <a:srgbClr val="FFFFFF"/>
                </a:solidFill>
              </a:rPr>
              <a:t>removeClass</a:t>
            </a:r>
            <a:r>
              <a:rPr>
                <a:solidFill>
                  <a:srgbClr val="D8E91B"/>
                </a:solidFill>
              </a:rPr>
              <a:t>(</a:t>
            </a:r>
            <a:r>
              <a:t>'my-class-here'</a:t>
            </a:r>
            <a:r>
              <a:rPr>
                <a:solidFill>
                  <a:srgbClr val="D8E91B"/>
                </a:solidFill>
              </a:rP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D8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635000" y="26295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65000"/>
              </a:lnSpc>
              <a:defRPr cap="all" spc="-180" sz="90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MONDAY</a:t>
            </a:r>
          </a:p>
        </p:txBody>
      </p:sp>
      <p:sp>
        <p:nvSpPr>
          <p:cNvPr id="198" name="Shape 198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9" name="Shape 199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0" name="Shape 200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Front-end web development</a:t>
            </a:r>
          </a:p>
        </p:txBody>
      </p:sp>
      <p:sp>
        <p:nvSpPr>
          <p:cNvPr id="201" name="Shape 201"/>
          <p:cNvSpPr/>
          <p:nvPr/>
        </p:nvSpPr>
        <p:spPr>
          <a:xfrm>
            <a:off x="635000" y="4056196"/>
            <a:ext cx="11734800" cy="762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cap="all" spc="-119" sz="60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FRANK</a:t>
            </a:r>
          </a:p>
        </p:txBody>
      </p:sp>
      <p:sp>
        <p:nvSpPr>
          <p:cNvPr id="202" name="Shape 202"/>
          <p:cNvSpPr/>
          <p:nvPr/>
        </p:nvSpPr>
        <p:spPr>
          <a:xfrm>
            <a:off x="762000" y="5089128"/>
            <a:ext cx="11734800" cy="39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cap="all" spc="-62" sz="31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(Google sheet is pinned in slack)</a:t>
            </a:r>
          </a:p>
        </p:txBody>
      </p:sp>
      <p:sp>
        <p:nvSpPr>
          <p:cNvPr id="203" name="Shape 203"/>
          <p:cNvSpPr/>
          <p:nvPr/>
        </p:nvSpPr>
        <p:spPr>
          <a:xfrm>
            <a:off x="635000" y="2028626"/>
            <a:ext cx="11734800" cy="393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65000"/>
              </a:lnSpc>
              <a:defRPr cap="all" spc="-59" sz="3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9">
                <a:uFill>
                  <a:solidFill>
                    <a:srgbClr val="FFFFFF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snacks &amp; Design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2" name="Shape 312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3" name="Shape 313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add class</a:t>
            </a:r>
          </a:p>
        </p:txBody>
      </p:sp>
      <p:sp>
        <p:nvSpPr>
          <p:cNvPr id="314" name="Shape 314"/>
          <p:cNvSpPr/>
          <p:nvPr/>
        </p:nvSpPr>
        <p:spPr>
          <a:xfrm>
            <a:off x="429256" y="5067539"/>
            <a:ext cx="11683344" cy="1161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F1AFC3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$('h1').addClass('fun')</a:t>
            </a:r>
          </a:p>
        </p:txBody>
      </p:sp>
      <p:sp>
        <p:nvSpPr>
          <p:cNvPr id="315" name="Shape 315"/>
          <p:cNvSpPr/>
          <p:nvPr/>
        </p:nvSpPr>
        <p:spPr>
          <a:xfrm>
            <a:off x="412774" y="1636572"/>
            <a:ext cx="12186346" cy="1161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F1AFC3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$('h1').addClass('.fun')</a:t>
            </a:r>
          </a:p>
        </p:txBody>
      </p:sp>
      <p:sp>
        <p:nvSpPr>
          <p:cNvPr id="316" name="Shape 316"/>
          <p:cNvSpPr/>
          <p:nvPr/>
        </p:nvSpPr>
        <p:spPr>
          <a:xfrm flipV="1">
            <a:off x="9567407" y="2207633"/>
            <a:ext cx="373830" cy="579623"/>
          </a:xfrm>
          <a:prstGeom prst="line">
            <a:avLst/>
          </a:prstGeom>
          <a:ln w="38100">
            <a:solidFill>
              <a:srgbClr val="E93F34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7" name="Shape 317"/>
          <p:cNvSpPr/>
          <p:nvPr/>
        </p:nvSpPr>
        <p:spPr>
          <a:xfrm flipH="1" flipV="1">
            <a:off x="9567407" y="2207633"/>
            <a:ext cx="373830" cy="579623"/>
          </a:xfrm>
          <a:prstGeom prst="line">
            <a:avLst/>
          </a:prstGeom>
          <a:ln w="38100">
            <a:solidFill>
              <a:srgbClr val="E93F34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8" name="Shape 318"/>
          <p:cNvSpPr/>
          <p:nvPr/>
        </p:nvSpPr>
        <p:spPr>
          <a:xfrm flipV="1">
            <a:off x="9754322" y="3044972"/>
            <a:ext cx="1" cy="576854"/>
          </a:xfrm>
          <a:prstGeom prst="line">
            <a:avLst/>
          </a:prstGeom>
          <a:ln w="38100">
            <a:solidFill>
              <a:srgbClr val="E93F34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9" name="Shape 319"/>
          <p:cNvSpPr/>
          <p:nvPr/>
        </p:nvSpPr>
        <p:spPr>
          <a:xfrm>
            <a:off x="8583443" y="3974571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solidFill>
                  <a:srgbClr val="E93F34"/>
                </a:solidFill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Remember — no period!!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6859838" y="4251307"/>
            <a:ext cx="4668268" cy="1428543"/>
          </a:xfrm>
          <a:prstGeom prst="roundRect">
            <a:avLst>
              <a:gd name="adj" fmla="val 12313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322" name="Shape 322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3" name="Shape 323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4" name="Shape 324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jquery methods — effects/animation</a:t>
            </a:r>
          </a:p>
        </p:txBody>
      </p:sp>
      <p:sp>
        <p:nvSpPr>
          <p:cNvPr id="325" name="Shape 325"/>
          <p:cNvSpPr/>
          <p:nvPr/>
        </p:nvSpPr>
        <p:spPr>
          <a:xfrm>
            <a:off x="1150522" y="3586877"/>
            <a:ext cx="2713787" cy="2298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40631" indent="-240631">
              <a:buSzPct val="100000"/>
              <a:buChar char="‣"/>
            </a:pPr>
            <a:r>
              <a:t>.show( )</a:t>
            </a:r>
          </a:p>
          <a:p>
            <a:pPr marL="240631" indent="-240631">
              <a:buSzPct val="100000"/>
              <a:buChar char="‣"/>
            </a:pPr>
            <a:r>
              <a:t>.hide( )</a:t>
            </a:r>
          </a:p>
          <a:p>
            <a:pPr marL="240631" indent="-240631">
              <a:buSzPct val="100000"/>
              <a:buChar char="‣"/>
            </a:pPr>
            <a:r>
              <a:t>.fadeIn( )</a:t>
            </a:r>
          </a:p>
          <a:p>
            <a:pPr marL="240631" indent="-240631">
              <a:buSzPct val="100000"/>
              <a:buChar char="‣"/>
            </a:pPr>
            <a:r>
              <a:t>.fadeOut( )</a:t>
            </a:r>
          </a:p>
          <a:p>
            <a:pPr marL="240631" indent="-240631">
              <a:buSzPct val="100000"/>
              <a:buChar char="‣"/>
            </a:pPr>
            <a:r>
              <a:t>.slideUp( )</a:t>
            </a:r>
          </a:p>
          <a:p>
            <a:pPr marL="240631" indent="-240631">
              <a:buSzPct val="100000"/>
              <a:buChar char="‣"/>
            </a:pPr>
            <a:r>
              <a:t>.slideDown( )</a:t>
            </a:r>
          </a:p>
          <a:p>
            <a:pPr marL="240631" indent="-240631">
              <a:buSzPct val="100000"/>
              <a:buChar char="‣"/>
            </a:pPr>
            <a:r>
              <a:t>.slideToggle( )</a:t>
            </a:r>
          </a:p>
        </p:txBody>
      </p:sp>
      <p:sp>
        <p:nvSpPr>
          <p:cNvPr id="326" name="Shape 326"/>
          <p:cNvSpPr/>
          <p:nvPr/>
        </p:nvSpPr>
        <p:spPr>
          <a:xfrm>
            <a:off x="607188" y="1696883"/>
            <a:ext cx="7456062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Add effects and animation to parts of the page</a:t>
            </a:r>
          </a:p>
        </p:txBody>
      </p:sp>
      <p:grpSp>
        <p:nvGrpSpPr>
          <p:cNvPr id="329" name="Group 329"/>
          <p:cNvGrpSpPr/>
          <p:nvPr/>
        </p:nvGrpSpPr>
        <p:grpSpPr>
          <a:xfrm>
            <a:off x="10805621" y="181799"/>
            <a:ext cx="2107412" cy="2074813"/>
            <a:chOff x="0" y="0"/>
            <a:chExt cx="2107410" cy="2074811"/>
          </a:xfrm>
        </p:grpSpPr>
        <p:sp>
          <p:nvSpPr>
            <p:cNvPr id="327" name="Shape 327"/>
            <p:cNvSpPr/>
            <p:nvPr/>
          </p:nvSpPr>
          <p:spPr>
            <a:xfrm>
              <a:off x="0" y="0"/>
              <a:ext cx="2107411" cy="2074812"/>
            </a:xfrm>
            <a:prstGeom prst="ellipse">
              <a:avLst/>
            </a:prstGeom>
            <a:solidFill>
              <a:srgbClr val="1ECAC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ts val="1600"/>
                </a:lnSpc>
                <a:defRPr cap="all" sz="18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</a:p>
          </p:txBody>
        </p:sp>
        <p:sp>
          <p:nvSpPr>
            <p:cNvPr id="328" name="Shape 328"/>
            <p:cNvSpPr/>
            <p:nvPr/>
          </p:nvSpPr>
          <p:spPr>
            <a:xfrm>
              <a:off x="294329" y="423995"/>
              <a:ext cx="1518753" cy="1226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647700">
                <a:lnSpc>
                  <a:spcPts val="3200"/>
                </a:lnSpc>
                <a:defRPr cap="all" spc="-56" sz="2800"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lvl1pPr>
            </a:lstStyle>
            <a:p>
              <a:pPr/>
              <a:r>
                <a:t>add effects/animation</a:t>
              </a:r>
            </a:p>
          </p:txBody>
        </p:sp>
      </p:grpSp>
      <p:sp>
        <p:nvSpPr>
          <p:cNvPr id="330" name="Shape 330"/>
          <p:cNvSpPr/>
          <p:nvPr/>
        </p:nvSpPr>
        <p:spPr>
          <a:xfrm>
            <a:off x="6823544" y="3006871"/>
            <a:ext cx="4379672" cy="711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What goes in the parenthesis?</a:t>
            </a:r>
          </a:p>
          <a:p>
            <a:pPr/>
            <a:r>
              <a:t>An </a:t>
            </a: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animation speed</a:t>
            </a:r>
          </a:p>
        </p:txBody>
      </p:sp>
      <p:sp>
        <p:nvSpPr>
          <p:cNvPr id="331" name="Shape 331"/>
          <p:cNvSpPr/>
          <p:nvPr/>
        </p:nvSpPr>
        <p:spPr>
          <a:xfrm>
            <a:off x="6864917" y="3813792"/>
            <a:ext cx="1597763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Examples:</a:t>
            </a:r>
          </a:p>
        </p:txBody>
      </p:sp>
      <p:sp>
        <p:nvSpPr>
          <p:cNvPr id="332" name="Shape 332"/>
          <p:cNvSpPr/>
          <p:nvPr/>
        </p:nvSpPr>
        <p:spPr>
          <a:xfrm>
            <a:off x="7002874" y="4411032"/>
            <a:ext cx="4687046" cy="110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4500"/>
              </a:lnSpc>
              <a:tabLst>
                <a:tab pos="457200" algn="l"/>
              </a:tabLst>
              <a:defRPr sz="20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7C7C7"/>
                </a:solidFill>
              </a:rPr>
              <a:t>$</a:t>
            </a:r>
            <a:r>
              <a:rPr>
                <a:solidFill>
                  <a:srgbClr val="D8E91B"/>
                </a:solidFill>
              </a:rPr>
              <a:t>(</a:t>
            </a:r>
            <a:r>
              <a:rPr>
                <a:solidFill>
                  <a:srgbClr val="FFA0A0"/>
                </a:solidFill>
              </a:rPr>
              <a:t>'h1'</a:t>
            </a:r>
            <a:r>
              <a:rPr>
                <a:solidFill>
                  <a:srgbClr val="D8E91B"/>
                </a:solidFill>
              </a:rPr>
              <a:t>).</a:t>
            </a:r>
            <a:r>
              <a:t>fadeOut</a:t>
            </a:r>
            <a:r>
              <a:rPr>
                <a:solidFill>
                  <a:srgbClr val="D8E91B"/>
                </a:solidFill>
              </a:rPr>
              <a:t>(</a:t>
            </a:r>
            <a:r>
              <a:rPr>
                <a:solidFill>
                  <a:srgbClr val="42CAD9"/>
                </a:solidFill>
              </a:rPr>
              <a:t>200</a:t>
            </a:r>
            <a:r>
              <a:rPr>
                <a:solidFill>
                  <a:srgbClr val="D8E91B"/>
                </a:solidFill>
              </a:rPr>
              <a:t>);</a:t>
            </a:r>
            <a:endParaRPr>
              <a:solidFill>
                <a:srgbClr val="C7C7C7"/>
              </a:solidFill>
            </a:endParaRPr>
          </a:p>
          <a:p>
            <a:pPr defTabSz="457200">
              <a:lnSpc>
                <a:spcPts val="4500"/>
              </a:lnSpc>
              <a:tabLst>
                <a:tab pos="457200" algn="l"/>
              </a:tabLst>
              <a:defRPr sz="2000">
                <a:solidFill>
                  <a:srgbClr val="FFA0A0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7C7C7"/>
                </a:solidFill>
              </a:rPr>
              <a:t>$</a:t>
            </a:r>
            <a:r>
              <a:rPr>
                <a:solidFill>
                  <a:srgbClr val="D8E91B"/>
                </a:solidFill>
              </a:rPr>
              <a:t>(</a:t>
            </a:r>
            <a:r>
              <a:t>'#box1'</a:t>
            </a:r>
            <a:r>
              <a:rPr>
                <a:solidFill>
                  <a:srgbClr val="D8E91B"/>
                </a:solidFill>
              </a:rPr>
              <a:t>).</a:t>
            </a:r>
            <a:r>
              <a:rPr>
                <a:solidFill>
                  <a:srgbClr val="FFFFFF"/>
                </a:solidFill>
              </a:rPr>
              <a:t>slideDown</a:t>
            </a:r>
            <a:r>
              <a:rPr>
                <a:solidFill>
                  <a:srgbClr val="D8E91B"/>
                </a:solidFill>
              </a:rPr>
              <a:t>(</a:t>
            </a:r>
            <a:r>
              <a:t>'slow'</a:t>
            </a:r>
            <a:r>
              <a:rPr>
                <a:solidFill>
                  <a:srgbClr val="D8E91B"/>
                </a:solidFill>
              </a:rPr>
              <a:t>);</a:t>
            </a:r>
            <a:endParaRPr>
              <a:solidFill>
                <a:srgbClr val="D8E91B"/>
              </a:solidFill>
            </a:endParaRPr>
          </a:p>
          <a:p>
            <a:pPr defTabSz="457200">
              <a:lnSpc>
                <a:spcPts val="4500"/>
              </a:lnSpc>
              <a:tabLst>
                <a:tab pos="457200" algn="l"/>
              </a:tabLst>
              <a:defRPr sz="20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7C7C7"/>
                </a:solidFill>
              </a:rPr>
              <a:t>$</a:t>
            </a:r>
            <a:r>
              <a:rPr>
                <a:solidFill>
                  <a:srgbClr val="D8E91B"/>
                </a:solidFill>
              </a:rPr>
              <a:t>(</a:t>
            </a:r>
            <a:r>
              <a:rPr>
                <a:solidFill>
                  <a:srgbClr val="FFA0A0"/>
                </a:solidFill>
              </a:rPr>
              <a:t>'h1'</a:t>
            </a:r>
            <a:r>
              <a:rPr>
                <a:solidFill>
                  <a:srgbClr val="D8E91B"/>
                </a:solidFill>
              </a:rPr>
              <a:t>).</a:t>
            </a:r>
            <a:r>
              <a:t>fadeIn</a:t>
            </a:r>
            <a:r>
              <a:rPr>
                <a:solidFill>
                  <a:srgbClr val="D8E91B"/>
                </a:solidFill>
              </a:rPr>
              <a:t>();</a:t>
            </a:r>
          </a:p>
        </p:txBody>
      </p:sp>
      <p:sp>
        <p:nvSpPr>
          <p:cNvPr id="333" name="Shape 333"/>
          <p:cNvSpPr/>
          <p:nvPr/>
        </p:nvSpPr>
        <p:spPr>
          <a:xfrm>
            <a:off x="593998" y="3016881"/>
            <a:ext cx="4320845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Some methods available to us: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36" name="Shape 336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37" name="Shape 337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jquery methods — events!</a:t>
            </a:r>
          </a:p>
        </p:txBody>
      </p:sp>
      <p:sp>
        <p:nvSpPr>
          <p:cNvPr id="338" name="Shape 338"/>
          <p:cNvSpPr/>
          <p:nvPr/>
        </p:nvSpPr>
        <p:spPr>
          <a:xfrm>
            <a:off x="593998" y="1700937"/>
            <a:ext cx="6399886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.on() method is used to handle all events.</a:t>
            </a:r>
          </a:p>
        </p:txBody>
      </p:sp>
      <p:grpSp>
        <p:nvGrpSpPr>
          <p:cNvPr id="341" name="Group 341"/>
          <p:cNvGrpSpPr/>
          <p:nvPr/>
        </p:nvGrpSpPr>
        <p:grpSpPr>
          <a:xfrm>
            <a:off x="10669465" y="181799"/>
            <a:ext cx="2107412" cy="2074813"/>
            <a:chOff x="0" y="0"/>
            <a:chExt cx="2107410" cy="2074811"/>
          </a:xfrm>
        </p:grpSpPr>
        <p:sp>
          <p:nvSpPr>
            <p:cNvPr id="339" name="Shape 339"/>
            <p:cNvSpPr/>
            <p:nvPr/>
          </p:nvSpPr>
          <p:spPr>
            <a:xfrm>
              <a:off x="0" y="0"/>
              <a:ext cx="2107411" cy="2074812"/>
            </a:xfrm>
            <a:prstGeom prst="ellipse">
              <a:avLst/>
            </a:prstGeom>
            <a:solidFill>
              <a:srgbClr val="ED33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ts val="1600"/>
                </a:lnSpc>
                <a:defRPr cap="all" sz="1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</a:p>
          </p:txBody>
        </p:sp>
        <p:sp>
          <p:nvSpPr>
            <p:cNvPr id="340" name="Shape 340"/>
            <p:cNvSpPr/>
            <p:nvPr/>
          </p:nvSpPr>
          <p:spPr>
            <a:xfrm>
              <a:off x="294329" y="423995"/>
              <a:ext cx="1518753" cy="1226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ctr" defTabSz="647700">
                <a:lnSpc>
                  <a:spcPts val="3200"/>
                </a:lnSpc>
                <a:defRPr cap="all" spc="-56" sz="2800"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  <a:r>
                <a:t>create</a:t>
              </a:r>
            </a:p>
            <a:p>
              <a:pPr algn="ctr" defTabSz="647700">
                <a:lnSpc>
                  <a:spcPts val="3200"/>
                </a:lnSpc>
                <a:defRPr cap="all" spc="-56" sz="2800"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  <a:r>
                <a:t>event</a:t>
              </a:r>
            </a:p>
            <a:p>
              <a:pPr algn="ctr" defTabSz="647700">
                <a:lnSpc>
                  <a:spcPts val="3200"/>
                </a:lnSpc>
                <a:defRPr cap="all" spc="-56" sz="2800"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  <a:r>
                <a:t>listeners</a:t>
              </a:r>
            </a:p>
          </p:txBody>
        </p:sp>
      </p:grpSp>
      <p:sp>
        <p:nvSpPr>
          <p:cNvPr id="342" name="Shape 342"/>
          <p:cNvSpPr/>
          <p:nvPr/>
        </p:nvSpPr>
        <p:spPr>
          <a:xfrm>
            <a:off x="645393" y="2414945"/>
            <a:ext cx="1203047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News706BT-BoldC"/>
                <a:ea typeface="News706BT-BoldC"/>
                <a:cs typeface="News706BT-BoldC"/>
                <a:sym typeface="News706BT-BoldC"/>
              </a:defRPr>
            </a:lvl1pPr>
          </a:lstStyle>
          <a:p>
            <a:pPr/>
            <a:r>
              <a:t>Syntax:</a:t>
            </a:r>
          </a:p>
        </p:txBody>
      </p:sp>
      <p:sp>
        <p:nvSpPr>
          <p:cNvPr id="343" name="Shape 343"/>
          <p:cNvSpPr/>
          <p:nvPr/>
        </p:nvSpPr>
        <p:spPr>
          <a:xfrm>
            <a:off x="1950466" y="2380615"/>
            <a:ext cx="745450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$('selector').on('event', code_that_should_run);</a:t>
            </a:r>
          </a:p>
        </p:txBody>
      </p:sp>
      <p:sp>
        <p:nvSpPr>
          <p:cNvPr id="344" name="Shape 344"/>
          <p:cNvSpPr/>
          <p:nvPr/>
        </p:nvSpPr>
        <p:spPr>
          <a:xfrm>
            <a:off x="645393" y="3114669"/>
            <a:ext cx="1519734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News706BT-BoldC"/>
                <a:ea typeface="News706BT-BoldC"/>
                <a:cs typeface="News706BT-BoldC"/>
                <a:sym typeface="News706BT-BoldC"/>
              </a:defRPr>
            </a:lvl1pPr>
          </a:lstStyle>
          <a:p>
            <a:pPr/>
            <a:r>
              <a:t>Example:</a:t>
            </a:r>
          </a:p>
        </p:txBody>
      </p:sp>
      <p:sp>
        <p:nvSpPr>
          <p:cNvPr id="345" name="Shape 345"/>
          <p:cNvSpPr/>
          <p:nvPr/>
        </p:nvSpPr>
        <p:spPr>
          <a:xfrm>
            <a:off x="2369493" y="3114669"/>
            <a:ext cx="6280749" cy="1570835"/>
          </a:xfrm>
          <a:prstGeom prst="roundRect">
            <a:avLst>
              <a:gd name="adj" fmla="val 3769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346" name="Shape 346"/>
          <p:cNvSpPr/>
          <p:nvPr/>
        </p:nvSpPr>
        <p:spPr>
          <a:xfrm>
            <a:off x="2605992" y="3270930"/>
            <a:ext cx="6074111" cy="1258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3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E34D7A"/>
                </a:solidFill>
              </a:rPr>
              <a:t>$</a:t>
            </a:r>
            <a:r>
              <a:t>(</a:t>
            </a:r>
            <a:r>
              <a:rPr>
                <a:solidFill>
                  <a:srgbClr val="E6D77A"/>
                </a:solidFill>
              </a:rPr>
              <a:t>'li'</a:t>
            </a:r>
            <a:r>
              <a:t>).on(</a:t>
            </a:r>
            <a:r>
              <a:rPr>
                <a:solidFill>
                  <a:srgbClr val="E6D77A"/>
                </a:solidFill>
              </a:rPr>
              <a:t>'click'</a:t>
            </a:r>
            <a:r>
              <a:t>, </a:t>
            </a:r>
            <a:r>
              <a:rPr>
                <a:solidFill>
                  <a:srgbClr val="83D7EC"/>
                </a:solidFill>
              </a:rPr>
              <a:t>function</a:t>
            </a:r>
            <a:r>
              <a:t>() { </a:t>
            </a:r>
          </a:p>
          <a:p>
            <a:pPr defTabSz="457200">
              <a:defRPr sz="23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74705E"/>
                </a:solidFill>
              </a:rPr>
              <a:t>// your code here</a:t>
            </a:r>
            <a:endParaRPr>
              <a:solidFill>
                <a:srgbClr val="74705E"/>
              </a:solidFill>
            </a:endParaRPr>
          </a:p>
          <a:p>
            <a:pPr defTabSz="457200">
              <a:defRPr sz="23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49" name="Shape 349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50" name="Shape 350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jquery methods — events!</a:t>
            </a:r>
          </a:p>
        </p:txBody>
      </p:sp>
      <p:sp>
        <p:nvSpPr>
          <p:cNvPr id="351" name="Shape 351"/>
          <p:cNvSpPr/>
          <p:nvPr/>
        </p:nvSpPr>
        <p:spPr>
          <a:xfrm>
            <a:off x="593998" y="1669238"/>
            <a:ext cx="508018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Some events that </a:t>
            </a:r>
            <a:r>
              <a:rPr>
                <a:latin typeface="Menlo"/>
                <a:ea typeface="Menlo"/>
                <a:cs typeface="Menlo"/>
                <a:sym typeface="Menlo"/>
              </a:rPr>
              <a:t>.on()</a:t>
            </a:r>
            <a:r>
              <a:t> deals with:</a:t>
            </a:r>
          </a:p>
        </p:txBody>
      </p:sp>
      <p:grpSp>
        <p:nvGrpSpPr>
          <p:cNvPr id="354" name="Group 354"/>
          <p:cNvGrpSpPr/>
          <p:nvPr/>
        </p:nvGrpSpPr>
        <p:grpSpPr>
          <a:xfrm>
            <a:off x="10669465" y="181799"/>
            <a:ext cx="2107412" cy="2074813"/>
            <a:chOff x="0" y="0"/>
            <a:chExt cx="2107410" cy="2074811"/>
          </a:xfrm>
        </p:grpSpPr>
        <p:sp>
          <p:nvSpPr>
            <p:cNvPr id="352" name="Shape 352"/>
            <p:cNvSpPr/>
            <p:nvPr/>
          </p:nvSpPr>
          <p:spPr>
            <a:xfrm>
              <a:off x="0" y="0"/>
              <a:ext cx="2107411" cy="2074812"/>
            </a:xfrm>
            <a:prstGeom prst="ellipse">
              <a:avLst/>
            </a:prstGeom>
            <a:solidFill>
              <a:srgbClr val="ED33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ts val="1600"/>
                </a:lnSpc>
                <a:defRPr cap="all" sz="1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</a:p>
          </p:txBody>
        </p:sp>
        <p:sp>
          <p:nvSpPr>
            <p:cNvPr id="353" name="Shape 353"/>
            <p:cNvSpPr/>
            <p:nvPr/>
          </p:nvSpPr>
          <p:spPr>
            <a:xfrm>
              <a:off x="294329" y="423995"/>
              <a:ext cx="1518753" cy="1226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ctr" defTabSz="647700">
                <a:lnSpc>
                  <a:spcPts val="3200"/>
                </a:lnSpc>
                <a:defRPr cap="all" spc="-56" sz="2800"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  <a:r>
                <a:t>create</a:t>
              </a:r>
            </a:p>
            <a:p>
              <a:pPr algn="ctr" defTabSz="647700">
                <a:lnSpc>
                  <a:spcPts val="3200"/>
                </a:lnSpc>
                <a:defRPr cap="all" spc="-56" sz="2800"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  <a:r>
                <a:t>event</a:t>
              </a:r>
            </a:p>
            <a:p>
              <a:pPr algn="ctr" defTabSz="647700">
                <a:lnSpc>
                  <a:spcPts val="3200"/>
                </a:lnSpc>
                <a:defRPr cap="all" spc="-56" sz="2800"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  <a:r>
                <a:t>listeners</a:t>
              </a:r>
            </a:p>
          </p:txBody>
        </p:sp>
      </p:grpSp>
      <p:sp>
        <p:nvSpPr>
          <p:cNvPr id="355" name="Shape 355"/>
          <p:cNvSpPr/>
          <p:nvPr/>
        </p:nvSpPr>
        <p:spPr>
          <a:xfrm>
            <a:off x="878722" y="2181491"/>
            <a:ext cx="11734801" cy="166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40631" indent="-240631">
              <a:buSzPct val="100000"/>
              <a:buChar char="‣"/>
            </a:pP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UI:</a:t>
            </a:r>
            <a:r>
              <a:t> focus, blur, change</a:t>
            </a:r>
          </a:p>
          <a:p>
            <a:pPr marL="240631" indent="-240631">
              <a:buSzPct val="100000"/>
              <a:buChar char="‣"/>
            </a:pP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Keyboard:</a:t>
            </a:r>
            <a:r>
              <a:t> keydown, keyup</a:t>
            </a:r>
          </a:p>
          <a:p>
            <a:pPr marL="240631" indent="-240631">
              <a:buSzPct val="100000"/>
              <a:buChar char="‣"/>
            </a:pP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Mouse:</a:t>
            </a:r>
            <a:r>
              <a:t> click, mouseup, mousedown, mouseover</a:t>
            </a:r>
          </a:p>
          <a:p>
            <a:pPr marL="240631" indent="-240631">
              <a:buSzPct val="100000"/>
              <a:buChar char="‣"/>
            </a:pP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Form: </a:t>
            </a:r>
            <a:r>
              <a:t>submit</a:t>
            </a:r>
          </a:p>
          <a:p>
            <a:pPr marL="240631" indent="-240631">
              <a:buSzPct val="100000"/>
              <a:buChar char="‣"/>
            </a:pP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Browser: </a:t>
            </a:r>
            <a:r>
              <a:t>resize, scroll</a:t>
            </a:r>
          </a:p>
        </p:txBody>
      </p:sp>
      <p:sp>
        <p:nvSpPr>
          <p:cNvPr id="356" name="Shape 356"/>
          <p:cNvSpPr/>
          <p:nvPr/>
        </p:nvSpPr>
        <p:spPr>
          <a:xfrm>
            <a:off x="2115493" y="4892669"/>
            <a:ext cx="7579841" cy="1570835"/>
          </a:xfrm>
          <a:prstGeom prst="roundRect">
            <a:avLst>
              <a:gd name="adj" fmla="val 3769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357" name="Shape 357"/>
          <p:cNvSpPr/>
          <p:nvPr/>
        </p:nvSpPr>
        <p:spPr>
          <a:xfrm>
            <a:off x="2351992" y="5048930"/>
            <a:ext cx="7476419" cy="1258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3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E34D7A"/>
                </a:solidFill>
              </a:rPr>
              <a:t>$</a:t>
            </a:r>
            <a:r>
              <a:t>(</a:t>
            </a:r>
            <a:r>
              <a:rPr>
                <a:solidFill>
                  <a:srgbClr val="E6D77A"/>
                </a:solidFill>
              </a:rPr>
              <a:t>'li'</a:t>
            </a:r>
            <a:r>
              <a:t>).on(</a:t>
            </a:r>
            <a:r>
              <a:rPr>
                <a:solidFill>
                  <a:srgbClr val="E6D77A"/>
                </a:solidFill>
              </a:rPr>
              <a:t>'eventGoesHere'</a:t>
            </a:r>
            <a:r>
              <a:t>, </a:t>
            </a:r>
            <a:r>
              <a:rPr>
                <a:solidFill>
                  <a:srgbClr val="83D7EC"/>
                </a:solidFill>
              </a:rPr>
              <a:t>function</a:t>
            </a:r>
            <a:r>
              <a:t>() { </a:t>
            </a:r>
          </a:p>
          <a:p>
            <a:pPr defTabSz="457200">
              <a:defRPr sz="23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74705E"/>
                </a:solidFill>
              </a:rPr>
              <a:t>// your code here</a:t>
            </a:r>
            <a:endParaRPr>
              <a:solidFill>
                <a:srgbClr val="74705E"/>
              </a:solidFill>
            </a:endParaRPr>
          </a:p>
          <a:p>
            <a:pPr defTabSz="457200">
              <a:defRPr sz="23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});</a:t>
            </a:r>
          </a:p>
        </p:txBody>
      </p:sp>
      <p:sp>
        <p:nvSpPr>
          <p:cNvPr id="358" name="Shape 358"/>
          <p:cNvSpPr/>
          <p:nvPr/>
        </p:nvSpPr>
        <p:spPr>
          <a:xfrm>
            <a:off x="5683597" y="4048542"/>
            <a:ext cx="1" cy="1100690"/>
          </a:xfrm>
          <a:prstGeom prst="line">
            <a:avLst/>
          </a:prstGeom>
          <a:ln w="50800">
            <a:solidFill>
              <a:srgbClr val="E93F34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/>
        </p:nvSpPr>
        <p:spPr>
          <a:xfrm>
            <a:off x="3797300" y="2844618"/>
            <a:ext cx="7538509" cy="512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28600">
              <a:spcBef>
                <a:spcPts val="1000"/>
              </a:spcBef>
              <a:buSzPct val="100000"/>
              <a:buFont typeface="Lucida Grande"/>
              <a:buChar char="‣"/>
              <a:defRPr sz="200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Review jQuery selectors and events, get practice looking up new methods</a:t>
            </a:r>
          </a:p>
        </p:txBody>
      </p:sp>
      <p:sp>
        <p:nvSpPr>
          <p:cNvPr id="361" name="Shape 361"/>
          <p:cNvSpPr/>
          <p:nvPr/>
        </p:nvSpPr>
        <p:spPr>
          <a:xfrm>
            <a:off x="3797300" y="4893454"/>
            <a:ext cx="1104901" cy="245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Font typeface="Lucida Grande"/>
              <a:defRPr sz="2000">
                <a:uFill>
                  <a:solidFill>
                    <a:srgbClr val="000000"/>
                  </a:solidFill>
                </a:uFill>
                <a:latin typeface="News706BT-ItalicC"/>
                <a:ea typeface="News706BT-ItalicC"/>
                <a:cs typeface="News706BT-ItalicC"/>
                <a:sym typeface="News706BT-ItalicC"/>
              </a:defRPr>
            </a:lvl1pPr>
          </a:lstStyle>
          <a:p>
            <a:pPr/>
            <a:r>
              <a:t>8 min</a:t>
            </a:r>
          </a:p>
        </p:txBody>
      </p:sp>
      <p:sp>
        <p:nvSpPr>
          <p:cNvPr id="362" name="Shape 362"/>
          <p:cNvSpPr/>
          <p:nvPr/>
        </p:nvSpPr>
        <p:spPr>
          <a:xfrm>
            <a:off x="5446217" y="4893750"/>
            <a:ext cx="5470683" cy="779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54000" indent="-254000">
              <a:spcBef>
                <a:spcPts val="1000"/>
              </a:spcBef>
              <a:buSzPct val="100000"/>
              <a:buAutoNum type="arabicPeriod" startAt="1"/>
              <a:defRPr sz="200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Follow the instructions in lesson9_starter_code &gt; [0] jquery_review &gt; js/main.js</a:t>
            </a:r>
          </a:p>
        </p:txBody>
      </p:sp>
      <p:sp>
        <p:nvSpPr>
          <p:cNvPr id="363" name="Shape 36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4" name="Shape 36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pSp>
        <p:nvGrpSpPr>
          <p:cNvPr id="367" name="Group 367"/>
          <p:cNvGrpSpPr/>
          <p:nvPr/>
        </p:nvGrpSpPr>
        <p:grpSpPr>
          <a:xfrm>
            <a:off x="1384300" y="3130550"/>
            <a:ext cx="1270000" cy="1270000"/>
            <a:chOff x="0" y="0"/>
            <a:chExt cx="1269999" cy="1269999"/>
          </a:xfrm>
        </p:grpSpPr>
        <p:pic>
          <p:nvPicPr>
            <p:cNvPr id="365" name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6" name="Shape 366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75000"/>
                </a:lnSpc>
                <a:buClr>
                  <a:srgbClr val="000000"/>
                </a:buClr>
                <a:defRPr spc="-36" sz="1800">
                  <a:solidFill>
                    <a:srgbClr val="FFFFFF"/>
                  </a:solid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lvl1pPr>
            </a:lstStyle>
            <a:p>
              <a:pPr/>
              <a:r>
                <a:t>EXERCISE</a:t>
              </a:r>
            </a:p>
          </p:txBody>
        </p:sp>
      </p:grpSp>
      <p:sp>
        <p:nvSpPr>
          <p:cNvPr id="368" name="Shape 368"/>
          <p:cNvSpPr/>
          <p:nvPr/>
        </p:nvSpPr>
        <p:spPr>
          <a:xfrm flipV="1">
            <a:off x="3797300" y="4764537"/>
            <a:ext cx="3735027" cy="29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9" name="Shape 369"/>
          <p:cNvSpPr/>
          <p:nvPr/>
        </p:nvSpPr>
        <p:spPr>
          <a:xfrm>
            <a:off x="3797300" y="4510826"/>
            <a:ext cx="3733801" cy="254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cap="all" sz="20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small group planning</a:t>
            </a:r>
          </a:p>
        </p:txBody>
      </p:sp>
      <p:sp>
        <p:nvSpPr>
          <p:cNvPr id="370" name="Shape 370"/>
          <p:cNvSpPr/>
          <p:nvPr/>
        </p:nvSpPr>
        <p:spPr>
          <a:xfrm flipV="1">
            <a:off x="3797300" y="2715701"/>
            <a:ext cx="3735027" cy="29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71" name="Shape 371"/>
          <p:cNvSpPr/>
          <p:nvPr/>
        </p:nvSpPr>
        <p:spPr>
          <a:xfrm>
            <a:off x="3797300" y="2461991"/>
            <a:ext cx="37338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cap="all" sz="20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key objective</a:t>
            </a:r>
          </a:p>
        </p:txBody>
      </p:sp>
      <p:sp>
        <p:nvSpPr>
          <p:cNvPr id="372" name="Shape 372"/>
          <p:cNvSpPr/>
          <p:nvPr/>
        </p:nvSpPr>
        <p:spPr>
          <a:xfrm flipV="1">
            <a:off x="3225800" y="1803660"/>
            <a:ext cx="1" cy="4430478"/>
          </a:xfrm>
          <a:prstGeom prst="line">
            <a:avLst/>
          </a:prstGeom>
          <a:ln w="12700">
            <a:solidFill>
              <a:srgbClr val="EAEAEA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73" name="Shape 373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defRPr cap="all" spc="-64" sz="32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jquery — review</a:t>
            </a:r>
          </a:p>
        </p:txBody>
      </p:sp>
      <p:sp>
        <p:nvSpPr>
          <p:cNvPr id="374" name="Shape 374"/>
          <p:cNvSpPr/>
          <p:nvPr/>
        </p:nvSpPr>
        <p:spPr>
          <a:xfrm>
            <a:off x="3797300" y="3936339"/>
            <a:ext cx="6034485" cy="245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28600">
              <a:spcBef>
                <a:spcPts val="1000"/>
              </a:spcBef>
              <a:buSzPct val="100000"/>
              <a:buFont typeface="Lucida Grande"/>
              <a:buChar char="‣"/>
              <a:defRPr sz="200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Individual/paired</a:t>
            </a:r>
          </a:p>
        </p:txBody>
      </p:sp>
      <p:sp>
        <p:nvSpPr>
          <p:cNvPr id="375" name="Shape 375"/>
          <p:cNvSpPr/>
          <p:nvPr/>
        </p:nvSpPr>
        <p:spPr>
          <a:xfrm flipV="1">
            <a:off x="3797300" y="3807900"/>
            <a:ext cx="3735027" cy="29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76" name="Shape 376"/>
          <p:cNvSpPr/>
          <p:nvPr/>
        </p:nvSpPr>
        <p:spPr>
          <a:xfrm>
            <a:off x="3797300" y="3554190"/>
            <a:ext cx="3733801" cy="254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cap="all" sz="20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Type of exercise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FCB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/>
        </p:nvSpPr>
        <p:spPr>
          <a:xfrm>
            <a:off x="635000" y="16389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some new methods!</a:t>
            </a:r>
          </a:p>
        </p:txBody>
      </p:sp>
      <p:sp>
        <p:nvSpPr>
          <p:cNvPr id="379" name="Shape 379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0" name="Shape 380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1" name="Shape 381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JS Basics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4" name="Shape 384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85" name="Shape 385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input and button elements</a:t>
            </a:r>
          </a:p>
        </p:txBody>
      </p:sp>
      <p:sp>
        <p:nvSpPr>
          <p:cNvPr id="386" name="Shape 386"/>
          <p:cNvSpPr/>
          <p:nvPr/>
        </p:nvSpPr>
        <p:spPr>
          <a:xfrm>
            <a:off x="570268" y="2244562"/>
            <a:ext cx="10053089" cy="698768"/>
          </a:xfrm>
          <a:prstGeom prst="roundRect">
            <a:avLst>
              <a:gd name="adj" fmla="val 25172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387" name="Shape 387"/>
          <p:cNvSpPr/>
          <p:nvPr/>
        </p:nvSpPr>
        <p:spPr>
          <a:xfrm>
            <a:off x="738281" y="2382299"/>
            <a:ext cx="7583116" cy="423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457200">
              <a:lnSpc>
                <a:spcPts val="4500"/>
              </a:lnSpc>
              <a:tabLst>
                <a:tab pos="457200" algn="l"/>
              </a:tabLst>
              <a:defRPr sz="2000">
                <a:solidFill>
                  <a:srgbClr val="42CAD9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FC60"/>
                </a:solidFill>
              </a:rPr>
              <a:t>&lt;input</a:t>
            </a:r>
            <a:r>
              <a:rPr>
                <a:solidFill>
                  <a:srgbClr val="C7C7C7"/>
                </a:solidFill>
              </a:rPr>
              <a:t> </a:t>
            </a:r>
            <a:r>
              <a:rPr>
                <a:solidFill>
                  <a:srgbClr val="61FA60"/>
                </a:solidFill>
              </a:rPr>
              <a:t>type</a:t>
            </a:r>
            <a:r>
              <a:rPr>
                <a:solidFill>
                  <a:srgbClr val="D8E91B"/>
                </a:solidFill>
              </a:rPr>
              <a:t>=</a:t>
            </a:r>
            <a:r>
              <a:t>"text"</a:t>
            </a:r>
            <a:r>
              <a:rPr>
                <a:solidFill>
                  <a:srgbClr val="C7C7C7"/>
                </a:solidFill>
              </a:rPr>
              <a:t> </a:t>
            </a:r>
            <a:r>
              <a:rPr>
                <a:solidFill>
                  <a:srgbClr val="61FA60"/>
                </a:solidFill>
              </a:rPr>
              <a:t>placeholder</a:t>
            </a:r>
            <a:r>
              <a:rPr>
                <a:solidFill>
                  <a:srgbClr val="D8E91B"/>
                </a:solidFill>
              </a:rPr>
              <a:t>=</a:t>
            </a:r>
            <a:r>
              <a:t>"Enter your name"</a:t>
            </a:r>
            <a:r>
              <a:rPr>
                <a:solidFill>
                  <a:srgbClr val="FFFC60"/>
                </a:solidFill>
              </a:rPr>
              <a:t>&gt;</a:t>
            </a:r>
          </a:p>
        </p:txBody>
      </p:sp>
      <p:sp>
        <p:nvSpPr>
          <p:cNvPr id="388" name="Shape 388"/>
          <p:cNvSpPr/>
          <p:nvPr/>
        </p:nvSpPr>
        <p:spPr>
          <a:xfrm>
            <a:off x="605366" y="1596920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text input element</a:t>
            </a:r>
          </a:p>
        </p:txBody>
      </p:sp>
      <p:sp>
        <p:nvSpPr>
          <p:cNvPr id="389" name="Shape 389"/>
          <p:cNvSpPr/>
          <p:nvPr/>
        </p:nvSpPr>
        <p:spPr>
          <a:xfrm>
            <a:off x="549638" y="4307776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button element</a:t>
            </a:r>
          </a:p>
        </p:txBody>
      </p:sp>
      <p:sp>
        <p:nvSpPr>
          <p:cNvPr id="390" name="Shape 390"/>
          <p:cNvSpPr/>
          <p:nvPr/>
        </p:nvSpPr>
        <p:spPr>
          <a:xfrm>
            <a:off x="514540" y="4917313"/>
            <a:ext cx="10164545" cy="698768"/>
          </a:xfrm>
          <a:prstGeom prst="roundRect">
            <a:avLst>
              <a:gd name="adj" fmla="val 25172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391" name="Shape 391"/>
          <p:cNvSpPr/>
          <p:nvPr/>
        </p:nvSpPr>
        <p:spPr>
          <a:xfrm>
            <a:off x="682553" y="5055050"/>
            <a:ext cx="6516142" cy="423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457200">
              <a:lnSpc>
                <a:spcPts val="4500"/>
              </a:lnSpc>
              <a:tabLst>
                <a:tab pos="457200" algn="l"/>
              </a:tabLst>
              <a:defRPr sz="2000">
                <a:solidFill>
                  <a:srgbClr val="C7C7C7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FC60"/>
                </a:solidFill>
              </a:rPr>
              <a:t>&lt;button</a:t>
            </a:r>
            <a:r>
              <a:t> </a:t>
            </a:r>
            <a:r>
              <a:rPr>
                <a:solidFill>
                  <a:srgbClr val="61FA60"/>
                </a:solidFill>
              </a:rPr>
              <a:t>type</a:t>
            </a:r>
            <a:r>
              <a:rPr>
                <a:solidFill>
                  <a:srgbClr val="D8E91B"/>
                </a:solidFill>
              </a:rPr>
              <a:t>=</a:t>
            </a:r>
            <a:r>
              <a:rPr>
                <a:solidFill>
                  <a:srgbClr val="FFA0A0"/>
                </a:solidFill>
              </a:rPr>
              <a:t>"button"</a:t>
            </a:r>
            <a:r>
              <a:rPr>
                <a:solidFill>
                  <a:srgbClr val="FFFC60"/>
                </a:solidFill>
              </a:rPr>
              <a:t>&gt;</a:t>
            </a:r>
            <a:r>
              <a:t>Sign me up!</a:t>
            </a:r>
            <a:r>
              <a:rPr>
                <a:solidFill>
                  <a:srgbClr val="FFFC60"/>
                </a:solidFill>
              </a:rPr>
              <a:t>&lt;/button&gt;</a:t>
            </a:r>
          </a:p>
        </p:txBody>
      </p:sp>
      <p:pic>
        <p:nvPicPr>
          <p:cNvPr id="392" name="Screen Shot 2015-06-09 at 12.32.5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9226" y="3071702"/>
            <a:ext cx="2451101" cy="787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3" name="Screen Shot 2015-06-09 at 12.33.5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2931" y="5832243"/>
            <a:ext cx="1790701" cy="76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96" name="Shape 396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97" name="Shape 397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some new methods!</a:t>
            </a:r>
          </a:p>
        </p:txBody>
      </p:sp>
      <p:grpSp>
        <p:nvGrpSpPr>
          <p:cNvPr id="400" name="Group 400"/>
          <p:cNvGrpSpPr/>
          <p:nvPr/>
        </p:nvGrpSpPr>
        <p:grpSpPr>
          <a:xfrm>
            <a:off x="10755810" y="181799"/>
            <a:ext cx="2107412" cy="2074813"/>
            <a:chOff x="0" y="0"/>
            <a:chExt cx="2107410" cy="2074811"/>
          </a:xfrm>
        </p:grpSpPr>
        <p:sp>
          <p:nvSpPr>
            <p:cNvPr id="398" name="Shape 398"/>
            <p:cNvSpPr/>
            <p:nvPr/>
          </p:nvSpPr>
          <p:spPr>
            <a:xfrm>
              <a:off x="0" y="0"/>
              <a:ext cx="2107411" cy="2074812"/>
            </a:xfrm>
            <a:prstGeom prst="ellipse">
              <a:avLst/>
            </a:prstGeom>
            <a:solidFill>
              <a:srgbClr val="FFD8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ts val="1600"/>
                </a:lnSpc>
                <a:defRPr cap="all" sz="18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</a:p>
          </p:txBody>
        </p:sp>
        <p:sp>
          <p:nvSpPr>
            <p:cNvPr id="399" name="Shape 399"/>
            <p:cNvSpPr/>
            <p:nvPr/>
          </p:nvSpPr>
          <p:spPr>
            <a:xfrm>
              <a:off x="512275" y="627195"/>
              <a:ext cx="1082860" cy="8204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ctr" defTabSz="647700">
                <a:lnSpc>
                  <a:spcPts val="3200"/>
                </a:lnSpc>
                <a:defRPr cap="all" spc="-56" sz="2800"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  <a:r>
                <a:t>get/set</a:t>
              </a:r>
            </a:p>
            <a:p>
              <a:pPr algn="ctr" defTabSz="647700">
                <a:lnSpc>
                  <a:spcPts val="3200"/>
                </a:lnSpc>
                <a:defRPr cap="all" spc="-56" sz="2800"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  <a:r>
                <a:t>content</a:t>
              </a:r>
            </a:p>
          </p:txBody>
        </p:sp>
      </p:grpSp>
      <p:sp>
        <p:nvSpPr>
          <p:cNvPr id="401" name="Shape 401"/>
          <p:cNvSpPr/>
          <p:nvPr/>
        </p:nvSpPr>
        <p:spPr>
          <a:xfrm>
            <a:off x="593998" y="3016881"/>
            <a:ext cx="2823058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Some new methods</a:t>
            </a:r>
          </a:p>
        </p:txBody>
      </p:sp>
      <p:sp>
        <p:nvSpPr>
          <p:cNvPr id="402" name="Shape 402"/>
          <p:cNvSpPr/>
          <p:nvPr/>
        </p:nvSpPr>
        <p:spPr>
          <a:xfrm>
            <a:off x="594162" y="1624597"/>
            <a:ext cx="11601520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Get/change content of elements, attributes, text nodes (part 2!)</a:t>
            </a:r>
          </a:p>
        </p:txBody>
      </p:sp>
      <p:sp>
        <p:nvSpPr>
          <p:cNvPr id="403" name="Shape 403"/>
          <p:cNvSpPr/>
          <p:nvPr/>
        </p:nvSpPr>
        <p:spPr>
          <a:xfrm>
            <a:off x="1120187" y="3536589"/>
            <a:ext cx="3268467" cy="1346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40631" indent="-240631">
              <a:buSzPct val="100000"/>
              <a:buChar char="‣"/>
            </a:pPr>
            <a:r>
              <a:t>.html( )</a:t>
            </a:r>
          </a:p>
          <a:p>
            <a:pPr marL="240631" indent="-240631">
              <a:buSzPct val="100000"/>
              <a:buChar char="‣"/>
            </a:pPr>
            <a:r>
              <a:t>.append( )</a:t>
            </a:r>
          </a:p>
          <a:p>
            <a:pPr marL="240631" indent="-240631">
              <a:buSzPct val="100000"/>
              <a:buChar char="‣"/>
            </a:pPr>
            <a:r>
              <a:t>.prepend( )</a:t>
            </a:r>
          </a:p>
          <a:p>
            <a:pPr marL="240631" indent="-240631">
              <a:buSzPct val="100000"/>
              <a:buChar char="‣"/>
            </a:pPr>
            <a:r>
              <a:t>.val( )</a:t>
            </a:r>
          </a:p>
        </p:txBody>
      </p:sp>
      <p:sp>
        <p:nvSpPr>
          <p:cNvPr id="404" name="Shape 404"/>
          <p:cNvSpPr/>
          <p:nvPr/>
        </p:nvSpPr>
        <p:spPr>
          <a:xfrm>
            <a:off x="4644180" y="4187708"/>
            <a:ext cx="7049980" cy="1994169"/>
          </a:xfrm>
          <a:prstGeom prst="roundRect">
            <a:avLst>
              <a:gd name="adj" fmla="val 8821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405" name="Shape 405"/>
          <p:cNvSpPr/>
          <p:nvPr/>
        </p:nvSpPr>
        <p:spPr>
          <a:xfrm>
            <a:off x="4607886" y="2816272"/>
            <a:ext cx="6568441" cy="711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What goes in the parentheses?</a:t>
            </a:r>
          </a:p>
          <a:p>
            <a:pPr/>
            <a:r>
              <a:t>The </a:t>
            </a: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html or content you want to add/change</a:t>
            </a:r>
          </a:p>
        </p:txBody>
      </p:sp>
      <p:sp>
        <p:nvSpPr>
          <p:cNvPr id="406" name="Shape 406"/>
          <p:cNvSpPr/>
          <p:nvPr/>
        </p:nvSpPr>
        <p:spPr>
          <a:xfrm>
            <a:off x="4649258" y="3750193"/>
            <a:ext cx="5598873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Examples of </a:t>
            </a: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adding/changing </a:t>
            </a:r>
            <a:r>
              <a:t>content:</a:t>
            </a:r>
          </a:p>
        </p:txBody>
      </p:sp>
      <p:sp>
        <p:nvSpPr>
          <p:cNvPr id="407" name="Shape 407"/>
          <p:cNvSpPr/>
          <p:nvPr/>
        </p:nvSpPr>
        <p:spPr>
          <a:xfrm>
            <a:off x="4812192" y="4287346"/>
            <a:ext cx="6973417" cy="1794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457200">
              <a:lnSpc>
                <a:spcPts val="4500"/>
              </a:lnSpc>
              <a:tabLst>
                <a:tab pos="457200" algn="l"/>
              </a:tabLst>
              <a:defRPr sz="2000">
                <a:solidFill>
                  <a:srgbClr val="42CAD9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7C7C7"/>
                </a:solidFill>
              </a:rPr>
              <a:t>$</a:t>
            </a:r>
            <a:r>
              <a:rPr>
                <a:solidFill>
                  <a:srgbClr val="D8E91B"/>
                </a:solidFill>
              </a:rPr>
              <a:t>(</a:t>
            </a:r>
            <a:r>
              <a:rPr>
                <a:solidFill>
                  <a:srgbClr val="FFA0A0"/>
                </a:solidFill>
              </a:rPr>
              <a:t>'h1'</a:t>
            </a:r>
            <a:r>
              <a:rPr>
                <a:solidFill>
                  <a:srgbClr val="D8E91B"/>
                </a:solidFill>
              </a:rPr>
              <a:t>).</a:t>
            </a:r>
            <a:r>
              <a:rPr>
                <a:solidFill>
                  <a:srgbClr val="FFFFFF"/>
                </a:solidFill>
              </a:rPr>
              <a:t>html</a:t>
            </a:r>
            <a:r>
              <a:rPr>
                <a:solidFill>
                  <a:srgbClr val="D8E91B"/>
                </a:solidFill>
              </a:rPr>
              <a:t>(</a:t>
            </a:r>
            <a:r>
              <a:t>'Summer in Chicago rocks!'</a:t>
            </a:r>
            <a:r>
              <a:rPr>
                <a:solidFill>
                  <a:srgbClr val="D8E91B"/>
                </a:solidFill>
              </a:rPr>
              <a:t>);</a:t>
            </a:r>
            <a:endParaRPr>
              <a:solidFill>
                <a:srgbClr val="D8E91B"/>
              </a:solidFill>
            </a:endParaRPr>
          </a:p>
          <a:p>
            <a:pPr defTabSz="457200">
              <a:lnSpc>
                <a:spcPts val="4500"/>
              </a:lnSpc>
              <a:tabLst>
                <a:tab pos="457200" algn="l"/>
              </a:tabLst>
              <a:defRPr sz="2000">
                <a:solidFill>
                  <a:srgbClr val="FFA0A0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7C7C7"/>
                </a:solidFill>
              </a:rPr>
              <a:t>$</a:t>
            </a:r>
            <a:r>
              <a:rPr>
                <a:solidFill>
                  <a:srgbClr val="D8E91B"/>
                </a:solidFill>
              </a:rPr>
              <a:t>(</a:t>
            </a:r>
            <a:r>
              <a:t>'.box'</a:t>
            </a:r>
            <a:r>
              <a:rPr>
                <a:solidFill>
                  <a:srgbClr val="D8E91B"/>
                </a:solidFill>
              </a:rPr>
              <a:t>).</a:t>
            </a:r>
            <a:r>
              <a:rPr>
                <a:solidFill>
                  <a:srgbClr val="FFFFFF"/>
                </a:solidFill>
              </a:rPr>
              <a:t>html</a:t>
            </a:r>
            <a:r>
              <a:rPr>
                <a:solidFill>
                  <a:srgbClr val="D8E91B"/>
                </a:solidFill>
              </a:rPr>
              <a:t>(</a:t>
            </a:r>
            <a:r>
              <a:t>'&lt;h1&gt;Best box ever!&lt;/h1&gt;'</a:t>
            </a:r>
            <a:r>
              <a:rPr>
                <a:solidFill>
                  <a:srgbClr val="D8E91B"/>
                </a:solidFill>
              </a:rPr>
              <a:t>);</a:t>
            </a:r>
            <a:endParaRPr>
              <a:solidFill>
                <a:srgbClr val="C7C7C7"/>
              </a:solidFill>
            </a:endParaRPr>
          </a:p>
          <a:p>
            <a:pPr defTabSz="457200">
              <a:lnSpc>
                <a:spcPts val="4500"/>
              </a:lnSpc>
              <a:tabLst>
                <a:tab pos="457200" algn="l"/>
              </a:tabLst>
              <a:defRPr sz="2000">
                <a:solidFill>
                  <a:srgbClr val="FFA0A0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7C7C7"/>
                </a:solidFill>
              </a:rPr>
              <a:t>$</a:t>
            </a:r>
            <a:r>
              <a:rPr>
                <a:solidFill>
                  <a:srgbClr val="D8E91B"/>
                </a:solidFill>
              </a:rPr>
              <a:t>(</a:t>
            </a:r>
            <a:r>
              <a:t>'ul'</a:t>
            </a:r>
            <a:r>
              <a:rPr>
                <a:solidFill>
                  <a:srgbClr val="D8E91B"/>
                </a:solidFill>
              </a:rPr>
              <a:t>).</a:t>
            </a:r>
            <a:r>
              <a:rPr>
                <a:solidFill>
                  <a:srgbClr val="FFFFFF"/>
                </a:solidFill>
              </a:rPr>
              <a:t>prepend</a:t>
            </a:r>
            <a:r>
              <a:rPr>
                <a:solidFill>
                  <a:srgbClr val="D8E91B"/>
                </a:solidFill>
              </a:rPr>
              <a:t>(</a:t>
            </a:r>
            <a:r>
              <a:t>'&lt;li&gt;First list item&lt;/li&gt;'</a:t>
            </a:r>
            <a:r>
              <a:rPr>
                <a:solidFill>
                  <a:srgbClr val="D8E91B"/>
                </a:solidFill>
              </a:rPr>
              <a:t>);</a:t>
            </a:r>
            <a:endParaRPr>
              <a:solidFill>
                <a:srgbClr val="D8E91B"/>
              </a:solidFill>
            </a:endParaRPr>
          </a:p>
          <a:p>
            <a:pPr defTabSz="457200">
              <a:lnSpc>
                <a:spcPts val="4500"/>
              </a:lnSpc>
              <a:tabLst>
                <a:tab pos="457200" algn="l"/>
              </a:tabLst>
              <a:defRPr sz="2000">
                <a:solidFill>
                  <a:srgbClr val="FFA0A0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7C7C7"/>
                </a:solidFill>
              </a:rPr>
              <a:t>$</a:t>
            </a:r>
            <a:r>
              <a:rPr>
                <a:solidFill>
                  <a:srgbClr val="D8E91B"/>
                </a:solidFill>
              </a:rPr>
              <a:t>(</a:t>
            </a:r>
            <a:r>
              <a:t>'ul'</a:t>
            </a:r>
            <a:r>
              <a:rPr>
                <a:solidFill>
                  <a:srgbClr val="D8E91B"/>
                </a:solidFill>
              </a:rPr>
              <a:t>).</a:t>
            </a:r>
            <a:r>
              <a:rPr>
                <a:solidFill>
                  <a:srgbClr val="FFFFFF"/>
                </a:solidFill>
              </a:rPr>
              <a:t>append</a:t>
            </a:r>
            <a:r>
              <a:rPr>
                <a:solidFill>
                  <a:srgbClr val="D8E91B"/>
                </a:solidFill>
              </a:rPr>
              <a:t>(</a:t>
            </a:r>
            <a:r>
              <a:t>'&lt;li&gt;Last list item&lt;/li&gt;'</a:t>
            </a:r>
            <a:r>
              <a:rPr>
                <a:solidFill>
                  <a:srgbClr val="D8E91B"/>
                </a:solidFill>
              </a:rPr>
              <a:t>);</a:t>
            </a:r>
            <a:endParaRPr>
              <a:solidFill>
                <a:srgbClr val="D8E91B"/>
              </a:solidFill>
            </a:endParaRPr>
          </a:p>
          <a:p>
            <a:pPr defTabSz="457200">
              <a:lnSpc>
                <a:spcPts val="4500"/>
              </a:lnSpc>
              <a:tabLst>
                <a:tab pos="457200" algn="l"/>
              </a:tabLst>
              <a:defRPr sz="2000">
                <a:solidFill>
                  <a:srgbClr val="C7C7C7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$</a:t>
            </a:r>
            <a:r>
              <a:rPr>
                <a:solidFill>
                  <a:srgbClr val="D8E91B"/>
                </a:solidFill>
              </a:rPr>
              <a:t>(</a:t>
            </a:r>
            <a:r>
              <a:rPr>
                <a:solidFill>
                  <a:srgbClr val="FFA0A0"/>
                </a:solidFill>
              </a:rPr>
              <a:t>'input'</a:t>
            </a:r>
            <a:r>
              <a:rPr>
                <a:solidFill>
                  <a:srgbClr val="D8E91B"/>
                </a:solidFill>
              </a:rPr>
              <a:t>).</a:t>
            </a:r>
            <a:r>
              <a:rPr>
                <a:solidFill>
                  <a:srgbClr val="FFFFFF"/>
                </a:solidFill>
              </a:rPr>
              <a:t>val</a:t>
            </a:r>
            <a:r>
              <a:rPr>
                <a:solidFill>
                  <a:srgbClr val="D8E91B"/>
                </a:solidFill>
              </a:rPr>
              <a:t>();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12" name="Shape 41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13" name="Shape 41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 Basics</a:t>
            </a:r>
          </a:p>
        </p:txBody>
      </p:sp>
      <p:sp>
        <p:nvSpPr>
          <p:cNvPr id="414" name="Shape 414"/>
          <p:cNvSpPr/>
          <p:nvPr>
            <p:ph type="title"/>
          </p:nvPr>
        </p:nvSpPr>
        <p:spPr>
          <a:xfrm>
            <a:off x="635000" y="1727200"/>
            <a:ext cx="11734800" cy="711200"/>
          </a:xfrm>
          <a:prstGeom prst="rect">
            <a:avLst/>
          </a:prstGeom>
        </p:spPr>
        <p:txBody>
          <a:bodyPr/>
          <a:lstStyle/>
          <a:p>
            <a:pPr/>
            <a:r>
              <a:t>Learning objectives</a:t>
            </a:r>
          </a:p>
        </p:txBody>
      </p:sp>
      <p:sp>
        <p:nvSpPr>
          <p:cNvPr id="415" name="Shape 415"/>
          <p:cNvSpPr/>
          <p:nvPr/>
        </p:nvSpPr>
        <p:spPr>
          <a:xfrm flipV="1">
            <a:off x="2108200" y="2588128"/>
            <a:ext cx="1" cy="3589919"/>
          </a:xfrm>
          <a:prstGeom prst="lin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16" name="Shape 416"/>
          <p:cNvSpPr/>
          <p:nvPr>
            <p:ph type="body" sz="quarter" idx="1"/>
          </p:nvPr>
        </p:nvSpPr>
        <p:spPr>
          <a:xfrm>
            <a:off x="2391998" y="3454438"/>
            <a:ext cx="10001313" cy="1857299"/>
          </a:xfrm>
          <a:prstGeom prst="rect">
            <a:avLst/>
          </a:prstGeom>
        </p:spPr>
        <p:txBody>
          <a:bodyPr/>
          <a:lstStyle/>
          <a:p>
            <a:pPr marL="203179" indent="-203179">
              <a:buSzPct val="70000"/>
              <a:buFont typeface="Lucida Grande"/>
              <a:buChar char="‣"/>
            </a:pPr>
            <a:r>
              <a:t>Define variables and identify best cases to use them.</a:t>
            </a:r>
          </a:p>
          <a:p>
            <a:pPr marL="203179" indent="-203179">
              <a:buSzPct val="70000"/>
              <a:buFont typeface="Lucida Grande"/>
              <a:buChar char="‣"/>
            </a:pPr>
            <a:r>
              <a:t>Differentiate between strings, integers and floats.</a:t>
            </a:r>
          </a:p>
          <a:p>
            <a:pPr marL="203179" indent="-203179">
              <a:buSzPct val="70000"/>
              <a:buFont typeface="Lucida Grande"/>
              <a:buChar char="‣"/>
            </a:pPr>
            <a:r>
              <a:t>Apply conditionals to change the program's control flow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CD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19" name="Shape 419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20" name="Shape 420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Agenda</a:t>
            </a:r>
          </a:p>
        </p:txBody>
      </p:sp>
      <p:sp>
        <p:nvSpPr>
          <p:cNvPr id="421" name="Shape 421"/>
          <p:cNvSpPr/>
          <p:nvPr/>
        </p:nvSpPr>
        <p:spPr>
          <a:xfrm>
            <a:off x="4440355" y="2882249"/>
            <a:ext cx="6368803" cy="1538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246944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sz="2500">
                <a:uFill>
                  <a:solidFill>
                    <a:srgbClr val="000000"/>
                  </a:solidFill>
                </a:uFill>
              </a:rPr>
              <a:t>Variables</a:t>
            </a:r>
            <a:endParaRPr sz="2500">
              <a:uFill>
                <a:solidFill>
                  <a:srgbClr val="000000"/>
                </a:solidFill>
              </a:uFill>
            </a:endParaRPr>
          </a:p>
          <a:p>
            <a:pPr lvl="1" marL="246944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sz="2500">
                <a:uFill>
                  <a:solidFill>
                    <a:srgbClr val="000000"/>
                  </a:solidFill>
                </a:uFill>
              </a:rPr>
              <a:t>Data Types</a:t>
            </a:r>
            <a:endParaRPr sz="2500">
              <a:uFill>
                <a:solidFill>
                  <a:srgbClr val="000000"/>
                </a:solidFill>
              </a:uFill>
            </a:endParaRPr>
          </a:p>
          <a:p>
            <a:pPr lvl="1" marL="246944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sz="2500">
                <a:uFill>
                  <a:solidFill>
                    <a:srgbClr val="000000"/>
                  </a:solidFill>
                </a:uFill>
              </a:rPr>
              <a:t>Conditionals</a:t>
            </a:r>
            <a:endParaRPr sz="2500">
              <a:uFill>
                <a:solidFill>
                  <a:srgbClr val="000000"/>
                </a:solidFill>
              </a:uFill>
            </a:endParaRPr>
          </a:p>
          <a:p>
            <a:pPr lvl="1" marL="246944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sz="2500">
                <a:uFill>
                  <a:solidFill>
                    <a:srgbClr val="000000"/>
                  </a:solidFill>
                </a:uFill>
              </a:rPr>
              <a:t>Lab — Temperature Converter</a:t>
            </a:r>
          </a:p>
        </p:txBody>
      </p:sp>
      <p:pic>
        <p:nvPicPr>
          <p:cNvPr id="422" name="black-view-details-2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8254" y="2025650"/>
            <a:ext cx="3251201" cy="3251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93F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635000" y="16389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Q &amp; A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FEWD</a:t>
            </a:r>
          </a:p>
        </p:txBody>
      </p:sp>
      <p:sp>
        <p:nvSpPr>
          <p:cNvPr id="208" name="Shape 208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FCB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/>
        </p:nvSpPr>
        <p:spPr>
          <a:xfrm>
            <a:off x="635000" y="16389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Variables</a:t>
            </a:r>
          </a:p>
        </p:txBody>
      </p:sp>
      <p:sp>
        <p:nvSpPr>
          <p:cNvPr id="425" name="Shape 425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26" name="Shape 426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27" name="Shape 427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JS Basics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FCB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/>
        </p:nvSpPr>
        <p:spPr>
          <a:xfrm>
            <a:off x="635000" y="16389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what are variables?</a:t>
            </a:r>
          </a:p>
        </p:txBody>
      </p:sp>
      <p:sp>
        <p:nvSpPr>
          <p:cNvPr id="430" name="Shape 430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1" name="Shape 431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2" name="Shape 432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JS Basics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9090" y="2297359"/>
            <a:ext cx="7375897" cy="4145254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Shape 435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6" name="Shape 436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37" name="Shape 437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what are Variables?</a:t>
            </a:r>
          </a:p>
        </p:txBody>
      </p:sp>
      <p:sp>
        <p:nvSpPr>
          <p:cNvPr id="438" name="Shape 438"/>
          <p:cNvSpPr/>
          <p:nvPr/>
        </p:nvSpPr>
        <p:spPr>
          <a:xfrm>
            <a:off x="618066" y="1672086"/>
            <a:ext cx="11768669" cy="689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177800" indent="-177800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>
                <a:uFillTx/>
              </a:defRPr>
            </a:pPr>
            <a:r>
              <a:rPr>
                <a:uFill>
                  <a:solidFill>
                    <a:srgbClr val="000000"/>
                  </a:solidFill>
                </a:uFill>
              </a:rPr>
              <a:t>We can tell our program to remember (store) values for us to use later on.</a:t>
            </a:r>
            <a:endParaRPr>
              <a:uFill>
                <a:solidFill>
                  <a:srgbClr val="000000"/>
                </a:solidFill>
              </a:uFill>
              <a:latin typeface="News706BT-BoldC"/>
              <a:ea typeface="News706BT-BoldC"/>
              <a:cs typeface="News706BT-BoldC"/>
              <a:sym typeface="News706BT-BoldC"/>
            </a:endParaRPr>
          </a:p>
          <a:p>
            <a:pPr lvl="1" marL="177800" indent="-177800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>
                <a:uFillTx/>
              </a:defRPr>
            </a:pPr>
            <a:r>
              <a:rPr>
                <a:uFill>
                  <a:solidFill>
                    <a:srgbClr val="000000"/>
                  </a:solidFill>
                </a:uFill>
              </a:rPr>
              <a:t>The 'container' we use to store the value is called a </a:t>
            </a:r>
            <a:r>
              <a:rPr>
                <a:uFill>
                  <a:solidFill>
                    <a:srgbClr val="000000"/>
                  </a:solidFill>
                </a:uFill>
                <a:latin typeface="News706BT-BoldC"/>
                <a:ea typeface="News706BT-BoldC"/>
                <a:cs typeface="News706BT-BoldC"/>
                <a:sym typeface="News706BT-BoldC"/>
              </a:rPr>
              <a:t>variable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FCB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635000" y="16389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syntax</a:t>
            </a:r>
          </a:p>
        </p:txBody>
      </p:sp>
      <p:sp>
        <p:nvSpPr>
          <p:cNvPr id="441" name="Shape 441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2" name="Shape 442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3" name="Shape 443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JS Basics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6" name="Shape 446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7" name="Shape 447"/>
          <p:cNvSpPr/>
          <p:nvPr/>
        </p:nvSpPr>
        <p:spPr>
          <a:xfrm>
            <a:off x="647700" y="720095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javascript — variables</a:t>
            </a:r>
          </a:p>
        </p:txBody>
      </p:sp>
      <p:sp>
        <p:nvSpPr>
          <p:cNvPr id="448" name="Shape 448"/>
          <p:cNvSpPr/>
          <p:nvPr/>
        </p:nvSpPr>
        <p:spPr>
          <a:xfrm>
            <a:off x="7579053" y="1570987"/>
            <a:ext cx="2584197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0">
                <a:solidFill>
                  <a:srgbClr val="FFFFFF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t>var </a:t>
            </a:r>
            <a:r>
              <a:rPr>
                <a:solidFill>
                  <a:srgbClr val="FCD833"/>
                </a:solidFill>
              </a:rPr>
              <a:t>age</a:t>
            </a:r>
            <a:r>
              <a:t>;</a:t>
            </a:r>
          </a:p>
        </p:txBody>
      </p:sp>
      <p:sp>
        <p:nvSpPr>
          <p:cNvPr id="449" name="Shape 449"/>
          <p:cNvSpPr/>
          <p:nvPr/>
        </p:nvSpPr>
        <p:spPr>
          <a:xfrm>
            <a:off x="7579053" y="3415015"/>
            <a:ext cx="2970277" cy="1117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0">
                <a:solidFill>
                  <a:srgbClr val="FFFFFF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>
                <a:solidFill>
                  <a:srgbClr val="FCD833"/>
                </a:solidFill>
              </a:rPr>
              <a:t>age</a:t>
            </a:r>
            <a:r>
              <a:t> </a:t>
            </a:r>
            <a:r>
              <a:rPr>
                <a:solidFill>
                  <a:srgbClr val="92F0E0"/>
                </a:solidFill>
              </a:rPr>
              <a:t>=</a:t>
            </a:r>
            <a:r>
              <a:t> </a:t>
            </a:r>
            <a:r>
              <a:rPr>
                <a:solidFill>
                  <a:srgbClr val="F1AFC3"/>
                </a:solidFill>
              </a:rPr>
              <a:t>29</a:t>
            </a:r>
            <a:r>
              <a:t>;</a:t>
            </a:r>
          </a:p>
        </p:txBody>
      </p:sp>
      <p:sp>
        <p:nvSpPr>
          <p:cNvPr id="450" name="Shape 450"/>
          <p:cNvSpPr/>
          <p:nvPr/>
        </p:nvSpPr>
        <p:spPr>
          <a:xfrm>
            <a:off x="1527176" y="1903773"/>
            <a:ext cx="3623464" cy="45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900">
                <a:solidFill>
                  <a:srgbClr val="FFFFFF"/>
                </a:solidFill>
              </a:defRPr>
            </a:pP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Declaring</a:t>
            </a:r>
            <a:r>
              <a:t> a variable</a:t>
            </a:r>
          </a:p>
        </p:txBody>
      </p:sp>
      <p:sp>
        <p:nvSpPr>
          <p:cNvPr id="451" name="Shape 451"/>
          <p:cNvSpPr/>
          <p:nvPr/>
        </p:nvSpPr>
        <p:spPr>
          <a:xfrm>
            <a:off x="5539054" y="2129788"/>
            <a:ext cx="1626185" cy="1"/>
          </a:xfrm>
          <a:prstGeom prst="line">
            <a:avLst/>
          </a:prstGeom>
          <a:ln w="63500">
            <a:solidFill>
              <a:srgbClr val="58585B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52" name="Shape 452"/>
          <p:cNvSpPr/>
          <p:nvPr/>
        </p:nvSpPr>
        <p:spPr>
          <a:xfrm>
            <a:off x="1541540" y="3803695"/>
            <a:ext cx="3609100" cy="45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900">
                <a:solidFill>
                  <a:srgbClr val="FFFFFF"/>
                </a:solidFill>
              </a:defRPr>
            </a:pP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Assigning</a:t>
            </a:r>
            <a:r>
              <a:t> a variable</a:t>
            </a:r>
          </a:p>
        </p:txBody>
      </p:sp>
      <p:sp>
        <p:nvSpPr>
          <p:cNvPr id="453" name="Shape 453"/>
          <p:cNvSpPr/>
          <p:nvPr/>
        </p:nvSpPr>
        <p:spPr>
          <a:xfrm>
            <a:off x="5539054" y="4029711"/>
            <a:ext cx="1626185" cy="1"/>
          </a:xfrm>
          <a:prstGeom prst="line">
            <a:avLst/>
          </a:prstGeom>
          <a:ln w="63500">
            <a:solidFill>
              <a:srgbClr val="58585B">
                <a:alpha val="31946"/>
              </a:srgbClr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54" name="Shape 454"/>
          <p:cNvSpPr/>
          <p:nvPr/>
        </p:nvSpPr>
        <p:spPr>
          <a:xfrm>
            <a:off x="7579053" y="5513044"/>
            <a:ext cx="4138677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0">
                <a:solidFill>
                  <a:srgbClr val="FFFFFF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t>var </a:t>
            </a:r>
            <a:r>
              <a:rPr>
                <a:solidFill>
                  <a:srgbClr val="FCD833"/>
                </a:solidFill>
              </a:rPr>
              <a:t>age </a:t>
            </a:r>
            <a:r>
              <a:rPr>
                <a:solidFill>
                  <a:srgbClr val="92F0E0"/>
                </a:solidFill>
              </a:rPr>
              <a:t>=</a:t>
            </a:r>
            <a:r>
              <a:rPr>
                <a:solidFill>
                  <a:srgbClr val="FCD833"/>
                </a:solidFill>
              </a:rPr>
              <a:t> </a:t>
            </a:r>
            <a:r>
              <a:rPr>
                <a:solidFill>
                  <a:srgbClr val="F1AFC3"/>
                </a:solidFill>
              </a:rPr>
              <a:t>29</a:t>
            </a:r>
            <a:r>
              <a:t>;</a:t>
            </a:r>
          </a:p>
        </p:txBody>
      </p:sp>
      <p:sp>
        <p:nvSpPr>
          <p:cNvPr id="455" name="Shape 455"/>
          <p:cNvSpPr/>
          <p:nvPr/>
        </p:nvSpPr>
        <p:spPr>
          <a:xfrm>
            <a:off x="2310551" y="5845830"/>
            <a:ext cx="2840089" cy="45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Both in one step</a:t>
            </a:r>
          </a:p>
        </p:txBody>
      </p:sp>
      <p:sp>
        <p:nvSpPr>
          <p:cNvPr id="456" name="Shape 456"/>
          <p:cNvSpPr/>
          <p:nvPr/>
        </p:nvSpPr>
        <p:spPr>
          <a:xfrm>
            <a:off x="5539054" y="6071846"/>
            <a:ext cx="1626185" cy="1"/>
          </a:xfrm>
          <a:prstGeom prst="line">
            <a:avLst/>
          </a:prstGeom>
          <a:ln w="63500">
            <a:solidFill>
              <a:srgbClr val="58585B">
                <a:alpha val="31946"/>
              </a:srgbClr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57" name="Shape 457"/>
          <p:cNvSpPr/>
          <p:nvPr/>
        </p:nvSpPr>
        <p:spPr>
          <a:xfrm>
            <a:off x="7599533" y="2414957"/>
            <a:ext cx="978180" cy="330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58585B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58" name="Shape 458"/>
          <p:cNvSpPr/>
          <p:nvPr/>
        </p:nvSpPr>
        <p:spPr>
          <a:xfrm>
            <a:off x="8845830" y="2415002"/>
            <a:ext cx="978179" cy="330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58585B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59" name="Shape 459"/>
          <p:cNvSpPr/>
          <p:nvPr/>
        </p:nvSpPr>
        <p:spPr>
          <a:xfrm>
            <a:off x="7460798" y="2806616"/>
            <a:ext cx="1255650" cy="383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Keyword</a:t>
            </a:r>
          </a:p>
        </p:txBody>
      </p:sp>
      <p:sp>
        <p:nvSpPr>
          <p:cNvPr id="460" name="Shape 460"/>
          <p:cNvSpPr/>
          <p:nvPr/>
        </p:nvSpPr>
        <p:spPr>
          <a:xfrm>
            <a:off x="8892197" y="2814363"/>
            <a:ext cx="885445" cy="383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FCD833"/>
                </a:solidFill>
              </a:defRPr>
            </a:lvl1pPr>
          </a:lstStyle>
          <a:p>
            <a:pPr/>
            <a:r>
              <a:t>Name</a:t>
            </a:r>
          </a:p>
        </p:txBody>
      </p:sp>
      <p:sp>
        <p:nvSpPr>
          <p:cNvPr id="461" name="Shape 461"/>
          <p:cNvSpPr/>
          <p:nvPr/>
        </p:nvSpPr>
        <p:spPr>
          <a:xfrm>
            <a:off x="7678227" y="4345454"/>
            <a:ext cx="978179" cy="330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58585B">
                <a:alpha val="31946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62" name="Shape 462"/>
          <p:cNvSpPr/>
          <p:nvPr/>
        </p:nvSpPr>
        <p:spPr>
          <a:xfrm>
            <a:off x="7689543" y="4772640"/>
            <a:ext cx="955549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CD833"/>
                </a:solidFill>
              </a:defRPr>
            </a:lvl1pPr>
          </a:lstStyle>
          <a:p>
            <a:pPr/>
            <a:r>
              <a:t>Name</a:t>
            </a:r>
          </a:p>
        </p:txBody>
      </p:sp>
      <p:sp>
        <p:nvSpPr>
          <p:cNvPr id="463" name="Shape 463"/>
          <p:cNvSpPr/>
          <p:nvPr/>
        </p:nvSpPr>
        <p:spPr>
          <a:xfrm>
            <a:off x="9467513" y="4344555"/>
            <a:ext cx="806870" cy="330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58585B">
                <a:alpha val="31946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64" name="Shape 464"/>
          <p:cNvSpPr/>
          <p:nvPr/>
        </p:nvSpPr>
        <p:spPr>
          <a:xfrm>
            <a:off x="9427057" y="4780024"/>
            <a:ext cx="913181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1AFC3"/>
                </a:solidFill>
              </a:defRPr>
            </a:lvl1pPr>
          </a:lstStyle>
          <a:p>
            <a:pPr/>
            <a:r>
              <a:t>Value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67" name="Shape 467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68" name="Shape 468"/>
          <p:cNvSpPr/>
          <p:nvPr/>
        </p:nvSpPr>
        <p:spPr>
          <a:xfrm>
            <a:off x="647700" y="720095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javascript — variables</a:t>
            </a:r>
          </a:p>
        </p:txBody>
      </p:sp>
      <p:sp>
        <p:nvSpPr>
          <p:cNvPr id="469" name="Shape 469"/>
          <p:cNvSpPr/>
          <p:nvPr/>
        </p:nvSpPr>
        <p:spPr>
          <a:xfrm>
            <a:off x="7579053" y="1570987"/>
            <a:ext cx="2584197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0">
                <a:solidFill>
                  <a:srgbClr val="FFFFFF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t>var </a:t>
            </a:r>
            <a:r>
              <a:rPr>
                <a:solidFill>
                  <a:srgbClr val="FCD833"/>
                </a:solidFill>
              </a:rPr>
              <a:t>age</a:t>
            </a:r>
            <a:r>
              <a:t>;</a:t>
            </a:r>
          </a:p>
        </p:txBody>
      </p:sp>
      <p:sp>
        <p:nvSpPr>
          <p:cNvPr id="470" name="Shape 470"/>
          <p:cNvSpPr/>
          <p:nvPr/>
        </p:nvSpPr>
        <p:spPr>
          <a:xfrm>
            <a:off x="7579053" y="3415015"/>
            <a:ext cx="2970277" cy="1117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0">
                <a:solidFill>
                  <a:srgbClr val="FFFFFF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>
                <a:solidFill>
                  <a:srgbClr val="FCD833"/>
                </a:solidFill>
              </a:rPr>
              <a:t>age</a:t>
            </a:r>
            <a:r>
              <a:t> </a:t>
            </a:r>
            <a:r>
              <a:rPr>
                <a:solidFill>
                  <a:srgbClr val="92F0E0"/>
                </a:solidFill>
              </a:rPr>
              <a:t>=</a:t>
            </a:r>
            <a:r>
              <a:t> </a:t>
            </a:r>
            <a:r>
              <a:rPr>
                <a:solidFill>
                  <a:srgbClr val="F1AFC3"/>
                </a:solidFill>
              </a:rPr>
              <a:t>29</a:t>
            </a:r>
            <a:r>
              <a:t>;</a:t>
            </a:r>
          </a:p>
        </p:txBody>
      </p:sp>
      <p:sp>
        <p:nvSpPr>
          <p:cNvPr id="471" name="Shape 471"/>
          <p:cNvSpPr/>
          <p:nvPr/>
        </p:nvSpPr>
        <p:spPr>
          <a:xfrm>
            <a:off x="1527176" y="1903773"/>
            <a:ext cx="3623464" cy="45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900">
                <a:solidFill>
                  <a:srgbClr val="FFFFFF"/>
                </a:solidFill>
              </a:defRPr>
            </a:pP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Declaring</a:t>
            </a:r>
            <a:r>
              <a:t> a variable</a:t>
            </a:r>
          </a:p>
        </p:txBody>
      </p:sp>
      <p:sp>
        <p:nvSpPr>
          <p:cNvPr id="472" name="Shape 472"/>
          <p:cNvSpPr/>
          <p:nvPr/>
        </p:nvSpPr>
        <p:spPr>
          <a:xfrm>
            <a:off x="5539054" y="2129788"/>
            <a:ext cx="1626185" cy="1"/>
          </a:xfrm>
          <a:prstGeom prst="line">
            <a:avLst/>
          </a:prstGeom>
          <a:ln w="63500">
            <a:solidFill>
              <a:srgbClr val="58585B">
                <a:alpha val="32050"/>
              </a:srgbClr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73" name="Shape 473"/>
          <p:cNvSpPr/>
          <p:nvPr/>
        </p:nvSpPr>
        <p:spPr>
          <a:xfrm>
            <a:off x="1541540" y="3803695"/>
            <a:ext cx="3609100" cy="45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900">
                <a:solidFill>
                  <a:srgbClr val="FFFFFF"/>
                </a:solidFill>
              </a:defRPr>
            </a:pP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Assigning</a:t>
            </a:r>
            <a:r>
              <a:t> a variable</a:t>
            </a:r>
          </a:p>
        </p:txBody>
      </p:sp>
      <p:sp>
        <p:nvSpPr>
          <p:cNvPr id="474" name="Shape 474"/>
          <p:cNvSpPr/>
          <p:nvPr/>
        </p:nvSpPr>
        <p:spPr>
          <a:xfrm>
            <a:off x="5539054" y="4029711"/>
            <a:ext cx="1626185" cy="1"/>
          </a:xfrm>
          <a:prstGeom prst="line">
            <a:avLst/>
          </a:prstGeom>
          <a:ln w="63500">
            <a:solidFill>
              <a:srgbClr val="58585B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75" name="Shape 475"/>
          <p:cNvSpPr/>
          <p:nvPr/>
        </p:nvSpPr>
        <p:spPr>
          <a:xfrm>
            <a:off x="7579053" y="5513044"/>
            <a:ext cx="4138677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0">
                <a:solidFill>
                  <a:srgbClr val="FFFFFF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t>var </a:t>
            </a:r>
            <a:r>
              <a:rPr>
                <a:solidFill>
                  <a:srgbClr val="FCD833"/>
                </a:solidFill>
              </a:rPr>
              <a:t>age </a:t>
            </a:r>
            <a:r>
              <a:rPr>
                <a:solidFill>
                  <a:srgbClr val="92F0E0"/>
                </a:solidFill>
              </a:rPr>
              <a:t>=</a:t>
            </a:r>
            <a:r>
              <a:rPr>
                <a:solidFill>
                  <a:srgbClr val="FCD833"/>
                </a:solidFill>
              </a:rPr>
              <a:t> </a:t>
            </a:r>
            <a:r>
              <a:rPr>
                <a:solidFill>
                  <a:srgbClr val="F1AFC3"/>
                </a:solidFill>
              </a:rPr>
              <a:t>29</a:t>
            </a:r>
            <a:r>
              <a:t>;</a:t>
            </a:r>
          </a:p>
        </p:txBody>
      </p:sp>
      <p:sp>
        <p:nvSpPr>
          <p:cNvPr id="476" name="Shape 476"/>
          <p:cNvSpPr/>
          <p:nvPr/>
        </p:nvSpPr>
        <p:spPr>
          <a:xfrm>
            <a:off x="2310551" y="5845830"/>
            <a:ext cx="2840089" cy="45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Both in one step</a:t>
            </a:r>
          </a:p>
        </p:txBody>
      </p:sp>
      <p:sp>
        <p:nvSpPr>
          <p:cNvPr id="477" name="Shape 477"/>
          <p:cNvSpPr/>
          <p:nvPr/>
        </p:nvSpPr>
        <p:spPr>
          <a:xfrm>
            <a:off x="5539054" y="6071846"/>
            <a:ext cx="1626185" cy="1"/>
          </a:xfrm>
          <a:prstGeom prst="line">
            <a:avLst/>
          </a:prstGeom>
          <a:ln w="63500">
            <a:solidFill>
              <a:srgbClr val="58585B">
                <a:alpha val="32050"/>
              </a:srgbClr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78" name="Shape 478"/>
          <p:cNvSpPr/>
          <p:nvPr/>
        </p:nvSpPr>
        <p:spPr>
          <a:xfrm>
            <a:off x="7599533" y="2414957"/>
            <a:ext cx="978180" cy="330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58585B">
                <a:alpha val="3205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79" name="Shape 479"/>
          <p:cNvSpPr/>
          <p:nvPr/>
        </p:nvSpPr>
        <p:spPr>
          <a:xfrm>
            <a:off x="8845830" y="2415002"/>
            <a:ext cx="978179" cy="330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58585B">
                <a:alpha val="3205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80" name="Shape 480"/>
          <p:cNvSpPr/>
          <p:nvPr/>
        </p:nvSpPr>
        <p:spPr>
          <a:xfrm>
            <a:off x="7460798" y="2806616"/>
            <a:ext cx="1255650" cy="383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Keyword</a:t>
            </a:r>
          </a:p>
        </p:txBody>
      </p:sp>
      <p:sp>
        <p:nvSpPr>
          <p:cNvPr id="481" name="Shape 481"/>
          <p:cNvSpPr/>
          <p:nvPr/>
        </p:nvSpPr>
        <p:spPr>
          <a:xfrm>
            <a:off x="8892197" y="2814363"/>
            <a:ext cx="885445" cy="383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FCD833"/>
                </a:solidFill>
              </a:defRPr>
            </a:lvl1pPr>
          </a:lstStyle>
          <a:p>
            <a:pPr/>
            <a:r>
              <a:t>Name</a:t>
            </a:r>
          </a:p>
        </p:txBody>
      </p:sp>
      <p:sp>
        <p:nvSpPr>
          <p:cNvPr id="482" name="Shape 482"/>
          <p:cNvSpPr/>
          <p:nvPr/>
        </p:nvSpPr>
        <p:spPr>
          <a:xfrm>
            <a:off x="7678227" y="4345454"/>
            <a:ext cx="978179" cy="330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58585B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83" name="Shape 483"/>
          <p:cNvSpPr/>
          <p:nvPr/>
        </p:nvSpPr>
        <p:spPr>
          <a:xfrm>
            <a:off x="7689543" y="4772640"/>
            <a:ext cx="955549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CD833"/>
                </a:solidFill>
              </a:defRPr>
            </a:lvl1pPr>
          </a:lstStyle>
          <a:p>
            <a:pPr/>
            <a:r>
              <a:t>Name</a:t>
            </a:r>
          </a:p>
        </p:txBody>
      </p:sp>
      <p:sp>
        <p:nvSpPr>
          <p:cNvPr id="484" name="Shape 484"/>
          <p:cNvSpPr/>
          <p:nvPr/>
        </p:nvSpPr>
        <p:spPr>
          <a:xfrm>
            <a:off x="9467513" y="4344555"/>
            <a:ext cx="806870" cy="330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58585B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85" name="Shape 485"/>
          <p:cNvSpPr/>
          <p:nvPr/>
        </p:nvSpPr>
        <p:spPr>
          <a:xfrm>
            <a:off x="9427057" y="4780024"/>
            <a:ext cx="913181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1AFC3"/>
                </a:solidFill>
              </a:defRPr>
            </a:lvl1pPr>
          </a:lstStyle>
          <a:p>
            <a:pPr/>
            <a:r>
              <a:t>Value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88" name="Shape 488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89" name="Shape 489"/>
          <p:cNvSpPr/>
          <p:nvPr/>
        </p:nvSpPr>
        <p:spPr>
          <a:xfrm>
            <a:off x="647700" y="720095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javascript — variables</a:t>
            </a:r>
          </a:p>
        </p:txBody>
      </p:sp>
      <p:sp>
        <p:nvSpPr>
          <p:cNvPr id="490" name="Shape 490"/>
          <p:cNvSpPr/>
          <p:nvPr/>
        </p:nvSpPr>
        <p:spPr>
          <a:xfrm>
            <a:off x="7579053" y="1570987"/>
            <a:ext cx="2584197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0">
                <a:solidFill>
                  <a:srgbClr val="FFFFFF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t>var </a:t>
            </a:r>
            <a:r>
              <a:rPr>
                <a:solidFill>
                  <a:srgbClr val="FCD833"/>
                </a:solidFill>
              </a:rPr>
              <a:t>age</a:t>
            </a:r>
            <a:r>
              <a:t>;</a:t>
            </a:r>
          </a:p>
        </p:txBody>
      </p:sp>
      <p:sp>
        <p:nvSpPr>
          <p:cNvPr id="491" name="Shape 491"/>
          <p:cNvSpPr/>
          <p:nvPr/>
        </p:nvSpPr>
        <p:spPr>
          <a:xfrm>
            <a:off x="7579053" y="3415015"/>
            <a:ext cx="2970277" cy="1117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0">
                <a:solidFill>
                  <a:srgbClr val="FFFFFF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>
                <a:solidFill>
                  <a:srgbClr val="FCD833"/>
                </a:solidFill>
              </a:rPr>
              <a:t>age</a:t>
            </a:r>
            <a:r>
              <a:t> </a:t>
            </a:r>
            <a:r>
              <a:rPr>
                <a:solidFill>
                  <a:srgbClr val="92F0E0"/>
                </a:solidFill>
              </a:rPr>
              <a:t>=</a:t>
            </a:r>
            <a:r>
              <a:t> </a:t>
            </a:r>
            <a:r>
              <a:rPr>
                <a:solidFill>
                  <a:srgbClr val="F1AFC3"/>
                </a:solidFill>
              </a:rPr>
              <a:t>29</a:t>
            </a:r>
            <a:r>
              <a:t>;</a:t>
            </a:r>
          </a:p>
        </p:txBody>
      </p:sp>
      <p:sp>
        <p:nvSpPr>
          <p:cNvPr id="492" name="Shape 492"/>
          <p:cNvSpPr/>
          <p:nvPr/>
        </p:nvSpPr>
        <p:spPr>
          <a:xfrm>
            <a:off x="1527176" y="1903773"/>
            <a:ext cx="3623464" cy="45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900">
                <a:solidFill>
                  <a:srgbClr val="FFFFFF"/>
                </a:solidFill>
              </a:defRPr>
            </a:pP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Declaring</a:t>
            </a:r>
            <a:r>
              <a:t> a variable</a:t>
            </a:r>
          </a:p>
        </p:txBody>
      </p:sp>
      <p:sp>
        <p:nvSpPr>
          <p:cNvPr id="493" name="Shape 493"/>
          <p:cNvSpPr/>
          <p:nvPr/>
        </p:nvSpPr>
        <p:spPr>
          <a:xfrm>
            <a:off x="5539054" y="2129788"/>
            <a:ext cx="1626185" cy="1"/>
          </a:xfrm>
          <a:prstGeom prst="line">
            <a:avLst/>
          </a:prstGeom>
          <a:ln w="63500">
            <a:solidFill>
              <a:srgbClr val="58585B">
                <a:alpha val="32514"/>
              </a:srgbClr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94" name="Shape 494"/>
          <p:cNvSpPr/>
          <p:nvPr/>
        </p:nvSpPr>
        <p:spPr>
          <a:xfrm>
            <a:off x="1541540" y="3803695"/>
            <a:ext cx="3609100" cy="45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900">
                <a:solidFill>
                  <a:srgbClr val="FFFFFF"/>
                </a:solidFill>
              </a:defRPr>
            </a:pP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Assigning</a:t>
            </a:r>
            <a:r>
              <a:t> a variable</a:t>
            </a:r>
          </a:p>
        </p:txBody>
      </p:sp>
      <p:sp>
        <p:nvSpPr>
          <p:cNvPr id="495" name="Shape 495"/>
          <p:cNvSpPr/>
          <p:nvPr/>
        </p:nvSpPr>
        <p:spPr>
          <a:xfrm>
            <a:off x="5539054" y="4029711"/>
            <a:ext cx="1626185" cy="1"/>
          </a:xfrm>
          <a:prstGeom prst="line">
            <a:avLst/>
          </a:prstGeom>
          <a:ln w="63500">
            <a:solidFill>
              <a:srgbClr val="58585B">
                <a:alpha val="32514"/>
              </a:srgbClr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96" name="Shape 496"/>
          <p:cNvSpPr/>
          <p:nvPr/>
        </p:nvSpPr>
        <p:spPr>
          <a:xfrm>
            <a:off x="7579053" y="5513044"/>
            <a:ext cx="4138677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0">
                <a:solidFill>
                  <a:srgbClr val="FFFFFF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t>var </a:t>
            </a:r>
            <a:r>
              <a:rPr>
                <a:solidFill>
                  <a:srgbClr val="FCD833"/>
                </a:solidFill>
              </a:rPr>
              <a:t>age </a:t>
            </a:r>
            <a:r>
              <a:rPr>
                <a:solidFill>
                  <a:srgbClr val="92F0E0"/>
                </a:solidFill>
              </a:rPr>
              <a:t>=</a:t>
            </a:r>
            <a:r>
              <a:rPr>
                <a:solidFill>
                  <a:srgbClr val="FCD833"/>
                </a:solidFill>
              </a:rPr>
              <a:t> </a:t>
            </a:r>
            <a:r>
              <a:rPr>
                <a:solidFill>
                  <a:srgbClr val="F1AFC3"/>
                </a:solidFill>
              </a:rPr>
              <a:t>29</a:t>
            </a:r>
            <a:r>
              <a:t>;</a:t>
            </a:r>
          </a:p>
        </p:txBody>
      </p:sp>
      <p:sp>
        <p:nvSpPr>
          <p:cNvPr id="497" name="Shape 497"/>
          <p:cNvSpPr/>
          <p:nvPr/>
        </p:nvSpPr>
        <p:spPr>
          <a:xfrm>
            <a:off x="2310551" y="5845830"/>
            <a:ext cx="2840089" cy="45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Both in one step</a:t>
            </a:r>
          </a:p>
        </p:txBody>
      </p:sp>
      <p:sp>
        <p:nvSpPr>
          <p:cNvPr id="498" name="Shape 498"/>
          <p:cNvSpPr/>
          <p:nvPr/>
        </p:nvSpPr>
        <p:spPr>
          <a:xfrm>
            <a:off x="5539054" y="6071846"/>
            <a:ext cx="1626185" cy="1"/>
          </a:xfrm>
          <a:prstGeom prst="line">
            <a:avLst/>
          </a:prstGeom>
          <a:ln w="63500">
            <a:solidFill>
              <a:srgbClr val="58585B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99" name="Shape 499"/>
          <p:cNvSpPr/>
          <p:nvPr/>
        </p:nvSpPr>
        <p:spPr>
          <a:xfrm>
            <a:off x="7599533" y="2414957"/>
            <a:ext cx="978180" cy="330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58585B">
                <a:alpha val="32514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00" name="Shape 500"/>
          <p:cNvSpPr/>
          <p:nvPr/>
        </p:nvSpPr>
        <p:spPr>
          <a:xfrm>
            <a:off x="8845830" y="2415002"/>
            <a:ext cx="978179" cy="330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58585B">
                <a:alpha val="32514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01" name="Shape 501"/>
          <p:cNvSpPr/>
          <p:nvPr/>
        </p:nvSpPr>
        <p:spPr>
          <a:xfrm>
            <a:off x="7460798" y="2806616"/>
            <a:ext cx="1255650" cy="383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Keyword</a:t>
            </a:r>
          </a:p>
        </p:txBody>
      </p:sp>
      <p:sp>
        <p:nvSpPr>
          <p:cNvPr id="502" name="Shape 502"/>
          <p:cNvSpPr/>
          <p:nvPr/>
        </p:nvSpPr>
        <p:spPr>
          <a:xfrm>
            <a:off x="8892197" y="2814363"/>
            <a:ext cx="885445" cy="383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FCD833"/>
                </a:solidFill>
              </a:defRPr>
            </a:lvl1pPr>
          </a:lstStyle>
          <a:p>
            <a:pPr/>
            <a:r>
              <a:t>Name</a:t>
            </a:r>
          </a:p>
        </p:txBody>
      </p:sp>
      <p:sp>
        <p:nvSpPr>
          <p:cNvPr id="503" name="Shape 503"/>
          <p:cNvSpPr/>
          <p:nvPr/>
        </p:nvSpPr>
        <p:spPr>
          <a:xfrm>
            <a:off x="7678227" y="4345454"/>
            <a:ext cx="978179" cy="330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58585B">
                <a:alpha val="32514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04" name="Shape 504"/>
          <p:cNvSpPr/>
          <p:nvPr/>
        </p:nvSpPr>
        <p:spPr>
          <a:xfrm>
            <a:off x="7689543" y="4772640"/>
            <a:ext cx="955549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CD833"/>
                </a:solidFill>
              </a:defRPr>
            </a:lvl1pPr>
          </a:lstStyle>
          <a:p>
            <a:pPr/>
            <a:r>
              <a:t>Name</a:t>
            </a:r>
          </a:p>
        </p:txBody>
      </p:sp>
      <p:sp>
        <p:nvSpPr>
          <p:cNvPr id="505" name="Shape 505"/>
          <p:cNvSpPr/>
          <p:nvPr/>
        </p:nvSpPr>
        <p:spPr>
          <a:xfrm>
            <a:off x="9467513" y="4344555"/>
            <a:ext cx="806870" cy="330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58585B">
                <a:alpha val="32514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06" name="Shape 506"/>
          <p:cNvSpPr/>
          <p:nvPr/>
        </p:nvSpPr>
        <p:spPr>
          <a:xfrm>
            <a:off x="9427057" y="4780024"/>
            <a:ext cx="913181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1AFC3"/>
                </a:solidFill>
              </a:defRPr>
            </a:lvl1pPr>
          </a:lstStyle>
          <a:p>
            <a:pPr/>
            <a:r>
              <a:t>Value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09" name="Shape 509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10" name="Shape 510"/>
          <p:cNvSpPr/>
          <p:nvPr/>
        </p:nvSpPr>
        <p:spPr>
          <a:xfrm>
            <a:off x="647700" y="720095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javascript — variables</a:t>
            </a:r>
          </a:p>
        </p:txBody>
      </p:sp>
      <p:sp>
        <p:nvSpPr>
          <p:cNvPr id="511" name="Shape 511"/>
          <p:cNvSpPr/>
          <p:nvPr/>
        </p:nvSpPr>
        <p:spPr>
          <a:xfrm>
            <a:off x="6563053" y="1570987"/>
            <a:ext cx="2584197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0">
                <a:solidFill>
                  <a:srgbClr val="FFFFFF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t>var </a:t>
            </a:r>
            <a:r>
              <a:rPr>
                <a:solidFill>
                  <a:srgbClr val="FCD833"/>
                </a:solidFill>
              </a:rPr>
              <a:t>age</a:t>
            </a:r>
            <a:r>
              <a:t>;</a:t>
            </a:r>
          </a:p>
        </p:txBody>
      </p:sp>
      <p:sp>
        <p:nvSpPr>
          <p:cNvPr id="512" name="Shape 512"/>
          <p:cNvSpPr/>
          <p:nvPr/>
        </p:nvSpPr>
        <p:spPr>
          <a:xfrm>
            <a:off x="6563053" y="3415015"/>
            <a:ext cx="2970277" cy="1117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0">
                <a:solidFill>
                  <a:srgbClr val="FFFFFF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>
                <a:solidFill>
                  <a:srgbClr val="FCD833"/>
                </a:solidFill>
              </a:rPr>
              <a:t>age</a:t>
            </a:r>
            <a:r>
              <a:t> </a:t>
            </a:r>
            <a:r>
              <a:rPr>
                <a:solidFill>
                  <a:srgbClr val="92F0E0"/>
                </a:solidFill>
              </a:rPr>
              <a:t>=</a:t>
            </a:r>
            <a:r>
              <a:t> </a:t>
            </a:r>
            <a:r>
              <a:rPr>
                <a:solidFill>
                  <a:srgbClr val="F1AFC3"/>
                </a:solidFill>
              </a:rPr>
              <a:t>29</a:t>
            </a:r>
            <a:r>
              <a:t>;</a:t>
            </a:r>
          </a:p>
        </p:txBody>
      </p:sp>
      <p:sp>
        <p:nvSpPr>
          <p:cNvPr id="513" name="Shape 513"/>
          <p:cNvSpPr/>
          <p:nvPr/>
        </p:nvSpPr>
        <p:spPr>
          <a:xfrm>
            <a:off x="511176" y="1903773"/>
            <a:ext cx="3623464" cy="45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900">
                <a:solidFill>
                  <a:srgbClr val="FFFFFF"/>
                </a:solidFill>
              </a:defRPr>
            </a:pP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Declaring</a:t>
            </a:r>
            <a:r>
              <a:t> a variable</a:t>
            </a:r>
          </a:p>
        </p:txBody>
      </p:sp>
      <p:sp>
        <p:nvSpPr>
          <p:cNvPr id="514" name="Shape 514"/>
          <p:cNvSpPr/>
          <p:nvPr/>
        </p:nvSpPr>
        <p:spPr>
          <a:xfrm>
            <a:off x="4523054" y="2129788"/>
            <a:ext cx="1626185" cy="1"/>
          </a:xfrm>
          <a:prstGeom prst="line">
            <a:avLst/>
          </a:prstGeom>
          <a:ln w="63500">
            <a:solidFill>
              <a:srgbClr val="58585B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15" name="Shape 515"/>
          <p:cNvSpPr/>
          <p:nvPr/>
        </p:nvSpPr>
        <p:spPr>
          <a:xfrm>
            <a:off x="525540" y="3803695"/>
            <a:ext cx="3609100" cy="45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900">
                <a:solidFill>
                  <a:srgbClr val="FFFFFF"/>
                </a:solidFill>
              </a:defRPr>
            </a:pP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Assigning</a:t>
            </a:r>
            <a:r>
              <a:t> a variable</a:t>
            </a:r>
          </a:p>
        </p:txBody>
      </p:sp>
      <p:sp>
        <p:nvSpPr>
          <p:cNvPr id="516" name="Shape 516"/>
          <p:cNvSpPr/>
          <p:nvPr/>
        </p:nvSpPr>
        <p:spPr>
          <a:xfrm>
            <a:off x="4523054" y="4029711"/>
            <a:ext cx="1626185" cy="1"/>
          </a:xfrm>
          <a:prstGeom prst="line">
            <a:avLst/>
          </a:prstGeom>
          <a:ln w="63500">
            <a:solidFill>
              <a:srgbClr val="58585B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17" name="Shape 517"/>
          <p:cNvSpPr/>
          <p:nvPr/>
        </p:nvSpPr>
        <p:spPr>
          <a:xfrm>
            <a:off x="5928053" y="5513044"/>
            <a:ext cx="4138677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0">
                <a:solidFill>
                  <a:srgbClr val="FFFFFF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t>var </a:t>
            </a:r>
            <a:r>
              <a:rPr>
                <a:solidFill>
                  <a:srgbClr val="FCD833"/>
                </a:solidFill>
              </a:rPr>
              <a:t>age </a:t>
            </a:r>
            <a:r>
              <a:rPr>
                <a:solidFill>
                  <a:srgbClr val="92F0E0"/>
                </a:solidFill>
              </a:rPr>
              <a:t>=</a:t>
            </a:r>
            <a:r>
              <a:rPr>
                <a:solidFill>
                  <a:srgbClr val="FCD833"/>
                </a:solidFill>
              </a:rPr>
              <a:t> </a:t>
            </a:r>
            <a:r>
              <a:rPr>
                <a:solidFill>
                  <a:srgbClr val="F1AFC3"/>
                </a:solidFill>
              </a:rPr>
              <a:t>29</a:t>
            </a:r>
            <a:r>
              <a:t>;</a:t>
            </a:r>
          </a:p>
        </p:txBody>
      </p:sp>
      <p:sp>
        <p:nvSpPr>
          <p:cNvPr id="518" name="Shape 518"/>
          <p:cNvSpPr/>
          <p:nvPr/>
        </p:nvSpPr>
        <p:spPr>
          <a:xfrm>
            <a:off x="659551" y="5845830"/>
            <a:ext cx="2840089" cy="45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Both in one step</a:t>
            </a:r>
          </a:p>
        </p:txBody>
      </p:sp>
      <p:sp>
        <p:nvSpPr>
          <p:cNvPr id="519" name="Shape 519"/>
          <p:cNvSpPr/>
          <p:nvPr/>
        </p:nvSpPr>
        <p:spPr>
          <a:xfrm>
            <a:off x="3888054" y="6071846"/>
            <a:ext cx="1626185" cy="1"/>
          </a:xfrm>
          <a:prstGeom prst="line">
            <a:avLst/>
          </a:prstGeom>
          <a:ln w="63500">
            <a:solidFill>
              <a:srgbClr val="58585B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0" name="Shape 520"/>
          <p:cNvSpPr/>
          <p:nvPr/>
        </p:nvSpPr>
        <p:spPr>
          <a:xfrm>
            <a:off x="11018942" y="2000248"/>
            <a:ext cx="1650797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Semicolon!</a:t>
            </a:r>
          </a:p>
        </p:txBody>
      </p:sp>
      <p:sp>
        <p:nvSpPr>
          <p:cNvPr id="521" name="Shape 521"/>
          <p:cNvSpPr/>
          <p:nvPr/>
        </p:nvSpPr>
        <p:spPr>
          <a:xfrm>
            <a:off x="11018942" y="3832810"/>
            <a:ext cx="1650797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Semicolon!</a:t>
            </a:r>
          </a:p>
        </p:txBody>
      </p:sp>
      <p:sp>
        <p:nvSpPr>
          <p:cNvPr id="522" name="Shape 522"/>
          <p:cNvSpPr/>
          <p:nvPr/>
        </p:nvSpPr>
        <p:spPr>
          <a:xfrm>
            <a:off x="11018942" y="5874945"/>
            <a:ext cx="1650797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Semicolon!</a:t>
            </a:r>
          </a:p>
        </p:txBody>
      </p:sp>
      <p:sp>
        <p:nvSpPr>
          <p:cNvPr id="523" name="Shape 523"/>
          <p:cNvSpPr/>
          <p:nvPr/>
        </p:nvSpPr>
        <p:spPr>
          <a:xfrm flipH="1">
            <a:off x="9365344" y="2175508"/>
            <a:ext cx="1435504" cy="1"/>
          </a:xfrm>
          <a:prstGeom prst="line">
            <a:avLst/>
          </a:prstGeom>
          <a:ln w="38100">
            <a:solidFill>
              <a:srgbClr val="E93F34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4" name="Shape 524"/>
          <p:cNvSpPr/>
          <p:nvPr/>
        </p:nvSpPr>
        <p:spPr>
          <a:xfrm flipH="1">
            <a:off x="9751424" y="3983990"/>
            <a:ext cx="1049424" cy="1"/>
          </a:xfrm>
          <a:prstGeom prst="line">
            <a:avLst/>
          </a:prstGeom>
          <a:ln w="38100">
            <a:solidFill>
              <a:srgbClr val="E93F34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5" name="Shape 525"/>
          <p:cNvSpPr/>
          <p:nvPr/>
        </p:nvSpPr>
        <p:spPr>
          <a:xfrm flipH="1">
            <a:off x="10174712" y="6071846"/>
            <a:ext cx="736248" cy="1"/>
          </a:xfrm>
          <a:prstGeom prst="line">
            <a:avLst/>
          </a:prstGeom>
          <a:ln w="38100">
            <a:solidFill>
              <a:srgbClr val="E93F34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8" name="Shape 528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9" name="Shape 529"/>
          <p:cNvSpPr/>
          <p:nvPr/>
        </p:nvSpPr>
        <p:spPr>
          <a:xfrm>
            <a:off x="647700" y="720095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javascript — variable Re-assignment</a:t>
            </a:r>
          </a:p>
        </p:txBody>
      </p:sp>
      <p:sp>
        <p:nvSpPr>
          <p:cNvPr id="530" name="Shape 530"/>
          <p:cNvSpPr/>
          <p:nvPr/>
        </p:nvSpPr>
        <p:spPr>
          <a:xfrm>
            <a:off x="2491020" y="2360832"/>
            <a:ext cx="6949949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0">
                <a:solidFill>
                  <a:srgbClr val="FFFFFF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t>var </a:t>
            </a:r>
            <a:r>
              <a:rPr>
                <a:solidFill>
                  <a:srgbClr val="FCD833"/>
                </a:solidFill>
              </a:rPr>
              <a:t>champion </a:t>
            </a:r>
            <a:r>
              <a:rPr>
                <a:solidFill>
                  <a:srgbClr val="92F0E0"/>
                </a:solidFill>
              </a:rPr>
              <a:t>=</a:t>
            </a:r>
            <a:r>
              <a:rPr>
                <a:solidFill>
                  <a:srgbClr val="FCD833"/>
                </a:solidFill>
              </a:rPr>
              <a:t> </a:t>
            </a:r>
            <a:r>
              <a:rPr>
                <a:solidFill>
                  <a:srgbClr val="F1AFC3"/>
                </a:solidFill>
              </a:rPr>
              <a:t>“Eric”</a:t>
            </a:r>
            <a:r>
              <a:t>;</a:t>
            </a:r>
          </a:p>
        </p:txBody>
      </p:sp>
      <p:sp>
        <p:nvSpPr>
          <p:cNvPr id="531" name="Shape 531"/>
          <p:cNvSpPr/>
          <p:nvPr/>
        </p:nvSpPr>
        <p:spPr>
          <a:xfrm>
            <a:off x="3653832" y="3824064"/>
            <a:ext cx="5786629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0">
                <a:solidFill>
                  <a:srgbClr val="FFFFFF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>
                <a:solidFill>
                  <a:srgbClr val="FCD833"/>
                </a:solidFill>
              </a:rPr>
              <a:t>champion </a:t>
            </a:r>
            <a:r>
              <a:rPr>
                <a:solidFill>
                  <a:srgbClr val="92F0E0"/>
                </a:solidFill>
              </a:rPr>
              <a:t>=</a:t>
            </a:r>
            <a:r>
              <a:rPr>
                <a:solidFill>
                  <a:srgbClr val="FCD833"/>
                </a:solidFill>
              </a:rPr>
              <a:t> </a:t>
            </a:r>
            <a:r>
              <a:rPr>
                <a:solidFill>
                  <a:srgbClr val="F1AFC3"/>
                </a:solidFill>
              </a:rPr>
              <a:t>“Ben”</a:t>
            </a:r>
            <a: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/>
        </p:nvSpPr>
        <p:spPr>
          <a:xfrm>
            <a:off x="10858239" y="2650798"/>
            <a:ext cx="1605358" cy="2971828"/>
          </a:xfrm>
          <a:prstGeom prst="rect">
            <a:avLst/>
          </a:prstGeom>
          <a:solidFill>
            <a:srgbClr val="FFD800">
              <a:alpha val="4992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534" name="Shape 534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35" name="Shape 535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36" name="Shape 536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assignment operators</a:t>
            </a:r>
          </a:p>
        </p:txBody>
      </p:sp>
      <p:sp>
        <p:nvSpPr>
          <p:cNvPr id="537" name="Shape 537"/>
          <p:cNvSpPr/>
          <p:nvPr/>
        </p:nvSpPr>
        <p:spPr>
          <a:xfrm>
            <a:off x="6802916" y="2644813"/>
            <a:ext cx="1538190" cy="2985826"/>
          </a:xfrm>
          <a:prstGeom prst="rect">
            <a:avLst/>
          </a:prstGeom>
          <a:solidFill>
            <a:srgbClr val="FFD800">
              <a:alpha val="4992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538" name="Shape 538"/>
          <p:cNvSpPr/>
          <p:nvPr/>
        </p:nvSpPr>
        <p:spPr>
          <a:xfrm>
            <a:off x="259720" y="3211249"/>
            <a:ext cx="12210380" cy="699482"/>
          </a:xfrm>
          <a:prstGeom prst="rect">
            <a:avLst/>
          </a:prstGeom>
          <a:solidFill>
            <a:srgbClr val="FFD800">
              <a:alpha val="4992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539" name="Shape 539"/>
          <p:cNvSpPr/>
          <p:nvPr/>
        </p:nvSpPr>
        <p:spPr>
          <a:xfrm>
            <a:off x="8519074" y="2652782"/>
            <a:ext cx="2191755" cy="2969888"/>
          </a:xfrm>
          <a:prstGeom prst="rect">
            <a:avLst/>
          </a:prstGeom>
          <a:solidFill>
            <a:srgbClr val="FFD800">
              <a:alpha val="4992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540" name="Shape 540"/>
          <p:cNvSpPr/>
          <p:nvPr/>
        </p:nvSpPr>
        <p:spPr>
          <a:xfrm>
            <a:off x="373972" y="3381761"/>
            <a:ext cx="381933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assign value to variable</a:t>
            </a:r>
          </a:p>
        </p:txBody>
      </p:sp>
      <p:sp>
        <p:nvSpPr>
          <p:cNvPr id="541" name="Shape 541"/>
          <p:cNvSpPr/>
          <p:nvPr/>
        </p:nvSpPr>
        <p:spPr>
          <a:xfrm>
            <a:off x="6823075" y="2732257"/>
            <a:ext cx="149344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Operator:</a:t>
            </a:r>
          </a:p>
        </p:txBody>
      </p:sp>
      <p:sp>
        <p:nvSpPr>
          <p:cNvPr id="542" name="Shape 542"/>
          <p:cNvSpPr/>
          <p:nvPr/>
        </p:nvSpPr>
        <p:spPr>
          <a:xfrm>
            <a:off x="8868231" y="2732257"/>
            <a:ext cx="1493442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Example:</a:t>
            </a:r>
          </a:p>
        </p:txBody>
      </p:sp>
      <p:sp>
        <p:nvSpPr>
          <p:cNvPr id="543" name="Shape 543"/>
          <p:cNvSpPr/>
          <p:nvPr/>
        </p:nvSpPr>
        <p:spPr>
          <a:xfrm>
            <a:off x="7374858" y="3408267"/>
            <a:ext cx="347041" cy="383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=</a:t>
            </a:r>
          </a:p>
        </p:txBody>
      </p:sp>
      <p:sp>
        <p:nvSpPr>
          <p:cNvPr id="544" name="Shape 544"/>
          <p:cNvSpPr/>
          <p:nvPr/>
        </p:nvSpPr>
        <p:spPr>
          <a:xfrm>
            <a:off x="9014787" y="3418554"/>
            <a:ext cx="1200329" cy="383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num = 6</a:t>
            </a:r>
          </a:p>
        </p:txBody>
      </p:sp>
      <p:sp>
        <p:nvSpPr>
          <p:cNvPr id="545" name="Shape 545"/>
          <p:cNvSpPr/>
          <p:nvPr/>
        </p:nvSpPr>
        <p:spPr>
          <a:xfrm>
            <a:off x="11535175" y="3418554"/>
            <a:ext cx="251487" cy="383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200"/>
            </a:lvl1pPr>
          </a:lstStyle>
          <a:p>
            <a:pPr/>
            <a:r>
              <a:t>6</a:t>
            </a:r>
          </a:p>
        </p:txBody>
      </p:sp>
      <p:sp>
        <p:nvSpPr>
          <p:cNvPr id="546" name="Shape 546"/>
          <p:cNvSpPr/>
          <p:nvPr/>
        </p:nvSpPr>
        <p:spPr>
          <a:xfrm>
            <a:off x="10914198" y="2732257"/>
            <a:ext cx="149344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result:</a:t>
            </a:r>
          </a:p>
        </p:txBody>
      </p:sp>
      <p:sp>
        <p:nvSpPr>
          <p:cNvPr id="547" name="Shape 547"/>
          <p:cNvSpPr/>
          <p:nvPr/>
        </p:nvSpPr>
        <p:spPr>
          <a:xfrm>
            <a:off x="259720" y="4100250"/>
            <a:ext cx="12210380" cy="699481"/>
          </a:xfrm>
          <a:prstGeom prst="rect">
            <a:avLst/>
          </a:prstGeom>
          <a:solidFill>
            <a:srgbClr val="FFD800">
              <a:alpha val="4992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548" name="Shape 548"/>
          <p:cNvSpPr/>
          <p:nvPr/>
        </p:nvSpPr>
        <p:spPr>
          <a:xfrm>
            <a:off x="373972" y="4270761"/>
            <a:ext cx="381933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add value to variable</a:t>
            </a:r>
          </a:p>
        </p:txBody>
      </p:sp>
      <p:sp>
        <p:nvSpPr>
          <p:cNvPr id="549" name="Shape 549"/>
          <p:cNvSpPr/>
          <p:nvPr/>
        </p:nvSpPr>
        <p:spPr>
          <a:xfrm>
            <a:off x="7258488" y="4287158"/>
            <a:ext cx="579782" cy="383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+=</a:t>
            </a:r>
          </a:p>
        </p:txBody>
      </p:sp>
      <p:sp>
        <p:nvSpPr>
          <p:cNvPr id="550" name="Shape 550"/>
          <p:cNvSpPr/>
          <p:nvPr/>
        </p:nvSpPr>
        <p:spPr>
          <a:xfrm>
            <a:off x="8898417" y="4307554"/>
            <a:ext cx="1433069" cy="383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num += 6</a:t>
            </a:r>
          </a:p>
        </p:txBody>
      </p:sp>
      <p:sp>
        <p:nvSpPr>
          <p:cNvPr id="551" name="Shape 551"/>
          <p:cNvSpPr/>
          <p:nvPr/>
        </p:nvSpPr>
        <p:spPr>
          <a:xfrm>
            <a:off x="11466582" y="4307554"/>
            <a:ext cx="388672" cy="383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200"/>
            </a:lvl1pPr>
          </a:lstStyle>
          <a:p>
            <a:pPr/>
            <a:r>
              <a:t>14</a:t>
            </a:r>
          </a:p>
        </p:txBody>
      </p:sp>
      <p:sp>
        <p:nvSpPr>
          <p:cNvPr id="552" name="Shape 552"/>
          <p:cNvSpPr/>
          <p:nvPr/>
        </p:nvSpPr>
        <p:spPr>
          <a:xfrm>
            <a:off x="259720" y="4921869"/>
            <a:ext cx="12210380" cy="699481"/>
          </a:xfrm>
          <a:prstGeom prst="rect">
            <a:avLst/>
          </a:prstGeom>
          <a:solidFill>
            <a:srgbClr val="FFD800">
              <a:alpha val="4992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553" name="Shape 553"/>
          <p:cNvSpPr/>
          <p:nvPr/>
        </p:nvSpPr>
        <p:spPr>
          <a:xfrm>
            <a:off x="373972" y="5092380"/>
            <a:ext cx="381933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subtract value from variable</a:t>
            </a:r>
          </a:p>
        </p:txBody>
      </p:sp>
      <p:sp>
        <p:nvSpPr>
          <p:cNvPr id="554" name="Shape 554"/>
          <p:cNvSpPr/>
          <p:nvPr/>
        </p:nvSpPr>
        <p:spPr>
          <a:xfrm>
            <a:off x="7330853" y="5100199"/>
            <a:ext cx="435052" cy="383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-=</a:t>
            </a:r>
          </a:p>
        </p:txBody>
      </p:sp>
      <p:sp>
        <p:nvSpPr>
          <p:cNvPr id="555" name="Shape 555"/>
          <p:cNvSpPr/>
          <p:nvPr/>
        </p:nvSpPr>
        <p:spPr>
          <a:xfrm>
            <a:off x="8898418" y="5129174"/>
            <a:ext cx="1288339" cy="383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num -= 6</a:t>
            </a:r>
          </a:p>
        </p:txBody>
      </p:sp>
      <p:sp>
        <p:nvSpPr>
          <p:cNvPr id="556" name="Shape 556"/>
          <p:cNvSpPr/>
          <p:nvPr/>
        </p:nvSpPr>
        <p:spPr>
          <a:xfrm>
            <a:off x="11535174" y="5129174"/>
            <a:ext cx="251487" cy="383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200"/>
            </a:lvl1pPr>
          </a:lstStyle>
          <a:p>
            <a:pPr/>
            <a:r>
              <a:t>2</a:t>
            </a:r>
          </a:p>
        </p:txBody>
      </p:sp>
      <p:sp>
        <p:nvSpPr>
          <p:cNvPr id="557" name="Shape 557"/>
          <p:cNvSpPr/>
          <p:nvPr/>
        </p:nvSpPr>
        <p:spPr>
          <a:xfrm>
            <a:off x="4464045" y="2644813"/>
            <a:ext cx="2110300" cy="2985826"/>
          </a:xfrm>
          <a:prstGeom prst="rect">
            <a:avLst/>
          </a:prstGeom>
          <a:solidFill>
            <a:srgbClr val="FFD800">
              <a:alpha val="4992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558" name="Shape 558"/>
          <p:cNvSpPr/>
          <p:nvPr/>
        </p:nvSpPr>
        <p:spPr>
          <a:xfrm>
            <a:off x="4484204" y="2732257"/>
            <a:ext cx="209014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initial value:</a:t>
            </a:r>
          </a:p>
        </p:txBody>
      </p:sp>
      <p:sp>
        <p:nvSpPr>
          <p:cNvPr id="559" name="Shape 559"/>
          <p:cNvSpPr/>
          <p:nvPr/>
        </p:nvSpPr>
        <p:spPr>
          <a:xfrm>
            <a:off x="4676232" y="3424389"/>
            <a:ext cx="1685926" cy="383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var num = 8</a:t>
            </a:r>
          </a:p>
        </p:txBody>
      </p:sp>
      <p:sp>
        <p:nvSpPr>
          <p:cNvPr id="560" name="Shape 560"/>
          <p:cNvSpPr/>
          <p:nvPr/>
        </p:nvSpPr>
        <p:spPr>
          <a:xfrm>
            <a:off x="4617047" y="4252476"/>
            <a:ext cx="1685926" cy="383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var num = 8</a:t>
            </a:r>
          </a:p>
        </p:txBody>
      </p:sp>
      <p:sp>
        <p:nvSpPr>
          <p:cNvPr id="561" name="Shape 561"/>
          <p:cNvSpPr/>
          <p:nvPr/>
        </p:nvSpPr>
        <p:spPr>
          <a:xfrm>
            <a:off x="4617047" y="5074095"/>
            <a:ext cx="1685926" cy="383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var num = 8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1530889" y="3340099"/>
            <a:ext cx="994302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i="1" sz="3400">
                <a:latin typeface="News Gothic MT"/>
                <a:ea typeface="News Gothic MT"/>
                <a:cs typeface="News Gothic MT"/>
                <a:sym typeface="News Gothic MT"/>
              </a:defRPr>
            </a:lvl1pPr>
          </a:lstStyle>
          <a:p>
            <a:pPr/>
            <a:r>
              <a:t>*Wed Class + Office hours, how’s everyone doing?*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64" name="Shape 564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65" name="Shape 565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Code along — Score keeper</a:t>
            </a:r>
          </a:p>
        </p:txBody>
      </p:sp>
      <p:sp>
        <p:nvSpPr>
          <p:cNvPr id="566" name="Shape 566"/>
          <p:cNvSpPr/>
          <p:nvPr/>
        </p:nvSpPr>
        <p:spPr>
          <a:xfrm>
            <a:off x="4733645" y="6391802"/>
            <a:ext cx="3537510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Score Keeper</a:t>
            </a:r>
            <a:r>
              <a:t> (Codepen)</a:t>
            </a:r>
          </a:p>
        </p:txBody>
      </p:sp>
      <p:pic>
        <p:nvPicPr>
          <p:cNvPr id="567" name="pasted-imag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72958" y="1797049"/>
            <a:ext cx="6258884" cy="42247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FCB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/>
        </p:nvSpPr>
        <p:spPr>
          <a:xfrm>
            <a:off x="635000" y="16389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rules</a:t>
            </a:r>
          </a:p>
        </p:txBody>
      </p:sp>
      <p:sp>
        <p:nvSpPr>
          <p:cNvPr id="572" name="Shape 572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73" name="Shape 573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74" name="Shape 574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JS Basics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77" name="Shape 577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78" name="Shape 578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Variable conventions</a:t>
            </a:r>
          </a:p>
        </p:txBody>
      </p:sp>
      <p:sp>
        <p:nvSpPr>
          <p:cNvPr id="579" name="Shape 579"/>
          <p:cNvSpPr/>
          <p:nvPr/>
        </p:nvSpPr>
        <p:spPr>
          <a:xfrm>
            <a:off x="618066" y="1698105"/>
            <a:ext cx="11768669" cy="29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20842" indent="-320842" defTabSz="647700">
              <a:lnSpc>
                <a:spcPct val="110000"/>
              </a:lnSpc>
              <a:spcBef>
                <a:spcPts val="400"/>
              </a:spcBef>
              <a:buSzPct val="100000"/>
              <a:buAutoNum type="arabicPeriod" startAt="1"/>
              <a:defRPr>
                <a:uFillTx/>
              </a:defRPr>
            </a:pPr>
            <a:r>
              <a:rPr>
                <a:uFill>
                  <a:solidFill>
                    <a:srgbClr val="000000"/>
                  </a:solidFill>
                </a:uFill>
              </a:rPr>
              <a:t>Variables start with a </a:t>
            </a:r>
            <a:r>
              <a:rPr>
                <a:uFill>
                  <a:solidFill>
                    <a:srgbClr val="000000"/>
                  </a:solidFill>
                </a:uFill>
                <a:latin typeface="News706BT-BoldC"/>
                <a:ea typeface="News706BT-BoldC"/>
                <a:cs typeface="News706BT-BoldC"/>
                <a:sym typeface="News706BT-BoldC"/>
              </a:rPr>
              <a:t>lowercase</a:t>
            </a:r>
            <a:r>
              <a:rPr>
                <a:uFill>
                  <a:solidFill>
                    <a:srgbClr val="000000"/>
                  </a:solidFill>
                </a:uFill>
              </a:rPr>
              <a:t> letter</a:t>
            </a:r>
          </a:p>
        </p:txBody>
      </p:sp>
      <p:sp>
        <p:nvSpPr>
          <p:cNvPr id="580" name="Shape 580"/>
          <p:cNvSpPr/>
          <p:nvPr/>
        </p:nvSpPr>
        <p:spPr>
          <a:xfrm>
            <a:off x="1199825" y="2319295"/>
            <a:ext cx="4230592" cy="539198"/>
          </a:xfrm>
          <a:prstGeom prst="roundRect">
            <a:avLst>
              <a:gd name="adj" fmla="val 7784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581" name="Shape 581"/>
          <p:cNvSpPr/>
          <p:nvPr/>
        </p:nvSpPr>
        <p:spPr>
          <a:xfrm>
            <a:off x="1269999" y="2385694"/>
            <a:ext cx="409024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4D6E4"/>
                </a:solidFill>
              </a:rPr>
              <a:t>var</a:t>
            </a:r>
            <a:r>
              <a:t> numberOfStudents </a:t>
            </a:r>
            <a:r>
              <a:rPr>
                <a:solidFill>
                  <a:srgbClr val="D54A72"/>
                </a:solidFill>
              </a:rPr>
              <a:t>=</a:t>
            </a:r>
            <a:r>
              <a:t> </a:t>
            </a:r>
            <a:r>
              <a:rPr>
                <a:solidFill>
                  <a:srgbClr val="A290FD"/>
                </a:solidFill>
              </a:rPr>
              <a:t>10</a:t>
            </a:r>
            <a:r>
              <a:t>;</a:t>
            </a:r>
          </a:p>
        </p:txBody>
      </p:sp>
      <p:pic>
        <p:nvPicPr>
          <p:cNvPr id="582" name="ffd800-idea-6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21459" y="380541"/>
            <a:ext cx="1093130" cy="1093129"/>
          </a:xfrm>
          <a:prstGeom prst="rect">
            <a:avLst/>
          </a:prstGeom>
          <a:ln w="12700">
            <a:miter lim="400000"/>
          </a:ln>
        </p:spPr>
      </p:pic>
      <p:sp>
        <p:nvSpPr>
          <p:cNvPr id="583" name="Shape 583"/>
          <p:cNvSpPr/>
          <p:nvPr/>
        </p:nvSpPr>
        <p:spPr>
          <a:xfrm>
            <a:off x="7638301" y="2319295"/>
            <a:ext cx="4230593" cy="539198"/>
          </a:xfrm>
          <a:prstGeom prst="roundRect">
            <a:avLst>
              <a:gd name="adj" fmla="val 7784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584" name="Shape 584"/>
          <p:cNvSpPr/>
          <p:nvPr/>
        </p:nvSpPr>
        <p:spPr>
          <a:xfrm>
            <a:off x="7708475" y="2385694"/>
            <a:ext cx="409024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4D6E4"/>
                </a:solidFill>
              </a:rPr>
              <a:t>var</a:t>
            </a:r>
            <a:r>
              <a:t> NumberOfStudents </a:t>
            </a:r>
            <a:r>
              <a:rPr>
                <a:solidFill>
                  <a:srgbClr val="D54A72"/>
                </a:solidFill>
              </a:rPr>
              <a:t>=</a:t>
            </a:r>
            <a:r>
              <a:t> </a:t>
            </a:r>
            <a:r>
              <a:rPr>
                <a:solidFill>
                  <a:srgbClr val="A290FD"/>
                </a:solidFill>
              </a:rPr>
              <a:t>10</a:t>
            </a:r>
            <a:r>
              <a:t>;</a:t>
            </a:r>
          </a:p>
        </p:txBody>
      </p:sp>
      <p:sp>
        <p:nvSpPr>
          <p:cNvPr id="585" name="Shape 585"/>
          <p:cNvSpPr/>
          <p:nvPr/>
        </p:nvSpPr>
        <p:spPr>
          <a:xfrm>
            <a:off x="450308" y="2282761"/>
            <a:ext cx="643775" cy="61226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D8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grpSp>
        <p:nvGrpSpPr>
          <p:cNvPr id="588" name="Group 588"/>
          <p:cNvGrpSpPr/>
          <p:nvPr/>
        </p:nvGrpSpPr>
        <p:grpSpPr>
          <a:xfrm>
            <a:off x="7086486" y="2390184"/>
            <a:ext cx="397421" cy="397420"/>
            <a:chOff x="0" y="0"/>
            <a:chExt cx="397419" cy="397419"/>
          </a:xfrm>
        </p:grpSpPr>
        <p:sp>
          <p:nvSpPr>
            <p:cNvPr id="586" name="Shape 586"/>
            <p:cNvSpPr/>
            <p:nvPr/>
          </p:nvSpPr>
          <p:spPr>
            <a:xfrm flipV="1">
              <a:off x="-1" y="0"/>
              <a:ext cx="397421" cy="397420"/>
            </a:xfrm>
            <a:prstGeom prst="line">
              <a:avLst/>
            </a:prstGeom>
            <a:noFill/>
            <a:ln w="76200" cap="flat">
              <a:solidFill>
                <a:srgbClr val="E93F34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87" name="Shape 587"/>
            <p:cNvSpPr/>
            <p:nvPr/>
          </p:nvSpPr>
          <p:spPr>
            <a:xfrm flipH="1" flipV="1">
              <a:off x="0" y="0"/>
              <a:ext cx="397420" cy="397420"/>
            </a:xfrm>
            <a:prstGeom prst="line">
              <a:avLst/>
            </a:prstGeom>
            <a:noFill/>
            <a:ln w="76200" cap="flat">
              <a:solidFill>
                <a:srgbClr val="E93F34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sp>
        <p:nvSpPr>
          <p:cNvPr id="589" name="Shape 589"/>
          <p:cNvSpPr/>
          <p:nvPr/>
        </p:nvSpPr>
        <p:spPr>
          <a:xfrm>
            <a:off x="1141647" y="3988305"/>
            <a:ext cx="3771830" cy="539198"/>
          </a:xfrm>
          <a:prstGeom prst="roundRect">
            <a:avLst>
              <a:gd name="adj" fmla="val 7784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590" name="Shape 590"/>
          <p:cNvSpPr/>
          <p:nvPr/>
        </p:nvSpPr>
        <p:spPr>
          <a:xfrm>
            <a:off x="1211821" y="4054703"/>
            <a:ext cx="363148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4D6E4"/>
                </a:solidFill>
              </a:rPr>
              <a:t>var</a:t>
            </a:r>
            <a:r>
              <a:t> firstName </a:t>
            </a:r>
            <a:r>
              <a:rPr>
                <a:solidFill>
                  <a:srgbClr val="D54A72"/>
                </a:solidFill>
              </a:rPr>
              <a:t>=</a:t>
            </a:r>
            <a:r>
              <a:t> </a:t>
            </a:r>
            <a:r>
              <a:rPr>
                <a:solidFill>
                  <a:srgbClr val="A290FD"/>
                </a:solidFill>
              </a:rPr>
              <a:t>"Eric"</a:t>
            </a:r>
            <a:r>
              <a:t>;</a:t>
            </a:r>
          </a:p>
        </p:txBody>
      </p:sp>
      <p:sp>
        <p:nvSpPr>
          <p:cNvPr id="591" name="Shape 591"/>
          <p:cNvSpPr/>
          <p:nvPr/>
        </p:nvSpPr>
        <p:spPr>
          <a:xfrm>
            <a:off x="392130" y="3951770"/>
            <a:ext cx="643776" cy="61226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D8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592" name="Shape 592"/>
          <p:cNvSpPr/>
          <p:nvPr/>
        </p:nvSpPr>
        <p:spPr>
          <a:xfrm>
            <a:off x="555122" y="3312120"/>
            <a:ext cx="11576305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647700">
              <a:lnSpc>
                <a:spcPct val="110000"/>
              </a:lnSpc>
              <a:spcBef>
                <a:spcPts val="400"/>
              </a:spcBef>
              <a:defRPr>
                <a:uFillTx/>
              </a:defRPr>
            </a:pPr>
            <a:r>
              <a:t>2. </a:t>
            </a:r>
            <a:r>
              <a:rPr>
                <a:uFill>
                  <a:solidFill>
                    <a:srgbClr val="000000"/>
                  </a:solidFill>
                </a:uFill>
              </a:rPr>
              <a:t>If they contain multiple words, subsequent words start with an upper case letter.</a:t>
            </a:r>
          </a:p>
        </p:txBody>
      </p:sp>
      <p:sp>
        <p:nvSpPr>
          <p:cNvPr id="593" name="Shape 593"/>
          <p:cNvSpPr/>
          <p:nvPr/>
        </p:nvSpPr>
        <p:spPr>
          <a:xfrm>
            <a:off x="6166766" y="4809885"/>
            <a:ext cx="3924751" cy="539198"/>
          </a:xfrm>
          <a:prstGeom prst="roundRect">
            <a:avLst>
              <a:gd name="adj" fmla="val 7784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594" name="Shape 594"/>
          <p:cNvSpPr/>
          <p:nvPr/>
        </p:nvSpPr>
        <p:spPr>
          <a:xfrm>
            <a:off x="6236940" y="4876284"/>
            <a:ext cx="378440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4D6E4"/>
                </a:solidFill>
              </a:rPr>
              <a:t>var</a:t>
            </a:r>
            <a:r>
              <a:t> first name </a:t>
            </a:r>
            <a:r>
              <a:rPr>
                <a:solidFill>
                  <a:srgbClr val="D54A72"/>
                </a:solidFill>
              </a:rPr>
              <a:t>=</a:t>
            </a:r>
            <a:r>
              <a:t> </a:t>
            </a:r>
            <a:r>
              <a:rPr>
                <a:solidFill>
                  <a:srgbClr val="A290FD"/>
                </a:solidFill>
              </a:rPr>
              <a:t>"Eric"</a:t>
            </a:r>
            <a:r>
              <a:t>;</a:t>
            </a:r>
          </a:p>
        </p:txBody>
      </p:sp>
      <p:sp>
        <p:nvSpPr>
          <p:cNvPr id="595" name="Shape 595"/>
          <p:cNvSpPr/>
          <p:nvPr/>
        </p:nvSpPr>
        <p:spPr>
          <a:xfrm>
            <a:off x="1141647" y="4809885"/>
            <a:ext cx="3771830" cy="539198"/>
          </a:xfrm>
          <a:prstGeom prst="roundRect">
            <a:avLst>
              <a:gd name="adj" fmla="val 7784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596" name="Shape 596"/>
          <p:cNvSpPr/>
          <p:nvPr/>
        </p:nvSpPr>
        <p:spPr>
          <a:xfrm>
            <a:off x="1211821" y="4876284"/>
            <a:ext cx="363148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4D6E4"/>
                </a:solidFill>
              </a:rPr>
              <a:t>var</a:t>
            </a:r>
            <a:r>
              <a:t> firstname </a:t>
            </a:r>
            <a:r>
              <a:rPr>
                <a:solidFill>
                  <a:srgbClr val="D54A72"/>
                </a:solidFill>
              </a:rPr>
              <a:t>=</a:t>
            </a:r>
            <a:r>
              <a:t> </a:t>
            </a:r>
            <a:r>
              <a:rPr>
                <a:solidFill>
                  <a:srgbClr val="A290FD"/>
                </a:solidFill>
              </a:rPr>
              <a:t>"Eric"</a:t>
            </a:r>
            <a:r>
              <a:t>;</a:t>
            </a:r>
          </a:p>
        </p:txBody>
      </p:sp>
      <p:grpSp>
        <p:nvGrpSpPr>
          <p:cNvPr id="599" name="Group 599"/>
          <p:cNvGrpSpPr/>
          <p:nvPr/>
        </p:nvGrpSpPr>
        <p:grpSpPr>
          <a:xfrm>
            <a:off x="5643459" y="4880774"/>
            <a:ext cx="397420" cy="397421"/>
            <a:chOff x="0" y="0"/>
            <a:chExt cx="397419" cy="397419"/>
          </a:xfrm>
        </p:grpSpPr>
        <p:sp>
          <p:nvSpPr>
            <p:cNvPr id="597" name="Shape 597"/>
            <p:cNvSpPr/>
            <p:nvPr/>
          </p:nvSpPr>
          <p:spPr>
            <a:xfrm flipV="1">
              <a:off x="-1" y="0"/>
              <a:ext cx="397421" cy="397420"/>
            </a:xfrm>
            <a:prstGeom prst="line">
              <a:avLst/>
            </a:prstGeom>
            <a:noFill/>
            <a:ln w="76200" cap="flat">
              <a:solidFill>
                <a:srgbClr val="E93F34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98" name="Shape 598"/>
            <p:cNvSpPr/>
            <p:nvPr/>
          </p:nvSpPr>
          <p:spPr>
            <a:xfrm flipH="1" flipV="1">
              <a:off x="0" y="0"/>
              <a:ext cx="397420" cy="397420"/>
            </a:xfrm>
            <a:prstGeom prst="line">
              <a:avLst/>
            </a:prstGeom>
            <a:noFill/>
            <a:ln w="76200" cap="flat">
              <a:solidFill>
                <a:srgbClr val="E93F34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grpSp>
        <p:nvGrpSpPr>
          <p:cNvPr id="602" name="Group 602"/>
          <p:cNvGrpSpPr/>
          <p:nvPr/>
        </p:nvGrpSpPr>
        <p:grpSpPr>
          <a:xfrm>
            <a:off x="515308" y="4876284"/>
            <a:ext cx="397420" cy="397420"/>
            <a:chOff x="0" y="0"/>
            <a:chExt cx="397419" cy="397419"/>
          </a:xfrm>
        </p:grpSpPr>
        <p:sp>
          <p:nvSpPr>
            <p:cNvPr id="600" name="Shape 600"/>
            <p:cNvSpPr/>
            <p:nvPr/>
          </p:nvSpPr>
          <p:spPr>
            <a:xfrm flipV="1">
              <a:off x="-1" y="0"/>
              <a:ext cx="397421" cy="397420"/>
            </a:xfrm>
            <a:prstGeom prst="line">
              <a:avLst/>
            </a:prstGeom>
            <a:noFill/>
            <a:ln w="76200" cap="flat">
              <a:solidFill>
                <a:srgbClr val="E93F34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601" name="Shape 601"/>
            <p:cNvSpPr/>
            <p:nvPr/>
          </p:nvSpPr>
          <p:spPr>
            <a:xfrm flipH="1" flipV="1">
              <a:off x="0" y="0"/>
              <a:ext cx="397420" cy="397420"/>
            </a:xfrm>
            <a:prstGeom prst="line">
              <a:avLst/>
            </a:prstGeom>
            <a:noFill/>
            <a:ln w="76200" cap="flat">
              <a:solidFill>
                <a:srgbClr val="E93F34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sp>
        <p:nvSpPr>
          <p:cNvPr id="603" name="Shape 603"/>
          <p:cNvSpPr/>
          <p:nvPr/>
        </p:nvSpPr>
        <p:spPr>
          <a:xfrm>
            <a:off x="507254" y="5790111"/>
            <a:ext cx="10968839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647700">
              <a:lnSpc>
                <a:spcPct val="110000"/>
              </a:lnSpc>
              <a:spcBef>
                <a:spcPts val="400"/>
              </a:spcBef>
              <a:defRPr>
                <a:uFillTx/>
              </a:defRPr>
            </a:pPr>
            <a:r>
              <a:t>3. </a:t>
            </a:r>
            <a:r>
              <a:rPr>
                <a:uFill>
                  <a:solidFill>
                    <a:srgbClr val="000000"/>
                  </a:solidFill>
                </a:uFill>
              </a:rPr>
              <a:t>Names can only contain: letters, numbers, $ and _  (no dashes - or periods . )</a:t>
            </a:r>
          </a:p>
        </p:txBody>
      </p:sp>
      <p:sp>
        <p:nvSpPr>
          <p:cNvPr id="604" name="Shape 604"/>
          <p:cNvSpPr/>
          <p:nvPr/>
        </p:nvSpPr>
        <p:spPr>
          <a:xfrm>
            <a:off x="1157078" y="6288735"/>
            <a:ext cx="3007226" cy="539197"/>
          </a:xfrm>
          <a:prstGeom prst="roundRect">
            <a:avLst>
              <a:gd name="adj" fmla="val 7784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605" name="Shape 605"/>
          <p:cNvSpPr/>
          <p:nvPr/>
        </p:nvSpPr>
        <p:spPr>
          <a:xfrm>
            <a:off x="1227252" y="6355133"/>
            <a:ext cx="286687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4D6E4"/>
                </a:solidFill>
              </a:rPr>
              <a:t>var</a:t>
            </a:r>
            <a:r>
              <a:t> number1 </a:t>
            </a:r>
            <a:r>
              <a:rPr>
                <a:solidFill>
                  <a:srgbClr val="D54A72"/>
                </a:solidFill>
              </a:rPr>
              <a:t>=</a:t>
            </a:r>
            <a:r>
              <a:t> </a:t>
            </a:r>
            <a:r>
              <a:rPr>
                <a:solidFill>
                  <a:srgbClr val="A290FD"/>
                </a:solidFill>
              </a:rPr>
              <a:t>5.5</a:t>
            </a:r>
            <a:r>
              <a:t>;</a:t>
            </a:r>
          </a:p>
        </p:txBody>
      </p:sp>
      <p:sp>
        <p:nvSpPr>
          <p:cNvPr id="606" name="Shape 606"/>
          <p:cNvSpPr/>
          <p:nvPr/>
        </p:nvSpPr>
        <p:spPr>
          <a:xfrm>
            <a:off x="5544660" y="6288735"/>
            <a:ext cx="3007225" cy="539197"/>
          </a:xfrm>
          <a:prstGeom prst="roundRect">
            <a:avLst>
              <a:gd name="adj" fmla="val 7784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607" name="Shape 607"/>
          <p:cNvSpPr/>
          <p:nvPr/>
        </p:nvSpPr>
        <p:spPr>
          <a:xfrm>
            <a:off x="5614834" y="6355133"/>
            <a:ext cx="286687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4D6E4"/>
                </a:solidFill>
              </a:rPr>
              <a:t>var</a:t>
            </a:r>
            <a:r>
              <a:t> number-1 </a:t>
            </a:r>
            <a:r>
              <a:rPr>
                <a:solidFill>
                  <a:srgbClr val="D54A72"/>
                </a:solidFill>
              </a:rPr>
              <a:t>=</a:t>
            </a:r>
            <a:r>
              <a:t> </a:t>
            </a:r>
            <a:r>
              <a:rPr>
                <a:solidFill>
                  <a:srgbClr val="A290FD"/>
                </a:solidFill>
              </a:rPr>
              <a:t>10</a:t>
            </a:r>
            <a:r>
              <a:t>;</a:t>
            </a:r>
          </a:p>
        </p:txBody>
      </p:sp>
      <p:sp>
        <p:nvSpPr>
          <p:cNvPr id="608" name="Shape 608"/>
          <p:cNvSpPr/>
          <p:nvPr/>
        </p:nvSpPr>
        <p:spPr>
          <a:xfrm>
            <a:off x="407562" y="6252200"/>
            <a:ext cx="643775" cy="61226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D8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grpSp>
        <p:nvGrpSpPr>
          <p:cNvPr id="611" name="Group 611"/>
          <p:cNvGrpSpPr/>
          <p:nvPr/>
        </p:nvGrpSpPr>
        <p:grpSpPr>
          <a:xfrm>
            <a:off x="4992845" y="6359623"/>
            <a:ext cx="397421" cy="397421"/>
            <a:chOff x="0" y="0"/>
            <a:chExt cx="397419" cy="397419"/>
          </a:xfrm>
        </p:grpSpPr>
        <p:sp>
          <p:nvSpPr>
            <p:cNvPr id="609" name="Shape 609"/>
            <p:cNvSpPr/>
            <p:nvPr/>
          </p:nvSpPr>
          <p:spPr>
            <a:xfrm flipV="1">
              <a:off x="-1" y="0"/>
              <a:ext cx="397421" cy="397420"/>
            </a:xfrm>
            <a:prstGeom prst="line">
              <a:avLst/>
            </a:prstGeom>
            <a:noFill/>
            <a:ln w="76200" cap="flat">
              <a:solidFill>
                <a:srgbClr val="E93F34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610" name="Shape 610"/>
            <p:cNvSpPr/>
            <p:nvPr/>
          </p:nvSpPr>
          <p:spPr>
            <a:xfrm flipH="1" flipV="1">
              <a:off x="0" y="0"/>
              <a:ext cx="397420" cy="397420"/>
            </a:xfrm>
            <a:prstGeom prst="line">
              <a:avLst/>
            </a:prstGeom>
            <a:noFill/>
            <a:ln w="76200" cap="flat">
              <a:solidFill>
                <a:srgbClr val="E93F34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sp>
        <p:nvSpPr>
          <p:cNvPr id="612" name="Shape 612"/>
          <p:cNvSpPr/>
          <p:nvPr/>
        </p:nvSpPr>
        <p:spPr>
          <a:xfrm>
            <a:off x="9467805" y="6288735"/>
            <a:ext cx="3007226" cy="539197"/>
          </a:xfrm>
          <a:prstGeom prst="roundRect">
            <a:avLst>
              <a:gd name="adj" fmla="val 7784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613" name="Shape 613"/>
          <p:cNvSpPr/>
          <p:nvPr/>
        </p:nvSpPr>
        <p:spPr>
          <a:xfrm>
            <a:off x="9537979" y="6355133"/>
            <a:ext cx="286687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4D6E4"/>
                </a:solidFill>
              </a:rPr>
              <a:t>var</a:t>
            </a:r>
            <a:r>
              <a:t> number.1 </a:t>
            </a:r>
            <a:r>
              <a:rPr>
                <a:solidFill>
                  <a:srgbClr val="D54A72"/>
                </a:solidFill>
              </a:rPr>
              <a:t>=</a:t>
            </a:r>
            <a:r>
              <a:t> </a:t>
            </a:r>
            <a:r>
              <a:rPr>
                <a:solidFill>
                  <a:srgbClr val="A290FD"/>
                </a:solidFill>
              </a:rPr>
              <a:t>10</a:t>
            </a:r>
            <a:r>
              <a:t>;</a:t>
            </a:r>
          </a:p>
        </p:txBody>
      </p:sp>
      <p:grpSp>
        <p:nvGrpSpPr>
          <p:cNvPr id="616" name="Group 616"/>
          <p:cNvGrpSpPr/>
          <p:nvPr/>
        </p:nvGrpSpPr>
        <p:grpSpPr>
          <a:xfrm>
            <a:off x="8915990" y="6359623"/>
            <a:ext cx="397421" cy="397421"/>
            <a:chOff x="0" y="0"/>
            <a:chExt cx="397419" cy="397419"/>
          </a:xfrm>
        </p:grpSpPr>
        <p:sp>
          <p:nvSpPr>
            <p:cNvPr id="614" name="Shape 614"/>
            <p:cNvSpPr/>
            <p:nvPr/>
          </p:nvSpPr>
          <p:spPr>
            <a:xfrm flipV="1">
              <a:off x="-1" y="0"/>
              <a:ext cx="397421" cy="397420"/>
            </a:xfrm>
            <a:prstGeom prst="line">
              <a:avLst/>
            </a:prstGeom>
            <a:noFill/>
            <a:ln w="76200" cap="flat">
              <a:solidFill>
                <a:srgbClr val="E93F34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615" name="Shape 615"/>
            <p:cNvSpPr/>
            <p:nvPr/>
          </p:nvSpPr>
          <p:spPr>
            <a:xfrm flipH="1" flipV="1">
              <a:off x="0" y="0"/>
              <a:ext cx="397420" cy="397420"/>
            </a:xfrm>
            <a:prstGeom prst="line">
              <a:avLst/>
            </a:prstGeom>
            <a:noFill/>
            <a:ln w="76200" cap="flat">
              <a:solidFill>
                <a:srgbClr val="E93F34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19" name="Shape 619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20" name="Shape 620"/>
          <p:cNvSpPr/>
          <p:nvPr/>
        </p:nvSpPr>
        <p:spPr>
          <a:xfrm>
            <a:off x="640808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Variable conventions</a:t>
            </a:r>
          </a:p>
        </p:txBody>
      </p:sp>
      <p:pic>
        <p:nvPicPr>
          <p:cNvPr id="621" name="ffd800-idea-6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14048" y="380541"/>
            <a:ext cx="1093129" cy="1093129"/>
          </a:xfrm>
          <a:prstGeom prst="rect">
            <a:avLst/>
          </a:prstGeom>
          <a:ln w="12700">
            <a:miter lim="400000"/>
          </a:ln>
        </p:spPr>
      </p:pic>
      <p:sp>
        <p:nvSpPr>
          <p:cNvPr id="622" name="Shape 622"/>
          <p:cNvSpPr/>
          <p:nvPr/>
        </p:nvSpPr>
        <p:spPr>
          <a:xfrm>
            <a:off x="640808" y="1727157"/>
            <a:ext cx="5585766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647700">
              <a:lnSpc>
                <a:spcPct val="110000"/>
              </a:lnSpc>
              <a:spcBef>
                <a:spcPts val="400"/>
              </a:spcBef>
              <a:defRPr>
                <a:uFillTx/>
              </a:defRPr>
            </a:pPr>
            <a:r>
              <a:t>3. </a:t>
            </a:r>
            <a:r>
              <a:rPr>
                <a:uFill>
                  <a:solidFill>
                    <a:srgbClr val="000000"/>
                  </a:solidFill>
                </a:uFill>
              </a:rPr>
              <a:t>Variables cannot start with a number</a:t>
            </a:r>
          </a:p>
        </p:txBody>
      </p:sp>
      <p:sp>
        <p:nvSpPr>
          <p:cNvPr id="623" name="Shape 623"/>
          <p:cNvSpPr/>
          <p:nvPr/>
        </p:nvSpPr>
        <p:spPr>
          <a:xfrm>
            <a:off x="640808" y="3564829"/>
            <a:ext cx="10591496" cy="118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647700">
              <a:lnSpc>
                <a:spcPct val="110000"/>
              </a:lnSpc>
              <a:spcBef>
                <a:spcPts val="400"/>
              </a:spcBef>
              <a:defRPr>
                <a:uFillTx/>
              </a:defRPr>
            </a:pPr>
            <a:r>
              <a:rPr>
                <a:uFill>
                  <a:solidFill>
                    <a:srgbClr val="000000"/>
                  </a:solidFill>
                </a:uFill>
              </a:rPr>
              <a:t>4. Case sensitive - numberofstudents is not the same as numberOfStudents</a:t>
            </a:r>
            <a:endParaRPr>
              <a:uFill>
                <a:solidFill>
                  <a:srgbClr val="000000"/>
                </a:solidFill>
              </a:uFill>
            </a:endParaRPr>
          </a:p>
          <a:p>
            <a:pPr defTabSz="647700">
              <a:lnSpc>
                <a:spcPct val="110000"/>
              </a:lnSpc>
              <a:spcBef>
                <a:spcPts val="400"/>
              </a:spcBef>
              <a:defRPr>
                <a:uFillTx/>
              </a:defRPr>
            </a:pPr>
            <a:endParaRPr>
              <a:uFill>
                <a:solidFill>
                  <a:srgbClr val="000000"/>
                </a:solidFill>
              </a:uFill>
            </a:endParaRPr>
          </a:p>
          <a:p>
            <a:pPr defTabSz="647700">
              <a:lnSpc>
                <a:spcPct val="110000"/>
              </a:lnSpc>
              <a:spcBef>
                <a:spcPts val="400"/>
              </a:spcBef>
              <a:defRPr>
                <a:uFillTx/>
              </a:defRPr>
            </a:pPr>
            <a:r>
              <a:rPr>
                <a:uFill>
                  <a:solidFill>
                    <a:srgbClr val="000000"/>
                  </a:solidFill>
                </a:uFill>
              </a:rPr>
              <a:t>5. Names should be descriptive</a:t>
            </a:r>
          </a:p>
        </p:txBody>
      </p:sp>
      <p:sp>
        <p:nvSpPr>
          <p:cNvPr id="624" name="Shape 624"/>
          <p:cNvSpPr/>
          <p:nvPr/>
        </p:nvSpPr>
        <p:spPr>
          <a:xfrm>
            <a:off x="1462160" y="2355830"/>
            <a:ext cx="2854304" cy="539197"/>
          </a:xfrm>
          <a:prstGeom prst="roundRect">
            <a:avLst>
              <a:gd name="adj" fmla="val 7784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625" name="Shape 625"/>
          <p:cNvSpPr/>
          <p:nvPr/>
        </p:nvSpPr>
        <p:spPr>
          <a:xfrm>
            <a:off x="1532334" y="2422228"/>
            <a:ext cx="271395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4D6E4"/>
                </a:solidFill>
              </a:rPr>
              <a:t>var</a:t>
            </a:r>
            <a:r>
              <a:t> number1 </a:t>
            </a:r>
            <a:r>
              <a:rPr>
                <a:solidFill>
                  <a:srgbClr val="D54A72"/>
                </a:solidFill>
              </a:rPr>
              <a:t>=</a:t>
            </a:r>
            <a:r>
              <a:t> </a:t>
            </a:r>
            <a:r>
              <a:rPr>
                <a:solidFill>
                  <a:srgbClr val="A290FD"/>
                </a:solidFill>
              </a:rPr>
              <a:t>10</a:t>
            </a:r>
            <a:r>
              <a:t>;</a:t>
            </a:r>
          </a:p>
        </p:txBody>
      </p:sp>
      <p:sp>
        <p:nvSpPr>
          <p:cNvPr id="626" name="Shape 626"/>
          <p:cNvSpPr/>
          <p:nvPr/>
        </p:nvSpPr>
        <p:spPr>
          <a:xfrm>
            <a:off x="7669165" y="2352955"/>
            <a:ext cx="2854304" cy="539198"/>
          </a:xfrm>
          <a:prstGeom prst="roundRect">
            <a:avLst>
              <a:gd name="adj" fmla="val 7784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627" name="Shape 627"/>
          <p:cNvSpPr/>
          <p:nvPr/>
        </p:nvSpPr>
        <p:spPr>
          <a:xfrm>
            <a:off x="7739339" y="2419354"/>
            <a:ext cx="271395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4D6E4"/>
                </a:solidFill>
              </a:rPr>
              <a:t>var</a:t>
            </a:r>
            <a:r>
              <a:t> 1number </a:t>
            </a:r>
            <a:r>
              <a:rPr>
                <a:solidFill>
                  <a:srgbClr val="D54A72"/>
                </a:solidFill>
              </a:rPr>
              <a:t>=</a:t>
            </a:r>
            <a:r>
              <a:t> </a:t>
            </a:r>
            <a:r>
              <a:rPr>
                <a:solidFill>
                  <a:srgbClr val="A290FD"/>
                </a:solidFill>
              </a:rPr>
              <a:t>10</a:t>
            </a:r>
            <a:r>
              <a:t>;</a:t>
            </a:r>
          </a:p>
        </p:txBody>
      </p:sp>
      <p:sp>
        <p:nvSpPr>
          <p:cNvPr id="628" name="Shape 628"/>
          <p:cNvSpPr/>
          <p:nvPr/>
        </p:nvSpPr>
        <p:spPr>
          <a:xfrm>
            <a:off x="640808" y="2282761"/>
            <a:ext cx="643775" cy="61226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D8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grpSp>
        <p:nvGrpSpPr>
          <p:cNvPr id="631" name="Group 631"/>
          <p:cNvGrpSpPr/>
          <p:nvPr/>
        </p:nvGrpSpPr>
        <p:grpSpPr>
          <a:xfrm>
            <a:off x="7117350" y="2423844"/>
            <a:ext cx="397420" cy="397421"/>
            <a:chOff x="0" y="0"/>
            <a:chExt cx="397419" cy="397419"/>
          </a:xfrm>
        </p:grpSpPr>
        <p:sp>
          <p:nvSpPr>
            <p:cNvPr id="629" name="Shape 629"/>
            <p:cNvSpPr/>
            <p:nvPr/>
          </p:nvSpPr>
          <p:spPr>
            <a:xfrm flipV="1">
              <a:off x="-1" y="0"/>
              <a:ext cx="397421" cy="397420"/>
            </a:xfrm>
            <a:prstGeom prst="line">
              <a:avLst/>
            </a:prstGeom>
            <a:noFill/>
            <a:ln w="76200" cap="flat">
              <a:solidFill>
                <a:srgbClr val="E93F34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630" name="Shape 630"/>
            <p:cNvSpPr/>
            <p:nvPr/>
          </p:nvSpPr>
          <p:spPr>
            <a:xfrm flipH="1" flipV="1">
              <a:off x="0" y="0"/>
              <a:ext cx="397420" cy="397420"/>
            </a:xfrm>
            <a:prstGeom prst="line">
              <a:avLst/>
            </a:prstGeom>
            <a:noFill/>
            <a:ln w="76200" cap="flat">
              <a:solidFill>
                <a:srgbClr val="E93F34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sp>
        <p:nvSpPr>
          <p:cNvPr id="632" name="Shape 632"/>
          <p:cNvSpPr/>
          <p:nvPr/>
        </p:nvSpPr>
        <p:spPr>
          <a:xfrm>
            <a:off x="1450276" y="5064460"/>
            <a:ext cx="3721030" cy="539198"/>
          </a:xfrm>
          <a:prstGeom prst="roundRect">
            <a:avLst>
              <a:gd name="adj" fmla="val 7784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633" name="Shape 633"/>
          <p:cNvSpPr/>
          <p:nvPr/>
        </p:nvSpPr>
        <p:spPr>
          <a:xfrm>
            <a:off x="1495051" y="5130858"/>
            <a:ext cx="363148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4D6E4"/>
                </a:solidFill>
              </a:rPr>
              <a:t>var</a:t>
            </a:r>
            <a:r>
              <a:t> lastName </a:t>
            </a:r>
            <a:r>
              <a:rPr>
                <a:solidFill>
                  <a:srgbClr val="D54A72"/>
                </a:solidFill>
              </a:rPr>
              <a:t>=</a:t>
            </a:r>
            <a:r>
              <a:t> </a:t>
            </a:r>
            <a:r>
              <a:rPr>
                <a:solidFill>
                  <a:srgbClr val="A290FD"/>
                </a:solidFill>
              </a:rPr>
              <a:t>"Boyer"</a:t>
            </a:r>
            <a:r>
              <a:t>;</a:t>
            </a:r>
          </a:p>
        </p:txBody>
      </p:sp>
      <p:sp>
        <p:nvSpPr>
          <p:cNvPr id="634" name="Shape 634"/>
          <p:cNvSpPr/>
          <p:nvPr/>
        </p:nvSpPr>
        <p:spPr>
          <a:xfrm>
            <a:off x="7657282" y="5061586"/>
            <a:ext cx="2701383" cy="539198"/>
          </a:xfrm>
          <a:prstGeom prst="roundRect">
            <a:avLst>
              <a:gd name="adj" fmla="val 7784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635" name="Shape 635"/>
          <p:cNvSpPr/>
          <p:nvPr/>
        </p:nvSpPr>
        <p:spPr>
          <a:xfrm>
            <a:off x="7727456" y="5127985"/>
            <a:ext cx="256103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4D6E4"/>
                </a:solidFill>
              </a:rPr>
              <a:t>var</a:t>
            </a:r>
            <a:r>
              <a:t> x </a:t>
            </a:r>
            <a:r>
              <a:rPr>
                <a:solidFill>
                  <a:srgbClr val="D54A72"/>
                </a:solidFill>
              </a:rPr>
              <a:t>=</a:t>
            </a:r>
            <a:r>
              <a:t> </a:t>
            </a:r>
            <a:r>
              <a:rPr>
                <a:solidFill>
                  <a:srgbClr val="A290FD"/>
                </a:solidFill>
              </a:rPr>
              <a:t>"Boyer"</a:t>
            </a:r>
            <a:r>
              <a:t>;</a:t>
            </a:r>
          </a:p>
        </p:txBody>
      </p:sp>
      <p:sp>
        <p:nvSpPr>
          <p:cNvPr id="636" name="Shape 636"/>
          <p:cNvSpPr/>
          <p:nvPr/>
        </p:nvSpPr>
        <p:spPr>
          <a:xfrm>
            <a:off x="628925" y="4991391"/>
            <a:ext cx="643775" cy="61226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D8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grpSp>
        <p:nvGrpSpPr>
          <p:cNvPr id="639" name="Group 639"/>
          <p:cNvGrpSpPr/>
          <p:nvPr/>
        </p:nvGrpSpPr>
        <p:grpSpPr>
          <a:xfrm>
            <a:off x="7105467" y="5132475"/>
            <a:ext cx="397420" cy="397420"/>
            <a:chOff x="0" y="0"/>
            <a:chExt cx="397419" cy="397419"/>
          </a:xfrm>
        </p:grpSpPr>
        <p:sp>
          <p:nvSpPr>
            <p:cNvPr id="637" name="Shape 637"/>
            <p:cNvSpPr/>
            <p:nvPr/>
          </p:nvSpPr>
          <p:spPr>
            <a:xfrm flipV="1">
              <a:off x="-1" y="0"/>
              <a:ext cx="397421" cy="397420"/>
            </a:xfrm>
            <a:prstGeom prst="line">
              <a:avLst/>
            </a:prstGeom>
            <a:noFill/>
            <a:ln w="76200" cap="flat">
              <a:solidFill>
                <a:srgbClr val="E93F34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638" name="Shape 638"/>
            <p:cNvSpPr/>
            <p:nvPr/>
          </p:nvSpPr>
          <p:spPr>
            <a:xfrm flipH="1" flipV="1">
              <a:off x="0" y="0"/>
              <a:ext cx="397420" cy="397420"/>
            </a:xfrm>
            <a:prstGeom prst="line">
              <a:avLst/>
            </a:prstGeom>
            <a:noFill/>
            <a:ln w="76200" cap="flat">
              <a:solidFill>
                <a:srgbClr val="E93F34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42" name="Shape 642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43" name="Shape 643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what can be stored in variables?</a:t>
            </a:r>
          </a:p>
        </p:txBody>
      </p:sp>
      <p:sp>
        <p:nvSpPr>
          <p:cNvPr id="644" name="Shape 644"/>
          <p:cNvSpPr/>
          <p:nvPr/>
        </p:nvSpPr>
        <p:spPr>
          <a:xfrm>
            <a:off x="605366" y="1559313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Data types:</a:t>
            </a:r>
          </a:p>
        </p:txBody>
      </p:sp>
      <p:sp>
        <p:nvSpPr>
          <p:cNvPr id="645" name="Shape 645"/>
          <p:cNvSpPr/>
          <p:nvPr/>
        </p:nvSpPr>
        <p:spPr>
          <a:xfrm>
            <a:off x="1092688" y="2398532"/>
            <a:ext cx="2511144" cy="596594"/>
          </a:xfrm>
          <a:prstGeom prst="roundRect">
            <a:avLst>
              <a:gd name="adj" fmla="val 24498"/>
            </a:avLst>
          </a:prstGeom>
          <a:solidFill>
            <a:srgbClr val="FFD8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646" name="Shape 646"/>
          <p:cNvSpPr/>
          <p:nvPr/>
        </p:nvSpPr>
        <p:spPr>
          <a:xfrm>
            <a:off x="5262671" y="2398532"/>
            <a:ext cx="2511145" cy="596594"/>
          </a:xfrm>
          <a:prstGeom prst="roundRect">
            <a:avLst>
              <a:gd name="adj" fmla="val 24498"/>
            </a:avLst>
          </a:prstGeom>
          <a:solidFill>
            <a:srgbClr val="F1AFC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solidFill>
                  <a:srgbClr val="F1AFC3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647" name="Shape 647"/>
          <p:cNvSpPr/>
          <p:nvPr/>
        </p:nvSpPr>
        <p:spPr>
          <a:xfrm>
            <a:off x="9432655" y="2398532"/>
            <a:ext cx="2511144" cy="596594"/>
          </a:xfrm>
          <a:prstGeom prst="roundRect">
            <a:avLst>
              <a:gd name="adj" fmla="val 24498"/>
            </a:avLst>
          </a:prstGeom>
          <a:solidFill>
            <a:srgbClr val="ED332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648" name="Shape 648"/>
          <p:cNvSpPr/>
          <p:nvPr/>
        </p:nvSpPr>
        <p:spPr>
          <a:xfrm>
            <a:off x="1814072" y="2439018"/>
            <a:ext cx="1068376" cy="515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Strings</a:t>
            </a:r>
          </a:p>
        </p:txBody>
      </p:sp>
      <p:sp>
        <p:nvSpPr>
          <p:cNvPr id="649" name="Shape 649"/>
          <p:cNvSpPr/>
          <p:nvPr/>
        </p:nvSpPr>
        <p:spPr>
          <a:xfrm>
            <a:off x="5897448" y="2439018"/>
            <a:ext cx="1209904" cy="515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numbers</a:t>
            </a:r>
          </a:p>
        </p:txBody>
      </p:sp>
      <p:sp>
        <p:nvSpPr>
          <p:cNvPr id="650" name="Shape 650"/>
          <p:cNvSpPr/>
          <p:nvPr/>
        </p:nvSpPr>
        <p:spPr>
          <a:xfrm>
            <a:off x="10043447" y="2439018"/>
            <a:ext cx="1289559" cy="515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booleans</a:t>
            </a:r>
          </a:p>
        </p:txBody>
      </p:sp>
      <p:sp>
        <p:nvSpPr>
          <p:cNvPr id="651" name="Shape 651"/>
          <p:cNvSpPr/>
          <p:nvPr/>
        </p:nvSpPr>
        <p:spPr>
          <a:xfrm>
            <a:off x="981885" y="3420323"/>
            <a:ext cx="2763529" cy="596594"/>
          </a:xfrm>
          <a:prstGeom prst="roundRect">
            <a:avLst>
              <a:gd name="adj" fmla="val 10292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652" name="Shape 652"/>
          <p:cNvSpPr/>
          <p:nvPr/>
        </p:nvSpPr>
        <p:spPr>
          <a:xfrm>
            <a:off x="1103507" y="3528120"/>
            <a:ext cx="276352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900">
                <a:solidFill>
                  <a:srgbClr val="E6D77A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"Today is Monday"</a:t>
            </a:r>
          </a:p>
        </p:txBody>
      </p:sp>
      <p:sp>
        <p:nvSpPr>
          <p:cNvPr id="653" name="Shape 653"/>
          <p:cNvSpPr/>
          <p:nvPr/>
        </p:nvSpPr>
        <p:spPr>
          <a:xfrm>
            <a:off x="5326196" y="3420323"/>
            <a:ext cx="797791" cy="596594"/>
          </a:xfrm>
          <a:prstGeom prst="roundRect">
            <a:avLst>
              <a:gd name="adj" fmla="val 10292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654" name="Shape 654"/>
          <p:cNvSpPr/>
          <p:nvPr/>
        </p:nvSpPr>
        <p:spPr>
          <a:xfrm>
            <a:off x="5499729" y="3509070"/>
            <a:ext cx="45072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A290FD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A290FD"/>
                </a:solidFill>
              </a:rPr>
              <a:t>10</a:t>
            </a:r>
          </a:p>
        </p:txBody>
      </p:sp>
      <p:sp>
        <p:nvSpPr>
          <p:cNvPr id="655" name="Shape 655"/>
          <p:cNvSpPr/>
          <p:nvPr/>
        </p:nvSpPr>
        <p:spPr>
          <a:xfrm>
            <a:off x="6384487" y="3420323"/>
            <a:ext cx="1289559" cy="596594"/>
          </a:xfrm>
          <a:prstGeom prst="roundRect">
            <a:avLst>
              <a:gd name="adj" fmla="val 10292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656" name="Shape 656"/>
          <p:cNvSpPr/>
          <p:nvPr/>
        </p:nvSpPr>
        <p:spPr>
          <a:xfrm>
            <a:off x="6558019" y="3509070"/>
            <a:ext cx="95536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A290FD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A290FD"/>
                </a:solidFill>
              </a:rPr>
              <a:t>22.75</a:t>
            </a:r>
          </a:p>
        </p:txBody>
      </p:sp>
      <p:sp>
        <p:nvSpPr>
          <p:cNvPr id="657" name="Shape 657"/>
          <p:cNvSpPr/>
          <p:nvPr/>
        </p:nvSpPr>
        <p:spPr>
          <a:xfrm>
            <a:off x="9453182" y="3420323"/>
            <a:ext cx="1134218" cy="596594"/>
          </a:xfrm>
          <a:prstGeom prst="roundRect">
            <a:avLst>
              <a:gd name="adj" fmla="val 10292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658" name="Shape 658"/>
          <p:cNvSpPr/>
          <p:nvPr/>
        </p:nvSpPr>
        <p:spPr>
          <a:xfrm>
            <a:off x="9626715" y="3509070"/>
            <a:ext cx="78715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A290FD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A290FD"/>
                </a:solidFill>
              </a:rPr>
              <a:t>true</a:t>
            </a:r>
          </a:p>
        </p:txBody>
      </p:sp>
      <p:sp>
        <p:nvSpPr>
          <p:cNvPr id="659" name="Shape 659"/>
          <p:cNvSpPr/>
          <p:nvPr/>
        </p:nvSpPr>
        <p:spPr>
          <a:xfrm>
            <a:off x="10851467" y="3420323"/>
            <a:ext cx="1134218" cy="596594"/>
          </a:xfrm>
          <a:prstGeom prst="roundRect">
            <a:avLst>
              <a:gd name="adj" fmla="val 10292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660" name="Shape 660"/>
          <p:cNvSpPr/>
          <p:nvPr/>
        </p:nvSpPr>
        <p:spPr>
          <a:xfrm>
            <a:off x="10961500" y="3509070"/>
            <a:ext cx="95536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A290FD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A290FD"/>
                </a:solidFill>
              </a:rPr>
              <a:t>false</a:t>
            </a:r>
          </a:p>
        </p:txBody>
      </p:sp>
      <p:sp>
        <p:nvSpPr>
          <p:cNvPr id="661" name="Shape 661"/>
          <p:cNvSpPr/>
          <p:nvPr/>
        </p:nvSpPr>
        <p:spPr>
          <a:xfrm>
            <a:off x="5130946" y="4442115"/>
            <a:ext cx="2999682" cy="1028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40631" indent="-240631">
              <a:buSzPct val="100000"/>
              <a:buChar char="‣"/>
            </a:pPr>
            <a:r>
              <a:t>Positive numbers</a:t>
            </a:r>
          </a:p>
          <a:p>
            <a:pPr marL="240631" indent="-240631">
              <a:buSzPct val="100000"/>
              <a:buChar char="‣"/>
            </a:pPr>
            <a:r>
              <a:t>Negative numbers</a:t>
            </a:r>
          </a:p>
          <a:p>
            <a:pPr marL="240631" indent="-240631">
              <a:buSzPct val="100000"/>
              <a:buChar char="‣"/>
            </a:pPr>
            <a:r>
              <a:t>Decimals</a:t>
            </a:r>
          </a:p>
        </p:txBody>
      </p:sp>
      <p:sp>
        <p:nvSpPr>
          <p:cNvPr id="662" name="Shape 662"/>
          <p:cNvSpPr/>
          <p:nvPr/>
        </p:nvSpPr>
        <p:spPr>
          <a:xfrm>
            <a:off x="787404" y="4482601"/>
            <a:ext cx="3121712" cy="1028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/>
          </a:lstStyle>
          <a:p>
            <a:pPr/>
            <a:r>
              <a:t>Letters and other characters enclosed in quotes</a:t>
            </a:r>
          </a:p>
        </p:txBody>
      </p:sp>
      <p:sp>
        <p:nvSpPr>
          <p:cNvPr id="663" name="Shape 663"/>
          <p:cNvSpPr/>
          <p:nvPr/>
        </p:nvSpPr>
        <p:spPr>
          <a:xfrm>
            <a:off x="9660880" y="5262211"/>
            <a:ext cx="1124857" cy="711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40631" indent="-240631">
              <a:buSzPct val="100000"/>
              <a:buChar char="‣"/>
            </a:pPr>
            <a:r>
              <a:t>True</a:t>
            </a:r>
          </a:p>
          <a:p>
            <a:pPr marL="240631" indent="-240631">
              <a:buSzPct val="100000"/>
              <a:buChar char="‣"/>
            </a:pPr>
            <a:r>
              <a:t>False</a:t>
            </a:r>
          </a:p>
        </p:txBody>
      </p:sp>
      <p:sp>
        <p:nvSpPr>
          <p:cNvPr id="664" name="Shape 664"/>
          <p:cNvSpPr/>
          <p:nvPr/>
        </p:nvSpPr>
        <p:spPr>
          <a:xfrm>
            <a:off x="9352457" y="4476958"/>
            <a:ext cx="2763529" cy="711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Can have one of two values:</a:t>
            </a:r>
          </a:p>
        </p:txBody>
      </p:sp>
      <p:sp>
        <p:nvSpPr>
          <p:cNvPr id="665" name="Shape 665"/>
          <p:cNvSpPr/>
          <p:nvPr/>
        </p:nvSpPr>
        <p:spPr>
          <a:xfrm>
            <a:off x="1676806" y="6716222"/>
            <a:ext cx="9651188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News706BT-ItalicC"/>
                <a:ea typeface="News706BT-ItalicC"/>
                <a:cs typeface="News706BT-ItalicC"/>
                <a:sym typeface="News706BT-ItalicC"/>
              </a:defRPr>
            </a:lvl1pPr>
          </a:lstStyle>
          <a:p>
            <a:pPr/>
            <a:r>
              <a:t>* Note: we'll meet some more data types later on down the road, too!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0" name="Shape 670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1" name="Shape 671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to summarize</a:t>
            </a:r>
          </a:p>
        </p:txBody>
      </p:sp>
      <p:sp>
        <p:nvSpPr>
          <p:cNvPr id="672" name="Shape 672"/>
          <p:cNvSpPr/>
          <p:nvPr/>
        </p:nvSpPr>
        <p:spPr>
          <a:xfrm>
            <a:off x="618066" y="1698105"/>
            <a:ext cx="11768669" cy="1087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20842" indent="-320842" defTabSz="647700">
              <a:lnSpc>
                <a:spcPct val="110000"/>
              </a:lnSpc>
              <a:spcBef>
                <a:spcPts val="400"/>
              </a:spcBef>
              <a:buSzPct val="100000"/>
              <a:buAutoNum type="arabicPeriod" startAt="1"/>
              <a:defRPr>
                <a:uFillTx/>
              </a:defRPr>
            </a:pPr>
            <a:r>
              <a:rPr>
                <a:uFill>
                  <a:solidFill>
                    <a:srgbClr val="000000"/>
                  </a:solidFill>
                </a:uFill>
              </a:rPr>
              <a:t>A variable has both a “name” and a “value”</a:t>
            </a:r>
            <a:endParaRPr>
              <a:uFill>
                <a:solidFill>
                  <a:srgbClr val="000000"/>
                </a:solidFill>
              </a:uFill>
            </a:endParaRPr>
          </a:p>
          <a:p>
            <a:pPr marL="320842" indent="-320842" defTabSz="647700">
              <a:lnSpc>
                <a:spcPct val="110000"/>
              </a:lnSpc>
              <a:spcBef>
                <a:spcPts val="400"/>
              </a:spcBef>
              <a:buSzPct val="100000"/>
              <a:buAutoNum type="arabicPeriod" startAt="1"/>
              <a:defRPr>
                <a:uFillTx/>
              </a:defRPr>
            </a:pPr>
            <a:r>
              <a:rPr>
                <a:uFill>
                  <a:solidFill>
                    <a:srgbClr val="000000"/>
                  </a:solidFill>
                </a:uFill>
              </a:rPr>
              <a:t>That value can change</a:t>
            </a:r>
            <a:endParaRPr>
              <a:uFill>
                <a:solidFill>
                  <a:srgbClr val="000000"/>
                </a:solidFill>
              </a:uFill>
            </a:endParaRPr>
          </a:p>
          <a:p>
            <a:pPr marL="320842" indent="-320842" defTabSz="647700">
              <a:lnSpc>
                <a:spcPct val="110000"/>
              </a:lnSpc>
              <a:spcBef>
                <a:spcPts val="400"/>
              </a:spcBef>
              <a:buSzPct val="100000"/>
              <a:buAutoNum type="arabicPeriod" startAt="1"/>
              <a:defRPr>
                <a:uFillTx/>
              </a:defRPr>
            </a:pPr>
            <a:r>
              <a:rPr>
                <a:uFill>
                  <a:solidFill>
                    <a:srgbClr val="000000"/>
                  </a:solidFill>
                </a:uFill>
              </a:rPr>
              <a:t>A variable can be used multiple times throughout the code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5" name="Shape 675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6" name="Shape 676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order is important!!!</a:t>
            </a:r>
          </a:p>
        </p:txBody>
      </p:sp>
      <p:sp>
        <p:nvSpPr>
          <p:cNvPr id="677" name="Shape 677"/>
          <p:cNvSpPr/>
          <p:nvPr/>
        </p:nvSpPr>
        <p:spPr>
          <a:xfrm>
            <a:off x="3061985" y="2183370"/>
            <a:ext cx="5962397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0">
                <a:solidFill>
                  <a:srgbClr val="FFFFFF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>
                <a:solidFill>
                  <a:srgbClr val="E93F34"/>
                </a:solidFill>
              </a:rPr>
              <a:t>var</a:t>
            </a:r>
            <a:r>
              <a:t> </a:t>
            </a:r>
            <a:r>
              <a:rPr>
                <a:solidFill>
                  <a:srgbClr val="FCD833"/>
                </a:solidFill>
              </a:rPr>
              <a:t>name </a:t>
            </a:r>
            <a:r>
              <a:rPr>
                <a:solidFill>
                  <a:srgbClr val="92F0E0"/>
                </a:solidFill>
              </a:rPr>
              <a:t>=</a:t>
            </a:r>
            <a:r>
              <a:rPr>
                <a:solidFill>
                  <a:srgbClr val="FCD833"/>
                </a:solidFill>
              </a:rPr>
              <a:t> </a:t>
            </a:r>
            <a:r>
              <a:rPr>
                <a:solidFill>
                  <a:srgbClr val="F1AFC3"/>
                </a:solidFill>
              </a:rPr>
              <a:t>“Matt”</a:t>
            </a:r>
            <a:r>
              <a:rPr>
                <a:solidFill>
                  <a:srgbClr val="92F0E0"/>
                </a:solidFill>
              </a:rPr>
              <a:t>;</a:t>
            </a:r>
          </a:p>
        </p:txBody>
      </p:sp>
      <p:sp>
        <p:nvSpPr>
          <p:cNvPr id="678" name="Shape 678"/>
          <p:cNvSpPr/>
          <p:nvPr/>
        </p:nvSpPr>
        <p:spPr>
          <a:xfrm>
            <a:off x="3061985" y="4350229"/>
            <a:ext cx="5962397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0">
                <a:solidFill>
                  <a:srgbClr val="FFFFFF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>
                <a:solidFill>
                  <a:srgbClr val="F1AFC3"/>
                </a:solidFill>
              </a:rPr>
              <a:t>“Matt” </a:t>
            </a:r>
            <a:r>
              <a:rPr>
                <a:solidFill>
                  <a:srgbClr val="92F0E0"/>
                </a:solidFill>
              </a:rPr>
              <a:t>= </a:t>
            </a:r>
            <a:r>
              <a:rPr>
                <a:solidFill>
                  <a:srgbClr val="E93F34"/>
                </a:solidFill>
              </a:rPr>
              <a:t>var</a:t>
            </a:r>
            <a:r>
              <a:t> </a:t>
            </a:r>
            <a:r>
              <a:rPr>
                <a:solidFill>
                  <a:srgbClr val="FCD833"/>
                </a:solidFill>
              </a:rPr>
              <a:t>name</a:t>
            </a:r>
            <a:r>
              <a:rPr>
                <a:solidFill>
                  <a:srgbClr val="92F0E0"/>
                </a:solidFill>
              </a:rPr>
              <a:t>;</a:t>
            </a:r>
          </a:p>
        </p:txBody>
      </p:sp>
      <p:grpSp>
        <p:nvGrpSpPr>
          <p:cNvPr id="682" name="Group 682"/>
          <p:cNvGrpSpPr/>
          <p:nvPr/>
        </p:nvGrpSpPr>
        <p:grpSpPr>
          <a:xfrm>
            <a:off x="3352068" y="4350229"/>
            <a:ext cx="9004377" cy="922457"/>
            <a:chOff x="0" y="0"/>
            <a:chExt cx="9004375" cy="922456"/>
          </a:xfrm>
        </p:grpSpPr>
        <p:sp>
          <p:nvSpPr>
            <p:cNvPr id="679" name="Shape 679"/>
            <p:cNvSpPr/>
            <p:nvPr/>
          </p:nvSpPr>
          <p:spPr>
            <a:xfrm flipV="1">
              <a:off x="0" y="0"/>
              <a:ext cx="5382232" cy="922457"/>
            </a:xfrm>
            <a:prstGeom prst="line">
              <a:avLst/>
            </a:prstGeom>
            <a:noFill/>
            <a:ln w="88900" cap="flat">
              <a:solidFill>
                <a:srgbClr val="E93F34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680" name="Shape 680"/>
            <p:cNvSpPr/>
            <p:nvPr/>
          </p:nvSpPr>
          <p:spPr>
            <a:xfrm flipH="1" flipV="1">
              <a:off x="0" y="0"/>
              <a:ext cx="5382232" cy="922457"/>
            </a:xfrm>
            <a:prstGeom prst="line">
              <a:avLst/>
            </a:prstGeom>
            <a:noFill/>
            <a:ln w="88900" cap="flat">
              <a:solidFill>
                <a:srgbClr val="E93F34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681" name="Shape 681"/>
            <p:cNvSpPr/>
            <p:nvPr/>
          </p:nvSpPr>
          <p:spPr>
            <a:xfrm>
              <a:off x="6191675" y="254218"/>
              <a:ext cx="2812701" cy="414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647700">
                <a:lnSpc>
                  <a:spcPts val="3200"/>
                </a:lnSpc>
                <a:defRPr cap="all" spc="-56" sz="2800">
                  <a:solidFill>
                    <a:srgbClr val="E93F34"/>
                  </a:solidFill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lvl1pPr>
            </a:lstStyle>
            <a:p>
              <a:pPr/>
              <a:r>
                <a:t>wrong!!!!!</a:t>
              </a:r>
            </a:p>
          </p:txBody>
        </p:sp>
      </p:grpSp>
      <p:sp>
        <p:nvSpPr>
          <p:cNvPr id="683" name="Shape 683"/>
          <p:cNvSpPr/>
          <p:nvPr/>
        </p:nvSpPr>
        <p:spPr>
          <a:xfrm>
            <a:off x="9764045" y="2207509"/>
            <a:ext cx="976139" cy="92836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D8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9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9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6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83" grpId="1"/>
      <p:bldP build="whole" bldLvl="1" animBg="1" rev="0" advAuto="0" spid="682" grpId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86" name="Shape 686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87" name="Shape 687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Code along — variables pt. 1</a:t>
            </a:r>
          </a:p>
        </p:txBody>
      </p:sp>
      <p:pic>
        <p:nvPicPr>
          <p:cNvPr id="688" name="Code_along_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8279" y="1881340"/>
            <a:ext cx="4114801" cy="4241801"/>
          </a:xfrm>
          <a:prstGeom prst="rect">
            <a:avLst/>
          </a:prstGeom>
          <a:ln w="12700">
            <a:miter lim="400000"/>
          </a:ln>
        </p:spPr>
      </p:pic>
      <p:sp>
        <p:nvSpPr>
          <p:cNvPr id="689" name="Shape 689"/>
          <p:cNvSpPr/>
          <p:nvPr/>
        </p:nvSpPr>
        <p:spPr>
          <a:xfrm>
            <a:off x="3521760" y="6468959"/>
            <a:ext cx="5194708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lesson9_starter_code &gt; [1] variables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92" name="Shape 69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pSp>
        <p:nvGrpSpPr>
          <p:cNvPr id="695" name="Group 695"/>
          <p:cNvGrpSpPr/>
          <p:nvPr/>
        </p:nvGrpSpPr>
        <p:grpSpPr>
          <a:xfrm>
            <a:off x="1384300" y="3130550"/>
            <a:ext cx="1270000" cy="1270000"/>
            <a:chOff x="0" y="0"/>
            <a:chExt cx="1269999" cy="1269999"/>
          </a:xfrm>
        </p:grpSpPr>
        <p:pic>
          <p:nvPicPr>
            <p:cNvPr id="693" name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94" name="Shape 694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75000"/>
                </a:lnSpc>
                <a:buClr>
                  <a:srgbClr val="000000"/>
                </a:buClr>
                <a:defRPr spc="-36" sz="1800">
                  <a:solidFill>
                    <a:srgbClr val="FFFFFF"/>
                  </a:solid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lvl1pPr>
            </a:lstStyle>
            <a:p>
              <a:pPr/>
              <a:r>
                <a:t>EXERCISE</a:t>
              </a:r>
            </a:p>
          </p:txBody>
        </p:sp>
      </p:grpSp>
      <p:sp>
        <p:nvSpPr>
          <p:cNvPr id="696" name="Shape 696"/>
          <p:cNvSpPr/>
          <p:nvPr/>
        </p:nvSpPr>
        <p:spPr>
          <a:xfrm flipV="1">
            <a:off x="3225800" y="1803660"/>
            <a:ext cx="1" cy="4430478"/>
          </a:xfrm>
          <a:prstGeom prst="line">
            <a:avLst/>
          </a:prstGeom>
          <a:ln w="12700">
            <a:solidFill>
              <a:srgbClr val="EAEAEA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97" name="Shape 697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defRPr cap="all" spc="-64" sz="32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lab — VARIABLES — part 2</a:t>
            </a:r>
          </a:p>
        </p:txBody>
      </p:sp>
      <p:sp>
        <p:nvSpPr>
          <p:cNvPr id="698" name="Shape 698"/>
          <p:cNvSpPr/>
          <p:nvPr/>
        </p:nvSpPr>
        <p:spPr>
          <a:xfrm>
            <a:off x="3797300" y="2463618"/>
            <a:ext cx="7538509" cy="245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28600">
              <a:spcBef>
                <a:spcPts val="1000"/>
              </a:spcBef>
              <a:buSzPct val="100000"/>
              <a:buFont typeface="Lucida Grande"/>
              <a:buChar char="‣"/>
              <a:defRPr sz="200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Practice declaring and assigning variables</a:t>
            </a:r>
          </a:p>
        </p:txBody>
      </p:sp>
      <p:sp>
        <p:nvSpPr>
          <p:cNvPr id="699" name="Shape 699"/>
          <p:cNvSpPr/>
          <p:nvPr/>
        </p:nvSpPr>
        <p:spPr>
          <a:xfrm flipV="1">
            <a:off x="3797300" y="2334701"/>
            <a:ext cx="3735027" cy="29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0" name="Shape 700"/>
          <p:cNvSpPr/>
          <p:nvPr/>
        </p:nvSpPr>
        <p:spPr>
          <a:xfrm>
            <a:off x="3797300" y="2080991"/>
            <a:ext cx="37338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cap="all" sz="20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key objective</a:t>
            </a:r>
          </a:p>
        </p:txBody>
      </p:sp>
      <p:sp>
        <p:nvSpPr>
          <p:cNvPr id="701" name="Shape 701"/>
          <p:cNvSpPr/>
          <p:nvPr/>
        </p:nvSpPr>
        <p:spPr>
          <a:xfrm>
            <a:off x="3797300" y="3489442"/>
            <a:ext cx="6034485" cy="245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28600">
              <a:spcBef>
                <a:spcPts val="1000"/>
              </a:spcBef>
              <a:buSzPct val="100000"/>
              <a:buFont typeface="Lucida Grande"/>
              <a:buChar char="‣"/>
              <a:defRPr sz="200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Individual/paired</a:t>
            </a:r>
          </a:p>
        </p:txBody>
      </p:sp>
      <p:sp>
        <p:nvSpPr>
          <p:cNvPr id="702" name="Shape 702"/>
          <p:cNvSpPr/>
          <p:nvPr/>
        </p:nvSpPr>
        <p:spPr>
          <a:xfrm flipV="1">
            <a:off x="3797300" y="3361002"/>
            <a:ext cx="3735027" cy="29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3" name="Shape 703"/>
          <p:cNvSpPr/>
          <p:nvPr/>
        </p:nvSpPr>
        <p:spPr>
          <a:xfrm>
            <a:off x="3797300" y="3107293"/>
            <a:ext cx="37338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cap="all" sz="20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Type of exercise</a:t>
            </a:r>
          </a:p>
        </p:txBody>
      </p:sp>
      <p:sp>
        <p:nvSpPr>
          <p:cNvPr id="704" name="Shape 704"/>
          <p:cNvSpPr/>
          <p:nvPr/>
        </p:nvSpPr>
        <p:spPr>
          <a:xfrm>
            <a:off x="3797300" y="5401750"/>
            <a:ext cx="1104901" cy="245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Font typeface="Lucida Grande"/>
              <a:defRPr sz="2000">
                <a:uFill>
                  <a:solidFill>
                    <a:srgbClr val="000000"/>
                  </a:solidFill>
                </a:uFill>
                <a:latin typeface="News706BT-ItalicC"/>
                <a:ea typeface="News706BT-ItalicC"/>
                <a:cs typeface="News706BT-ItalicC"/>
                <a:sym typeface="News706BT-ItalicC"/>
              </a:defRPr>
            </a:lvl1pPr>
          </a:lstStyle>
          <a:p>
            <a:pPr/>
            <a:r>
              <a:t>6 min</a:t>
            </a:r>
          </a:p>
        </p:txBody>
      </p:sp>
      <p:sp>
        <p:nvSpPr>
          <p:cNvPr id="705" name="Shape 705"/>
          <p:cNvSpPr/>
          <p:nvPr/>
        </p:nvSpPr>
        <p:spPr>
          <a:xfrm>
            <a:off x="5446217" y="5401750"/>
            <a:ext cx="6934757" cy="245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54000" indent="-254000">
              <a:spcBef>
                <a:spcPts val="1000"/>
              </a:spcBef>
              <a:buSzPct val="100000"/>
              <a:buAutoNum type="arabicPeriod" startAt="1"/>
              <a:defRPr sz="200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Follow the instructions under Part 2</a:t>
            </a:r>
          </a:p>
        </p:txBody>
      </p:sp>
      <p:sp>
        <p:nvSpPr>
          <p:cNvPr id="706" name="Shape 706"/>
          <p:cNvSpPr/>
          <p:nvPr/>
        </p:nvSpPr>
        <p:spPr>
          <a:xfrm flipV="1">
            <a:off x="3797300" y="5272537"/>
            <a:ext cx="3735027" cy="29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7" name="Shape 707"/>
          <p:cNvSpPr/>
          <p:nvPr/>
        </p:nvSpPr>
        <p:spPr>
          <a:xfrm>
            <a:off x="3797300" y="5018826"/>
            <a:ext cx="3733801" cy="254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cap="all" sz="20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execution</a:t>
            </a:r>
          </a:p>
        </p:txBody>
      </p:sp>
      <p:sp>
        <p:nvSpPr>
          <p:cNvPr id="708" name="Shape 708"/>
          <p:cNvSpPr/>
          <p:nvPr/>
        </p:nvSpPr>
        <p:spPr>
          <a:xfrm>
            <a:off x="3797300" y="4454642"/>
            <a:ext cx="6034485" cy="245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28600">
              <a:spcBef>
                <a:spcPts val="1000"/>
              </a:spcBef>
              <a:buSzPct val="100000"/>
              <a:buFont typeface="Lucida Grande"/>
              <a:buChar char="‣"/>
              <a:defRPr sz="200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lesson9_starter_code &gt; [1] variables</a:t>
            </a:r>
          </a:p>
        </p:txBody>
      </p:sp>
      <p:sp>
        <p:nvSpPr>
          <p:cNvPr id="709" name="Shape 709"/>
          <p:cNvSpPr/>
          <p:nvPr/>
        </p:nvSpPr>
        <p:spPr>
          <a:xfrm flipV="1">
            <a:off x="3797300" y="4326202"/>
            <a:ext cx="3735027" cy="29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0" name="Shape 710"/>
          <p:cNvSpPr/>
          <p:nvPr/>
        </p:nvSpPr>
        <p:spPr>
          <a:xfrm>
            <a:off x="3797300" y="4072493"/>
            <a:ext cx="3733801" cy="254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cap="all" sz="20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location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FCB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/>
        </p:nvSpPr>
        <p:spPr>
          <a:xfrm>
            <a:off x="635000" y="16389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data types</a:t>
            </a:r>
          </a:p>
        </p:txBody>
      </p:sp>
      <p:sp>
        <p:nvSpPr>
          <p:cNvPr id="713" name="Shape 713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4" name="Shape 714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5" name="Shape 715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JS Basics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3734376" y="3340099"/>
            <a:ext cx="553604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i="1" sz="3400">
                <a:latin typeface="News Gothic MT"/>
                <a:ea typeface="News Gothic MT"/>
                <a:cs typeface="News Gothic MT"/>
                <a:sym typeface="News Gothic MT"/>
              </a:defRPr>
            </a:lvl1pPr>
          </a:lstStyle>
          <a:p>
            <a:pPr/>
            <a:r>
              <a:t>*Final Projects, focus on JS*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FCB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/>
          <p:nvPr/>
        </p:nvSpPr>
        <p:spPr>
          <a:xfrm>
            <a:off x="635000" y="16389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numbers</a:t>
            </a:r>
          </a:p>
        </p:txBody>
      </p:sp>
      <p:sp>
        <p:nvSpPr>
          <p:cNvPr id="718" name="Shape 718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9" name="Shape 719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20" name="Shape 720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data types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23" name="Shape 723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24" name="Shape 724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more about numbers</a:t>
            </a:r>
          </a:p>
        </p:txBody>
      </p:sp>
      <p:sp>
        <p:nvSpPr>
          <p:cNvPr id="725" name="Shape 725"/>
          <p:cNvSpPr/>
          <p:nvPr/>
        </p:nvSpPr>
        <p:spPr>
          <a:xfrm>
            <a:off x="641280" y="1464141"/>
            <a:ext cx="1289559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integers:</a:t>
            </a:r>
          </a:p>
        </p:txBody>
      </p:sp>
      <p:sp>
        <p:nvSpPr>
          <p:cNvPr id="726" name="Shape 726"/>
          <p:cNvSpPr/>
          <p:nvPr/>
        </p:nvSpPr>
        <p:spPr>
          <a:xfrm>
            <a:off x="5122552" y="1857434"/>
            <a:ext cx="797791" cy="596594"/>
          </a:xfrm>
          <a:prstGeom prst="roundRect">
            <a:avLst>
              <a:gd name="adj" fmla="val 10292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727" name="Shape 727"/>
          <p:cNvSpPr/>
          <p:nvPr/>
        </p:nvSpPr>
        <p:spPr>
          <a:xfrm>
            <a:off x="5296084" y="1946180"/>
            <a:ext cx="45072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A290FD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A290FD"/>
                </a:solidFill>
              </a:rPr>
              <a:t>10</a:t>
            </a:r>
          </a:p>
        </p:txBody>
      </p:sp>
      <p:sp>
        <p:nvSpPr>
          <p:cNvPr id="728" name="Shape 728"/>
          <p:cNvSpPr/>
          <p:nvPr/>
        </p:nvSpPr>
        <p:spPr>
          <a:xfrm>
            <a:off x="8468062" y="3320648"/>
            <a:ext cx="1289559" cy="596594"/>
          </a:xfrm>
          <a:prstGeom prst="roundRect">
            <a:avLst>
              <a:gd name="adj" fmla="val 10292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729" name="Shape 729"/>
          <p:cNvSpPr/>
          <p:nvPr/>
        </p:nvSpPr>
        <p:spPr>
          <a:xfrm>
            <a:off x="8641594" y="3409395"/>
            <a:ext cx="95536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A290FD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A290FD"/>
                </a:solidFill>
              </a:rPr>
              <a:t>22.75</a:t>
            </a:r>
          </a:p>
        </p:txBody>
      </p:sp>
      <p:sp>
        <p:nvSpPr>
          <p:cNvPr id="730" name="Shape 730"/>
          <p:cNvSpPr/>
          <p:nvPr/>
        </p:nvSpPr>
        <p:spPr>
          <a:xfrm>
            <a:off x="641280" y="2942685"/>
            <a:ext cx="1512564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floats:</a:t>
            </a:r>
          </a:p>
        </p:txBody>
      </p:sp>
      <p:sp>
        <p:nvSpPr>
          <p:cNvPr id="731" name="Shape 731"/>
          <p:cNvSpPr/>
          <p:nvPr/>
        </p:nvSpPr>
        <p:spPr>
          <a:xfrm>
            <a:off x="1491664" y="6543886"/>
            <a:ext cx="6833922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News706BT-ItalicC"/>
                <a:ea typeface="News706BT-ItalicC"/>
                <a:cs typeface="News706BT-ItalicC"/>
                <a:sym typeface="News706BT-ItalicC"/>
              </a:defRPr>
            </a:lvl1pPr>
          </a:lstStyle>
          <a:p>
            <a:pPr/>
            <a:r>
              <a:t>*Can perform arithmetic on number data types</a:t>
            </a:r>
          </a:p>
        </p:txBody>
      </p:sp>
      <p:sp>
        <p:nvSpPr>
          <p:cNvPr id="732" name="Shape 732"/>
          <p:cNvSpPr/>
          <p:nvPr/>
        </p:nvSpPr>
        <p:spPr>
          <a:xfrm>
            <a:off x="961131" y="1958830"/>
            <a:ext cx="4049574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Integers are whole numbers</a:t>
            </a:r>
          </a:p>
        </p:txBody>
      </p:sp>
      <p:sp>
        <p:nvSpPr>
          <p:cNvPr id="733" name="Shape 733"/>
          <p:cNvSpPr/>
          <p:nvPr/>
        </p:nvSpPr>
        <p:spPr>
          <a:xfrm>
            <a:off x="992361" y="3422044"/>
            <a:ext cx="7212178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Number that uses a decimal to represent a fraction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6" name="Shape 736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7" name="Shape 737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arithmetic operators</a:t>
            </a:r>
          </a:p>
        </p:txBody>
      </p:sp>
      <p:sp>
        <p:nvSpPr>
          <p:cNvPr id="738" name="Shape 738"/>
          <p:cNvSpPr/>
          <p:nvPr/>
        </p:nvSpPr>
        <p:spPr>
          <a:xfrm>
            <a:off x="4780835" y="2173990"/>
            <a:ext cx="1538190" cy="3820533"/>
          </a:xfrm>
          <a:prstGeom prst="rect">
            <a:avLst/>
          </a:prstGeom>
          <a:solidFill>
            <a:srgbClr val="FFD800">
              <a:alpha val="4992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739" name="Shape 739"/>
          <p:cNvSpPr/>
          <p:nvPr/>
        </p:nvSpPr>
        <p:spPr>
          <a:xfrm>
            <a:off x="2131020" y="2741418"/>
            <a:ext cx="8331260" cy="699481"/>
          </a:xfrm>
          <a:prstGeom prst="rect">
            <a:avLst/>
          </a:prstGeom>
          <a:solidFill>
            <a:srgbClr val="FFD800">
              <a:alpha val="4992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740" name="Shape 740"/>
          <p:cNvSpPr/>
          <p:nvPr/>
        </p:nvSpPr>
        <p:spPr>
          <a:xfrm>
            <a:off x="2118321" y="3579617"/>
            <a:ext cx="8336891" cy="699482"/>
          </a:xfrm>
          <a:prstGeom prst="rect">
            <a:avLst/>
          </a:prstGeom>
          <a:solidFill>
            <a:srgbClr val="FFD800">
              <a:alpha val="4992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741" name="Shape 741"/>
          <p:cNvSpPr/>
          <p:nvPr/>
        </p:nvSpPr>
        <p:spPr>
          <a:xfrm>
            <a:off x="2118321" y="4417817"/>
            <a:ext cx="8336891" cy="699482"/>
          </a:xfrm>
          <a:prstGeom prst="rect">
            <a:avLst/>
          </a:prstGeom>
          <a:solidFill>
            <a:srgbClr val="FFD800">
              <a:alpha val="4992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742" name="Shape 742"/>
          <p:cNvSpPr/>
          <p:nvPr/>
        </p:nvSpPr>
        <p:spPr>
          <a:xfrm>
            <a:off x="2118321" y="5256017"/>
            <a:ext cx="8336892" cy="699482"/>
          </a:xfrm>
          <a:prstGeom prst="rect">
            <a:avLst/>
          </a:prstGeom>
          <a:solidFill>
            <a:srgbClr val="FFD800">
              <a:alpha val="4992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743" name="Shape 743"/>
          <p:cNvSpPr/>
          <p:nvPr/>
        </p:nvSpPr>
        <p:spPr>
          <a:xfrm>
            <a:off x="6738033" y="2181958"/>
            <a:ext cx="1696260" cy="3808564"/>
          </a:xfrm>
          <a:prstGeom prst="rect">
            <a:avLst/>
          </a:prstGeom>
          <a:solidFill>
            <a:srgbClr val="FFD800">
              <a:alpha val="4992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744" name="Shape 744"/>
          <p:cNvSpPr/>
          <p:nvPr/>
        </p:nvSpPr>
        <p:spPr>
          <a:xfrm>
            <a:off x="2410271" y="2911929"/>
            <a:ext cx="1954412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Addition</a:t>
            </a:r>
          </a:p>
        </p:txBody>
      </p:sp>
      <p:sp>
        <p:nvSpPr>
          <p:cNvPr id="745" name="Shape 745"/>
          <p:cNvSpPr/>
          <p:nvPr/>
        </p:nvSpPr>
        <p:spPr>
          <a:xfrm>
            <a:off x="2410271" y="3722347"/>
            <a:ext cx="1954412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Subtraction</a:t>
            </a:r>
          </a:p>
        </p:txBody>
      </p:sp>
      <p:sp>
        <p:nvSpPr>
          <p:cNvPr id="746" name="Shape 746"/>
          <p:cNvSpPr/>
          <p:nvPr/>
        </p:nvSpPr>
        <p:spPr>
          <a:xfrm>
            <a:off x="2410271" y="4549719"/>
            <a:ext cx="1954412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Multiplication</a:t>
            </a:r>
          </a:p>
        </p:txBody>
      </p:sp>
      <p:sp>
        <p:nvSpPr>
          <p:cNvPr id="747" name="Shape 747"/>
          <p:cNvSpPr/>
          <p:nvPr/>
        </p:nvSpPr>
        <p:spPr>
          <a:xfrm>
            <a:off x="4800993" y="2261434"/>
            <a:ext cx="1493442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Operator:</a:t>
            </a:r>
          </a:p>
        </p:txBody>
      </p:sp>
      <p:sp>
        <p:nvSpPr>
          <p:cNvPr id="748" name="Shape 748"/>
          <p:cNvSpPr/>
          <p:nvPr/>
        </p:nvSpPr>
        <p:spPr>
          <a:xfrm>
            <a:off x="6837226" y="2261434"/>
            <a:ext cx="1493442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Example:</a:t>
            </a:r>
          </a:p>
        </p:txBody>
      </p:sp>
      <p:sp>
        <p:nvSpPr>
          <p:cNvPr id="749" name="Shape 749"/>
          <p:cNvSpPr/>
          <p:nvPr/>
        </p:nvSpPr>
        <p:spPr>
          <a:xfrm>
            <a:off x="5352776" y="2937443"/>
            <a:ext cx="347041" cy="383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+</a:t>
            </a:r>
          </a:p>
        </p:txBody>
      </p:sp>
      <p:sp>
        <p:nvSpPr>
          <p:cNvPr id="750" name="Shape 750"/>
          <p:cNvSpPr/>
          <p:nvPr/>
        </p:nvSpPr>
        <p:spPr>
          <a:xfrm>
            <a:off x="5352776" y="3744346"/>
            <a:ext cx="202312" cy="383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-</a:t>
            </a:r>
          </a:p>
        </p:txBody>
      </p:sp>
      <p:sp>
        <p:nvSpPr>
          <p:cNvPr id="751" name="Shape 751"/>
          <p:cNvSpPr/>
          <p:nvPr/>
        </p:nvSpPr>
        <p:spPr>
          <a:xfrm>
            <a:off x="5327376" y="4597975"/>
            <a:ext cx="414021" cy="383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*</a:t>
            </a:r>
          </a:p>
        </p:txBody>
      </p:sp>
      <p:sp>
        <p:nvSpPr>
          <p:cNvPr id="752" name="Shape 752"/>
          <p:cNvSpPr/>
          <p:nvPr/>
        </p:nvSpPr>
        <p:spPr>
          <a:xfrm>
            <a:off x="7157823" y="2947563"/>
            <a:ext cx="758318" cy="383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2 + 4</a:t>
            </a:r>
          </a:p>
        </p:txBody>
      </p:sp>
      <p:sp>
        <p:nvSpPr>
          <p:cNvPr id="753" name="Shape 753"/>
          <p:cNvSpPr/>
          <p:nvPr/>
        </p:nvSpPr>
        <p:spPr>
          <a:xfrm>
            <a:off x="7230188" y="3751643"/>
            <a:ext cx="613588" cy="383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8 - 1</a:t>
            </a:r>
          </a:p>
        </p:txBody>
      </p:sp>
      <p:sp>
        <p:nvSpPr>
          <p:cNvPr id="754" name="Shape 754"/>
          <p:cNvSpPr/>
          <p:nvPr/>
        </p:nvSpPr>
        <p:spPr>
          <a:xfrm>
            <a:off x="7204343" y="4580529"/>
            <a:ext cx="665278" cy="383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2 * 3</a:t>
            </a:r>
          </a:p>
        </p:txBody>
      </p:sp>
      <p:sp>
        <p:nvSpPr>
          <p:cNvPr id="755" name="Shape 755"/>
          <p:cNvSpPr/>
          <p:nvPr/>
        </p:nvSpPr>
        <p:spPr>
          <a:xfrm rot="16200000">
            <a:off x="538489" y="4146149"/>
            <a:ext cx="2497238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Name:</a:t>
            </a:r>
          </a:p>
        </p:txBody>
      </p:sp>
      <p:sp>
        <p:nvSpPr>
          <p:cNvPr id="756" name="Shape 756"/>
          <p:cNvSpPr/>
          <p:nvPr/>
        </p:nvSpPr>
        <p:spPr>
          <a:xfrm>
            <a:off x="2410271" y="5400619"/>
            <a:ext cx="1954412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division</a:t>
            </a:r>
          </a:p>
        </p:txBody>
      </p:sp>
      <p:sp>
        <p:nvSpPr>
          <p:cNvPr id="757" name="Shape 757"/>
          <p:cNvSpPr/>
          <p:nvPr/>
        </p:nvSpPr>
        <p:spPr>
          <a:xfrm>
            <a:off x="5327376" y="5448875"/>
            <a:ext cx="253112" cy="383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/</a:t>
            </a:r>
          </a:p>
        </p:txBody>
      </p:sp>
      <p:sp>
        <p:nvSpPr>
          <p:cNvPr id="758" name="Shape 758"/>
          <p:cNvSpPr/>
          <p:nvPr/>
        </p:nvSpPr>
        <p:spPr>
          <a:xfrm>
            <a:off x="7231445" y="5431429"/>
            <a:ext cx="611074" cy="383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4 / 2</a:t>
            </a:r>
          </a:p>
        </p:txBody>
      </p:sp>
      <p:sp>
        <p:nvSpPr>
          <p:cNvPr id="759" name="Shape 759"/>
          <p:cNvSpPr/>
          <p:nvPr/>
        </p:nvSpPr>
        <p:spPr>
          <a:xfrm>
            <a:off x="8754940" y="2191732"/>
            <a:ext cx="1696259" cy="3789017"/>
          </a:xfrm>
          <a:prstGeom prst="rect">
            <a:avLst/>
          </a:prstGeom>
          <a:solidFill>
            <a:srgbClr val="FFD800">
              <a:alpha val="4992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760" name="Shape 760"/>
          <p:cNvSpPr/>
          <p:nvPr/>
        </p:nvSpPr>
        <p:spPr>
          <a:xfrm>
            <a:off x="8873459" y="2261434"/>
            <a:ext cx="1493442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Result:</a:t>
            </a:r>
          </a:p>
        </p:txBody>
      </p:sp>
      <p:sp>
        <p:nvSpPr>
          <p:cNvPr id="761" name="Shape 761"/>
          <p:cNvSpPr/>
          <p:nvPr/>
        </p:nvSpPr>
        <p:spPr>
          <a:xfrm>
            <a:off x="9491495" y="2947731"/>
            <a:ext cx="251487" cy="383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200"/>
            </a:lvl1pPr>
          </a:lstStyle>
          <a:p>
            <a:pPr/>
            <a:r>
              <a:t>6</a:t>
            </a:r>
          </a:p>
        </p:txBody>
      </p:sp>
      <p:sp>
        <p:nvSpPr>
          <p:cNvPr id="762" name="Shape 762"/>
          <p:cNvSpPr/>
          <p:nvPr/>
        </p:nvSpPr>
        <p:spPr>
          <a:xfrm>
            <a:off x="9477326" y="3751643"/>
            <a:ext cx="251487" cy="383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200"/>
            </a:lvl1pPr>
          </a:lstStyle>
          <a:p>
            <a:pPr/>
            <a:r>
              <a:t>7</a:t>
            </a:r>
          </a:p>
        </p:txBody>
      </p:sp>
      <p:sp>
        <p:nvSpPr>
          <p:cNvPr id="763" name="Shape 763"/>
          <p:cNvSpPr/>
          <p:nvPr/>
        </p:nvSpPr>
        <p:spPr>
          <a:xfrm>
            <a:off x="9477326" y="4597975"/>
            <a:ext cx="251487" cy="383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200"/>
            </a:lvl1pPr>
          </a:lstStyle>
          <a:p>
            <a:pPr/>
            <a:r>
              <a:t>6</a:t>
            </a:r>
          </a:p>
        </p:txBody>
      </p:sp>
      <p:sp>
        <p:nvSpPr>
          <p:cNvPr id="764" name="Shape 764"/>
          <p:cNvSpPr/>
          <p:nvPr/>
        </p:nvSpPr>
        <p:spPr>
          <a:xfrm>
            <a:off x="9493477" y="5448875"/>
            <a:ext cx="251486" cy="383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200"/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FCB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/>
          <p:nvPr/>
        </p:nvSpPr>
        <p:spPr>
          <a:xfrm>
            <a:off x="635000" y="16389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strings</a:t>
            </a:r>
          </a:p>
        </p:txBody>
      </p:sp>
      <p:sp>
        <p:nvSpPr>
          <p:cNvPr id="767" name="Shape 767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8" name="Shape 768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9" name="Shape 769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data types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72" name="Shape 772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73" name="Shape 773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more about strings</a:t>
            </a:r>
          </a:p>
        </p:txBody>
      </p:sp>
      <p:sp>
        <p:nvSpPr>
          <p:cNvPr id="774" name="Shape 774"/>
          <p:cNvSpPr/>
          <p:nvPr/>
        </p:nvSpPr>
        <p:spPr>
          <a:xfrm>
            <a:off x="618066" y="2103886"/>
            <a:ext cx="11768669" cy="689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177800" indent="-177800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>
                <a:uFill>
                  <a:solidFill>
                    <a:srgbClr val="000000"/>
                  </a:solidFill>
                </a:uFill>
              </a:defRPr>
            </a:pPr>
            <a:r>
              <a:t>Stores textual information</a:t>
            </a:r>
          </a:p>
          <a:p>
            <a:pPr lvl="1" marL="177800" indent="-177800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>
                <a:uFill>
                  <a:solidFill>
                    <a:srgbClr val="000000"/>
                  </a:solidFill>
                </a:uFill>
              </a:defRPr>
            </a:pPr>
            <a:r>
              <a:t>Is surrounded by quotes</a:t>
            </a:r>
          </a:p>
        </p:txBody>
      </p:sp>
      <p:sp>
        <p:nvSpPr>
          <p:cNvPr id="775" name="Shape 775"/>
          <p:cNvSpPr/>
          <p:nvPr/>
        </p:nvSpPr>
        <p:spPr>
          <a:xfrm>
            <a:off x="605366" y="1541867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a string:</a:t>
            </a:r>
          </a:p>
        </p:txBody>
      </p:sp>
      <p:sp>
        <p:nvSpPr>
          <p:cNvPr id="776" name="Shape 776"/>
          <p:cNvSpPr/>
          <p:nvPr/>
        </p:nvSpPr>
        <p:spPr>
          <a:xfrm>
            <a:off x="2861638" y="3392532"/>
            <a:ext cx="7281524" cy="1270001"/>
          </a:xfrm>
          <a:prstGeom prst="roundRect">
            <a:avLst>
              <a:gd name="adj" fmla="val 5688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777" name="Shape 777"/>
          <p:cNvSpPr/>
          <p:nvPr/>
        </p:nvSpPr>
        <p:spPr>
          <a:xfrm>
            <a:off x="3245380" y="3748132"/>
            <a:ext cx="651404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solidFill>
                  <a:srgbClr val="E6D77A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"How is the weather today?"</a:t>
            </a:r>
          </a:p>
        </p:txBody>
      </p:sp>
      <p:sp>
        <p:nvSpPr>
          <p:cNvPr id="778" name="Shape 778"/>
          <p:cNvSpPr/>
          <p:nvPr/>
        </p:nvSpPr>
        <p:spPr>
          <a:xfrm>
            <a:off x="5519664" y="5013872"/>
            <a:ext cx="1965472" cy="1270001"/>
          </a:xfrm>
          <a:prstGeom prst="roundRect">
            <a:avLst>
              <a:gd name="adj" fmla="val 5688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779" name="Shape 779"/>
          <p:cNvSpPr/>
          <p:nvPr/>
        </p:nvSpPr>
        <p:spPr>
          <a:xfrm>
            <a:off x="5734167" y="5369472"/>
            <a:ext cx="153646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solidFill>
                  <a:srgbClr val="E6D77A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'Cold'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2" name="Shape 782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3" name="Shape 783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strings</a:t>
            </a:r>
          </a:p>
        </p:txBody>
      </p:sp>
      <p:sp>
        <p:nvSpPr>
          <p:cNvPr id="784" name="Shape 784"/>
          <p:cNvSpPr/>
          <p:nvPr/>
        </p:nvSpPr>
        <p:spPr>
          <a:xfrm>
            <a:off x="1577626" y="2305049"/>
            <a:ext cx="4130017" cy="839117"/>
          </a:xfrm>
          <a:prstGeom prst="roundRect">
            <a:avLst>
              <a:gd name="adj" fmla="val 6203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785" name="Shape 785"/>
          <p:cNvSpPr/>
          <p:nvPr/>
        </p:nvSpPr>
        <p:spPr>
          <a:xfrm>
            <a:off x="1819248" y="2521407"/>
            <a:ext cx="364677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E6D77A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"It's a beautiful day"</a:t>
            </a:r>
          </a:p>
        </p:txBody>
      </p:sp>
      <p:sp>
        <p:nvSpPr>
          <p:cNvPr id="786" name="Shape 786"/>
          <p:cNvSpPr/>
          <p:nvPr/>
        </p:nvSpPr>
        <p:spPr>
          <a:xfrm>
            <a:off x="6370831" y="2305049"/>
            <a:ext cx="3969450" cy="839117"/>
          </a:xfrm>
          <a:prstGeom prst="roundRect">
            <a:avLst>
              <a:gd name="adj" fmla="val 6203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787" name="Shape 787"/>
          <p:cNvSpPr/>
          <p:nvPr/>
        </p:nvSpPr>
        <p:spPr>
          <a:xfrm>
            <a:off x="6612452" y="2521407"/>
            <a:ext cx="348620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E6D77A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'They "purchased" it'</a:t>
            </a:r>
          </a:p>
        </p:txBody>
      </p:sp>
      <p:sp>
        <p:nvSpPr>
          <p:cNvPr id="788" name="Shape 788"/>
          <p:cNvSpPr/>
          <p:nvPr/>
        </p:nvSpPr>
        <p:spPr>
          <a:xfrm>
            <a:off x="605366" y="157090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double quotes vs. Single quotes</a:t>
            </a:r>
          </a:p>
        </p:txBody>
      </p:sp>
      <p:grpSp>
        <p:nvGrpSpPr>
          <p:cNvPr id="794" name="Group 794"/>
          <p:cNvGrpSpPr/>
          <p:nvPr/>
        </p:nvGrpSpPr>
        <p:grpSpPr>
          <a:xfrm>
            <a:off x="605366" y="4315099"/>
            <a:ext cx="9734915" cy="1600594"/>
            <a:chOff x="0" y="0"/>
            <a:chExt cx="9734913" cy="1600592"/>
          </a:xfrm>
        </p:grpSpPr>
        <p:sp>
          <p:nvSpPr>
            <p:cNvPr id="789" name="Shape 789"/>
            <p:cNvSpPr/>
            <p:nvPr/>
          </p:nvSpPr>
          <p:spPr>
            <a:xfrm>
              <a:off x="0" y="0"/>
              <a:ext cx="7721600" cy="414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647700">
                <a:lnSpc>
                  <a:spcPts val="3200"/>
                </a:lnSpc>
                <a:defRPr cap="all" spc="-56" sz="2800"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lvl1pPr>
            </a:lstStyle>
            <a:p>
              <a:pPr/>
              <a:r>
                <a:t>escaping</a:t>
              </a:r>
            </a:p>
          </p:txBody>
        </p:sp>
        <p:sp>
          <p:nvSpPr>
            <p:cNvPr id="790" name="Shape 790"/>
            <p:cNvSpPr/>
            <p:nvPr/>
          </p:nvSpPr>
          <p:spPr>
            <a:xfrm>
              <a:off x="903925" y="761476"/>
              <a:ext cx="4130017" cy="839117"/>
            </a:xfrm>
            <a:prstGeom prst="roundRect">
              <a:avLst>
                <a:gd name="adj" fmla="val 6203"/>
              </a:avLst>
            </a:prstGeom>
            <a:solidFill>
              <a:srgbClr val="2B2B2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ts val="1600"/>
                </a:lnSpc>
                <a:defRPr cap="all" sz="18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</a:p>
          </p:txBody>
        </p:sp>
        <p:sp>
          <p:nvSpPr>
            <p:cNvPr id="791" name="Shape 791"/>
            <p:cNvSpPr/>
            <p:nvPr/>
          </p:nvSpPr>
          <p:spPr>
            <a:xfrm>
              <a:off x="1065263" y="977834"/>
              <a:ext cx="3807341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100">
                  <a:solidFill>
                    <a:srgbClr val="E6D77A"/>
                  </a:solidFill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'It\'s a beautiful day'</a:t>
              </a:r>
            </a:p>
          </p:txBody>
        </p:sp>
        <p:sp>
          <p:nvSpPr>
            <p:cNvPr id="792" name="Shape 792"/>
            <p:cNvSpPr/>
            <p:nvPr/>
          </p:nvSpPr>
          <p:spPr>
            <a:xfrm>
              <a:off x="5765465" y="759363"/>
              <a:ext cx="3969449" cy="839118"/>
            </a:xfrm>
            <a:prstGeom prst="roundRect">
              <a:avLst>
                <a:gd name="adj" fmla="val 6203"/>
              </a:avLst>
            </a:prstGeom>
            <a:solidFill>
              <a:srgbClr val="2B2B2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ts val="1600"/>
                </a:lnSpc>
                <a:defRPr cap="all" sz="18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</a:p>
          </p:txBody>
        </p:sp>
        <p:sp>
          <p:nvSpPr>
            <p:cNvPr id="793" name="Shape 793"/>
            <p:cNvSpPr/>
            <p:nvPr/>
          </p:nvSpPr>
          <p:spPr>
            <a:xfrm>
              <a:off x="5864054" y="975722"/>
              <a:ext cx="3807340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100">
                  <a:solidFill>
                    <a:srgbClr val="E6D77A"/>
                  </a:solidFill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"They \"purchased\" it"</a:t>
              </a:r>
            </a:p>
          </p:txBody>
        </p:sp>
      </p:grpSp>
      <p:sp>
        <p:nvSpPr>
          <p:cNvPr id="795" name="Shape 795"/>
          <p:cNvSpPr/>
          <p:nvPr/>
        </p:nvSpPr>
        <p:spPr>
          <a:xfrm flipV="1">
            <a:off x="2434349" y="2914469"/>
            <a:ext cx="1" cy="838929"/>
          </a:xfrm>
          <a:prstGeom prst="line">
            <a:avLst/>
          </a:prstGeom>
          <a:ln w="50800">
            <a:solidFill>
              <a:srgbClr val="E93F34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pSp>
        <p:nvGrpSpPr>
          <p:cNvPr id="798" name="Group 798"/>
          <p:cNvGrpSpPr/>
          <p:nvPr/>
        </p:nvGrpSpPr>
        <p:grpSpPr>
          <a:xfrm>
            <a:off x="7730197" y="2914469"/>
            <a:ext cx="1569470" cy="838929"/>
            <a:chOff x="0" y="0"/>
            <a:chExt cx="1569469" cy="838928"/>
          </a:xfrm>
        </p:grpSpPr>
        <p:sp>
          <p:nvSpPr>
            <p:cNvPr id="796" name="Shape 796"/>
            <p:cNvSpPr/>
            <p:nvPr/>
          </p:nvSpPr>
          <p:spPr>
            <a:xfrm flipV="1">
              <a:off x="-1" y="0"/>
              <a:ext cx="2" cy="838929"/>
            </a:xfrm>
            <a:prstGeom prst="line">
              <a:avLst/>
            </a:prstGeom>
            <a:noFill/>
            <a:ln w="50800" cap="flat">
              <a:solidFill>
                <a:srgbClr val="E93F3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797" name="Shape 797"/>
            <p:cNvSpPr/>
            <p:nvPr/>
          </p:nvSpPr>
          <p:spPr>
            <a:xfrm flipV="1">
              <a:off x="1569469" y="0"/>
              <a:ext cx="1" cy="838929"/>
            </a:xfrm>
            <a:prstGeom prst="line">
              <a:avLst/>
            </a:prstGeom>
            <a:noFill/>
            <a:ln w="50800" cap="flat">
              <a:solidFill>
                <a:srgbClr val="E93F3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457200">
                <a:defRPr sz="1200">
                  <a:uFillTx/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94" grpId="3"/>
      <p:bldP build="whole" bldLvl="1" animBg="1" rev="0" advAuto="0" spid="798" grpId="2"/>
      <p:bldP build="whole" bldLvl="1" animBg="1" rev="0" advAuto="0" spid="795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/>
          <p:nvPr/>
        </p:nvSpPr>
        <p:spPr>
          <a:xfrm>
            <a:off x="6885878" y="2119897"/>
            <a:ext cx="5133775" cy="1393453"/>
          </a:xfrm>
          <a:prstGeom prst="roundRect">
            <a:avLst>
              <a:gd name="adj" fmla="val 13967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801" name="Shape 801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2" name="Shape 802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3" name="Shape 803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methods and properties of strings</a:t>
            </a:r>
          </a:p>
        </p:txBody>
      </p:sp>
      <p:sp>
        <p:nvSpPr>
          <p:cNvPr id="804" name="Shape 804"/>
          <p:cNvSpPr/>
          <p:nvPr/>
        </p:nvSpPr>
        <p:spPr>
          <a:xfrm>
            <a:off x="2621305" y="6756281"/>
            <a:ext cx="7762190" cy="371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>
                <a:latin typeface="News706BT-ItalicC"/>
                <a:ea typeface="News706BT-ItalicC"/>
                <a:cs typeface="News706BT-ItalicC"/>
                <a:sym typeface="News706BT-ItalicC"/>
              </a:defRPr>
            </a:pPr>
            <a:r>
              <a:t>**Find a whole list of methods and properties for strings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here</a:t>
            </a:r>
            <a:r>
              <a:t> </a:t>
            </a:r>
          </a:p>
        </p:txBody>
      </p:sp>
      <p:sp>
        <p:nvSpPr>
          <p:cNvPr id="805" name="Shape 805"/>
          <p:cNvSpPr/>
          <p:nvPr/>
        </p:nvSpPr>
        <p:spPr>
          <a:xfrm>
            <a:off x="7074947" y="2243557"/>
            <a:ext cx="4755636" cy="114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4600"/>
              </a:lnSpc>
              <a:tabLst>
                <a:tab pos="457200" algn="l"/>
              </a:tabLst>
              <a:defRPr sz="2100">
                <a:solidFill>
                  <a:srgbClr val="FFA0A0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FC60"/>
                </a:solidFill>
              </a:rPr>
              <a:t>var</a:t>
            </a:r>
            <a:r>
              <a:rPr>
                <a:solidFill>
                  <a:srgbClr val="C7C7C7"/>
                </a:solidFill>
              </a:rPr>
              <a:t> str </a:t>
            </a:r>
            <a:r>
              <a:rPr>
                <a:solidFill>
                  <a:srgbClr val="D8E91B"/>
                </a:solidFill>
              </a:rPr>
              <a:t>=</a:t>
            </a:r>
            <a:r>
              <a:rPr>
                <a:solidFill>
                  <a:srgbClr val="C7C7C7"/>
                </a:solidFill>
              </a:rPr>
              <a:t> </a:t>
            </a:r>
            <a:r>
              <a:t>"Hello World"</a:t>
            </a:r>
            <a:r>
              <a:rPr>
                <a:solidFill>
                  <a:srgbClr val="D8E91B"/>
                </a:solidFill>
              </a:rPr>
              <a:t>;</a:t>
            </a:r>
            <a:endParaRPr>
              <a:solidFill>
                <a:srgbClr val="C7C7C7"/>
              </a:solidFill>
            </a:endParaRPr>
          </a:p>
          <a:p>
            <a:pPr defTabSz="457200">
              <a:lnSpc>
                <a:spcPts val="4600"/>
              </a:lnSpc>
              <a:tabLst>
                <a:tab pos="457200" algn="l"/>
              </a:tabLst>
              <a:defRPr sz="2100">
                <a:solidFill>
                  <a:srgbClr val="C7C7C7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FC60"/>
                </a:solidFill>
              </a:rPr>
              <a:t>var</a:t>
            </a:r>
            <a:r>
              <a:t> n </a:t>
            </a:r>
            <a:r>
              <a:rPr>
                <a:solidFill>
                  <a:srgbClr val="D8E91B"/>
                </a:solidFill>
              </a:rPr>
              <a:t>=</a:t>
            </a:r>
            <a:r>
              <a:t> str</a:t>
            </a:r>
            <a:r>
              <a:rPr>
                <a:solidFill>
                  <a:srgbClr val="D8E91B"/>
                </a:solidFill>
              </a:rPr>
              <a:t>.</a:t>
            </a:r>
            <a:r>
              <a:t>length</a:t>
            </a:r>
            <a:r>
              <a:rPr>
                <a:solidFill>
                  <a:srgbClr val="D8E91B"/>
                </a:solidFill>
              </a:rPr>
              <a:t>;</a:t>
            </a:r>
          </a:p>
          <a:p>
            <a:pPr defTabSz="457200">
              <a:lnSpc>
                <a:spcPts val="4600"/>
              </a:lnSpc>
              <a:tabLst>
                <a:tab pos="457200" algn="l"/>
              </a:tabLst>
              <a:defRPr sz="2100">
                <a:solidFill>
                  <a:srgbClr val="80A0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// the result of n will be 11</a:t>
            </a:r>
          </a:p>
        </p:txBody>
      </p:sp>
      <p:sp>
        <p:nvSpPr>
          <p:cNvPr id="806" name="Shape 806"/>
          <p:cNvSpPr/>
          <p:nvPr/>
        </p:nvSpPr>
        <p:spPr>
          <a:xfrm>
            <a:off x="6866683" y="1627006"/>
            <a:ext cx="4110533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LENGTH OF A STRING (PROPERTY):</a:t>
            </a:r>
          </a:p>
        </p:txBody>
      </p:sp>
      <p:sp>
        <p:nvSpPr>
          <p:cNvPr id="807" name="Shape 807"/>
          <p:cNvSpPr/>
          <p:nvPr/>
        </p:nvSpPr>
        <p:spPr>
          <a:xfrm>
            <a:off x="605049" y="1628632"/>
            <a:ext cx="3288742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MAKE STRING LOWERCASE:</a:t>
            </a:r>
          </a:p>
        </p:txBody>
      </p:sp>
      <p:sp>
        <p:nvSpPr>
          <p:cNvPr id="808" name="Shape 808"/>
          <p:cNvSpPr/>
          <p:nvPr/>
        </p:nvSpPr>
        <p:spPr>
          <a:xfrm>
            <a:off x="634030" y="4224669"/>
            <a:ext cx="3230780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MAKE STRING UPPERCASE:</a:t>
            </a:r>
          </a:p>
        </p:txBody>
      </p:sp>
      <p:sp>
        <p:nvSpPr>
          <p:cNvPr id="809" name="Shape 809"/>
          <p:cNvSpPr/>
          <p:nvPr/>
        </p:nvSpPr>
        <p:spPr>
          <a:xfrm>
            <a:off x="608812" y="4756116"/>
            <a:ext cx="5359461" cy="1772247"/>
          </a:xfrm>
          <a:prstGeom prst="roundRect">
            <a:avLst>
              <a:gd name="adj" fmla="val 10982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810" name="Shape 810"/>
          <p:cNvSpPr/>
          <p:nvPr/>
        </p:nvSpPr>
        <p:spPr>
          <a:xfrm>
            <a:off x="797882" y="4892476"/>
            <a:ext cx="4915682" cy="1501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4600"/>
              </a:lnSpc>
              <a:tabLst>
                <a:tab pos="457200" algn="l"/>
              </a:tabLst>
              <a:defRPr sz="2100">
                <a:solidFill>
                  <a:srgbClr val="FFA0A0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FC60"/>
                </a:solidFill>
              </a:rPr>
              <a:t>var</a:t>
            </a:r>
            <a:r>
              <a:rPr>
                <a:solidFill>
                  <a:srgbClr val="C7C7C7"/>
                </a:solidFill>
              </a:rPr>
              <a:t> str </a:t>
            </a:r>
            <a:r>
              <a:rPr>
                <a:solidFill>
                  <a:srgbClr val="D8E91B"/>
                </a:solidFill>
              </a:rPr>
              <a:t>=</a:t>
            </a:r>
            <a:r>
              <a:rPr>
                <a:solidFill>
                  <a:srgbClr val="C7C7C7"/>
                </a:solidFill>
              </a:rPr>
              <a:t> </a:t>
            </a:r>
            <a:r>
              <a:t>"Hello World"</a:t>
            </a:r>
            <a:r>
              <a:rPr>
                <a:solidFill>
                  <a:srgbClr val="D8E91B"/>
                </a:solidFill>
              </a:rPr>
              <a:t>;</a:t>
            </a:r>
            <a:endParaRPr>
              <a:solidFill>
                <a:srgbClr val="C7C7C7"/>
              </a:solidFill>
            </a:endParaRPr>
          </a:p>
          <a:p>
            <a:pPr defTabSz="457200">
              <a:lnSpc>
                <a:spcPts val="4600"/>
              </a:lnSpc>
              <a:tabLst>
                <a:tab pos="457200" algn="l"/>
              </a:tabLst>
              <a:defRPr sz="2100">
                <a:solidFill>
                  <a:srgbClr val="C7C7C7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FC60"/>
                </a:solidFill>
              </a:rPr>
              <a:t>var</a:t>
            </a:r>
            <a:r>
              <a:t> res </a:t>
            </a:r>
            <a:r>
              <a:rPr>
                <a:solidFill>
                  <a:srgbClr val="D8E91B"/>
                </a:solidFill>
              </a:rPr>
              <a:t>=</a:t>
            </a:r>
            <a:r>
              <a:t> str.toUpperCase()</a:t>
            </a:r>
            <a:r>
              <a:rPr>
                <a:solidFill>
                  <a:srgbClr val="D8E91B"/>
                </a:solidFill>
              </a:rPr>
              <a:t>;</a:t>
            </a:r>
          </a:p>
          <a:p>
            <a:pPr defTabSz="457200">
              <a:lnSpc>
                <a:spcPts val="4600"/>
              </a:lnSpc>
              <a:tabLst>
                <a:tab pos="457200" algn="l"/>
              </a:tabLst>
              <a:defRPr sz="2100">
                <a:solidFill>
                  <a:srgbClr val="80A0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// the result of res will be:</a:t>
            </a:r>
          </a:p>
          <a:p>
            <a:pPr defTabSz="457200">
              <a:lnSpc>
                <a:spcPts val="4600"/>
              </a:lnSpc>
              <a:tabLst>
                <a:tab pos="457200" algn="l"/>
              </a:tabLst>
              <a:defRPr sz="2100">
                <a:solidFill>
                  <a:srgbClr val="80A0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// HELLO WORLD! </a:t>
            </a:r>
          </a:p>
        </p:txBody>
      </p:sp>
      <p:sp>
        <p:nvSpPr>
          <p:cNvPr id="811" name="Shape 811"/>
          <p:cNvSpPr/>
          <p:nvPr/>
        </p:nvSpPr>
        <p:spPr>
          <a:xfrm>
            <a:off x="576120" y="2119897"/>
            <a:ext cx="5359461" cy="1772248"/>
          </a:xfrm>
          <a:prstGeom prst="roundRect">
            <a:avLst>
              <a:gd name="adj" fmla="val 10982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812" name="Shape 812"/>
          <p:cNvSpPr/>
          <p:nvPr/>
        </p:nvSpPr>
        <p:spPr>
          <a:xfrm>
            <a:off x="765190" y="2256257"/>
            <a:ext cx="4915682" cy="150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4600"/>
              </a:lnSpc>
              <a:tabLst>
                <a:tab pos="457200" algn="l"/>
              </a:tabLst>
              <a:defRPr sz="2100">
                <a:solidFill>
                  <a:srgbClr val="FFA0A0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FC60"/>
                </a:solidFill>
              </a:rPr>
              <a:t>var</a:t>
            </a:r>
            <a:r>
              <a:rPr>
                <a:solidFill>
                  <a:srgbClr val="C7C7C7"/>
                </a:solidFill>
              </a:rPr>
              <a:t> str </a:t>
            </a:r>
            <a:r>
              <a:rPr>
                <a:solidFill>
                  <a:srgbClr val="D8E91B"/>
                </a:solidFill>
              </a:rPr>
              <a:t>=</a:t>
            </a:r>
            <a:r>
              <a:rPr>
                <a:solidFill>
                  <a:srgbClr val="C7C7C7"/>
                </a:solidFill>
              </a:rPr>
              <a:t> </a:t>
            </a:r>
            <a:r>
              <a:t>"Hello World"</a:t>
            </a:r>
            <a:r>
              <a:rPr>
                <a:solidFill>
                  <a:srgbClr val="D8E91B"/>
                </a:solidFill>
              </a:rPr>
              <a:t>;</a:t>
            </a:r>
            <a:endParaRPr>
              <a:solidFill>
                <a:srgbClr val="C7C7C7"/>
              </a:solidFill>
            </a:endParaRPr>
          </a:p>
          <a:p>
            <a:pPr defTabSz="457200">
              <a:lnSpc>
                <a:spcPts val="4600"/>
              </a:lnSpc>
              <a:tabLst>
                <a:tab pos="457200" algn="l"/>
              </a:tabLst>
              <a:defRPr sz="2100">
                <a:solidFill>
                  <a:srgbClr val="C7C7C7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FC60"/>
                </a:solidFill>
              </a:rPr>
              <a:t>var</a:t>
            </a:r>
            <a:r>
              <a:t> res </a:t>
            </a:r>
            <a:r>
              <a:rPr>
                <a:solidFill>
                  <a:srgbClr val="D8E91B"/>
                </a:solidFill>
              </a:rPr>
              <a:t>=</a:t>
            </a:r>
            <a:r>
              <a:t> str.toLowerCase()</a:t>
            </a:r>
            <a:r>
              <a:rPr>
                <a:solidFill>
                  <a:srgbClr val="D8E91B"/>
                </a:solidFill>
              </a:rPr>
              <a:t>;</a:t>
            </a:r>
          </a:p>
          <a:p>
            <a:pPr defTabSz="457200">
              <a:lnSpc>
                <a:spcPts val="4600"/>
              </a:lnSpc>
              <a:tabLst>
                <a:tab pos="457200" algn="l"/>
              </a:tabLst>
              <a:defRPr sz="2100">
                <a:solidFill>
                  <a:srgbClr val="80A0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// the result of res will be:</a:t>
            </a:r>
          </a:p>
          <a:p>
            <a:pPr defTabSz="457200">
              <a:lnSpc>
                <a:spcPts val="4600"/>
              </a:lnSpc>
              <a:tabLst>
                <a:tab pos="457200" algn="l"/>
              </a:tabLst>
              <a:defRPr sz="2100">
                <a:solidFill>
                  <a:srgbClr val="80A0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// hello world!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/>
          <p:nvPr/>
        </p:nvSpPr>
        <p:spPr>
          <a:xfrm>
            <a:off x="1409420" y="3150913"/>
            <a:ext cx="9506974" cy="1772248"/>
          </a:xfrm>
          <a:prstGeom prst="roundRect">
            <a:avLst>
              <a:gd name="adj" fmla="val 6587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815" name="Shape 815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16" name="Shape 816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17" name="Shape 817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string Concatenation</a:t>
            </a:r>
          </a:p>
        </p:txBody>
      </p:sp>
      <p:sp>
        <p:nvSpPr>
          <p:cNvPr id="818" name="Shape 818"/>
          <p:cNvSpPr/>
          <p:nvPr/>
        </p:nvSpPr>
        <p:spPr>
          <a:xfrm>
            <a:off x="545300" y="1561516"/>
            <a:ext cx="11804914" cy="711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40631" indent="-240631">
              <a:buSzPct val="100000"/>
              <a:buChar char="‣"/>
            </a:pPr>
            <a:r>
              <a:t>To take two strings and stick them together, use the + operator.</a:t>
            </a:r>
          </a:p>
          <a:p>
            <a:pPr marL="240631" indent="-240631">
              <a:buSzPct val="100000"/>
              <a:buChar char="‣"/>
            </a:pPr>
            <a:r>
              <a:t>This is called </a:t>
            </a: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string concatenation</a:t>
            </a:r>
            <a:r>
              <a:t>. </a:t>
            </a:r>
          </a:p>
        </p:txBody>
      </p:sp>
      <p:sp>
        <p:nvSpPr>
          <p:cNvPr id="819" name="Shape 819"/>
          <p:cNvSpPr/>
          <p:nvPr/>
        </p:nvSpPr>
        <p:spPr>
          <a:xfrm>
            <a:off x="1517581" y="3311040"/>
            <a:ext cx="6363718" cy="145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4500"/>
              </a:lnSpc>
              <a:tabLst>
                <a:tab pos="457200" algn="l"/>
              </a:tabLst>
              <a:defRPr sz="2000">
                <a:solidFill>
                  <a:srgbClr val="FFA0A0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FC60"/>
                </a:solidFill>
              </a:rPr>
              <a:t>var</a:t>
            </a:r>
            <a:r>
              <a:rPr>
                <a:solidFill>
                  <a:srgbClr val="C7C7C7"/>
                </a:solidFill>
              </a:rPr>
              <a:t> book </a:t>
            </a:r>
            <a:r>
              <a:rPr>
                <a:solidFill>
                  <a:srgbClr val="D8E91B"/>
                </a:solidFill>
              </a:rPr>
              <a:t>=</a:t>
            </a:r>
            <a:r>
              <a:rPr>
                <a:solidFill>
                  <a:srgbClr val="C7C7C7"/>
                </a:solidFill>
              </a:rPr>
              <a:t> </a:t>
            </a:r>
            <a:r>
              <a:t>"Happy"</a:t>
            </a:r>
            <a:r>
              <a:rPr>
                <a:solidFill>
                  <a:srgbClr val="D8E91B"/>
                </a:solidFill>
              </a:rPr>
              <a:t>;</a:t>
            </a:r>
            <a:endParaRPr>
              <a:solidFill>
                <a:srgbClr val="C7C7C7"/>
              </a:solidFill>
            </a:endParaRPr>
          </a:p>
          <a:p>
            <a:pPr defTabSz="457200">
              <a:lnSpc>
                <a:spcPts val="4500"/>
              </a:lnSpc>
              <a:tabLst>
                <a:tab pos="457200" algn="l"/>
              </a:tabLst>
              <a:defRPr sz="2000">
                <a:solidFill>
                  <a:srgbClr val="FFA0A0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FC60"/>
                </a:solidFill>
              </a:rPr>
              <a:t>var</a:t>
            </a:r>
            <a:r>
              <a:rPr>
                <a:solidFill>
                  <a:srgbClr val="C7C7C7"/>
                </a:solidFill>
              </a:rPr>
              <a:t> summary </a:t>
            </a:r>
            <a:r>
              <a:rPr>
                <a:solidFill>
                  <a:srgbClr val="D8E91B"/>
                </a:solidFill>
              </a:rPr>
              <a:t>=</a:t>
            </a:r>
            <a:r>
              <a:rPr>
                <a:solidFill>
                  <a:srgbClr val="C7C7C7"/>
                </a:solidFill>
              </a:rPr>
              <a:t> </a:t>
            </a:r>
            <a:r>
              <a:t>"Best book ever."</a:t>
            </a:r>
            <a:r>
              <a:rPr>
                <a:solidFill>
                  <a:srgbClr val="D8E91B"/>
                </a:solidFill>
              </a:rPr>
              <a:t>;</a:t>
            </a:r>
            <a:endParaRPr>
              <a:solidFill>
                <a:srgbClr val="C7C7C7"/>
              </a:solidFill>
            </a:endParaRPr>
          </a:p>
          <a:p>
            <a:pPr defTabSz="457200">
              <a:lnSpc>
                <a:spcPts val="4500"/>
              </a:lnSpc>
              <a:tabLst>
                <a:tab pos="457200" algn="l"/>
              </a:tabLst>
              <a:defRPr sz="2000">
                <a:solidFill>
                  <a:srgbClr val="80A0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FC60"/>
                </a:solidFill>
              </a:rPr>
              <a:t>var</a:t>
            </a:r>
            <a:r>
              <a:rPr>
                <a:solidFill>
                  <a:srgbClr val="C7C7C7"/>
                </a:solidFill>
              </a:rPr>
              <a:t> review </a:t>
            </a:r>
            <a:r>
              <a:rPr>
                <a:solidFill>
                  <a:srgbClr val="D8E91B"/>
                </a:solidFill>
              </a:rPr>
              <a:t>=</a:t>
            </a:r>
            <a:r>
              <a:rPr>
                <a:solidFill>
                  <a:srgbClr val="C7C7C7"/>
                </a:solidFill>
              </a:rPr>
              <a:t> book </a:t>
            </a:r>
            <a:r>
              <a:rPr>
                <a:solidFill>
                  <a:srgbClr val="D8E91B"/>
                </a:solidFill>
              </a:rPr>
              <a:t>+</a:t>
            </a:r>
            <a:r>
              <a:rPr>
                <a:solidFill>
                  <a:srgbClr val="C7C7C7"/>
                </a:solidFill>
              </a:rPr>
              <a:t> </a:t>
            </a:r>
            <a:r>
              <a:rPr>
                <a:solidFill>
                  <a:srgbClr val="FFA0A0"/>
                </a:solidFill>
              </a:rPr>
              <a:t>": "</a:t>
            </a:r>
            <a:r>
              <a:rPr>
                <a:solidFill>
                  <a:srgbClr val="C7C7C7"/>
                </a:solidFill>
              </a:rPr>
              <a:t> </a:t>
            </a:r>
            <a:r>
              <a:rPr>
                <a:solidFill>
                  <a:srgbClr val="D8E91B"/>
                </a:solidFill>
              </a:rPr>
              <a:t>+</a:t>
            </a:r>
            <a:r>
              <a:rPr>
                <a:solidFill>
                  <a:srgbClr val="C7C7C7"/>
                </a:solidFill>
              </a:rPr>
              <a:t> summary</a:t>
            </a:r>
            <a:r>
              <a:rPr>
                <a:solidFill>
                  <a:srgbClr val="D8E91B"/>
                </a:solidFill>
              </a:rPr>
              <a:t>;</a:t>
            </a:r>
            <a:endParaRPr>
              <a:solidFill>
                <a:srgbClr val="C7C7C7"/>
              </a:solidFill>
            </a:endParaRPr>
          </a:p>
          <a:p>
            <a:pPr defTabSz="457200">
              <a:lnSpc>
                <a:spcPts val="4500"/>
              </a:lnSpc>
              <a:tabLst>
                <a:tab pos="457200" algn="l"/>
              </a:tabLst>
              <a:defRPr sz="2000">
                <a:solidFill>
                  <a:srgbClr val="80A0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// Result will be: Happy: Best book ever.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FCB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/>
          <p:nvPr/>
        </p:nvSpPr>
        <p:spPr>
          <a:xfrm>
            <a:off x="635000" y="16389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Booleans</a:t>
            </a:r>
          </a:p>
        </p:txBody>
      </p:sp>
      <p:sp>
        <p:nvSpPr>
          <p:cNvPr id="822" name="Shape 822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23" name="Shape 823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24" name="Shape 824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data types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27" name="Shape 827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28" name="Shape 828"/>
          <p:cNvSpPr/>
          <p:nvPr/>
        </p:nvSpPr>
        <p:spPr>
          <a:xfrm>
            <a:off x="592464" y="714186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booleans</a:t>
            </a:r>
          </a:p>
        </p:txBody>
      </p:sp>
      <p:sp>
        <p:nvSpPr>
          <p:cNvPr id="829" name="Shape 829"/>
          <p:cNvSpPr/>
          <p:nvPr/>
        </p:nvSpPr>
        <p:spPr>
          <a:xfrm>
            <a:off x="4718272" y="1971649"/>
            <a:ext cx="1134218" cy="596594"/>
          </a:xfrm>
          <a:prstGeom prst="roundRect">
            <a:avLst>
              <a:gd name="adj" fmla="val 10292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830" name="Shape 830"/>
          <p:cNvSpPr/>
          <p:nvPr/>
        </p:nvSpPr>
        <p:spPr>
          <a:xfrm>
            <a:off x="4891805" y="2060396"/>
            <a:ext cx="78715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A290FD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A290FD"/>
                </a:solidFill>
              </a:rPr>
              <a:t>true</a:t>
            </a:r>
          </a:p>
        </p:txBody>
      </p:sp>
      <p:sp>
        <p:nvSpPr>
          <p:cNvPr id="831" name="Shape 831"/>
          <p:cNvSpPr/>
          <p:nvPr/>
        </p:nvSpPr>
        <p:spPr>
          <a:xfrm>
            <a:off x="6116558" y="1971649"/>
            <a:ext cx="1134217" cy="596594"/>
          </a:xfrm>
          <a:prstGeom prst="roundRect">
            <a:avLst>
              <a:gd name="adj" fmla="val 10292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832" name="Shape 832"/>
          <p:cNvSpPr/>
          <p:nvPr/>
        </p:nvSpPr>
        <p:spPr>
          <a:xfrm>
            <a:off x="6226590" y="2060396"/>
            <a:ext cx="95536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A290FD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A290FD"/>
                </a:solidFill>
              </a:rPr>
              <a:t>false</a:t>
            </a:r>
          </a:p>
        </p:txBody>
      </p:sp>
      <p:sp>
        <p:nvSpPr>
          <p:cNvPr id="833" name="Shape 833"/>
          <p:cNvSpPr/>
          <p:nvPr/>
        </p:nvSpPr>
        <p:spPr>
          <a:xfrm>
            <a:off x="566234" y="2073045"/>
            <a:ext cx="4173452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Can have one of two values: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4926781" y="3340099"/>
            <a:ext cx="315123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i="1" sz="3400">
                <a:latin typeface="News Gothic MT"/>
                <a:ea typeface="News Gothic MT"/>
                <a:cs typeface="News Gothic MT"/>
                <a:sym typeface="News Gothic MT"/>
              </a:defRPr>
            </a:lvl1pPr>
          </a:lstStyle>
          <a:p>
            <a:pPr/>
            <a:r>
              <a:t>*Final Projects*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FCB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/>
          <p:nvPr/>
        </p:nvSpPr>
        <p:spPr>
          <a:xfrm>
            <a:off x="635000" y="16389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converting data types</a:t>
            </a:r>
          </a:p>
        </p:txBody>
      </p:sp>
      <p:sp>
        <p:nvSpPr>
          <p:cNvPr id="836" name="Shape 836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7" name="Shape 837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8" name="Shape 838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data types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41" name="Shape 841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42" name="Shape 842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data type conversion</a:t>
            </a:r>
          </a:p>
        </p:txBody>
      </p:sp>
      <p:sp>
        <p:nvSpPr>
          <p:cNvPr id="843" name="Shape 843"/>
          <p:cNvSpPr/>
          <p:nvPr/>
        </p:nvSpPr>
        <p:spPr>
          <a:xfrm>
            <a:off x="517261" y="2085862"/>
            <a:ext cx="6623768" cy="1135627"/>
          </a:xfrm>
          <a:prstGeom prst="roundRect">
            <a:avLst>
              <a:gd name="adj" fmla="val 11710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844" name="Shape 844"/>
          <p:cNvSpPr/>
          <p:nvPr/>
        </p:nvSpPr>
        <p:spPr>
          <a:xfrm>
            <a:off x="596473" y="2270579"/>
            <a:ext cx="6211294" cy="766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0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3D7EC"/>
                </a:solidFill>
              </a:rPr>
              <a:t>var</a:t>
            </a:r>
            <a:r>
              <a:t> intString </a:t>
            </a:r>
            <a:r>
              <a:rPr>
                <a:solidFill>
                  <a:srgbClr val="E34D7A"/>
                </a:solidFill>
              </a:rPr>
              <a:t>=</a:t>
            </a:r>
            <a:r>
              <a:t> </a:t>
            </a:r>
            <a:r>
              <a:rPr>
                <a:solidFill>
                  <a:srgbClr val="E6D77A"/>
                </a:solidFill>
              </a:rPr>
              <a:t>"4"</a:t>
            </a:r>
            <a:r>
              <a:t>;</a:t>
            </a:r>
          </a:p>
          <a:p>
            <a:pPr defTabSz="457200">
              <a:defRPr sz="20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3D7EC"/>
                </a:solidFill>
              </a:rPr>
              <a:t>var</a:t>
            </a:r>
            <a:r>
              <a:t> intNumber </a:t>
            </a:r>
            <a:r>
              <a:rPr>
                <a:solidFill>
                  <a:srgbClr val="E34D7A"/>
                </a:solidFill>
              </a:rPr>
              <a:t>=</a:t>
            </a:r>
            <a:r>
              <a:t> </a:t>
            </a:r>
            <a:r>
              <a:rPr>
                <a:solidFill>
                  <a:srgbClr val="83D7EC"/>
                </a:solidFill>
              </a:rPr>
              <a:t>parseInt</a:t>
            </a:r>
            <a:r>
              <a:t>(intString, </a:t>
            </a:r>
            <a:r>
              <a:rPr>
                <a:solidFill>
                  <a:srgbClr val="9F8DF9"/>
                </a:solidFill>
              </a:rPr>
              <a:t>10</a:t>
            </a:r>
            <a:r>
              <a:t>);</a:t>
            </a:r>
          </a:p>
        </p:txBody>
      </p:sp>
      <p:sp>
        <p:nvSpPr>
          <p:cNvPr id="845" name="Shape 845"/>
          <p:cNvSpPr/>
          <p:nvPr/>
        </p:nvSpPr>
        <p:spPr>
          <a:xfrm>
            <a:off x="478366" y="1602129"/>
            <a:ext cx="2663511" cy="426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647700">
              <a:lnSpc>
                <a:spcPts val="3200"/>
              </a:lnSpc>
              <a:defRPr cap="all" spc="-64" sz="32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String to integer:</a:t>
            </a:r>
          </a:p>
        </p:txBody>
      </p:sp>
      <p:sp>
        <p:nvSpPr>
          <p:cNvPr id="846" name="Shape 846"/>
          <p:cNvSpPr/>
          <p:nvPr/>
        </p:nvSpPr>
        <p:spPr>
          <a:xfrm>
            <a:off x="517261" y="4127182"/>
            <a:ext cx="6623768" cy="1135628"/>
          </a:xfrm>
          <a:prstGeom prst="roundRect">
            <a:avLst>
              <a:gd name="adj" fmla="val 11710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847" name="Shape 847"/>
          <p:cNvSpPr/>
          <p:nvPr/>
        </p:nvSpPr>
        <p:spPr>
          <a:xfrm>
            <a:off x="571073" y="4311899"/>
            <a:ext cx="6516143" cy="766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0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3D7EC"/>
                </a:solidFill>
              </a:rPr>
              <a:t>var</a:t>
            </a:r>
            <a:r>
              <a:t> floatString </a:t>
            </a:r>
            <a:r>
              <a:rPr>
                <a:solidFill>
                  <a:srgbClr val="E34D7A"/>
                </a:solidFill>
              </a:rPr>
              <a:t>=</a:t>
            </a:r>
            <a:r>
              <a:t> </a:t>
            </a:r>
            <a:r>
              <a:rPr>
                <a:solidFill>
                  <a:srgbClr val="E6D77A"/>
                </a:solidFill>
              </a:rPr>
              <a:t>"3.14159"</a:t>
            </a:r>
            <a:r>
              <a:t>;</a:t>
            </a:r>
          </a:p>
          <a:p>
            <a:pPr defTabSz="457200">
              <a:defRPr sz="20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3D7EC"/>
                </a:solidFill>
              </a:rPr>
              <a:t>var</a:t>
            </a:r>
            <a:r>
              <a:t> floatNumber </a:t>
            </a:r>
            <a:r>
              <a:rPr>
                <a:solidFill>
                  <a:srgbClr val="E34D7A"/>
                </a:solidFill>
              </a:rPr>
              <a:t>=</a:t>
            </a:r>
            <a:r>
              <a:t> </a:t>
            </a:r>
            <a:r>
              <a:rPr>
                <a:solidFill>
                  <a:srgbClr val="83D7EC"/>
                </a:solidFill>
              </a:rPr>
              <a:t>parseFloat</a:t>
            </a:r>
            <a:r>
              <a:t>(floatString);</a:t>
            </a:r>
          </a:p>
        </p:txBody>
      </p:sp>
      <p:sp>
        <p:nvSpPr>
          <p:cNvPr id="848" name="Shape 848"/>
          <p:cNvSpPr/>
          <p:nvPr/>
        </p:nvSpPr>
        <p:spPr>
          <a:xfrm>
            <a:off x="370346" y="3649560"/>
            <a:ext cx="2663510" cy="426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647700">
              <a:lnSpc>
                <a:spcPts val="3200"/>
              </a:lnSpc>
              <a:defRPr cap="all" spc="-64" sz="32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String to float:</a:t>
            </a:r>
          </a:p>
        </p:txBody>
      </p:sp>
      <p:sp>
        <p:nvSpPr>
          <p:cNvPr id="849" name="Shape 849"/>
          <p:cNvSpPr/>
          <p:nvPr/>
        </p:nvSpPr>
        <p:spPr>
          <a:xfrm>
            <a:off x="7827301" y="1576785"/>
            <a:ext cx="2663510" cy="426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647700">
              <a:lnSpc>
                <a:spcPts val="3200"/>
              </a:lnSpc>
              <a:defRPr cap="all" spc="-64" sz="32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Number to string</a:t>
            </a:r>
          </a:p>
        </p:txBody>
      </p:sp>
      <p:sp>
        <p:nvSpPr>
          <p:cNvPr id="850" name="Shape 850"/>
          <p:cNvSpPr/>
          <p:nvPr/>
        </p:nvSpPr>
        <p:spPr>
          <a:xfrm>
            <a:off x="7905401" y="2048296"/>
            <a:ext cx="4636449" cy="840272"/>
          </a:xfrm>
          <a:prstGeom prst="roundRect">
            <a:avLst>
              <a:gd name="adj" fmla="val 15826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851" name="Shape 851"/>
          <p:cNvSpPr/>
          <p:nvPr/>
        </p:nvSpPr>
        <p:spPr>
          <a:xfrm>
            <a:off x="8085876" y="2073166"/>
            <a:ext cx="4275498" cy="790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1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3D7EC"/>
                </a:solidFill>
              </a:rPr>
              <a:t>var</a:t>
            </a:r>
            <a:r>
              <a:t> number </a:t>
            </a:r>
            <a:r>
              <a:rPr>
                <a:solidFill>
                  <a:srgbClr val="E34D7A"/>
                </a:solidFill>
              </a:rPr>
              <a:t>=</a:t>
            </a:r>
            <a:r>
              <a:t> </a:t>
            </a:r>
            <a:r>
              <a:rPr>
                <a:solidFill>
                  <a:srgbClr val="9F8DF9"/>
                </a:solidFill>
              </a:rPr>
              <a:t>4</a:t>
            </a:r>
            <a:r>
              <a:t>;</a:t>
            </a:r>
          </a:p>
          <a:p>
            <a:pPr defTabSz="457200">
              <a:defRPr sz="21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number.</a:t>
            </a:r>
            <a:r>
              <a:rPr>
                <a:solidFill>
                  <a:srgbClr val="83D7EC"/>
                </a:solidFill>
              </a:rPr>
              <a:t>toString</a:t>
            </a:r>
            <a:r>
              <a:t>(); </a:t>
            </a:r>
            <a:r>
              <a:rPr>
                <a:solidFill>
                  <a:srgbClr val="E34D7A"/>
                </a:solidFill>
              </a:rPr>
              <a:t>=&gt;</a:t>
            </a:r>
            <a:r>
              <a:t> </a:t>
            </a:r>
            <a:r>
              <a:rPr>
                <a:solidFill>
                  <a:srgbClr val="E6D77A"/>
                </a:solidFill>
              </a:rPr>
              <a:t>"4"</a:t>
            </a:r>
            <a: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56" name="Shape 856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57" name="Shape 857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Code along — Score keeper</a:t>
            </a:r>
          </a:p>
        </p:txBody>
      </p:sp>
      <p:pic>
        <p:nvPicPr>
          <p:cNvPr id="858" name="Code_along_ic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18279" y="1881340"/>
            <a:ext cx="4114801" cy="4241801"/>
          </a:xfrm>
          <a:prstGeom prst="rect">
            <a:avLst/>
          </a:prstGeom>
          <a:ln w="12700">
            <a:miter lim="400000"/>
          </a:ln>
        </p:spPr>
      </p:pic>
      <p:sp>
        <p:nvSpPr>
          <p:cNvPr id="859" name="Shape 859"/>
          <p:cNvSpPr/>
          <p:nvPr/>
        </p:nvSpPr>
        <p:spPr>
          <a:xfrm>
            <a:off x="3521760" y="6468959"/>
            <a:ext cx="5107840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Let's code!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Score Keeper</a:t>
            </a:r>
            <a:r>
              <a:t> (Codepen)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FCB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/>
          <p:nvPr/>
        </p:nvSpPr>
        <p:spPr>
          <a:xfrm>
            <a:off x="635000" y="16389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Conditionals</a:t>
            </a:r>
          </a:p>
        </p:txBody>
      </p:sp>
      <p:sp>
        <p:nvSpPr>
          <p:cNvPr id="864" name="Shape 864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65" name="Shape 865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66" name="Shape 866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JS Basics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FCB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/>
          <p:nvPr/>
        </p:nvSpPr>
        <p:spPr>
          <a:xfrm>
            <a:off x="635000" y="16389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what are conditionals?</a:t>
            </a:r>
          </a:p>
        </p:txBody>
      </p:sp>
      <p:sp>
        <p:nvSpPr>
          <p:cNvPr id="869" name="Shape 869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70" name="Shape 870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71" name="Shape 871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JS Basics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74" name="Shape 874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75" name="Shape 875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if statements</a:t>
            </a:r>
          </a:p>
        </p:txBody>
      </p:sp>
      <p:pic>
        <p:nvPicPr>
          <p:cNvPr id="876" name="Screen Shot 2015-06-02 at 4.21.40 PM.png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60422" y="1515174"/>
            <a:ext cx="9083956" cy="53848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81" name="Shape 881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82" name="Shape 882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conditional logic</a:t>
            </a:r>
          </a:p>
        </p:txBody>
      </p:sp>
      <p:sp>
        <p:nvSpPr>
          <p:cNvPr id="883" name="Shape 883"/>
          <p:cNvSpPr/>
          <p:nvPr/>
        </p:nvSpPr>
        <p:spPr>
          <a:xfrm>
            <a:off x="1062790" y="3306389"/>
            <a:ext cx="11768668" cy="1882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177800" indent="-177800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>
                <a:uFillTx/>
              </a:defRPr>
            </a:pPr>
            <a:r>
              <a:rPr>
                <a:uFill>
                  <a:solidFill>
                    <a:srgbClr val="000000"/>
                  </a:solidFill>
                </a:uFill>
              </a:rPr>
              <a:t>Is a user logged in?</a:t>
            </a:r>
            <a:endParaRPr>
              <a:uFill>
                <a:solidFill>
                  <a:srgbClr val="000000"/>
                </a:solidFill>
              </a:uFill>
            </a:endParaRPr>
          </a:p>
          <a:p>
            <a:pPr lvl="1" marL="177800" indent="-177800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>
                <a:uFillTx/>
              </a:defRPr>
            </a:pPr>
            <a:r>
              <a:rPr>
                <a:uFill>
                  <a:solidFill>
                    <a:srgbClr val="000000"/>
                  </a:solidFill>
                </a:uFill>
              </a:rPr>
              <a:t>Has the user chosen three or more colors?</a:t>
            </a:r>
            <a:endParaRPr>
              <a:uFill>
                <a:solidFill>
                  <a:srgbClr val="000000"/>
                </a:solidFill>
              </a:uFill>
            </a:endParaRPr>
          </a:p>
          <a:p>
            <a:pPr lvl="1" marL="177800" indent="-177800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>
                <a:uFillTx/>
              </a:defRPr>
            </a:pPr>
            <a:r>
              <a:rPr>
                <a:uFill>
                  <a:solidFill>
                    <a:srgbClr val="000000"/>
                  </a:solidFill>
                </a:uFill>
              </a:rPr>
              <a:t>Is the password correct?</a:t>
            </a:r>
            <a:endParaRPr>
              <a:uFill>
                <a:solidFill>
                  <a:srgbClr val="000000"/>
                </a:solidFill>
              </a:uFill>
            </a:endParaRPr>
          </a:p>
          <a:p>
            <a:pPr lvl="1" marL="177800" indent="-177800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>
                <a:uFillTx/>
              </a:defRPr>
            </a:pPr>
            <a:r>
              <a:rPr>
                <a:uFill>
                  <a:solidFill>
                    <a:srgbClr val="000000"/>
                  </a:solidFill>
                </a:uFill>
              </a:rPr>
              <a:t>Does a user have enough money in their bank account?</a:t>
            </a:r>
            <a:endParaRPr>
              <a:uFill>
                <a:solidFill>
                  <a:srgbClr val="000000"/>
                </a:solidFill>
              </a:uFill>
            </a:endParaRPr>
          </a:p>
          <a:p>
            <a:pPr lvl="1" marL="177800" indent="-177800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>
                <a:uFillTx/>
              </a:defRPr>
            </a:pPr>
            <a:r>
              <a:rPr>
                <a:uFill>
                  <a:solidFill>
                    <a:srgbClr val="000000"/>
                  </a:solidFill>
                </a:uFill>
              </a:rPr>
              <a:t>etc.</a:t>
            </a:r>
          </a:p>
        </p:txBody>
      </p:sp>
      <p:sp>
        <p:nvSpPr>
          <p:cNvPr id="884" name="Shape 884"/>
          <p:cNvSpPr/>
          <p:nvPr/>
        </p:nvSpPr>
        <p:spPr>
          <a:xfrm>
            <a:off x="624179" y="1463776"/>
            <a:ext cx="11756442" cy="711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If something is true, do one thing. If it is not, do something else. This type of logic or statement is a condition.</a:t>
            </a:r>
          </a:p>
        </p:txBody>
      </p:sp>
      <p:sp>
        <p:nvSpPr>
          <p:cNvPr id="885" name="Shape 885"/>
          <p:cNvSpPr/>
          <p:nvPr/>
        </p:nvSpPr>
        <p:spPr>
          <a:xfrm>
            <a:off x="709828" y="2794001"/>
            <a:ext cx="11585144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 JavaScript (and coding in general) you'll need to make comparisons all the time: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FCB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Shape 887"/>
          <p:cNvSpPr/>
          <p:nvPr/>
        </p:nvSpPr>
        <p:spPr>
          <a:xfrm>
            <a:off x="635000" y="16389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comparison operators</a:t>
            </a:r>
          </a:p>
        </p:txBody>
      </p:sp>
      <p:sp>
        <p:nvSpPr>
          <p:cNvPr id="888" name="Shape 888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89" name="Shape 889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90" name="Shape 890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JS Basics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93" name="Shape 893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94" name="Shape 894"/>
          <p:cNvSpPr/>
          <p:nvPr/>
        </p:nvSpPr>
        <p:spPr>
          <a:xfrm>
            <a:off x="647700" y="720095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javascript — comparison operators</a:t>
            </a:r>
          </a:p>
        </p:txBody>
      </p:sp>
      <p:sp>
        <p:nvSpPr>
          <p:cNvPr id="895" name="Shape 895"/>
          <p:cNvSpPr/>
          <p:nvPr/>
        </p:nvSpPr>
        <p:spPr>
          <a:xfrm>
            <a:off x="10500552" y="1790699"/>
            <a:ext cx="1699261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120" sz="8000">
                <a:solidFill>
                  <a:srgbClr val="FCD833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lvl1pPr>
          </a:lstStyle>
          <a:p>
            <a:pPr/>
            <a:r>
              <a:t>===</a:t>
            </a:r>
          </a:p>
        </p:txBody>
      </p:sp>
      <p:sp>
        <p:nvSpPr>
          <p:cNvPr id="896" name="Shape 896"/>
          <p:cNvSpPr/>
          <p:nvPr/>
        </p:nvSpPr>
        <p:spPr>
          <a:xfrm>
            <a:off x="10577768" y="2982310"/>
            <a:ext cx="1544829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120" sz="8000">
                <a:solidFill>
                  <a:srgbClr val="FCD833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lvl1pPr>
          </a:lstStyle>
          <a:p>
            <a:pPr/>
            <a:r>
              <a:t>!==</a:t>
            </a:r>
          </a:p>
        </p:txBody>
      </p:sp>
      <p:sp>
        <p:nvSpPr>
          <p:cNvPr id="897" name="Shape 897"/>
          <p:cNvSpPr/>
          <p:nvPr/>
        </p:nvSpPr>
        <p:spPr>
          <a:xfrm>
            <a:off x="1395307" y="4191730"/>
            <a:ext cx="642621" cy="1117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120" sz="8000">
                <a:solidFill>
                  <a:srgbClr val="FCD833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lvl1pPr>
          </a:lstStyle>
          <a:p>
            <a:pPr/>
            <a:r>
              <a:t>&gt;</a:t>
            </a:r>
          </a:p>
        </p:txBody>
      </p:sp>
      <p:sp>
        <p:nvSpPr>
          <p:cNvPr id="898" name="Shape 898"/>
          <p:cNvSpPr/>
          <p:nvPr/>
        </p:nvSpPr>
        <p:spPr>
          <a:xfrm>
            <a:off x="1395307" y="5399922"/>
            <a:ext cx="642621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120" sz="8000">
                <a:solidFill>
                  <a:srgbClr val="FCD833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lvl1pPr>
          </a:lstStyle>
          <a:p>
            <a:pPr/>
            <a:r>
              <a:t>&lt;</a:t>
            </a:r>
          </a:p>
        </p:txBody>
      </p:sp>
      <p:sp>
        <p:nvSpPr>
          <p:cNvPr id="899" name="Shape 899"/>
          <p:cNvSpPr/>
          <p:nvPr/>
        </p:nvSpPr>
        <p:spPr>
          <a:xfrm>
            <a:off x="916931" y="1772889"/>
            <a:ext cx="1170941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120" sz="8000">
                <a:solidFill>
                  <a:srgbClr val="FCD833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lvl1pPr>
          </a:lstStyle>
          <a:p>
            <a:pPr/>
            <a:r>
              <a:t>&gt;=</a:t>
            </a:r>
          </a:p>
        </p:txBody>
      </p:sp>
      <p:sp>
        <p:nvSpPr>
          <p:cNvPr id="900" name="Shape 900"/>
          <p:cNvSpPr/>
          <p:nvPr/>
        </p:nvSpPr>
        <p:spPr>
          <a:xfrm>
            <a:off x="916931" y="2981080"/>
            <a:ext cx="1170941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120" sz="8000">
                <a:solidFill>
                  <a:srgbClr val="FCD833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lvl1pPr>
          </a:lstStyle>
          <a:p>
            <a:pPr/>
            <a:r>
              <a:t>&lt;=</a:t>
            </a:r>
          </a:p>
        </p:txBody>
      </p:sp>
      <p:sp>
        <p:nvSpPr>
          <p:cNvPr id="901" name="Shape 901"/>
          <p:cNvSpPr/>
          <p:nvPr/>
        </p:nvSpPr>
        <p:spPr>
          <a:xfrm>
            <a:off x="8732115" y="2112858"/>
            <a:ext cx="1531151" cy="45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Equal to</a:t>
            </a:r>
          </a:p>
        </p:txBody>
      </p:sp>
      <p:sp>
        <p:nvSpPr>
          <p:cNvPr id="902" name="Shape 902"/>
          <p:cNvSpPr/>
          <p:nvPr/>
        </p:nvSpPr>
        <p:spPr>
          <a:xfrm>
            <a:off x="8107477" y="3269868"/>
            <a:ext cx="2155788" cy="45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Not equal to</a:t>
            </a:r>
          </a:p>
        </p:txBody>
      </p:sp>
      <p:sp>
        <p:nvSpPr>
          <p:cNvPr id="903" name="Shape 903"/>
          <p:cNvSpPr/>
          <p:nvPr/>
        </p:nvSpPr>
        <p:spPr>
          <a:xfrm>
            <a:off x="2243514" y="4492912"/>
            <a:ext cx="2296479" cy="45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Greater than</a:t>
            </a:r>
          </a:p>
        </p:txBody>
      </p:sp>
      <p:sp>
        <p:nvSpPr>
          <p:cNvPr id="904" name="Shape 904"/>
          <p:cNvSpPr/>
          <p:nvPr/>
        </p:nvSpPr>
        <p:spPr>
          <a:xfrm>
            <a:off x="2243514" y="5700000"/>
            <a:ext cx="1774966" cy="45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Less than</a:t>
            </a:r>
          </a:p>
        </p:txBody>
      </p:sp>
      <p:sp>
        <p:nvSpPr>
          <p:cNvPr id="905" name="Shape 905"/>
          <p:cNvSpPr/>
          <p:nvPr/>
        </p:nvSpPr>
        <p:spPr>
          <a:xfrm>
            <a:off x="2243514" y="2077633"/>
            <a:ext cx="4172599" cy="45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Greater than or equal to</a:t>
            </a:r>
          </a:p>
        </p:txBody>
      </p:sp>
      <p:sp>
        <p:nvSpPr>
          <p:cNvPr id="906" name="Shape 906"/>
          <p:cNvSpPr/>
          <p:nvPr/>
        </p:nvSpPr>
        <p:spPr>
          <a:xfrm>
            <a:off x="2243514" y="3285824"/>
            <a:ext cx="3651086" cy="45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Less than or equal to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hape 908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09" name="Shape 909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10" name="Shape 910"/>
          <p:cNvSpPr/>
          <p:nvPr/>
        </p:nvSpPr>
        <p:spPr>
          <a:xfrm>
            <a:off x="635000" y="736600"/>
            <a:ext cx="9307957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assignment vs. comparison — don't get them confused!</a:t>
            </a:r>
          </a:p>
        </p:txBody>
      </p:sp>
      <p:sp>
        <p:nvSpPr>
          <p:cNvPr id="911" name="Shape 911"/>
          <p:cNvSpPr/>
          <p:nvPr/>
        </p:nvSpPr>
        <p:spPr>
          <a:xfrm>
            <a:off x="2977949" y="2292214"/>
            <a:ext cx="1042671" cy="2273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0">
                <a:solidFill>
                  <a:srgbClr val="F1AFC3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912" name="Shape 912"/>
          <p:cNvSpPr/>
          <p:nvPr/>
        </p:nvSpPr>
        <p:spPr>
          <a:xfrm>
            <a:off x="8122912" y="2292214"/>
            <a:ext cx="2899411" cy="2273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0">
                <a:solidFill>
                  <a:srgbClr val="FCD833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===</a:t>
            </a:r>
          </a:p>
        </p:txBody>
      </p:sp>
      <p:sp>
        <p:nvSpPr>
          <p:cNvPr id="913" name="Shape 913"/>
          <p:cNvSpPr/>
          <p:nvPr/>
        </p:nvSpPr>
        <p:spPr>
          <a:xfrm>
            <a:off x="2690935" y="2123129"/>
            <a:ext cx="1616699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assignment</a:t>
            </a:r>
          </a:p>
        </p:txBody>
      </p:sp>
      <p:sp>
        <p:nvSpPr>
          <p:cNvPr id="914" name="Shape 914"/>
          <p:cNvSpPr/>
          <p:nvPr/>
        </p:nvSpPr>
        <p:spPr>
          <a:xfrm>
            <a:off x="8796198" y="2123129"/>
            <a:ext cx="1616699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comparison</a:t>
            </a:r>
          </a:p>
        </p:txBody>
      </p:sp>
      <p:sp>
        <p:nvSpPr>
          <p:cNvPr id="915" name="Shape 915"/>
          <p:cNvSpPr/>
          <p:nvPr/>
        </p:nvSpPr>
        <p:spPr>
          <a:xfrm>
            <a:off x="2070311" y="4151935"/>
            <a:ext cx="2857947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var number = 7;</a:t>
            </a:r>
          </a:p>
        </p:txBody>
      </p:sp>
      <p:sp>
        <p:nvSpPr>
          <p:cNvPr id="916" name="Shape 916"/>
          <p:cNvSpPr/>
          <p:nvPr/>
        </p:nvSpPr>
        <p:spPr>
          <a:xfrm>
            <a:off x="7948638" y="5429400"/>
            <a:ext cx="3772497" cy="1295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if (number === 8) {</a:t>
            </a:r>
          </a:p>
          <a:p>
            <a:pPr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  // Do something</a:t>
            </a:r>
          </a:p>
          <a:p>
            <a:pPr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917" name="Shape 917"/>
          <p:cNvSpPr/>
          <p:nvPr/>
        </p:nvSpPr>
        <p:spPr>
          <a:xfrm>
            <a:off x="8619028" y="3891557"/>
            <a:ext cx="1971041" cy="2273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0">
                <a:solidFill>
                  <a:srgbClr val="FCD833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==</a:t>
            </a:r>
          </a:p>
        </p:txBody>
      </p:sp>
      <p:sp>
        <p:nvSpPr>
          <p:cNvPr id="918" name="Shape 918"/>
          <p:cNvSpPr/>
          <p:nvPr/>
        </p:nvSpPr>
        <p:spPr>
          <a:xfrm>
            <a:off x="9399265" y="4018918"/>
            <a:ext cx="410566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99814" y="3079750"/>
            <a:ext cx="1280517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i="1" sz="3400">
                <a:latin typeface="News Gothic MT"/>
                <a:ea typeface="News Gothic MT"/>
                <a:cs typeface="News Gothic MT"/>
                <a:sym typeface="News Gothic MT"/>
              </a:defRPr>
            </a:lvl1pPr>
          </a:lstStyle>
          <a:p>
            <a:pPr/>
            <a:r>
              <a:t>“Would it be possible to add the homework submission link a little earlier so we can upload our homework on Saturday?“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FCB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hape 922"/>
          <p:cNvSpPr/>
          <p:nvPr/>
        </p:nvSpPr>
        <p:spPr>
          <a:xfrm>
            <a:off x="635000" y="16389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if statements</a:t>
            </a:r>
          </a:p>
        </p:txBody>
      </p:sp>
      <p:sp>
        <p:nvSpPr>
          <p:cNvPr id="923" name="Shape 923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24" name="Shape 924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25" name="Shape 925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JS Basics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28" name="Shape 928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29" name="Shape 929"/>
          <p:cNvSpPr/>
          <p:nvPr/>
        </p:nvSpPr>
        <p:spPr>
          <a:xfrm>
            <a:off x="647700" y="720095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javascript — if statement</a:t>
            </a:r>
          </a:p>
        </p:txBody>
      </p:sp>
      <p:sp>
        <p:nvSpPr>
          <p:cNvPr id="930" name="Shape 930"/>
          <p:cNvSpPr/>
          <p:nvPr/>
        </p:nvSpPr>
        <p:spPr>
          <a:xfrm>
            <a:off x="2764993" y="2631188"/>
            <a:ext cx="7474814" cy="3342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400">
                <a:solidFill>
                  <a:srgbClr val="FFFFFF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t>if </a:t>
            </a:r>
            <a:r>
              <a:rPr>
                <a:solidFill>
                  <a:srgbClr val="F1AFC3"/>
                </a:solidFill>
              </a:rPr>
              <a:t>(answer </a:t>
            </a:r>
            <a:r>
              <a:rPr spc="592">
                <a:solidFill>
                  <a:srgbClr val="F1AFC3"/>
                </a:solidFill>
              </a:rPr>
              <a:t>===</a:t>
            </a:r>
            <a:r>
              <a:rPr>
                <a:solidFill>
                  <a:srgbClr val="F1AFC3"/>
                </a:solidFill>
              </a:rPr>
              <a:t> 38) </a:t>
            </a:r>
            <a:r>
              <a:rPr>
                <a:solidFill>
                  <a:srgbClr val="FCD833"/>
                </a:solidFill>
              </a:rPr>
              <a:t>{</a:t>
            </a:r>
            <a:endParaRPr>
              <a:solidFill>
                <a:srgbClr val="FCD833"/>
              </a:solidFill>
            </a:endParaRPr>
          </a:p>
          <a:p>
            <a:pPr>
              <a:defRPr sz="7400">
                <a:solidFill>
                  <a:srgbClr val="FFFFFF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>
                <a:solidFill>
                  <a:srgbClr val="F1AFC3"/>
                </a:solidFill>
              </a:rPr>
              <a:t>    </a:t>
            </a:r>
            <a:r>
              <a:rPr>
                <a:solidFill>
                  <a:srgbClr val="E5E5E5">
                    <a:alpha val="37000"/>
                  </a:srgbClr>
                </a:solidFill>
              </a:rPr>
              <a:t>// Do something if true</a:t>
            </a:r>
            <a:endParaRPr>
              <a:solidFill>
                <a:srgbClr val="F1AFC3"/>
              </a:solidFill>
            </a:endParaRPr>
          </a:p>
          <a:p>
            <a:pPr>
              <a:defRPr sz="7400">
                <a:solidFill>
                  <a:srgbClr val="FCD833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t>}</a:t>
            </a:r>
          </a:p>
        </p:txBody>
      </p:sp>
      <p:sp>
        <p:nvSpPr>
          <p:cNvPr id="931" name="Shape 931"/>
          <p:cNvSpPr/>
          <p:nvPr/>
        </p:nvSpPr>
        <p:spPr>
          <a:xfrm flipV="1">
            <a:off x="3441127" y="2440366"/>
            <a:ext cx="1" cy="237213"/>
          </a:xfrm>
          <a:prstGeom prst="line">
            <a:avLst/>
          </a:prstGeom>
          <a:ln w="50800">
            <a:solidFill>
              <a:srgbClr val="58585B"/>
            </a:solidFill>
            <a:bevel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32" name="Shape 932"/>
          <p:cNvSpPr/>
          <p:nvPr/>
        </p:nvSpPr>
        <p:spPr>
          <a:xfrm>
            <a:off x="3423980" y="2459416"/>
            <a:ext cx="4398882" cy="1"/>
          </a:xfrm>
          <a:prstGeom prst="line">
            <a:avLst/>
          </a:prstGeom>
          <a:ln w="50800">
            <a:solidFill>
              <a:srgbClr val="58585B"/>
            </a:solidFill>
            <a:bevel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33" name="Shape 933"/>
          <p:cNvSpPr/>
          <p:nvPr/>
        </p:nvSpPr>
        <p:spPr>
          <a:xfrm>
            <a:off x="4705012" y="1936749"/>
            <a:ext cx="1836818" cy="476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ctr" defTabSz="647700">
              <a:lnSpc>
                <a:spcPct val="110000"/>
              </a:lnSpc>
              <a:spcBef>
                <a:spcPts val="400"/>
              </a:spcBef>
              <a:defRPr sz="3000">
                <a:solidFill>
                  <a:srgbClr val="F1AFC3"/>
                </a:solidFill>
                <a:uFillTx/>
              </a:defRPr>
            </a:pPr>
            <a:r>
              <a:t>Condition</a:t>
            </a:r>
          </a:p>
        </p:txBody>
      </p:sp>
      <p:sp>
        <p:nvSpPr>
          <p:cNvPr id="934" name="Shape 934"/>
          <p:cNvSpPr/>
          <p:nvPr/>
        </p:nvSpPr>
        <p:spPr>
          <a:xfrm flipV="1">
            <a:off x="7797227" y="2440366"/>
            <a:ext cx="1" cy="237213"/>
          </a:xfrm>
          <a:prstGeom prst="line">
            <a:avLst/>
          </a:prstGeom>
          <a:ln w="50800">
            <a:solidFill>
              <a:srgbClr val="58585B"/>
            </a:solidFill>
            <a:bevel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37" name="Shape 937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38" name="Shape 938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if statements</a:t>
            </a:r>
          </a:p>
        </p:txBody>
      </p:sp>
      <p:sp>
        <p:nvSpPr>
          <p:cNvPr id="939" name="Shape 939"/>
          <p:cNvSpPr/>
          <p:nvPr/>
        </p:nvSpPr>
        <p:spPr>
          <a:xfrm>
            <a:off x="1480317" y="2926584"/>
            <a:ext cx="10575347" cy="1727882"/>
          </a:xfrm>
          <a:prstGeom prst="roundRect">
            <a:avLst>
              <a:gd name="adj" fmla="val 7696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940" name="Shape 940"/>
          <p:cNvSpPr/>
          <p:nvPr/>
        </p:nvSpPr>
        <p:spPr>
          <a:xfrm>
            <a:off x="1804620" y="3124329"/>
            <a:ext cx="8688196" cy="1332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5100"/>
              </a:lnSpc>
              <a:tabLst>
                <a:tab pos="457200" algn="l"/>
              </a:tabLst>
              <a:defRPr sz="2500">
                <a:solidFill>
                  <a:srgbClr val="C7C7C7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FC60"/>
                </a:solidFill>
              </a:rPr>
              <a:t>if</a:t>
            </a:r>
            <a:r>
              <a:t> </a:t>
            </a:r>
            <a:r>
              <a:rPr>
                <a:solidFill>
                  <a:srgbClr val="D8E91B"/>
                </a:solidFill>
              </a:rPr>
              <a:t>(</a:t>
            </a:r>
            <a:r>
              <a:t>age </a:t>
            </a:r>
            <a:r>
              <a:rPr>
                <a:solidFill>
                  <a:srgbClr val="D8E91B"/>
                </a:solidFill>
              </a:rPr>
              <a:t>&gt;</a:t>
            </a:r>
            <a:r>
              <a:t> </a:t>
            </a:r>
            <a:r>
              <a:rPr>
                <a:solidFill>
                  <a:srgbClr val="42CAD9"/>
                </a:solidFill>
              </a:rPr>
              <a:t>65</a:t>
            </a:r>
            <a:r>
              <a:rPr>
                <a:solidFill>
                  <a:srgbClr val="D8E91B"/>
                </a:solidFill>
              </a:rPr>
              <a:t>)</a:t>
            </a:r>
            <a:r>
              <a:t> </a:t>
            </a:r>
            <a:r>
              <a:rPr>
                <a:solidFill>
                  <a:srgbClr val="D8E91B"/>
                </a:solidFill>
              </a:rPr>
              <a:t>{</a:t>
            </a:r>
          </a:p>
          <a:p>
            <a:pPr defTabSz="457200">
              <a:lnSpc>
                <a:spcPts val="5100"/>
              </a:lnSpc>
              <a:tabLst>
                <a:tab pos="457200" algn="l"/>
              </a:tabLst>
              <a:defRPr sz="2500">
                <a:solidFill>
                  <a:srgbClr val="FFA0A0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7C7C7"/>
                </a:solidFill>
              </a:rPr>
              <a:t>    $</a:t>
            </a:r>
            <a:r>
              <a:rPr>
                <a:solidFill>
                  <a:srgbClr val="D8E91B"/>
                </a:solidFill>
              </a:rPr>
              <a:t>(</a:t>
            </a:r>
            <a:r>
              <a:t>'h1'</a:t>
            </a:r>
            <a:r>
              <a:rPr>
                <a:solidFill>
                  <a:srgbClr val="D8E91B"/>
                </a:solidFill>
              </a:rPr>
              <a:t>).</a:t>
            </a:r>
            <a:r>
              <a:rPr>
                <a:solidFill>
                  <a:srgbClr val="FFFFFF"/>
                </a:solidFill>
              </a:rPr>
              <a:t>html</a:t>
            </a:r>
            <a:r>
              <a:rPr>
                <a:solidFill>
                  <a:srgbClr val="D8E91B"/>
                </a:solidFill>
              </a:rPr>
              <a:t>(</a:t>
            </a:r>
            <a:r>
              <a:t>"Senior Discount Applied"</a:t>
            </a:r>
            <a:r>
              <a:rPr>
                <a:solidFill>
                  <a:srgbClr val="D8E91B"/>
                </a:solidFill>
              </a:rPr>
              <a:t>);</a:t>
            </a:r>
            <a:endParaRPr>
              <a:solidFill>
                <a:srgbClr val="C7C7C7"/>
              </a:solidFill>
            </a:endParaRPr>
          </a:p>
          <a:p>
            <a:pPr defTabSz="457200">
              <a:lnSpc>
                <a:spcPts val="5100"/>
              </a:lnSpc>
              <a:tabLst>
                <a:tab pos="457200" algn="l"/>
              </a:tabLst>
              <a:defRPr sz="2500">
                <a:solidFill>
                  <a:srgbClr val="FFFC60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8E91B"/>
                </a:solidFill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Shape 942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43" name="Shape 943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44" name="Shape 944"/>
          <p:cNvSpPr/>
          <p:nvPr/>
        </p:nvSpPr>
        <p:spPr>
          <a:xfrm>
            <a:off x="647700" y="720095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javascript — if/else statement</a:t>
            </a:r>
          </a:p>
        </p:txBody>
      </p:sp>
      <p:sp>
        <p:nvSpPr>
          <p:cNvPr id="945" name="Shape 945"/>
          <p:cNvSpPr/>
          <p:nvPr/>
        </p:nvSpPr>
        <p:spPr>
          <a:xfrm>
            <a:off x="2701493" y="1855218"/>
            <a:ext cx="6619914" cy="4767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300">
                <a:solidFill>
                  <a:srgbClr val="FFFFFF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t>if </a:t>
            </a:r>
            <a:r>
              <a:rPr>
                <a:solidFill>
                  <a:srgbClr val="F1AFC3"/>
                </a:solidFill>
              </a:rPr>
              <a:t>(answer </a:t>
            </a:r>
            <a:r>
              <a:rPr spc="504">
                <a:solidFill>
                  <a:srgbClr val="F1AFC3"/>
                </a:solidFill>
              </a:rPr>
              <a:t>===</a:t>
            </a:r>
            <a:r>
              <a:rPr>
                <a:solidFill>
                  <a:srgbClr val="F1AFC3"/>
                </a:solidFill>
              </a:rPr>
              <a:t> 38) </a:t>
            </a:r>
            <a:r>
              <a:rPr>
                <a:solidFill>
                  <a:srgbClr val="FCD833"/>
                </a:solidFill>
              </a:rPr>
              <a:t>{</a:t>
            </a:r>
            <a:endParaRPr>
              <a:solidFill>
                <a:srgbClr val="FCD833"/>
              </a:solidFill>
            </a:endParaRPr>
          </a:p>
          <a:p>
            <a:pPr>
              <a:defRPr sz="6300">
                <a:solidFill>
                  <a:srgbClr val="FFFFFF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>
                <a:solidFill>
                  <a:srgbClr val="F1AFC3"/>
                </a:solidFill>
              </a:rPr>
              <a:t>    </a:t>
            </a:r>
            <a:r>
              <a:rPr>
                <a:solidFill>
                  <a:srgbClr val="FFFFFF">
                    <a:alpha val="26000"/>
                  </a:srgbClr>
                </a:solidFill>
              </a:rPr>
              <a:t>// Do something if true</a:t>
            </a:r>
            <a:endParaRPr>
              <a:solidFill>
                <a:srgbClr val="FFFFFF">
                  <a:alpha val="26000"/>
                </a:srgbClr>
              </a:solidFill>
            </a:endParaRPr>
          </a:p>
          <a:p>
            <a:pPr>
              <a:defRPr sz="6300">
                <a:solidFill>
                  <a:srgbClr val="FCD833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t>} </a:t>
            </a:r>
            <a:r>
              <a:rPr>
                <a:solidFill>
                  <a:srgbClr val="FFFFFF"/>
                </a:solidFill>
              </a:rPr>
              <a:t>else</a:t>
            </a:r>
            <a:r>
              <a:t> {</a:t>
            </a:r>
          </a:p>
          <a:p>
            <a:pPr>
              <a:defRPr sz="6300">
                <a:solidFill>
                  <a:srgbClr val="FCD833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t>  </a:t>
            </a:r>
            <a:r>
              <a:rPr>
                <a:solidFill>
                  <a:srgbClr val="FFFFFF">
                    <a:alpha val="28000"/>
                  </a:srgbClr>
                </a:solidFill>
              </a:rPr>
              <a:t>  // Do something if false</a:t>
            </a:r>
          </a:p>
          <a:p>
            <a:pPr>
              <a:defRPr sz="6300">
                <a:solidFill>
                  <a:srgbClr val="FCD833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48" name="Shape 948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49" name="Shape 949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if statements</a:t>
            </a:r>
          </a:p>
        </p:txBody>
      </p:sp>
      <p:sp>
        <p:nvSpPr>
          <p:cNvPr id="950" name="Shape 950"/>
          <p:cNvSpPr/>
          <p:nvPr/>
        </p:nvSpPr>
        <p:spPr>
          <a:xfrm>
            <a:off x="281371" y="2381358"/>
            <a:ext cx="12442057" cy="2818333"/>
          </a:xfrm>
          <a:prstGeom prst="roundRect">
            <a:avLst>
              <a:gd name="adj" fmla="val 4718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951" name="Shape 951"/>
          <p:cNvSpPr/>
          <p:nvPr/>
        </p:nvSpPr>
        <p:spPr>
          <a:xfrm>
            <a:off x="605674" y="2495679"/>
            <a:ext cx="12117754" cy="2589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5100"/>
              </a:lnSpc>
              <a:tabLst>
                <a:tab pos="457200" algn="l"/>
              </a:tabLst>
              <a:defRPr sz="2500">
                <a:solidFill>
                  <a:srgbClr val="C7C7C7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FC60"/>
                </a:solidFill>
              </a:rPr>
              <a:t>if</a:t>
            </a:r>
            <a:r>
              <a:t> </a:t>
            </a:r>
            <a:r>
              <a:rPr>
                <a:solidFill>
                  <a:srgbClr val="D8E91B"/>
                </a:solidFill>
              </a:rPr>
              <a:t>(</a:t>
            </a:r>
            <a:r>
              <a:t>age </a:t>
            </a:r>
            <a:r>
              <a:rPr>
                <a:solidFill>
                  <a:srgbClr val="D8E91B"/>
                </a:solidFill>
              </a:rPr>
              <a:t>&gt;</a:t>
            </a:r>
            <a:r>
              <a:t> </a:t>
            </a:r>
            <a:r>
              <a:rPr>
                <a:solidFill>
                  <a:srgbClr val="42CAD9"/>
                </a:solidFill>
              </a:rPr>
              <a:t>65</a:t>
            </a:r>
            <a:r>
              <a:rPr>
                <a:solidFill>
                  <a:srgbClr val="D8E91B"/>
                </a:solidFill>
              </a:rPr>
              <a:t>)</a:t>
            </a:r>
            <a:r>
              <a:t> </a:t>
            </a:r>
            <a:r>
              <a:rPr>
                <a:solidFill>
                  <a:srgbClr val="D8E91B"/>
                </a:solidFill>
              </a:rPr>
              <a:t>{</a:t>
            </a:r>
          </a:p>
          <a:p>
            <a:pPr defTabSz="457200">
              <a:lnSpc>
                <a:spcPts val="5100"/>
              </a:lnSpc>
              <a:tabLst>
                <a:tab pos="457200" algn="l"/>
              </a:tabLst>
              <a:defRPr sz="2500">
                <a:solidFill>
                  <a:srgbClr val="FFA0A0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7C7C7"/>
                </a:solidFill>
              </a:rPr>
              <a:t>    $</a:t>
            </a:r>
            <a:r>
              <a:rPr>
                <a:solidFill>
                  <a:srgbClr val="D8E91B"/>
                </a:solidFill>
              </a:rPr>
              <a:t>(</a:t>
            </a:r>
            <a:r>
              <a:t>'h1'</a:t>
            </a:r>
            <a:r>
              <a:rPr>
                <a:solidFill>
                  <a:srgbClr val="D8E91B"/>
                </a:solidFill>
              </a:rPr>
              <a:t>).</a:t>
            </a:r>
            <a:r>
              <a:rPr>
                <a:solidFill>
                  <a:srgbClr val="FFFFFF"/>
                </a:solidFill>
              </a:rPr>
              <a:t>html</a:t>
            </a:r>
            <a:r>
              <a:rPr>
                <a:solidFill>
                  <a:srgbClr val="D8E91B"/>
                </a:solidFill>
              </a:rPr>
              <a:t>(</a:t>
            </a:r>
            <a:r>
              <a:t>"Senior Discount Applied"</a:t>
            </a:r>
            <a:r>
              <a:rPr>
                <a:solidFill>
                  <a:srgbClr val="D8E91B"/>
                </a:solidFill>
              </a:rPr>
              <a:t>);</a:t>
            </a:r>
            <a:endParaRPr>
              <a:solidFill>
                <a:srgbClr val="D8E91B"/>
              </a:solidFill>
            </a:endParaRPr>
          </a:p>
          <a:p>
            <a:pPr defTabSz="457200">
              <a:lnSpc>
                <a:spcPts val="5100"/>
              </a:lnSpc>
              <a:tabLst>
                <a:tab pos="457200" algn="l"/>
              </a:tabLst>
              <a:defRPr sz="2500">
                <a:solidFill>
                  <a:srgbClr val="FFA0A0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C7C7C7"/>
              </a:solidFill>
            </a:endParaRPr>
          </a:p>
          <a:p>
            <a:pPr defTabSz="457200">
              <a:lnSpc>
                <a:spcPts val="5100"/>
              </a:lnSpc>
              <a:tabLst>
                <a:tab pos="457200" algn="l"/>
              </a:tabLst>
              <a:defRPr sz="2500">
                <a:solidFill>
                  <a:srgbClr val="FFFC60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8E91B"/>
                </a:solidFill>
              </a:rPr>
              <a:t>}</a:t>
            </a:r>
            <a:r>
              <a:rPr>
                <a:solidFill>
                  <a:srgbClr val="C7C7C7"/>
                </a:solidFill>
              </a:rPr>
              <a:t> </a:t>
            </a:r>
            <a:r>
              <a:t>else</a:t>
            </a:r>
            <a:r>
              <a:rPr>
                <a:solidFill>
                  <a:srgbClr val="C7C7C7"/>
                </a:solidFill>
              </a:rPr>
              <a:t> </a:t>
            </a:r>
            <a:r>
              <a:rPr>
                <a:solidFill>
                  <a:srgbClr val="D8E91B"/>
                </a:solidFill>
              </a:rPr>
              <a:t>{</a:t>
            </a:r>
            <a:endParaRPr>
              <a:solidFill>
                <a:srgbClr val="C7C7C7"/>
              </a:solidFill>
            </a:endParaRPr>
          </a:p>
          <a:p>
            <a:pPr defTabSz="457200">
              <a:lnSpc>
                <a:spcPts val="5100"/>
              </a:lnSpc>
              <a:tabLst>
                <a:tab pos="457200" algn="l"/>
              </a:tabLst>
              <a:defRPr sz="2500">
                <a:solidFill>
                  <a:srgbClr val="FFA0A0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7C7C7"/>
                </a:solidFill>
              </a:rPr>
              <a:t>    $</a:t>
            </a:r>
            <a:r>
              <a:rPr>
                <a:solidFill>
                  <a:srgbClr val="D8E91B"/>
                </a:solidFill>
              </a:rPr>
              <a:t>(</a:t>
            </a:r>
            <a:r>
              <a:t>'h1'</a:t>
            </a:r>
            <a:r>
              <a:rPr>
                <a:solidFill>
                  <a:srgbClr val="D8E91B"/>
                </a:solidFill>
              </a:rPr>
              <a:t>).</a:t>
            </a:r>
            <a:r>
              <a:rPr>
                <a:solidFill>
                  <a:srgbClr val="FFFFFF"/>
                </a:solidFill>
              </a:rPr>
              <a:t>html</a:t>
            </a:r>
            <a:r>
              <a:rPr>
                <a:solidFill>
                  <a:srgbClr val="D8E91B"/>
                </a:solidFill>
              </a:rPr>
              <a:t>(</a:t>
            </a:r>
            <a:r>
              <a:t>"Sorry, you do not qualify for a discount."</a:t>
            </a:r>
            <a:r>
              <a:rPr>
                <a:solidFill>
                  <a:srgbClr val="D8E91B"/>
                </a:solidFill>
              </a:rPr>
              <a:t>);</a:t>
            </a:r>
            <a:endParaRPr>
              <a:solidFill>
                <a:srgbClr val="C7C7C7"/>
              </a:solidFill>
            </a:endParaRPr>
          </a:p>
          <a:p>
            <a:pPr defTabSz="457200">
              <a:lnSpc>
                <a:spcPts val="5100"/>
              </a:lnSpc>
              <a:tabLst>
                <a:tab pos="457200" algn="l"/>
              </a:tabLst>
              <a:defRPr sz="2500">
                <a:solidFill>
                  <a:srgbClr val="FFFC60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8E91B"/>
                </a:solidFill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Shape 953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54" name="Shape 954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55" name="Shape 955"/>
          <p:cNvSpPr/>
          <p:nvPr/>
        </p:nvSpPr>
        <p:spPr>
          <a:xfrm>
            <a:off x="647700" y="720095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javascript — if/else if/else</a:t>
            </a:r>
          </a:p>
        </p:txBody>
      </p:sp>
      <p:sp>
        <p:nvSpPr>
          <p:cNvPr id="956" name="Shape 956"/>
          <p:cNvSpPr/>
          <p:nvPr/>
        </p:nvSpPr>
        <p:spPr>
          <a:xfrm>
            <a:off x="1719021" y="1709168"/>
            <a:ext cx="9566758" cy="513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>
                <a:solidFill>
                  <a:srgbClr val="FFFFFF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t>if </a:t>
            </a:r>
            <a:r>
              <a:rPr>
                <a:solidFill>
                  <a:srgbClr val="F1AFC3"/>
                </a:solidFill>
              </a:rPr>
              <a:t>(answer </a:t>
            </a:r>
            <a:r>
              <a:rPr spc="384">
                <a:solidFill>
                  <a:srgbClr val="F1AFC3"/>
                </a:solidFill>
              </a:rPr>
              <a:t>===</a:t>
            </a:r>
            <a:r>
              <a:rPr>
                <a:solidFill>
                  <a:srgbClr val="F1AFC3"/>
                </a:solidFill>
              </a:rPr>
              <a:t> 38) </a:t>
            </a:r>
            <a:r>
              <a:rPr>
                <a:solidFill>
                  <a:srgbClr val="FCD833"/>
                </a:solidFill>
              </a:rPr>
              <a:t>{</a:t>
            </a:r>
            <a:endParaRPr>
              <a:solidFill>
                <a:srgbClr val="FCD833"/>
              </a:solidFill>
            </a:endParaRPr>
          </a:p>
          <a:p>
            <a:pPr>
              <a:defRPr sz="4800">
                <a:solidFill>
                  <a:srgbClr val="FFFFFF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>
                <a:solidFill>
                  <a:srgbClr val="F1AFC3"/>
                </a:solidFill>
              </a:rPr>
              <a:t>    </a:t>
            </a:r>
            <a:r>
              <a:rPr>
                <a:solidFill>
                  <a:srgbClr val="E5E5E5">
                    <a:alpha val="33000"/>
                  </a:srgbClr>
                </a:solidFill>
              </a:rPr>
              <a:t>// Do something if first condition is true</a:t>
            </a:r>
            <a:endParaRPr>
              <a:solidFill>
                <a:srgbClr val="F1AFC3"/>
              </a:solidFill>
            </a:endParaRPr>
          </a:p>
          <a:p>
            <a:pPr>
              <a:defRPr sz="4800">
                <a:solidFill>
                  <a:srgbClr val="FCD833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t>} </a:t>
            </a:r>
            <a:r>
              <a:rPr>
                <a:solidFill>
                  <a:srgbClr val="FFFFFF"/>
                </a:solidFill>
              </a:rPr>
              <a:t>else if </a:t>
            </a:r>
            <a:r>
              <a:rPr>
                <a:solidFill>
                  <a:srgbClr val="F1AFC3"/>
                </a:solidFill>
              </a:rPr>
              <a:t>(answer </a:t>
            </a:r>
            <a:r>
              <a:rPr spc="384">
                <a:solidFill>
                  <a:srgbClr val="F1AFC3"/>
                </a:solidFill>
              </a:rPr>
              <a:t>===</a:t>
            </a:r>
            <a:r>
              <a:rPr>
                <a:solidFill>
                  <a:srgbClr val="F1AFC3"/>
                </a:solidFill>
              </a:rPr>
              <a:t> 30)</a:t>
            </a:r>
            <a:r>
              <a:t> {</a:t>
            </a:r>
          </a:p>
          <a:p>
            <a:pPr>
              <a:defRPr sz="4800">
                <a:solidFill>
                  <a:srgbClr val="FCD833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t>    </a:t>
            </a:r>
            <a:r>
              <a:rPr>
                <a:solidFill>
                  <a:srgbClr val="E5E5E5">
                    <a:alpha val="36000"/>
                  </a:srgbClr>
                </a:solidFill>
              </a:rPr>
              <a:t>// Do something second condition is true</a:t>
            </a:r>
          </a:p>
          <a:p>
            <a:pPr>
              <a:defRPr sz="4800">
                <a:solidFill>
                  <a:srgbClr val="FCD833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t>} </a:t>
            </a:r>
            <a:r>
              <a:rPr>
                <a:solidFill>
                  <a:srgbClr val="FFFFFF"/>
                </a:solidFill>
              </a:rPr>
              <a:t>else </a:t>
            </a:r>
            <a:r>
              <a:t>{</a:t>
            </a:r>
          </a:p>
          <a:p>
            <a:pPr>
              <a:defRPr sz="4800">
                <a:solidFill>
                  <a:srgbClr val="FCD833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t>   </a:t>
            </a:r>
            <a:r>
              <a:rPr>
                <a:solidFill>
                  <a:srgbClr val="FFFFFF">
                    <a:alpha val="45000"/>
                  </a:srgbClr>
                </a:solidFill>
              </a:rPr>
              <a:t> </a:t>
            </a:r>
            <a:r>
              <a:rPr>
                <a:solidFill>
                  <a:srgbClr val="FFFFFF">
                    <a:alpha val="32000"/>
                  </a:srgbClr>
                </a:solidFill>
              </a:rPr>
              <a:t>// Do something if all above conditions are false</a:t>
            </a:r>
          </a:p>
          <a:p>
            <a:pPr>
              <a:defRPr sz="4800">
                <a:solidFill>
                  <a:srgbClr val="FCD833"/>
                </a:solidFill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Shape 958"/>
          <p:cNvSpPr/>
          <p:nvPr/>
        </p:nvSpPr>
        <p:spPr>
          <a:xfrm>
            <a:off x="433834" y="1655536"/>
            <a:ext cx="12058155" cy="4269978"/>
          </a:xfrm>
          <a:prstGeom prst="roundRect">
            <a:avLst>
              <a:gd name="adj" fmla="val 3114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959" name="Shape 959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60" name="Shape 960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61" name="Shape 961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if statements</a:t>
            </a:r>
          </a:p>
        </p:txBody>
      </p:sp>
      <p:sp>
        <p:nvSpPr>
          <p:cNvPr id="962" name="Shape 962"/>
          <p:cNvSpPr/>
          <p:nvPr/>
        </p:nvSpPr>
        <p:spPr>
          <a:xfrm>
            <a:off x="758136" y="1867029"/>
            <a:ext cx="11812831" cy="3846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5100"/>
              </a:lnSpc>
              <a:tabLst>
                <a:tab pos="457200" algn="l"/>
              </a:tabLst>
              <a:defRPr sz="2500">
                <a:solidFill>
                  <a:srgbClr val="C7C7C7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FC60"/>
                </a:solidFill>
              </a:rPr>
              <a:t>if</a:t>
            </a:r>
            <a:r>
              <a:t> </a:t>
            </a:r>
            <a:r>
              <a:rPr>
                <a:solidFill>
                  <a:srgbClr val="D8E91B"/>
                </a:solidFill>
              </a:rPr>
              <a:t>(</a:t>
            </a:r>
            <a:r>
              <a:t>age </a:t>
            </a:r>
            <a:r>
              <a:rPr>
                <a:solidFill>
                  <a:srgbClr val="D8E91B"/>
                </a:solidFill>
              </a:rPr>
              <a:t>&gt;</a:t>
            </a:r>
            <a:r>
              <a:t> </a:t>
            </a:r>
            <a:r>
              <a:rPr>
                <a:solidFill>
                  <a:srgbClr val="42CAD9"/>
                </a:solidFill>
              </a:rPr>
              <a:t>65</a:t>
            </a:r>
            <a:r>
              <a:rPr>
                <a:solidFill>
                  <a:srgbClr val="D8E91B"/>
                </a:solidFill>
              </a:rPr>
              <a:t>)</a:t>
            </a:r>
            <a:r>
              <a:t> </a:t>
            </a:r>
            <a:r>
              <a:rPr>
                <a:solidFill>
                  <a:srgbClr val="D8E91B"/>
                </a:solidFill>
              </a:rPr>
              <a:t>{</a:t>
            </a:r>
          </a:p>
          <a:p>
            <a:pPr defTabSz="457200">
              <a:lnSpc>
                <a:spcPts val="5100"/>
              </a:lnSpc>
              <a:tabLst>
                <a:tab pos="457200" algn="l"/>
              </a:tabLst>
              <a:defRPr sz="2500">
                <a:solidFill>
                  <a:srgbClr val="FFA0A0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7C7C7"/>
                </a:solidFill>
              </a:rPr>
              <a:t>    $</a:t>
            </a:r>
            <a:r>
              <a:rPr>
                <a:solidFill>
                  <a:srgbClr val="D8E91B"/>
                </a:solidFill>
              </a:rPr>
              <a:t>(</a:t>
            </a:r>
            <a:r>
              <a:t>'h1'</a:t>
            </a:r>
            <a:r>
              <a:rPr>
                <a:solidFill>
                  <a:srgbClr val="D8E91B"/>
                </a:solidFill>
              </a:rPr>
              <a:t>).</a:t>
            </a:r>
            <a:r>
              <a:rPr>
                <a:solidFill>
                  <a:srgbClr val="FFFFFF"/>
                </a:solidFill>
              </a:rPr>
              <a:t>html</a:t>
            </a:r>
            <a:r>
              <a:rPr>
                <a:solidFill>
                  <a:srgbClr val="D8E91B"/>
                </a:solidFill>
              </a:rPr>
              <a:t>(</a:t>
            </a:r>
            <a:r>
              <a:t>"Senior Discount Applied"</a:t>
            </a:r>
            <a:r>
              <a:rPr>
                <a:solidFill>
                  <a:srgbClr val="D8E91B"/>
                </a:solidFill>
              </a:rPr>
              <a:t>);</a:t>
            </a:r>
            <a:endParaRPr>
              <a:solidFill>
                <a:srgbClr val="D8E91B"/>
              </a:solidFill>
            </a:endParaRPr>
          </a:p>
          <a:p>
            <a:pPr defTabSz="457200">
              <a:lnSpc>
                <a:spcPts val="5100"/>
              </a:lnSpc>
              <a:tabLst>
                <a:tab pos="457200" algn="l"/>
              </a:tabLst>
              <a:defRPr sz="2500">
                <a:solidFill>
                  <a:srgbClr val="FFA0A0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C7C7C7"/>
              </a:solidFill>
            </a:endParaRPr>
          </a:p>
          <a:p>
            <a:pPr defTabSz="457200">
              <a:lnSpc>
                <a:spcPts val="5100"/>
              </a:lnSpc>
              <a:tabLst>
                <a:tab pos="457200" algn="l"/>
              </a:tabLst>
              <a:defRPr sz="2500">
                <a:solidFill>
                  <a:srgbClr val="FFFC60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8E91B"/>
                </a:solidFill>
              </a:rPr>
              <a:t>}</a:t>
            </a:r>
            <a:r>
              <a:rPr>
                <a:solidFill>
                  <a:srgbClr val="C7C7C7"/>
                </a:solidFill>
              </a:rPr>
              <a:t> </a:t>
            </a:r>
            <a:r>
              <a:t>else</a:t>
            </a:r>
            <a:r>
              <a:rPr>
                <a:solidFill>
                  <a:srgbClr val="C7C7C7"/>
                </a:solidFill>
              </a:rPr>
              <a:t> </a:t>
            </a:r>
            <a:r>
              <a:t>if</a:t>
            </a:r>
            <a:r>
              <a:rPr>
                <a:solidFill>
                  <a:srgbClr val="C7C7C7"/>
                </a:solidFill>
              </a:rPr>
              <a:t> </a:t>
            </a:r>
            <a:r>
              <a:rPr>
                <a:solidFill>
                  <a:srgbClr val="D8E91B"/>
                </a:solidFill>
              </a:rPr>
              <a:t>(</a:t>
            </a:r>
            <a:r>
              <a:rPr>
                <a:solidFill>
                  <a:srgbClr val="C7C7C7"/>
                </a:solidFill>
              </a:rPr>
              <a:t>age </a:t>
            </a:r>
            <a:r>
              <a:rPr>
                <a:solidFill>
                  <a:srgbClr val="D8E91B"/>
                </a:solidFill>
              </a:rPr>
              <a:t>&lt;</a:t>
            </a:r>
            <a:r>
              <a:rPr>
                <a:solidFill>
                  <a:srgbClr val="C7C7C7"/>
                </a:solidFill>
              </a:rPr>
              <a:t> </a:t>
            </a:r>
            <a:r>
              <a:rPr>
                <a:solidFill>
                  <a:srgbClr val="42CAD9"/>
                </a:solidFill>
              </a:rPr>
              <a:t>18</a:t>
            </a:r>
            <a:r>
              <a:rPr>
                <a:solidFill>
                  <a:srgbClr val="D8E91B"/>
                </a:solidFill>
              </a:rPr>
              <a:t>)</a:t>
            </a:r>
            <a:r>
              <a:rPr>
                <a:solidFill>
                  <a:srgbClr val="C7C7C7"/>
                </a:solidFill>
              </a:rPr>
              <a:t> </a:t>
            </a:r>
            <a:r>
              <a:rPr>
                <a:solidFill>
                  <a:srgbClr val="D8E91B"/>
                </a:solidFill>
              </a:rPr>
              <a:t>{</a:t>
            </a:r>
            <a:endParaRPr>
              <a:solidFill>
                <a:srgbClr val="C7C7C7"/>
              </a:solidFill>
            </a:endParaRPr>
          </a:p>
          <a:p>
            <a:pPr defTabSz="457200">
              <a:lnSpc>
                <a:spcPts val="5100"/>
              </a:lnSpc>
              <a:tabLst>
                <a:tab pos="457200" algn="l"/>
              </a:tabLst>
              <a:defRPr sz="2500">
                <a:solidFill>
                  <a:srgbClr val="FFA0A0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7C7C7"/>
                </a:solidFill>
              </a:rPr>
              <a:t>    $</a:t>
            </a:r>
            <a:r>
              <a:rPr>
                <a:solidFill>
                  <a:srgbClr val="D8E91B"/>
                </a:solidFill>
              </a:rPr>
              <a:t>(</a:t>
            </a:r>
            <a:r>
              <a:t>'h1'</a:t>
            </a:r>
            <a:r>
              <a:rPr>
                <a:solidFill>
                  <a:srgbClr val="D8E91B"/>
                </a:solidFill>
              </a:rPr>
              <a:t>).</a:t>
            </a:r>
            <a:r>
              <a:rPr>
                <a:solidFill>
                  <a:srgbClr val="FFFFFF"/>
                </a:solidFill>
              </a:rPr>
              <a:t>html</a:t>
            </a:r>
            <a:r>
              <a:rPr>
                <a:solidFill>
                  <a:srgbClr val="D8E91B"/>
                </a:solidFill>
              </a:rPr>
              <a:t>(</a:t>
            </a:r>
            <a:r>
              <a:t>"Student Discount Applied"</a:t>
            </a:r>
            <a:r>
              <a:rPr>
                <a:solidFill>
                  <a:srgbClr val="D8E91B"/>
                </a:solidFill>
              </a:rPr>
              <a:t>);</a:t>
            </a:r>
            <a:endParaRPr>
              <a:solidFill>
                <a:srgbClr val="D8E91B"/>
              </a:solidFill>
            </a:endParaRPr>
          </a:p>
          <a:p>
            <a:pPr defTabSz="457200">
              <a:lnSpc>
                <a:spcPts val="5100"/>
              </a:lnSpc>
              <a:tabLst>
                <a:tab pos="457200" algn="l"/>
              </a:tabLst>
              <a:defRPr sz="2500">
                <a:solidFill>
                  <a:srgbClr val="FFA0A0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C7C7C7"/>
              </a:solidFill>
            </a:endParaRPr>
          </a:p>
          <a:p>
            <a:pPr defTabSz="457200">
              <a:lnSpc>
                <a:spcPts val="5100"/>
              </a:lnSpc>
              <a:tabLst>
                <a:tab pos="457200" algn="l"/>
              </a:tabLst>
              <a:defRPr sz="2500">
                <a:solidFill>
                  <a:srgbClr val="FFFC60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8E91B"/>
                </a:solidFill>
              </a:rPr>
              <a:t>}</a:t>
            </a:r>
            <a:r>
              <a:rPr>
                <a:solidFill>
                  <a:srgbClr val="C7C7C7"/>
                </a:solidFill>
              </a:rPr>
              <a:t> </a:t>
            </a:r>
            <a:r>
              <a:t>else</a:t>
            </a:r>
            <a:r>
              <a:rPr>
                <a:solidFill>
                  <a:srgbClr val="C7C7C7"/>
                </a:solidFill>
              </a:rPr>
              <a:t> </a:t>
            </a:r>
            <a:r>
              <a:rPr>
                <a:solidFill>
                  <a:srgbClr val="D8E91B"/>
                </a:solidFill>
              </a:rPr>
              <a:t>{</a:t>
            </a:r>
            <a:endParaRPr>
              <a:solidFill>
                <a:srgbClr val="C7C7C7"/>
              </a:solidFill>
            </a:endParaRPr>
          </a:p>
          <a:p>
            <a:pPr defTabSz="457200">
              <a:lnSpc>
                <a:spcPts val="5100"/>
              </a:lnSpc>
              <a:tabLst>
                <a:tab pos="457200" algn="l"/>
              </a:tabLst>
              <a:defRPr sz="2500">
                <a:solidFill>
                  <a:srgbClr val="FFA0A0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7C7C7"/>
                </a:solidFill>
              </a:rPr>
              <a:t>	  $</a:t>
            </a:r>
            <a:r>
              <a:rPr>
                <a:solidFill>
                  <a:srgbClr val="D8E91B"/>
                </a:solidFill>
              </a:rPr>
              <a:t>(</a:t>
            </a:r>
            <a:r>
              <a:t>'h1'</a:t>
            </a:r>
            <a:r>
              <a:rPr>
                <a:solidFill>
                  <a:srgbClr val="D8E91B"/>
                </a:solidFill>
              </a:rPr>
              <a:t>).</a:t>
            </a:r>
            <a:r>
              <a:rPr>
                <a:solidFill>
                  <a:srgbClr val="FFFFFF"/>
                </a:solidFill>
              </a:rPr>
              <a:t>html</a:t>
            </a:r>
            <a:r>
              <a:rPr>
                <a:solidFill>
                  <a:srgbClr val="D8E91B"/>
                </a:solidFill>
              </a:rPr>
              <a:t>(</a:t>
            </a:r>
            <a:r>
              <a:t>"Sorry, you don't qualify for a discount"</a:t>
            </a:r>
            <a:r>
              <a:rPr>
                <a:solidFill>
                  <a:srgbClr val="D8E91B"/>
                </a:solidFill>
              </a:rPr>
              <a:t>);</a:t>
            </a:r>
            <a:endParaRPr>
              <a:solidFill>
                <a:srgbClr val="C7C7C7"/>
              </a:solidFill>
            </a:endParaRPr>
          </a:p>
          <a:p>
            <a:pPr defTabSz="457200">
              <a:lnSpc>
                <a:spcPts val="5100"/>
              </a:lnSpc>
              <a:tabLst>
                <a:tab pos="457200" algn="l"/>
              </a:tabLst>
              <a:defRPr sz="2500">
                <a:solidFill>
                  <a:srgbClr val="D8E91B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Shape 964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65" name="Shape 965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66" name="Shape 966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Code along — Score keeper</a:t>
            </a:r>
          </a:p>
        </p:txBody>
      </p:sp>
      <p:pic>
        <p:nvPicPr>
          <p:cNvPr id="967" name="Code_along_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5000" y="1943066"/>
            <a:ext cx="4114800" cy="4241801"/>
          </a:xfrm>
          <a:prstGeom prst="rect">
            <a:avLst/>
          </a:prstGeom>
          <a:ln w="12700">
            <a:miter lim="400000"/>
          </a:ln>
        </p:spPr>
      </p:pic>
      <p:sp>
        <p:nvSpPr>
          <p:cNvPr id="968" name="Shape 968"/>
          <p:cNvSpPr/>
          <p:nvPr/>
        </p:nvSpPr>
        <p:spPr>
          <a:xfrm>
            <a:off x="3063646" y="6468959"/>
            <a:ext cx="7178041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Let's code! lesson9_starter_code &gt; [2] conditionals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FCB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Shape 970"/>
          <p:cNvSpPr/>
          <p:nvPr/>
        </p:nvSpPr>
        <p:spPr>
          <a:xfrm>
            <a:off x="635000" y="16389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logical operators</a:t>
            </a:r>
          </a:p>
        </p:txBody>
      </p:sp>
      <p:sp>
        <p:nvSpPr>
          <p:cNvPr id="971" name="Shape 971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72" name="Shape 972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73" name="Shape 973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JS Basics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Shape 975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76" name="Shape 976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77" name="Shape 977"/>
          <p:cNvSpPr/>
          <p:nvPr/>
        </p:nvSpPr>
        <p:spPr>
          <a:xfrm>
            <a:off x="647700" y="720095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javascript — logical operators</a:t>
            </a:r>
          </a:p>
        </p:txBody>
      </p:sp>
      <p:grpSp>
        <p:nvGrpSpPr>
          <p:cNvPr id="980" name="Group 980"/>
          <p:cNvGrpSpPr/>
          <p:nvPr/>
        </p:nvGrpSpPr>
        <p:grpSpPr>
          <a:xfrm>
            <a:off x="4824380" y="1911352"/>
            <a:ext cx="2252107" cy="1270001"/>
            <a:chOff x="0" y="0"/>
            <a:chExt cx="2252105" cy="1270000"/>
          </a:xfrm>
        </p:grpSpPr>
        <p:sp>
          <p:nvSpPr>
            <p:cNvPr id="978" name="Shape 978"/>
            <p:cNvSpPr/>
            <p:nvPr/>
          </p:nvSpPr>
          <p:spPr>
            <a:xfrm>
              <a:off x="0" y="0"/>
              <a:ext cx="1205231" cy="1270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pc="-79" sz="8000">
                  <a:solidFill>
                    <a:srgbClr val="FCD833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/>
              <a:r>
                <a:t>&amp;&amp;</a:t>
              </a:r>
            </a:p>
          </p:txBody>
        </p:sp>
        <p:sp>
          <p:nvSpPr>
            <p:cNvPr id="979" name="Shape 979"/>
            <p:cNvSpPr/>
            <p:nvPr/>
          </p:nvSpPr>
          <p:spPr>
            <a:xfrm>
              <a:off x="1512063" y="476246"/>
              <a:ext cx="740043" cy="4520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and</a:t>
              </a:r>
            </a:p>
          </p:txBody>
        </p:sp>
      </p:grpSp>
      <p:grpSp>
        <p:nvGrpSpPr>
          <p:cNvPr id="983" name="Group 983"/>
          <p:cNvGrpSpPr/>
          <p:nvPr/>
        </p:nvGrpSpPr>
        <p:grpSpPr>
          <a:xfrm>
            <a:off x="5138731" y="3513241"/>
            <a:ext cx="1604622" cy="1117604"/>
            <a:chOff x="0" y="0"/>
            <a:chExt cx="1604621" cy="1117603"/>
          </a:xfrm>
        </p:grpSpPr>
        <p:sp>
          <p:nvSpPr>
            <p:cNvPr id="981" name="Shape 981"/>
            <p:cNvSpPr/>
            <p:nvPr/>
          </p:nvSpPr>
          <p:spPr>
            <a:xfrm>
              <a:off x="0" y="0"/>
              <a:ext cx="825501" cy="1117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pc="1120" sz="8000">
                  <a:solidFill>
                    <a:srgbClr val="FCD833"/>
                  </a:solidFill>
                  <a:latin typeface="PFDinTextCompPro-Regular"/>
                  <a:ea typeface="PFDinTextCompPro-Regular"/>
                  <a:cs typeface="PFDinTextCompPro-Regular"/>
                  <a:sym typeface="PFDinTextCompPro-Regular"/>
                </a:defRPr>
              </a:lvl1pPr>
            </a:lstStyle>
            <a:p>
              <a:pPr/>
              <a:r>
                <a:t>||</a:t>
              </a:r>
            </a:p>
          </p:txBody>
        </p:sp>
        <p:sp>
          <p:nvSpPr>
            <p:cNvPr id="982" name="Shape 982"/>
            <p:cNvSpPr/>
            <p:nvPr/>
          </p:nvSpPr>
          <p:spPr>
            <a:xfrm>
              <a:off x="1132333" y="322158"/>
              <a:ext cx="472289" cy="4520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or</a:t>
              </a:r>
            </a:p>
          </p:txBody>
        </p:sp>
      </p:grpSp>
      <p:grpSp>
        <p:nvGrpSpPr>
          <p:cNvPr id="986" name="Group 986"/>
          <p:cNvGrpSpPr/>
          <p:nvPr/>
        </p:nvGrpSpPr>
        <p:grpSpPr>
          <a:xfrm>
            <a:off x="5205920" y="5038931"/>
            <a:ext cx="1451460" cy="1117605"/>
            <a:chOff x="0" y="0"/>
            <a:chExt cx="1451459" cy="1117603"/>
          </a:xfrm>
        </p:grpSpPr>
        <p:sp>
          <p:nvSpPr>
            <p:cNvPr id="984" name="Shape 984"/>
            <p:cNvSpPr/>
            <p:nvPr/>
          </p:nvSpPr>
          <p:spPr>
            <a:xfrm>
              <a:off x="0" y="0"/>
              <a:ext cx="488189" cy="1117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pc="1120" sz="8000">
                  <a:solidFill>
                    <a:srgbClr val="FCD833"/>
                  </a:solidFill>
                  <a:latin typeface="PFDinTextCompPro-Regular"/>
                  <a:ea typeface="PFDinTextCompPro-Regular"/>
                  <a:cs typeface="PFDinTextCompPro-Regular"/>
                  <a:sym typeface="PFDinTextCompPro-Regular"/>
                </a:defRPr>
              </a:lvl1pPr>
            </a:lstStyle>
            <a:p>
              <a:pPr/>
              <a:r>
                <a:t>!</a:t>
              </a:r>
            </a:p>
          </p:txBody>
        </p:sp>
        <p:sp>
          <p:nvSpPr>
            <p:cNvPr id="985" name="Shape 985"/>
            <p:cNvSpPr/>
            <p:nvPr/>
          </p:nvSpPr>
          <p:spPr>
            <a:xfrm>
              <a:off x="795021" y="321643"/>
              <a:ext cx="656439" cy="4520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not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1832285" y="2819400"/>
            <a:ext cx="9340230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i="1" sz="3400"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t>“What is something that is most commonly </a:t>
            </a:r>
          </a:p>
          <a:p>
            <a:pPr algn="ctr">
              <a:defRPr i="1" sz="3400"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t>attributed to Javascript when it shouldn't be? </a:t>
            </a:r>
          </a:p>
          <a:p>
            <a:pPr algn="ctr">
              <a:defRPr i="1" sz="3400"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t>(Like, should actually be done in CSS or HTML)”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/>
          <p:nvPr/>
        </p:nvSpPr>
        <p:spPr>
          <a:xfrm>
            <a:off x="1234196" y="2084587"/>
            <a:ext cx="9327506" cy="1719009"/>
          </a:xfrm>
          <a:prstGeom prst="roundRect">
            <a:avLst>
              <a:gd name="adj" fmla="val 7736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989" name="Shape 989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0" name="Shape 990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1" name="Shape 991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multiple conditions</a:t>
            </a:r>
          </a:p>
        </p:txBody>
      </p:sp>
      <p:sp>
        <p:nvSpPr>
          <p:cNvPr id="992" name="Shape 992"/>
          <p:cNvSpPr/>
          <p:nvPr/>
        </p:nvSpPr>
        <p:spPr>
          <a:xfrm>
            <a:off x="1582810" y="2316282"/>
            <a:ext cx="9229304" cy="125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3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if (name </a:t>
            </a:r>
            <a:r>
              <a:rPr>
                <a:solidFill>
                  <a:srgbClr val="E34D7A"/>
                </a:solidFill>
              </a:rPr>
              <a:t>===</a:t>
            </a:r>
            <a:r>
              <a:t> </a:t>
            </a:r>
            <a:r>
              <a:rPr>
                <a:solidFill>
                  <a:srgbClr val="E6D77A"/>
                </a:solidFill>
              </a:rPr>
              <a:t>"GA"</a:t>
            </a:r>
            <a:r>
              <a:t>  </a:t>
            </a:r>
            <a:r>
              <a:rPr>
                <a:solidFill>
                  <a:srgbClr val="E34D7A"/>
                </a:solidFill>
              </a:rPr>
              <a:t>&amp;&amp;</a:t>
            </a:r>
            <a:r>
              <a:t> password </a:t>
            </a:r>
            <a:r>
              <a:rPr>
                <a:solidFill>
                  <a:srgbClr val="E34D7A"/>
                </a:solidFill>
              </a:rPr>
              <a:t>===</a:t>
            </a:r>
            <a:r>
              <a:t> </a:t>
            </a:r>
            <a:r>
              <a:rPr>
                <a:solidFill>
                  <a:srgbClr val="E6D77A"/>
                </a:solidFill>
              </a:rPr>
              <a:t>"YellowPencil"</a:t>
            </a:r>
            <a:r>
              <a:t>){</a:t>
            </a:r>
          </a:p>
          <a:p>
            <a:pPr defTabSz="457200">
              <a:defRPr sz="23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74705E"/>
                </a:solidFill>
              </a:rPr>
              <a:t>//Allow access to internet</a:t>
            </a:r>
          </a:p>
          <a:p>
            <a:pPr defTabSz="457200">
              <a:defRPr sz="23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hape 994"/>
          <p:cNvSpPr/>
          <p:nvPr/>
        </p:nvSpPr>
        <p:spPr>
          <a:xfrm>
            <a:off x="3797300" y="2844618"/>
            <a:ext cx="7538509" cy="512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28600">
              <a:spcBef>
                <a:spcPts val="1000"/>
              </a:spcBef>
              <a:buSzPct val="100000"/>
              <a:buFont typeface="Lucida Grande"/>
              <a:buChar char="‣"/>
              <a:defRPr sz="200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Practice combining conditionals with jQuery to create a simple interaction.</a:t>
            </a:r>
          </a:p>
        </p:txBody>
      </p:sp>
      <p:sp>
        <p:nvSpPr>
          <p:cNvPr id="995" name="Shape 995"/>
          <p:cNvSpPr/>
          <p:nvPr/>
        </p:nvSpPr>
        <p:spPr>
          <a:xfrm>
            <a:off x="3797300" y="5147454"/>
            <a:ext cx="1104901" cy="639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1000"/>
              </a:spcBef>
              <a:buFont typeface="Lucida Grande"/>
              <a:defRPr sz="2000">
                <a:uFill>
                  <a:solidFill>
                    <a:srgbClr val="000000"/>
                  </a:solidFill>
                </a:uFill>
                <a:latin typeface="News706BT-ItalicC"/>
                <a:ea typeface="News706BT-ItalicC"/>
                <a:cs typeface="News706BT-ItalicC"/>
                <a:sym typeface="News706BT-ItalicC"/>
              </a:defRPr>
            </a:pPr>
            <a:r>
              <a:t>5 min</a:t>
            </a:r>
          </a:p>
          <a:p>
            <a:pPr>
              <a:spcBef>
                <a:spcPts val="1000"/>
              </a:spcBef>
              <a:buFont typeface="Lucida Grande"/>
              <a:defRPr sz="2000">
                <a:uFill>
                  <a:solidFill>
                    <a:srgbClr val="000000"/>
                  </a:solidFill>
                </a:uFill>
                <a:latin typeface="News706BT-ItalicC"/>
                <a:ea typeface="News706BT-ItalicC"/>
                <a:cs typeface="News706BT-ItalicC"/>
                <a:sym typeface="News706BT-ItalicC"/>
              </a:defRPr>
            </a:pPr>
            <a:r>
              <a:t>8 min</a:t>
            </a:r>
          </a:p>
        </p:txBody>
      </p:sp>
      <p:sp>
        <p:nvSpPr>
          <p:cNvPr id="996" name="Shape 996"/>
          <p:cNvSpPr/>
          <p:nvPr/>
        </p:nvSpPr>
        <p:spPr>
          <a:xfrm>
            <a:off x="5446217" y="5147750"/>
            <a:ext cx="6934757" cy="1426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54000" indent="-254000">
              <a:spcBef>
                <a:spcPts val="1000"/>
              </a:spcBef>
              <a:buSzPct val="100000"/>
              <a:buAutoNum type="arabicPeriod" startAt="1"/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lesson9_starter_code &gt; [3] blackout</a:t>
            </a:r>
          </a:p>
          <a:p>
            <a:pPr marL="254000" indent="-254000">
              <a:spcBef>
                <a:spcPts val="1000"/>
              </a:spcBef>
              <a:buSzPct val="100000"/>
              <a:buAutoNum type="arabicPeriod" startAt="1"/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Together: write pseudo code for the light/dark switcher.</a:t>
            </a:r>
          </a:p>
          <a:p>
            <a:pPr marL="254000" indent="-254000">
              <a:spcBef>
                <a:spcPts val="1000"/>
              </a:spcBef>
              <a:buSzPct val="100000"/>
              <a:buAutoNum type="arabicPeriod" startAt="1"/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In pairs, write code to complete the light/dark switcher.</a:t>
            </a:r>
          </a:p>
        </p:txBody>
      </p:sp>
      <p:sp>
        <p:nvSpPr>
          <p:cNvPr id="997" name="Shape 997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8" name="Shape 998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pSp>
        <p:nvGrpSpPr>
          <p:cNvPr id="1001" name="Group 1001"/>
          <p:cNvGrpSpPr/>
          <p:nvPr/>
        </p:nvGrpSpPr>
        <p:grpSpPr>
          <a:xfrm>
            <a:off x="1384300" y="3130550"/>
            <a:ext cx="1270000" cy="1270000"/>
            <a:chOff x="0" y="0"/>
            <a:chExt cx="1269999" cy="1269999"/>
          </a:xfrm>
        </p:grpSpPr>
        <p:pic>
          <p:nvPicPr>
            <p:cNvPr id="999" name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00" name="Shape 1000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75000"/>
                </a:lnSpc>
                <a:buClr>
                  <a:srgbClr val="000000"/>
                </a:buClr>
                <a:defRPr spc="-36" sz="1800">
                  <a:solidFill>
                    <a:srgbClr val="FFFFFF"/>
                  </a:solid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lvl1pPr>
            </a:lstStyle>
            <a:p>
              <a:pPr/>
              <a:r>
                <a:t>EXERCISE</a:t>
              </a:r>
            </a:p>
          </p:txBody>
        </p:sp>
      </p:grpSp>
      <p:sp>
        <p:nvSpPr>
          <p:cNvPr id="1002" name="Shape 1002"/>
          <p:cNvSpPr/>
          <p:nvPr/>
        </p:nvSpPr>
        <p:spPr>
          <a:xfrm flipV="1">
            <a:off x="3797300" y="5018537"/>
            <a:ext cx="3735027" cy="29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03" name="Shape 1003"/>
          <p:cNvSpPr/>
          <p:nvPr/>
        </p:nvSpPr>
        <p:spPr>
          <a:xfrm>
            <a:off x="3797300" y="4764826"/>
            <a:ext cx="3733801" cy="254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cap="all" sz="20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execution</a:t>
            </a:r>
          </a:p>
        </p:txBody>
      </p:sp>
      <p:sp>
        <p:nvSpPr>
          <p:cNvPr id="1004" name="Shape 1004"/>
          <p:cNvSpPr/>
          <p:nvPr/>
        </p:nvSpPr>
        <p:spPr>
          <a:xfrm flipV="1">
            <a:off x="3797300" y="2715701"/>
            <a:ext cx="3735027" cy="29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05" name="Shape 1005"/>
          <p:cNvSpPr/>
          <p:nvPr/>
        </p:nvSpPr>
        <p:spPr>
          <a:xfrm>
            <a:off x="3797300" y="2461991"/>
            <a:ext cx="37338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cap="all" sz="20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key objective</a:t>
            </a:r>
          </a:p>
        </p:txBody>
      </p:sp>
      <p:sp>
        <p:nvSpPr>
          <p:cNvPr id="1006" name="Shape 1006"/>
          <p:cNvSpPr/>
          <p:nvPr/>
        </p:nvSpPr>
        <p:spPr>
          <a:xfrm flipV="1">
            <a:off x="3225800" y="1803660"/>
            <a:ext cx="1" cy="4430478"/>
          </a:xfrm>
          <a:prstGeom prst="line">
            <a:avLst/>
          </a:prstGeom>
          <a:ln w="12700">
            <a:solidFill>
              <a:srgbClr val="EAEAEA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07" name="Shape 1007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defRPr cap="all" spc="-64" sz="32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Exercise — blackout</a:t>
            </a:r>
          </a:p>
        </p:txBody>
      </p:sp>
      <p:sp>
        <p:nvSpPr>
          <p:cNvPr id="1008" name="Shape 1008"/>
          <p:cNvSpPr/>
          <p:nvPr/>
        </p:nvSpPr>
        <p:spPr>
          <a:xfrm>
            <a:off x="3797300" y="4063339"/>
            <a:ext cx="6034485" cy="245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28600">
              <a:spcBef>
                <a:spcPts val="1000"/>
              </a:spcBef>
              <a:buSzPct val="100000"/>
              <a:buFont typeface="Lucida Grande"/>
              <a:buChar char="‣"/>
              <a:defRPr sz="200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Individual/Paired</a:t>
            </a:r>
          </a:p>
        </p:txBody>
      </p:sp>
      <p:sp>
        <p:nvSpPr>
          <p:cNvPr id="1009" name="Shape 1009"/>
          <p:cNvSpPr/>
          <p:nvPr/>
        </p:nvSpPr>
        <p:spPr>
          <a:xfrm flipV="1">
            <a:off x="3797300" y="3934900"/>
            <a:ext cx="3735027" cy="29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0" name="Shape 1010"/>
          <p:cNvSpPr/>
          <p:nvPr/>
        </p:nvSpPr>
        <p:spPr>
          <a:xfrm>
            <a:off x="3797300" y="3681190"/>
            <a:ext cx="3733801" cy="254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cap="all" sz="20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Type of exercise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Shape 1012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3" name="Shape 1013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4" name="Shape 1014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Code along — compare two numbers</a:t>
            </a:r>
          </a:p>
        </p:txBody>
      </p:sp>
      <p:pic>
        <p:nvPicPr>
          <p:cNvPr id="1015" name="Code_along_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8279" y="1881340"/>
            <a:ext cx="4114801" cy="4241801"/>
          </a:xfrm>
          <a:prstGeom prst="rect">
            <a:avLst/>
          </a:prstGeom>
          <a:ln w="12700">
            <a:miter lim="400000"/>
          </a:ln>
        </p:spPr>
      </p:pic>
      <p:sp>
        <p:nvSpPr>
          <p:cNvPr id="1016" name="Shape 1016"/>
          <p:cNvSpPr/>
          <p:nvPr/>
        </p:nvSpPr>
        <p:spPr>
          <a:xfrm>
            <a:off x="2800299" y="6484099"/>
            <a:ext cx="6550762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Let's code!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Compare Two Numbers</a:t>
            </a:r>
            <a:r>
              <a:t> (Codepen)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FCB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Shape 1018"/>
          <p:cNvSpPr/>
          <p:nvPr/>
        </p:nvSpPr>
        <p:spPr>
          <a:xfrm>
            <a:off x="635000" y="16389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lab</a:t>
            </a:r>
          </a:p>
        </p:txBody>
      </p:sp>
      <p:sp>
        <p:nvSpPr>
          <p:cNvPr id="1019" name="Shape 1019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20" name="Shape 1020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21" name="Shape 1021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JS Basics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Shape 1023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24" name="Shape 1024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25" name="Shape 1025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Lab — Temp converter</a:t>
            </a:r>
          </a:p>
        </p:txBody>
      </p:sp>
      <p:pic>
        <p:nvPicPr>
          <p:cNvPr id="102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1650" y="1797049"/>
            <a:ext cx="4381500" cy="436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hape 1028"/>
          <p:cNvSpPr/>
          <p:nvPr/>
        </p:nvSpPr>
        <p:spPr>
          <a:xfrm>
            <a:off x="3797300" y="2844618"/>
            <a:ext cx="7538509" cy="512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28600">
              <a:spcBef>
                <a:spcPts val="1000"/>
              </a:spcBef>
              <a:buSzPct val="100000"/>
              <a:buFont typeface="Lucida Grande"/>
              <a:buChar char="‣"/>
              <a:defRPr sz="200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Build an application using HTML/CSS and JS that converts a temperature from Fahrenheit to Celsius</a:t>
            </a:r>
          </a:p>
        </p:txBody>
      </p:sp>
      <p:sp>
        <p:nvSpPr>
          <p:cNvPr id="1029" name="Shape 1029"/>
          <p:cNvSpPr/>
          <p:nvPr/>
        </p:nvSpPr>
        <p:spPr>
          <a:xfrm>
            <a:off x="3797300" y="4893454"/>
            <a:ext cx="1104901" cy="245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Font typeface="Lucida Grande"/>
              <a:defRPr sz="2000">
                <a:uFill>
                  <a:solidFill>
                    <a:srgbClr val="000000"/>
                  </a:solidFill>
                </a:uFill>
                <a:latin typeface="News706BT-ItalicC"/>
                <a:ea typeface="News706BT-ItalicC"/>
                <a:cs typeface="News706BT-ItalicC"/>
                <a:sym typeface="News706BT-ItalicC"/>
              </a:defRPr>
            </a:lvl1pPr>
          </a:lstStyle>
          <a:p>
            <a:pPr/>
            <a:r>
              <a:t>Until 8:45</a:t>
            </a:r>
          </a:p>
        </p:txBody>
      </p:sp>
      <p:sp>
        <p:nvSpPr>
          <p:cNvPr id="1030" name="Shape 1030"/>
          <p:cNvSpPr/>
          <p:nvPr/>
        </p:nvSpPr>
        <p:spPr>
          <a:xfrm>
            <a:off x="5446217" y="4893750"/>
            <a:ext cx="6934757" cy="779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54000" indent="-254000">
              <a:spcBef>
                <a:spcPts val="1000"/>
              </a:spcBef>
              <a:buSzPct val="100000"/>
              <a:buAutoNum type="arabicPeriod" startAt="1"/>
              <a:defRPr sz="200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In groups of 3-4 test out the functional temperature converter and write pseudo code to convert a temperature from Fahrenheit to Celsius</a:t>
            </a:r>
          </a:p>
        </p:txBody>
      </p:sp>
      <p:sp>
        <p:nvSpPr>
          <p:cNvPr id="1031" name="Shape 10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32" name="Shape 10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pSp>
        <p:nvGrpSpPr>
          <p:cNvPr id="1035" name="Group 1035"/>
          <p:cNvGrpSpPr/>
          <p:nvPr/>
        </p:nvGrpSpPr>
        <p:grpSpPr>
          <a:xfrm>
            <a:off x="1384300" y="3130550"/>
            <a:ext cx="1270000" cy="1270000"/>
            <a:chOff x="0" y="0"/>
            <a:chExt cx="1269999" cy="1269999"/>
          </a:xfrm>
        </p:grpSpPr>
        <p:pic>
          <p:nvPicPr>
            <p:cNvPr id="1033" name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34" name="Shape 1034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75000"/>
                </a:lnSpc>
                <a:buClr>
                  <a:srgbClr val="000000"/>
                </a:buClr>
                <a:defRPr spc="-36" sz="1800">
                  <a:solidFill>
                    <a:srgbClr val="FFFFFF"/>
                  </a:solid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lvl1pPr>
            </a:lstStyle>
            <a:p>
              <a:pPr/>
              <a:r>
                <a:t>EXERCISE</a:t>
              </a:r>
            </a:p>
          </p:txBody>
        </p:sp>
      </p:grpSp>
      <p:sp>
        <p:nvSpPr>
          <p:cNvPr id="1036" name="Shape 1036"/>
          <p:cNvSpPr/>
          <p:nvPr/>
        </p:nvSpPr>
        <p:spPr>
          <a:xfrm flipV="1">
            <a:off x="3797300" y="4764537"/>
            <a:ext cx="3735027" cy="29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37" name="Shape 1037"/>
          <p:cNvSpPr/>
          <p:nvPr/>
        </p:nvSpPr>
        <p:spPr>
          <a:xfrm>
            <a:off x="3797300" y="4510826"/>
            <a:ext cx="3733801" cy="254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cap="all" sz="20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small group planning</a:t>
            </a:r>
          </a:p>
        </p:txBody>
      </p:sp>
      <p:sp>
        <p:nvSpPr>
          <p:cNvPr id="1038" name="Shape 1038"/>
          <p:cNvSpPr/>
          <p:nvPr/>
        </p:nvSpPr>
        <p:spPr>
          <a:xfrm flipV="1">
            <a:off x="3797300" y="2715701"/>
            <a:ext cx="3735027" cy="29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39" name="Shape 1039"/>
          <p:cNvSpPr/>
          <p:nvPr/>
        </p:nvSpPr>
        <p:spPr>
          <a:xfrm>
            <a:off x="3797300" y="2461991"/>
            <a:ext cx="37338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cap="all" sz="20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key objective</a:t>
            </a:r>
          </a:p>
        </p:txBody>
      </p:sp>
      <p:sp>
        <p:nvSpPr>
          <p:cNvPr id="1040" name="Shape 1040"/>
          <p:cNvSpPr/>
          <p:nvPr/>
        </p:nvSpPr>
        <p:spPr>
          <a:xfrm flipV="1">
            <a:off x="3225800" y="1803660"/>
            <a:ext cx="1" cy="4430478"/>
          </a:xfrm>
          <a:prstGeom prst="line">
            <a:avLst/>
          </a:prstGeom>
          <a:ln w="12700">
            <a:solidFill>
              <a:srgbClr val="EAEAEA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41" name="Shape 1041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defRPr cap="all" spc="-64" sz="32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lab — Temp converter — part 1</a:t>
            </a:r>
          </a:p>
        </p:txBody>
      </p:sp>
      <p:sp>
        <p:nvSpPr>
          <p:cNvPr id="1042" name="Shape 1042"/>
          <p:cNvSpPr/>
          <p:nvPr/>
        </p:nvSpPr>
        <p:spPr>
          <a:xfrm>
            <a:off x="3797300" y="3936339"/>
            <a:ext cx="6034485" cy="245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28600">
              <a:spcBef>
                <a:spcPts val="1000"/>
              </a:spcBef>
              <a:buSzPct val="100000"/>
              <a:buFont typeface="Lucida Grande"/>
              <a:buChar char="‣"/>
              <a:defRPr sz="200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Groups of 3-4</a:t>
            </a:r>
          </a:p>
        </p:txBody>
      </p:sp>
      <p:sp>
        <p:nvSpPr>
          <p:cNvPr id="1043" name="Shape 1043"/>
          <p:cNvSpPr/>
          <p:nvPr/>
        </p:nvSpPr>
        <p:spPr>
          <a:xfrm flipV="1">
            <a:off x="3797300" y="3807900"/>
            <a:ext cx="3735027" cy="29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44" name="Shape 1044"/>
          <p:cNvSpPr/>
          <p:nvPr/>
        </p:nvSpPr>
        <p:spPr>
          <a:xfrm>
            <a:off x="3797300" y="3554190"/>
            <a:ext cx="3733801" cy="254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cap="all" sz="20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Type of exercise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Shape 1046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47" name="Shape 1047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pSp>
        <p:nvGrpSpPr>
          <p:cNvPr id="1050" name="Group 1050"/>
          <p:cNvGrpSpPr/>
          <p:nvPr/>
        </p:nvGrpSpPr>
        <p:grpSpPr>
          <a:xfrm>
            <a:off x="1384300" y="3130550"/>
            <a:ext cx="1270000" cy="1270000"/>
            <a:chOff x="0" y="0"/>
            <a:chExt cx="1269999" cy="1269999"/>
          </a:xfrm>
        </p:grpSpPr>
        <p:pic>
          <p:nvPicPr>
            <p:cNvPr id="1048" name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0000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49" name="Shape 1049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75000"/>
                </a:lnSpc>
                <a:buClr>
                  <a:srgbClr val="000000"/>
                </a:buClr>
                <a:defRPr spc="-36" sz="1800">
                  <a:solidFill>
                    <a:srgbClr val="FFFFFF"/>
                  </a:solid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lvl1pPr>
            </a:lstStyle>
            <a:p>
              <a:pPr/>
              <a:r>
                <a:t>EXERCISE</a:t>
              </a:r>
            </a:p>
          </p:txBody>
        </p:sp>
      </p:grpSp>
      <p:sp>
        <p:nvSpPr>
          <p:cNvPr id="1051" name="Shape 1051"/>
          <p:cNvSpPr/>
          <p:nvPr/>
        </p:nvSpPr>
        <p:spPr>
          <a:xfrm flipV="1">
            <a:off x="3225800" y="1803660"/>
            <a:ext cx="1" cy="4430478"/>
          </a:xfrm>
          <a:prstGeom prst="line">
            <a:avLst/>
          </a:prstGeom>
          <a:ln w="12700">
            <a:solidFill>
              <a:srgbClr val="EAEAEA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52" name="Shape 1052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defRPr cap="all" spc="-64" sz="32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lab — Temp converter — part 2 (Next class)</a:t>
            </a:r>
          </a:p>
        </p:txBody>
      </p:sp>
      <p:sp>
        <p:nvSpPr>
          <p:cNvPr id="1053" name="Shape 1053"/>
          <p:cNvSpPr/>
          <p:nvPr/>
        </p:nvSpPr>
        <p:spPr>
          <a:xfrm>
            <a:off x="3797300" y="2281060"/>
            <a:ext cx="7538509" cy="512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28600">
              <a:spcBef>
                <a:spcPts val="1000"/>
              </a:spcBef>
              <a:buSzPct val="100000"/>
              <a:buFont typeface="Lucida Grande"/>
              <a:buChar char="‣"/>
              <a:defRPr sz="200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Build an application using HTML/CSS and JS that converts a temperature from Fahrenheit to Celsius</a:t>
            </a:r>
          </a:p>
        </p:txBody>
      </p:sp>
      <p:sp>
        <p:nvSpPr>
          <p:cNvPr id="1054" name="Shape 1054"/>
          <p:cNvSpPr/>
          <p:nvPr/>
        </p:nvSpPr>
        <p:spPr>
          <a:xfrm flipV="1">
            <a:off x="3797300" y="2152143"/>
            <a:ext cx="3735027" cy="29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55" name="Shape 1055"/>
          <p:cNvSpPr/>
          <p:nvPr/>
        </p:nvSpPr>
        <p:spPr>
          <a:xfrm>
            <a:off x="3797300" y="1898433"/>
            <a:ext cx="3733801" cy="254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cap="all" sz="20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key objective</a:t>
            </a:r>
          </a:p>
        </p:txBody>
      </p:sp>
      <p:sp>
        <p:nvSpPr>
          <p:cNvPr id="1056" name="Shape 1056"/>
          <p:cNvSpPr/>
          <p:nvPr/>
        </p:nvSpPr>
        <p:spPr>
          <a:xfrm>
            <a:off x="3797300" y="3674550"/>
            <a:ext cx="1104901" cy="245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Font typeface="Lucida Grande"/>
              <a:defRPr sz="2000">
                <a:uFill>
                  <a:solidFill>
                    <a:srgbClr val="000000"/>
                  </a:solidFill>
                </a:uFill>
                <a:latin typeface="News706BT-ItalicC"/>
                <a:ea typeface="News706BT-ItalicC"/>
                <a:cs typeface="News706BT-ItalicC"/>
                <a:sym typeface="News706BT-ItalicC"/>
              </a:defRPr>
            </a:lvl1pPr>
          </a:lstStyle>
          <a:p>
            <a:pPr/>
            <a:r>
              <a:t>Until 8:50</a:t>
            </a:r>
          </a:p>
        </p:txBody>
      </p:sp>
      <p:sp>
        <p:nvSpPr>
          <p:cNvPr id="1057" name="Shape 1057"/>
          <p:cNvSpPr/>
          <p:nvPr/>
        </p:nvSpPr>
        <p:spPr>
          <a:xfrm>
            <a:off x="5446217" y="3674550"/>
            <a:ext cx="6934757" cy="2226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54000" indent="-254000">
              <a:spcBef>
                <a:spcPts val="1000"/>
              </a:spcBef>
              <a:buSzPct val="100000"/>
              <a:buAutoNum type="arabicPeriod" startAt="1"/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t>Write .js to make the temperature converter functional.</a:t>
            </a:r>
          </a:p>
          <a:p>
            <a:pPr marL="254000" indent="-254000">
              <a:spcBef>
                <a:spcPts val="1000"/>
              </a:spcBef>
              <a:buSzPct val="100000"/>
              <a:buAutoNum type="arabicPeriod" startAt="1"/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Bonus #1</a:t>
            </a:r>
            <a:r>
              <a:t>: Change the background-color depending on what temperature the user enters</a:t>
            </a:r>
          </a:p>
          <a:p>
            <a:pPr marL="254000" indent="-254000">
              <a:spcBef>
                <a:spcPts val="1000"/>
              </a:spcBef>
              <a:buSzPct val="100000"/>
              <a:buAutoNum type="arabicPeriod" startAt="1"/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Bonus #2</a:t>
            </a:r>
            <a:r>
              <a:t>: Add error styles if the user doesn't enter a value in the form</a:t>
            </a:r>
          </a:p>
          <a:p>
            <a:pPr marL="254000" indent="-254000">
              <a:spcBef>
                <a:spcPts val="1000"/>
              </a:spcBef>
              <a:buSzPct val="100000"/>
              <a:buAutoNum type="arabicPeriod" startAt="1"/>
              <a:defRPr sz="2000">
                <a:uFill>
                  <a:solidFill>
                    <a:srgbClr val="000000"/>
                  </a:solidFill>
                </a:uFill>
              </a:defRPr>
            </a:pPr>
            <a:r>
              <a:rPr>
                <a:latin typeface="News706BT-BoldC"/>
                <a:ea typeface="News706BT-BoldC"/>
                <a:cs typeface="News706BT-BoldC"/>
                <a:sym typeface="News706BT-BoldC"/>
              </a:rPr>
              <a:t>Bonus #3</a:t>
            </a:r>
            <a:r>
              <a:t>: Add your own styles to the temperature converter</a:t>
            </a:r>
          </a:p>
        </p:txBody>
      </p:sp>
      <p:sp>
        <p:nvSpPr>
          <p:cNvPr id="1058" name="Shape 1058"/>
          <p:cNvSpPr/>
          <p:nvPr/>
        </p:nvSpPr>
        <p:spPr>
          <a:xfrm flipV="1">
            <a:off x="3797300" y="3545337"/>
            <a:ext cx="3735027" cy="290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59" name="Shape 1059"/>
          <p:cNvSpPr/>
          <p:nvPr/>
        </p:nvSpPr>
        <p:spPr>
          <a:xfrm>
            <a:off x="3797300" y="3291626"/>
            <a:ext cx="3733801" cy="254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buFont typeface="Lucida Grande"/>
              <a:defRPr cap="all" sz="20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execution</a:t>
            </a:r>
          </a:p>
        </p:txBody>
      </p:sp>
      <p:sp>
        <p:nvSpPr>
          <p:cNvPr id="1060" name="Shape 1060"/>
          <p:cNvSpPr/>
          <p:nvPr/>
        </p:nvSpPr>
        <p:spPr>
          <a:xfrm>
            <a:off x="2548763" y="6783268"/>
            <a:ext cx="7907275" cy="347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latin typeface="News706BT-ItalicC"/>
                <a:ea typeface="News706BT-ItalicC"/>
                <a:cs typeface="News706BT-ItalicC"/>
                <a:sym typeface="News706BT-ItalicC"/>
              </a:defRPr>
            </a:pPr>
            <a:r>
              <a:t>**For reference, see the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Compare Two Numbers</a:t>
            </a:r>
            <a:r>
              <a:t> and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Score Keeper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Shape 1062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63" name="Shape 1063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64" name="Shape 1064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defRPr cap="all" spc="-64" sz="32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lab — Temp converter — Formulas</a:t>
            </a:r>
          </a:p>
        </p:txBody>
      </p:sp>
      <p:sp>
        <p:nvSpPr>
          <p:cNvPr id="1065" name="Shape 1065"/>
          <p:cNvSpPr/>
          <p:nvPr/>
        </p:nvSpPr>
        <p:spPr>
          <a:xfrm>
            <a:off x="627569" y="2177566"/>
            <a:ext cx="5780533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Formula to convert fahrenheit to celsius:</a:t>
            </a:r>
          </a:p>
        </p:txBody>
      </p:sp>
      <p:sp>
        <p:nvSpPr>
          <p:cNvPr id="1066" name="Shape 1066"/>
          <p:cNvSpPr/>
          <p:nvPr/>
        </p:nvSpPr>
        <p:spPr>
          <a:xfrm>
            <a:off x="6497529" y="2133191"/>
            <a:ext cx="4504136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(fahrenheit - 32) / 1.8;</a:t>
            </a:r>
          </a:p>
        </p:txBody>
      </p:sp>
      <p:sp>
        <p:nvSpPr>
          <p:cNvPr id="1067" name="Shape 1067"/>
          <p:cNvSpPr/>
          <p:nvPr/>
        </p:nvSpPr>
        <p:spPr>
          <a:xfrm>
            <a:off x="652969" y="3096019"/>
            <a:ext cx="5780533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Formula to convert celsius to fahrenheit:</a:t>
            </a:r>
          </a:p>
        </p:txBody>
      </p:sp>
      <p:sp>
        <p:nvSpPr>
          <p:cNvPr id="1068" name="Shape 1068"/>
          <p:cNvSpPr/>
          <p:nvPr/>
        </p:nvSpPr>
        <p:spPr>
          <a:xfrm>
            <a:off x="6522929" y="3051645"/>
            <a:ext cx="3589587" cy="48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1.8 * celsius + 32;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Shape 1070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71" name="Shape 1071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72" name="Shape 1072"/>
          <p:cNvSpPr/>
          <p:nvPr/>
        </p:nvSpPr>
        <p:spPr>
          <a:xfrm>
            <a:off x="605366" y="720095"/>
            <a:ext cx="7721601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jquery methods — events!</a:t>
            </a:r>
          </a:p>
        </p:txBody>
      </p:sp>
      <p:sp>
        <p:nvSpPr>
          <p:cNvPr id="1073" name="Shape 1073"/>
          <p:cNvSpPr/>
          <p:nvPr/>
        </p:nvSpPr>
        <p:spPr>
          <a:xfrm>
            <a:off x="593998" y="1700937"/>
            <a:ext cx="6399886" cy="393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.on() method is used to handle all events.</a:t>
            </a:r>
          </a:p>
        </p:txBody>
      </p:sp>
      <p:grpSp>
        <p:nvGrpSpPr>
          <p:cNvPr id="1076" name="Group 1076"/>
          <p:cNvGrpSpPr/>
          <p:nvPr/>
        </p:nvGrpSpPr>
        <p:grpSpPr>
          <a:xfrm>
            <a:off x="10669465" y="181799"/>
            <a:ext cx="2107412" cy="2074813"/>
            <a:chOff x="0" y="0"/>
            <a:chExt cx="2107410" cy="2074811"/>
          </a:xfrm>
        </p:grpSpPr>
        <p:sp>
          <p:nvSpPr>
            <p:cNvPr id="1074" name="Shape 1074"/>
            <p:cNvSpPr/>
            <p:nvPr/>
          </p:nvSpPr>
          <p:spPr>
            <a:xfrm>
              <a:off x="0" y="0"/>
              <a:ext cx="2107411" cy="2074812"/>
            </a:xfrm>
            <a:prstGeom prst="ellipse">
              <a:avLst/>
            </a:prstGeom>
            <a:solidFill>
              <a:srgbClr val="ED33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ts val="1600"/>
                </a:lnSpc>
                <a:defRPr cap="all" sz="1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</a:p>
          </p:txBody>
        </p:sp>
        <p:sp>
          <p:nvSpPr>
            <p:cNvPr id="1075" name="Shape 1075"/>
            <p:cNvSpPr/>
            <p:nvPr/>
          </p:nvSpPr>
          <p:spPr>
            <a:xfrm>
              <a:off x="294329" y="423995"/>
              <a:ext cx="1518753" cy="1226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ctr" defTabSz="647700">
                <a:lnSpc>
                  <a:spcPts val="3200"/>
                </a:lnSpc>
                <a:defRPr cap="all" spc="-56" sz="2800"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  <a:r>
                <a:t>create</a:t>
              </a:r>
            </a:p>
            <a:p>
              <a:pPr algn="ctr" defTabSz="647700">
                <a:lnSpc>
                  <a:spcPts val="3200"/>
                </a:lnSpc>
                <a:defRPr cap="all" spc="-56" sz="2800"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  <a:r>
                <a:t>event</a:t>
              </a:r>
            </a:p>
            <a:p>
              <a:pPr algn="ctr" defTabSz="647700">
                <a:lnSpc>
                  <a:spcPts val="3200"/>
                </a:lnSpc>
                <a:defRPr cap="all" spc="-56" sz="2800">
                  <a:uFill>
                    <a:solidFill>
                      <a:srgbClr val="000000"/>
                    </a:solidFill>
                  </a:uFill>
                  <a:latin typeface="PFDinTextCompPro-Bold"/>
                  <a:ea typeface="PFDinTextCompPro-Bold"/>
                  <a:cs typeface="PFDinTextCompPro-Bold"/>
                  <a:sym typeface="PFDinTextCompPro-Bold"/>
                </a:defRPr>
              </a:pPr>
              <a:r>
                <a:t>listeners</a:t>
              </a:r>
            </a:p>
          </p:txBody>
        </p:sp>
      </p:grpSp>
      <p:sp>
        <p:nvSpPr>
          <p:cNvPr id="1077" name="Shape 1077"/>
          <p:cNvSpPr/>
          <p:nvPr/>
        </p:nvSpPr>
        <p:spPr>
          <a:xfrm>
            <a:off x="645393" y="2414945"/>
            <a:ext cx="1203047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News706BT-BoldC"/>
                <a:ea typeface="News706BT-BoldC"/>
                <a:cs typeface="News706BT-BoldC"/>
                <a:sym typeface="News706BT-BoldC"/>
              </a:defRPr>
            </a:lvl1pPr>
          </a:lstStyle>
          <a:p>
            <a:pPr/>
            <a:r>
              <a:t>Syntax:</a:t>
            </a:r>
          </a:p>
        </p:txBody>
      </p:sp>
      <p:sp>
        <p:nvSpPr>
          <p:cNvPr id="1078" name="Shape 1078"/>
          <p:cNvSpPr/>
          <p:nvPr/>
        </p:nvSpPr>
        <p:spPr>
          <a:xfrm>
            <a:off x="1950466" y="2380615"/>
            <a:ext cx="745450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$('selector').on('event', code_that_should_run);</a:t>
            </a:r>
          </a:p>
        </p:txBody>
      </p:sp>
      <p:sp>
        <p:nvSpPr>
          <p:cNvPr id="1079" name="Shape 1079"/>
          <p:cNvSpPr/>
          <p:nvPr/>
        </p:nvSpPr>
        <p:spPr>
          <a:xfrm>
            <a:off x="645393" y="3114669"/>
            <a:ext cx="1519734" cy="393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News706BT-BoldC"/>
                <a:ea typeface="News706BT-BoldC"/>
                <a:cs typeface="News706BT-BoldC"/>
                <a:sym typeface="News706BT-BoldC"/>
              </a:defRPr>
            </a:lvl1pPr>
          </a:lstStyle>
          <a:p>
            <a:pPr/>
            <a:r>
              <a:t>Example:</a:t>
            </a:r>
          </a:p>
        </p:txBody>
      </p:sp>
      <p:sp>
        <p:nvSpPr>
          <p:cNvPr id="1080" name="Shape 1080"/>
          <p:cNvSpPr/>
          <p:nvPr/>
        </p:nvSpPr>
        <p:spPr>
          <a:xfrm>
            <a:off x="2369493" y="3114669"/>
            <a:ext cx="6280749" cy="1570835"/>
          </a:xfrm>
          <a:prstGeom prst="roundRect">
            <a:avLst>
              <a:gd name="adj" fmla="val 3769"/>
            </a:avLst>
          </a:prstGeom>
          <a:solidFill>
            <a:srgbClr val="2B2B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ts val="1600"/>
              </a:lnSpc>
              <a:defRPr cap="all" sz="1800"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pPr>
          </a:p>
        </p:txBody>
      </p:sp>
      <p:sp>
        <p:nvSpPr>
          <p:cNvPr id="1081" name="Shape 1081"/>
          <p:cNvSpPr/>
          <p:nvPr/>
        </p:nvSpPr>
        <p:spPr>
          <a:xfrm>
            <a:off x="2605992" y="3270930"/>
            <a:ext cx="6074111" cy="1258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3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E34D7A"/>
                </a:solidFill>
              </a:rPr>
              <a:t>$</a:t>
            </a:r>
            <a:r>
              <a:t>(</a:t>
            </a:r>
            <a:r>
              <a:rPr>
                <a:solidFill>
                  <a:srgbClr val="E6D77A"/>
                </a:solidFill>
              </a:rPr>
              <a:t>'li'</a:t>
            </a:r>
            <a:r>
              <a:t>).on(</a:t>
            </a:r>
            <a:r>
              <a:rPr>
                <a:solidFill>
                  <a:srgbClr val="E6D77A"/>
                </a:solidFill>
              </a:rPr>
              <a:t>'click'</a:t>
            </a:r>
            <a:r>
              <a:t>, </a:t>
            </a:r>
            <a:r>
              <a:rPr>
                <a:solidFill>
                  <a:srgbClr val="83D7EC"/>
                </a:solidFill>
              </a:rPr>
              <a:t>function</a:t>
            </a:r>
            <a:r>
              <a:t>() { </a:t>
            </a:r>
          </a:p>
          <a:p>
            <a:pPr defTabSz="457200">
              <a:defRPr sz="23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74705E"/>
                </a:solidFill>
              </a:rPr>
              <a:t>// your code here</a:t>
            </a:r>
            <a:endParaRPr>
              <a:solidFill>
                <a:srgbClr val="74705E"/>
              </a:solidFill>
            </a:endParaRPr>
          </a:p>
          <a:p>
            <a:pPr defTabSz="457200">
              <a:defRPr sz="2300">
                <a:solidFill>
                  <a:srgbClr val="FFFFFF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5E5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Shape 108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84" name="Shape 108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85" name="Shape 108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 Basics</a:t>
            </a:r>
          </a:p>
        </p:txBody>
      </p:sp>
      <p:sp>
        <p:nvSpPr>
          <p:cNvPr id="1086" name="Shape 1086"/>
          <p:cNvSpPr/>
          <p:nvPr>
            <p:ph type="title"/>
          </p:nvPr>
        </p:nvSpPr>
        <p:spPr>
          <a:xfrm>
            <a:off x="635000" y="1727200"/>
            <a:ext cx="11734800" cy="711200"/>
          </a:xfrm>
          <a:prstGeom prst="rect">
            <a:avLst/>
          </a:prstGeom>
        </p:spPr>
        <p:txBody>
          <a:bodyPr/>
          <a:lstStyle/>
          <a:p>
            <a:pPr/>
            <a:r>
              <a:t>Learning objectives</a:t>
            </a:r>
          </a:p>
        </p:txBody>
      </p:sp>
      <p:sp>
        <p:nvSpPr>
          <p:cNvPr id="1087" name="Shape 1087"/>
          <p:cNvSpPr/>
          <p:nvPr/>
        </p:nvSpPr>
        <p:spPr>
          <a:xfrm flipV="1">
            <a:off x="2108200" y="2588128"/>
            <a:ext cx="1" cy="3589919"/>
          </a:xfrm>
          <a:prstGeom prst="lin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88" name="Shape 1088"/>
          <p:cNvSpPr/>
          <p:nvPr>
            <p:ph type="body" sz="quarter" idx="1"/>
          </p:nvPr>
        </p:nvSpPr>
        <p:spPr>
          <a:xfrm>
            <a:off x="2391998" y="3454438"/>
            <a:ext cx="10001313" cy="1857299"/>
          </a:xfrm>
          <a:prstGeom prst="rect">
            <a:avLst/>
          </a:prstGeom>
        </p:spPr>
        <p:txBody>
          <a:bodyPr/>
          <a:lstStyle/>
          <a:p>
            <a:pPr marL="203179" indent="-203179">
              <a:buSzPct val="70000"/>
              <a:buFont typeface="Lucida Grande"/>
              <a:buChar char="‣"/>
            </a:pPr>
            <a:r>
              <a:t>Define variables and identify best cases to use them.</a:t>
            </a:r>
          </a:p>
          <a:p>
            <a:pPr marL="203179" indent="-203179">
              <a:buSzPct val="70000"/>
              <a:buFont typeface="Lucida Grande"/>
              <a:buChar char="‣"/>
            </a:pPr>
            <a:r>
              <a:t>Differentiate between strings, integers and floats.</a:t>
            </a:r>
          </a:p>
          <a:p>
            <a:pPr marL="203179" indent="-203179">
              <a:buSzPct val="70000"/>
              <a:buFont typeface="Lucida Grande"/>
              <a:buChar char="‣"/>
            </a:pPr>
            <a:r>
              <a:t>Apply conditionals to change the program's control flow.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1370334" y="3079750"/>
            <a:ext cx="1026413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i="1" sz="3400"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t>“For our final projects, </a:t>
            </a:r>
          </a:p>
          <a:p>
            <a:pPr algn="ctr">
              <a:defRPr i="1" sz="3400">
                <a:latin typeface="News Gothic MT"/>
                <a:ea typeface="News Gothic MT"/>
                <a:cs typeface="News Gothic MT"/>
                <a:sym typeface="News Gothic MT"/>
              </a:defRPr>
            </a:pPr>
            <a:r>
              <a:t>would you recommend we use jQuery or Vanilla JS? “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D8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Shape 1090"/>
          <p:cNvSpPr/>
          <p:nvPr/>
        </p:nvSpPr>
        <p:spPr>
          <a:xfrm>
            <a:off x="635000" y="26295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65000"/>
              </a:lnSpc>
              <a:defRPr cap="all" spc="-180" sz="90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MONDAY</a:t>
            </a:r>
          </a:p>
        </p:txBody>
      </p:sp>
      <p:sp>
        <p:nvSpPr>
          <p:cNvPr id="1091" name="Shape 1091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92" name="Shape 1092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93" name="Shape 1093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Front-end web development</a:t>
            </a:r>
          </a:p>
        </p:txBody>
      </p:sp>
      <p:sp>
        <p:nvSpPr>
          <p:cNvPr id="1094" name="Shape 1094"/>
          <p:cNvSpPr/>
          <p:nvPr/>
        </p:nvSpPr>
        <p:spPr>
          <a:xfrm>
            <a:off x="635000" y="4056196"/>
            <a:ext cx="11734800" cy="762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cap="all" spc="-119" sz="60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Eric</a:t>
            </a:r>
          </a:p>
        </p:txBody>
      </p:sp>
      <p:sp>
        <p:nvSpPr>
          <p:cNvPr id="1095" name="Shape 1095"/>
          <p:cNvSpPr/>
          <p:nvPr/>
        </p:nvSpPr>
        <p:spPr>
          <a:xfrm>
            <a:off x="762000" y="5089128"/>
            <a:ext cx="11734800" cy="39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cap="all" spc="-62" sz="3100"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/>
            <a:r>
              <a:t>(Google sheet is pinned in slack)</a:t>
            </a:r>
          </a:p>
        </p:txBody>
      </p:sp>
      <p:sp>
        <p:nvSpPr>
          <p:cNvPr id="1096" name="Shape 1096"/>
          <p:cNvSpPr/>
          <p:nvPr/>
        </p:nvSpPr>
        <p:spPr>
          <a:xfrm>
            <a:off x="635000" y="2028626"/>
            <a:ext cx="11734800" cy="393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65000"/>
              </a:lnSpc>
              <a:defRPr cap="all" spc="-59" sz="3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9">
                <a:uFill>
                  <a:solidFill>
                    <a:srgbClr val="FFFFFF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snacks &amp; Design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1AFC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Shape 1098"/>
          <p:cNvSpPr/>
          <p:nvPr/>
        </p:nvSpPr>
        <p:spPr>
          <a:xfrm>
            <a:off x="635000" y="1638963"/>
            <a:ext cx="11734800" cy="115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cap="all" spc="-180" sz="9000">
                <a:solidFill>
                  <a:srgbClr val="FFFFFF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180" sz="9000">
                <a:uFill>
                  <a:solidFill>
                    <a:srgbClr val="FFFFFF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Exit Tickets</a:t>
            </a:r>
          </a:p>
        </p:txBody>
      </p:sp>
      <p:sp>
        <p:nvSpPr>
          <p:cNvPr id="1099" name="Shape 1099"/>
          <p:cNvSpPr/>
          <p:nvPr/>
        </p:nvSpPr>
        <p:spPr>
          <a:xfrm>
            <a:off x="635000" y="6349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00" name="Shape 1100"/>
          <p:cNvSpPr/>
          <p:nvPr/>
        </p:nvSpPr>
        <p:spPr>
          <a:xfrm>
            <a:off x="635000" y="1219199"/>
            <a:ext cx="11734800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 defTabSz="457200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01" name="Shape 1101"/>
          <p:cNvSpPr/>
          <p:nvPr/>
        </p:nvSpPr>
        <p:spPr>
          <a:xfrm>
            <a:off x="635000" y="736600"/>
            <a:ext cx="7721600" cy="41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ts val="3200"/>
              </a:lnSpc>
              <a:def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>
              <a:defRPr cap="none" spc="0" sz="1800">
                <a:uFillTx/>
                <a:latin typeface="PFDinTextCompPro-Regular"/>
                <a:ea typeface="PFDinTextCompPro-Regular"/>
                <a:cs typeface="PFDinTextCompPro-Regular"/>
                <a:sym typeface="PFDinTextCompPro-Regular"/>
              </a:defRPr>
            </a:pPr>
            <a:r>
              <a:rPr cap="all" spc="-56" sz="2800">
                <a:uFill>
                  <a:solidFill>
                    <a:srgbClr val="000000"/>
                  </a:solidFill>
                </a:u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JS - Variables and Conditionals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D8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308100" rtl="0" fontAlgn="auto" latinLnBrk="0" hangingPunct="0">
          <a:lnSpc>
            <a:spcPts val="16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1800" u="none" kumimoji="0" normalizeH="0">
            <a:ln>
              <a:noFill/>
            </a:ln>
            <a:solidFill>
              <a:srgbClr val="000000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PFDinTextCompPro-Bold"/>
            <a:ea typeface="PFDinTextCompPro-Bold"/>
            <a:cs typeface="PFDinTextCompPro-Bold"/>
            <a:sym typeface="PFDinTextCompPro-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308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FFFFFF"/>
              </a:solidFill>
            </a:uFill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D8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308100" rtl="0" fontAlgn="auto" latinLnBrk="0" hangingPunct="0">
          <a:lnSpc>
            <a:spcPts val="16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1800" u="none" kumimoji="0" normalizeH="0">
            <a:ln>
              <a:noFill/>
            </a:ln>
            <a:solidFill>
              <a:srgbClr val="000000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PFDinTextCompPro-Bold"/>
            <a:ea typeface="PFDinTextCompPro-Bold"/>
            <a:cs typeface="PFDinTextCompPro-Bold"/>
            <a:sym typeface="PFDinTextCompPro-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308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FFFFFF"/>
              </a:solidFill>
            </a:uFill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