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3004800" cy="7302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codepen.io/nevan/pen/BkdqI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 - single/double quotes: will explain later</a:t>
            </a:r>
          </a:p>
          <a:p>
            <a:pPr/>
            <a:r>
              <a:t>Booleans - like a light switch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lnSpc>
                <a:spcPct val="100000"/>
              </a:lnSpc>
              <a:buSzPct val="70000"/>
              <a:buChar char="-"/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End by revisiting the learning objectives. This lets students reflect on what they learned and determine if they have any outstanding questions.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Explain: Why would you need to convert data types?</a:t>
            </a:r>
          </a:p>
          <a:p>
            <a:pPr/>
          </a:p>
          <a:p>
            <a:pPr/>
            <a:r>
              <a:t>String -&gt; Integer in a form field. Taking a value that someone inputs as a text string and needing to do math with it.</a:t>
            </a:r>
          </a:p>
          <a:p>
            <a:pPr/>
          </a:p>
          <a:p>
            <a:pPr/>
            <a:r>
              <a:t>Number -&gt; String the reverse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8" name="Shape 3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9657" indent="-159657">
              <a:lnSpc>
                <a:spcPct val="100000"/>
              </a:lnSpc>
              <a:buSzPct val="70000"/>
              <a:buChar char="-"/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End by revisiting the learning objectives. This lets students reflect on what they learned and determine if they have any outstanding questions.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2" name="Shape 4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 - single/double quotes: will explain later</a:t>
            </a:r>
          </a:p>
          <a:p>
            <a:pPr/>
            <a:r>
              <a:t>Booleans - like a light switch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http://codepen.io/nevan/pen/BkdqI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1" name="Shape 5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this ole boy? Change “clear” to not be DRY to explain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7" name="Shape 5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Note: order isn't important (declaration and calling)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7" name="Shape 5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for hands, who did/didn’t get this done?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3" name="Shape 6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Sometimes the point of a function is to give you something back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5" name="image2.png" descr="GA_primary_horiz_r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rge Text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&amp;A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 Inf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: Text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sz="quarter" idx="13"/>
          </p:nvPr>
        </p:nvSpPr>
        <p:spPr>
          <a:xfrm>
            <a:off x="635000" y="736600"/>
            <a:ext cx="7721600" cy="431800"/>
          </a:xfrm>
          <a:prstGeom prst="rect">
            <a:avLst/>
          </a:prstGeom>
        </p:spPr>
        <p:txBody>
          <a:bodyPr/>
          <a:lstStyle>
            <a:lvl1pPr>
              <a:lnSpc>
                <a:spcPts val="3200"/>
              </a:lnSpc>
              <a:spcBef>
                <a:spcPts val="0"/>
              </a:spcBef>
              <a:defRPr cap="all" spc="-64" sz="32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insert chapter title</a:t>
            </a:r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84" name="image2.png" descr="GA_primary_horiz_r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635000" y="1587500"/>
            <a:ext cx="11734800" cy="45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name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hello!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ed Text w/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014200" y="739140"/>
            <a:ext cx="362204" cy="426721"/>
          </a:xfrm>
          <a:prstGeom prst="rect">
            <a:avLst/>
          </a:prstGeom>
          <a:ln w="12700"/>
        </p:spPr>
        <p:txBody>
          <a:bodyPr wrap="none" lIns="0" tIns="0" rIns="0" bIns="0" anchor="ctr">
            <a:spAutoFit/>
          </a:bodyPr>
          <a:lstStyle>
            <a:lvl1pPr>
              <a:lnSpc>
                <a:spcPts val="3200"/>
              </a:lnSpc>
              <a:defRPr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marL="0" marR="0" indent="2286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marL="0" marR="0" indent="4572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marL="0" marR="0" indent="6858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marL="0" marR="0" indent="9144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marL="0" marR="0" indent="11430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marL="0" marR="0" indent="13716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marL="0" marR="0" indent="16002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marL="0" marR="0" indent="18288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0" marR="0" indent="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1pPr>
      <a:lvl2pPr marL="6604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2pPr>
      <a:lvl3pPr marL="11176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3pPr>
      <a:lvl4pPr marL="15748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4pPr>
      <a:lvl5pPr marL="20320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5pPr>
      <a:lvl6pPr marL="26543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6pPr>
      <a:lvl7pPr marL="30099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7pPr>
      <a:lvl8pPr marL="33655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8pPr>
      <a:lvl9pPr marL="37211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marL="0" marR="0" indent="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1pPr>
      <a:lvl2pPr marL="0" marR="0" indent="2286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2pPr>
      <a:lvl3pPr marL="0" marR="0" indent="4572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3pPr>
      <a:lvl4pPr marL="0" marR="0" indent="6858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4pPr>
      <a:lvl5pPr marL="0" marR="0" indent="9144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5pPr>
      <a:lvl6pPr marL="0" marR="0" indent="11430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6pPr>
      <a:lvl7pPr marL="0" marR="0" indent="13716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7pPr>
      <a:lvl8pPr marL="0" marR="0" indent="16002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8pPr>
      <a:lvl9pPr marL="0" marR="0" indent="18288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hyperlink" Target="http://codepen.io/eboyer/pen/mPOQYR" TargetMode="External"/><Relationship Id="rId4" Type="http://schemas.openxmlformats.org/officeDocument/2006/relationships/hyperlink" Target="http://codepen.io/eboyer/pen/XdNyoG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0eo0ESEX9DE" TargetMode="External"/><Relationship Id="rId4" Type="http://schemas.openxmlformats.org/officeDocument/2006/relationships/image" Target="../media/image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hyperlink" Target="http://codepen.io/eboyer/pen/oxBqRN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://codepen.io/eboyer/pen/BKprgZ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hyperlink" Target="http://danswick.com/ga-fewd/W4/tempconverter/" TargetMode="External"/><Relationship Id="rId4" Type="http://schemas.openxmlformats.org/officeDocument/2006/relationships/hyperlink" Target="http://saraheholden.com/fewd/temp_converter/" TargetMode="External"/><Relationship Id="rId5" Type="http://schemas.openxmlformats.org/officeDocument/2006/relationships/hyperlink" Target="http://codepen.io/eboyer/pen/mPOQYR" TargetMode="External"/><Relationship Id="rId6" Type="http://schemas.openxmlformats.org/officeDocument/2006/relationships/hyperlink" Target="http://codepen.io/eboyer/pen/XdNyoG" TargetMode="Externa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D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635000" y="26295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180" sz="9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TODAY</a:t>
            </a:r>
          </a:p>
        </p:txBody>
      </p:sp>
      <p:sp>
        <p:nvSpPr>
          <p:cNvPr id="195" name="Shape 19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Front-end web development</a:t>
            </a:r>
          </a:p>
        </p:txBody>
      </p:sp>
      <p:sp>
        <p:nvSpPr>
          <p:cNvPr id="198" name="Shape 198"/>
          <p:cNvSpPr/>
          <p:nvPr/>
        </p:nvSpPr>
        <p:spPr>
          <a:xfrm>
            <a:off x="635000" y="4056196"/>
            <a:ext cx="11734800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119"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1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ERIC</a:t>
            </a:r>
          </a:p>
        </p:txBody>
      </p:sp>
      <p:sp>
        <p:nvSpPr>
          <p:cNvPr id="199" name="Shape 199"/>
          <p:cNvSpPr/>
          <p:nvPr/>
        </p:nvSpPr>
        <p:spPr>
          <a:xfrm>
            <a:off x="762000" y="5089128"/>
            <a:ext cx="11734800" cy="39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62" sz="31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(Google sheet is pinned in slack)</a:t>
            </a:r>
          </a:p>
        </p:txBody>
      </p:sp>
      <p:sp>
        <p:nvSpPr>
          <p:cNvPr id="200" name="Shape 200"/>
          <p:cNvSpPr/>
          <p:nvPr/>
        </p:nvSpPr>
        <p:spPr>
          <a:xfrm>
            <a:off x="635000" y="2028626"/>
            <a:ext cx="11734800" cy="39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59" sz="3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snacks &amp;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931906" y="3340099"/>
            <a:ext cx="9140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“I'll need to review. Brain shut off around 7:30”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561869" y="2819400"/>
            <a:ext cx="1188106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t>"How do you only allow numbers or letters in an answer field?</a:t>
            </a:r>
          </a:p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</a:p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t>Booleans?”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what can be stored in variables?</a:t>
            </a:r>
          </a:p>
        </p:txBody>
      </p:sp>
      <p:sp>
        <p:nvSpPr>
          <p:cNvPr id="228" name="Shape 228"/>
          <p:cNvSpPr/>
          <p:nvPr/>
        </p:nvSpPr>
        <p:spPr>
          <a:xfrm>
            <a:off x="605366" y="1559313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types:</a:t>
            </a:r>
          </a:p>
        </p:txBody>
      </p:sp>
      <p:sp>
        <p:nvSpPr>
          <p:cNvPr id="229" name="Shape 229"/>
          <p:cNvSpPr/>
          <p:nvPr/>
        </p:nvSpPr>
        <p:spPr>
          <a:xfrm>
            <a:off x="1092688" y="2398532"/>
            <a:ext cx="2511144" cy="596594"/>
          </a:xfrm>
          <a:prstGeom prst="roundRect">
            <a:avLst>
              <a:gd name="adj" fmla="val 24498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5262671" y="2398532"/>
            <a:ext cx="2511145" cy="596594"/>
          </a:xfrm>
          <a:prstGeom prst="roundRect">
            <a:avLst>
              <a:gd name="adj" fmla="val 24498"/>
            </a:avLst>
          </a:prstGeom>
          <a:solidFill>
            <a:srgbClr val="F1AF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1AFC3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9432655" y="2398532"/>
            <a:ext cx="2511144" cy="596594"/>
          </a:xfrm>
          <a:prstGeom prst="roundRect">
            <a:avLst>
              <a:gd name="adj" fmla="val 24498"/>
            </a:avLst>
          </a:prstGeom>
          <a:solidFill>
            <a:srgbClr val="ED3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814072" y="2439018"/>
            <a:ext cx="106837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233" name="Shape 233"/>
          <p:cNvSpPr/>
          <p:nvPr/>
        </p:nvSpPr>
        <p:spPr>
          <a:xfrm>
            <a:off x="5897448" y="2439018"/>
            <a:ext cx="1209904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numbers</a:t>
            </a:r>
          </a:p>
        </p:txBody>
      </p:sp>
      <p:sp>
        <p:nvSpPr>
          <p:cNvPr id="234" name="Shape 234"/>
          <p:cNvSpPr/>
          <p:nvPr/>
        </p:nvSpPr>
        <p:spPr>
          <a:xfrm>
            <a:off x="10043447" y="2439018"/>
            <a:ext cx="1289559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booleans</a:t>
            </a:r>
          </a:p>
        </p:txBody>
      </p:sp>
      <p:sp>
        <p:nvSpPr>
          <p:cNvPr id="235" name="Shape 235"/>
          <p:cNvSpPr/>
          <p:nvPr/>
        </p:nvSpPr>
        <p:spPr>
          <a:xfrm>
            <a:off x="981885" y="3420323"/>
            <a:ext cx="2763529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1103507" y="3528120"/>
            <a:ext cx="27635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>
                <a:solidFill>
                  <a:srgbClr val="E6D77A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"Today is Monday"</a:t>
            </a:r>
          </a:p>
        </p:txBody>
      </p:sp>
      <p:sp>
        <p:nvSpPr>
          <p:cNvPr id="237" name="Shape 237"/>
          <p:cNvSpPr/>
          <p:nvPr/>
        </p:nvSpPr>
        <p:spPr>
          <a:xfrm>
            <a:off x="5326196" y="3420323"/>
            <a:ext cx="797791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5499729" y="3509070"/>
            <a:ext cx="450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10</a:t>
            </a:r>
          </a:p>
        </p:txBody>
      </p:sp>
      <p:sp>
        <p:nvSpPr>
          <p:cNvPr id="239" name="Shape 239"/>
          <p:cNvSpPr/>
          <p:nvPr/>
        </p:nvSpPr>
        <p:spPr>
          <a:xfrm>
            <a:off x="6384487" y="3420323"/>
            <a:ext cx="1289559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6558019" y="3509070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22.75</a:t>
            </a:r>
          </a:p>
        </p:txBody>
      </p:sp>
      <p:sp>
        <p:nvSpPr>
          <p:cNvPr id="241" name="Shape 241"/>
          <p:cNvSpPr/>
          <p:nvPr/>
        </p:nvSpPr>
        <p:spPr>
          <a:xfrm>
            <a:off x="9453182" y="3420323"/>
            <a:ext cx="1134218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9626715" y="3509070"/>
            <a:ext cx="78715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true</a:t>
            </a:r>
          </a:p>
        </p:txBody>
      </p:sp>
      <p:sp>
        <p:nvSpPr>
          <p:cNvPr id="243" name="Shape 243"/>
          <p:cNvSpPr/>
          <p:nvPr/>
        </p:nvSpPr>
        <p:spPr>
          <a:xfrm>
            <a:off x="10851467" y="3420323"/>
            <a:ext cx="1134218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10961500" y="3509070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false</a:t>
            </a:r>
          </a:p>
        </p:txBody>
      </p:sp>
      <p:sp>
        <p:nvSpPr>
          <p:cNvPr id="245" name="Shape 245"/>
          <p:cNvSpPr/>
          <p:nvPr/>
        </p:nvSpPr>
        <p:spPr>
          <a:xfrm>
            <a:off x="5130946" y="4442115"/>
            <a:ext cx="2999682" cy="102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Positive numbers</a:t>
            </a:r>
          </a:p>
          <a:p>
            <a:pPr marL="240631" indent="-240631">
              <a:buSzPct val="100000"/>
              <a:buChar char="‣"/>
            </a:pPr>
            <a:r>
              <a:t>Negative numbers</a:t>
            </a:r>
          </a:p>
          <a:p>
            <a:pPr marL="240631" indent="-240631">
              <a:buSzPct val="100000"/>
              <a:buChar char="‣"/>
            </a:pPr>
            <a:r>
              <a:t>Decimals</a:t>
            </a:r>
          </a:p>
        </p:txBody>
      </p:sp>
      <p:sp>
        <p:nvSpPr>
          <p:cNvPr id="246" name="Shape 246"/>
          <p:cNvSpPr/>
          <p:nvPr/>
        </p:nvSpPr>
        <p:spPr>
          <a:xfrm>
            <a:off x="787404" y="4482601"/>
            <a:ext cx="3121712" cy="102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Letters and other characters enclosed in quotes</a:t>
            </a:r>
          </a:p>
        </p:txBody>
      </p:sp>
      <p:sp>
        <p:nvSpPr>
          <p:cNvPr id="247" name="Shape 247"/>
          <p:cNvSpPr/>
          <p:nvPr/>
        </p:nvSpPr>
        <p:spPr>
          <a:xfrm>
            <a:off x="9660880" y="5262211"/>
            <a:ext cx="1124857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True</a:t>
            </a:r>
          </a:p>
          <a:p>
            <a:pPr marL="240631" indent="-240631">
              <a:buSzPct val="100000"/>
              <a:buChar char="‣"/>
            </a:pPr>
            <a:r>
              <a:t>False</a:t>
            </a:r>
          </a:p>
        </p:txBody>
      </p:sp>
      <p:sp>
        <p:nvSpPr>
          <p:cNvPr id="248" name="Shape 248"/>
          <p:cNvSpPr/>
          <p:nvPr/>
        </p:nvSpPr>
        <p:spPr>
          <a:xfrm>
            <a:off x="9352457" y="4476958"/>
            <a:ext cx="2763529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Can have one of two values:</a:t>
            </a:r>
          </a:p>
        </p:txBody>
      </p:sp>
      <p:sp>
        <p:nvSpPr>
          <p:cNvPr id="249" name="Shape 249"/>
          <p:cNvSpPr/>
          <p:nvPr/>
        </p:nvSpPr>
        <p:spPr>
          <a:xfrm>
            <a:off x="1676806" y="6716222"/>
            <a:ext cx="9651188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 Note: we'll meet some more data types later on down the road, too!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 conversion</a:t>
            </a:r>
          </a:p>
        </p:txBody>
      </p:sp>
      <p:sp>
        <p:nvSpPr>
          <p:cNvPr id="256" name="Shape 256"/>
          <p:cNvSpPr/>
          <p:nvPr/>
        </p:nvSpPr>
        <p:spPr>
          <a:xfrm>
            <a:off x="517261" y="2085862"/>
            <a:ext cx="6623768" cy="1135627"/>
          </a:xfrm>
          <a:prstGeom prst="roundRect">
            <a:avLst>
              <a:gd name="adj" fmla="val 11710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596473" y="2270579"/>
            <a:ext cx="6211294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intString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E6D77A"/>
                </a:solidFill>
              </a:rPr>
              <a:t>"4"</a:t>
            </a:r>
            <a:r>
              <a:t>;</a:t>
            </a:r>
          </a:p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intNumber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83D7EC"/>
                </a:solidFill>
              </a:rPr>
              <a:t>parseInt</a:t>
            </a:r>
            <a:r>
              <a:t>(intString, </a:t>
            </a:r>
            <a:r>
              <a:rPr>
                <a:solidFill>
                  <a:srgbClr val="9F8DF9"/>
                </a:solidFill>
              </a:rPr>
              <a:t>10</a:t>
            </a:r>
            <a:r>
              <a:t>);</a:t>
            </a:r>
          </a:p>
        </p:txBody>
      </p:sp>
      <p:sp>
        <p:nvSpPr>
          <p:cNvPr id="258" name="Shape 258"/>
          <p:cNvSpPr/>
          <p:nvPr/>
        </p:nvSpPr>
        <p:spPr>
          <a:xfrm>
            <a:off x="478366" y="1602129"/>
            <a:ext cx="2663511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 to integer:</a:t>
            </a:r>
          </a:p>
        </p:txBody>
      </p:sp>
      <p:sp>
        <p:nvSpPr>
          <p:cNvPr id="259" name="Shape 259"/>
          <p:cNvSpPr/>
          <p:nvPr/>
        </p:nvSpPr>
        <p:spPr>
          <a:xfrm>
            <a:off x="517261" y="4127182"/>
            <a:ext cx="6623768" cy="1135628"/>
          </a:xfrm>
          <a:prstGeom prst="roundRect">
            <a:avLst>
              <a:gd name="adj" fmla="val 11710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571073" y="4311899"/>
            <a:ext cx="6516143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floatString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E6D77A"/>
                </a:solidFill>
              </a:rPr>
              <a:t>"3.14159"</a:t>
            </a:r>
            <a:r>
              <a:t>;</a:t>
            </a:r>
          </a:p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floatNumber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83D7EC"/>
                </a:solidFill>
              </a:rPr>
              <a:t>parseFloat</a:t>
            </a:r>
            <a:r>
              <a:t>(floatString);</a:t>
            </a:r>
          </a:p>
        </p:txBody>
      </p:sp>
      <p:sp>
        <p:nvSpPr>
          <p:cNvPr id="261" name="Shape 261"/>
          <p:cNvSpPr/>
          <p:nvPr/>
        </p:nvSpPr>
        <p:spPr>
          <a:xfrm>
            <a:off x="370346" y="3649560"/>
            <a:ext cx="2663510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 to float:</a:t>
            </a:r>
          </a:p>
        </p:txBody>
      </p:sp>
      <p:sp>
        <p:nvSpPr>
          <p:cNvPr id="262" name="Shape 262"/>
          <p:cNvSpPr/>
          <p:nvPr/>
        </p:nvSpPr>
        <p:spPr>
          <a:xfrm>
            <a:off x="7827301" y="1576785"/>
            <a:ext cx="2663510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Number to string</a:t>
            </a:r>
          </a:p>
        </p:txBody>
      </p:sp>
      <p:sp>
        <p:nvSpPr>
          <p:cNvPr id="263" name="Shape 263"/>
          <p:cNvSpPr/>
          <p:nvPr/>
        </p:nvSpPr>
        <p:spPr>
          <a:xfrm>
            <a:off x="7905401" y="2048296"/>
            <a:ext cx="4636449" cy="840272"/>
          </a:xfrm>
          <a:prstGeom prst="roundRect">
            <a:avLst>
              <a:gd name="adj" fmla="val 15826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8085876" y="2073166"/>
            <a:ext cx="4275498" cy="79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1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number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9F8DF9"/>
                </a:solidFill>
              </a:rPr>
              <a:t>4</a:t>
            </a:r>
            <a:r>
              <a:t>;</a:t>
            </a:r>
          </a:p>
          <a:p>
            <a:pPr defTabSz="457200">
              <a:defRPr sz="21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number.</a:t>
            </a:r>
            <a:r>
              <a:rPr>
                <a:solidFill>
                  <a:srgbClr val="83D7EC"/>
                </a:solidFill>
              </a:rPr>
              <a:t>toString</a:t>
            </a:r>
            <a:r>
              <a:t>(); </a:t>
            </a:r>
            <a:r>
              <a:rPr>
                <a:solidFill>
                  <a:srgbClr val="E34D7A"/>
                </a:solidFill>
              </a:rPr>
              <a:t>=&gt;</a:t>
            </a:r>
            <a:r>
              <a:t> </a:t>
            </a:r>
            <a:r>
              <a:rPr>
                <a:solidFill>
                  <a:srgbClr val="E6D77A"/>
                </a:solidFill>
              </a:rPr>
              <a:t>"4"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928147" y="3340099"/>
            <a:ext cx="1114850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*HTML Boilerplate*</a:t>
            </a:r>
          </a:p>
        </p:txBody>
      </p:sp>
      <p:sp>
        <p:nvSpPr>
          <p:cNvPr id="269" name="Shape 269"/>
          <p:cNvSpPr/>
          <p:nvPr/>
        </p:nvSpPr>
        <p:spPr>
          <a:xfrm>
            <a:off x="2876804" y="6409102"/>
            <a:ext cx="7400849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lesson13_starter_code &gt; [-] final_project_boilerplate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</a:t>
            </a:r>
          </a:p>
        </p:txBody>
      </p:sp>
      <p:sp>
        <p:nvSpPr>
          <p:cNvPr id="272" name="Shape 27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Lab — Temp converter</a:t>
            </a:r>
          </a:p>
        </p:txBody>
      </p:sp>
      <p:pic>
        <p:nvPicPr>
          <p:cNvPr id="2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1650" y="1797049"/>
            <a:ext cx="4381500" cy="436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797300" y="2844618"/>
            <a:ext cx="7538509" cy="51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Build an application using HTML/CSS and JS that converts a temperature from Fahrenheit to Celsius</a:t>
            </a:r>
          </a:p>
        </p:txBody>
      </p:sp>
      <p:sp>
        <p:nvSpPr>
          <p:cNvPr id="282" name="Shape 282"/>
          <p:cNvSpPr/>
          <p:nvPr/>
        </p:nvSpPr>
        <p:spPr>
          <a:xfrm>
            <a:off x="3797300" y="4893454"/>
            <a:ext cx="1104901" cy="2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Until 8:45</a:t>
            </a:r>
          </a:p>
        </p:txBody>
      </p:sp>
      <p:sp>
        <p:nvSpPr>
          <p:cNvPr id="283" name="Shape 283"/>
          <p:cNvSpPr/>
          <p:nvPr/>
        </p:nvSpPr>
        <p:spPr>
          <a:xfrm>
            <a:off x="5446217" y="4893750"/>
            <a:ext cx="6934757" cy="77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In groups of 3-4 test out the functional temperature converter and write pseudo code to convert a temperature from Fahrenheit to Celsius</a:t>
            </a:r>
          </a:p>
        </p:txBody>
      </p:sp>
      <p:sp>
        <p:nvSpPr>
          <p:cNvPr id="284" name="Shape 284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88" name="Group 288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286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Shape 28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289" name="Shape 289"/>
          <p:cNvSpPr/>
          <p:nvPr/>
        </p:nvSpPr>
        <p:spPr>
          <a:xfrm flipV="1">
            <a:off x="3797300" y="4764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3797300" y="4510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small group planning</a:t>
            </a:r>
          </a:p>
        </p:txBody>
      </p:sp>
      <p:sp>
        <p:nvSpPr>
          <p:cNvPr id="291" name="Shape 291"/>
          <p:cNvSpPr/>
          <p:nvPr/>
        </p:nvSpPr>
        <p:spPr>
          <a:xfrm flipV="1">
            <a:off x="3797300" y="2715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3797300" y="2461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part 1</a:t>
            </a:r>
          </a:p>
        </p:txBody>
      </p:sp>
      <p:sp>
        <p:nvSpPr>
          <p:cNvPr id="295" name="Shape 295"/>
          <p:cNvSpPr/>
          <p:nvPr/>
        </p:nvSpPr>
        <p:spPr>
          <a:xfrm>
            <a:off x="3797300" y="3936339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Groups of 3-4</a:t>
            </a:r>
          </a:p>
        </p:txBody>
      </p:sp>
      <p:sp>
        <p:nvSpPr>
          <p:cNvPr id="296" name="Shape 296"/>
          <p:cNvSpPr/>
          <p:nvPr/>
        </p:nvSpPr>
        <p:spPr>
          <a:xfrm flipV="1">
            <a:off x="3797300" y="3807900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3797300" y="3554190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303" name="Group 303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301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2" name="Shape 302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304" name="Shape 304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part 2 (Next class)</a:t>
            </a:r>
          </a:p>
        </p:txBody>
      </p:sp>
      <p:sp>
        <p:nvSpPr>
          <p:cNvPr id="306" name="Shape 306"/>
          <p:cNvSpPr/>
          <p:nvPr/>
        </p:nvSpPr>
        <p:spPr>
          <a:xfrm>
            <a:off x="3797300" y="2281060"/>
            <a:ext cx="7538509" cy="512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Build an application using HTML/CSS and JS that converts a temperature from Fahrenheit to Celsius</a:t>
            </a:r>
          </a:p>
        </p:txBody>
      </p:sp>
      <p:sp>
        <p:nvSpPr>
          <p:cNvPr id="307" name="Shape 307"/>
          <p:cNvSpPr/>
          <p:nvPr/>
        </p:nvSpPr>
        <p:spPr>
          <a:xfrm flipV="1">
            <a:off x="3797300" y="2152143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3797300" y="1898433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309" name="Shape 309"/>
          <p:cNvSpPr/>
          <p:nvPr/>
        </p:nvSpPr>
        <p:spPr>
          <a:xfrm>
            <a:off x="3797300" y="3674550"/>
            <a:ext cx="1104901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Until 7:20</a:t>
            </a:r>
          </a:p>
        </p:txBody>
      </p:sp>
      <p:sp>
        <p:nvSpPr>
          <p:cNvPr id="310" name="Shape 310"/>
          <p:cNvSpPr/>
          <p:nvPr/>
        </p:nvSpPr>
        <p:spPr>
          <a:xfrm>
            <a:off x="5446217" y="3674550"/>
            <a:ext cx="6934757" cy="22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Write .js to make the temperature converter functional.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#1</a:t>
            </a:r>
            <a:r>
              <a:t>: Change the background-color depending on what temperature the user enters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#2</a:t>
            </a:r>
            <a:r>
              <a:t>: Add error styles if the user doesn't enter a value in the form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#3</a:t>
            </a:r>
            <a:r>
              <a:t>: Add your own styles to the temperature converter</a:t>
            </a:r>
          </a:p>
        </p:txBody>
      </p:sp>
      <p:sp>
        <p:nvSpPr>
          <p:cNvPr id="311" name="Shape 311"/>
          <p:cNvSpPr/>
          <p:nvPr/>
        </p:nvSpPr>
        <p:spPr>
          <a:xfrm flipV="1">
            <a:off x="3797300" y="35453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3797300" y="32916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execution</a:t>
            </a:r>
          </a:p>
        </p:txBody>
      </p:sp>
      <p:sp>
        <p:nvSpPr>
          <p:cNvPr id="313" name="Shape 313"/>
          <p:cNvSpPr/>
          <p:nvPr/>
        </p:nvSpPr>
        <p:spPr>
          <a:xfrm>
            <a:off x="2548763" y="6783268"/>
            <a:ext cx="7907275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**For reference, 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Compare Two Numbers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Score Keeper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Formulas</a:t>
            </a:r>
          </a:p>
        </p:txBody>
      </p:sp>
      <p:sp>
        <p:nvSpPr>
          <p:cNvPr id="318" name="Shape 318"/>
          <p:cNvSpPr/>
          <p:nvPr/>
        </p:nvSpPr>
        <p:spPr>
          <a:xfrm>
            <a:off x="627569" y="2177566"/>
            <a:ext cx="5780533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to convert fahrenheit to celsius:</a:t>
            </a:r>
          </a:p>
        </p:txBody>
      </p:sp>
      <p:sp>
        <p:nvSpPr>
          <p:cNvPr id="319" name="Shape 319"/>
          <p:cNvSpPr/>
          <p:nvPr/>
        </p:nvSpPr>
        <p:spPr>
          <a:xfrm>
            <a:off x="6497529" y="2133191"/>
            <a:ext cx="450413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(fahrenheit - 32) / 1.8;</a:t>
            </a:r>
          </a:p>
        </p:txBody>
      </p:sp>
      <p:sp>
        <p:nvSpPr>
          <p:cNvPr id="320" name="Shape 320"/>
          <p:cNvSpPr/>
          <p:nvPr/>
        </p:nvSpPr>
        <p:spPr>
          <a:xfrm>
            <a:off x="652969" y="3096019"/>
            <a:ext cx="578053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to convert celsius to fahrenheit:</a:t>
            </a:r>
          </a:p>
        </p:txBody>
      </p:sp>
      <p:sp>
        <p:nvSpPr>
          <p:cNvPr id="321" name="Shape 321"/>
          <p:cNvSpPr/>
          <p:nvPr/>
        </p:nvSpPr>
        <p:spPr>
          <a:xfrm>
            <a:off x="6522929" y="3051645"/>
            <a:ext cx="3589587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1.8 * celsius + 32;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93F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203" name="Shape 20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FEWD</a:t>
            </a:r>
          </a:p>
        </p:txBody>
      </p:sp>
      <p:sp>
        <p:nvSpPr>
          <p:cNvPr id="205" name="Shape 20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events!</a:t>
            </a:r>
          </a:p>
        </p:txBody>
      </p:sp>
      <p:sp>
        <p:nvSpPr>
          <p:cNvPr id="326" name="Shape 326"/>
          <p:cNvSpPr/>
          <p:nvPr/>
        </p:nvSpPr>
        <p:spPr>
          <a:xfrm>
            <a:off x="593998" y="1700937"/>
            <a:ext cx="6399886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.on() method is used to handle all events.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10669465" y="181799"/>
            <a:ext cx="2107412" cy="2074813"/>
            <a:chOff x="0" y="0"/>
            <a:chExt cx="2107410" cy="2074811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create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event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listeners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645393" y="2414945"/>
            <a:ext cx="120304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Syntax:</a:t>
            </a:r>
          </a:p>
        </p:txBody>
      </p:sp>
      <p:sp>
        <p:nvSpPr>
          <p:cNvPr id="331" name="Shape 331"/>
          <p:cNvSpPr/>
          <p:nvPr/>
        </p:nvSpPr>
        <p:spPr>
          <a:xfrm>
            <a:off x="1950466" y="2380615"/>
            <a:ext cx="74545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$('selector').on('event', code_that_should_run);</a:t>
            </a:r>
          </a:p>
        </p:txBody>
      </p:sp>
      <p:sp>
        <p:nvSpPr>
          <p:cNvPr id="332" name="Shape 332"/>
          <p:cNvSpPr/>
          <p:nvPr/>
        </p:nvSpPr>
        <p:spPr>
          <a:xfrm>
            <a:off x="645393" y="3114669"/>
            <a:ext cx="15197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Example:</a:t>
            </a:r>
          </a:p>
        </p:txBody>
      </p:sp>
      <p:sp>
        <p:nvSpPr>
          <p:cNvPr id="333" name="Shape 333"/>
          <p:cNvSpPr/>
          <p:nvPr/>
        </p:nvSpPr>
        <p:spPr>
          <a:xfrm>
            <a:off x="2369493" y="3114669"/>
            <a:ext cx="6280749" cy="1570835"/>
          </a:xfrm>
          <a:prstGeom prst="roundRect">
            <a:avLst>
              <a:gd name="adj" fmla="val 376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2605992" y="3270930"/>
            <a:ext cx="6074111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'li'</a:t>
            </a:r>
            <a:r>
              <a:t>).on(</a:t>
            </a:r>
            <a:r>
              <a:rPr>
                <a:solidFill>
                  <a:srgbClr val="E6D77A"/>
                </a:solidFill>
              </a:rPr>
              <a:t>'click'</a:t>
            </a:r>
            <a:r>
              <a:t>, </a:t>
            </a:r>
            <a:r>
              <a:rPr>
                <a:solidFill>
                  <a:srgbClr val="83D7EC"/>
                </a:solidFill>
              </a:rPr>
              <a:t>function</a:t>
            </a:r>
            <a:r>
              <a:t>() { 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// your code here</a:t>
            </a:r>
            <a:endParaRPr>
              <a:solidFill>
                <a:srgbClr val="74705E"/>
              </a:solidFill>
            </a:endParaRP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636406" y="6453312"/>
            <a:ext cx="1715136" cy="40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Eric Boyer</a:t>
            </a:r>
          </a:p>
        </p:txBody>
      </p:sp>
      <p:sp>
        <p:nvSpPr>
          <p:cNvPr id="339" name="Shape 339"/>
          <p:cNvSpPr/>
          <p:nvPr/>
        </p:nvSpPr>
        <p:spPr>
          <a:xfrm>
            <a:off x="635000" y="1574800"/>
            <a:ext cx="11734800" cy="160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254" sz="127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3" name="Shape 34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44" name="Shape 344"/>
          <p:cNvSpPr/>
          <p:nvPr>
            <p:ph type="title"/>
          </p:nvPr>
        </p:nvSpPr>
        <p:spPr>
          <a:xfrm>
            <a:off x="635000" y="1727200"/>
            <a:ext cx="11734800" cy="711200"/>
          </a:xfrm>
          <a:prstGeom prst="rect">
            <a:avLst/>
          </a:prstGeom>
        </p:spPr>
        <p:txBody>
          <a:bodyPr/>
          <a:lstStyle/>
          <a:p>
            <a:pPr/>
            <a:r>
              <a:t>Learning objectives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2108200" y="2588128"/>
            <a:ext cx="1" cy="3589919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xfrm>
            <a:off x="2391998" y="3697015"/>
            <a:ext cx="10001313" cy="1857298"/>
          </a:xfrm>
          <a:prstGeom prst="rect">
            <a:avLst/>
          </a:prstGeom>
        </p:spPr>
        <p:txBody>
          <a:bodyPr/>
          <a:lstStyle/>
          <a:p>
            <a:pPr marL="203179" indent="-203179">
              <a:buSzPct val="70000"/>
              <a:buFont typeface="Lucida Grande"/>
              <a:buChar char="‣"/>
            </a:pPr>
            <a:r>
              <a:t>Describe arguments as they relate to functions.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Predict values returned by a given 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CD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Agenda</a:t>
            </a:r>
          </a:p>
        </p:txBody>
      </p:sp>
      <p:sp>
        <p:nvSpPr>
          <p:cNvPr id="353" name="Shape 353"/>
          <p:cNvSpPr/>
          <p:nvPr/>
        </p:nvSpPr>
        <p:spPr>
          <a:xfrm>
            <a:off x="4437345" y="2470864"/>
            <a:ext cx="6368802" cy="23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Review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Functions — What are functions?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Functions — Syntax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Functions — Return Values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Functions — Scope</a:t>
            </a: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2500">
                <a:uFill>
                  <a:solidFill>
                    <a:srgbClr val="000000"/>
                  </a:solidFill>
                </a:uFill>
              </a:defRPr>
            </a:pPr>
            <a:r>
              <a:t>Lab Time — Temperature Converter</a:t>
            </a:r>
          </a:p>
        </p:txBody>
      </p:sp>
      <p:pic>
        <p:nvPicPr>
          <p:cNvPr id="354" name="black-view-details-2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254" y="2025650"/>
            <a:ext cx="3251201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93F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review</a:t>
            </a:r>
          </a:p>
        </p:txBody>
      </p:sp>
      <p:sp>
        <p:nvSpPr>
          <p:cNvPr id="357" name="Shape 35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FEWD</a:t>
            </a:r>
          </a:p>
        </p:txBody>
      </p:sp>
      <p:sp>
        <p:nvSpPr>
          <p:cNvPr id="359" name="Shape 35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variables</a:t>
            </a:r>
          </a:p>
        </p:txBody>
      </p:sp>
      <p:sp>
        <p:nvSpPr>
          <p:cNvPr id="364" name="Shape 364"/>
          <p:cNvSpPr/>
          <p:nvPr/>
        </p:nvSpPr>
        <p:spPr>
          <a:xfrm>
            <a:off x="6563053" y="1570987"/>
            <a:ext cx="25841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</a:t>
            </a:r>
            <a:r>
              <a:t>;</a:t>
            </a:r>
          </a:p>
        </p:txBody>
      </p:sp>
      <p:sp>
        <p:nvSpPr>
          <p:cNvPr id="365" name="Shape 365"/>
          <p:cNvSpPr/>
          <p:nvPr/>
        </p:nvSpPr>
        <p:spPr>
          <a:xfrm>
            <a:off x="6563053" y="3415015"/>
            <a:ext cx="2970277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CD833"/>
                </a:solidFill>
              </a:rPr>
              <a:t>age</a:t>
            </a:r>
            <a:r>
              <a:t> </a:t>
            </a:r>
            <a:r>
              <a:rPr>
                <a:solidFill>
                  <a:srgbClr val="92F0E0"/>
                </a:solidFill>
              </a:rPr>
              <a:t>=</a:t>
            </a:r>
            <a: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366" name="Shape 366"/>
          <p:cNvSpPr/>
          <p:nvPr/>
        </p:nvSpPr>
        <p:spPr>
          <a:xfrm>
            <a:off x="511176" y="1903773"/>
            <a:ext cx="3623464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Declaring</a:t>
            </a:r>
            <a:r>
              <a:t> a variable</a:t>
            </a:r>
          </a:p>
        </p:txBody>
      </p:sp>
      <p:sp>
        <p:nvSpPr>
          <p:cNvPr id="367" name="Shape 367"/>
          <p:cNvSpPr/>
          <p:nvPr/>
        </p:nvSpPr>
        <p:spPr>
          <a:xfrm>
            <a:off x="4523054" y="2129788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525540" y="3803695"/>
            <a:ext cx="3609100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Assigning</a:t>
            </a:r>
            <a:r>
              <a:t> a variable</a:t>
            </a:r>
          </a:p>
        </p:txBody>
      </p:sp>
      <p:sp>
        <p:nvSpPr>
          <p:cNvPr id="369" name="Shape 369"/>
          <p:cNvSpPr/>
          <p:nvPr/>
        </p:nvSpPr>
        <p:spPr>
          <a:xfrm>
            <a:off x="4523054" y="4029711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5928053" y="5513044"/>
            <a:ext cx="413867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371" name="Shape 371"/>
          <p:cNvSpPr/>
          <p:nvPr/>
        </p:nvSpPr>
        <p:spPr>
          <a:xfrm>
            <a:off x="659551" y="5845830"/>
            <a:ext cx="284008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Both in one step</a:t>
            </a:r>
          </a:p>
        </p:txBody>
      </p:sp>
      <p:sp>
        <p:nvSpPr>
          <p:cNvPr id="372" name="Shape 372"/>
          <p:cNvSpPr/>
          <p:nvPr/>
        </p:nvSpPr>
        <p:spPr>
          <a:xfrm>
            <a:off x="3888054" y="6071846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11018942" y="2000248"/>
            <a:ext cx="1650797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Semicolon!</a:t>
            </a:r>
          </a:p>
        </p:txBody>
      </p:sp>
      <p:sp>
        <p:nvSpPr>
          <p:cNvPr id="374" name="Shape 374"/>
          <p:cNvSpPr/>
          <p:nvPr/>
        </p:nvSpPr>
        <p:spPr>
          <a:xfrm>
            <a:off x="11018942" y="3832810"/>
            <a:ext cx="165079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Semicolon!</a:t>
            </a:r>
          </a:p>
        </p:txBody>
      </p:sp>
      <p:sp>
        <p:nvSpPr>
          <p:cNvPr id="375" name="Shape 375"/>
          <p:cNvSpPr/>
          <p:nvPr/>
        </p:nvSpPr>
        <p:spPr>
          <a:xfrm>
            <a:off x="11018942" y="5874945"/>
            <a:ext cx="165079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Semicolon!</a:t>
            </a:r>
          </a:p>
        </p:txBody>
      </p:sp>
      <p:sp>
        <p:nvSpPr>
          <p:cNvPr id="376" name="Shape 376"/>
          <p:cNvSpPr/>
          <p:nvPr/>
        </p:nvSpPr>
        <p:spPr>
          <a:xfrm flipH="1">
            <a:off x="9365344" y="2175508"/>
            <a:ext cx="1435504" cy="1"/>
          </a:xfrm>
          <a:prstGeom prst="line">
            <a:avLst/>
          </a:prstGeom>
          <a:ln w="381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7" name="Shape 377"/>
          <p:cNvSpPr/>
          <p:nvPr/>
        </p:nvSpPr>
        <p:spPr>
          <a:xfrm flipH="1">
            <a:off x="9751424" y="3983990"/>
            <a:ext cx="1049424" cy="1"/>
          </a:xfrm>
          <a:prstGeom prst="line">
            <a:avLst/>
          </a:prstGeom>
          <a:ln w="381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8" name="Shape 378"/>
          <p:cNvSpPr/>
          <p:nvPr/>
        </p:nvSpPr>
        <p:spPr>
          <a:xfrm flipH="1">
            <a:off x="10174712" y="6071846"/>
            <a:ext cx="736248" cy="1"/>
          </a:xfrm>
          <a:prstGeom prst="line">
            <a:avLst/>
          </a:prstGeom>
          <a:ln w="381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variable Re-assignment</a:t>
            </a:r>
          </a:p>
        </p:txBody>
      </p:sp>
      <p:sp>
        <p:nvSpPr>
          <p:cNvPr id="383" name="Shape 383"/>
          <p:cNvSpPr/>
          <p:nvPr/>
        </p:nvSpPr>
        <p:spPr>
          <a:xfrm>
            <a:off x="2815082" y="2368548"/>
            <a:ext cx="59623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name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“Matt”</a:t>
            </a:r>
            <a:r>
              <a:t>;</a:t>
            </a:r>
          </a:p>
        </p:txBody>
      </p:sp>
      <p:sp>
        <p:nvSpPr>
          <p:cNvPr id="384" name="Shape 384"/>
          <p:cNvSpPr/>
          <p:nvPr/>
        </p:nvSpPr>
        <p:spPr>
          <a:xfrm>
            <a:off x="3544061" y="3816348"/>
            <a:ext cx="450443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CD833"/>
                </a:solidFill>
              </a:rPr>
              <a:t>name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“Ana”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what can be stored in variables?</a:t>
            </a:r>
          </a:p>
        </p:txBody>
      </p:sp>
      <p:sp>
        <p:nvSpPr>
          <p:cNvPr id="389" name="Shape 389"/>
          <p:cNvSpPr/>
          <p:nvPr/>
        </p:nvSpPr>
        <p:spPr>
          <a:xfrm>
            <a:off x="605366" y="1559313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types:</a:t>
            </a:r>
          </a:p>
        </p:txBody>
      </p:sp>
      <p:sp>
        <p:nvSpPr>
          <p:cNvPr id="390" name="Shape 390"/>
          <p:cNvSpPr/>
          <p:nvPr/>
        </p:nvSpPr>
        <p:spPr>
          <a:xfrm>
            <a:off x="1092688" y="2398532"/>
            <a:ext cx="2511144" cy="596594"/>
          </a:xfrm>
          <a:prstGeom prst="roundRect">
            <a:avLst>
              <a:gd name="adj" fmla="val 24498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5262671" y="2398532"/>
            <a:ext cx="2511145" cy="596594"/>
          </a:xfrm>
          <a:prstGeom prst="roundRect">
            <a:avLst>
              <a:gd name="adj" fmla="val 24498"/>
            </a:avLst>
          </a:prstGeom>
          <a:solidFill>
            <a:srgbClr val="F1AF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1AFC3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9432655" y="2398532"/>
            <a:ext cx="2511144" cy="596594"/>
          </a:xfrm>
          <a:prstGeom prst="roundRect">
            <a:avLst>
              <a:gd name="adj" fmla="val 24498"/>
            </a:avLst>
          </a:prstGeom>
          <a:solidFill>
            <a:srgbClr val="ED3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1814072" y="2439018"/>
            <a:ext cx="106837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394" name="Shape 394"/>
          <p:cNvSpPr/>
          <p:nvPr/>
        </p:nvSpPr>
        <p:spPr>
          <a:xfrm>
            <a:off x="5897448" y="2439018"/>
            <a:ext cx="1209904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numbers</a:t>
            </a:r>
          </a:p>
        </p:txBody>
      </p:sp>
      <p:sp>
        <p:nvSpPr>
          <p:cNvPr id="395" name="Shape 395"/>
          <p:cNvSpPr/>
          <p:nvPr/>
        </p:nvSpPr>
        <p:spPr>
          <a:xfrm>
            <a:off x="10043447" y="2439018"/>
            <a:ext cx="1289559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booleans</a:t>
            </a:r>
          </a:p>
        </p:txBody>
      </p:sp>
      <p:sp>
        <p:nvSpPr>
          <p:cNvPr id="396" name="Shape 396"/>
          <p:cNvSpPr/>
          <p:nvPr/>
        </p:nvSpPr>
        <p:spPr>
          <a:xfrm>
            <a:off x="981885" y="3420323"/>
            <a:ext cx="2763529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1103507" y="3528120"/>
            <a:ext cx="27635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>
                <a:solidFill>
                  <a:srgbClr val="E6D77A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"Today is Monday"</a:t>
            </a:r>
          </a:p>
        </p:txBody>
      </p:sp>
      <p:sp>
        <p:nvSpPr>
          <p:cNvPr id="398" name="Shape 398"/>
          <p:cNvSpPr/>
          <p:nvPr/>
        </p:nvSpPr>
        <p:spPr>
          <a:xfrm>
            <a:off x="5326196" y="3420323"/>
            <a:ext cx="797791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5499729" y="3509070"/>
            <a:ext cx="450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10</a:t>
            </a:r>
          </a:p>
        </p:txBody>
      </p:sp>
      <p:sp>
        <p:nvSpPr>
          <p:cNvPr id="400" name="Shape 400"/>
          <p:cNvSpPr/>
          <p:nvPr/>
        </p:nvSpPr>
        <p:spPr>
          <a:xfrm>
            <a:off x="6384487" y="3420323"/>
            <a:ext cx="1289559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6558019" y="3509070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22.75</a:t>
            </a:r>
          </a:p>
        </p:txBody>
      </p:sp>
      <p:sp>
        <p:nvSpPr>
          <p:cNvPr id="402" name="Shape 402"/>
          <p:cNvSpPr/>
          <p:nvPr/>
        </p:nvSpPr>
        <p:spPr>
          <a:xfrm>
            <a:off x="9453182" y="3420323"/>
            <a:ext cx="1134218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9626715" y="3509070"/>
            <a:ext cx="78715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true</a:t>
            </a:r>
          </a:p>
        </p:txBody>
      </p:sp>
      <p:sp>
        <p:nvSpPr>
          <p:cNvPr id="404" name="Shape 404"/>
          <p:cNvSpPr/>
          <p:nvPr/>
        </p:nvSpPr>
        <p:spPr>
          <a:xfrm>
            <a:off x="10851467" y="3420323"/>
            <a:ext cx="1134218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10961500" y="3509070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false</a:t>
            </a:r>
          </a:p>
        </p:txBody>
      </p:sp>
      <p:sp>
        <p:nvSpPr>
          <p:cNvPr id="406" name="Shape 406"/>
          <p:cNvSpPr/>
          <p:nvPr/>
        </p:nvSpPr>
        <p:spPr>
          <a:xfrm>
            <a:off x="5130946" y="4442115"/>
            <a:ext cx="2999682" cy="102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Positive numbers</a:t>
            </a:r>
          </a:p>
          <a:p>
            <a:pPr marL="240631" indent="-240631">
              <a:buSzPct val="100000"/>
              <a:buChar char="‣"/>
            </a:pPr>
            <a:r>
              <a:t>Negative numbers</a:t>
            </a:r>
          </a:p>
          <a:p>
            <a:pPr marL="240631" indent="-240631">
              <a:buSzPct val="100000"/>
              <a:buChar char="‣"/>
            </a:pPr>
            <a:r>
              <a:t>Decimals</a:t>
            </a:r>
          </a:p>
        </p:txBody>
      </p:sp>
      <p:sp>
        <p:nvSpPr>
          <p:cNvPr id="407" name="Shape 407"/>
          <p:cNvSpPr/>
          <p:nvPr/>
        </p:nvSpPr>
        <p:spPr>
          <a:xfrm>
            <a:off x="787404" y="4482601"/>
            <a:ext cx="3121712" cy="102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Letters and other characters enclosed in quotes</a:t>
            </a:r>
          </a:p>
        </p:txBody>
      </p:sp>
      <p:sp>
        <p:nvSpPr>
          <p:cNvPr id="408" name="Shape 408"/>
          <p:cNvSpPr/>
          <p:nvPr/>
        </p:nvSpPr>
        <p:spPr>
          <a:xfrm>
            <a:off x="9660880" y="5262211"/>
            <a:ext cx="1124857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True</a:t>
            </a:r>
          </a:p>
          <a:p>
            <a:pPr marL="240631" indent="-240631">
              <a:buSzPct val="100000"/>
              <a:buChar char="‣"/>
            </a:pPr>
            <a:r>
              <a:t>False</a:t>
            </a:r>
          </a:p>
        </p:txBody>
      </p:sp>
      <p:sp>
        <p:nvSpPr>
          <p:cNvPr id="409" name="Shape 409"/>
          <p:cNvSpPr/>
          <p:nvPr/>
        </p:nvSpPr>
        <p:spPr>
          <a:xfrm>
            <a:off x="9352457" y="4476958"/>
            <a:ext cx="2763529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Can have one of two values:</a:t>
            </a:r>
          </a:p>
        </p:txBody>
      </p:sp>
      <p:sp>
        <p:nvSpPr>
          <p:cNvPr id="410" name="Shape 410"/>
          <p:cNvSpPr/>
          <p:nvPr/>
        </p:nvSpPr>
        <p:spPr>
          <a:xfrm>
            <a:off x="1676806" y="6716222"/>
            <a:ext cx="9651188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 Note: we'll meet some more data types later on down the road, too!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comparison operators</a:t>
            </a:r>
          </a:p>
        </p:txBody>
      </p:sp>
      <p:sp>
        <p:nvSpPr>
          <p:cNvPr id="417" name="Shape 417"/>
          <p:cNvSpPr/>
          <p:nvPr/>
        </p:nvSpPr>
        <p:spPr>
          <a:xfrm>
            <a:off x="1044702" y="1676399"/>
            <a:ext cx="117094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418" name="Shape 418"/>
          <p:cNvSpPr/>
          <p:nvPr/>
        </p:nvSpPr>
        <p:spPr>
          <a:xfrm>
            <a:off x="516382" y="2884590"/>
            <a:ext cx="169926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===</a:t>
            </a:r>
          </a:p>
        </p:txBody>
      </p:sp>
      <p:sp>
        <p:nvSpPr>
          <p:cNvPr id="419" name="Shape 419"/>
          <p:cNvSpPr/>
          <p:nvPr/>
        </p:nvSpPr>
        <p:spPr>
          <a:xfrm>
            <a:off x="1199134" y="4092781"/>
            <a:ext cx="1016509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420" name="Shape 420"/>
          <p:cNvSpPr/>
          <p:nvPr/>
        </p:nvSpPr>
        <p:spPr>
          <a:xfrm>
            <a:off x="670814" y="5300973"/>
            <a:ext cx="1544829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!==</a:t>
            </a:r>
          </a:p>
        </p:txBody>
      </p:sp>
      <p:sp>
        <p:nvSpPr>
          <p:cNvPr id="421" name="Shape 421"/>
          <p:cNvSpPr/>
          <p:nvPr/>
        </p:nvSpPr>
        <p:spPr>
          <a:xfrm>
            <a:off x="11009121" y="1676399"/>
            <a:ext cx="64262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422" name="Shape 422"/>
          <p:cNvSpPr/>
          <p:nvPr/>
        </p:nvSpPr>
        <p:spPr>
          <a:xfrm>
            <a:off x="11009121" y="2884590"/>
            <a:ext cx="64262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423" name="Shape 423"/>
          <p:cNvSpPr/>
          <p:nvPr/>
        </p:nvSpPr>
        <p:spPr>
          <a:xfrm>
            <a:off x="11009121" y="4092781"/>
            <a:ext cx="1170941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424" name="Shape 424"/>
          <p:cNvSpPr/>
          <p:nvPr/>
        </p:nvSpPr>
        <p:spPr>
          <a:xfrm>
            <a:off x="11009121" y="5300973"/>
            <a:ext cx="117094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425" name="Shape 425"/>
          <p:cNvSpPr/>
          <p:nvPr/>
        </p:nvSpPr>
        <p:spPr>
          <a:xfrm>
            <a:off x="2352676" y="2000249"/>
            <a:ext cx="1531151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Equal to</a:t>
            </a:r>
          </a:p>
        </p:txBody>
      </p:sp>
      <p:sp>
        <p:nvSpPr>
          <p:cNvPr id="426" name="Shape 426"/>
          <p:cNvSpPr/>
          <p:nvPr/>
        </p:nvSpPr>
        <p:spPr>
          <a:xfrm>
            <a:off x="2352676" y="3206749"/>
            <a:ext cx="2471421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Strict equal to</a:t>
            </a:r>
          </a:p>
        </p:txBody>
      </p:sp>
      <p:sp>
        <p:nvSpPr>
          <p:cNvPr id="427" name="Shape 427"/>
          <p:cNvSpPr/>
          <p:nvPr/>
        </p:nvSpPr>
        <p:spPr>
          <a:xfrm>
            <a:off x="2352676" y="4414425"/>
            <a:ext cx="2155788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Not equal to</a:t>
            </a:r>
          </a:p>
        </p:txBody>
      </p:sp>
      <p:sp>
        <p:nvSpPr>
          <p:cNvPr id="428" name="Shape 428"/>
          <p:cNvSpPr/>
          <p:nvPr/>
        </p:nvSpPr>
        <p:spPr>
          <a:xfrm>
            <a:off x="2352676" y="5633759"/>
            <a:ext cx="3103792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Strict not equal to</a:t>
            </a:r>
          </a:p>
        </p:txBody>
      </p:sp>
      <p:sp>
        <p:nvSpPr>
          <p:cNvPr id="429" name="Shape 429"/>
          <p:cNvSpPr/>
          <p:nvPr/>
        </p:nvSpPr>
        <p:spPr>
          <a:xfrm>
            <a:off x="8381696" y="1962149"/>
            <a:ext cx="229647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Greater than</a:t>
            </a:r>
          </a:p>
        </p:txBody>
      </p:sp>
      <p:sp>
        <p:nvSpPr>
          <p:cNvPr id="430" name="Shape 430"/>
          <p:cNvSpPr/>
          <p:nvPr/>
        </p:nvSpPr>
        <p:spPr>
          <a:xfrm>
            <a:off x="8903210" y="3169237"/>
            <a:ext cx="1774965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Less than</a:t>
            </a:r>
          </a:p>
        </p:txBody>
      </p:sp>
      <p:sp>
        <p:nvSpPr>
          <p:cNvPr id="431" name="Shape 431"/>
          <p:cNvSpPr/>
          <p:nvPr/>
        </p:nvSpPr>
        <p:spPr>
          <a:xfrm>
            <a:off x="6505576" y="4425568"/>
            <a:ext cx="417259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Greater than or equal to</a:t>
            </a:r>
          </a:p>
        </p:txBody>
      </p:sp>
      <p:sp>
        <p:nvSpPr>
          <p:cNvPr id="432" name="Shape 432"/>
          <p:cNvSpPr/>
          <p:nvPr/>
        </p:nvSpPr>
        <p:spPr>
          <a:xfrm>
            <a:off x="7027089" y="5633759"/>
            <a:ext cx="3651086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Less than or equal 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if/else if/else</a:t>
            </a:r>
          </a:p>
        </p:txBody>
      </p:sp>
      <p:sp>
        <p:nvSpPr>
          <p:cNvPr id="437" name="Shape 437"/>
          <p:cNvSpPr/>
          <p:nvPr/>
        </p:nvSpPr>
        <p:spPr>
          <a:xfrm>
            <a:off x="1719021" y="1709168"/>
            <a:ext cx="9566758" cy="513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if </a:t>
            </a:r>
            <a:r>
              <a:rPr>
                <a:solidFill>
                  <a:srgbClr val="F1AFC3"/>
                </a:solidFill>
              </a:rPr>
              <a:t>(answer </a:t>
            </a:r>
            <a:r>
              <a:rPr spc="384">
                <a:solidFill>
                  <a:srgbClr val="F1AFC3"/>
                </a:solidFill>
              </a:rPr>
              <a:t>===</a:t>
            </a:r>
            <a:r>
              <a:rPr>
                <a:solidFill>
                  <a:srgbClr val="F1AFC3"/>
                </a:solidFill>
              </a:rPr>
              <a:t> 38) </a:t>
            </a:r>
            <a:r>
              <a:rPr>
                <a:solidFill>
                  <a:srgbClr val="FCD833"/>
                </a:solidFill>
              </a:rPr>
              <a:t>{</a:t>
            </a:r>
            <a:endParaRPr>
              <a:solidFill>
                <a:srgbClr val="FCD833"/>
              </a:solidFill>
            </a:endParaRPr>
          </a:p>
          <a:p>
            <a:pPr>
              <a:defRPr sz="4800">
                <a:solidFill>
                  <a:srgbClr val="FFFFFF">
                    <a:alpha val="40000"/>
                  </a:srgbClr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 // Do something if first condition is true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 </a:t>
            </a:r>
            <a:r>
              <a:rPr>
                <a:solidFill>
                  <a:srgbClr val="FFFFFF"/>
                </a:solidFill>
              </a:rPr>
              <a:t>else if </a:t>
            </a:r>
            <a:r>
              <a:rPr>
                <a:solidFill>
                  <a:srgbClr val="F1AFC3"/>
                </a:solidFill>
              </a:rPr>
              <a:t>(answer </a:t>
            </a:r>
            <a:r>
              <a:rPr spc="384">
                <a:solidFill>
                  <a:srgbClr val="F1AFC3"/>
                </a:solidFill>
              </a:rPr>
              <a:t>===</a:t>
            </a:r>
            <a:r>
              <a:rPr>
                <a:solidFill>
                  <a:srgbClr val="F1AFC3"/>
                </a:solidFill>
              </a:rPr>
              <a:t> 30)</a:t>
            </a:r>
            <a:r>
              <a:t> {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 </a:t>
            </a:r>
            <a:r>
              <a:rPr>
                <a:solidFill>
                  <a:srgbClr val="E5E5E5">
                    <a:alpha val="40000"/>
                  </a:srgbClr>
                </a:solidFill>
              </a:rPr>
              <a:t>// Do something second condition is true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 </a:t>
            </a:r>
            <a:r>
              <a:rPr>
                <a:solidFill>
                  <a:srgbClr val="FFFFFF"/>
                </a:solidFill>
              </a:rPr>
              <a:t>else </a:t>
            </a:r>
            <a:r>
              <a:t>{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</a:t>
            </a:r>
            <a:r>
              <a:rPr>
                <a:solidFill>
                  <a:srgbClr val="FFFFFF">
                    <a:alpha val="41000"/>
                  </a:srgbClr>
                </a:solidFill>
              </a:rPr>
              <a:t> // Do something if all above conditions are false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717931" y="3340099"/>
            <a:ext cx="55689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*Hardest Classes in Course*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logical operators</a:t>
            </a:r>
          </a:p>
        </p:txBody>
      </p:sp>
      <p:grpSp>
        <p:nvGrpSpPr>
          <p:cNvPr id="444" name="Group 444"/>
          <p:cNvGrpSpPr/>
          <p:nvPr/>
        </p:nvGrpSpPr>
        <p:grpSpPr>
          <a:xfrm>
            <a:off x="4824380" y="1911352"/>
            <a:ext cx="2252107" cy="1270001"/>
            <a:chOff x="0" y="0"/>
            <a:chExt cx="2252105" cy="1270000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1205231" cy="127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-79" sz="8000">
                  <a:solidFill>
                    <a:srgbClr val="FCD833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&amp;&amp;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12063" y="476246"/>
              <a:ext cx="740043" cy="452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</a:t>
              </a:r>
            </a:p>
          </p:txBody>
        </p:sp>
      </p:grpSp>
      <p:grpSp>
        <p:nvGrpSpPr>
          <p:cNvPr id="447" name="Group 447"/>
          <p:cNvGrpSpPr/>
          <p:nvPr/>
        </p:nvGrpSpPr>
        <p:grpSpPr>
          <a:xfrm>
            <a:off x="5138731" y="3513241"/>
            <a:ext cx="1604622" cy="1117604"/>
            <a:chOff x="0" y="0"/>
            <a:chExt cx="1604621" cy="1117603"/>
          </a:xfrm>
        </p:grpSpPr>
        <p:sp>
          <p:nvSpPr>
            <p:cNvPr id="445" name="Shape 445"/>
            <p:cNvSpPr/>
            <p:nvPr/>
          </p:nvSpPr>
          <p:spPr>
            <a:xfrm>
              <a:off x="0" y="0"/>
              <a:ext cx="825501" cy="111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1120" sz="8000">
                  <a:solidFill>
                    <a:srgbClr val="FCD833"/>
                  </a:solidFill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lvl1pPr>
            </a:lstStyle>
            <a:p>
              <a:pPr/>
              <a:r>
                <a:t>||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1132333" y="322158"/>
              <a:ext cx="472289" cy="452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</p:grpSp>
      <p:grpSp>
        <p:nvGrpSpPr>
          <p:cNvPr id="450" name="Group 450"/>
          <p:cNvGrpSpPr/>
          <p:nvPr/>
        </p:nvGrpSpPr>
        <p:grpSpPr>
          <a:xfrm>
            <a:off x="5205920" y="5038931"/>
            <a:ext cx="1451460" cy="1117605"/>
            <a:chOff x="0" y="0"/>
            <a:chExt cx="1451459" cy="1117603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488189" cy="111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1120" sz="8000">
                  <a:solidFill>
                    <a:srgbClr val="FCD833"/>
                  </a:solidFill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lvl1pPr>
            </a:lstStyle>
            <a:p>
              <a:pPr/>
              <a:r>
                <a:t>!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795021" y="321643"/>
              <a:ext cx="656439" cy="452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456" name="Group 456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454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Shape 45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457" name="Shape 457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Review exercise — conditionals</a:t>
            </a:r>
          </a:p>
        </p:txBody>
      </p:sp>
      <p:sp>
        <p:nvSpPr>
          <p:cNvPr id="459" name="Shape 459"/>
          <p:cNvSpPr/>
          <p:nvPr/>
        </p:nvSpPr>
        <p:spPr>
          <a:xfrm>
            <a:off x="3797300" y="2844618"/>
            <a:ext cx="7538509" cy="2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Review and practice using variables and conditionals</a:t>
            </a:r>
          </a:p>
        </p:txBody>
      </p:sp>
      <p:sp>
        <p:nvSpPr>
          <p:cNvPr id="460" name="Shape 460"/>
          <p:cNvSpPr/>
          <p:nvPr/>
        </p:nvSpPr>
        <p:spPr>
          <a:xfrm flipV="1">
            <a:off x="3797300" y="2715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3797300" y="2461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462" name="Shape 462"/>
          <p:cNvSpPr/>
          <p:nvPr/>
        </p:nvSpPr>
        <p:spPr>
          <a:xfrm>
            <a:off x="3797300" y="3809339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Individual/paired</a:t>
            </a:r>
          </a:p>
        </p:txBody>
      </p:sp>
      <p:sp>
        <p:nvSpPr>
          <p:cNvPr id="463" name="Shape 463"/>
          <p:cNvSpPr/>
          <p:nvPr/>
        </p:nvSpPr>
        <p:spPr>
          <a:xfrm flipV="1">
            <a:off x="3797300" y="3680900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3797300" y="3427190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  <p:sp>
        <p:nvSpPr>
          <p:cNvPr id="465" name="Shape 465"/>
          <p:cNvSpPr/>
          <p:nvPr/>
        </p:nvSpPr>
        <p:spPr>
          <a:xfrm>
            <a:off x="3797300" y="4766750"/>
            <a:ext cx="1104901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12 min</a:t>
            </a:r>
          </a:p>
        </p:txBody>
      </p:sp>
      <p:sp>
        <p:nvSpPr>
          <p:cNvPr id="466" name="Shape 466"/>
          <p:cNvSpPr/>
          <p:nvPr/>
        </p:nvSpPr>
        <p:spPr>
          <a:xfrm>
            <a:off x="5446217" y="4766750"/>
            <a:ext cx="6934757" cy="906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Follow the instructions in lesson13_starter_code &gt; [0] conditionals &gt; main.js (Part 1)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If you finish early, work on the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</a:t>
            </a:r>
            <a:r>
              <a:t> section</a:t>
            </a:r>
          </a:p>
        </p:txBody>
      </p:sp>
      <p:sp>
        <p:nvSpPr>
          <p:cNvPr id="467" name="Shape 467"/>
          <p:cNvSpPr/>
          <p:nvPr/>
        </p:nvSpPr>
        <p:spPr>
          <a:xfrm flipV="1">
            <a:off x="3797300" y="4637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3797300" y="4383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Functions</a:t>
            </a:r>
          </a:p>
        </p:txBody>
      </p:sp>
      <p:sp>
        <p:nvSpPr>
          <p:cNvPr id="471" name="Shape 47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2" name="Shape 47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what are functions?</a:t>
            </a:r>
          </a:p>
        </p:txBody>
      </p:sp>
      <p:sp>
        <p:nvSpPr>
          <p:cNvPr id="476" name="Shape 47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7" name="Shape 47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1" name="Shape 4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2" name="Shape 48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  <p:pic>
        <p:nvPicPr>
          <p:cNvPr id="483" name="Screen Shot 2015-06-02 at 4.30.28 PM.png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2458" y="1664287"/>
            <a:ext cx="8499884" cy="5024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647577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  <p:sp>
        <p:nvSpPr>
          <p:cNvPr id="490" name="Shape 490"/>
          <p:cNvSpPr/>
          <p:nvPr/>
        </p:nvSpPr>
        <p:spPr>
          <a:xfrm>
            <a:off x="1258444" y="1503466"/>
            <a:ext cx="2554294" cy="2554294"/>
          </a:xfrm>
          <a:prstGeom prst="ellipse">
            <a:avLst/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5225253" y="1506884"/>
            <a:ext cx="2554294" cy="2554293"/>
          </a:xfrm>
          <a:prstGeom prst="ellipse">
            <a:avLst/>
          </a:prstGeom>
          <a:solidFill>
            <a:srgbClr val="1ECA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92" name="Shape 492"/>
          <p:cNvSpPr/>
          <p:nvPr/>
        </p:nvSpPr>
        <p:spPr>
          <a:xfrm>
            <a:off x="9192062" y="1503466"/>
            <a:ext cx="2554294" cy="2554294"/>
          </a:xfrm>
          <a:prstGeom prst="ellipse">
            <a:avLst/>
          </a:prstGeom>
          <a:solidFill>
            <a:srgbClr val="FFB0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93" name="Shape 493"/>
          <p:cNvSpPr/>
          <p:nvPr/>
        </p:nvSpPr>
        <p:spPr>
          <a:xfrm>
            <a:off x="904079" y="4602341"/>
            <a:ext cx="3065983" cy="1382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647700">
              <a:lnSpc>
                <a:spcPct val="110000"/>
              </a:lnSpc>
              <a:spcBef>
                <a:spcPts val="400"/>
              </a:spcBef>
              <a:defRPr sz="2200">
                <a:uFill>
                  <a:solidFill>
                    <a:srgbClr val="000000"/>
                  </a:solidFill>
                </a:uFill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Allow us to group a series of statements together to perform a specific task</a:t>
            </a:r>
          </a:p>
        </p:txBody>
      </p:sp>
      <p:sp>
        <p:nvSpPr>
          <p:cNvPr id="494" name="Shape 494"/>
          <p:cNvSpPr/>
          <p:nvPr/>
        </p:nvSpPr>
        <p:spPr>
          <a:xfrm>
            <a:off x="4870888" y="4593553"/>
            <a:ext cx="3263024" cy="71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647700">
              <a:lnSpc>
                <a:spcPct val="110000"/>
              </a:lnSpc>
              <a:spcBef>
                <a:spcPts val="400"/>
              </a:spcBef>
              <a:defRPr sz="2200">
                <a:uFill>
                  <a:solidFill>
                    <a:srgbClr val="000000"/>
                  </a:solidFill>
                </a:uFill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We can use the same function multiple times</a:t>
            </a:r>
          </a:p>
        </p:txBody>
      </p:sp>
      <p:sp>
        <p:nvSpPr>
          <p:cNvPr id="495" name="Shape 495"/>
          <p:cNvSpPr/>
          <p:nvPr/>
        </p:nvSpPr>
        <p:spPr>
          <a:xfrm>
            <a:off x="8768783" y="4593910"/>
            <a:ext cx="3400852" cy="1715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647700">
              <a:lnSpc>
                <a:spcPct val="110000"/>
              </a:lnSpc>
              <a:spcBef>
                <a:spcPts val="400"/>
              </a:spcBef>
              <a:defRPr sz="2200">
                <a:uFillTx/>
              </a:defRPr>
            </a:pPr>
            <a:r>
              <a:t>N</a:t>
            </a:r>
            <a:r>
              <a:rPr>
                <a:uFill>
                  <a:solidFill>
                    <a:srgbClr val="000000"/>
                  </a:solidFill>
                </a:uFill>
              </a:rPr>
              <a:t>ot always executed when a page loads. Provide us with a way to 'store' the steps needed to achieve a task.</a:t>
            </a:r>
          </a:p>
        </p:txBody>
      </p:sp>
      <p:sp>
        <p:nvSpPr>
          <p:cNvPr id="496" name="Shape 496"/>
          <p:cNvSpPr/>
          <p:nvPr/>
        </p:nvSpPr>
        <p:spPr>
          <a:xfrm>
            <a:off x="1484004" y="2573603"/>
            <a:ext cx="2103174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Group steps</a:t>
            </a:r>
          </a:p>
        </p:txBody>
      </p:sp>
      <p:sp>
        <p:nvSpPr>
          <p:cNvPr id="497" name="Shape 497"/>
          <p:cNvSpPr/>
          <p:nvPr/>
        </p:nvSpPr>
        <p:spPr>
          <a:xfrm>
            <a:off x="5450813" y="2573603"/>
            <a:ext cx="2103174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reusable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9417622" y="2573603"/>
            <a:ext cx="2103174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store steps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2" name="Shape 502"/>
          <p:cNvSpPr/>
          <p:nvPr/>
        </p:nvSpPr>
        <p:spPr>
          <a:xfrm>
            <a:off x="647577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dry</a:t>
            </a:r>
          </a:p>
        </p:txBody>
      </p:sp>
      <p:sp>
        <p:nvSpPr>
          <p:cNvPr id="503" name="Shape 503"/>
          <p:cNvSpPr/>
          <p:nvPr/>
        </p:nvSpPr>
        <p:spPr>
          <a:xfrm>
            <a:off x="937513" y="3092448"/>
            <a:ext cx="11129773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sz="8000">
                <a:solidFill>
                  <a:srgbClr val="5FCBC8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rPr u="sng"/>
              <a:t>DRY</a:t>
            </a:r>
            <a:r>
              <a:t> — DON'T REPEAT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6" name="Shape 50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Let's take a closer look</a:t>
            </a:r>
          </a:p>
        </p:txBody>
      </p:sp>
      <p:pic>
        <p:nvPicPr>
          <p:cNvPr id="508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0080" y="1542420"/>
            <a:ext cx="6484640" cy="4377131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Shape 509"/>
          <p:cNvSpPr/>
          <p:nvPr/>
        </p:nvSpPr>
        <p:spPr>
          <a:xfrm>
            <a:off x="5061458" y="6236409"/>
            <a:ext cx="2881885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jQuery Traffic Light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syntax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syntax — declaring a function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2099081" y="2892805"/>
            <a:ext cx="9549918" cy="2812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66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92F0E0"/>
                </a:solidFill>
              </a:rPr>
              <a:t>function</a:t>
            </a:r>
            <a:r>
              <a:t> </a:t>
            </a:r>
            <a:r>
              <a:rPr>
                <a:solidFill>
                  <a:srgbClr val="F1AFC3"/>
                </a:solidFill>
              </a:rPr>
              <a:t>pickADescriptiveName() </a:t>
            </a:r>
            <a:r>
              <a:rPr>
                <a:solidFill>
                  <a:srgbClr val="FCD833"/>
                </a:solidFill>
              </a:rPr>
              <a:t>{</a:t>
            </a:r>
          </a:p>
          <a:p>
            <a:pPr>
              <a:lnSpc>
                <a:spcPct val="90000"/>
              </a:lnSpc>
              <a:defRPr sz="66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 </a:t>
            </a:r>
            <a:r>
              <a:rPr>
                <a:solidFill>
                  <a:srgbClr val="FFFFFF">
                    <a:alpha val="37000"/>
                  </a:srgbClr>
                </a:solidFill>
              </a:rPr>
              <a:t>// Series of statements to execute</a:t>
            </a:r>
            <a:endParaRPr>
              <a:solidFill>
                <a:srgbClr val="FFFFFF">
                  <a:alpha val="37000"/>
                </a:srgbClr>
              </a:solidFill>
            </a:endParaRPr>
          </a:p>
          <a:p>
            <a:pPr>
              <a:lnSpc>
                <a:spcPct val="90000"/>
              </a:lnSpc>
              <a:defRPr sz="66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</a:t>
            </a:r>
          </a:p>
        </p:txBody>
      </p:sp>
      <p:sp>
        <p:nvSpPr>
          <p:cNvPr id="522" name="Shape 522"/>
          <p:cNvSpPr/>
          <p:nvPr/>
        </p:nvSpPr>
        <p:spPr>
          <a:xfrm>
            <a:off x="2135058" y="1957503"/>
            <a:ext cx="1994917" cy="4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3000">
                <a:solidFill>
                  <a:srgbClr val="92F0E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Keyword</a:t>
            </a:r>
          </a:p>
        </p:txBody>
      </p:sp>
      <p:sp>
        <p:nvSpPr>
          <p:cNvPr id="523" name="Shape 523"/>
          <p:cNvSpPr/>
          <p:nvPr/>
        </p:nvSpPr>
        <p:spPr>
          <a:xfrm>
            <a:off x="6497920" y="1957503"/>
            <a:ext cx="1532961" cy="4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3000">
                <a:solidFill>
                  <a:srgbClr val="F1AFC3"/>
                </a:solidFill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Name</a:t>
            </a:r>
          </a:p>
        </p:txBody>
      </p:sp>
      <p:sp>
        <p:nvSpPr>
          <p:cNvPr id="524" name="Shape 524"/>
          <p:cNvSpPr/>
          <p:nvPr/>
        </p:nvSpPr>
        <p:spPr>
          <a:xfrm>
            <a:off x="2021359" y="2590577"/>
            <a:ext cx="2222320" cy="444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856"/>
                </a:moveTo>
                <a:lnTo>
                  <a:pt x="0" y="0"/>
                </a:lnTo>
                <a:lnTo>
                  <a:pt x="21499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4371471" y="2598453"/>
            <a:ext cx="5987008" cy="42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901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6" name="Shape 526"/>
          <p:cNvSpPr/>
          <p:nvPr/>
        </p:nvSpPr>
        <p:spPr>
          <a:xfrm rot="10800000">
            <a:off x="1795178" y="5469167"/>
            <a:ext cx="9737216" cy="42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901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5281313" y="6038265"/>
            <a:ext cx="2433214" cy="4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3000">
                <a:solidFill>
                  <a:srgbClr val="FCD83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Code block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2663731" y="3340099"/>
            <a:ext cx="76773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Office hours: 2pm - 5pm, Sunday @ GA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syntax — calling a function</a:t>
            </a:r>
          </a:p>
        </p:txBody>
      </p:sp>
      <p:sp>
        <p:nvSpPr>
          <p:cNvPr id="532" name="Shape 532"/>
          <p:cNvSpPr/>
          <p:nvPr/>
        </p:nvSpPr>
        <p:spPr>
          <a:xfrm>
            <a:off x="3380371" y="3476084"/>
            <a:ext cx="6244058" cy="9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66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pickADescriptiveName();</a:t>
            </a:r>
          </a:p>
        </p:txBody>
      </p:sp>
      <p:sp>
        <p:nvSpPr>
          <p:cNvPr id="533" name="Shape 533"/>
          <p:cNvSpPr/>
          <p:nvPr/>
        </p:nvSpPr>
        <p:spPr>
          <a:xfrm rot="10800000">
            <a:off x="3342373" y="4343724"/>
            <a:ext cx="5783279" cy="428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901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4600860" y="4871798"/>
            <a:ext cx="3650680" cy="4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3000">
                <a:solidFill>
                  <a:srgbClr val="FCD83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Function name</a:t>
            </a:r>
          </a:p>
        </p:txBody>
      </p:sp>
      <p:sp>
        <p:nvSpPr>
          <p:cNvPr id="535" name="Shape 535"/>
          <p:cNvSpPr/>
          <p:nvPr/>
        </p:nvSpPr>
        <p:spPr>
          <a:xfrm>
            <a:off x="598708" y="1784349"/>
            <a:ext cx="9486875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To run the code in a function, we '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call</a:t>
            </a:r>
            <a:r>
              <a:t>' the function by using the function name followed by parenthesis.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873286" y="2726683"/>
            <a:ext cx="11258228" cy="1849134"/>
          </a:xfrm>
          <a:prstGeom prst="roundRect">
            <a:avLst>
              <a:gd name="adj" fmla="val 10177"/>
            </a:avLst>
          </a:prstGeom>
          <a:solidFill>
            <a:srgbClr val="2727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 — taking attendance</a:t>
            </a:r>
          </a:p>
        </p:txBody>
      </p:sp>
      <p:pic>
        <p:nvPicPr>
          <p:cNvPr id="543" name="Screen Shot 2015-06-09 at 7.40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982" y="2873430"/>
            <a:ext cx="10871201" cy="167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4454080" y="3335558"/>
            <a:ext cx="4096640" cy="631384"/>
          </a:xfrm>
          <a:prstGeom prst="roundRect">
            <a:avLst>
              <a:gd name="adj" fmla="val 16098"/>
            </a:avLst>
          </a:prstGeom>
          <a:solidFill>
            <a:srgbClr val="2727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7" name="Shape 54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 — taking attendance</a:t>
            </a:r>
          </a:p>
        </p:txBody>
      </p:sp>
      <p:pic>
        <p:nvPicPr>
          <p:cNvPr id="549" name="Screen Shot 2015-06-09 at 7.40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3600" y="3384550"/>
            <a:ext cx="3657600" cy="53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2" name="Shape 55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functions</a:t>
            </a:r>
          </a:p>
        </p:txBody>
      </p:sp>
      <p:pic>
        <p:nvPicPr>
          <p:cNvPr id="554" name="Code_along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0" y="1943066"/>
            <a:ext cx="4114800" cy="4241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Shape 555"/>
          <p:cNvSpPr/>
          <p:nvPr/>
        </p:nvSpPr>
        <p:spPr>
          <a:xfrm>
            <a:off x="2824378" y="6468959"/>
            <a:ext cx="7581901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Let's code! lesson13_starter_code &gt; functions (part 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syntax — declaring a function (with parameters)</a:t>
            </a:r>
          </a:p>
        </p:txBody>
      </p:sp>
      <p:sp>
        <p:nvSpPr>
          <p:cNvPr id="560" name="Shape 560"/>
          <p:cNvSpPr/>
          <p:nvPr/>
        </p:nvSpPr>
        <p:spPr>
          <a:xfrm>
            <a:off x="2206243" y="2137842"/>
            <a:ext cx="8592313" cy="513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function multiply(</a:t>
            </a:r>
            <a:r>
              <a:rPr>
                <a:solidFill>
                  <a:srgbClr val="FCD833"/>
                </a:solidFill>
              </a:rPr>
              <a:t>param1</a:t>
            </a:r>
            <a:r>
              <a:t>, </a:t>
            </a:r>
            <a:r>
              <a:rPr>
                <a:solidFill>
                  <a:srgbClr val="FCD833"/>
                </a:solidFill>
              </a:rPr>
              <a:t>param2</a:t>
            </a:r>
            <a:r>
              <a:t>) {</a:t>
            </a:r>
          </a:p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var result =  </a:t>
            </a:r>
            <a:r>
              <a:rPr>
                <a:solidFill>
                  <a:srgbClr val="FCD833"/>
                </a:solidFill>
              </a:rPr>
              <a:t>param1</a:t>
            </a:r>
            <a:r>
              <a:t> * </a:t>
            </a:r>
            <a:r>
              <a:rPr>
                <a:solidFill>
                  <a:srgbClr val="FCD833"/>
                </a:solidFill>
              </a:rPr>
              <a:t>param2</a:t>
            </a:r>
            <a:r>
              <a:t>;</a:t>
            </a:r>
          </a:p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</a:p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$('h1').html(result);</a:t>
            </a:r>
          </a:p>
          <a:p>
            <a:pPr>
              <a:lnSpc>
                <a:spcPct val="120000"/>
              </a:lnSpc>
              <a:defRPr sz="6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</a:t>
            </a:r>
          </a:p>
        </p:txBody>
      </p:sp>
      <p:sp>
        <p:nvSpPr>
          <p:cNvPr id="561" name="Shape 561"/>
          <p:cNvSpPr/>
          <p:nvPr/>
        </p:nvSpPr>
        <p:spPr>
          <a:xfrm>
            <a:off x="6995498" y="1419130"/>
            <a:ext cx="2433214" cy="4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3000">
                <a:solidFill>
                  <a:srgbClr val="FCD833"/>
                </a:solidFill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Parameters</a:t>
            </a:r>
          </a:p>
        </p:txBody>
      </p:sp>
      <p:sp>
        <p:nvSpPr>
          <p:cNvPr id="562" name="Shape 562"/>
          <p:cNvSpPr/>
          <p:nvPr/>
        </p:nvSpPr>
        <p:spPr>
          <a:xfrm>
            <a:off x="6168922" y="1937283"/>
            <a:ext cx="4086364" cy="33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901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3" name="Shape 563"/>
          <p:cNvSpPr/>
          <p:nvPr/>
        </p:nvSpPr>
        <p:spPr>
          <a:xfrm flipH="1" rot="10800000">
            <a:off x="5659953" y="4046382"/>
            <a:ext cx="4086364" cy="33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901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5054357" y="4510878"/>
            <a:ext cx="5297556" cy="74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>
                <a:solidFill>
                  <a:srgbClr val="FCD833"/>
                </a:solidFill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We can use these parameters like variables from within our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syntax — Calling a function (with arguments)</a:t>
            </a:r>
          </a:p>
        </p:txBody>
      </p:sp>
      <p:sp>
        <p:nvSpPr>
          <p:cNvPr id="569" name="Shape 569"/>
          <p:cNvSpPr/>
          <p:nvPr/>
        </p:nvSpPr>
        <p:spPr>
          <a:xfrm>
            <a:off x="3842032" y="3532274"/>
            <a:ext cx="4778045" cy="949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66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multiply(</a:t>
            </a:r>
            <a:r>
              <a:rPr>
                <a:solidFill>
                  <a:srgbClr val="FCD833"/>
                </a:solidFill>
              </a:rPr>
              <a:t>350</a:t>
            </a:r>
            <a:r>
              <a:t>, </a:t>
            </a:r>
            <a:r>
              <a:rPr>
                <a:solidFill>
                  <a:srgbClr val="FCD833"/>
                </a:solidFill>
              </a:rPr>
              <a:t>140</a:t>
            </a:r>
            <a:r>
              <a:t>)</a:t>
            </a:r>
          </a:p>
        </p:txBody>
      </p:sp>
      <p:sp>
        <p:nvSpPr>
          <p:cNvPr id="570" name="Shape 570"/>
          <p:cNvSpPr/>
          <p:nvPr/>
        </p:nvSpPr>
        <p:spPr>
          <a:xfrm>
            <a:off x="6021818" y="2534980"/>
            <a:ext cx="2433214" cy="4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3000">
                <a:solidFill>
                  <a:srgbClr val="FCD833"/>
                </a:solidFill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Arguments</a:t>
            </a:r>
          </a:p>
        </p:txBody>
      </p:sp>
      <p:sp>
        <p:nvSpPr>
          <p:cNvPr id="571" name="Shape 571"/>
          <p:cNvSpPr/>
          <p:nvPr/>
        </p:nvSpPr>
        <p:spPr>
          <a:xfrm>
            <a:off x="6179891" y="3137631"/>
            <a:ext cx="2117067" cy="428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901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5" name="Shape 575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Let's take a closer look</a:t>
            </a:r>
          </a:p>
        </p:txBody>
      </p:sp>
      <p:pic>
        <p:nvPicPr>
          <p:cNvPr id="576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0080" y="1542420"/>
            <a:ext cx="6484640" cy="4377131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Shape 577"/>
          <p:cNvSpPr/>
          <p:nvPr/>
        </p:nvSpPr>
        <p:spPr>
          <a:xfrm>
            <a:off x="4992573" y="6001078"/>
            <a:ext cx="3019654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Multiply</a:t>
            </a:r>
            <a:r>
              <a:t> on CodePen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2370070" y="2904832"/>
            <a:ext cx="8264660" cy="1492836"/>
          </a:xfrm>
          <a:prstGeom prst="roundRect">
            <a:avLst>
              <a:gd name="adj" fmla="val 11132"/>
            </a:avLst>
          </a:prstGeom>
          <a:solidFill>
            <a:srgbClr val="2727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 — Greet</a:t>
            </a:r>
          </a:p>
        </p:txBody>
      </p:sp>
      <p:pic>
        <p:nvPicPr>
          <p:cNvPr id="583" name="Screen Shot 2015-06-09 at 7.46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400" y="3003550"/>
            <a:ext cx="7874000" cy="129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243300" y="3282173"/>
            <a:ext cx="4518200" cy="738154"/>
          </a:xfrm>
          <a:prstGeom prst="roundRect">
            <a:avLst>
              <a:gd name="adj" fmla="val 12307"/>
            </a:avLst>
          </a:prstGeom>
          <a:solidFill>
            <a:srgbClr val="2727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88" name="Shape 58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 — Greet</a:t>
            </a:r>
          </a:p>
        </p:txBody>
      </p:sp>
      <p:pic>
        <p:nvPicPr>
          <p:cNvPr id="589" name="Screen Shot 2015-06-09 at 7.47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4850" y="3346450"/>
            <a:ext cx="39751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2" name="Shape 59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functions</a:t>
            </a:r>
          </a:p>
        </p:txBody>
      </p:sp>
      <p:pic>
        <p:nvPicPr>
          <p:cNvPr id="594" name="Code_along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0" y="1943066"/>
            <a:ext cx="4114800" cy="4241801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Shape 595"/>
          <p:cNvSpPr/>
          <p:nvPr/>
        </p:nvSpPr>
        <p:spPr>
          <a:xfrm>
            <a:off x="2824378" y="6468959"/>
            <a:ext cx="7581901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Let's code! lesson13_starter_code &gt; functions (part 2)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87828" y="3340099"/>
            <a:ext cx="112291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“Can we do more practice if/then statements next class?”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return values</a:t>
            </a:r>
          </a:p>
        </p:txBody>
      </p:sp>
      <p:sp>
        <p:nvSpPr>
          <p:cNvPr id="600" name="Shape 60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6" name="Shape 606"/>
          <p:cNvSpPr/>
          <p:nvPr/>
        </p:nvSpPr>
        <p:spPr>
          <a:xfrm>
            <a:off x="647577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returning values from a function</a:t>
            </a:r>
          </a:p>
        </p:txBody>
      </p:sp>
      <p:sp>
        <p:nvSpPr>
          <p:cNvPr id="607" name="Shape 607"/>
          <p:cNvSpPr/>
          <p:nvPr/>
        </p:nvSpPr>
        <p:spPr>
          <a:xfrm>
            <a:off x="611386" y="1370716"/>
            <a:ext cx="10977102" cy="181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defTabSz="647700">
              <a:lnSpc>
                <a:spcPct val="110000"/>
              </a:lnSpc>
              <a:spcBef>
                <a:spcPts val="400"/>
              </a:spcBef>
              <a:buSzPct val="100000"/>
              <a:buChar char="‣"/>
              <a:defRPr sz="2200"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To return a value from a function, we use the </a:t>
            </a:r>
            <a:r>
              <a:rPr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return</a:t>
            </a:r>
            <a:r>
              <a:rPr>
                <a:uFill>
                  <a:solidFill>
                    <a:srgbClr val="000000"/>
                  </a:solidFill>
                </a:uFill>
              </a:rPr>
              <a:t> keyword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marL="240631" indent="-240631" defTabSz="647700">
              <a:lnSpc>
                <a:spcPct val="110000"/>
              </a:lnSpc>
              <a:spcBef>
                <a:spcPts val="400"/>
              </a:spcBef>
              <a:buSzPct val="100000"/>
              <a:buChar char="‣"/>
              <a:defRPr sz="2200"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From within a function, the </a:t>
            </a:r>
            <a:r>
              <a:rPr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return</a:t>
            </a:r>
            <a:r>
              <a:rPr>
                <a:uFill>
                  <a:solidFill>
                    <a:srgbClr val="000000"/>
                  </a:solidFill>
                </a:uFill>
              </a:rPr>
              <a:t> keyword 'hands' a value back to the code that called the function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marL="240631" indent="-240631" defTabSz="647700">
              <a:lnSpc>
                <a:spcPct val="110000"/>
              </a:lnSpc>
              <a:spcBef>
                <a:spcPts val="400"/>
              </a:spcBef>
              <a:buSzPct val="100000"/>
              <a:buChar char="‣"/>
              <a:defRPr sz="2200"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We can then do something with that value, or store it in a variable for use later in the script</a:t>
            </a:r>
          </a:p>
        </p:txBody>
      </p:sp>
      <p:sp>
        <p:nvSpPr>
          <p:cNvPr id="608" name="Shape 608"/>
          <p:cNvSpPr/>
          <p:nvPr/>
        </p:nvSpPr>
        <p:spPr>
          <a:xfrm>
            <a:off x="1835352" y="3360471"/>
            <a:ext cx="5589850" cy="2467241"/>
          </a:xfrm>
          <a:prstGeom prst="roundRect">
            <a:avLst>
              <a:gd name="adj" fmla="val 5496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09" name="Shape 609"/>
          <p:cNvSpPr/>
          <p:nvPr/>
        </p:nvSpPr>
        <p:spPr>
          <a:xfrm>
            <a:off x="2046685" y="3463362"/>
            <a:ext cx="5167184" cy="259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function</a:t>
            </a:r>
            <a:r>
              <a:rPr>
                <a:solidFill>
                  <a:srgbClr val="C7C7C7"/>
                </a:solidFill>
              </a:rPr>
              <a:t> </a:t>
            </a:r>
            <a:r>
              <a:t>convertToCurrency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C7C7C7"/>
                </a:solidFill>
              </a:rPr>
              <a:t>entry</a:t>
            </a:r>
            <a:r>
              <a:rPr>
                <a:solidFill>
                  <a:srgbClr val="D8E91B"/>
                </a:solidFill>
              </a:rPr>
              <a:t>)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D8E91B"/>
                </a:solidFill>
              </a:rPr>
              <a:t>{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    </a:t>
            </a:r>
            <a:r>
              <a:t>// Cut number to two decimal point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   </a:t>
            </a:r>
            <a:r>
              <a:rPr>
                <a:solidFill>
                  <a:srgbClr val="FFFC60"/>
                </a:solidFill>
              </a:rPr>
              <a:t>var</a:t>
            </a:r>
            <a:r>
              <a:t> currency </a:t>
            </a:r>
            <a:r>
              <a:rPr>
                <a:solidFill>
                  <a:srgbClr val="D8E91B"/>
                </a:solidFill>
              </a:rPr>
              <a:t>=</a:t>
            </a:r>
            <a:r>
              <a:t> entry</a:t>
            </a:r>
            <a:r>
              <a:rPr>
                <a:solidFill>
                  <a:srgbClr val="D8E91B"/>
                </a:solidFill>
              </a:rPr>
              <a:t>.</a:t>
            </a:r>
            <a:r>
              <a:rPr>
                <a:solidFill>
                  <a:srgbClr val="FFFFFF"/>
                </a:solidFill>
              </a:rPr>
              <a:t>toFixed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42CAD9"/>
                </a:solidFill>
              </a:rPr>
              <a:t>2</a:t>
            </a:r>
            <a:r>
              <a:rPr>
                <a:solidFill>
                  <a:srgbClr val="D8E91B"/>
                </a:solidFill>
              </a:rPr>
              <a:t>);</a:t>
            </a:r>
          </a:p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    </a:t>
            </a:r>
            <a:r>
              <a:t>// Prepend the dollar sign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   currency </a:t>
            </a:r>
            <a:r>
              <a:rPr>
                <a:solidFill>
                  <a:srgbClr val="D8E91B"/>
                </a:solidFill>
              </a:rPr>
              <a:t>=</a:t>
            </a:r>
            <a:r>
              <a:t> </a:t>
            </a:r>
            <a:r>
              <a:rPr>
                <a:solidFill>
                  <a:srgbClr val="FFA0A0"/>
                </a:solidFill>
              </a:rPr>
              <a:t>'$'</a:t>
            </a:r>
            <a:r>
              <a:t> </a:t>
            </a:r>
            <a:r>
              <a:rPr>
                <a:solidFill>
                  <a:srgbClr val="D8E91B"/>
                </a:solidFill>
              </a:rPr>
              <a:t>+</a:t>
            </a:r>
            <a:r>
              <a:t> currency</a:t>
            </a:r>
            <a:r>
              <a:rPr>
                <a:solidFill>
                  <a:srgbClr val="D8E91B"/>
                </a:solidFill>
              </a:rPr>
              <a:t>;</a:t>
            </a:r>
          </a:p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    </a:t>
            </a:r>
            <a:r>
              <a:rPr>
                <a:solidFill>
                  <a:srgbClr val="FFFC60"/>
                </a:solidFill>
              </a:rPr>
              <a:t>return</a:t>
            </a:r>
            <a:r>
              <a:t> currency</a:t>
            </a:r>
            <a:r>
              <a:rPr>
                <a:solidFill>
                  <a:srgbClr val="D8E91B"/>
                </a:solidFill>
              </a:rPr>
              <a:t>;</a:t>
            </a:r>
          </a:p>
          <a:p>
            <a:pPr defTabSz="457200">
              <a:lnSpc>
                <a:spcPts val="4200"/>
              </a:lnSpc>
              <a:tabLst>
                <a:tab pos="457200" algn="l"/>
              </a:tabLst>
              <a:defRPr sz="1700">
                <a:solidFill>
                  <a:srgbClr val="D8E91B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  <a:endParaRPr>
              <a:solidFill>
                <a:srgbClr val="C7C7C7"/>
              </a:solidFill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1835352" y="6013438"/>
            <a:ext cx="7721601" cy="1041631"/>
          </a:xfrm>
          <a:prstGeom prst="roundRect">
            <a:avLst>
              <a:gd name="adj" fmla="val 1301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7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1928733" y="6111838"/>
            <a:ext cx="7247782" cy="1154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457200" algn="l"/>
              </a:tabLst>
              <a:defRPr sz="18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t> amountInDollars </a:t>
            </a:r>
            <a:r>
              <a:rPr>
                <a:solidFill>
                  <a:srgbClr val="D8E91B"/>
                </a:solidFill>
              </a:rPr>
              <a:t>=</a:t>
            </a:r>
            <a:r>
              <a:t> </a:t>
            </a:r>
            <a:r>
              <a:rPr>
                <a:solidFill>
                  <a:srgbClr val="FFFFFF"/>
                </a:solidFill>
              </a:rPr>
              <a:t>convertToCurrency</a:t>
            </a:r>
            <a:r>
              <a:rPr>
                <a:solidFill>
                  <a:srgbClr val="D8E91B"/>
                </a:solidFill>
              </a:rPr>
              <a:t>(</a:t>
            </a:r>
            <a:r>
              <a:t>entry</a:t>
            </a:r>
            <a:r>
              <a:rPr>
                <a:solidFill>
                  <a:srgbClr val="D8E91B"/>
                </a:solidFill>
              </a:rPr>
              <a:t>);</a:t>
            </a:r>
          </a:p>
          <a:p>
            <a:pPr defTabSz="457200">
              <a:lnSpc>
                <a:spcPct val="120000"/>
              </a:lnSpc>
              <a:tabLst>
                <a:tab pos="457200" algn="l"/>
              </a:tabLst>
              <a:defRPr sz="18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'ul'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append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'&lt;li&gt;'</a:t>
            </a:r>
            <a:r>
              <a:t> </a:t>
            </a:r>
            <a:r>
              <a:rPr>
                <a:solidFill>
                  <a:srgbClr val="D8E91B"/>
                </a:solidFill>
              </a:rPr>
              <a:t>+</a:t>
            </a:r>
            <a:r>
              <a:t> amountInDollars </a:t>
            </a:r>
            <a:r>
              <a:rPr>
                <a:solidFill>
                  <a:srgbClr val="D8E91B"/>
                </a:solidFill>
              </a:rPr>
              <a:t>+</a:t>
            </a:r>
            <a:r>
              <a:t> </a:t>
            </a:r>
            <a:r>
              <a:rPr>
                <a:solidFill>
                  <a:srgbClr val="FFA0A0"/>
                </a:solidFill>
              </a:rPr>
              <a:t>'&lt;/li&gt;'</a:t>
            </a:r>
            <a:r>
              <a:rPr>
                <a:solidFill>
                  <a:srgbClr val="D8E91B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616" name="Shape 61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647577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variable scope</a:t>
            </a:r>
          </a:p>
        </p:txBody>
      </p:sp>
      <p:sp>
        <p:nvSpPr>
          <p:cNvPr id="623" name="Shape 623"/>
          <p:cNvSpPr/>
          <p:nvPr/>
        </p:nvSpPr>
        <p:spPr>
          <a:xfrm>
            <a:off x="625456" y="1973218"/>
            <a:ext cx="10977103" cy="153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defTabSz="647700">
              <a:lnSpc>
                <a:spcPct val="110000"/>
              </a:lnSpc>
              <a:spcBef>
                <a:spcPts val="400"/>
              </a:spcBef>
              <a:buSzPct val="100000"/>
              <a:buChar char="‣"/>
              <a:defRPr>
                <a:uFillTx/>
              </a:defRPr>
            </a:pPr>
            <a:r>
              <a:t>A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local</a:t>
            </a:r>
            <a:r>
              <a:t> variable is a variable that is declared </a:t>
            </a:r>
            <a:r>
              <a:rPr>
                <a:latin typeface="News706BT-ItalicC"/>
                <a:ea typeface="News706BT-ItalicC"/>
                <a:cs typeface="News706BT-ItalicC"/>
                <a:sym typeface="News706BT-ItalicC"/>
              </a:rPr>
              <a:t>inside</a:t>
            </a:r>
            <a:r>
              <a:t> a function.</a:t>
            </a:r>
          </a:p>
          <a:p>
            <a:pPr marL="240631" indent="-240631" defTabSz="647700">
              <a:lnSpc>
                <a:spcPct val="110000"/>
              </a:lnSpc>
              <a:spcBef>
                <a:spcPts val="400"/>
              </a:spcBef>
              <a:buSzPct val="100000"/>
              <a:buChar char="‣"/>
              <a:defRPr>
                <a:uFillTx/>
              </a:defRPr>
            </a:pPr>
            <a:r>
              <a:t>It can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only be used in that function</a:t>
            </a:r>
            <a:r>
              <a:t>, and cannot be accessed outside of that function</a:t>
            </a:r>
            <a:endParaRPr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647577" y="15343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local variables</a:t>
            </a:r>
          </a:p>
        </p:txBody>
      </p:sp>
      <p:sp>
        <p:nvSpPr>
          <p:cNvPr id="625" name="Shape 625"/>
          <p:cNvSpPr/>
          <p:nvPr/>
        </p:nvSpPr>
        <p:spPr>
          <a:xfrm>
            <a:off x="625456" y="4109256"/>
            <a:ext cx="10977103" cy="118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 defTabSz="647700">
              <a:lnSpc>
                <a:spcPct val="110000"/>
              </a:lnSpc>
              <a:spcBef>
                <a:spcPts val="400"/>
              </a:spcBef>
              <a:buSzPct val="100000"/>
              <a:buChar char="‣"/>
              <a:defRPr>
                <a:uFillTx/>
              </a:defRPr>
            </a:pPr>
            <a:r>
              <a:t>A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global</a:t>
            </a:r>
            <a:r>
              <a:t> variable is a variable that is declared </a:t>
            </a:r>
            <a:r>
              <a:rPr>
                <a:latin typeface="News706BT-ItalicC"/>
                <a:ea typeface="News706BT-ItalicC"/>
                <a:cs typeface="News706BT-ItalicC"/>
                <a:sym typeface="News706BT-ItalicC"/>
              </a:rPr>
              <a:t>outside</a:t>
            </a:r>
            <a:r>
              <a:t> of a function.</a:t>
            </a:r>
          </a:p>
          <a:p>
            <a:pPr marL="240631" indent="-240631" defTabSz="647700">
              <a:lnSpc>
                <a:spcPct val="110000"/>
              </a:lnSpc>
              <a:spcBef>
                <a:spcPts val="400"/>
              </a:spcBef>
              <a:buSzPct val="100000"/>
              <a:buChar char="‣"/>
              <a:defRPr>
                <a:uFillTx/>
              </a:defRPr>
            </a:pPr>
            <a:r>
              <a:t>It can be used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anywhere in the script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647577" y="3602008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global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time!</a:t>
            </a:r>
          </a:p>
        </p:txBody>
      </p:sp>
      <p:sp>
        <p:nvSpPr>
          <p:cNvPr id="629" name="Shape 62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Lab</a:t>
            </a:r>
          </a:p>
        </p:txBody>
      </p:sp>
      <p:pic>
        <p:nvPicPr>
          <p:cNvPr id="6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1650" y="1797049"/>
            <a:ext cx="4381500" cy="436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0" name="Shape 64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Formulas</a:t>
            </a:r>
          </a:p>
        </p:txBody>
      </p:sp>
      <p:sp>
        <p:nvSpPr>
          <p:cNvPr id="641" name="Shape 641"/>
          <p:cNvSpPr/>
          <p:nvPr/>
        </p:nvSpPr>
        <p:spPr>
          <a:xfrm>
            <a:off x="627569" y="2177566"/>
            <a:ext cx="5780533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to convert fahrenheit to celsius:</a:t>
            </a:r>
          </a:p>
        </p:txBody>
      </p:sp>
      <p:sp>
        <p:nvSpPr>
          <p:cNvPr id="642" name="Shape 642"/>
          <p:cNvSpPr/>
          <p:nvPr/>
        </p:nvSpPr>
        <p:spPr>
          <a:xfrm>
            <a:off x="6497529" y="2133191"/>
            <a:ext cx="450413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(fahrenheit - 32) / 1.8;</a:t>
            </a:r>
          </a:p>
        </p:txBody>
      </p:sp>
      <p:sp>
        <p:nvSpPr>
          <p:cNvPr id="643" name="Shape 643"/>
          <p:cNvSpPr/>
          <p:nvPr/>
        </p:nvSpPr>
        <p:spPr>
          <a:xfrm>
            <a:off x="652969" y="3096019"/>
            <a:ext cx="578053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to convert celsius to fahrenheit:</a:t>
            </a:r>
          </a:p>
        </p:txBody>
      </p:sp>
      <p:sp>
        <p:nvSpPr>
          <p:cNvPr id="644" name="Shape 644"/>
          <p:cNvSpPr/>
          <p:nvPr/>
        </p:nvSpPr>
        <p:spPr>
          <a:xfrm>
            <a:off x="6522929" y="3051645"/>
            <a:ext cx="3589587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1.8 * celsius + 32;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events!</a:t>
            </a:r>
          </a:p>
        </p:txBody>
      </p:sp>
      <p:sp>
        <p:nvSpPr>
          <p:cNvPr id="649" name="Shape 649"/>
          <p:cNvSpPr/>
          <p:nvPr/>
        </p:nvSpPr>
        <p:spPr>
          <a:xfrm>
            <a:off x="593998" y="1700937"/>
            <a:ext cx="6399886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.on() method is used to handle all events.</a:t>
            </a:r>
          </a:p>
        </p:txBody>
      </p:sp>
      <p:grpSp>
        <p:nvGrpSpPr>
          <p:cNvPr id="652" name="Group 652"/>
          <p:cNvGrpSpPr/>
          <p:nvPr/>
        </p:nvGrpSpPr>
        <p:grpSpPr>
          <a:xfrm>
            <a:off x="10669465" y="181799"/>
            <a:ext cx="2107412" cy="2074813"/>
            <a:chOff x="0" y="0"/>
            <a:chExt cx="2107410" cy="2074811"/>
          </a:xfrm>
        </p:grpSpPr>
        <p:sp>
          <p:nvSpPr>
            <p:cNvPr id="650" name="Shape 650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651" name="Shape 651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create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event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listeners</a:t>
              </a:r>
            </a:p>
          </p:txBody>
        </p:sp>
      </p:grpSp>
      <p:sp>
        <p:nvSpPr>
          <p:cNvPr id="653" name="Shape 653"/>
          <p:cNvSpPr/>
          <p:nvPr/>
        </p:nvSpPr>
        <p:spPr>
          <a:xfrm>
            <a:off x="645393" y="2414945"/>
            <a:ext cx="120304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Syntax:</a:t>
            </a:r>
          </a:p>
        </p:txBody>
      </p:sp>
      <p:sp>
        <p:nvSpPr>
          <p:cNvPr id="654" name="Shape 654"/>
          <p:cNvSpPr/>
          <p:nvPr/>
        </p:nvSpPr>
        <p:spPr>
          <a:xfrm>
            <a:off x="1950466" y="2380615"/>
            <a:ext cx="74545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$('selector').on('event', code_that_should_run);</a:t>
            </a:r>
          </a:p>
        </p:txBody>
      </p:sp>
      <p:sp>
        <p:nvSpPr>
          <p:cNvPr id="655" name="Shape 655"/>
          <p:cNvSpPr/>
          <p:nvPr/>
        </p:nvSpPr>
        <p:spPr>
          <a:xfrm>
            <a:off x="645393" y="3114669"/>
            <a:ext cx="15197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Example:</a:t>
            </a:r>
          </a:p>
        </p:txBody>
      </p:sp>
      <p:sp>
        <p:nvSpPr>
          <p:cNvPr id="656" name="Shape 656"/>
          <p:cNvSpPr/>
          <p:nvPr/>
        </p:nvSpPr>
        <p:spPr>
          <a:xfrm>
            <a:off x="2369493" y="3114669"/>
            <a:ext cx="6280749" cy="1570835"/>
          </a:xfrm>
          <a:prstGeom prst="roundRect">
            <a:avLst>
              <a:gd name="adj" fmla="val 376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7" name="Shape 657"/>
          <p:cNvSpPr/>
          <p:nvPr/>
        </p:nvSpPr>
        <p:spPr>
          <a:xfrm>
            <a:off x="2605992" y="3270930"/>
            <a:ext cx="6074111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'li'</a:t>
            </a:r>
            <a:r>
              <a:t>).on(</a:t>
            </a:r>
            <a:r>
              <a:rPr>
                <a:solidFill>
                  <a:srgbClr val="E6D77A"/>
                </a:solidFill>
              </a:rPr>
              <a:t>'click'</a:t>
            </a:r>
            <a:r>
              <a:t>, </a:t>
            </a:r>
            <a:r>
              <a:rPr>
                <a:solidFill>
                  <a:srgbClr val="83D7EC"/>
                </a:solidFill>
              </a:rPr>
              <a:t>function</a:t>
            </a:r>
            <a:r>
              <a:t>() { 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// your code here</a:t>
            </a:r>
            <a:endParaRPr>
              <a:solidFill>
                <a:srgbClr val="74705E"/>
              </a:solidFill>
            </a:endParaRP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3797300" y="2844618"/>
            <a:ext cx="7538509" cy="51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Build an application using HTML/CSS and JS that converts a temperature from Fahrenheit to Celsius</a:t>
            </a:r>
          </a:p>
        </p:txBody>
      </p:sp>
      <p:sp>
        <p:nvSpPr>
          <p:cNvPr id="660" name="Shape 660"/>
          <p:cNvSpPr/>
          <p:nvPr/>
        </p:nvSpPr>
        <p:spPr>
          <a:xfrm>
            <a:off x="5446217" y="4893750"/>
            <a:ext cx="6934757" cy="77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In groups of 3-4 test out the functional temperature converter and write pseudo code to convert a temperature from Fahrenheit to Celsius</a:t>
            </a:r>
          </a:p>
        </p:txBody>
      </p:sp>
      <p:sp>
        <p:nvSpPr>
          <p:cNvPr id="661" name="Shape 66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665" name="Group 665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66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4" name="Shape 664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666" name="Shape 666"/>
          <p:cNvSpPr/>
          <p:nvPr/>
        </p:nvSpPr>
        <p:spPr>
          <a:xfrm flipV="1">
            <a:off x="3797300" y="4764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3797300" y="4510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small group planning</a:t>
            </a:r>
          </a:p>
        </p:txBody>
      </p:sp>
      <p:sp>
        <p:nvSpPr>
          <p:cNvPr id="668" name="Shape 668"/>
          <p:cNvSpPr/>
          <p:nvPr/>
        </p:nvSpPr>
        <p:spPr>
          <a:xfrm flipV="1">
            <a:off x="3797300" y="2715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9" name="Shape 669"/>
          <p:cNvSpPr/>
          <p:nvPr/>
        </p:nvSpPr>
        <p:spPr>
          <a:xfrm>
            <a:off x="3797300" y="2461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670" name="Shape 670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1" name="Shape 67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part 1</a:t>
            </a:r>
          </a:p>
        </p:txBody>
      </p:sp>
      <p:sp>
        <p:nvSpPr>
          <p:cNvPr id="672" name="Shape 672"/>
          <p:cNvSpPr/>
          <p:nvPr/>
        </p:nvSpPr>
        <p:spPr>
          <a:xfrm>
            <a:off x="3797300" y="3936339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Groups of 3-4</a:t>
            </a:r>
          </a:p>
        </p:txBody>
      </p:sp>
      <p:sp>
        <p:nvSpPr>
          <p:cNvPr id="673" name="Shape 673"/>
          <p:cNvSpPr/>
          <p:nvPr/>
        </p:nvSpPr>
        <p:spPr>
          <a:xfrm flipV="1">
            <a:off x="3797300" y="3807900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4" name="Shape 674"/>
          <p:cNvSpPr/>
          <p:nvPr/>
        </p:nvSpPr>
        <p:spPr>
          <a:xfrm>
            <a:off x="3797300" y="3554190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7" name="Shape 67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8" name="Shape 67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functions</a:t>
            </a:r>
          </a:p>
        </p:txBody>
      </p:sp>
      <p:pic>
        <p:nvPicPr>
          <p:cNvPr id="679" name="Code_along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0" y="1943066"/>
            <a:ext cx="4114800" cy="4241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Shape 680"/>
          <p:cNvSpPr/>
          <p:nvPr/>
        </p:nvSpPr>
        <p:spPr>
          <a:xfrm>
            <a:off x="2824378" y="6468959"/>
            <a:ext cx="7862622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Let's code! lesson13_starter_code &gt; [2] temp_converter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2301930" y="3340099"/>
            <a:ext cx="8400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“CAN WE DO ANOTHER LAB POR FAVOR”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686" name="Group 686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684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5" name="Shape 68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687" name="Shape 687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part 2</a:t>
            </a:r>
          </a:p>
        </p:txBody>
      </p:sp>
      <p:sp>
        <p:nvSpPr>
          <p:cNvPr id="689" name="Shape 689"/>
          <p:cNvSpPr/>
          <p:nvPr/>
        </p:nvSpPr>
        <p:spPr>
          <a:xfrm>
            <a:off x="3797300" y="2590618"/>
            <a:ext cx="7538509" cy="51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Build an application using HTML/CSS and JS that converts a temperature from Fahrenheit to Celsius</a:t>
            </a:r>
          </a:p>
        </p:txBody>
      </p:sp>
      <p:sp>
        <p:nvSpPr>
          <p:cNvPr id="690" name="Shape 690"/>
          <p:cNvSpPr/>
          <p:nvPr/>
        </p:nvSpPr>
        <p:spPr>
          <a:xfrm flipV="1">
            <a:off x="3797300" y="2461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3797300" y="2207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692" name="Shape 692"/>
          <p:cNvSpPr/>
          <p:nvPr/>
        </p:nvSpPr>
        <p:spPr>
          <a:xfrm>
            <a:off x="3797300" y="4004750"/>
            <a:ext cx="1104901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Until 8:50</a:t>
            </a:r>
          </a:p>
        </p:txBody>
      </p:sp>
      <p:sp>
        <p:nvSpPr>
          <p:cNvPr id="693" name="Shape 693"/>
          <p:cNvSpPr/>
          <p:nvPr/>
        </p:nvSpPr>
        <p:spPr>
          <a:xfrm>
            <a:off x="5446217" y="4004750"/>
            <a:ext cx="6934757" cy="1960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Start with the functional temp converter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Create getCelsius() and getFahrenheit() functions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#1</a:t>
            </a:r>
            <a:r>
              <a:t>: Change the background-color depending on what temperature the user enters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example</a:t>
            </a:r>
            <a:r>
              <a:t>)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#2</a:t>
            </a:r>
            <a:r>
              <a:t>: Add error styles if the user doesn't enter a value in the form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example</a:t>
            </a:r>
            <a:r>
              <a:t>)</a:t>
            </a:r>
          </a:p>
        </p:txBody>
      </p:sp>
      <p:sp>
        <p:nvSpPr>
          <p:cNvPr id="694" name="Shape 694"/>
          <p:cNvSpPr/>
          <p:nvPr/>
        </p:nvSpPr>
        <p:spPr>
          <a:xfrm flipV="1">
            <a:off x="3797300" y="3875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3797300" y="3621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execution</a:t>
            </a:r>
          </a:p>
        </p:txBody>
      </p:sp>
      <p:sp>
        <p:nvSpPr>
          <p:cNvPr id="696" name="Shape 696"/>
          <p:cNvSpPr/>
          <p:nvPr/>
        </p:nvSpPr>
        <p:spPr>
          <a:xfrm>
            <a:off x="2548763" y="6783268"/>
            <a:ext cx="7907275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**For reference, 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Compare Two Numbers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Score Keeper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9" name="Shape 69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0" name="Shape 70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701" name="Shape 701"/>
          <p:cNvSpPr/>
          <p:nvPr>
            <p:ph type="title"/>
          </p:nvPr>
        </p:nvSpPr>
        <p:spPr>
          <a:xfrm>
            <a:off x="635000" y="1727200"/>
            <a:ext cx="11734800" cy="711200"/>
          </a:xfrm>
          <a:prstGeom prst="rect">
            <a:avLst/>
          </a:prstGeom>
        </p:spPr>
        <p:txBody>
          <a:bodyPr/>
          <a:lstStyle/>
          <a:p>
            <a:pPr/>
            <a:r>
              <a:t>Learning objectives</a:t>
            </a:r>
          </a:p>
        </p:txBody>
      </p:sp>
      <p:sp>
        <p:nvSpPr>
          <p:cNvPr id="702" name="Shape 702"/>
          <p:cNvSpPr/>
          <p:nvPr/>
        </p:nvSpPr>
        <p:spPr>
          <a:xfrm flipV="1">
            <a:off x="2108200" y="2588128"/>
            <a:ext cx="1" cy="3589919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3" name="Shape 703"/>
          <p:cNvSpPr/>
          <p:nvPr>
            <p:ph type="body" sz="quarter" idx="1"/>
          </p:nvPr>
        </p:nvSpPr>
        <p:spPr>
          <a:xfrm>
            <a:off x="2391998" y="3697015"/>
            <a:ext cx="10001313" cy="1857298"/>
          </a:xfrm>
          <a:prstGeom prst="rect">
            <a:avLst/>
          </a:prstGeom>
        </p:spPr>
        <p:txBody>
          <a:bodyPr/>
          <a:lstStyle/>
          <a:p>
            <a:pPr marL="203179" indent="-203179">
              <a:buSzPct val="70000"/>
              <a:buFont typeface="Lucida Grande"/>
              <a:buChar char="‣"/>
            </a:pPr>
            <a:r>
              <a:t>Describe arguments as they relate to functions.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Predict values returned by a given 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2F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80" sz="9000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homework: “cash_register"</a:t>
            </a:r>
          </a:p>
        </p:txBody>
      </p:sp>
      <p:sp>
        <p:nvSpPr>
          <p:cNvPr id="708" name="Shape 70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9" name="Shape 70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0" name="Shape 710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lab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D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635000" y="26295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180" sz="9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MONDAY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Front-end web development</a:t>
            </a:r>
          </a:p>
        </p:txBody>
      </p:sp>
      <p:sp>
        <p:nvSpPr>
          <p:cNvPr id="716" name="Shape 716"/>
          <p:cNvSpPr/>
          <p:nvPr/>
        </p:nvSpPr>
        <p:spPr>
          <a:xfrm>
            <a:off x="635000" y="4056196"/>
            <a:ext cx="11734800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119"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1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RYAN</a:t>
            </a:r>
          </a:p>
        </p:txBody>
      </p:sp>
      <p:sp>
        <p:nvSpPr>
          <p:cNvPr id="717" name="Shape 717"/>
          <p:cNvSpPr/>
          <p:nvPr/>
        </p:nvSpPr>
        <p:spPr>
          <a:xfrm>
            <a:off x="762000" y="5089128"/>
            <a:ext cx="11734800" cy="39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62" sz="31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(Google sheet is pinned in slack)</a:t>
            </a:r>
          </a:p>
        </p:txBody>
      </p:sp>
      <p:sp>
        <p:nvSpPr>
          <p:cNvPr id="718" name="Shape 718"/>
          <p:cNvSpPr/>
          <p:nvPr/>
        </p:nvSpPr>
        <p:spPr>
          <a:xfrm>
            <a:off x="635000" y="2028626"/>
            <a:ext cx="11734800" cy="39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59" sz="3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snacks &amp; Design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AF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80" sz="9000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Exit Tickets</a:t>
            </a:r>
          </a:p>
        </p:txBody>
      </p:sp>
      <p:sp>
        <p:nvSpPr>
          <p:cNvPr id="721" name="Shape 72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0763" y="3079750"/>
            <a:ext cx="129432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“Can you review the importance of converting data types again? In what instances would you use these?”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700" y="3079750"/>
            <a:ext cx="126033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“I didnt understand a single thing in today's lesson. I need to see actual applications on websites.”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53305" y="3079750"/>
            <a:ext cx="1249819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“Is there an advantage to writing vanilla js? Is it just so you don't need to link the jquery and be connected to the internet.”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ts val="16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PFDinTextCompPro-Bold"/>
            <a:ea typeface="PFDinTextCompPro-Bold"/>
            <a:cs typeface="PFDinTextCompPro-Bold"/>
            <a:sym typeface="PFDinTextCompPro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ts val="16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PFDinTextCompPro-Bold"/>
            <a:ea typeface="PFDinTextCompPro-Bold"/>
            <a:cs typeface="PFDinTextCompPro-Bold"/>
            <a:sym typeface="PFDinTextCompPro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