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.jpeg" ContentType="image/jpeg"/>
  <Override PartName="/ppt/media/image2.jpeg" ContentType="image/jpeg"/>
  <Override PartName="/ppt/notesSlides/notesSlide7.xml" ContentType="application/vnd.openxmlformats-officedocument.presentationml.notesSlide+xml"/>
  <Override PartName="/ppt/media/image3.jpeg" ContentType="image/jpe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</p:sldIdLst>
  <p:sldSz cx="13004800" cy="7302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308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1pPr>
    <a:lvl2pPr marL="0" marR="0" indent="0" algn="l" defTabSz="1308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2pPr>
    <a:lvl3pPr marL="0" marR="0" indent="0" algn="l" defTabSz="1308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3pPr>
    <a:lvl4pPr marL="0" marR="0" indent="0" algn="l" defTabSz="1308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4pPr>
    <a:lvl5pPr marL="0" marR="0" indent="0" algn="l" defTabSz="1308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5pPr>
    <a:lvl6pPr marL="0" marR="0" indent="0" algn="l" defTabSz="1308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6pPr>
    <a:lvl7pPr marL="0" marR="0" indent="0" algn="l" defTabSz="1308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7pPr>
    <a:lvl8pPr marL="0" marR="0" indent="0" algn="l" defTabSz="1308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8pPr>
    <a:lvl9pPr marL="0" marR="0" indent="0" algn="l" defTabSz="1308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</Relationships>
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slide" Target="../slides/slide82.xml"/><Relationship Id="rId2" Type="http://schemas.openxmlformats.org/officeDocument/2006/relationships/notesMaster" Target="../notesMasters/notesMaster1.xml"/></Relationships>
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slide" Target="../slides/slide85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7" name="Shape 2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lnSpc>
                <a:spcPct val="100000"/>
              </a:lnSpc>
              <a:buSzPct val="70000"/>
              <a:buChar char="-"/>
              <a:defRPr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End by revisiting the learning objectives. This lets students reflect on what they learned and determine if they have any outstanding questions.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7" name="Shape 6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Students will ask why we use these instead of just nested selectors. Example: this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13" name="Shape 7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jquery_code_along part 1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88" name="Shape 7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color picker codepen refactor for classes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64" name="Shape 8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jquery_code_along part 2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Shape 10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51" name="Shape 10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lnSpc>
                <a:spcPct val="100000"/>
              </a:lnSpc>
              <a:buSzPct val="70000"/>
              <a:buChar char="-"/>
              <a:defRPr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End by revisiting the learning objectives. This lets students reflect on what they learned and determine if they have any outstanding questions.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Shape 10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3" name="Shape 10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Talk about office hours, timing, etc.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3" name="Shape 3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 an error message below a form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0" name="Shape 3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Change the size, position, color, or other styles for an element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4" name="Shape 3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Change the size, position, color, or other styles for an element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6" name="Shape 3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lnSpc>
                <a:spcPct val="100000"/>
              </a:lnSpc>
              <a:buSzPct val="70000"/>
              <a:buChar char="-"/>
              <a:defRPr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End by revisiting the learning objectives. This lets students reflect on what they learned and determine if they have any outstanding questions.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7" name="Shape 3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Think about the “clearfix” hack. Re-using that class. It’s a utility that we’ve put in a place where we can re-use it.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7" name="Shape 4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adding_jquery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08" name="Shape 6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*In relation to CSS, where you are essentially learning and memorizing things, this should NOT be expected with JS/jQuery*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0" name="Shape 6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Remember nested selectors?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15" name="image2.png" descr="GA_primary_horiz_rev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1020" y="681475"/>
            <a:ext cx="2586634" cy="440698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16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7" name="Shape 97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Large Text Rev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6" name="Shape 106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5" name="Shape 115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6" name="Shape 116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&amp;A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4" name="Shape 124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act Inf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3" name="Shape 133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4" name="Shape 134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0" name="Shape 150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: Text,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body" sz="quarter" idx="13"/>
          </p:nvPr>
        </p:nvSpPr>
        <p:spPr>
          <a:xfrm>
            <a:off x="635000" y="736600"/>
            <a:ext cx="7721600" cy="431800"/>
          </a:xfrm>
          <a:prstGeom prst="rect">
            <a:avLst/>
          </a:prstGeom>
        </p:spPr>
        <p:txBody>
          <a:bodyPr/>
          <a:lstStyle>
            <a:lvl1pPr>
              <a:lnSpc>
                <a:spcPts val="3200"/>
              </a:lnSpc>
              <a:spcBef>
                <a:spcPts val="0"/>
              </a:spcBef>
              <a:defRPr cap="all" spc="-64" sz="32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insert chapter title</a:t>
            </a:r>
          </a:p>
        </p:txBody>
      </p:sp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Shape 1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vder Rev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8" name="Shape 168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vder Rev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" name="Shape 24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3" name="Shape 183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184" name="image2.png" descr="GA_primary_horiz_rev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1020" y="681475"/>
            <a:ext cx="2586634" cy="440698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hape 185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io w/o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3" name="Shape 33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4" name="Shape 34"/>
          <p:cNvSpPr/>
          <p:nvPr/>
        </p:nvSpPr>
        <p:spPr>
          <a:xfrm>
            <a:off x="635000" y="1587500"/>
            <a:ext cx="11734800" cy="45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72" sz="36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72" sz="36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name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io w/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3" name="Shape 43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4" name="Shape 44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hello!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ed Text w/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1" name="Shape 61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" name="Shape 70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1" name="Shape 71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9" name="Shape 79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" name="Shape 80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vder Rev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8" name="Shape 88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9" name="Shape 89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632056" y="2413000"/>
            <a:ext cx="11734801" cy="381000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2pPr>
              <a:buFont typeface="Lucida Grande"/>
              <a:buChar char="‣"/>
            </a:lvl2pPr>
            <a:lvl3pPr>
              <a:buFont typeface="Lucida Grande"/>
              <a:buChar char="‣"/>
            </a:lvl3pPr>
            <a:lvl4pPr>
              <a:buFont typeface="Lucida Grande"/>
              <a:buChar char="‣"/>
            </a:lvl4pPr>
            <a:lvl5pPr>
              <a:buFont typeface="Lucida Grande"/>
              <a:buChar char="‣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12014200" y="739140"/>
            <a:ext cx="362204" cy="426721"/>
          </a:xfrm>
          <a:prstGeom prst="rect">
            <a:avLst/>
          </a:prstGeom>
          <a:ln w="12700"/>
        </p:spPr>
        <p:txBody>
          <a:bodyPr wrap="none" lIns="0" tIns="0" rIns="0" bIns="0" anchor="ctr">
            <a:spAutoFit/>
          </a:bodyPr>
          <a:lstStyle>
            <a:lvl1pPr>
              <a:lnSpc>
                <a:spcPts val="3200"/>
              </a:lnSpc>
              <a:defRPr sz="32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transition xmlns:p14="http://schemas.microsoft.com/office/powerpoint/2010/main" spd="med" advClick="1"/>
  <p:txStyles>
    <p:titleStyle>
      <a:lvl1pPr marL="0" marR="0" indent="0" algn="l" defTabSz="64770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7" strike="noStrike" sz="5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PFDinTextCompPro-Bold"/>
          <a:ea typeface="PFDinTextCompPro-Bold"/>
          <a:cs typeface="PFDinTextCompPro-Bold"/>
          <a:sym typeface="PFDinTextCompPro-Bold"/>
        </a:defRPr>
      </a:lvl1pPr>
      <a:lvl2pPr marL="0" marR="0" indent="228600" algn="l" defTabSz="64770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7" strike="noStrike" sz="5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PFDinTextCompPro-Bold"/>
          <a:ea typeface="PFDinTextCompPro-Bold"/>
          <a:cs typeface="PFDinTextCompPro-Bold"/>
          <a:sym typeface="PFDinTextCompPro-Bold"/>
        </a:defRPr>
      </a:lvl2pPr>
      <a:lvl3pPr marL="0" marR="0" indent="457200" algn="l" defTabSz="64770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7" strike="noStrike" sz="5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PFDinTextCompPro-Bold"/>
          <a:ea typeface="PFDinTextCompPro-Bold"/>
          <a:cs typeface="PFDinTextCompPro-Bold"/>
          <a:sym typeface="PFDinTextCompPro-Bold"/>
        </a:defRPr>
      </a:lvl3pPr>
      <a:lvl4pPr marL="0" marR="0" indent="685800" algn="l" defTabSz="64770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7" strike="noStrike" sz="5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PFDinTextCompPro-Bold"/>
          <a:ea typeface="PFDinTextCompPro-Bold"/>
          <a:cs typeface="PFDinTextCompPro-Bold"/>
          <a:sym typeface="PFDinTextCompPro-Bold"/>
        </a:defRPr>
      </a:lvl4pPr>
      <a:lvl5pPr marL="0" marR="0" indent="914400" algn="l" defTabSz="64770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7" strike="noStrike" sz="5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PFDinTextCompPro-Bold"/>
          <a:ea typeface="PFDinTextCompPro-Bold"/>
          <a:cs typeface="PFDinTextCompPro-Bold"/>
          <a:sym typeface="PFDinTextCompPro-Bold"/>
        </a:defRPr>
      </a:lvl5pPr>
      <a:lvl6pPr marL="0" marR="0" indent="1143000" algn="l" defTabSz="64770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7" strike="noStrike" sz="5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PFDinTextCompPro-Bold"/>
          <a:ea typeface="PFDinTextCompPro-Bold"/>
          <a:cs typeface="PFDinTextCompPro-Bold"/>
          <a:sym typeface="PFDinTextCompPro-Bold"/>
        </a:defRPr>
      </a:lvl6pPr>
      <a:lvl7pPr marL="0" marR="0" indent="1371600" algn="l" defTabSz="64770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7" strike="noStrike" sz="5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PFDinTextCompPro-Bold"/>
          <a:ea typeface="PFDinTextCompPro-Bold"/>
          <a:cs typeface="PFDinTextCompPro-Bold"/>
          <a:sym typeface="PFDinTextCompPro-Bold"/>
        </a:defRPr>
      </a:lvl7pPr>
      <a:lvl8pPr marL="0" marR="0" indent="1600200" algn="l" defTabSz="64770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7" strike="noStrike" sz="5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PFDinTextCompPro-Bold"/>
          <a:ea typeface="PFDinTextCompPro-Bold"/>
          <a:cs typeface="PFDinTextCompPro-Bold"/>
          <a:sym typeface="PFDinTextCompPro-Bold"/>
        </a:defRPr>
      </a:lvl8pPr>
      <a:lvl9pPr marL="0" marR="0" indent="1828800" algn="l" defTabSz="64770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7" strike="noStrike" sz="5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PFDinTextCompPro-Bold"/>
          <a:ea typeface="PFDinTextCompPro-Bold"/>
          <a:cs typeface="PFDinTextCompPro-Bold"/>
          <a:sym typeface="PFDinTextCompPro-Bold"/>
        </a:defRPr>
      </a:lvl9pPr>
    </p:titleStyle>
    <p:bodyStyle>
      <a:lvl1pPr marL="0" marR="0" indent="0" algn="l" defTabSz="64770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News706BT-RomanC"/>
          <a:ea typeface="News706BT-RomanC"/>
          <a:cs typeface="News706BT-RomanC"/>
          <a:sym typeface="News706BT-RomanC"/>
        </a:defRPr>
      </a:lvl1pPr>
      <a:lvl2pPr marL="660400" marR="0" indent="-203200" algn="l" defTabSz="647700" latinLnBrk="0">
        <a:lnSpc>
          <a:spcPct val="100000"/>
        </a:lnSpc>
        <a:spcBef>
          <a:spcPts val="1000"/>
        </a:spcBef>
        <a:spcAft>
          <a:spcPts val="0"/>
        </a:spcAft>
        <a:buClrTx/>
        <a:buSzPct val="7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News706BT-RomanC"/>
          <a:ea typeface="News706BT-RomanC"/>
          <a:cs typeface="News706BT-RomanC"/>
          <a:sym typeface="News706BT-RomanC"/>
        </a:defRPr>
      </a:lvl2pPr>
      <a:lvl3pPr marL="1117600" marR="0" indent="-203200" algn="l" defTabSz="647700" latinLnBrk="0">
        <a:lnSpc>
          <a:spcPct val="100000"/>
        </a:lnSpc>
        <a:spcBef>
          <a:spcPts val="1000"/>
        </a:spcBef>
        <a:spcAft>
          <a:spcPts val="0"/>
        </a:spcAft>
        <a:buClrTx/>
        <a:buSzPct val="7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News706BT-RomanC"/>
          <a:ea typeface="News706BT-RomanC"/>
          <a:cs typeface="News706BT-RomanC"/>
          <a:sym typeface="News706BT-RomanC"/>
        </a:defRPr>
      </a:lvl3pPr>
      <a:lvl4pPr marL="1574800" marR="0" indent="-203200" algn="l" defTabSz="647700" latinLnBrk="0">
        <a:lnSpc>
          <a:spcPct val="100000"/>
        </a:lnSpc>
        <a:spcBef>
          <a:spcPts val="1000"/>
        </a:spcBef>
        <a:spcAft>
          <a:spcPts val="0"/>
        </a:spcAft>
        <a:buClrTx/>
        <a:buSzPct val="7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News706BT-RomanC"/>
          <a:ea typeface="News706BT-RomanC"/>
          <a:cs typeface="News706BT-RomanC"/>
          <a:sym typeface="News706BT-RomanC"/>
        </a:defRPr>
      </a:lvl4pPr>
      <a:lvl5pPr marL="2032000" marR="0" indent="-203200" algn="l" defTabSz="647700" latinLnBrk="0">
        <a:lnSpc>
          <a:spcPct val="100000"/>
        </a:lnSpc>
        <a:spcBef>
          <a:spcPts val="1000"/>
        </a:spcBef>
        <a:spcAft>
          <a:spcPts val="0"/>
        </a:spcAft>
        <a:buClrTx/>
        <a:buSzPct val="7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News706BT-RomanC"/>
          <a:ea typeface="News706BT-RomanC"/>
          <a:cs typeface="News706BT-RomanC"/>
          <a:sym typeface="News706BT-RomanC"/>
        </a:defRPr>
      </a:lvl5pPr>
      <a:lvl6pPr marL="2654300" marR="0" indent="-203200" algn="l" defTabSz="647700" latinLnBrk="0">
        <a:lnSpc>
          <a:spcPct val="100000"/>
        </a:lnSpc>
        <a:spcBef>
          <a:spcPts val="1000"/>
        </a:spcBef>
        <a:spcAft>
          <a:spcPts val="0"/>
        </a:spcAft>
        <a:buClrTx/>
        <a:buSzPct val="7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News706BT-RomanC"/>
          <a:ea typeface="News706BT-RomanC"/>
          <a:cs typeface="News706BT-RomanC"/>
          <a:sym typeface="News706BT-RomanC"/>
        </a:defRPr>
      </a:lvl6pPr>
      <a:lvl7pPr marL="3009900" marR="0" indent="-203200" algn="l" defTabSz="647700" latinLnBrk="0">
        <a:lnSpc>
          <a:spcPct val="100000"/>
        </a:lnSpc>
        <a:spcBef>
          <a:spcPts val="1000"/>
        </a:spcBef>
        <a:spcAft>
          <a:spcPts val="0"/>
        </a:spcAft>
        <a:buClrTx/>
        <a:buSzPct val="7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News706BT-RomanC"/>
          <a:ea typeface="News706BT-RomanC"/>
          <a:cs typeface="News706BT-RomanC"/>
          <a:sym typeface="News706BT-RomanC"/>
        </a:defRPr>
      </a:lvl7pPr>
      <a:lvl8pPr marL="3365500" marR="0" indent="-203200" algn="l" defTabSz="647700" latinLnBrk="0">
        <a:lnSpc>
          <a:spcPct val="100000"/>
        </a:lnSpc>
        <a:spcBef>
          <a:spcPts val="1000"/>
        </a:spcBef>
        <a:spcAft>
          <a:spcPts val="0"/>
        </a:spcAft>
        <a:buClrTx/>
        <a:buSzPct val="7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News706BT-RomanC"/>
          <a:ea typeface="News706BT-RomanC"/>
          <a:cs typeface="News706BT-RomanC"/>
          <a:sym typeface="News706BT-RomanC"/>
        </a:defRPr>
      </a:lvl8pPr>
      <a:lvl9pPr marL="3721100" marR="0" indent="-203200" algn="l" defTabSz="647700" latinLnBrk="0">
        <a:lnSpc>
          <a:spcPct val="100000"/>
        </a:lnSpc>
        <a:spcBef>
          <a:spcPts val="1000"/>
        </a:spcBef>
        <a:spcAft>
          <a:spcPts val="0"/>
        </a:spcAft>
        <a:buClrTx/>
        <a:buSzPct val="7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News706BT-RomanC"/>
          <a:ea typeface="News706BT-RomanC"/>
          <a:cs typeface="News706BT-RomanC"/>
          <a:sym typeface="News706BT-RomanC"/>
        </a:defRPr>
      </a:lvl9pPr>
    </p:bodyStyle>
    <p:otherStyle>
      <a:lvl1pPr marL="0" marR="0" indent="0" algn="l" defTabSz="1308100" latinLnBrk="0">
        <a:lnSpc>
          <a:spcPts val="3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PFDinTextCompPro-Bold"/>
        </a:defRPr>
      </a:lvl1pPr>
      <a:lvl2pPr marL="0" marR="0" indent="228600" algn="l" defTabSz="1308100" latinLnBrk="0">
        <a:lnSpc>
          <a:spcPts val="3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PFDinTextCompPro-Bold"/>
        </a:defRPr>
      </a:lvl2pPr>
      <a:lvl3pPr marL="0" marR="0" indent="457200" algn="l" defTabSz="1308100" latinLnBrk="0">
        <a:lnSpc>
          <a:spcPts val="3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PFDinTextCompPro-Bold"/>
        </a:defRPr>
      </a:lvl3pPr>
      <a:lvl4pPr marL="0" marR="0" indent="685800" algn="l" defTabSz="1308100" latinLnBrk="0">
        <a:lnSpc>
          <a:spcPts val="3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PFDinTextCompPro-Bold"/>
        </a:defRPr>
      </a:lvl4pPr>
      <a:lvl5pPr marL="0" marR="0" indent="914400" algn="l" defTabSz="1308100" latinLnBrk="0">
        <a:lnSpc>
          <a:spcPts val="3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PFDinTextCompPro-Bold"/>
        </a:defRPr>
      </a:lvl5pPr>
      <a:lvl6pPr marL="0" marR="0" indent="1143000" algn="l" defTabSz="1308100" latinLnBrk="0">
        <a:lnSpc>
          <a:spcPts val="3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PFDinTextCompPro-Bold"/>
        </a:defRPr>
      </a:lvl6pPr>
      <a:lvl7pPr marL="0" marR="0" indent="1371600" algn="l" defTabSz="1308100" latinLnBrk="0">
        <a:lnSpc>
          <a:spcPts val="3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PFDinTextCompPro-Bold"/>
        </a:defRPr>
      </a:lvl7pPr>
      <a:lvl8pPr marL="0" marR="0" indent="1600200" algn="l" defTabSz="1308100" latinLnBrk="0">
        <a:lnSpc>
          <a:spcPts val="3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PFDinTextCompPro-Bold"/>
        </a:defRPr>
      </a:lvl8pPr>
      <a:lvl9pPr marL="0" marR="0" indent="1828800" algn="l" defTabSz="1308100" latinLnBrk="0">
        <a:lnSpc>
          <a:spcPts val="3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PFDinTextCompPro-Bold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://jquery.com/" TargetMode="Externa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e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hyperlink" Target="http://api.jquery.com/" TargetMode="Externa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4.png"/><Relationship Id="rId3" Type="http://schemas.openxmlformats.org/officeDocument/2006/relationships/hyperlink" Target="http://api.jquery.com/" TargetMode="Externa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4.png"/><Relationship Id="rId3" Type="http://schemas.openxmlformats.org/officeDocument/2006/relationships/hyperlink" Target="http://api.jquery.com/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e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pen.io/eboyer/pen/grPZay" TargetMode="Externa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eg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4.png"/><Relationship Id="rId3" Type="http://schemas.openxmlformats.org/officeDocument/2006/relationships/hyperlink" Target="http://api.jquery.com/" TargetMode="Externa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4.png"/><Relationship Id="rId3" Type="http://schemas.openxmlformats.org/officeDocument/2006/relationships/hyperlink" Target="http://api.jquery.com/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eg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://www.w3schools.com/jquery/jquery_examples.asp" TargetMode="External"/><Relationship Id="rId3" Type="http://schemas.openxmlformats.org/officeDocument/2006/relationships/hyperlink" Target="http://api.jquery.com/" TargetMode="External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://kapeli.com/dash" TargetMode="External"/><Relationship Id="rId3" Type="http://schemas.openxmlformats.org/officeDocument/2006/relationships/image" Target="../media/image15.png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6.png"/></Relationships>
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7.png"/></Relationships>
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
</file>

<file path=ppt/slides/_rels/slide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
</file>

<file path=ppt/slides/_rels/slide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8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A_secondary_cog_bw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4650" y="2928432"/>
            <a:ext cx="1099835" cy="1091979"/>
          </a:xfrm>
          <a:prstGeom prst="rect">
            <a:avLst/>
          </a:prstGeom>
          <a:ln w="25400"/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8" name="Shape 238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9" name="Shape 23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 vs. javascript</a:t>
            </a:r>
          </a:p>
        </p:txBody>
      </p:sp>
      <p:sp>
        <p:nvSpPr>
          <p:cNvPr id="240" name="Shape 240"/>
          <p:cNvSpPr/>
          <p:nvPr/>
        </p:nvSpPr>
        <p:spPr>
          <a:xfrm>
            <a:off x="847039" y="2008089"/>
            <a:ext cx="11310722" cy="834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sz="2800">
                <a:latin typeface="News706BT-ItalicC"/>
                <a:ea typeface="News706BT-ItalicC"/>
                <a:cs typeface="News706BT-ItalicC"/>
                <a:sym typeface="News706BT-ItalicC"/>
              </a:defRPr>
            </a:pPr>
            <a:r>
              <a:t>Just a quick note! We're learning </a:t>
            </a:r>
            <a:r>
              <a:rPr>
                <a:latin typeface="News706BT-BoldC"/>
                <a:ea typeface="News706BT-BoldC"/>
                <a:cs typeface="News706BT-BoldC"/>
                <a:sym typeface="News706BT-BoldC"/>
              </a:rPr>
              <a:t>JavaScript</a:t>
            </a:r>
            <a:r>
              <a:t> in this class, not Java.</a:t>
            </a:r>
          </a:p>
          <a:p>
            <a:pPr algn="ctr">
              <a:defRPr sz="2800">
                <a:latin typeface="News706BT-ItalicC"/>
                <a:ea typeface="News706BT-ItalicC"/>
                <a:cs typeface="News706BT-ItalicC"/>
                <a:sym typeface="News706BT-ItalicC"/>
              </a:defRPr>
            </a:pPr>
            <a:r>
              <a:t>Java and JavaScript are actually two different languages. </a:t>
            </a:r>
          </a:p>
        </p:txBody>
      </p:sp>
      <p:pic>
        <p:nvPicPr>
          <p:cNvPr id="24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67454" y="3594878"/>
            <a:ext cx="3350248" cy="23638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45912" y="3525868"/>
            <a:ext cx="2501901" cy="2501901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Shape 243"/>
          <p:cNvSpPr/>
          <p:nvPr/>
        </p:nvSpPr>
        <p:spPr>
          <a:xfrm flipV="1">
            <a:off x="8429560" y="3663800"/>
            <a:ext cx="2226036" cy="2226036"/>
          </a:xfrm>
          <a:prstGeom prst="line">
            <a:avLst/>
          </a:prstGeom>
          <a:ln w="101600">
            <a:solidFill>
              <a:srgbClr val="E93F34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4" name="Shape 244"/>
          <p:cNvSpPr/>
          <p:nvPr/>
        </p:nvSpPr>
        <p:spPr>
          <a:xfrm flipH="1" flipV="1">
            <a:off x="8429560" y="3663800"/>
            <a:ext cx="2226036" cy="2226036"/>
          </a:xfrm>
          <a:prstGeom prst="line">
            <a:avLst/>
          </a:prstGeom>
          <a:ln w="101600">
            <a:solidFill>
              <a:srgbClr val="E93F34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5" name="Shape 245"/>
          <p:cNvSpPr/>
          <p:nvPr/>
        </p:nvSpPr>
        <p:spPr>
          <a:xfrm>
            <a:off x="5672810" y="4333245"/>
            <a:ext cx="1659180" cy="88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/>
            </a:lvl1pPr>
          </a:lstStyle>
          <a:p>
            <a:pPr/>
            <a:r>
              <a:t>!==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0" name="Shape 250"/>
          <p:cNvSpPr/>
          <p:nvPr/>
        </p:nvSpPr>
        <p:spPr>
          <a:xfrm>
            <a:off x="647700" y="720095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What Javascript Can Do!</a:t>
            </a:r>
          </a:p>
        </p:txBody>
      </p:sp>
      <p:sp>
        <p:nvSpPr>
          <p:cNvPr id="251" name="Shape 251"/>
          <p:cNvSpPr/>
          <p:nvPr/>
        </p:nvSpPr>
        <p:spPr>
          <a:xfrm>
            <a:off x="698088" y="2686049"/>
            <a:ext cx="1970061" cy="1970061"/>
          </a:xfrm>
          <a:prstGeom prst="roundRect">
            <a:avLst>
              <a:gd name="adj" fmla="val 15000"/>
            </a:avLst>
          </a:prstGeom>
          <a:solidFill>
            <a:srgbClr val="FFD8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252" name="Shape 252"/>
          <p:cNvSpPr/>
          <p:nvPr/>
        </p:nvSpPr>
        <p:spPr>
          <a:xfrm>
            <a:off x="3935530" y="2686049"/>
            <a:ext cx="1970061" cy="1970061"/>
          </a:xfrm>
          <a:prstGeom prst="roundRect">
            <a:avLst>
              <a:gd name="adj" fmla="val 15000"/>
            </a:avLst>
          </a:prstGeom>
          <a:solidFill>
            <a:srgbClr val="5FCBC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253" name="Shape 253"/>
          <p:cNvSpPr/>
          <p:nvPr/>
        </p:nvSpPr>
        <p:spPr>
          <a:xfrm>
            <a:off x="7172972" y="2686049"/>
            <a:ext cx="1970061" cy="1970061"/>
          </a:xfrm>
          <a:prstGeom prst="roundRect">
            <a:avLst>
              <a:gd name="adj" fmla="val 15000"/>
            </a:avLst>
          </a:prstGeom>
          <a:solidFill>
            <a:srgbClr val="F1AFC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254" name="Shape 254"/>
          <p:cNvSpPr/>
          <p:nvPr/>
        </p:nvSpPr>
        <p:spPr>
          <a:xfrm>
            <a:off x="10410413" y="2686049"/>
            <a:ext cx="1970061" cy="1970061"/>
          </a:xfrm>
          <a:prstGeom prst="roundRect">
            <a:avLst>
              <a:gd name="adj" fmla="val 15000"/>
            </a:avLst>
          </a:prstGeom>
          <a:solidFill>
            <a:srgbClr val="E93F3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255" name="Shape 255"/>
          <p:cNvSpPr/>
          <p:nvPr/>
        </p:nvSpPr>
        <p:spPr>
          <a:xfrm>
            <a:off x="1070318" y="3700598"/>
            <a:ext cx="1225601" cy="711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t>Access</a:t>
            </a:r>
          </a:p>
          <a:p>
            <a:pPr algn="ctr"/>
            <a:r>
              <a:t>Content</a:t>
            </a:r>
          </a:p>
        </p:txBody>
      </p:sp>
      <p:sp>
        <p:nvSpPr>
          <p:cNvPr id="256" name="Shape 256"/>
          <p:cNvSpPr/>
          <p:nvPr/>
        </p:nvSpPr>
        <p:spPr>
          <a:xfrm>
            <a:off x="4307760" y="3700598"/>
            <a:ext cx="1225601" cy="711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t>Modify</a:t>
            </a:r>
          </a:p>
          <a:p>
            <a:pPr algn="ctr"/>
            <a:r>
              <a:t>Content</a:t>
            </a:r>
          </a:p>
        </p:txBody>
      </p:sp>
      <p:sp>
        <p:nvSpPr>
          <p:cNvPr id="257" name="Shape 257"/>
          <p:cNvSpPr/>
          <p:nvPr/>
        </p:nvSpPr>
        <p:spPr>
          <a:xfrm>
            <a:off x="7438216" y="3700598"/>
            <a:ext cx="1439572" cy="711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t>Program</a:t>
            </a:r>
          </a:p>
          <a:p>
            <a:pPr algn="ctr"/>
            <a:r>
              <a:t>Rules</a:t>
            </a:r>
          </a:p>
        </p:txBody>
      </p:sp>
      <p:sp>
        <p:nvSpPr>
          <p:cNvPr id="258" name="Shape 258"/>
          <p:cNvSpPr/>
          <p:nvPr/>
        </p:nvSpPr>
        <p:spPr>
          <a:xfrm>
            <a:off x="10719245" y="3700598"/>
            <a:ext cx="1352398" cy="711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t>React to</a:t>
            </a:r>
          </a:p>
          <a:p>
            <a:pPr algn="ctr"/>
            <a:r>
              <a:t>Events</a:t>
            </a:r>
          </a:p>
        </p:txBody>
      </p:sp>
      <p:sp>
        <p:nvSpPr>
          <p:cNvPr id="259" name="Shape 259"/>
          <p:cNvSpPr/>
          <p:nvPr/>
        </p:nvSpPr>
        <p:spPr>
          <a:xfrm>
            <a:off x="1443025" y="2813049"/>
            <a:ext cx="480188" cy="947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7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0" name="Shape 260"/>
          <p:cNvSpPr/>
          <p:nvPr/>
        </p:nvSpPr>
        <p:spPr>
          <a:xfrm>
            <a:off x="4680467" y="2813049"/>
            <a:ext cx="480188" cy="947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7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61" name="Shape 261"/>
          <p:cNvSpPr/>
          <p:nvPr/>
        </p:nvSpPr>
        <p:spPr>
          <a:xfrm>
            <a:off x="7917908" y="2813049"/>
            <a:ext cx="480188" cy="947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7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62" name="Shape 262"/>
          <p:cNvSpPr/>
          <p:nvPr/>
        </p:nvSpPr>
        <p:spPr>
          <a:xfrm>
            <a:off x="11155350" y="2813049"/>
            <a:ext cx="480188" cy="947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7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5" name="Shape 265"/>
          <p:cNvSpPr/>
          <p:nvPr/>
        </p:nvSpPr>
        <p:spPr>
          <a:xfrm>
            <a:off x="647700" y="720095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What Javascript Can Do!</a:t>
            </a:r>
          </a:p>
        </p:txBody>
      </p:sp>
      <p:sp>
        <p:nvSpPr>
          <p:cNvPr id="266" name="Shape 266"/>
          <p:cNvSpPr/>
          <p:nvPr/>
        </p:nvSpPr>
        <p:spPr>
          <a:xfrm>
            <a:off x="698088" y="1670049"/>
            <a:ext cx="1970061" cy="1970061"/>
          </a:xfrm>
          <a:prstGeom prst="roundRect">
            <a:avLst>
              <a:gd name="adj" fmla="val 15000"/>
            </a:avLst>
          </a:prstGeom>
          <a:solidFill>
            <a:srgbClr val="FFD800"/>
          </a:solidFill>
          <a:ln w="63500">
            <a:solidFill>
              <a:srgbClr val="E93F3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267" name="Shape 267"/>
          <p:cNvSpPr/>
          <p:nvPr/>
        </p:nvSpPr>
        <p:spPr>
          <a:xfrm>
            <a:off x="3935530" y="1670049"/>
            <a:ext cx="1970061" cy="1970061"/>
          </a:xfrm>
          <a:prstGeom prst="roundRect">
            <a:avLst>
              <a:gd name="adj" fmla="val 15000"/>
            </a:avLst>
          </a:prstGeom>
          <a:solidFill>
            <a:srgbClr val="5FCBC8">
              <a:alpha val="5639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268" name="Shape 268"/>
          <p:cNvSpPr/>
          <p:nvPr/>
        </p:nvSpPr>
        <p:spPr>
          <a:xfrm>
            <a:off x="7172972" y="1670049"/>
            <a:ext cx="1970061" cy="1970061"/>
          </a:xfrm>
          <a:prstGeom prst="roundRect">
            <a:avLst>
              <a:gd name="adj" fmla="val 15000"/>
            </a:avLst>
          </a:prstGeom>
          <a:solidFill>
            <a:srgbClr val="F1AFC3">
              <a:alpha val="5639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269" name="Shape 269"/>
          <p:cNvSpPr/>
          <p:nvPr/>
        </p:nvSpPr>
        <p:spPr>
          <a:xfrm>
            <a:off x="10410413" y="1670049"/>
            <a:ext cx="1970061" cy="1970061"/>
          </a:xfrm>
          <a:prstGeom prst="roundRect">
            <a:avLst>
              <a:gd name="adj" fmla="val 15000"/>
            </a:avLst>
          </a:prstGeom>
          <a:solidFill>
            <a:srgbClr val="E93F34">
              <a:alpha val="5639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270" name="Shape 270"/>
          <p:cNvSpPr/>
          <p:nvPr/>
        </p:nvSpPr>
        <p:spPr>
          <a:xfrm>
            <a:off x="1070318" y="2684597"/>
            <a:ext cx="1225601" cy="711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t>Access</a:t>
            </a:r>
          </a:p>
          <a:p>
            <a:pPr algn="ctr"/>
            <a:r>
              <a:t>Content</a:t>
            </a:r>
          </a:p>
        </p:txBody>
      </p:sp>
      <p:sp>
        <p:nvSpPr>
          <p:cNvPr id="271" name="Shape 271"/>
          <p:cNvSpPr/>
          <p:nvPr/>
        </p:nvSpPr>
        <p:spPr>
          <a:xfrm>
            <a:off x="4307760" y="2684597"/>
            <a:ext cx="1225601" cy="711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t>Modify</a:t>
            </a:r>
          </a:p>
          <a:p>
            <a:pPr algn="ctr"/>
            <a:r>
              <a:t>Content</a:t>
            </a:r>
          </a:p>
        </p:txBody>
      </p:sp>
      <p:sp>
        <p:nvSpPr>
          <p:cNvPr id="272" name="Shape 272"/>
          <p:cNvSpPr/>
          <p:nvPr/>
        </p:nvSpPr>
        <p:spPr>
          <a:xfrm>
            <a:off x="7438216" y="2684597"/>
            <a:ext cx="1439572" cy="711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t>Program</a:t>
            </a:r>
          </a:p>
          <a:p>
            <a:pPr algn="ctr"/>
            <a:r>
              <a:t>Rules</a:t>
            </a:r>
          </a:p>
        </p:txBody>
      </p:sp>
      <p:sp>
        <p:nvSpPr>
          <p:cNvPr id="273" name="Shape 273"/>
          <p:cNvSpPr/>
          <p:nvPr/>
        </p:nvSpPr>
        <p:spPr>
          <a:xfrm>
            <a:off x="10719245" y="2684597"/>
            <a:ext cx="1352398" cy="711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t>React to</a:t>
            </a:r>
          </a:p>
          <a:p>
            <a:pPr algn="ctr"/>
            <a:r>
              <a:t>Events</a:t>
            </a:r>
          </a:p>
        </p:txBody>
      </p:sp>
      <p:sp>
        <p:nvSpPr>
          <p:cNvPr id="274" name="Shape 274"/>
          <p:cNvSpPr/>
          <p:nvPr/>
        </p:nvSpPr>
        <p:spPr>
          <a:xfrm>
            <a:off x="1443025" y="1797049"/>
            <a:ext cx="480188" cy="947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7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75" name="Shape 275"/>
          <p:cNvSpPr/>
          <p:nvPr/>
        </p:nvSpPr>
        <p:spPr>
          <a:xfrm>
            <a:off x="4680467" y="1797049"/>
            <a:ext cx="480188" cy="947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7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76" name="Shape 276"/>
          <p:cNvSpPr/>
          <p:nvPr/>
        </p:nvSpPr>
        <p:spPr>
          <a:xfrm>
            <a:off x="7917908" y="1797049"/>
            <a:ext cx="480188" cy="947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7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77" name="Shape 277"/>
          <p:cNvSpPr/>
          <p:nvPr/>
        </p:nvSpPr>
        <p:spPr>
          <a:xfrm>
            <a:off x="11155350" y="1797049"/>
            <a:ext cx="480188" cy="947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7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78" name="Shape 278"/>
          <p:cNvSpPr/>
          <p:nvPr/>
        </p:nvSpPr>
        <p:spPr>
          <a:xfrm>
            <a:off x="762535" y="5064150"/>
            <a:ext cx="9834057" cy="1248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900"/>
            </a:pPr>
            <a:r>
              <a:t>For example:</a:t>
            </a:r>
          </a:p>
          <a:p>
            <a:pPr lvl="1" marL="177800" indent="-177800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900">
                <a:uFill>
                  <a:solidFill>
                    <a:srgbClr val="000000"/>
                  </a:solidFill>
                </a:uFill>
              </a:defRPr>
            </a:pPr>
            <a:r>
              <a:t>Select the text inside all the &lt;p&gt; elements on a page</a:t>
            </a:r>
          </a:p>
          <a:p>
            <a:pPr lvl="1" marL="177800" indent="-177800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900">
                <a:uFill>
                  <a:solidFill>
                    <a:srgbClr val="000000"/>
                  </a:solidFill>
                </a:uFill>
              </a:defRPr>
            </a:pPr>
            <a:r>
              <a:t>Select the element that has the id attribute with a value of </a:t>
            </a:r>
            <a:r>
              <a:rPr>
                <a:latin typeface="News706BT-BoldC"/>
                <a:ea typeface="News706BT-BoldC"/>
                <a:cs typeface="News706BT-BoldC"/>
                <a:sym typeface="News706BT-BoldC"/>
              </a:rPr>
              <a:t>email</a:t>
            </a:r>
          </a:p>
          <a:p>
            <a:pPr lvl="1" marL="246944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900">
                <a:uFill>
                  <a:solidFill>
                    <a:srgbClr val="000000"/>
                  </a:solidFill>
                </a:uFill>
              </a:defRPr>
            </a:pPr>
            <a:r>
              <a:t>Find out what the user entered into a text input when they submit a form</a:t>
            </a:r>
          </a:p>
        </p:txBody>
      </p:sp>
      <p:sp>
        <p:nvSpPr>
          <p:cNvPr id="279" name="Shape 279"/>
          <p:cNvSpPr/>
          <p:nvPr/>
        </p:nvSpPr>
        <p:spPr>
          <a:xfrm>
            <a:off x="714724" y="4416412"/>
            <a:ext cx="10599335" cy="383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latin typeface="News706BT-ItalicC"/>
                <a:ea typeface="News706BT-ItalicC"/>
                <a:cs typeface="News706BT-ItalicC"/>
                <a:sym typeface="News706BT-ItalicC"/>
              </a:defRPr>
            </a:lvl1pPr>
          </a:lstStyle>
          <a:p>
            <a:pPr/>
            <a:r>
              <a:t>You can use JS to select any element, attribute or text from an HTML page.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82" name="Shape 282"/>
          <p:cNvSpPr/>
          <p:nvPr/>
        </p:nvSpPr>
        <p:spPr>
          <a:xfrm>
            <a:off x="647700" y="720095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What Javascript Can Do!</a:t>
            </a:r>
          </a:p>
        </p:txBody>
      </p:sp>
      <p:sp>
        <p:nvSpPr>
          <p:cNvPr id="283" name="Shape 283"/>
          <p:cNvSpPr/>
          <p:nvPr/>
        </p:nvSpPr>
        <p:spPr>
          <a:xfrm>
            <a:off x="698088" y="1670049"/>
            <a:ext cx="1970061" cy="1970061"/>
          </a:xfrm>
          <a:prstGeom prst="roundRect">
            <a:avLst>
              <a:gd name="adj" fmla="val 15000"/>
            </a:avLst>
          </a:prstGeom>
          <a:solidFill>
            <a:srgbClr val="FFD800">
              <a:alpha val="5626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284" name="Shape 284"/>
          <p:cNvSpPr/>
          <p:nvPr/>
        </p:nvSpPr>
        <p:spPr>
          <a:xfrm>
            <a:off x="3935530" y="1670049"/>
            <a:ext cx="1970061" cy="1970061"/>
          </a:xfrm>
          <a:prstGeom prst="roundRect">
            <a:avLst>
              <a:gd name="adj" fmla="val 15000"/>
            </a:avLst>
          </a:prstGeom>
          <a:solidFill>
            <a:srgbClr val="5FCBC8"/>
          </a:solidFill>
          <a:ln w="63500">
            <a:solidFill>
              <a:srgbClr val="E93F3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285" name="Shape 285"/>
          <p:cNvSpPr/>
          <p:nvPr/>
        </p:nvSpPr>
        <p:spPr>
          <a:xfrm>
            <a:off x="7172972" y="1670049"/>
            <a:ext cx="1970061" cy="1970061"/>
          </a:xfrm>
          <a:prstGeom prst="roundRect">
            <a:avLst>
              <a:gd name="adj" fmla="val 15000"/>
            </a:avLst>
          </a:prstGeom>
          <a:solidFill>
            <a:srgbClr val="F1AFC3">
              <a:alpha val="5626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286" name="Shape 286"/>
          <p:cNvSpPr/>
          <p:nvPr/>
        </p:nvSpPr>
        <p:spPr>
          <a:xfrm>
            <a:off x="10410413" y="1670049"/>
            <a:ext cx="1970061" cy="1970061"/>
          </a:xfrm>
          <a:prstGeom prst="roundRect">
            <a:avLst>
              <a:gd name="adj" fmla="val 15000"/>
            </a:avLst>
          </a:prstGeom>
          <a:solidFill>
            <a:srgbClr val="E93F34">
              <a:alpha val="5626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287" name="Shape 287"/>
          <p:cNvSpPr/>
          <p:nvPr/>
        </p:nvSpPr>
        <p:spPr>
          <a:xfrm>
            <a:off x="1070318" y="2684597"/>
            <a:ext cx="1225601" cy="711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t>Access</a:t>
            </a:r>
          </a:p>
          <a:p>
            <a:pPr algn="ctr"/>
            <a:r>
              <a:t>Content</a:t>
            </a:r>
          </a:p>
        </p:txBody>
      </p:sp>
      <p:sp>
        <p:nvSpPr>
          <p:cNvPr id="288" name="Shape 288"/>
          <p:cNvSpPr/>
          <p:nvPr/>
        </p:nvSpPr>
        <p:spPr>
          <a:xfrm>
            <a:off x="4307760" y="2684597"/>
            <a:ext cx="1225601" cy="711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t>Modify</a:t>
            </a:r>
          </a:p>
          <a:p>
            <a:pPr algn="ctr"/>
            <a:r>
              <a:t>Content</a:t>
            </a:r>
          </a:p>
        </p:txBody>
      </p:sp>
      <p:sp>
        <p:nvSpPr>
          <p:cNvPr id="289" name="Shape 289"/>
          <p:cNvSpPr/>
          <p:nvPr/>
        </p:nvSpPr>
        <p:spPr>
          <a:xfrm>
            <a:off x="7438216" y="2684597"/>
            <a:ext cx="1439572" cy="711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t>Program</a:t>
            </a:r>
          </a:p>
          <a:p>
            <a:pPr algn="ctr"/>
            <a:r>
              <a:t>Rules</a:t>
            </a:r>
          </a:p>
        </p:txBody>
      </p:sp>
      <p:sp>
        <p:nvSpPr>
          <p:cNvPr id="290" name="Shape 290"/>
          <p:cNvSpPr/>
          <p:nvPr/>
        </p:nvSpPr>
        <p:spPr>
          <a:xfrm>
            <a:off x="10719245" y="2684597"/>
            <a:ext cx="1352398" cy="711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t>React to</a:t>
            </a:r>
          </a:p>
          <a:p>
            <a:pPr algn="ctr"/>
            <a:r>
              <a:t>Events</a:t>
            </a:r>
          </a:p>
        </p:txBody>
      </p:sp>
      <p:sp>
        <p:nvSpPr>
          <p:cNvPr id="291" name="Shape 291"/>
          <p:cNvSpPr/>
          <p:nvPr/>
        </p:nvSpPr>
        <p:spPr>
          <a:xfrm>
            <a:off x="1443025" y="1797049"/>
            <a:ext cx="480188" cy="947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7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92" name="Shape 292"/>
          <p:cNvSpPr/>
          <p:nvPr/>
        </p:nvSpPr>
        <p:spPr>
          <a:xfrm>
            <a:off x="4680467" y="1797049"/>
            <a:ext cx="480188" cy="947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7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93" name="Shape 293"/>
          <p:cNvSpPr/>
          <p:nvPr/>
        </p:nvSpPr>
        <p:spPr>
          <a:xfrm>
            <a:off x="7917908" y="1797049"/>
            <a:ext cx="480188" cy="947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7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94" name="Shape 294"/>
          <p:cNvSpPr/>
          <p:nvPr/>
        </p:nvSpPr>
        <p:spPr>
          <a:xfrm>
            <a:off x="11155350" y="1797049"/>
            <a:ext cx="480188" cy="947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7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95" name="Shape 295"/>
          <p:cNvSpPr/>
          <p:nvPr/>
        </p:nvSpPr>
        <p:spPr>
          <a:xfrm>
            <a:off x="762535" y="5064150"/>
            <a:ext cx="9834057" cy="1248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900"/>
            </a:pPr>
            <a:r>
              <a:t>For example:</a:t>
            </a:r>
          </a:p>
          <a:p>
            <a:pPr lvl="1" marL="177800" indent="-177800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900">
                <a:uFill>
                  <a:solidFill>
                    <a:srgbClr val="000000"/>
                  </a:solidFill>
                </a:uFill>
              </a:defRPr>
            </a:pPr>
            <a:r>
              <a:t>Add an error message below a form</a:t>
            </a:r>
          </a:p>
          <a:p>
            <a:pPr lvl="1" marL="177800" indent="-177800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900">
                <a:uFill>
                  <a:solidFill>
                    <a:srgbClr val="000000"/>
                  </a:solidFill>
                </a:uFill>
              </a:defRPr>
            </a:pPr>
            <a:r>
              <a:t>Change the size, position, color, or other styles for an element</a:t>
            </a:r>
          </a:p>
          <a:p>
            <a:pPr marL="246944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900">
                <a:uFill>
                  <a:solidFill>
                    <a:srgbClr val="000000"/>
                  </a:solidFill>
                </a:uFill>
              </a:defRPr>
            </a:pPr>
            <a:r>
              <a:t>Add or remove a class from elements to trigger new CSS rules for those elements</a:t>
            </a:r>
          </a:p>
        </p:txBody>
      </p:sp>
      <p:sp>
        <p:nvSpPr>
          <p:cNvPr id="296" name="Shape 296"/>
          <p:cNvSpPr/>
          <p:nvPr/>
        </p:nvSpPr>
        <p:spPr>
          <a:xfrm>
            <a:off x="714724" y="4416412"/>
            <a:ext cx="10599335" cy="383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latin typeface="News706BT-ItalicC"/>
                <a:ea typeface="News706BT-ItalicC"/>
                <a:cs typeface="News706BT-ItalicC"/>
                <a:sym typeface="News706BT-ItalicC"/>
              </a:defRPr>
            </a:lvl1pPr>
          </a:lstStyle>
          <a:p>
            <a:pPr/>
            <a:r>
              <a:t>You can use JS to add elements, attributes and text to the page (or remove them)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9" name="Shape 299"/>
          <p:cNvSpPr/>
          <p:nvPr/>
        </p:nvSpPr>
        <p:spPr>
          <a:xfrm>
            <a:off x="647700" y="720095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What Javascript Can Do - Modifying content</a:t>
            </a:r>
          </a:p>
        </p:txBody>
      </p:sp>
      <p:pic>
        <p:nvPicPr>
          <p:cNvPr id="300" name="Screen Shot 2015-05-30 at 1.13.1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1943" y="1454062"/>
            <a:ext cx="6573114" cy="5488143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Shape 301"/>
          <p:cNvSpPr/>
          <p:nvPr/>
        </p:nvSpPr>
        <p:spPr>
          <a:xfrm>
            <a:off x="8493211" y="3507087"/>
            <a:ext cx="3440807" cy="73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457200">
              <a:lnSpc>
                <a:spcPct val="117999"/>
              </a:lnSpc>
              <a:defRPr sz="2200">
                <a:uFillTx/>
              </a:defRPr>
            </a:lvl1pPr>
          </a:lstStyle>
          <a:p>
            <a:pPr/>
            <a:r>
              <a:t>Add an error message (and styles) to a form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06" name="Shape 306"/>
          <p:cNvSpPr/>
          <p:nvPr/>
        </p:nvSpPr>
        <p:spPr>
          <a:xfrm>
            <a:off x="647700" y="720095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What Javascript Can Do - Modifying content</a:t>
            </a:r>
          </a:p>
        </p:txBody>
      </p:sp>
      <p:pic>
        <p:nvPicPr>
          <p:cNvPr id="307" name="Screen Shot 2015-05-30 at 1.14.34 PM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23286"/>
          <a:stretch>
            <a:fillRect/>
          </a:stretch>
        </p:blipFill>
        <p:spPr>
          <a:xfrm>
            <a:off x="4543391" y="1706055"/>
            <a:ext cx="3208783" cy="4473872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Shape 308"/>
          <p:cNvSpPr/>
          <p:nvPr/>
        </p:nvSpPr>
        <p:spPr>
          <a:xfrm>
            <a:off x="2171883" y="6660520"/>
            <a:ext cx="7951751" cy="383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17999"/>
              </a:lnSpc>
              <a:defRPr sz="2200">
                <a:uFillTx/>
              </a:defRPr>
            </a:lvl1pPr>
          </a:lstStyle>
          <a:p>
            <a:pPr/>
            <a:r>
              <a:t>Change the size, position, color, or other styles for an element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3" name="Shape 313"/>
          <p:cNvSpPr/>
          <p:nvPr/>
        </p:nvSpPr>
        <p:spPr>
          <a:xfrm>
            <a:off x="647700" y="720095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What Javascript Can Do!</a:t>
            </a:r>
          </a:p>
        </p:txBody>
      </p:sp>
      <p:sp>
        <p:nvSpPr>
          <p:cNvPr id="314" name="Shape 314"/>
          <p:cNvSpPr/>
          <p:nvPr/>
        </p:nvSpPr>
        <p:spPr>
          <a:xfrm>
            <a:off x="698088" y="1670049"/>
            <a:ext cx="1970061" cy="1970061"/>
          </a:xfrm>
          <a:prstGeom prst="roundRect">
            <a:avLst>
              <a:gd name="adj" fmla="val 15000"/>
            </a:avLst>
          </a:prstGeom>
          <a:solidFill>
            <a:srgbClr val="FFD800">
              <a:alpha val="561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315" name="Shape 315"/>
          <p:cNvSpPr/>
          <p:nvPr/>
        </p:nvSpPr>
        <p:spPr>
          <a:xfrm>
            <a:off x="3935530" y="1670049"/>
            <a:ext cx="1970061" cy="1970061"/>
          </a:xfrm>
          <a:prstGeom prst="roundRect">
            <a:avLst>
              <a:gd name="adj" fmla="val 15000"/>
            </a:avLst>
          </a:prstGeom>
          <a:solidFill>
            <a:srgbClr val="5FCBC8">
              <a:alpha val="561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316" name="Shape 316"/>
          <p:cNvSpPr/>
          <p:nvPr/>
        </p:nvSpPr>
        <p:spPr>
          <a:xfrm>
            <a:off x="7172972" y="1670049"/>
            <a:ext cx="1970061" cy="1970061"/>
          </a:xfrm>
          <a:prstGeom prst="roundRect">
            <a:avLst>
              <a:gd name="adj" fmla="val 15000"/>
            </a:avLst>
          </a:prstGeom>
          <a:solidFill>
            <a:srgbClr val="F1AFC3"/>
          </a:solidFill>
          <a:ln w="63500">
            <a:solidFill>
              <a:srgbClr val="E93F3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317" name="Shape 317"/>
          <p:cNvSpPr/>
          <p:nvPr/>
        </p:nvSpPr>
        <p:spPr>
          <a:xfrm>
            <a:off x="10410413" y="1670049"/>
            <a:ext cx="1970061" cy="1970061"/>
          </a:xfrm>
          <a:prstGeom prst="roundRect">
            <a:avLst>
              <a:gd name="adj" fmla="val 15000"/>
            </a:avLst>
          </a:prstGeom>
          <a:solidFill>
            <a:srgbClr val="E93F34">
              <a:alpha val="561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318" name="Shape 318"/>
          <p:cNvSpPr/>
          <p:nvPr/>
        </p:nvSpPr>
        <p:spPr>
          <a:xfrm>
            <a:off x="1070318" y="2684597"/>
            <a:ext cx="1225601" cy="711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t>Access</a:t>
            </a:r>
          </a:p>
          <a:p>
            <a:pPr algn="ctr"/>
            <a:r>
              <a:t>Content</a:t>
            </a:r>
          </a:p>
        </p:txBody>
      </p:sp>
      <p:sp>
        <p:nvSpPr>
          <p:cNvPr id="319" name="Shape 319"/>
          <p:cNvSpPr/>
          <p:nvPr/>
        </p:nvSpPr>
        <p:spPr>
          <a:xfrm>
            <a:off x="4307760" y="2684597"/>
            <a:ext cx="1225601" cy="711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t>Modify</a:t>
            </a:r>
          </a:p>
          <a:p>
            <a:pPr algn="ctr"/>
            <a:r>
              <a:t>Content</a:t>
            </a:r>
          </a:p>
        </p:txBody>
      </p:sp>
      <p:sp>
        <p:nvSpPr>
          <p:cNvPr id="320" name="Shape 320"/>
          <p:cNvSpPr/>
          <p:nvPr/>
        </p:nvSpPr>
        <p:spPr>
          <a:xfrm>
            <a:off x="7438216" y="2684597"/>
            <a:ext cx="1439572" cy="711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t>Program</a:t>
            </a:r>
          </a:p>
          <a:p>
            <a:pPr algn="ctr"/>
            <a:r>
              <a:t>Rules</a:t>
            </a:r>
          </a:p>
        </p:txBody>
      </p:sp>
      <p:sp>
        <p:nvSpPr>
          <p:cNvPr id="321" name="Shape 321"/>
          <p:cNvSpPr/>
          <p:nvPr/>
        </p:nvSpPr>
        <p:spPr>
          <a:xfrm>
            <a:off x="10719245" y="2684597"/>
            <a:ext cx="1352398" cy="711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t>React to</a:t>
            </a:r>
          </a:p>
          <a:p>
            <a:pPr algn="ctr"/>
            <a:r>
              <a:t>Events</a:t>
            </a:r>
          </a:p>
        </p:txBody>
      </p:sp>
      <p:sp>
        <p:nvSpPr>
          <p:cNvPr id="322" name="Shape 322"/>
          <p:cNvSpPr/>
          <p:nvPr/>
        </p:nvSpPr>
        <p:spPr>
          <a:xfrm>
            <a:off x="1443025" y="1797049"/>
            <a:ext cx="480188" cy="947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7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23" name="Shape 323"/>
          <p:cNvSpPr/>
          <p:nvPr/>
        </p:nvSpPr>
        <p:spPr>
          <a:xfrm>
            <a:off x="4680467" y="1797049"/>
            <a:ext cx="480188" cy="947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7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24" name="Shape 324"/>
          <p:cNvSpPr/>
          <p:nvPr/>
        </p:nvSpPr>
        <p:spPr>
          <a:xfrm>
            <a:off x="7917908" y="1797049"/>
            <a:ext cx="480188" cy="947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7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25" name="Shape 325"/>
          <p:cNvSpPr/>
          <p:nvPr/>
        </p:nvSpPr>
        <p:spPr>
          <a:xfrm>
            <a:off x="11155350" y="1797049"/>
            <a:ext cx="480188" cy="947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7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26" name="Shape 326"/>
          <p:cNvSpPr/>
          <p:nvPr/>
        </p:nvSpPr>
        <p:spPr>
          <a:xfrm>
            <a:off x="762535" y="5064150"/>
            <a:ext cx="9834057" cy="1882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900"/>
            </a:pPr>
            <a:r>
              <a:t>For example:</a:t>
            </a:r>
          </a:p>
          <a:p>
            <a:pPr lvl="1" marL="177800" indent="-177800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900">
                <a:uFill>
                  <a:solidFill>
                    <a:srgbClr val="000000"/>
                  </a:solidFill>
                </a:uFill>
              </a:defRPr>
            </a:pPr>
            <a:r>
              <a:t>Have images/text fade in as the user scrolls down the page</a:t>
            </a:r>
          </a:p>
          <a:p>
            <a:pPr lvl="1" marL="177800" indent="-177800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900">
                <a:uFill>
                  <a:solidFill>
                    <a:srgbClr val="000000"/>
                  </a:solidFill>
                </a:uFill>
              </a:defRPr>
            </a:pPr>
            <a:r>
              <a:t>Check to make sure the user has entered a valid email address into a form and display an error message if not</a:t>
            </a:r>
          </a:p>
          <a:p>
            <a:pPr lvl="1" marL="177800" indent="-177800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900">
                <a:uFill>
                  <a:solidFill>
                    <a:srgbClr val="000000"/>
                  </a:solidFill>
                </a:uFill>
              </a:defRPr>
            </a:pPr>
            <a:r>
              <a:t>Open a chat panel when the user clicks on a 'Chat with Us' button</a:t>
            </a:r>
          </a:p>
          <a:p>
            <a:pPr lvl="1" marL="177800" indent="-177800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900">
                <a:uFill>
                  <a:solidFill>
                    <a:srgbClr val="000000"/>
                  </a:solidFill>
                </a:uFill>
              </a:defRPr>
            </a:pPr>
            <a:r>
              <a:t>Filter data when the user selects a filter</a:t>
            </a:r>
          </a:p>
        </p:txBody>
      </p:sp>
      <p:sp>
        <p:nvSpPr>
          <p:cNvPr id="327" name="Shape 327"/>
          <p:cNvSpPr/>
          <p:nvPr/>
        </p:nvSpPr>
        <p:spPr>
          <a:xfrm>
            <a:off x="714724" y="4416412"/>
            <a:ext cx="10599335" cy="383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latin typeface="News706BT-ItalicC"/>
                <a:ea typeface="News706BT-ItalicC"/>
                <a:cs typeface="News706BT-ItalicC"/>
                <a:sym typeface="News706BT-ItalicC"/>
              </a:defRPr>
            </a:lvl1pPr>
          </a:lstStyle>
          <a:p>
            <a:pPr/>
            <a:r>
              <a:t>You can specify a set of steps (instructions)  for the browser to follow.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30" name="Shape 330"/>
          <p:cNvSpPr/>
          <p:nvPr/>
        </p:nvSpPr>
        <p:spPr>
          <a:xfrm>
            <a:off x="647700" y="720095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What Javascript Can Do - Program rules</a:t>
            </a:r>
          </a:p>
        </p:txBody>
      </p:sp>
      <p:sp>
        <p:nvSpPr>
          <p:cNvPr id="331" name="Shape 331"/>
          <p:cNvSpPr/>
          <p:nvPr/>
        </p:nvSpPr>
        <p:spPr>
          <a:xfrm>
            <a:off x="3904805" y="6645738"/>
            <a:ext cx="5195190" cy="383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17999"/>
              </a:lnSpc>
              <a:defRPr sz="2200">
                <a:uFillTx/>
              </a:defRPr>
            </a:lvl1pPr>
          </a:lstStyle>
          <a:p>
            <a:pPr/>
            <a:r>
              <a:t>Filter data when the user selects a filter</a:t>
            </a:r>
          </a:p>
        </p:txBody>
      </p:sp>
      <p:pic>
        <p:nvPicPr>
          <p:cNvPr id="332" name="Screen Shot 2015-05-30 at 1.22.0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04102" y="1797049"/>
            <a:ext cx="8196596" cy="39515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37" name="Shape 337"/>
          <p:cNvSpPr/>
          <p:nvPr/>
        </p:nvSpPr>
        <p:spPr>
          <a:xfrm>
            <a:off x="647700" y="720095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What Javascript Can Do!</a:t>
            </a:r>
          </a:p>
        </p:txBody>
      </p:sp>
      <p:sp>
        <p:nvSpPr>
          <p:cNvPr id="338" name="Shape 338"/>
          <p:cNvSpPr/>
          <p:nvPr/>
        </p:nvSpPr>
        <p:spPr>
          <a:xfrm>
            <a:off x="698088" y="1670049"/>
            <a:ext cx="1970061" cy="1970061"/>
          </a:xfrm>
          <a:prstGeom prst="roundRect">
            <a:avLst>
              <a:gd name="adj" fmla="val 15000"/>
            </a:avLst>
          </a:prstGeom>
          <a:solidFill>
            <a:srgbClr val="FFD800">
              <a:alpha val="5561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339" name="Shape 339"/>
          <p:cNvSpPr/>
          <p:nvPr/>
        </p:nvSpPr>
        <p:spPr>
          <a:xfrm>
            <a:off x="3935530" y="1670049"/>
            <a:ext cx="1970061" cy="1970061"/>
          </a:xfrm>
          <a:prstGeom prst="roundRect">
            <a:avLst>
              <a:gd name="adj" fmla="val 15000"/>
            </a:avLst>
          </a:prstGeom>
          <a:solidFill>
            <a:srgbClr val="5FCBC8">
              <a:alpha val="5561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340" name="Shape 340"/>
          <p:cNvSpPr/>
          <p:nvPr/>
        </p:nvSpPr>
        <p:spPr>
          <a:xfrm>
            <a:off x="7172972" y="1670049"/>
            <a:ext cx="1970061" cy="1970061"/>
          </a:xfrm>
          <a:prstGeom prst="roundRect">
            <a:avLst>
              <a:gd name="adj" fmla="val 15000"/>
            </a:avLst>
          </a:prstGeom>
          <a:solidFill>
            <a:srgbClr val="F1AFC3">
              <a:alpha val="5561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341" name="Shape 341"/>
          <p:cNvSpPr/>
          <p:nvPr/>
        </p:nvSpPr>
        <p:spPr>
          <a:xfrm>
            <a:off x="10410413" y="1670049"/>
            <a:ext cx="1970061" cy="1970061"/>
          </a:xfrm>
          <a:prstGeom prst="roundRect">
            <a:avLst>
              <a:gd name="adj" fmla="val 15000"/>
            </a:avLst>
          </a:prstGeom>
          <a:solidFill>
            <a:srgbClr val="E93F3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342" name="Shape 342"/>
          <p:cNvSpPr/>
          <p:nvPr/>
        </p:nvSpPr>
        <p:spPr>
          <a:xfrm>
            <a:off x="1070318" y="2684597"/>
            <a:ext cx="1225601" cy="711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t>Access</a:t>
            </a:r>
          </a:p>
          <a:p>
            <a:pPr algn="ctr"/>
            <a:r>
              <a:t>Content</a:t>
            </a:r>
          </a:p>
        </p:txBody>
      </p:sp>
      <p:sp>
        <p:nvSpPr>
          <p:cNvPr id="343" name="Shape 343"/>
          <p:cNvSpPr/>
          <p:nvPr/>
        </p:nvSpPr>
        <p:spPr>
          <a:xfrm>
            <a:off x="4307760" y="2684597"/>
            <a:ext cx="1225601" cy="711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t>Modify</a:t>
            </a:r>
          </a:p>
          <a:p>
            <a:pPr algn="ctr"/>
            <a:r>
              <a:t>Content</a:t>
            </a:r>
          </a:p>
        </p:txBody>
      </p:sp>
      <p:sp>
        <p:nvSpPr>
          <p:cNvPr id="344" name="Shape 344"/>
          <p:cNvSpPr/>
          <p:nvPr/>
        </p:nvSpPr>
        <p:spPr>
          <a:xfrm>
            <a:off x="7438216" y="2684597"/>
            <a:ext cx="1439572" cy="711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t>Program</a:t>
            </a:r>
          </a:p>
          <a:p>
            <a:pPr algn="ctr"/>
            <a:r>
              <a:t>Rules</a:t>
            </a:r>
          </a:p>
        </p:txBody>
      </p:sp>
      <p:sp>
        <p:nvSpPr>
          <p:cNvPr id="345" name="Shape 345"/>
          <p:cNvSpPr/>
          <p:nvPr/>
        </p:nvSpPr>
        <p:spPr>
          <a:xfrm>
            <a:off x="10719245" y="2684597"/>
            <a:ext cx="1352398" cy="711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t>React to</a:t>
            </a:r>
          </a:p>
          <a:p>
            <a:pPr algn="ctr"/>
            <a:r>
              <a:t>Events</a:t>
            </a:r>
          </a:p>
        </p:txBody>
      </p:sp>
      <p:sp>
        <p:nvSpPr>
          <p:cNvPr id="346" name="Shape 346"/>
          <p:cNvSpPr/>
          <p:nvPr/>
        </p:nvSpPr>
        <p:spPr>
          <a:xfrm>
            <a:off x="1443025" y="1797049"/>
            <a:ext cx="480188" cy="947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7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47" name="Shape 347"/>
          <p:cNvSpPr/>
          <p:nvPr/>
        </p:nvSpPr>
        <p:spPr>
          <a:xfrm>
            <a:off x="4680467" y="1797049"/>
            <a:ext cx="480188" cy="947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7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48" name="Shape 348"/>
          <p:cNvSpPr/>
          <p:nvPr/>
        </p:nvSpPr>
        <p:spPr>
          <a:xfrm>
            <a:off x="7917908" y="1797049"/>
            <a:ext cx="480188" cy="947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7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49" name="Shape 349"/>
          <p:cNvSpPr/>
          <p:nvPr/>
        </p:nvSpPr>
        <p:spPr>
          <a:xfrm>
            <a:off x="11155350" y="1797049"/>
            <a:ext cx="480188" cy="947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7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50" name="Shape 350"/>
          <p:cNvSpPr/>
          <p:nvPr/>
        </p:nvSpPr>
        <p:spPr>
          <a:xfrm>
            <a:off x="762535" y="5064150"/>
            <a:ext cx="9834057" cy="1932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900"/>
            </a:pPr>
            <a:r>
              <a:t>For example:</a:t>
            </a:r>
          </a:p>
          <a:p>
            <a:pPr lvl="1" marL="177800" indent="-177800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900">
                <a:uFill>
                  <a:solidFill>
                    <a:srgbClr val="000000"/>
                  </a:solidFill>
                </a:uFill>
              </a:defRPr>
            </a:pPr>
            <a:r>
              <a:t>When a button is clicked</a:t>
            </a:r>
          </a:p>
          <a:p>
            <a:pPr lvl="1" marL="177800" indent="-177800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900">
                <a:uFill>
                  <a:solidFill>
                    <a:srgbClr val="000000"/>
                  </a:solidFill>
                </a:uFill>
              </a:defRPr>
            </a:pPr>
            <a:r>
              <a:t>When the cursor hovers over an element</a:t>
            </a:r>
          </a:p>
          <a:p>
            <a:pPr lvl="1" marL="177800" indent="-177800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900">
                <a:uFill>
                  <a:solidFill>
                    <a:srgbClr val="000000"/>
                  </a:solidFill>
                </a:uFill>
              </a:defRPr>
            </a:pPr>
            <a:r>
              <a:t>When the user types information into a form</a:t>
            </a:r>
          </a:p>
          <a:p>
            <a:pPr lvl="1" marL="177800" indent="-177800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900">
                <a:uFill>
                  <a:solidFill>
                    <a:srgbClr val="000000"/>
                  </a:solidFill>
                </a:uFill>
              </a:defRPr>
            </a:pPr>
            <a:r>
              <a:t>When a page has finished loading</a:t>
            </a:r>
          </a:p>
          <a:p>
            <a:pPr lvl="1" marL="177800" indent="-177800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900">
                <a:uFill>
                  <a:solidFill>
                    <a:srgbClr val="000000"/>
                  </a:solidFill>
                </a:uFill>
              </a:defRPr>
            </a:pPr>
            <a:r>
              <a:t>When the user hits enter to submit a form</a:t>
            </a:r>
          </a:p>
        </p:txBody>
      </p:sp>
      <p:sp>
        <p:nvSpPr>
          <p:cNvPr id="351" name="Shape 351"/>
          <p:cNvSpPr/>
          <p:nvPr/>
        </p:nvSpPr>
        <p:spPr>
          <a:xfrm>
            <a:off x="714724" y="4400328"/>
            <a:ext cx="10599335" cy="383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latin typeface="News706BT-ItalicC"/>
                <a:ea typeface="News706BT-ItalicC"/>
                <a:cs typeface="News706BT-ItalicC"/>
                <a:sym typeface="News706BT-ItalicC"/>
              </a:defRPr>
            </a:lvl1pPr>
          </a:lstStyle>
          <a:p>
            <a:pPr/>
            <a:r>
              <a:t>You can specify that a script should run when an event occurs</a:t>
            </a:r>
          </a:p>
        </p:txBody>
      </p:sp>
      <p:pic>
        <p:nvPicPr>
          <p:cNvPr id="352" name="Screen Shot 2015-05-30 at 1.23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30869" y="5255870"/>
            <a:ext cx="3429001" cy="1549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55" name="Shape 355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56" name="Shape 356"/>
          <p:cNvSpPr/>
          <p:nvPr/>
        </p:nvSpPr>
        <p:spPr>
          <a:xfrm>
            <a:off x="635000" y="1574800"/>
            <a:ext cx="11734800" cy="1607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254" sz="127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solidFill>
                  <a:srgbClr val="000000"/>
                </a:solidFill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254" sz="127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JQUERY</a:t>
            </a:r>
          </a:p>
        </p:txBody>
      </p:sp>
      <p:sp>
        <p:nvSpPr>
          <p:cNvPr id="357" name="Shape 357"/>
          <p:cNvSpPr/>
          <p:nvPr/>
        </p:nvSpPr>
        <p:spPr>
          <a:xfrm>
            <a:off x="635000" y="6172200"/>
            <a:ext cx="11734800" cy="292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0000"/>
              </a:lnSpc>
              <a:defRPr>
                <a:solidFill>
                  <a:srgbClr val="FFFFFF"/>
                </a:solidFill>
                <a:latin typeface="News706BT-ItalicC"/>
                <a:ea typeface="News706BT-ItalicC"/>
                <a:cs typeface="News706BT-ItalicC"/>
                <a:sym typeface="News706BT-ItalicC"/>
              </a:defRPr>
            </a:lvl1pPr>
          </a:lstStyle>
          <a:p>
            <a:pPr>
              <a:defRPr sz="1800">
                <a:uFillTx/>
              </a:defRPr>
            </a:pPr>
            <a:r>
              <a:rPr sz="2400">
                <a:uFill>
                  <a:solidFill>
                    <a:srgbClr val="FFFFFF"/>
                  </a:solidFill>
                </a:uFill>
              </a:rPr>
              <a:t>Eric Boyer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D8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635000" y="2629563"/>
            <a:ext cx="11734800" cy="115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65000"/>
              </a:lnSpc>
              <a:defRPr cap="all" spc="-180" sz="90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TODAY!</a:t>
            </a:r>
          </a:p>
        </p:txBody>
      </p:sp>
      <p:sp>
        <p:nvSpPr>
          <p:cNvPr id="197" name="Shape 197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8" name="Shape 198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9" name="Shape 199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Front-end web development</a:t>
            </a:r>
          </a:p>
        </p:txBody>
      </p:sp>
      <p:sp>
        <p:nvSpPr>
          <p:cNvPr id="200" name="Shape 200"/>
          <p:cNvSpPr/>
          <p:nvPr/>
        </p:nvSpPr>
        <p:spPr>
          <a:xfrm>
            <a:off x="635000" y="4056196"/>
            <a:ext cx="11734800" cy="762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cap="all" spc="-119" sz="60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119">
                <a:uFill>
                  <a:solidFill>
                    <a:srgbClr val="FFFFFF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LAURA</a:t>
            </a:r>
          </a:p>
        </p:txBody>
      </p:sp>
      <p:sp>
        <p:nvSpPr>
          <p:cNvPr id="201" name="Shape 201"/>
          <p:cNvSpPr/>
          <p:nvPr/>
        </p:nvSpPr>
        <p:spPr>
          <a:xfrm>
            <a:off x="762000" y="5089128"/>
            <a:ext cx="11734800" cy="391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cap="all" spc="-62" sz="31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(Google sheet is pinned in slack)</a:t>
            </a:r>
          </a:p>
        </p:txBody>
      </p:sp>
      <p:sp>
        <p:nvSpPr>
          <p:cNvPr id="202" name="Shape 202"/>
          <p:cNvSpPr/>
          <p:nvPr/>
        </p:nvSpPr>
        <p:spPr>
          <a:xfrm>
            <a:off x="635000" y="2028626"/>
            <a:ext cx="11734800" cy="393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65000"/>
              </a:lnSpc>
              <a:defRPr cap="all" spc="-59" sz="30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9">
                <a:uFill>
                  <a:solidFill>
                    <a:srgbClr val="FFFFFF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snacks &amp; Design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60" name="Shape 360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61" name="Shape 36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JQuery</a:t>
            </a:r>
          </a:p>
        </p:txBody>
      </p:sp>
      <p:sp>
        <p:nvSpPr>
          <p:cNvPr id="362" name="Shape 362"/>
          <p:cNvSpPr/>
          <p:nvPr>
            <p:ph type="title"/>
          </p:nvPr>
        </p:nvSpPr>
        <p:spPr>
          <a:xfrm>
            <a:off x="635000" y="1727200"/>
            <a:ext cx="11734800" cy="711200"/>
          </a:xfrm>
          <a:prstGeom prst="rect">
            <a:avLst/>
          </a:prstGeom>
        </p:spPr>
        <p:txBody>
          <a:bodyPr/>
          <a:lstStyle/>
          <a:p>
            <a:pPr/>
            <a:r>
              <a:t>Learning objectives</a:t>
            </a:r>
          </a:p>
        </p:txBody>
      </p:sp>
      <p:sp>
        <p:nvSpPr>
          <p:cNvPr id="363" name="Shape 363"/>
          <p:cNvSpPr/>
          <p:nvPr/>
        </p:nvSpPr>
        <p:spPr>
          <a:xfrm flipV="1">
            <a:off x="2108200" y="2588128"/>
            <a:ext cx="1" cy="3589919"/>
          </a:xfrm>
          <a:prstGeom prst="lin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64" name="Shape 364"/>
          <p:cNvSpPr/>
          <p:nvPr>
            <p:ph type="body" sz="half" idx="1"/>
          </p:nvPr>
        </p:nvSpPr>
        <p:spPr>
          <a:xfrm>
            <a:off x="2391998" y="3228882"/>
            <a:ext cx="10001313" cy="2308411"/>
          </a:xfrm>
          <a:prstGeom prst="rect">
            <a:avLst/>
          </a:prstGeom>
        </p:spPr>
        <p:txBody>
          <a:bodyPr/>
          <a:lstStyle/>
          <a:p>
            <a:pPr marL="203179" indent="-203179">
              <a:buSzPct val="70000"/>
              <a:buFont typeface="Lucida Grande"/>
              <a:buChar char="‣"/>
            </a:pPr>
            <a:r>
              <a:t>Differentiate between jQuery and JavaScript, describe benefits of using them.</a:t>
            </a:r>
          </a:p>
          <a:p>
            <a:pPr marL="203179" indent="-203179">
              <a:buSzPct val="70000"/>
              <a:buFont typeface="Lucida Grande"/>
              <a:buChar char="‣"/>
            </a:pPr>
            <a:r>
              <a:t>Recognize jQuery syntax</a:t>
            </a:r>
          </a:p>
          <a:p>
            <a:pPr marL="203179" indent="-203179">
              <a:buSzPct val="70000"/>
              <a:buFont typeface="Lucida Grande"/>
              <a:buChar char="‣"/>
            </a:pPr>
            <a:r>
              <a:t>Use selectors and jQuery functions to effectively manipulate the DOM.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FCB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/>
        </p:nvSpPr>
        <p:spPr>
          <a:xfrm>
            <a:off x="635000" y="1638963"/>
            <a:ext cx="11734800" cy="115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180" sz="90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intro to jquery</a:t>
            </a:r>
          </a:p>
        </p:txBody>
      </p:sp>
      <p:sp>
        <p:nvSpPr>
          <p:cNvPr id="369" name="Shape 369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70" name="Shape 370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71" name="Shape 371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JQuery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74" name="Shape 374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75" name="Shape 375"/>
          <p:cNvSpPr/>
          <p:nvPr/>
        </p:nvSpPr>
        <p:spPr>
          <a:xfrm>
            <a:off x="635000" y="736600"/>
            <a:ext cx="9307957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becoming a programmer</a:t>
            </a:r>
          </a:p>
        </p:txBody>
      </p:sp>
      <p:sp>
        <p:nvSpPr>
          <p:cNvPr id="376" name="Shape 376"/>
          <p:cNvSpPr/>
          <p:nvPr/>
        </p:nvSpPr>
        <p:spPr>
          <a:xfrm>
            <a:off x="812383" y="3012333"/>
            <a:ext cx="11734801" cy="1277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4200">
                <a:latin typeface="News706BT-ItalicC"/>
                <a:ea typeface="News706BT-ItalicC"/>
                <a:cs typeface="News706BT-ItalicC"/>
                <a:sym typeface="News706BT-ItalicC"/>
              </a:defRPr>
            </a:pPr>
            <a:r>
              <a:t>It isn't about the programming language!!! </a:t>
            </a:r>
          </a:p>
          <a:p>
            <a:pPr algn="ctr">
              <a:lnSpc>
                <a:spcPct val="120000"/>
              </a:lnSpc>
              <a:defRPr sz="4200">
                <a:latin typeface="News706BT-ItalicC"/>
                <a:ea typeface="News706BT-ItalicC"/>
                <a:cs typeface="News706BT-ItalicC"/>
                <a:sym typeface="News706BT-ItalicC"/>
              </a:defRPr>
            </a:pPr>
            <a:r>
              <a:t>It is about changing how you think.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79" name="Shape 379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0" name="Shape 380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your responsibilities</a:t>
            </a:r>
          </a:p>
        </p:txBody>
      </p:sp>
      <p:sp>
        <p:nvSpPr>
          <p:cNvPr id="381" name="Shape 381"/>
          <p:cNvSpPr/>
          <p:nvPr/>
        </p:nvSpPr>
        <p:spPr>
          <a:xfrm>
            <a:off x="630125" y="1576980"/>
            <a:ext cx="8777022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News706BT-ItalicC"/>
                <a:ea typeface="News706BT-ItalicC"/>
                <a:cs typeface="News706BT-ItalicC"/>
                <a:sym typeface="News706BT-ItalicC"/>
              </a:defRPr>
            </a:lvl1pPr>
          </a:lstStyle>
          <a:p>
            <a:pPr/>
            <a:r>
              <a:t>Don't feel like you have to sit down and memorize the syntax!</a:t>
            </a:r>
          </a:p>
        </p:txBody>
      </p:sp>
      <p:sp>
        <p:nvSpPr>
          <p:cNvPr id="382" name="Shape 382"/>
          <p:cNvSpPr/>
          <p:nvPr/>
        </p:nvSpPr>
        <p:spPr>
          <a:xfrm>
            <a:off x="630125" y="2524042"/>
            <a:ext cx="3288793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It's important that you:</a:t>
            </a:r>
          </a:p>
        </p:txBody>
      </p:sp>
      <p:sp>
        <p:nvSpPr>
          <p:cNvPr id="383" name="Shape 383"/>
          <p:cNvSpPr/>
          <p:nvPr/>
        </p:nvSpPr>
        <p:spPr>
          <a:xfrm>
            <a:off x="1162403" y="3014350"/>
            <a:ext cx="10679994" cy="1028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40631" indent="-240631">
              <a:buSzPct val="100000"/>
              <a:buChar char="‣"/>
            </a:pPr>
            <a:r>
              <a:t>Focus on understanding the key concepts</a:t>
            </a:r>
          </a:p>
          <a:p>
            <a:pPr marL="240631" indent="-240631">
              <a:buSzPct val="100000"/>
              <a:buChar char="‣"/>
            </a:pPr>
            <a:r>
              <a:t>Are resourceful — we'll work on honing your Google-ing skills</a:t>
            </a:r>
          </a:p>
          <a:p>
            <a:pPr marL="240631" indent="-240631">
              <a:buSzPct val="100000"/>
              <a:buChar char="‣"/>
            </a:pPr>
            <a:r>
              <a:t>Get as much practice in as possible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FCB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/>
        </p:nvSpPr>
        <p:spPr>
          <a:xfrm>
            <a:off x="635000" y="1638963"/>
            <a:ext cx="11734800" cy="115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180" sz="90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the basics</a:t>
            </a:r>
          </a:p>
        </p:txBody>
      </p:sp>
      <p:sp>
        <p:nvSpPr>
          <p:cNvPr id="386" name="Shape 386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7" name="Shape 387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8" name="Shape 388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JQuery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91" name="Shape 391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92" name="Shape 392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intro to jquery — Your new best friend!</a:t>
            </a:r>
          </a:p>
        </p:txBody>
      </p:sp>
      <p:sp>
        <p:nvSpPr>
          <p:cNvPr id="393" name="Shape 393"/>
          <p:cNvSpPr/>
          <p:nvPr/>
        </p:nvSpPr>
        <p:spPr>
          <a:xfrm>
            <a:off x="618066" y="1980038"/>
            <a:ext cx="11768669" cy="2229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177800" indent="-177800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>
                <a:uFillTx/>
              </a:defRPr>
            </a:pPr>
            <a:r>
              <a:t>jQuery is a JavaScript file you include in your pages.</a:t>
            </a:r>
            <a:endParaRPr>
              <a:uFill>
                <a:solidFill>
                  <a:srgbClr val="000000"/>
                </a:solidFill>
              </a:uFill>
            </a:endParaRPr>
          </a:p>
          <a:p>
            <a:pPr lvl="1" marL="177800" indent="-177800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>
                <a:uFillTx/>
              </a:defRPr>
            </a:pPr>
            <a:r>
              <a:rPr>
                <a:uFill>
                  <a:solidFill>
                    <a:srgbClr val="000000"/>
                  </a:solidFill>
                </a:uFill>
              </a:rPr>
              <a:t>Makes it faster and easier to write cross-browser JavaScript</a:t>
            </a:r>
            <a:endParaRPr>
              <a:uFill>
                <a:solidFill>
                  <a:srgbClr val="000000"/>
                </a:solidFill>
              </a:uFill>
            </a:endParaRPr>
          </a:p>
          <a:p>
            <a:pPr lvl="1" marL="177800" indent="-177800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>
                <a:uFillTx/>
              </a:defRPr>
            </a:pPr>
            <a:r>
              <a:rPr>
                <a:uFill>
                  <a:solidFill>
                    <a:srgbClr val="000000"/>
                  </a:solidFill>
                </a:uFill>
                <a:latin typeface="News706BT-ItalicC"/>
                <a:ea typeface="News706BT-ItalicC"/>
                <a:cs typeface="News706BT-ItalicC"/>
                <a:sym typeface="News706BT-ItalicC"/>
              </a:rPr>
              <a:t>“Cross browser”</a:t>
            </a:r>
            <a:r>
              <a:rPr>
                <a:uFill>
                  <a:solidFill>
                    <a:srgbClr val="000000"/>
                  </a:solidFill>
                </a:uFill>
              </a:rPr>
              <a:t> - works the same in all* browsers.</a:t>
            </a:r>
            <a:endParaRPr>
              <a:uFill>
                <a:solidFill>
                  <a:srgbClr val="000000"/>
                </a:solidFill>
              </a:uFill>
            </a:endParaRPr>
          </a:p>
          <a:p>
            <a:pPr lvl="1" marL="177800" indent="-177800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>
                <a:uFillTx/>
              </a:defRPr>
            </a:pPr>
            <a:r>
              <a:rPr>
                <a:uFill>
                  <a:solidFill>
                    <a:srgbClr val="000000"/>
                  </a:solidFill>
                </a:uFill>
              </a:rPr>
              <a:t>Allows us to find elements using CSS-style selectors and then do something to them using jQuery methods</a:t>
            </a:r>
            <a:endParaRPr>
              <a:uFill>
                <a:solidFill>
                  <a:srgbClr val="000000"/>
                </a:solidFill>
              </a:uFill>
            </a:endParaRPr>
          </a:p>
          <a:p>
            <a:pPr lvl="1" marL="177800" indent="-177800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>
                <a:uFillTx/>
              </a:defRPr>
            </a:pPr>
            <a:r>
              <a:rPr>
                <a:uFill>
                  <a:solidFill>
                    <a:srgbClr val="000000"/>
                  </a:solidFill>
                </a:uFill>
              </a:rPr>
              <a:t>Your new best friend!</a:t>
            </a:r>
          </a:p>
        </p:txBody>
      </p:sp>
      <p:sp>
        <p:nvSpPr>
          <p:cNvPr id="394" name="Shape 394"/>
          <p:cNvSpPr/>
          <p:nvPr/>
        </p:nvSpPr>
        <p:spPr>
          <a:xfrm>
            <a:off x="605366" y="1395789"/>
            <a:ext cx="7721601" cy="414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what is jQuery?</a:t>
            </a:r>
          </a:p>
        </p:txBody>
      </p:sp>
      <p:pic>
        <p:nvPicPr>
          <p:cNvPr id="39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49575" y="4963468"/>
            <a:ext cx="3905651" cy="9530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00" name="Shape 400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01" name="Shape 401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jquery vs. javascript</a:t>
            </a:r>
          </a:p>
        </p:txBody>
      </p:sp>
      <p:sp>
        <p:nvSpPr>
          <p:cNvPr id="402" name="Shape 402"/>
          <p:cNvSpPr/>
          <p:nvPr/>
        </p:nvSpPr>
        <p:spPr>
          <a:xfrm>
            <a:off x="620495" y="1485299"/>
            <a:ext cx="10750746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40631" indent="-240631">
              <a:buSzPct val="100000"/>
              <a:buChar char="‣"/>
            </a:lvl1pPr>
          </a:lstStyle>
          <a:p>
            <a:pPr/>
            <a:r>
              <a:t>jQuery allows us to use the CSS-style selectors that we know and love! Yay!</a:t>
            </a:r>
          </a:p>
        </p:txBody>
      </p:sp>
      <p:sp>
        <p:nvSpPr>
          <p:cNvPr id="403" name="Shape 403"/>
          <p:cNvSpPr/>
          <p:nvPr/>
        </p:nvSpPr>
        <p:spPr>
          <a:xfrm>
            <a:off x="1603829" y="2775221"/>
            <a:ext cx="5807559" cy="820421"/>
          </a:xfrm>
          <a:prstGeom prst="roundRect">
            <a:avLst>
              <a:gd name="adj" fmla="val 11459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404" name="Shape 404"/>
          <p:cNvSpPr/>
          <p:nvPr/>
        </p:nvSpPr>
        <p:spPr>
          <a:xfrm>
            <a:off x="1775606" y="2985425"/>
            <a:ext cx="5601594" cy="400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8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83D7EC"/>
                </a:solidFill>
              </a:rPr>
              <a:t>document</a:t>
            </a:r>
            <a:r>
              <a:t>.</a:t>
            </a:r>
            <a:r>
              <a:rPr>
                <a:solidFill>
                  <a:srgbClr val="83D7EC"/>
                </a:solidFill>
              </a:rPr>
              <a:t>getElementsByTagName</a:t>
            </a:r>
            <a:r>
              <a:t>(</a:t>
            </a:r>
            <a:r>
              <a:rPr>
                <a:solidFill>
                  <a:srgbClr val="E6D77A"/>
                </a:solidFill>
              </a:rPr>
              <a:t>'body'</a:t>
            </a:r>
            <a:r>
              <a:t>)[</a:t>
            </a:r>
            <a:r>
              <a:rPr>
                <a:solidFill>
                  <a:srgbClr val="9F8DF9"/>
                </a:solidFill>
              </a:rPr>
              <a:t>0</a:t>
            </a:r>
            <a:r>
              <a:t>]</a:t>
            </a:r>
          </a:p>
        </p:txBody>
      </p:sp>
      <p:sp>
        <p:nvSpPr>
          <p:cNvPr id="405" name="Shape 405"/>
          <p:cNvSpPr/>
          <p:nvPr/>
        </p:nvSpPr>
        <p:spPr>
          <a:xfrm>
            <a:off x="4292159" y="2230285"/>
            <a:ext cx="144365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js:</a:t>
            </a:r>
          </a:p>
        </p:txBody>
      </p:sp>
      <p:sp>
        <p:nvSpPr>
          <p:cNvPr id="406" name="Shape 406"/>
          <p:cNvSpPr/>
          <p:nvPr/>
        </p:nvSpPr>
        <p:spPr>
          <a:xfrm>
            <a:off x="9484904" y="2230285"/>
            <a:ext cx="957456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jquery:</a:t>
            </a:r>
          </a:p>
        </p:txBody>
      </p:sp>
      <p:sp>
        <p:nvSpPr>
          <p:cNvPr id="407" name="Shape 407"/>
          <p:cNvSpPr/>
          <p:nvPr/>
        </p:nvSpPr>
        <p:spPr>
          <a:xfrm>
            <a:off x="9117383" y="2775221"/>
            <a:ext cx="1692497" cy="820421"/>
          </a:xfrm>
          <a:prstGeom prst="roundRect">
            <a:avLst>
              <a:gd name="adj" fmla="val 11459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408" name="Shape 408"/>
          <p:cNvSpPr/>
          <p:nvPr/>
        </p:nvSpPr>
        <p:spPr>
          <a:xfrm>
            <a:off x="9289161" y="2985425"/>
            <a:ext cx="1348942" cy="400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8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E34D7A"/>
                </a:solidFill>
              </a:rPr>
              <a:t>$</a:t>
            </a:r>
            <a:r>
              <a:t>(</a:t>
            </a:r>
            <a:r>
              <a:rPr>
                <a:solidFill>
                  <a:srgbClr val="E6D77A"/>
                </a:solidFill>
              </a:rPr>
              <a:t>'body'</a:t>
            </a:r>
            <a:r>
              <a:t>)</a:t>
            </a:r>
          </a:p>
        </p:txBody>
      </p:sp>
      <p:sp>
        <p:nvSpPr>
          <p:cNvPr id="409" name="Shape 409"/>
          <p:cNvSpPr/>
          <p:nvPr/>
        </p:nvSpPr>
        <p:spPr>
          <a:xfrm>
            <a:off x="7644474" y="3185431"/>
            <a:ext cx="1308170" cy="1"/>
          </a:xfrm>
          <a:prstGeom prst="line">
            <a:avLst/>
          </a:prstGeom>
          <a:ln w="50800">
            <a:solidFill>
              <a:srgbClr val="58585B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10" name="Shape 410"/>
          <p:cNvSpPr/>
          <p:nvPr/>
        </p:nvSpPr>
        <p:spPr>
          <a:xfrm>
            <a:off x="1612487" y="3726557"/>
            <a:ext cx="5807558" cy="820421"/>
          </a:xfrm>
          <a:prstGeom prst="roundRect">
            <a:avLst>
              <a:gd name="adj" fmla="val 11459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411" name="Shape 411"/>
          <p:cNvSpPr/>
          <p:nvPr/>
        </p:nvSpPr>
        <p:spPr>
          <a:xfrm>
            <a:off x="1784264" y="3936760"/>
            <a:ext cx="4504135" cy="400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8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83D7EC"/>
                </a:solidFill>
              </a:rPr>
              <a:t>document</a:t>
            </a:r>
            <a:r>
              <a:t>.</a:t>
            </a:r>
            <a:r>
              <a:rPr>
                <a:solidFill>
                  <a:srgbClr val="83D7EC"/>
                </a:solidFill>
              </a:rPr>
              <a:t>getElementById</a:t>
            </a:r>
            <a:r>
              <a:t>(</a:t>
            </a:r>
            <a:r>
              <a:rPr>
                <a:solidFill>
                  <a:srgbClr val="E6D77A"/>
                </a:solidFill>
              </a:rPr>
              <a:t>'about'</a:t>
            </a:r>
            <a:r>
              <a:t>)</a:t>
            </a:r>
          </a:p>
        </p:txBody>
      </p:sp>
      <p:sp>
        <p:nvSpPr>
          <p:cNvPr id="412" name="Shape 412"/>
          <p:cNvSpPr/>
          <p:nvPr/>
        </p:nvSpPr>
        <p:spPr>
          <a:xfrm>
            <a:off x="9126041" y="3726557"/>
            <a:ext cx="1966862" cy="820421"/>
          </a:xfrm>
          <a:prstGeom prst="roundRect">
            <a:avLst>
              <a:gd name="adj" fmla="val 11459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413" name="Shape 413"/>
          <p:cNvSpPr/>
          <p:nvPr/>
        </p:nvSpPr>
        <p:spPr>
          <a:xfrm>
            <a:off x="9297819" y="3936760"/>
            <a:ext cx="1623306" cy="400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8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E34D7A"/>
                </a:solidFill>
              </a:rPr>
              <a:t>$</a:t>
            </a:r>
            <a:r>
              <a:t>(</a:t>
            </a:r>
            <a:r>
              <a:rPr>
                <a:solidFill>
                  <a:srgbClr val="E6D77A"/>
                </a:solidFill>
              </a:rPr>
              <a:t>'#about'</a:t>
            </a:r>
            <a:r>
              <a:t>)</a:t>
            </a:r>
          </a:p>
        </p:txBody>
      </p:sp>
      <p:sp>
        <p:nvSpPr>
          <p:cNvPr id="414" name="Shape 414"/>
          <p:cNvSpPr/>
          <p:nvPr/>
        </p:nvSpPr>
        <p:spPr>
          <a:xfrm>
            <a:off x="7653132" y="4136767"/>
            <a:ext cx="1308169" cy="1"/>
          </a:xfrm>
          <a:prstGeom prst="line">
            <a:avLst/>
          </a:prstGeom>
          <a:ln w="50800">
            <a:solidFill>
              <a:srgbClr val="58585B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415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4620" y="2875548"/>
            <a:ext cx="619768" cy="6197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16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57643" y="3826883"/>
            <a:ext cx="619768" cy="6197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17" name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6164" y="2875159"/>
            <a:ext cx="529388" cy="529389"/>
          </a:xfrm>
          <a:prstGeom prst="rect">
            <a:avLst/>
          </a:prstGeom>
          <a:ln w="12700">
            <a:miter lim="400000"/>
          </a:ln>
        </p:spPr>
      </p:pic>
      <p:pic>
        <p:nvPicPr>
          <p:cNvPr id="418" name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6164" y="3936760"/>
            <a:ext cx="529388" cy="5293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21" name="Shape 421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22" name="Shape 422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jquery vs. javascript</a:t>
            </a:r>
          </a:p>
        </p:txBody>
      </p:sp>
      <p:sp>
        <p:nvSpPr>
          <p:cNvPr id="423" name="Shape 423"/>
          <p:cNvSpPr/>
          <p:nvPr/>
        </p:nvSpPr>
        <p:spPr>
          <a:xfrm>
            <a:off x="718296" y="2014611"/>
            <a:ext cx="144365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js:</a:t>
            </a:r>
          </a:p>
        </p:txBody>
      </p:sp>
      <p:sp>
        <p:nvSpPr>
          <p:cNvPr id="424" name="Shape 424"/>
          <p:cNvSpPr/>
          <p:nvPr/>
        </p:nvSpPr>
        <p:spPr>
          <a:xfrm>
            <a:off x="676879" y="3852592"/>
            <a:ext cx="957456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jquery:</a:t>
            </a:r>
          </a:p>
        </p:txBody>
      </p:sp>
      <p:sp>
        <p:nvSpPr>
          <p:cNvPr id="425" name="Shape 425"/>
          <p:cNvSpPr/>
          <p:nvPr/>
        </p:nvSpPr>
        <p:spPr>
          <a:xfrm>
            <a:off x="1832139" y="1804289"/>
            <a:ext cx="8727069" cy="1138159"/>
          </a:xfrm>
          <a:prstGeom prst="roundRect">
            <a:avLst>
              <a:gd name="adj" fmla="val 8260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426" name="Shape 426"/>
          <p:cNvSpPr/>
          <p:nvPr/>
        </p:nvSpPr>
        <p:spPr>
          <a:xfrm>
            <a:off x="2008326" y="2173361"/>
            <a:ext cx="8208058" cy="400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8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83D7EC"/>
                </a:solidFill>
              </a:rPr>
              <a:t>document</a:t>
            </a:r>
            <a:r>
              <a:t>.</a:t>
            </a:r>
            <a:r>
              <a:rPr>
                <a:solidFill>
                  <a:srgbClr val="83D7EC"/>
                </a:solidFill>
              </a:rPr>
              <a:t>getElementById</a:t>
            </a:r>
            <a:r>
              <a:t>(</a:t>
            </a:r>
            <a:r>
              <a:rPr>
                <a:solidFill>
                  <a:srgbClr val="E6D77A"/>
                </a:solidFill>
              </a:rPr>
              <a:t>'heading'</a:t>
            </a:r>
            <a:r>
              <a:t>).</a:t>
            </a:r>
            <a:r>
              <a:rPr>
                <a:solidFill>
                  <a:srgbClr val="83D7EC"/>
                </a:solidFill>
              </a:rPr>
              <a:t>innerHTML</a:t>
            </a:r>
            <a:r>
              <a:t> </a:t>
            </a:r>
            <a:r>
              <a:rPr>
                <a:solidFill>
                  <a:srgbClr val="E34D7A"/>
                </a:solidFill>
              </a:rPr>
              <a:t>=</a:t>
            </a:r>
            <a:r>
              <a:t> </a:t>
            </a:r>
            <a:r>
              <a:rPr>
                <a:solidFill>
                  <a:srgbClr val="E6D77A"/>
                </a:solidFill>
              </a:rPr>
              <a:t>"Your Name"</a:t>
            </a:r>
            <a:r>
              <a:t>;</a:t>
            </a:r>
          </a:p>
        </p:txBody>
      </p:sp>
      <p:sp>
        <p:nvSpPr>
          <p:cNvPr id="427" name="Shape 427"/>
          <p:cNvSpPr/>
          <p:nvPr/>
        </p:nvSpPr>
        <p:spPr>
          <a:xfrm>
            <a:off x="1803997" y="3649392"/>
            <a:ext cx="4847691" cy="820421"/>
          </a:xfrm>
          <a:prstGeom prst="roundRect">
            <a:avLst>
              <a:gd name="adj" fmla="val 11459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428" name="Shape 428"/>
          <p:cNvSpPr/>
          <p:nvPr/>
        </p:nvSpPr>
        <p:spPr>
          <a:xfrm>
            <a:off x="1975775" y="3859596"/>
            <a:ext cx="4504136" cy="400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8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E34D7A"/>
                </a:solidFill>
              </a:rPr>
              <a:t>$</a:t>
            </a:r>
            <a:r>
              <a:t>(</a:t>
            </a:r>
            <a:r>
              <a:rPr>
                <a:solidFill>
                  <a:srgbClr val="E6D77A"/>
                </a:solidFill>
              </a:rPr>
              <a:t>'#heading'</a:t>
            </a:r>
            <a:r>
              <a:t>).</a:t>
            </a:r>
            <a:r>
              <a:rPr>
                <a:solidFill>
                  <a:srgbClr val="83D7EC"/>
                </a:solidFill>
              </a:rPr>
              <a:t>html</a:t>
            </a:r>
            <a:r>
              <a:t>(</a:t>
            </a:r>
            <a:r>
              <a:rPr>
                <a:solidFill>
                  <a:srgbClr val="E6D77A"/>
                </a:solidFill>
              </a:rPr>
              <a:t>'Your Name'</a:t>
            </a:r>
            <a:r>
              <a:t>);</a:t>
            </a:r>
          </a:p>
        </p:txBody>
      </p:sp>
      <p:pic>
        <p:nvPicPr>
          <p:cNvPr id="429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21351" y="3749719"/>
            <a:ext cx="619768" cy="6197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0" name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73598" y="2108674"/>
            <a:ext cx="529389" cy="529389"/>
          </a:xfrm>
          <a:prstGeom prst="rect">
            <a:avLst/>
          </a:prstGeom>
          <a:ln w="12700">
            <a:miter lim="400000"/>
          </a:ln>
        </p:spPr>
      </p:pic>
      <p:sp>
        <p:nvSpPr>
          <p:cNvPr id="431" name="Shape 431"/>
          <p:cNvSpPr/>
          <p:nvPr/>
        </p:nvSpPr>
        <p:spPr>
          <a:xfrm>
            <a:off x="1830406" y="5560989"/>
            <a:ext cx="9343988" cy="371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latin typeface="News706BT-ItalicC"/>
                <a:ea typeface="News706BT-ItalicC"/>
                <a:cs typeface="News706BT-ItalicC"/>
                <a:sym typeface="News706BT-ItalicC"/>
              </a:defRPr>
            </a:lvl1pPr>
          </a:lstStyle>
          <a:p>
            <a:pPr/>
            <a:r>
              <a:t>**You could do everything jQuery does with plain-old vanilla Javascript**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FCB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/>
        </p:nvSpPr>
        <p:spPr>
          <a:xfrm>
            <a:off x="635000" y="1638963"/>
            <a:ext cx="11734800" cy="2135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180" sz="90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adding jquery to your project</a:t>
            </a:r>
          </a:p>
        </p:txBody>
      </p:sp>
      <p:sp>
        <p:nvSpPr>
          <p:cNvPr id="434" name="Shape 434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35" name="Shape 435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36" name="Shape 436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JQuery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39" name="Shape 439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40" name="Shape 440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keep it on the up and up!</a:t>
            </a:r>
          </a:p>
        </p:txBody>
      </p:sp>
      <p:sp>
        <p:nvSpPr>
          <p:cNvPr id="441" name="Shape 441"/>
          <p:cNvSpPr/>
          <p:nvPr/>
        </p:nvSpPr>
        <p:spPr>
          <a:xfrm>
            <a:off x="634999" y="1482474"/>
            <a:ext cx="11734802" cy="1847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246944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sz="2500">
                <a:uFill>
                  <a:solidFill>
                    <a:srgbClr val="000000"/>
                  </a:solidFill>
                </a:uFill>
              </a:rPr>
              <a:t>It is considered </a:t>
            </a:r>
            <a:r>
              <a:rPr sz="2500">
                <a:uFill>
                  <a:solidFill>
                    <a:srgbClr val="000000"/>
                  </a:solidFill>
                </a:uFill>
                <a:latin typeface="News706BT-BoldC"/>
                <a:ea typeface="News706BT-BoldC"/>
                <a:cs typeface="News706BT-BoldC"/>
                <a:sym typeface="News706BT-BoldC"/>
              </a:rPr>
              <a:t>best practice</a:t>
            </a:r>
            <a:r>
              <a:rPr sz="2500">
                <a:uFill>
                  <a:solidFill>
                    <a:srgbClr val="000000"/>
                  </a:solidFill>
                </a:uFill>
              </a:rPr>
              <a:t> to keep Javascript files organized in one folder.</a:t>
            </a:r>
            <a:endParaRPr sz="2500">
              <a:uFill>
                <a:solidFill>
                  <a:srgbClr val="000000"/>
                </a:solidFill>
              </a:uFill>
            </a:endParaRPr>
          </a:p>
          <a:p>
            <a:pPr lvl="1" marL="246944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sz="2500">
                <a:uFill>
                  <a:solidFill>
                    <a:srgbClr val="000000"/>
                  </a:solidFill>
                </a:uFill>
              </a:rPr>
              <a:t>Usually people name this folder 'scripts', 'js', or 'javascript'.</a:t>
            </a:r>
            <a:endParaRPr sz="2500">
              <a:uFill>
                <a:solidFill>
                  <a:srgbClr val="000000"/>
                </a:solidFill>
              </a:uFill>
            </a:endParaRPr>
          </a:p>
          <a:p>
            <a:pPr lvl="1" marL="246944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sz="2500">
                <a:uFill>
                  <a:solidFill>
                    <a:srgbClr val="000000"/>
                  </a:solidFill>
                </a:uFill>
              </a:rPr>
              <a:t>Use an underscore or dash between words in folder names instead of a space. And try to avoid characters/symbols in file names (</a:t>
            </a:r>
            <a:r>
              <a:rPr sz="2500">
                <a:uFill>
                  <a:solidFill>
                    <a:srgbClr val="000000"/>
                  </a:solidFill>
                </a:uFill>
                <a:latin typeface="News706BT-ItalicC"/>
                <a:ea typeface="News706BT-ItalicC"/>
                <a:cs typeface="News706BT-ItalicC"/>
                <a:sym typeface="News706BT-ItalicC"/>
              </a:rPr>
              <a:t>really_cool_page.html</a:t>
            </a:r>
            <a:r>
              <a:rPr sz="2500">
                <a:uFill>
                  <a:solidFill>
                    <a:srgbClr val="000000"/>
                  </a:solidFill>
                </a:uFill>
              </a:rPr>
              <a:t> or </a:t>
            </a:r>
            <a:r>
              <a:rPr sz="2500">
                <a:uFill>
                  <a:solidFill>
                    <a:srgbClr val="000000"/>
                  </a:solidFill>
                </a:uFill>
                <a:latin typeface="News706BT-ItalicC"/>
                <a:ea typeface="News706BT-ItalicC"/>
                <a:cs typeface="News706BT-ItalicC"/>
                <a:sym typeface="News706BT-ItalicC"/>
              </a:rPr>
              <a:t>really-cool-page.html</a:t>
            </a:r>
            <a:r>
              <a:rPr sz="2500">
                <a:uFill>
                  <a:solidFill>
                    <a:srgbClr val="000000"/>
                  </a:solidFill>
                </a:uFill>
              </a:rPr>
              <a:t>).</a:t>
            </a:r>
          </a:p>
        </p:txBody>
      </p:sp>
      <p:pic>
        <p:nvPicPr>
          <p:cNvPr id="442" name="Screen Shot 2015-01-29 at 2.37.5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73502" y="4108937"/>
            <a:ext cx="6559563" cy="2813045"/>
          </a:xfrm>
          <a:prstGeom prst="rect">
            <a:avLst/>
          </a:prstGeom>
          <a:ln w="12700">
            <a:miter lim="400000"/>
          </a:ln>
        </p:spPr>
      </p:pic>
      <p:sp>
        <p:nvSpPr>
          <p:cNvPr id="443" name="Shape 443"/>
          <p:cNvSpPr/>
          <p:nvPr/>
        </p:nvSpPr>
        <p:spPr>
          <a:xfrm>
            <a:off x="1011209" y="5598554"/>
            <a:ext cx="2584400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sample structure:</a:t>
            </a:r>
          </a:p>
        </p:txBody>
      </p:sp>
      <p:pic>
        <p:nvPicPr>
          <p:cNvPr id="444" name="ffd800-idea-6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10771" y="5560245"/>
            <a:ext cx="812801" cy="812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93F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635000" y="1638963"/>
            <a:ext cx="11734800" cy="115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180" sz="90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Q &amp; A</a:t>
            </a:r>
          </a:p>
        </p:txBody>
      </p:sp>
      <p:sp>
        <p:nvSpPr>
          <p:cNvPr id="205" name="Shape 205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6" name="Shape 206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FEWD</a:t>
            </a:r>
          </a:p>
        </p:txBody>
      </p:sp>
      <p:sp>
        <p:nvSpPr>
          <p:cNvPr id="207" name="Shape 207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47" name="Shape 447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48" name="Shape 448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Step 1: add jQuery to your website</a:t>
            </a:r>
          </a:p>
        </p:txBody>
      </p:sp>
      <p:sp>
        <p:nvSpPr>
          <p:cNvPr id="449" name="Shape 449"/>
          <p:cNvSpPr/>
          <p:nvPr/>
        </p:nvSpPr>
        <p:spPr>
          <a:xfrm>
            <a:off x="717677" y="3905562"/>
            <a:ext cx="9333626" cy="2673954"/>
          </a:xfrm>
          <a:prstGeom prst="roundRect">
            <a:avLst>
              <a:gd name="adj" fmla="val 3516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450" name="Shape 450"/>
          <p:cNvSpPr/>
          <p:nvPr/>
        </p:nvSpPr>
        <p:spPr>
          <a:xfrm>
            <a:off x="1066739" y="4118374"/>
            <a:ext cx="8878727" cy="2045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23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&lt;</a:t>
            </a:r>
            <a:r>
              <a:rPr>
                <a:solidFill>
                  <a:srgbClr val="E34D7A"/>
                </a:solidFill>
              </a:rPr>
              <a:t>body</a:t>
            </a:r>
            <a:r>
              <a:t>&gt;</a:t>
            </a:r>
          </a:p>
          <a:p>
            <a:pPr defTabSz="457200">
              <a:defRPr sz="23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74705E"/>
                </a:solidFill>
              </a:rPr>
              <a:t>&lt;!-- HTML content here —&gt;</a:t>
            </a:r>
          </a:p>
          <a:p>
            <a:pPr defTabSz="457200">
              <a:defRPr sz="23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&lt;</a:t>
            </a:r>
            <a:r>
              <a:rPr>
                <a:solidFill>
                  <a:srgbClr val="E34D7A"/>
                </a:solidFill>
              </a:rPr>
              <a:t>script</a:t>
            </a:r>
            <a:r>
              <a:t> </a:t>
            </a:r>
            <a:r>
              <a:rPr>
                <a:solidFill>
                  <a:srgbClr val="B7D936"/>
                </a:solidFill>
              </a:rPr>
              <a:t>src</a:t>
            </a:r>
            <a:r>
              <a:t>=</a:t>
            </a:r>
            <a:r>
              <a:rPr>
                <a:solidFill>
                  <a:srgbClr val="E6D77A"/>
                </a:solidFill>
              </a:rPr>
              <a:t>"js/jquery-1.11.2.min.js"</a:t>
            </a:r>
            <a:r>
              <a:t>&gt;&lt;/</a:t>
            </a:r>
            <a:r>
              <a:rPr>
                <a:solidFill>
                  <a:srgbClr val="E34D7A"/>
                </a:solidFill>
              </a:rPr>
              <a:t>script</a:t>
            </a:r>
            <a:r>
              <a:t>&gt;</a:t>
            </a:r>
          </a:p>
          <a:p>
            <a:pPr defTabSz="457200">
              <a:defRPr sz="23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74705E"/>
                </a:solidFill>
              </a:rPr>
              <a:t>&lt;!-- Javascript file will go here —&gt;</a:t>
            </a:r>
          </a:p>
          <a:p>
            <a:pPr defTabSz="457200">
              <a:defRPr sz="23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&lt;/</a:t>
            </a:r>
            <a:r>
              <a:rPr>
                <a:solidFill>
                  <a:srgbClr val="E34D7A"/>
                </a:solidFill>
              </a:rPr>
              <a:t>body</a:t>
            </a:r>
            <a:r>
              <a:t>&gt;</a:t>
            </a:r>
          </a:p>
        </p:txBody>
      </p:sp>
      <p:sp>
        <p:nvSpPr>
          <p:cNvPr id="451" name="Shape 451"/>
          <p:cNvSpPr/>
          <p:nvPr/>
        </p:nvSpPr>
        <p:spPr>
          <a:xfrm>
            <a:off x="638544" y="1586338"/>
            <a:ext cx="11727713" cy="166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20842" indent="-320842">
              <a:buSzPct val="100000"/>
              <a:buAutoNum type="arabicPeriod" startAt="1"/>
            </a:pPr>
            <a:r>
              <a:t>Download the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jQuery</a:t>
            </a:r>
            <a:r>
              <a:t> script (version 2.x) and include it in your project. Keep things organized by placing it within your js folder.</a:t>
            </a:r>
          </a:p>
          <a:p>
            <a:pPr marL="320842" indent="-320842">
              <a:buSzPct val="100000"/>
              <a:buAutoNum type="arabicPeriod" startAt="1"/>
            </a:pPr>
            <a:r>
              <a:t>Include jQuery in your HTML page before the closing &lt;/body&gt; tag by adding a &lt;script&gt; element with a src that points to the jQuery file</a:t>
            </a:r>
          </a:p>
          <a:p>
            <a:pPr marL="320842" indent="-320842">
              <a:buSzPct val="100000"/>
              <a:buAutoNum type="arabicPeriod" startAt="1"/>
            </a:pPr>
            <a:r>
              <a:t>Make sure to include jQuery </a:t>
            </a:r>
            <a:r>
              <a:rPr>
                <a:latin typeface="News706BT-BoldC"/>
                <a:ea typeface="News706BT-BoldC"/>
                <a:cs typeface="News706BT-BoldC"/>
                <a:sym typeface="News706BT-BoldC"/>
              </a:rPr>
              <a:t>before</a:t>
            </a:r>
            <a:r>
              <a:t> any other js files that use it!!!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54" name="Shape 454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55" name="Shape 455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Step 2: Add a javascript file</a:t>
            </a:r>
          </a:p>
        </p:txBody>
      </p:sp>
      <p:sp>
        <p:nvSpPr>
          <p:cNvPr id="456" name="Shape 456"/>
          <p:cNvSpPr/>
          <p:nvPr/>
        </p:nvSpPr>
        <p:spPr>
          <a:xfrm>
            <a:off x="717677" y="3905562"/>
            <a:ext cx="9333626" cy="2673954"/>
          </a:xfrm>
          <a:prstGeom prst="roundRect">
            <a:avLst>
              <a:gd name="adj" fmla="val 3516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457" name="Shape 457"/>
          <p:cNvSpPr/>
          <p:nvPr/>
        </p:nvSpPr>
        <p:spPr>
          <a:xfrm>
            <a:off x="1066739" y="4118374"/>
            <a:ext cx="8878727" cy="2045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23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&lt;</a:t>
            </a:r>
            <a:r>
              <a:rPr>
                <a:solidFill>
                  <a:srgbClr val="E34D7A"/>
                </a:solidFill>
              </a:rPr>
              <a:t>body</a:t>
            </a:r>
            <a:r>
              <a:t>&gt;</a:t>
            </a:r>
          </a:p>
          <a:p>
            <a:pPr defTabSz="457200">
              <a:defRPr sz="23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74705E"/>
                </a:solidFill>
              </a:rPr>
              <a:t>&lt;!-- HTML content here —&gt;</a:t>
            </a:r>
          </a:p>
          <a:p>
            <a:pPr defTabSz="457200">
              <a:defRPr sz="23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&lt;</a:t>
            </a:r>
            <a:r>
              <a:rPr>
                <a:solidFill>
                  <a:srgbClr val="E34D7A"/>
                </a:solidFill>
              </a:rPr>
              <a:t>script</a:t>
            </a:r>
            <a:r>
              <a:t> </a:t>
            </a:r>
            <a:r>
              <a:rPr>
                <a:solidFill>
                  <a:srgbClr val="B7D936"/>
                </a:solidFill>
              </a:rPr>
              <a:t>src</a:t>
            </a:r>
            <a:r>
              <a:t>=</a:t>
            </a:r>
            <a:r>
              <a:rPr>
                <a:solidFill>
                  <a:srgbClr val="E6D77A"/>
                </a:solidFill>
              </a:rPr>
              <a:t>"js/jquery-1.11.2.min.js"</a:t>
            </a:r>
            <a:r>
              <a:t>&gt;&lt;/</a:t>
            </a:r>
            <a:r>
              <a:rPr>
                <a:solidFill>
                  <a:srgbClr val="E34D7A"/>
                </a:solidFill>
              </a:rPr>
              <a:t>script</a:t>
            </a:r>
            <a:r>
              <a:t>&gt;</a:t>
            </a:r>
          </a:p>
          <a:p>
            <a:pPr defTabSz="457200">
              <a:defRPr sz="23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&lt;</a:t>
            </a:r>
            <a:r>
              <a:rPr>
                <a:solidFill>
                  <a:srgbClr val="E34D7A"/>
                </a:solidFill>
              </a:rPr>
              <a:t>script</a:t>
            </a:r>
            <a:r>
              <a:t> </a:t>
            </a:r>
            <a:r>
              <a:rPr>
                <a:solidFill>
                  <a:srgbClr val="B7D936"/>
                </a:solidFill>
              </a:rPr>
              <a:t>src</a:t>
            </a:r>
            <a:r>
              <a:t>=</a:t>
            </a:r>
            <a:r>
              <a:rPr>
                <a:solidFill>
                  <a:srgbClr val="E6D77A"/>
                </a:solidFill>
              </a:rPr>
              <a:t>"js/main.js"</a:t>
            </a:r>
            <a:r>
              <a:t>&gt;&lt;/</a:t>
            </a:r>
            <a:r>
              <a:rPr>
                <a:solidFill>
                  <a:srgbClr val="E34D7A"/>
                </a:solidFill>
              </a:rPr>
              <a:t>script</a:t>
            </a:r>
            <a:r>
              <a:t>&gt;</a:t>
            </a:r>
          </a:p>
          <a:p>
            <a:pPr defTabSz="457200">
              <a:defRPr sz="23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&lt;/</a:t>
            </a:r>
            <a:r>
              <a:rPr>
                <a:solidFill>
                  <a:srgbClr val="E34D7A"/>
                </a:solidFill>
              </a:rPr>
              <a:t>body</a:t>
            </a:r>
            <a:r>
              <a:t>&gt;</a:t>
            </a:r>
          </a:p>
        </p:txBody>
      </p:sp>
      <p:grpSp>
        <p:nvGrpSpPr>
          <p:cNvPr id="460" name="Group 460"/>
          <p:cNvGrpSpPr/>
          <p:nvPr/>
        </p:nvGrpSpPr>
        <p:grpSpPr>
          <a:xfrm>
            <a:off x="10165328" y="4162499"/>
            <a:ext cx="2854929" cy="1460772"/>
            <a:chOff x="0" y="0"/>
            <a:chExt cx="2854927" cy="1460771"/>
          </a:xfrm>
        </p:grpSpPr>
        <p:sp>
          <p:nvSpPr>
            <p:cNvPr id="458" name="Shape 458"/>
            <p:cNvSpPr/>
            <p:nvPr/>
          </p:nvSpPr>
          <p:spPr>
            <a:xfrm>
              <a:off x="782500" y="0"/>
              <a:ext cx="1069229" cy="991900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ED33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ts val="1600"/>
                </a:lnSpc>
                <a:defRPr cap="all" sz="1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</a:p>
          </p:txBody>
        </p:sp>
        <p:sp>
          <p:nvSpPr>
            <p:cNvPr id="459" name="Shape 459"/>
            <p:cNvSpPr/>
            <p:nvPr/>
          </p:nvSpPr>
          <p:spPr>
            <a:xfrm>
              <a:off x="0" y="1046751"/>
              <a:ext cx="2854928" cy="414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647700">
                <a:lnSpc>
                  <a:spcPts val="3200"/>
                </a:lnSpc>
                <a:defRPr cap="all" spc="-56" sz="2800">
                  <a:uFill>
                    <a:solidFill>
                      <a:srgbClr val="000000"/>
                    </a:solidFill>
                  </a:uFill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lvl1pPr>
            </a:lstStyle>
            <a:p>
              <a:pPr>
                <a:defRPr cap="none" spc="0" sz="1800">
                  <a:uFillTx/>
                  <a:latin typeface="PFDinTextCompPro-Regular"/>
                  <a:ea typeface="PFDinTextCompPro-Regular"/>
                  <a:cs typeface="PFDinTextCompPro-Regular"/>
                  <a:sym typeface="PFDinTextCompPro-Regular"/>
                </a:defRPr>
              </a:pPr>
              <a:r>
                <a:rPr cap="all" spc="-56" sz="2800">
                  <a:uFill>
                    <a:solidFill>
                      <a:srgbClr val="000000"/>
                    </a:solidFill>
                  </a:uFill>
                  <a:latin typeface="PFDinTextCompPro-Bold"/>
                  <a:ea typeface="PFDinTextCompPro-Bold"/>
                  <a:cs typeface="PFDinTextCompPro-Bold"/>
                  <a:sym typeface="PFDinTextCompPro-Bold"/>
                </a:rPr>
                <a:t>order is important!!!!</a:t>
              </a:r>
            </a:p>
          </p:txBody>
        </p:sp>
      </p:grpSp>
      <p:sp>
        <p:nvSpPr>
          <p:cNvPr id="461" name="Shape 461"/>
          <p:cNvSpPr/>
          <p:nvPr/>
        </p:nvSpPr>
        <p:spPr>
          <a:xfrm>
            <a:off x="634999" y="1646124"/>
            <a:ext cx="11734802" cy="179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34210" indent="-334210" defTabSz="647700">
              <a:lnSpc>
                <a:spcPct val="110000"/>
              </a:lnSpc>
              <a:spcBef>
                <a:spcPts val="400"/>
              </a:spcBef>
              <a:buSzPct val="100000"/>
              <a:buAutoNum type="arabicPeriod" startAt="1"/>
              <a:defRPr sz="1800">
                <a:uFillTx/>
              </a:defRPr>
            </a:pPr>
            <a:r>
              <a:rPr sz="2500">
                <a:uFill>
                  <a:solidFill>
                    <a:srgbClr val="000000"/>
                  </a:solidFill>
                </a:uFill>
              </a:rPr>
              <a:t>Create a Javascript file. This process will be similar to creating an HTML or CSS file, but this time the file should have a .js extension (example: main.js)</a:t>
            </a:r>
            <a:endParaRPr sz="2500">
              <a:uFill>
                <a:solidFill>
                  <a:srgbClr val="000000"/>
                </a:solidFill>
              </a:uFill>
            </a:endParaRPr>
          </a:p>
          <a:p>
            <a:pPr marL="334210" indent="-334210" defTabSz="647700">
              <a:lnSpc>
                <a:spcPct val="110000"/>
              </a:lnSpc>
              <a:spcBef>
                <a:spcPts val="400"/>
              </a:spcBef>
              <a:buSzPct val="100000"/>
              <a:buAutoNum type="arabicPeriod" startAt="1"/>
              <a:defRPr sz="1800">
                <a:uFillTx/>
              </a:defRPr>
            </a:pPr>
            <a:r>
              <a:rPr sz="2500">
                <a:uFill>
                  <a:solidFill>
                    <a:srgbClr val="000000"/>
                  </a:solidFill>
                </a:uFill>
              </a:rPr>
              <a:t>Link to the Javascript file from your HTML page using the &lt;script&gt; element. We'll almost always want to add this script element </a:t>
            </a:r>
            <a:r>
              <a:rPr sz="2500">
                <a:uFill>
                  <a:solidFill>
                    <a:srgbClr val="000000"/>
                  </a:solidFill>
                </a:uFill>
                <a:latin typeface="News706BT-BoldC"/>
                <a:ea typeface="News706BT-BoldC"/>
                <a:cs typeface="News706BT-BoldC"/>
                <a:sym typeface="News706BT-BoldC"/>
              </a:rPr>
              <a:t>right before the closing body tag.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9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9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0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64" name="Shape 464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65" name="Shape 465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pro tips</a:t>
            </a:r>
          </a:p>
        </p:txBody>
      </p:sp>
      <p:sp>
        <p:nvSpPr>
          <p:cNvPr id="466" name="Shape 466"/>
          <p:cNvSpPr/>
          <p:nvPr/>
        </p:nvSpPr>
        <p:spPr>
          <a:xfrm>
            <a:off x="621522" y="2150044"/>
            <a:ext cx="11761756" cy="30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246944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2500">
                <a:uFill>
                  <a:solidFill>
                    <a:srgbClr val="000000"/>
                  </a:solidFill>
                </a:uFill>
              </a:defRPr>
            </a:pPr>
            <a:r>
              <a:t>Add an alert to the top of your JS file and load the page in the browser</a:t>
            </a:r>
          </a:p>
        </p:txBody>
      </p:sp>
      <p:sp>
        <p:nvSpPr>
          <p:cNvPr id="467" name="Shape 467"/>
          <p:cNvSpPr/>
          <p:nvPr/>
        </p:nvSpPr>
        <p:spPr>
          <a:xfrm>
            <a:off x="499831" y="5237918"/>
            <a:ext cx="11734801" cy="766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marL="246944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sz="2500">
                <a:uFill>
                  <a:solidFill>
                    <a:srgbClr val="000000"/>
                  </a:solidFill>
                </a:uFill>
              </a:rPr>
              <a:t>If you don't see an alert pop up when you load the page, you know you have linked your files incorrectly.</a:t>
            </a:r>
          </a:p>
        </p:txBody>
      </p:sp>
      <p:sp>
        <p:nvSpPr>
          <p:cNvPr id="468" name="Shape 468"/>
          <p:cNvSpPr/>
          <p:nvPr/>
        </p:nvSpPr>
        <p:spPr>
          <a:xfrm>
            <a:off x="605366" y="1607680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To make sure your js is hooked up properly:</a:t>
            </a:r>
          </a:p>
        </p:txBody>
      </p:sp>
      <p:sp>
        <p:nvSpPr>
          <p:cNvPr id="469" name="Shape 469"/>
          <p:cNvSpPr/>
          <p:nvPr/>
        </p:nvSpPr>
        <p:spPr>
          <a:xfrm>
            <a:off x="3513244" y="3463495"/>
            <a:ext cx="6066537" cy="1125405"/>
          </a:xfrm>
          <a:prstGeom prst="roundRect">
            <a:avLst>
              <a:gd name="adj" fmla="val 14149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470" name="Shape 470"/>
          <p:cNvSpPr/>
          <p:nvPr/>
        </p:nvSpPr>
        <p:spPr>
          <a:xfrm>
            <a:off x="4056156" y="3778547"/>
            <a:ext cx="506893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3D7EC"/>
                </a:solidFill>
              </a:rPr>
              <a:t>alert</a:t>
            </a:r>
            <a:r>
              <a:t>(</a:t>
            </a:r>
            <a:r>
              <a:rPr>
                <a:solidFill>
                  <a:srgbClr val="F1AFC3"/>
                </a:solidFill>
              </a:rPr>
              <a:t>'Hello from JS!'</a:t>
            </a:r>
            <a: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73" name="Shape 473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74" name="Shape 474"/>
          <p:cNvSpPr/>
          <p:nvPr/>
        </p:nvSpPr>
        <p:spPr>
          <a:xfrm>
            <a:off x="621209" y="720095"/>
            <a:ext cx="9307957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Let's take a closer look</a:t>
            </a:r>
          </a:p>
        </p:txBody>
      </p:sp>
      <p:pic>
        <p:nvPicPr>
          <p:cNvPr id="475" name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84400" y="1287791"/>
            <a:ext cx="8636000" cy="5829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FCB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/>
        </p:nvSpPr>
        <p:spPr>
          <a:xfrm>
            <a:off x="635000" y="1638963"/>
            <a:ext cx="11734800" cy="115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180" sz="90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Using jquery</a:t>
            </a:r>
          </a:p>
        </p:txBody>
      </p:sp>
      <p:sp>
        <p:nvSpPr>
          <p:cNvPr id="480" name="Shape 480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81" name="Shape 481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82" name="Shape 482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JQuery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85" name="Shape 485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86" name="Shape 486"/>
          <p:cNvSpPr/>
          <p:nvPr/>
        </p:nvSpPr>
        <p:spPr>
          <a:xfrm>
            <a:off x="634999" y="1529114"/>
            <a:ext cx="11734802" cy="1075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246944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sz="2500">
                <a:uFill>
                  <a:solidFill>
                    <a:srgbClr val="000000"/>
                  </a:solidFill>
                </a:uFill>
              </a:rPr>
              <a:t>Last class (and this) we are chatting about how scripts are a series of instructions that are executed one-by-one</a:t>
            </a:r>
            <a:endParaRPr sz="2500">
              <a:uFill>
                <a:solidFill>
                  <a:srgbClr val="000000"/>
                </a:solidFill>
              </a:uFill>
            </a:endParaRPr>
          </a:p>
          <a:p>
            <a:pPr lvl="1" marL="246944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sz="2500">
                <a:uFill>
                  <a:solidFill>
                    <a:srgbClr val="000000"/>
                  </a:solidFill>
                </a:uFill>
              </a:rPr>
              <a:t>Each individual step is called a </a:t>
            </a:r>
            <a:r>
              <a:rPr sz="2500">
                <a:uFill>
                  <a:solidFill>
                    <a:srgbClr val="000000"/>
                  </a:solidFill>
                </a:uFill>
                <a:latin typeface="News706BT-BoldC"/>
                <a:ea typeface="News706BT-BoldC"/>
                <a:cs typeface="News706BT-BoldC"/>
                <a:sym typeface="News706BT-BoldC"/>
              </a:rPr>
              <a:t>statement</a:t>
            </a:r>
          </a:p>
        </p:txBody>
      </p:sp>
      <p:sp>
        <p:nvSpPr>
          <p:cNvPr id="487" name="Shape 487"/>
          <p:cNvSpPr/>
          <p:nvPr/>
        </p:nvSpPr>
        <p:spPr>
          <a:xfrm>
            <a:off x="682131" y="2859341"/>
            <a:ext cx="5237804" cy="4089217"/>
          </a:xfrm>
          <a:prstGeom prst="roundRect">
            <a:avLst>
              <a:gd name="adj" fmla="val 2633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488" name="Shape 488"/>
          <p:cNvSpPr/>
          <p:nvPr/>
        </p:nvSpPr>
        <p:spPr>
          <a:xfrm>
            <a:off x="999427" y="3009022"/>
            <a:ext cx="4603211" cy="3713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ts val="4400"/>
              </a:lnSpc>
              <a:tabLst>
                <a:tab pos="457200" algn="l"/>
              </a:tabLst>
              <a:defRPr sz="1900">
                <a:solidFill>
                  <a:srgbClr val="92F0E0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var today = new Date();</a:t>
            </a:r>
          </a:p>
          <a:p>
            <a:pPr defTabSz="457200">
              <a:lnSpc>
                <a:spcPts val="4400"/>
              </a:lnSpc>
              <a:tabLst>
                <a:tab pos="457200" algn="l"/>
              </a:tabLst>
              <a:defRPr sz="1900">
                <a:solidFill>
                  <a:srgbClr val="92F0E0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var hourNow = today.getHours()</a:t>
            </a:r>
          </a:p>
          <a:p>
            <a:pPr defTabSz="457200">
              <a:lnSpc>
                <a:spcPts val="4400"/>
              </a:lnSpc>
              <a:tabLst>
                <a:tab pos="457200" algn="l"/>
              </a:tabLst>
              <a:defRPr sz="1900">
                <a:solidFill>
                  <a:srgbClr val="92F0E0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var greeting;</a:t>
            </a:r>
          </a:p>
          <a:p>
            <a:pPr defTabSz="457200">
              <a:lnSpc>
                <a:spcPts val="4400"/>
              </a:lnSpc>
              <a:tabLst>
                <a:tab pos="457200" algn="l"/>
              </a:tabLst>
              <a:defRPr sz="1900">
                <a:solidFill>
                  <a:srgbClr val="92F0E0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</a:p>
          <a:p>
            <a:pPr defTabSz="457200">
              <a:lnSpc>
                <a:spcPts val="4400"/>
              </a:lnSpc>
              <a:tabLst>
                <a:tab pos="457200" algn="l"/>
              </a:tabLst>
              <a:defRPr sz="1900">
                <a:solidFill>
                  <a:srgbClr val="F1AFC3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if (hourNow &gt; 18) {</a:t>
            </a:r>
          </a:p>
          <a:p>
            <a:pPr defTabSz="457200">
              <a:lnSpc>
                <a:spcPts val="4400"/>
              </a:lnSpc>
              <a:tabLst>
                <a:tab pos="457200" algn="l"/>
              </a:tabLst>
              <a:defRPr sz="1900">
                <a:solidFill>
                  <a:srgbClr val="92F0E0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greeting =  'Good evening';</a:t>
            </a:r>
          </a:p>
          <a:p>
            <a:pPr defTabSz="457200">
              <a:lnSpc>
                <a:spcPts val="4400"/>
              </a:lnSpc>
              <a:tabLst>
                <a:tab pos="457200" algn="l"/>
              </a:tabLst>
              <a:defRPr sz="1900">
                <a:solidFill>
                  <a:srgbClr val="F1AFC3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} else {</a:t>
            </a:r>
          </a:p>
          <a:p>
            <a:pPr lvl="1" indent="228600" defTabSz="457200">
              <a:lnSpc>
                <a:spcPts val="4400"/>
              </a:lnSpc>
              <a:tabLst>
                <a:tab pos="457200" algn="l"/>
              </a:tabLst>
              <a:defRPr sz="1900">
                <a:solidFill>
                  <a:srgbClr val="92F0E0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greeting = 'Good afternoon';</a:t>
            </a:r>
          </a:p>
          <a:p>
            <a:pPr defTabSz="457200">
              <a:lnSpc>
                <a:spcPts val="4400"/>
              </a:lnSpc>
              <a:tabLst>
                <a:tab pos="457200" algn="l"/>
              </a:tabLst>
              <a:defRPr sz="1900">
                <a:solidFill>
                  <a:srgbClr val="F1AFC3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defTabSz="457200">
              <a:lnSpc>
                <a:spcPts val="4400"/>
              </a:lnSpc>
              <a:tabLst>
                <a:tab pos="457200" algn="l"/>
              </a:tabLst>
              <a:defRPr sz="1900">
                <a:solidFill>
                  <a:srgbClr val="92F0E0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</a:p>
          <a:p>
            <a:pPr defTabSz="457200">
              <a:lnSpc>
                <a:spcPts val="4400"/>
              </a:lnSpc>
              <a:tabLst>
                <a:tab pos="457200" algn="l"/>
              </a:tabLst>
              <a:defRPr sz="1900">
                <a:solidFill>
                  <a:srgbClr val="92F0E0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document.write(greeting);</a:t>
            </a:r>
          </a:p>
        </p:txBody>
      </p:sp>
      <p:pic>
        <p:nvPicPr>
          <p:cNvPr id="489" name="ffd800-idea-6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83973" y="5915736"/>
            <a:ext cx="8128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490" name="Shape 490"/>
          <p:cNvSpPr/>
          <p:nvPr/>
        </p:nvSpPr>
        <p:spPr>
          <a:xfrm>
            <a:off x="7923910" y="5939120"/>
            <a:ext cx="4056030" cy="816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842210" indent="-334210" defTabSz="647700">
              <a:lnSpc>
                <a:spcPct val="110000"/>
              </a:lnSpc>
              <a:spcBef>
                <a:spcPts val="400"/>
              </a:spcBef>
              <a:buSzPct val="100000"/>
              <a:buAutoNum type="arabicPeriod" startAt="1"/>
              <a:defRPr sz="1800">
                <a:uFillTx/>
              </a:defRPr>
            </a:pPr>
            <a:r>
              <a:rPr sz="2500">
                <a:uFill>
                  <a:solidFill>
                    <a:srgbClr val="000000"/>
                  </a:solidFill>
                </a:uFill>
              </a:rPr>
              <a:t>Begin on a new line</a:t>
            </a:r>
            <a:endParaRPr sz="2500">
              <a:uFill>
                <a:solidFill>
                  <a:srgbClr val="000000"/>
                </a:solidFill>
              </a:uFill>
            </a:endParaRPr>
          </a:p>
          <a:p>
            <a:pPr lvl="1" marL="842210" indent="-334210" defTabSz="647700">
              <a:lnSpc>
                <a:spcPct val="110000"/>
              </a:lnSpc>
              <a:spcBef>
                <a:spcPts val="400"/>
              </a:spcBef>
              <a:buSzPct val="100000"/>
              <a:buAutoNum type="arabicPeriod" startAt="1"/>
              <a:defRPr sz="1800">
                <a:uFillTx/>
              </a:defRPr>
            </a:pPr>
            <a:r>
              <a:rPr sz="2500">
                <a:uFill>
                  <a:solidFill>
                    <a:srgbClr val="000000"/>
                  </a:solidFill>
                </a:uFill>
              </a:rPr>
              <a:t>End with a </a:t>
            </a:r>
            <a:r>
              <a:rPr sz="2500">
                <a:uFill>
                  <a:solidFill>
                    <a:srgbClr val="000000"/>
                  </a:solidFill>
                </a:uFill>
                <a:latin typeface="News706BT-BoldC"/>
                <a:ea typeface="News706BT-BoldC"/>
                <a:cs typeface="News706BT-BoldC"/>
                <a:sym typeface="News706BT-BoldC"/>
              </a:rPr>
              <a:t>semicolon</a:t>
            </a:r>
          </a:p>
        </p:txBody>
      </p:sp>
      <p:sp>
        <p:nvSpPr>
          <p:cNvPr id="491" name="Shape 491"/>
          <p:cNvSpPr/>
          <p:nvPr/>
        </p:nvSpPr>
        <p:spPr>
          <a:xfrm>
            <a:off x="2168637" y="711002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statements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94" name="Shape 494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95" name="Shape 495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JS Syntax</a:t>
            </a:r>
          </a:p>
        </p:txBody>
      </p:sp>
      <p:sp>
        <p:nvSpPr>
          <p:cNvPr id="496" name="Shape 496"/>
          <p:cNvSpPr/>
          <p:nvPr/>
        </p:nvSpPr>
        <p:spPr>
          <a:xfrm>
            <a:off x="1381553" y="2225290"/>
            <a:ext cx="10241694" cy="638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177800" indent="-177800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>
                <a:uFillTx/>
              </a:defRPr>
            </a:pPr>
            <a:r>
              <a:rPr>
                <a:uFill>
                  <a:solidFill>
                    <a:srgbClr val="000000"/>
                  </a:solidFill>
                </a:uFill>
              </a:rPr>
              <a:t>Like any language, there are formal rules around how to write Javascript. This is the syntax.</a:t>
            </a:r>
          </a:p>
        </p:txBody>
      </p:sp>
      <p:sp>
        <p:nvSpPr>
          <p:cNvPr id="497" name="Shape 497"/>
          <p:cNvSpPr/>
          <p:nvPr/>
        </p:nvSpPr>
        <p:spPr>
          <a:xfrm>
            <a:off x="655192" y="1528525"/>
            <a:ext cx="9158022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647700">
              <a:lnSpc>
                <a:spcPct val="110000"/>
              </a:lnSpc>
              <a:spcBef>
                <a:spcPts val="400"/>
              </a:spcBef>
              <a:defRPr>
                <a:uFillTx/>
              </a:defRPr>
            </a:pPr>
            <a:r>
              <a:rPr>
                <a:uFill>
                  <a:solidFill>
                    <a:srgbClr val="000000"/>
                  </a:solidFill>
                </a:uFill>
                <a:latin typeface="News706BT-BoldC"/>
                <a:ea typeface="News706BT-BoldC"/>
                <a:cs typeface="News706BT-BoldC"/>
                <a:sym typeface="News706BT-BoldC"/>
              </a:rPr>
              <a:t>Syntax</a:t>
            </a:r>
            <a:r>
              <a:rPr>
                <a:uFill>
                  <a:solidFill>
                    <a:srgbClr val="000000"/>
                  </a:solidFill>
                </a:uFill>
              </a:rPr>
              <a:t>: Spelling and grammar rules of a programming language.</a:t>
            </a:r>
          </a:p>
        </p:txBody>
      </p:sp>
      <p:grpSp>
        <p:nvGrpSpPr>
          <p:cNvPr id="500" name="Group 500"/>
          <p:cNvGrpSpPr/>
          <p:nvPr/>
        </p:nvGrpSpPr>
        <p:grpSpPr>
          <a:xfrm>
            <a:off x="1743113" y="3448392"/>
            <a:ext cx="1270001" cy="1370025"/>
            <a:chOff x="0" y="0"/>
            <a:chExt cx="1270000" cy="1370023"/>
          </a:xfrm>
        </p:grpSpPr>
        <p:sp>
          <p:nvSpPr>
            <p:cNvPr id="498" name="Shape 498"/>
            <p:cNvSpPr/>
            <p:nvPr/>
          </p:nvSpPr>
          <p:spPr>
            <a:xfrm>
              <a:off x="0" y="100023"/>
              <a:ext cx="1270000" cy="1270001"/>
            </a:xfrm>
            <a:prstGeom prst="roundRect">
              <a:avLst>
                <a:gd name="adj" fmla="val 15000"/>
              </a:avLst>
            </a:prstGeom>
            <a:solidFill>
              <a:srgbClr val="FFD8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ts val="1600"/>
                </a:lnSpc>
                <a:defRPr cap="all" sz="18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</a:p>
          </p:txBody>
        </p:sp>
        <p:sp>
          <p:nvSpPr>
            <p:cNvPr id="499" name="Shape 499"/>
            <p:cNvSpPr/>
            <p:nvPr/>
          </p:nvSpPr>
          <p:spPr>
            <a:xfrm>
              <a:off x="450062" y="-1"/>
              <a:ext cx="369876" cy="12039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8600"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lvl1pPr>
            </a:lstStyle>
            <a:p>
              <a:pPr/>
              <a:r>
                <a:t>;</a:t>
              </a:r>
            </a:p>
          </p:txBody>
        </p:sp>
      </p:grpSp>
      <p:grpSp>
        <p:nvGrpSpPr>
          <p:cNvPr id="503" name="Group 503"/>
          <p:cNvGrpSpPr/>
          <p:nvPr/>
        </p:nvGrpSpPr>
        <p:grpSpPr>
          <a:xfrm>
            <a:off x="4456131" y="3548415"/>
            <a:ext cx="1270001" cy="1270001"/>
            <a:chOff x="0" y="0"/>
            <a:chExt cx="1270000" cy="1270000"/>
          </a:xfrm>
        </p:grpSpPr>
        <p:sp>
          <p:nvSpPr>
            <p:cNvPr id="501" name="Shape 501"/>
            <p:cNvSpPr/>
            <p:nvPr/>
          </p:nvSpPr>
          <p:spPr>
            <a:xfrm>
              <a:off x="0" y="0"/>
              <a:ext cx="1270000" cy="1270000"/>
            </a:xfrm>
            <a:prstGeom prst="roundRect">
              <a:avLst>
                <a:gd name="adj" fmla="val 15000"/>
              </a:avLst>
            </a:prstGeom>
            <a:solidFill>
              <a:srgbClr val="92F0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ts val="1600"/>
                </a:lnSpc>
                <a:defRPr cap="all" sz="18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</a:p>
          </p:txBody>
        </p:sp>
        <p:sp>
          <p:nvSpPr>
            <p:cNvPr id="502" name="Shape 502"/>
            <p:cNvSpPr/>
            <p:nvPr/>
          </p:nvSpPr>
          <p:spPr>
            <a:xfrm>
              <a:off x="177558" y="33018"/>
              <a:ext cx="914884" cy="12039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>
                <a:defRPr sz="8600"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lvl1pPr>
            </a:lstStyle>
            <a:p>
              <a:pPr/>
              <a:r>
                <a:t>{ }</a:t>
              </a:r>
            </a:p>
          </p:txBody>
        </p:sp>
      </p:grpSp>
      <p:grpSp>
        <p:nvGrpSpPr>
          <p:cNvPr id="506" name="Group 506"/>
          <p:cNvGrpSpPr/>
          <p:nvPr/>
        </p:nvGrpSpPr>
        <p:grpSpPr>
          <a:xfrm>
            <a:off x="7169150" y="3548415"/>
            <a:ext cx="1270000" cy="1270001"/>
            <a:chOff x="0" y="0"/>
            <a:chExt cx="1270000" cy="1270000"/>
          </a:xfrm>
        </p:grpSpPr>
        <p:sp>
          <p:nvSpPr>
            <p:cNvPr id="504" name="Shape 504"/>
            <p:cNvSpPr/>
            <p:nvPr/>
          </p:nvSpPr>
          <p:spPr>
            <a:xfrm>
              <a:off x="0" y="0"/>
              <a:ext cx="1270000" cy="1270000"/>
            </a:xfrm>
            <a:prstGeom prst="roundRect">
              <a:avLst>
                <a:gd name="adj" fmla="val 15000"/>
              </a:avLst>
            </a:prstGeom>
            <a:solidFill>
              <a:srgbClr val="ED33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ts val="1600"/>
                </a:lnSpc>
                <a:defRPr cap="all" sz="1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</a:p>
          </p:txBody>
        </p:sp>
        <p:sp>
          <p:nvSpPr>
            <p:cNvPr id="505" name="Shape 505"/>
            <p:cNvSpPr/>
            <p:nvPr/>
          </p:nvSpPr>
          <p:spPr>
            <a:xfrm>
              <a:off x="137147" y="33018"/>
              <a:ext cx="995706" cy="12039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>
                <a:defRPr sz="8600"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lvl1pPr>
            </a:lstStyle>
            <a:p>
              <a:pPr/>
              <a:r>
                <a:t>( )</a:t>
              </a:r>
            </a:p>
          </p:txBody>
        </p:sp>
      </p:grpSp>
      <p:grpSp>
        <p:nvGrpSpPr>
          <p:cNvPr id="509" name="Group 509"/>
          <p:cNvGrpSpPr/>
          <p:nvPr/>
        </p:nvGrpSpPr>
        <p:grpSpPr>
          <a:xfrm>
            <a:off x="9882168" y="3548415"/>
            <a:ext cx="1270001" cy="1270001"/>
            <a:chOff x="0" y="0"/>
            <a:chExt cx="1270000" cy="1270000"/>
          </a:xfrm>
        </p:grpSpPr>
        <p:sp>
          <p:nvSpPr>
            <p:cNvPr id="507" name="Shape 507"/>
            <p:cNvSpPr/>
            <p:nvPr/>
          </p:nvSpPr>
          <p:spPr>
            <a:xfrm>
              <a:off x="0" y="0"/>
              <a:ext cx="1270000" cy="1270000"/>
            </a:xfrm>
            <a:prstGeom prst="roundRect">
              <a:avLst>
                <a:gd name="adj" fmla="val 15000"/>
              </a:avLst>
            </a:prstGeom>
            <a:solidFill>
              <a:srgbClr val="FFB0C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ts val="1600"/>
                </a:lnSpc>
                <a:defRPr cap="all" sz="18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</a:p>
          </p:txBody>
        </p:sp>
        <p:sp>
          <p:nvSpPr>
            <p:cNvPr id="508" name="Shape 508"/>
            <p:cNvSpPr/>
            <p:nvPr/>
          </p:nvSpPr>
          <p:spPr>
            <a:xfrm>
              <a:off x="27927" y="33018"/>
              <a:ext cx="1214146" cy="12039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>
                <a:defRPr sz="8600"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lvl1pPr>
            </a:lstStyle>
            <a:p>
              <a:pPr/>
              <a:r>
                <a:t>“ ”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/>
        </p:nvSpPr>
        <p:spPr>
          <a:xfrm>
            <a:off x="2476360" y="3150408"/>
            <a:ext cx="8052080" cy="3107765"/>
          </a:xfrm>
          <a:prstGeom prst="roundRect">
            <a:avLst>
              <a:gd name="adj" fmla="val 3025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512" name="Shape 512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13" name="Shape 513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14" name="Shape 514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comments</a:t>
            </a:r>
          </a:p>
        </p:txBody>
      </p:sp>
      <p:sp>
        <p:nvSpPr>
          <p:cNvPr id="515" name="Shape 515"/>
          <p:cNvSpPr/>
          <p:nvPr/>
        </p:nvSpPr>
        <p:spPr>
          <a:xfrm>
            <a:off x="2476360" y="1797049"/>
            <a:ext cx="8052080" cy="911573"/>
          </a:xfrm>
          <a:prstGeom prst="roundRect">
            <a:avLst>
              <a:gd name="adj" fmla="val 10313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516" name="Shape 516"/>
          <p:cNvSpPr/>
          <p:nvPr/>
        </p:nvSpPr>
        <p:spPr>
          <a:xfrm>
            <a:off x="2884845" y="1987750"/>
            <a:ext cx="6699052" cy="530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2700">
                <a:solidFill>
                  <a:srgbClr val="74705E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// this is a single line comment</a:t>
            </a:r>
          </a:p>
        </p:txBody>
      </p:sp>
      <p:sp>
        <p:nvSpPr>
          <p:cNvPr id="517" name="Shape 517"/>
          <p:cNvSpPr/>
          <p:nvPr/>
        </p:nvSpPr>
        <p:spPr>
          <a:xfrm>
            <a:off x="2910229" y="3296206"/>
            <a:ext cx="3818224" cy="2816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2700">
                <a:solidFill>
                  <a:srgbClr val="74705E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/*         </a:t>
            </a:r>
          </a:p>
          <a:p>
            <a:pPr defTabSz="457200">
              <a:defRPr sz="2700">
                <a:solidFill>
                  <a:srgbClr val="74705E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this</a:t>
            </a:r>
          </a:p>
          <a:p>
            <a:pPr defTabSz="457200">
              <a:defRPr sz="2700">
                <a:solidFill>
                  <a:srgbClr val="74705E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is</a:t>
            </a:r>
          </a:p>
          <a:p>
            <a:pPr defTabSz="457200">
              <a:defRPr sz="2700">
                <a:solidFill>
                  <a:srgbClr val="74705E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a</a:t>
            </a:r>
          </a:p>
          <a:p>
            <a:pPr defTabSz="457200">
              <a:defRPr sz="2700">
                <a:solidFill>
                  <a:srgbClr val="74705E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multiline comment</a:t>
            </a:r>
          </a:p>
          <a:p>
            <a:pPr defTabSz="457200">
              <a:defRPr sz="2700">
                <a:solidFill>
                  <a:srgbClr val="74705E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*/</a:t>
            </a:r>
          </a:p>
        </p:txBody>
      </p:sp>
      <p:sp>
        <p:nvSpPr>
          <p:cNvPr id="518" name="Shape 518"/>
          <p:cNvSpPr/>
          <p:nvPr/>
        </p:nvSpPr>
        <p:spPr>
          <a:xfrm>
            <a:off x="1271441" y="6699960"/>
            <a:ext cx="10777425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Sublime shortcut:   1) Highlight what you want to comment   2) command + /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FCB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/>
        </p:nvSpPr>
        <p:spPr>
          <a:xfrm>
            <a:off x="635000" y="1638963"/>
            <a:ext cx="11734800" cy="115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180" sz="90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Part 1 — select an element</a:t>
            </a:r>
          </a:p>
        </p:txBody>
      </p:sp>
      <p:sp>
        <p:nvSpPr>
          <p:cNvPr id="521" name="Shape 521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22" name="Shape 522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23" name="Shape 523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JQuery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26" name="Shape 526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27" name="Shape 527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using jquery to manipulate the dom</a:t>
            </a:r>
          </a:p>
        </p:txBody>
      </p:sp>
      <p:sp>
        <p:nvSpPr>
          <p:cNvPr id="528" name="Shape 528"/>
          <p:cNvSpPr/>
          <p:nvPr/>
        </p:nvSpPr>
        <p:spPr>
          <a:xfrm>
            <a:off x="1067021" y="2004155"/>
            <a:ext cx="5156813" cy="3576318"/>
          </a:xfrm>
          <a:prstGeom prst="roundRect">
            <a:avLst>
              <a:gd name="adj" fmla="val 10630"/>
            </a:avLst>
          </a:prstGeom>
          <a:solidFill>
            <a:srgbClr val="FFD800"/>
          </a:solidFill>
          <a:ln w="50800">
            <a:solidFill>
              <a:srgbClr val="E93F34"/>
            </a:solidFill>
            <a:bevel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529" name="Shape 529"/>
          <p:cNvSpPr/>
          <p:nvPr/>
        </p:nvSpPr>
        <p:spPr>
          <a:xfrm>
            <a:off x="6806366" y="2004155"/>
            <a:ext cx="5156812" cy="3576318"/>
          </a:xfrm>
          <a:prstGeom prst="roundRect">
            <a:avLst>
              <a:gd name="adj" fmla="val 10630"/>
            </a:avLst>
          </a:prstGeom>
          <a:solidFill>
            <a:srgbClr val="FFB0C3">
              <a:alpha val="487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530" name="Shape 530"/>
          <p:cNvSpPr/>
          <p:nvPr/>
        </p:nvSpPr>
        <p:spPr>
          <a:xfrm>
            <a:off x="3487160" y="3070281"/>
            <a:ext cx="441961" cy="863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31" name="Shape 531"/>
          <p:cNvSpPr/>
          <p:nvPr/>
        </p:nvSpPr>
        <p:spPr>
          <a:xfrm>
            <a:off x="9226505" y="3070281"/>
            <a:ext cx="441961" cy="863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32" name="Shape 532"/>
          <p:cNvSpPr/>
          <p:nvPr/>
        </p:nvSpPr>
        <p:spPr>
          <a:xfrm>
            <a:off x="1721148" y="3866544"/>
            <a:ext cx="3973984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Select an element/elements</a:t>
            </a:r>
          </a:p>
        </p:txBody>
      </p:sp>
      <p:sp>
        <p:nvSpPr>
          <p:cNvPr id="533" name="Shape 533"/>
          <p:cNvSpPr/>
          <p:nvPr/>
        </p:nvSpPr>
        <p:spPr>
          <a:xfrm>
            <a:off x="7585919" y="3866544"/>
            <a:ext cx="3723133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Work with those elements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982495" y="3340099"/>
            <a:ext cx="110398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i="1" sz="3400">
                <a:latin typeface="News Gothic MT"/>
                <a:ea typeface="News Gothic MT"/>
                <a:cs typeface="News Gothic MT"/>
                <a:sym typeface="News Gothic MT"/>
              </a:defRPr>
            </a:lvl1pPr>
          </a:lstStyle>
          <a:p>
            <a:pPr/>
            <a:r>
              <a:t>“How is the code written after the pseudo is figured out?”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36" name="Shape 536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37" name="Shape 537"/>
          <p:cNvSpPr/>
          <p:nvPr/>
        </p:nvSpPr>
        <p:spPr>
          <a:xfrm>
            <a:off x="647700" y="720095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jquery — selecting elements</a:t>
            </a:r>
          </a:p>
        </p:txBody>
      </p:sp>
      <p:sp>
        <p:nvSpPr>
          <p:cNvPr id="538" name="Shape 538"/>
          <p:cNvSpPr/>
          <p:nvPr/>
        </p:nvSpPr>
        <p:spPr>
          <a:xfrm>
            <a:off x="2544093" y="2983825"/>
            <a:ext cx="1662685" cy="1117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90000"/>
              </a:lnSpc>
              <a:defRPr sz="8000">
                <a:solidFill>
                  <a:srgbClr val="FFFFFF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>
                <a:solidFill>
                  <a:srgbClr val="F1AFC3"/>
                </a:solidFill>
              </a:rPr>
              <a:t>$(</a:t>
            </a:r>
            <a:r>
              <a:rPr>
                <a:solidFill>
                  <a:srgbClr val="FCD833"/>
                </a:solidFill>
              </a:rPr>
              <a:t>'li'</a:t>
            </a:r>
            <a:r>
              <a:rPr>
                <a:solidFill>
                  <a:srgbClr val="F1AFC3"/>
                </a:solidFill>
              </a:rPr>
              <a:t>)</a:t>
            </a:r>
          </a:p>
        </p:txBody>
      </p:sp>
      <p:sp>
        <p:nvSpPr>
          <p:cNvPr id="539" name="Shape 539"/>
          <p:cNvSpPr/>
          <p:nvPr/>
        </p:nvSpPr>
        <p:spPr>
          <a:xfrm>
            <a:off x="2763757" y="2241046"/>
            <a:ext cx="1640170" cy="405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ctr" defTabSz="647700">
              <a:lnSpc>
                <a:spcPct val="110000"/>
              </a:lnSpc>
              <a:spcBef>
                <a:spcPts val="400"/>
              </a:spcBef>
              <a:defRPr sz="2500">
                <a:solidFill>
                  <a:srgbClr val="FCD833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Selector</a:t>
            </a:r>
          </a:p>
        </p:txBody>
      </p:sp>
      <p:sp>
        <p:nvSpPr>
          <p:cNvPr id="540" name="Shape 540"/>
          <p:cNvSpPr/>
          <p:nvPr/>
        </p:nvSpPr>
        <p:spPr>
          <a:xfrm>
            <a:off x="2558840" y="3837646"/>
            <a:ext cx="1602070" cy="346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38100">
            <a:solidFill>
              <a:srgbClr val="58585B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1" name="Shape 541"/>
          <p:cNvSpPr/>
          <p:nvPr/>
        </p:nvSpPr>
        <p:spPr>
          <a:xfrm>
            <a:off x="2189814" y="4281062"/>
            <a:ext cx="2475866" cy="405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F1AFC3"/>
                </a:solidFill>
              </a:defRPr>
            </a:lvl1pPr>
          </a:lstStyle>
          <a:p>
            <a:pPr/>
            <a:r>
              <a:t>jQuery Function</a:t>
            </a:r>
          </a:p>
        </p:txBody>
      </p:sp>
      <p:sp>
        <p:nvSpPr>
          <p:cNvPr id="542" name="Shape 542"/>
          <p:cNvSpPr/>
          <p:nvPr/>
        </p:nvSpPr>
        <p:spPr>
          <a:xfrm>
            <a:off x="689446" y="5571807"/>
            <a:ext cx="9536697" cy="1346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40631" indent="-240631">
              <a:buSzPct val="100000"/>
              <a:buChar char="‣"/>
              <a:defRPr>
                <a:solidFill>
                  <a:srgbClr val="FFFFFF"/>
                </a:solidFill>
              </a:defRPr>
            </a:pPr>
            <a:r>
              <a:t>Lets us find one or more elements in the page</a:t>
            </a:r>
          </a:p>
          <a:p>
            <a:pPr marL="240631" indent="-240631">
              <a:buSzPct val="100000"/>
              <a:buChar char="‣"/>
              <a:defRPr>
                <a:solidFill>
                  <a:srgbClr val="FFFFFF"/>
                </a:solidFill>
              </a:defRPr>
            </a:pPr>
            <a:r>
              <a:t>Creates a </a:t>
            </a:r>
            <a:r>
              <a:rPr>
                <a:latin typeface="News706BT-ItalicC"/>
                <a:ea typeface="News706BT-ItalicC"/>
                <a:cs typeface="News706BT-ItalicC"/>
                <a:sym typeface="News706BT-ItalicC"/>
              </a:rPr>
              <a:t>jQuery object </a:t>
            </a:r>
            <a:r>
              <a:t>which holds references to those elements</a:t>
            </a:r>
          </a:p>
          <a:p>
            <a:pPr marL="240631" indent="-240631">
              <a:buSzPct val="100000"/>
              <a:buChar char="‣"/>
              <a:defRPr>
                <a:solidFill>
                  <a:srgbClr val="FFFFFF"/>
                </a:solidFill>
              </a:defRPr>
            </a:pPr>
            <a:r>
              <a:t>We'll be using the shorthand in this class: $( )</a:t>
            </a:r>
          </a:p>
          <a:p>
            <a:pPr marL="240631" indent="-240631">
              <a:buSzPct val="100000"/>
              <a:buChar char="‣"/>
              <a:defRPr>
                <a:solidFill>
                  <a:srgbClr val="FFFFFF"/>
                </a:solidFill>
              </a:defRPr>
            </a:pPr>
            <a:r>
              <a:t>$(selector) is the same as jQuery(selector)</a:t>
            </a:r>
          </a:p>
        </p:txBody>
      </p:sp>
      <p:sp>
        <p:nvSpPr>
          <p:cNvPr id="543" name="Shape 543"/>
          <p:cNvSpPr/>
          <p:nvPr/>
        </p:nvSpPr>
        <p:spPr>
          <a:xfrm>
            <a:off x="4171869" y="2996525"/>
            <a:ext cx="6643117" cy="1117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8000">
                <a:solidFill>
                  <a:srgbClr val="FFFFFF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lvl1pPr>
          </a:lstStyle>
          <a:p>
            <a:pPr/>
            <a:r>
              <a:t>.addClass('selected');</a:t>
            </a:r>
          </a:p>
        </p:txBody>
      </p:sp>
      <p:sp>
        <p:nvSpPr>
          <p:cNvPr id="544" name="Shape 544"/>
          <p:cNvSpPr/>
          <p:nvPr/>
        </p:nvSpPr>
        <p:spPr>
          <a:xfrm flipH="1" rot="10800000">
            <a:off x="3192696" y="2691119"/>
            <a:ext cx="782292" cy="346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38100">
            <a:solidFill>
              <a:srgbClr val="58585B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5" name="Shape 545"/>
          <p:cNvSpPr/>
          <p:nvPr/>
        </p:nvSpPr>
        <p:spPr>
          <a:xfrm>
            <a:off x="737036" y="5142788"/>
            <a:ext cx="2463395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jQuery Function: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8" name="Shape 548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9" name="Shape 549"/>
          <p:cNvSpPr/>
          <p:nvPr/>
        </p:nvSpPr>
        <p:spPr>
          <a:xfrm>
            <a:off x="4996383" y="2098365"/>
            <a:ext cx="2811234" cy="3725957"/>
          </a:xfrm>
          <a:prstGeom prst="rect">
            <a:avLst/>
          </a:prstGeom>
          <a:solidFill>
            <a:srgbClr val="FFD800">
              <a:alpha val="4992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550" name="Shape 550"/>
          <p:cNvSpPr/>
          <p:nvPr/>
        </p:nvSpPr>
        <p:spPr>
          <a:xfrm>
            <a:off x="2752534" y="2621446"/>
            <a:ext cx="7721602" cy="699481"/>
          </a:xfrm>
          <a:prstGeom prst="rect">
            <a:avLst/>
          </a:prstGeom>
          <a:solidFill>
            <a:srgbClr val="FFD800">
              <a:alpha val="4992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551" name="Shape 551"/>
          <p:cNvSpPr/>
          <p:nvPr/>
        </p:nvSpPr>
        <p:spPr>
          <a:xfrm>
            <a:off x="2739835" y="3459646"/>
            <a:ext cx="7721602" cy="699481"/>
          </a:xfrm>
          <a:prstGeom prst="rect">
            <a:avLst/>
          </a:prstGeom>
          <a:solidFill>
            <a:srgbClr val="FFD800">
              <a:alpha val="4992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552" name="Shape 552"/>
          <p:cNvSpPr/>
          <p:nvPr/>
        </p:nvSpPr>
        <p:spPr>
          <a:xfrm>
            <a:off x="2739835" y="4297846"/>
            <a:ext cx="7721602" cy="699481"/>
          </a:xfrm>
          <a:prstGeom prst="rect">
            <a:avLst/>
          </a:prstGeom>
          <a:solidFill>
            <a:srgbClr val="FFD800">
              <a:alpha val="4992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553" name="Shape 553"/>
          <p:cNvSpPr/>
          <p:nvPr/>
        </p:nvSpPr>
        <p:spPr>
          <a:xfrm>
            <a:off x="2739835" y="5136046"/>
            <a:ext cx="7721602" cy="699481"/>
          </a:xfrm>
          <a:prstGeom prst="rect">
            <a:avLst/>
          </a:prstGeom>
          <a:solidFill>
            <a:srgbClr val="FFD800">
              <a:alpha val="4992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554" name="Shape 554"/>
          <p:cNvSpPr/>
          <p:nvPr/>
        </p:nvSpPr>
        <p:spPr>
          <a:xfrm>
            <a:off x="8060356" y="2098365"/>
            <a:ext cx="2419317" cy="3725957"/>
          </a:xfrm>
          <a:prstGeom prst="rect">
            <a:avLst/>
          </a:prstGeom>
          <a:solidFill>
            <a:srgbClr val="FFD800">
              <a:alpha val="4992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555" name="Shape 555"/>
          <p:cNvSpPr/>
          <p:nvPr/>
        </p:nvSpPr>
        <p:spPr>
          <a:xfrm>
            <a:off x="2789231" y="2791957"/>
            <a:ext cx="1954412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class</a:t>
            </a:r>
          </a:p>
        </p:txBody>
      </p:sp>
      <p:sp>
        <p:nvSpPr>
          <p:cNvPr id="556" name="Shape 556"/>
          <p:cNvSpPr/>
          <p:nvPr/>
        </p:nvSpPr>
        <p:spPr>
          <a:xfrm>
            <a:off x="2789231" y="3602376"/>
            <a:ext cx="1954412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id</a:t>
            </a:r>
          </a:p>
        </p:txBody>
      </p:sp>
      <p:sp>
        <p:nvSpPr>
          <p:cNvPr id="557" name="Shape 557"/>
          <p:cNvSpPr/>
          <p:nvPr/>
        </p:nvSpPr>
        <p:spPr>
          <a:xfrm>
            <a:off x="2789231" y="4389687"/>
            <a:ext cx="1954412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 defTabSz="647700">
              <a:lnSpc>
                <a:spcPts val="2500"/>
              </a:lnSpc>
              <a:defRPr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multiple</a:t>
            </a:r>
            <a:endParaRPr cap="all" spc="-56" sz="2800">
              <a:uFill>
                <a:solidFill>
                  <a:srgbClr val="000000"/>
                </a:solidFill>
              </a:uFill>
              <a:latin typeface="PFDinTextCompPro-Bold"/>
              <a:ea typeface="PFDinTextCompPro-Bold"/>
              <a:cs typeface="PFDinTextCompPro-Bold"/>
              <a:sym typeface="PFDinTextCompPro-Bold"/>
            </a:endParaRPr>
          </a:p>
          <a:p>
            <a:pPr algn="r" defTabSz="647700">
              <a:lnSpc>
                <a:spcPts val="2500"/>
              </a:lnSpc>
              <a:defRPr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selectors</a:t>
            </a:r>
          </a:p>
        </p:txBody>
      </p:sp>
      <p:sp>
        <p:nvSpPr>
          <p:cNvPr id="558" name="Shape 558"/>
          <p:cNvSpPr/>
          <p:nvPr/>
        </p:nvSpPr>
        <p:spPr>
          <a:xfrm>
            <a:off x="5655279" y="2180850"/>
            <a:ext cx="1493442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css:</a:t>
            </a:r>
          </a:p>
        </p:txBody>
      </p:sp>
      <p:sp>
        <p:nvSpPr>
          <p:cNvPr id="559" name="Shape 559"/>
          <p:cNvSpPr/>
          <p:nvPr/>
        </p:nvSpPr>
        <p:spPr>
          <a:xfrm>
            <a:off x="8523294" y="2180850"/>
            <a:ext cx="1493442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jquery:</a:t>
            </a:r>
          </a:p>
        </p:txBody>
      </p:sp>
      <p:sp>
        <p:nvSpPr>
          <p:cNvPr id="560" name="Shape 560"/>
          <p:cNvSpPr/>
          <p:nvPr/>
        </p:nvSpPr>
        <p:spPr>
          <a:xfrm>
            <a:off x="5604020" y="2805814"/>
            <a:ext cx="1595959" cy="383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.className</a:t>
            </a:r>
          </a:p>
        </p:txBody>
      </p:sp>
      <p:sp>
        <p:nvSpPr>
          <p:cNvPr id="561" name="Shape 561"/>
          <p:cNvSpPr/>
          <p:nvPr/>
        </p:nvSpPr>
        <p:spPr>
          <a:xfrm>
            <a:off x="5733522" y="3620148"/>
            <a:ext cx="1336955" cy="383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#idName</a:t>
            </a:r>
          </a:p>
        </p:txBody>
      </p:sp>
      <p:sp>
        <p:nvSpPr>
          <p:cNvPr id="562" name="Shape 562"/>
          <p:cNvSpPr/>
          <p:nvPr/>
        </p:nvSpPr>
        <p:spPr>
          <a:xfrm>
            <a:off x="5733522" y="4476210"/>
            <a:ext cx="1336955" cy="383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h1, h2, h3</a:t>
            </a:r>
          </a:p>
        </p:txBody>
      </p:sp>
      <p:sp>
        <p:nvSpPr>
          <p:cNvPr id="563" name="Shape 563"/>
          <p:cNvSpPr/>
          <p:nvPr/>
        </p:nvSpPr>
        <p:spPr>
          <a:xfrm>
            <a:off x="8250611" y="2807129"/>
            <a:ext cx="2038808" cy="383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$('.className')</a:t>
            </a:r>
          </a:p>
        </p:txBody>
      </p:sp>
      <p:sp>
        <p:nvSpPr>
          <p:cNvPr id="564" name="Shape 564"/>
          <p:cNvSpPr/>
          <p:nvPr/>
        </p:nvSpPr>
        <p:spPr>
          <a:xfrm>
            <a:off x="8402325" y="4453613"/>
            <a:ext cx="1735379" cy="383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$('h1, h2, h3')</a:t>
            </a:r>
          </a:p>
        </p:txBody>
      </p:sp>
      <p:sp>
        <p:nvSpPr>
          <p:cNvPr id="565" name="Shape 565"/>
          <p:cNvSpPr/>
          <p:nvPr/>
        </p:nvSpPr>
        <p:spPr>
          <a:xfrm rot="16200000">
            <a:off x="1080862" y="3974890"/>
            <a:ext cx="2497238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Selector:</a:t>
            </a:r>
          </a:p>
        </p:txBody>
      </p:sp>
      <p:sp>
        <p:nvSpPr>
          <p:cNvPr id="566" name="Shape 566"/>
          <p:cNvSpPr/>
          <p:nvPr/>
        </p:nvSpPr>
        <p:spPr>
          <a:xfrm>
            <a:off x="2789231" y="5273952"/>
            <a:ext cx="1954412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DescendAnt</a:t>
            </a:r>
          </a:p>
        </p:txBody>
      </p:sp>
      <p:sp>
        <p:nvSpPr>
          <p:cNvPr id="567" name="Shape 567"/>
          <p:cNvSpPr/>
          <p:nvPr/>
        </p:nvSpPr>
        <p:spPr>
          <a:xfrm>
            <a:off x="6223831" y="5280647"/>
            <a:ext cx="542990" cy="383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li a</a:t>
            </a:r>
          </a:p>
        </p:txBody>
      </p:sp>
      <p:sp>
        <p:nvSpPr>
          <p:cNvPr id="568" name="Shape 568"/>
          <p:cNvSpPr/>
          <p:nvPr/>
        </p:nvSpPr>
        <p:spPr>
          <a:xfrm>
            <a:off x="8802985" y="5282742"/>
            <a:ext cx="934060" cy="383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$('li a')</a:t>
            </a:r>
          </a:p>
        </p:txBody>
      </p:sp>
      <p:sp>
        <p:nvSpPr>
          <p:cNvPr id="569" name="Shape 569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jquery objects — finding elements: some examples</a:t>
            </a:r>
          </a:p>
        </p:txBody>
      </p:sp>
      <p:sp>
        <p:nvSpPr>
          <p:cNvPr id="570" name="Shape 570"/>
          <p:cNvSpPr/>
          <p:nvPr/>
        </p:nvSpPr>
        <p:spPr>
          <a:xfrm>
            <a:off x="8380113" y="3621961"/>
            <a:ext cx="1779804" cy="383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$('#idName')</a:t>
            </a:r>
          </a:p>
        </p:txBody>
      </p:sp>
      <p:sp>
        <p:nvSpPr>
          <p:cNvPr id="571" name="Shape 571"/>
          <p:cNvSpPr/>
          <p:nvPr/>
        </p:nvSpPr>
        <p:spPr>
          <a:xfrm>
            <a:off x="3302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72" name="Shape 572"/>
          <p:cNvSpPr/>
          <p:nvPr/>
        </p:nvSpPr>
        <p:spPr>
          <a:xfrm>
            <a:off x="1811470" y="6143282"/>
            <a:ext cx="2104645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News706BT-ItalicC"/>
                <a:ea typeface="News706BT-ItalicC"/>
                <a:cs typeface="News706BT-ItalicC"/>
                <a:sym typeface="News706BT-ItalicC"/>
              </a:defRPr>
            </a:lvl1pPr>
          </a:lstStyle>
          <a:p>
            <a:pPr/>
            <a:r>
              <a:t>&amp; tons more!!!</a:t>
            </a:r>
          </a:p>
        </p:txBody>
      </p:sp>
      <p:sp>
        <p:nvSpPr>
          <p:cNvPr id="573" name="Shape 573"/>
          <p:cNvSpPr/>
          <p:nvPr/>
        </p:nvSpPr>
        <p:spPr>
          <a:xfrm>
            <a:off x="638544" y="1422251"/>
            <a:ext cx="11727713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40631" indent="-240631">
              <a:buSzPct val="100000"/>
              <a:buChar char="‣"/>
            </a:lvl1pPr>
          </a:lstStyle>
          <a:p>
            <a:pPr/>
            <a:r>
              <a:t>You can use your CSS-style selectors!!!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FCB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/>
          <p:nvPr/>
        </p:nvSpPr>
        <p:spPr>
          <a:xfrm>
            <a:off x="635000" y="1638963"/>
            <a:ext cx="11734800" cy="115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180" sz="90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Part 2 — Add a method</a:t>
            </a:r>
          </a:p>
        </p:txBody>
      </p:sp>
      <p:sp>
        <p:nvSpPr>
          <p:cNvPr id="576" name="Shape 576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77" name="Shape 577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78" name="Shape 578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JQuery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81" name="Shape 581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82" name="Shape 582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using jquery to manipulate the dom</a:t>
            </a:r>
          </a:p>
        </p:txBody>
      </p:sp>
      <p:sp>
        <p:nvSpPr>
          <p:cNvPr id="583" name="Shape 583"/>
          <p:cNvSpPr/>
          <p:nvPr/>
        </p:nvSpPr>
        <p:spPr>
          <a:xfrm>
            <a:off x="1067021" y="2004155"/>
            <a:ext cx="5156813" cy="3576318"/>
          </a:xfrm>
          <a:prstGeom prst="roundRect">
            <a:avLst>
              <a:gd name="adj" fmla="val 10630"/>
            </a:avLst>
          </a:prstGeom>
          <a:solidFill>
            <a:srgbClr val="FFD800">
              <a:alpha val="4134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584" name="Shape 584"/>
          <p:cNvSpPr/>
          <p:nvPr/>
        </p:nvSpPr>
        <p:spPr>
          <a:xfrm>
            <a:off x="6806366" y="2004155"/>
            <a:ext cx="5156812" cy="3576318"/>
          </a:xfrm>
          <a:prstGeom prst="roundRect">
            <a:avLst>
              <a:gd name="adj" fmla="val 10630"/>
            </a:avLst>
          </a:prstGeom>
          <a:solidFill>
            <a:srgbClr val="FFB0C3"/>
          </a:solidFill>
          <a:ln w="50800">
            <a:solidFill>
              <a:srgbClr val="E93F34"/>
            </a:solidFill>
            <a:bevel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585" name="Shape 585"/>
          <p:cNvSpPr/>
          <p:nvPr/>
        </p:nvSpPr>
        <p:spPr>
          <a:xfrm>
            <a:off x="3487160" y="3070281"/>
            <a:ext cx="441961" cy="863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86" name="Shape 586"/>
          <p:cNvSpPr/>
          <p:nvPr/>
        </p:nvSpPr>
        <p:spPr>
          <a:xfrm>
            <a:off x="9226505" y="3070281"/>
            <a:ext cx="441961" cy="863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87" name="Shape 587"/>
          <p:cNvSpPr/>
          <p:nvPr/>
        </p:nvSpPr>
        <p:spPr>
          <a:xfrm>
            <a:off x="1721148" y="3866544"/>
            <a:ext cx="3973984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Select an element/elements</a:t>
            </a:r>
          </a:p>
        </p:txBody>
      </p:sp>
      <p:sp>
        <p:nvSpPr>
          <p:cNvPr id="588" name="Shape 588"/>
          <p:cNvSpPr/>
          <p:nvPr/>
        </p:nvSpPr>
        <p:spPr>
          <a:xfrm>
            <a:off x="7585919" y="3866544"/>
            <a:ext cx="3723133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Work with those elements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91" name="Shape 591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92" name="Shape 592"/>
          <p:cNvSpPr/>
          <p:nvPr/>
        </p:nvSpPr>
        <p:spPr>
          <a:xfrm>
            <a:off x="647700" y="720095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jquery — working with those elements</a:t>
            </a:r>
          </a:p>
        </p:txBody>
      </p:sp>
      <p:sp>
        <p:nvSpPr>
          <p:cNvPr id="593" name="Shape 593"/>
          <p:cNvSpPr/>
          <p:nvPr/>
        </p:nvSpPr>
        <p:spPr>
          <a:xfrm>
            <a:off x="2391667" y="3108069"/>
            <a:ext cx="1662685" cy="1117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8000">
                <a:solidFill>
                  <a:srgbClr val="FFFFFF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lvl1pPr>
          </a:lstStyle>
          <a:p>
            <a:pPr/>
            <a:r>
              <a:t>$('li')</a:t>
            </a:r>
          </a:p>
        </p:txBody>
      </p:sp>
      <p:sp>
        <p:nvSpPr>
          <p:cNvPr id="594" name="Shape 594"/>
          <p:cNvSpPr/>
          <p:nvPr/>
        </p:nvSpPr>
        <p:spPr>
          <a:xfrm>
            <a:off x="4006743" y="3133469"/>
            <a:ext cx="6643117" cy="1117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90000"/>
              </a:lnSpc>
              <a:defRPr sz="8000">
                <a:solidFill>
                  <a:srgbClr val="FFFFFF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t>.</a:t>
            </a:r>
            <a:r>
              <a:rPr>
                <a:solidFill>
                  <a:srgbClr val="F1AFC3"/>
                </a:solidFill>
              </a:rPr>
              <a:t>addClass(</a:t>
            </a:r>
            <a:r>
              <a:rPr>
                <a:solidFill>
                  <a:srgbClr val="FCD833"/>
                </a:solidFill>
              </a:rPr>
              <a:t>'selected'</a:t>
            </a:r>
            <a:r>
              <a:rPr>
                <a:solidFill>
                  <a:srgbClr val="F1AFC3"/>
                </a:solidFill>
              </a:rPr>
              <a:t>)</a:t>
            </a:r>
            <a:r>
              <a:t>;</a:t>
            </a:r>
          </a:p>
        </p:txBody>
      </p:sp>
      <p:sp>
        <p:nvSpPr>
          <p:cNvPr id="595" name="Shape 595"/>
          <p:cNvSpPr/>
          <p:nvPr/>
        </p:nvSpPr>
        <p:spPr>
          <a:xfrm>
            <a:off x="7699324" y="2370420"/>
            <a:ext cx="2152418" cy="405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ctr" defTabSz="647700">
              <a:lnSpc>
                <a:spcPct val="110000"/>
              </a:lnSpc>
              <a:spcBef>
                <a:spcPts val="400"/>
              </a:spcBef>
              <a:defRPr sz="2500">
                <a:solidFill>
                  <a:srgbClr val="FCD833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Parameter(s)</a:t>
            </a:r>
          </a:p>
        </p:txBody>
      </p:sp>
      <p:sp>
        <p:nvSpPr>
          <p:cNvPr id="596" name="Shape 596"/>
          <p:cNvSpPr/>
          <p:nvPr/>
        </p:nvSpPr>
        <p:spPr>
          <a:xfrm flipH="1" rot="10800000">
            <a:off x="7287162" y="2817752"/>
            <a:ext cx="2875143" cy="346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38100">
            <a:solidFill>
              <a:srgbClr val="58585B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97" name="Shape 597"/>
          <p:cNvSpPr/>
          <p:nvPr/>
        </p:nvSpPr>
        <p:spPr>
          <a:xfrm>
            <a:off x="6252092" y="4481337"/>
            <a:ext cx="2152418" cy="405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ctr" defTabSz="647700">
              <a:lnSpc>
                <a:spcPct val="110000"/>
              </a:lnSpc>
              <a:spcBef>
                <a:spcPts val="400"/>
              </a:spcBef>
              <a:defRPr sz="2500">
                <a:solidFill>
                  <a:srgbClr val="F1AFC3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Method</a:t>
            </a:r>
          </a:p>
        </p:txBody>
      </p:sp>
      <p:sp>
        <p:nvSpPr>
          <p:cNvPr id="598" name="Shape 598"/>
          <p:cNvSpPr/>
          <p:nvPr/>
        </p:nvSpPr>
        <p:spPr>
          <a:xfrm>
            <a:off x="4251277" y="4037761"/>
            <a:ext cx="6126565" cy="346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38100">
            <a:solidFill>
              <a:srgbClr val="58585B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01" name="Shape 601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02" name="Shape 602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jquery methods</a:t>
            </a:r>
          </a:p>
        </p:txBody>
      </p:sp>
      <p:sp>
        <p:nvSpPr>
          <p:cNvPr id="603" name="Shape 603"/>
          <p:cNvSpPr/>
          <p:nvPr/>
        </p:nvSpPr>
        <p:spPr>
          <a:xfrm>
            <a:off x="2297222" y="2819349"/>
            <a:ext cx="8145126" cy="166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>
                <a:solidFill>
                  <a:srgbClr val="E93F34"/>
                </a:solidFill>
              </a:defRPr>
            </a:pPr>
            <a:r>
              <a:t>There are a lot of methods!</a:t>
            </a:r>
          </a:p>
          <a:p>
            <a:pPr algn="ctr"/>
          </a:p>
          <a:p>
            <a:pPr algn="ctr"/>
            <a:r>
              <a:rPr>
                <a:latin typeface="News706BT-ItalicC"/>
                <a:ea typeface="News706BT-ItalicC"/>
                <a:cs typeface="News706BT-ItalicC"/>
                <a:sym typeface="News706BT-ItalicC"/>
              </a:rPr>
              <a:t>Do not feel like you need to sit down and memorize these</a:t>
            </a:r>
            <a:r>
              <a:t>. The important things is knowing that they're there and </a:t>
            </a:r>
            <a:r>
              <a:rPr>
                <a:latin typeface="News706BT-BoldC"/>
                <a:ea typeface="News706BT-BoldC"/>
                <a:cs typeface="News706BT-BoldC"/>
                <a:sym typeface="News706BT-BoldC"/>
              </a:rPr>
              <a:t>being able to look them up</a:t>
            </a:r>
            <a:r>
              <a:t> in the documentation.</a:t>
            </a:r>
          </a:p>
        </p:txBody>
      </p:sp>
      <p:sp>
        <p:nvSpPr>
          <p:cNvPr id="604" name="Shape 604"/>
          <p:cNvSpPr/>
          <p:nvPr/>
        </p:nvSpPr>
        <p:spPr>
          <a:xfrm>
            <a:off x="5174055" y="2140081"/>
            <a:ext cx="2391461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News706BT-BoldC"/>
                <a:ea typeface="News706BT-BoldC"/>
                <a:cs typeface="News706BT-BoldC"/>
                <a:sym typeface="News706BT-BoldC"/>
              </a:defRPr>
            </a:lvl1pPr>
          </a:lstStyle>
          <a:p>
            <a:pPr/>
            <a:r>
              <a:t>Be forewarned!</a:t>
            </a:r>
          </a:p>
        </p:txBody>
      </p:sp>
      <p:pic>
        <p:nvPicPr>
          <p:cNvPr id="605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76826" y="5679630"/>
            <a:ext cx="1001659" cy="553072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Shape 606"/>
          <p:cNvSpPr/>
          <p:nvPr/>
        </p:nvSpPr>
        <p:spPr>
          <a:xfrm>
            <a:off x="5036310" y="5759264"/>
            <a:ext cx="3926435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See the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jQuery docs</a:t>
            </a:r>
            <a:r>
              <a:t> for list!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11" name="Shape 611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12" name="Shape 612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jquery methods — working with those elements</a:t>
            </a:r>
          </a:p>
        </p:txBody>
      </p:sp>
      <p:pic>
        <p:nvPicPr>
          <p:cNvPr id="61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09441" y="5949159"/>
            <a:ext cx="1001659" cy="553072"/>
          </a:xfrm>
          <a:prstGeom prst="rect">
            <a:avLst/>
          </a:prstGeom>
          <a:ln w="12700">
            <a:miter lim="400000"/>
          </a:ln>
        </p:spPr>
      </p:pic>
      <p:sp>
        <p:nvSpPr>
          <p:cNvPr id="614" name="Shape 614"/>
          <p:cNvSpPr/>
          <p:nvPr/>
        </p:nvSpPr>
        <p:spPr>
          <a:xfrm>
            <a:off x="5168925" y="6028794"/>
            <a:ext cx="3926434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See the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jQuery docs</a:t>
            </a:r>
            <a:r>
              <a:t> for list!</a:t>
            </a:r>
          </a:p>
        </p:txBody>
      </p:sp>
      <p:sp>
        <p:nvSpPr>
          <p:cNvPr id="615" name="Shape 615"/>
          <p:cNvSpPr/>
          <p:nvPr/>
        </p:nvSpPr>
        <p:spPr>
          <a:xfrm>
            <a:off x="635573" y="1512644"/>
            <a:ext cx="8646872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After we've selected elements, we can use jQuery methods to:</a:t>
            </a:r>
          </a:p>
        </p:txBody>
      </p:sp>
      <p:sp>
        <p:nvSpPr>
          <p:cNvPr id="616" name="Shape 616"/>
          <p:cNvSpPr/>
          <p:nvPr/>
        </p:nvSpPr>
        <p:spPr>
          <a:xfrm>
            <a:off x="3905303" y="2777727"/>
            <a:ext cx="2107411" cy="2074813"/>
          </a:xfrm>
          <a:prstGeom prst="ellipse">
            <a:avLst/>
          </a:prstGeom>
          <a:solidFill>
            <a:srgbClr val="FFD800">
              <a:alpha val="4149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617" name="Shape 617"/>
          <p:cNvSpPr/>
          <p:nvPr/>
        </p:nvSpPr>
        <p:spPr>
          <a:xfrm>
            <a:off x="4417579" y="3404923"/>
            <a:ext cx="1082859" cy="820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  <a:r>
              <a:t>get/set</a:t>
            </a:r>
          </a:p>
          <a:p>
            <a: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  <a:r>
              <a:t>content</a:t>
            </a:r>
          </a:p>
        </p:txBody>
      </p:sp>
      <p:grpSp>
        <p:nvGrpSpPr>
          <p:cNvPr id="620" name="Group 620"/>
          <p:cNvGrpSpPr/>
          <p:nvPr/>
        </p:nvGrpSpPr>
        <p:grpSpPr>
          <a:xfrm>
            <a:off x="970140" y="2777727"/>
            <a:ext cx="2107412" cy="2074813"/>
            <a:chOff x="0" y="0"/>
            <a:chExt cx="2107410" cy="2074811"/>
          </a:xfrm>
        </p:grpSpPr>
        <p:sp>
          <p:nvSpPr>
            <p:cNvPr id="618" name="Shape 618"/>
            <p:cNvSpPr/>
            <p:nvPr/>
          </p:nvSpPr>
          <p:spPr>
            <a:xfrm>
              <a:off x="0" y="0"/>
              <a:ext cx="2107411" cy="2074812"/>
            </a:xfrm>
            <a:prstGeom prst="ellipse">
              <a:avLst/>
            </a:prstGeom>
            <a:solidFill>
              <a:srgbClr val="FFB0C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ts val="1600"/>
                </a:lnSpc>
                <a:defRPr cap="all" sz="18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</a:p>
          </p:txBody>
        </p:sp>
        <p:sp>
          <p:nvSpPr>
            <p:cNvPr id="619" name="Shape 619"/>
            <p:cNvSpPr/>
            <p:nvPr/>
          </p:nvSpPr>
          <p:spPr>
            <a:xfrm>
              <a:off x="414244" y="627195"/>
              <a:ext cx="1278923" cy="8204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ctr" defTabSz="647700">
                <a:lnSpc>
                  <a:spcPts val="3200"/>
                </a:lnSpc>
                <a:defRPr cap="all" spc="-56" sz="2800">
                  <a:uFill>
                    <a:solidFill>
                      <a:srgbClr val="000000"/>
                    </a:solidFill>
                  </a:uFill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  <a:r>
                <a:t>finding</a:t>
              </a:r>
            </a:p>
            <a:p>
              <a:pPr algn="ctr" defTabSz="647700">
                <a:lnSpc>
                  <a:spcPts val="3200"/>
                </a:lnSpc>
                <a:defRPr cap="all" spc="-56" sz="2800">
                  <a:uFill>
                    <a:solidFill>
                      <a:srgbClr val="000000"/>
                    </a:solidFill>
                  </a:uFill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  <a:r>
                <a:t>elements</a:t>
              </a:r>
            </a:p>
          </p:txBody>
        </p:sp>
      </p:grpSp>
      <p:sp>
        <p:nvSpPr>
          <p:cNvPr id="621" name="Shape 621"/>
          <p:cNvSpPr/>
          <p:nvPr/>
        </p:nvSpPr>
        <p:spPr>
          <a:xfrm>
            <a:off x="6840466" y="2777727"/>
            <a:ext cx="2107411" cy="2074813"/>
          </a:xfrm>
          <a:prstGeom prst="ellipse">
            <a:avLst/>
          </a:prstGeom>
          <a:solidFill>
            <a:srgbClr val="1ECAC7">
              <a:alpha val="4149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622" name="Shape 622"/>
          <p:cNvSpPr/>
          <p:nvPr/>
        </p:nvSpPr>
        <p:spPr>
          <a:xfrm>
            <a:off x="7134795" y="3201723"/>
            <a:ext cx="1518753" cy="1226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add effects/animation</a:t>
            </a:r>
          </a:p>
        </p:txBody>
      </p:sp>
      <p:sp>
        <p:nvSpPr>
          <p:cNvPr id="623" name="Shape 623"/>
          <p:cNvSpPr/>
          <p:nvPr/>
        </p:nvSpPr>
        <p:spPr>
          <a:xfrm>
            <a:off x="9845079" y="2777727"/>
            <a:ext cx="2107412" cy="2074813"/>
          </a:xfrm>
          <a:prstGeom prst="ellipse">
            <a:avLst/>
          </a:prstGeom>
          <a:solidFill>
            <a:srgbClr val="ED332F">
              <a:alpha val="4149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624" name="Shape 624"/>
          <p:cNvSpPr/>
          <p:nvPr/>
        </p:nvSpPr>
        <p:spPr>
          <a:xfrm>
            <a:off x="10139409" y="3201723"/>
            <a:ext cx="1518753" cy="1226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  <a:r>
              <a:t>create</a:t>
            </a:r>
          </a:p>
          <a:p>
            <a: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  <a:r>
              <a:t>event</a:t>
            </a:r>
          </a:p>
          <a:p>
            <a: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  <a:r>
              <a:t>listeners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/>
        </p:nvSpPr>
        <p:spPr>
          <a:xfrm>
            <a:off x="9231786" y="4503953"/>
            <a:ext cx="395785" cy="1"/>
          </a:xfrm>
          <a:prstGeom prst="line">
            <a:avLst/>
          </a:prstGeom>
          <a:ln w="25400">
            <a:solidFill>
              <a:srgbClr val="58585B"/>
            </a:solidFill>
            <a:bevel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27" name="Shape 627"/>
          <p:cNvSpPr/>
          <p:nvPr/>
        </p:nvSpPr>
        <p:spPr>
          <a:xfrm>
            <a:off x="3653457" y="4500221"/>
            <a:ext cx="395784" cy="1"/>
          </a:xfrm>
          <a:prstGeom prst="line">
            <a:avLst/>
          </a:prstGeom>
          <a:ln w="25400">
            <a:solidFill>
              <a:srgbClr val="58585B"/>
            </a:solidFill>
            <a:bevel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28" name="Shape 628"/>
          <p:cNvSpPr/>
          <p:nvPr/>
        </p:nvSpPr>
        <p:spPr>
          <a:xfrm>
            <a:off x="8825034" y="4716658"/>
            <a:ext cx="1" cy="494451"/>
          </a:xfrm>
          <a:prstGeom prst="line">
            <a:avLst/>
          </a:prstGeom>
          <a:ln w="25400">
            <a:solidFill>
              <a:srgbClr val="58585B"/>
            </a:solidFill>
            <a:bevel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29" name="Shape 629"/>
          <p:cNvSpPr/>
          <p:nvPr/>
        </p:nvSpPr>
        <p:spPr>
          <a:xfrm>
            <a:off x="7327600" y="4978437"/>
            <a:ext cx="2994870" cy="222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8847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58585B"/>
            </a:solidFill>
            <a:bevel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30" name="Shape 630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31" name="Shape 631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32" name="Shape 632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traversing the dom?</a:t>
            </a:r>
          </a:p>
        </p:txBody>
      </p:sp>
      <p:sp>
        <p:nvSpPr>
          <p:cNvPr id="633" name="Shape 633"/>
          <p:cNvSpPr/>
          <p:nvPr/>
        </p:nvSpPr>
        <p:spPr>
          <a:xfrm>
            <a:off x="6028196" y="2979348"/>
            <a:ext cx="1" cy="207914"/>
          </a:xfrm>
          <a:prstGeom prst="line">
            <a:avLst/>
          </a:prstGeom>
          <a:ln w="25400">
            <a:solidFill>
              <a:srgbClr val="58585B"/>
            </a:solidFill>
            <a:bevel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34" name="Shape 634"/>
          <p:cNvSpPr/>
          <p:nvPr/>
        </p:nvSpPr>
        <p:spPr>
          <a:xfrm>
            <a:off x="4527823" y="4011200"/>
            <a:ext cx="4326188" cy="222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8847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58585B"/>
            </a:solidFill>
            <a:bevel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35" name="Shape 635"/>
          <p:cNvSpPr/>
          <p:nvPr/>
        </p:nvSpPr>
        <p:spPr>
          <a:xfrm>
            <a:off x="6025257" y="3745116"/>
            <a:ext cx="1" cy="494452"/>
          </a:xfrm>
          <a:prstGeom prst="line">
            <a:avLst/>
          </a:prstGeom>
          <a:ln w="25400">
            <a:solidFill>
              <a:srgbClr val="58585B"/>
            </a:solidFill>
            <a:bevel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36" name="Shape 636"/>
          <p:cNvSpPr/>
          <p:nvPr/>
        </p:nvSpPr>
        <p:spPr>
          <a:xfrm>
            <a:off x="4013721" y="4195466"/>
            <a:ext cx="1114773" cy="609511"/>
          </a:xfrm>
          <a:prstGeom prst="rect">
            <a:avLst/>
          </a:prstGeom>
          <a:solidFill>
            <a:srgbClr val="FFD8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637" name="Shape 637"/>
          <p:cNvSpPr/>
          <p:nvPr/>
        </p:nvSpPr>
        <p:spPr>
          <a:xfrm>
            <a:off x="5470810" y="3179823"/>
            <a:ext cx="1114773" cy="609511"/>
          </a:xfrm>
          <a:prstGeom prst="rect">
            <a:avLst/>
          </a:prstGeom>
          <a:solidFill>
            <a:srgbClr val="FFD8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638" name="Shape 638"/>
          <p:cNvSpPr/>
          <p:nvPr/>
        </p:nvSpPr>
        <p:spPr>
          <a:xfrm>
            <a:off x="5698021" y="3277568"/>
            <a:ext cx="704206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84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54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84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Body</a:t>
            </a:r>
          </a:p>
        </p:txBody>
      </p:sp>
      <p:sp>
        <p:nvSpPr>
          <p:cNvPr id="639" name="Shape 639"/>
          <p:cNvSpPr/>
          <p:nvPr/>
        </p:nvSpPr>
        <p:spPr>
          <a:xfrm>
            <a:off x="4219004" y="4293211"/>
            <a:ext cx="704206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h1</a:t>
            </a:r>
          </a:p>
        </p:txBody>
      </p:sp>
      <p:sp>
        <p:nvSpPr>
          <p:cNvPr id="640" name="Shape 640"/>
          <p:cNvSpPr/>
          <p:nvPr/>
        </p:nvSpPr>
        <p:spPr>
          <a:xfrm>
            <a:off x="6025257" y="2064234"/>
            <a:ext cx="1" cy="302250"/>
          </a:xfrm>
          <a:prstGeom prst="line">
            <a:avLst/>
          </a:prstGeom>
          <a:ln w="25400">
            <a:solidFill>
              <a:srgbClr val="58585B"/>
            </a:solidFill>
            <a:bevel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41" name="Shape 641"/>
          <p:cNvSpPr/>
          <p:nvPr/>
        </p:nvSpPr>
        <p:spPr>
          <a:xfrm>
            <a:off x="5464931" y="2368295"/>
            <a:ext cx="1114774" cy="618854"/>
          </a:xfrm>
          <a:prstGeom prst="rect">
            <a:avLst/>
          </a:prstGeom>
          <a:solidFill>
            <a:srgbClr val="FFD8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642" name="Shape 642"/>
          <p:cNvSpPr/>
          <p:nvPr/>
        </p:nvSpPr>
        <p:spPr>
          <a:xfrm>
            <a:off x="5676094" y="2470711"/>
            <a:ext cx="704206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HTML</a:t>
            </a:r>
          </a:p>
        </p:txBody>
      </p:sp>
      <p:sp>
        <p:nvSpPr>
          <p:cNvPr id="643" name="Shape 643"/>
          <p:cNvSpPr/>
          <p:nvPr/>
        </p:nvSpPr>
        <p:spPr>
          <a:xfrm>
            <a:off x="5200079" y="1625434"/>
            <a:ext cx="1642072" cy="565064"/>
          </a:xfrm>
          <a:prstGeom prst="rect">
            <a:avLst/>
          </a:prstGeom>
          <a:solidFill>
            <a:srgbClr val="ED332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644" name="Shape 644"/>
          <p:cNvSpPr/>
          <p:nvPr/>
        </p:nvSpPr>
        <p:spPr>
          <a:xfrm>
            <a:off x="5435228" y="1687529"/>
            <a:ext cx="1406923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Document</a:t>
            </a:r>
          </a:p>
        </p:txBody>
      </p:sp>
      <p:sp>
        <p:nvSpPr>
          <p:cNvPr id="645" name="Shape 645"/>
          <p:cNvSpPr/>
          <p:nvPr/>
        </p:nvSpPr>
        <p:spPr>
          <a:xfrm>
            <a:off x="5467871" y="4195466"/>
            <a:ext cx="1114773" cy="609511"/>
          </a:xfrm>
          <a:prstGeom prst="rect">
            <a:avLst/>
          </a:prstGeom>
          <a:solidFill>
            <a:srgbClr val="FFD8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646" name="Shape 646"/>
          <p:cNvSpPr/>
          <p:nvPr/>
        </p:nvSpPr>
        <p:spPr>
          <a:xfrm>
            <a:off x="5673154" y="4293211"/>
            <a:ext cx="704206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p</a:t>
            </a:r>
          </a:p>
        </p:txBody>
      </p:sp>
      <p:sp>
        <p:nvSpPr>
          <p:cNvPr id="647" name="Shape 647"/>
          <p:cNvSpPr/>
          <p:nvPr/>
        </p:nvSpPr>
        <p:spPr>
          <a:xfrm>
            <a:off x="8277123" y="4195466"/>
            <a:ext cx="1114773" cy="609511"/>
          </a:xfrm>
          <a:prstGeom prst="rect">
            <a:avLst/>
          </a:prstGeom>
          <a:solidFill>
            <a:srgbClr val="FFD8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648" name="Shape 648"/>
          <p:cNvSpPr/>
          <p:nvPr/>
        </p:nvSpPr>
        <p:spPr>
          <a:xfrm>
            <a:off x="8482407" y="4293211"/>
            <a:ext cx="704206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ul</a:t>
            </a:r>
          </a:p>
        </p:txBody>
      </p:sp>
      <p:sp>
        <p:nvSpPr>
          <p:cNvPr id="649" name="Shape 649"/>
          <p:cNvSpPr/>
          <p:nvPr/>
        </p:nvSpPr>
        <p:spPr>
          <a:xfrm>
            <a:off x="6972820" y="5131099"/>
            <a:ext cx="1114774" cy="609510"/>
          </a:xfrm>
          <a:prstGeom prst="rect">
            <a:avLst/>
          </a:prstGeom>
          <a:solidFill>
            <a:srgbClr val="FFD8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650" name="Shape 650"/>
          <p:cNvSpPr/>
          <p:nvPr/>
        </p:nvSpPr>
        <p:spPr>
          <a:xfrm>
            <a:off x="7190804" y="5235407"/>
            <a:ext cx="704206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li</a:t>
            </a:r>
          </a:p>
        </p:txBody>
      </p:sp>
      <p:sp>
        <p:nvSpPr>
          <p:cNvPr id="651" name="Shape 651"/>
          <p:cNvSpPr/>
          <p:nvPr/>
        </p:nvSpPr>
        <p:spPr>
          <a:xfrm>
            <a:off x="8273898" y="5131099"/>
            <a:ext cx="1114773" cy="609510"/>
          </a:xfrm>
          <a:prstGeom prst="rect">
            <a:avLst/>
          </a:prstGeom>
          <a:solidFill>
            <a:srgbClr val="FFD8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652" name="Shape 652"/>
          <p:cNvSpPr/>
          <p:nvPr/>
        </p:nvSpPr>
        <p:spPr>
          <a:xfrm>
            <a:off x="8491881" y="5235407"/>
            <a:ext cx="704206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li</a:t>
            </a:r>
          </a:p>
        </p:txBody>
      </p:sp>
      <p:sp>
        <p:nvSpPr>
          <p:cNvPr id="653" name="Shape 653"/>
          <p:cNvSpPr/>
          <p:nvPr/>
        </p:nvSpPr>
        <p:spPr>
          <a:xfrm>
            <a:off x="9607297" y="5129079"/>
            <a:ext cx="1114773" cy="609511"/>
          </a:xfrm>
          <a:prstGeom prst="rect">
            <a:avLst/>
          </a:prstGeom>
          <a:solidFill>
            <a:srgbClr val="FFD8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654" name="Shape 654"/>
          <p:cNvSpPr/>
          <p:nvPr/>
        </p:nvSpPr>
        <p:spPr>
          <a:xfrm>
            <a:off x="9787382" y="5244266"/>
            <a:ext cx="704206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li</a:t>
            </a:r>
          </a:p>
        </p:txBody>
      </p:sp>
      <p:sp>
        <p:nvSpPr>
          <p:cNvPr id="655" name="Shape 655"/>
          <p:cNvSpPr/>
          <p:nvPr/>
        </p:nvSpPr>
        <p:spPr>
          <a:xfrm>
            <a:off x="2369694" y="4186499"/>
            <a:ext cx="1406923" cy="609510"/>
          </a:xfrm>
          <a:prstGeom prst="rect">
            <a:avLst/>
          </a:prstGeom>
          <a:solidFill>
            <a:srgbClr val="1ECAC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656" name="Shape 656"/>
          <p:cNvSpPr/>
          <p:nvPr/>
        </p:nvSpPr>
        <p:spPr>
          <a:xfrm>
            <a:off x="2441713" y="4290807"/>
            <a:ext cx="125662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attribute</a:t>
            </a:r>
          </a:p>
        </p:txBody>
      </p:sp>
      <p:sp>
        <p:nvSpPr>
          <p:cNvPr id="657" name="Shape 657"/>
          <p:cNvSpPr/>
          <p:nvPr/>
        </p:nvSpPr>
        <p:spPr>
          <a:xfrm>
            <a:off x="9600726" y="4186499"/>
            <a:ext cx="1406923" cy="609510"/>
          </a:xfrm>
          <a:prstGeom prst="rect">
            <a:avLst/>
          </a:prstGeom>
          <a:solidFill>
            <a:srgbClr val="1ECAC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658" name="Shape 658"/>
          <p:cNvSpPr/>
          <p:nvPr/>
        </p:nvSpPr>
        <p:spPr>
          <a:xfrm>
            <a:off x="9672745" y="4290807"/>
            <a:ext cx="125662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attribute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63" name="Shape 663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64" name="Shape 664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jquery methods — traversing the dom</a:t>
            </a:r>
          </a:p>
        </p:txBody>
      </p:sp>
      <p:sp>
        <p:nvSpPr>
          <p:cNvPr id="665" name="Shape 665"/>
          <p:cNvSpPr/>
          <p:nvPr/>
        </p:nvSpPr>
        <p:spPr>
          <a:xfrm>
            <a:off x="649161" y="2700930"/>
            <a:ext cx="4320846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Some methods available to us:</a:t>
            </a:r>
          </a:p>
        </p:txBody>
      </p:sp>
      <p:sp>
        <p:nvSpPr>
          <p:cNvPr id="666" name="Shape 666"/>
          <p:cNvSpPr/>
          <p:nvPr/>
        </p:nvSpPr>
        <p:spPr>
          <a:xfrm>
            <a:off x="995178" y="3193684"/>
            <a:ext cx="4698604" cy="1346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40631" indent="-240631">
              <a:buSzPct val="100000"/>
              <a:buChar char="‣"/>
            </a:pPr>
            <a:r>
              <a:t>.find( )   (finds all descendants)</a:t>
            </a:r>
          </a:p>
          <a:p>
            <a:pPr marL="240631" indent="-240631">
              <a:buSzPct val="100000"/>
              <a:buChar char="‣"/>
            </a:pPr>
            <a:r>
              <a:t>.children( )</a:t>
            </a:r>
          </a:p>
          <a:p>
            <a:pPr marL="240631" indent="-240631">
              <a:buSzPct val="100000"/>
              <a:buChar char="‣"/>
            </a:pPr>
            <a:r>
              <a:t>.parent( ) </a:t>
            </a:r>
          </a:p>
          <a:p>
            <a:pPr marL="240631" indent="-240631">
              <a:buSzPct val="100000"/>
              <a:buChar char="‣"/>
            </a:pPr>
            <a:r>
              <a:t>.siblings( )</a:t>
            </a:r>
          </a:p>
        </p:txBody>
      </p:sp>
      <p:sp>
        <p:nvSpPr>
          <p:cNvPr id="667" name="Shape 667"/>
          <p:cNvSpPr/>
          <p:nvPr/>
        </p:nvSpPr>
        <p:spPr>
          <a:xfrm>
            <a:off x="651507" y="1554976"/>
            <a:ext cx="9960028" cy="711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jQuery provides us with methods to find/select elements to work with &amp; traverse the DOM</a:t>
            </a:r>
          </a:p>
        </p:txBody>
      </p:sp>
      <p:grpSp>
        <p:nvGrpSpPr>
          <p:cNvPr id="670" name="Group 670"/>
          <p:cNvGrpSpPr/>
          <p:nvPr/>
        </p:nvGrpSpPr>
        <p:grpSpPr>
          <a:xfrm>
            <a:off x="10788404" y="181799"/>
            <a:ext cx="2107411" cy="2074813"/>
            <a:chOff x="0" y="0"/>
            <a:chExt cx="2107410" cy="2074811"/>
          </a:xfrm>
        </p:grpSpPr>
        <p:sp>
          <p:nvSpPr>
            <p:cNvPr id="668" name="Shape 668"/>
            <p:cNvSpPr/>
            <p:nvPr/>
          </p:nvSpPr>
          <p:spPr>
            <a:xfrm>
              <a:off x="0" y="0"/>
              <a:ext cx="2107411" cy="2074812"/>
            </a:xfrm>
            <a:prstGeom prst="ellipse">
              <a:avLst/>
            </a:prstGeom>
            <a:solidFill>
              <a:srgbClr val="FFB0C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ts val="1600"/>
                </a:lnSpc>
                <a:defRPr cap="all" sz="18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</a:p>
          </p:txBody>
        </p:sp>
        <p:sp>
          <p:nvSpPr>
            <p:cNvPr id="669" name="Shape 669"/>
            <p:cNvSpPr/>
            <p:nvPr/>
          </p:nvSpPr>
          <p:spPr>
            <a:xfrm>
              <a:off x="414244" y="627195"/>
              <a:ext cx="1278923" cy="8204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647700">
                <a:lnSpc>
                  <a:spcPts val="3200"/>
                </a:lnSpc>
                <a:defRPr cap="all" spc="-56" sz="2800">
                  <a:uFill>
                    <a:solidFill>
                      <a:srgbClr val="000000"/>
                    </a:solidFill>
                  </a:uFill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lvl1pPr>
            </a:lstStyle>
            <a:p>
              <a:pPr/>
              <a:r>
                <a:t>traverse the dom</a:t>
              </a:r>
            </a:p>
          </p:txBody>
        </p:sp>
      </p:grpSp>
      <p:sp>
        <p:nvSpPr>
          <p:cNvPr id="671" name="Shape 671"/>
          <p:cNvSpPr/>
          <p:nvPr/>
        </p:nvSpPr>
        <p:spPr>
          <a:xfrm>
            <a:off x="6603462" y="4058576"/>
            <a:ext cx="4973117" cy="1428542"/>
          </a:xfrm>
          <a:prstGeom prst="roundRect">
            <a:avLst>
              <a:gd name="adj" fmla="val 12313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672" name="Shape 672"/>
          <p:cNvSpPr/>
          <p:nvPr/>
        </p:nvSpPr>
        <p:spPr>
          <a:xfrm>
            <a:off x="6567168" y="2687139"/>
            <a:ext cx="4457396" cy="711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What goes in the parentheses?</a:t>
            </a:r>
          </a:p>
          <a:p>
            <a:pPr>
              <a:defRPr>
                <a:latin typeface="News706BT-BoldC"/>
                <a:ea typeface="News706BT-BoldC"/>
                <a:cs typeface="News706BT-BoldC"/>
                <a:sym typeface="News706BT-BoldC"/>
              </a:defRPr>
            </a:pPr>
            <a:r>
              <a:rPr>
                <a:latin typeface="News706BT-RomanC"/>
                <a:ea typeface="News706BT-RomanC"/>
                <a:cs typeface="News706BT-RomanC"/>
                <a:sym typeface="News706BT-RomanC"/>
              </a:rPr>
              <a:t>A css-style </a:t>
            </a:r>
            <a:r>
              <a:t>selector</a:t>
            </a:r>
          </a:p>
        </p:txBody>
      </p:sp>
      <p:sp>
        <p:nvSpPr>
          <p:cNvPr id="673" name="Shape 673"/>
          <p:cNvSpPr/>
          <p:nvPr/>
        </p:nvSpPr>
        <p:spPr>
          <a:xfrm>
            <a:off x="6608540" y="3621060"/>
            <a:ext cx="1597763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Examples:</a:t>
            </a:r>
          </a:p>
        </p:txBody>
      </p:sp>
      <p:sp>
        <p:nvSpPr>
          <p:cNvPr id="674" name="Shape 674"/>
          <p:cNvSpPr/>
          <p:nvPr/>
        </p:nvSpPr>
        <p:spPr>
          <a:xfrm>
            <a:off x="6746498" y="4218300"/>
            <a:ext cx="4687045" cy="1109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ts val="4500"/>
              </a:lnSpc>
              <a:tabLst>
                <a:tab pos="457200" algn="l"/>
              </a:tabLst>
              <a:defRPr sz="20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7C7C7"/>
                </a:solidFill>
              </a:rPr>
              <a:t>$</a:t>
            </a:r>
            <a:r>
              <a:rPr>
                <a:solidFill>
                  <a:srgbClr val="D8E91B"/>
                </a:solidFill>
              </a:rPr>
              <a:t>(</a:t>
            </a:r>
            <a:r>
              <a:rPr>
                <a:solidFill>
                  <a:srgbClr val="FFA0A0"/>
                </a:solidFill>
              </a:rPr>
              <a:t>'h1'</a:t>
            </a:r>
            <a:r>
              <a:rPr>
                <a:solidFill>
                  <a:srgbClr val="D8E91B"/>
                </a:solidFill>
              </a:rPr>
              <a:t>).</a:t>
            </a:r>
            <a:r>
              <a:t>find</a:t>
            </a:r>
            <a:r>
              <a:rPr>
                <a:solidFill>
                  <a:srgbClr val="D8E91B"/>
                </a:solidFill>
              </a:rPr>
              <a:t>(</a:t>
            </a:r>
            <a:r>
              <a:rPr>
                <a:solidFill>
                  <a:srgbClr val="42CAD9"/>
                </a:solidFill>
              </a:rPr>
              <a:t>'a'</a:t>
            </a:r>
            <a:r>
              <a:rPr>
                <a:solidFill>
                  <a:srgbClr val="D8E91B"/>
                </a:solidFill>
              </a:rPr>
              <a:t>);</a:t>
            </a:r>
            <a:endParaRPr>
              <a:solidFill>
                <a:srgbClr val="C7C7C7"/>
              </a:solidFill>
            </a:endParaRPr>
          </a:p>
          <a:p>
            <a:pPr defTabSz="457200">
              <a:lnSpc>
                <a:spcPts val="4500"/>
              </a:lnSpc>
              <a:tabLst>
                <a:tab pos="457200" algn="l"/>
              </a:tabLst>
              <a:defRPr sz="2000">
                <a:solidFill>
                  <a:srgbClr val="FFA0A0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7C7C7"/>
                </a:solidFill>
              </a:rPr>
              <a:t>$</a:t>
            </a:r>
            <a:r>
              <a:rPr>
                <a:solidFill>
                  <a:srgbClr val="D8E91B"/>
                </a:solidFill>
              </a:rPr>
              <a:t>(</a:t>
            </a:r>
            <a:r>
              <a:t>'#box1'</a:t>
            </a:r>
            <a:r>
              <a:rPr>
                <a:solidFill>
                  <a:srgbClr val="D8E91B"/>
                </a:solidFill>
              </a:rPr>
              <a:t>).</a:t>
            </a:r>
            <a:r>
              <a:rPr>
                <a:solidFill>
                  <a:srgbClr val="FFFFFF"/>
                </a:solidFill>
              </a:rPr>
              <a:t>parent</a:t>
            </a:r>
            <a:r>
              <a:rPr>
                <a:solidFill>
                  <a:srgbClr val="D8E91B"/>
                </a:solidFill>
              </a:rPr>
              <a:t>();</a:t>
            </a:r>
            <a:endParaRPr>
              <a:solidFill>
                <a:srgbClr val="D8E91B"/>
              </a:solidFill>
            </a:endParaRPr>
          </a:p>
          <a:p>
            <a:pPr defTabSz="457200">
              <a:lnSpc>
                <a:spcPts val="4500"/>
              </a:lnSpc>
              <a:tabLst>
                <a:tab pos="457200" algn="l"/>
              </a:tabLst>
              <a:defRPr sz="2000">
                <a:solidFill>
                  <a:srgbClr val="FFA0A0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7C7C7"/>
                </a:solidFill>
              </a:rPr>
              <a:t>$</a:t>
            </a:r>
            <a:r>
              <a:rPr>
                <a:solidFill>
                  <a:srgbClr val="D8E91B"/>
                </a:solidFill>
              </a:rPr>
              <a:t>(</a:t>
            </a:r>
            <a:r>
              <a:t>'p'</a:t>
            </a:r>
            <a:r>
              <a:rPr>
                <a:solidFill>
                  <a:srgbClr val="D8E91B"/>
                </a:solidFill>
              </a:rPr>
              <a:t>).</a:t>
            </a:r>
            <a:r>
              <a:rPr>
                <a:solidFill>
                  <a:srgbClr val="FFFFFF"/>
                </a:solidFill>
              </a:rPr>
              <a:t>siblings</a:t>
            </a:r>
            <a:r>
              <a:rPr>
                <a:solidFill>
                  <a:srgbClr val="D8E91B"/>
                </a:solidFill>
              </a:rPr>
              <a:t>(</a:t>
            </a:r>
            <a:r>
              <a:t>'.important'</a:t>
            </a:r>
            <a:r>
              <a:rPr>
                <a:solidFill>
                  <a:srgbClr val="D8E91B"/>
                </a:solidFill>
              </a:rPr>
              <a:t>);</a:t>
            </a:r>
          </a:p>
        </p:txBody>
      </p:sp>
      <p:sp>
        <p:nvSpPr>
          <p:cNvPr id="675" name="Shape 675"/>
          <p:cNvSpPr/>
          <p:nvPr/>
        </p:nvSpPr>
        <p:spPr>
          <a:xfrm>
            <a:off x="658197" y="6147252"/>
            <a:ext cx="10550766" cy="711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News706BT-ItalicC"/>
                <a:ea typeface="News706BT-ItalicC"/>
                <a:cs typeface="News706BT-ItalicC"/>
                <a:sym typeface="News706BT-ItalicC"/>
              </a:defRPr>
            </a:lvl1pPr>
          </a:lstStyle>
          <a:p>
            <a:pPr/>
            <a:r>
              <a:t>*Think of this as part of the selection process, must come directly after another selection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80" name="Shape 680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81" name="Shape 681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jquery methods — working with those elements</a:t>
            </a:r>
          </a:p>
        </p:txBody>
      </p:sp>
      <p:pic>
        <p:nvPicPr>
          <p:cNvPr id="682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09441" y="5949159"/>
            <a:ext cx="1001659" cy="553072"/>
          </a:xfrm>
          <a:prstGeom prst="rect">
            <a:avLst/>
          </a:prstGeom>
          <a:ln w="12700">
            <a:miter lim="400000"/>
          </a:ln>
        </p:spPr>
      </p:pic>
      <p:sp>
        <p:nvSpPr>
          <p:cNvPr id="683" name="Shape 683"/>
          <p:cNvSpPr/>
          <p:nvPr/>
        </p:nvSpPr>
        <p:spPr>
          <a:xfrm>
            <a:off x="5168925" y="6028794"/>
            <a:ext cx="3926434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See the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jQuery docs</a:t>
            </a:r>
            <a:r>
              <a:t> for list!</a:t>
            </a:r>
          </a:p>
        </p:txBody>
      </p:sp>
      <p:sp>
        <p:nvSpPr>
          <p:cNvPr id="684" name="Shape 684"/>
          <p:cNvSpPr/>
          <p:nvPr/>
        </p:nvSpPr>
        <p:spPr>
          <a:xfrm>
            <a:off x="635573" y="1512644"/>
            <a:ext cx="8646872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After we've selected elements, we can use jQuery methods to:</a:t>
            </a:r>
          </a:p>
        </p:txBody>
      </p:sp>
      <p:sp>
        <p:nvSpPr>
          <p:cNvPr id="685" name="Shape 685"/>
          <p:cNvSpPr/>
          <p:nvPr/>
        </p:nvSpPr>
        <p:spPr>
          <a:xfrm>
            <a:off x="3905303" y="2777727"/>
            <a:ext cx="2107411" cy="2074813"/>
          </a:xfrm>
          <a:prstGeom prst="ellipse">
            <a:avLst/>
          </a:prstGeom>
          <a:solidFill>
            <a:srgbClr val="FFD8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686" name="Shape 686"/>
          <p:cNvSpPr/>
          <p:nvPr/>
        </p:nvSpPr>
        <p:spPr>
          <a:xfrm>
            <a:off x="4417579" y="3404923"/>
            <a:ext cx="1082859" cy="820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  <a:r>
              <a:t>get/set</a:t>
            </a:r>
          </a:p>
          <a:p>
            <a: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  <a:r>
              <a:t>content</a:t>
            </a:r>
          </a:p>
        </p:txBody>
      </p:sp>
      <p:sp>
        <p:nvSpPr>
          <p:cNvPr id="687" name="Shape 687"/>
          <p:cNvSpPr/>
          <p:nvPr/>
        </p:nvSpPr>
        <p:spPr>
          <a:xfrm>
            <a:off x="970140" y="2777727"/>
            <a:ext cx="2107412" cy="2074813"/>
          </a:xfrm>
          <a:prstGeom prst="ellipse">
            <a:avLst/>
          </a:prstGeom>
          <a:solidFill>
            <a:srgbClr val="FFB0C3">
              <a:alpha val="3731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688" name="Shape 688"/>
          <p:cNvSpPr/>
          <p:nvPr/>
        </p:nvSpPr>
        <p:spPr>
          <a:xfrm>
            <a:off x="1384384" y="3404923"/>
            <a:ext cx="1278923" cy="820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  <a:r>
              <a:t>finding</a:t>
            </a:r>
          </a:p>
          <a:p>
            <a: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  <a:r>
              <a:t>elements</a:t>
            </a:r>
          </a:p>
        </p:txBody>
      </p:sp>
      <p:sp>
        <p:nvSpPr>
          <p:cNvPr id="689" name="Shape 689"/>
          <p:cNvSpPr/>
          <p:nvPr/>
        </p:nvSpPr>
        <p:spPr>
          <a:xfrm>
            <a:off x="6840466" y="2777727"/>
            <a:ext cx="2107411" cy="2074813"/>
          </a:xfrm>
          <a:prstGeom prst="ellipse">
            <a:avLst/>
          </a:prstGeom>
          <a:solidFill>
            <a:srgbClr val="1ECAC7">
              <a:alpha val="4149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690" name="Shape 690"/>
          <p:cNvSpPr/>
          <p:nvPr/>
        </p:nvSpPr>
        <p:spPr>
          <a:xfrm>
            <a:off x="7134795" y="3201723"/>
            <a:ext cx="1518753" cy="1226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add effects/animation</a:t>
            </a:r>
          </a:p>
        </p:txBody>
      </p:sp>
      <p:sp>
        <p:nvSpPr>
          <p:cNvPr id="691" name="Shape 691"/>
          <p:cNvSpPr/>
          <p:nvPr/>
        </p:nvSpPr>
        <p:spPr>
          <a:xfrm>
            <a:off x="9845079" y="2777727"/>
            <a:ext cx="2107412" cy="2074813"/>
          </a:xfrm>
          <a:prstGeom prst="ellipse">
            <a:avLst/>
          </a:prstGeom>
          <a:solidFill>
            <a:srgbClr val="ED332F">
              <a:alpha val="4149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692" name="Shape 692"/>
          <p:cNvSpPr/>
          <p:nvPr/>
        </p:nvSpPr>
        <p:spPr>
          <a:xfrm>
            <a:off x="10139409" y="3201723"/>
            <a:ext cx="1518753" cy="1226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  <a:r>
              <a:t>create</a:t>
            </a:r>
          </a:p>
          <a:p>
            <a: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  <a:r>
              <a:t>event</a:t>
            </a:r>
          </a:p>
          <a:p>
            <a: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  <a:r>
              <a:t>listeners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699548" y="3079750"/>
            <a:ext cx="116057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i="1" sz="3400">
                <a:latin typeface="News Gothic MT"/>
                <a:ea typeface="News Gothic MT"/>
                <a:cs typeface="News Gothic MT"/>
                <a:sym typeface="News Gothic MT"/>
              </a:defRPr>
            </a:lvl1pPr>
          </a:lstStyle>
          <a:p>
            <a:pPr/>
            <a:r>
              <a:t>“Will we be going over jquery in more depth when we get to writting js?”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95" name="Shape 695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96" name="Shape 696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jquery methods — Getting/setting content</a:t>
            </a:r>
          </a:p>
        </p:txBody>
      </p:sp>
      <p:grpSp>
        <p:nvGrpSpPr>
          <p:cNvPr id="699" name="Group 699"/>
          <p:cNvGrpSpPr/>
          <p:nvPr/>
        </p:nvGrpSpPr>
        <p:grpSpPr>
          <a:xfrm>
            <a:off x="10755810" y="181799"/>
            <a:ext cx="2107412" cy="2074813"/>
            <a:chOff x="0" y="0"/>
            <a:chExt cx="2107410" cy="2074811"/>
          </a:xfrm>
        </p:grpSpPr>
        <p:sp>
          <p:nvSpPr>
            <p:cNvPr id="697" name="Shape 697"/>
            <p:cNvSpPr/>
            <p:nvPr/>
          </p:nvSpPr>
          <p:spPr>
            <a:xfrm>
              <a:off x="0" y="0"/>
              <a:ext cx="2107411" cy="2074812"/>
            </a:xfrm>
            <a:prstGeom prst="ellipse">
              <a:avLst/>
            </a:prstGeom>
            <a:solidFill>
              <a:srgbClr val="FFD8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ts val="1600"/>
                </a:lnSpc>
                <a:defRPr cap="all" sz="18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</a:p>
          </p:txBody>
        </p:sp>
        <p:sp>
          <p:nvSpPr>
            <p:cNvPr id="698" name="Shape 698"/>
            <p:cNvSpPr/>
            <p:nvPr/>
          </p:nvSpPr>
          <p:spPr>
            <a:xfrm>
              <a:off x="512275" y="627195"/>
              <a:ext cx="1082860" cy="8204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ctr" defTabSz="647700">
                <a:lnSpc>
                  <a:spcPts val="3200"/>
                </a:lnSpc>
                <a:defRPr cap="all" spc="-56" sz="2800">
                  <a:uFill>
                    <a:solidFill>
                      <a:srgbClr val="000000"/>
                    </a:solidFill>
                  </a:uFill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  <a:r>
                <a:t>get/set</a:t>
              </a:r>
            </a:p>
            <a:p>
              <a:pPr algn="ctr" defTabSz="647700">
                <a:lnSpc>
                  <a:spcPts val="3200"/>
                </a:lnSpc>
                <a:defRPr cap="all" spc="-56" sz="2800">
                  <a:uFill>
                    <a:solidFill>
                      <a:srgbClr val="000000"/>
                    </a:solidFill>
                  </a:uFill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  <a:r>
                <a:t>content</a:t>
              </a:r>
            </a:p>
          </p:txBody>
        </p:sp>
      </p:grpSp>
      <p:sp>
        <p:nvSpPr>
          <p:cNvPr id="700" name="Shape 700"/>
          <p:cNvSpPr/>
          <p:nvPr/>
        </p:nvSpPr>
        <p:spPr>
          <a:xfrm>
            <a:off x="593998" y="3016881"/>
            <a:ext cx="4320845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Some methods available to us:</a:t>
            </a:r>
          </a:p>
        </p:txBody>
      </p:sp>
      <p:sp>
        <p:nvSpPr>
          <p:cNvPr id="701" name="Shape 701"/>
          <p:cNvSpPr/>
          <p:nvPr/>
        </p:nvSpPr>
        <p:spPr>
          <a:xfrm>
            <a:off x="594162" y="1624597"/>
            <a:ext cx="11601520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Get/change content of elements, attributes, text nodes</a:t>
            </a:r>
          </a:p>
        </p:txBody>
      </p:sp>
      <p:sp>
        <p:nvSpPr>
          <p:cNvPr id="702" name="Shape 702"/>
          <p:cNvSpPr/>
          <p:nvPr/>
        </p:nvSpPr>
        <p:spPr>
          <a:xfrm>
            <a:off x="1120187" y="3536589"/>
            <a:ext cx="3268467" cy="1981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40631" indent="-240631">
              <a:buSzPct val="100000"/>
              <a:buChar char="‣"/>
            </a:pPr>
            <a:r>
              <a:t>.html( )</a:t>
            </a:r>
          </a:p>
          <a:p>
            <a:pPr marL="240631" indent="-240631">
              <a:buSzPct val="100000"/>
              <a:buChar char="‣"/>
            </a:pPr>
            <a:r>
              <a:t>.attr( )</a:t>
            </a:r>
          </a:p>
          <a:p>
            <a:pPr marL="240631" indent="-240631">
              <a:buSzPct val="100000"/>
              <a:buChar char="‣"/>
            </a:pPr>
            <a:r>
              <a:t>.css( )</a:t>
            </a:r>
          </a:p>
          <a:p>
            <a:pPr marL="240631" indent="-240631">
              <a:buSzPct val="100000"/>
              <a:buChar char="‣"/>
            </a:pPr>
            <a:r>
              <a:t>.addClass( )</a:t>
            </a:r>
          </a:p>
          <a:p>
            <a:pPr marL="240631" indent="-240631">
              <a:buSzPct val="100000"/>
              <a:buChar char="‣"/>
            </a:pPr>
            <a:r>
              <a:t>.removeClass( )</a:t>
            </a:r>
          </a:p>
          <a:p>
            <a:pPr marL="240631" indent="-240631">
              <a:buSzPct val="100000"/>
              <a:buChar char="‣"/>
            </a:pPr>
            <a:r>
              <a:t>.toggleClass( )</a:t>
            </a:r>
          </a:p>
        </p:txBody>
      </p:sp>
      <p:sp>
        <p:nvSpPr>
          <p:cNvPr id="703" name="Shape 703"/>
          <p:cNvSpPr/>
          <p:nvPr/>
        </p:nvSpPr>
        <p:spPr>
          <a:xfrm>
            <a:off x="5616363" y="4388318"/>
            <a:ext cx="7049980" cy="2177520"/>
          </a:xfrm>
          <a:prstGeom prst="roundRect">
            <a:avLst>
              <a:gd name="adj" fmla="val 8078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704" name="Shape 704"/>
          <p:cNvSpPr/>
          <p:nvPr/>
        </p:nvSpPr>
        <p:spPr>
          <a:xfrm>
            <a:off x="5580069" y="3016881"/>
            <a:ext cx="7209435" cy="711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What goes in the parentheses?</a:t>
            </a:r>
          </a:p>
          <a:p>
            <a:pPr/>
            <a:r>
              <a:t>The </a:t>
            </a:r>
            <a:r>
              <a:rPr>
                <a:latin typeface="News706BT-BoldC"/>
                <a:ea typeface="News706BT-BoldC"/>
                <a:cs typeface="News706BT-BoldC"/>
                <a:sym typeface="News706BT-BoldC"/>
              </a:rPr>
              <a:t>html, styles, classes you want to add/change</a:t>
            </a:r>
          </a:p>
        </p:txBody>
      </p:sp>
      <p:sp>
        <p:nvSpPr>
          <p:cNvPr id="705" name="Shape 705"/>
          <p:cNvSpPr/>
          <p:nvPr/>
        </p:nvSpPr>
        <p:spPr>
          <a:xfrm>
            <a:off x="5621442" y="3950802"/>
            <a:ext cx="5598872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Examples of </a:t>
            </a:r>
            <a:r>
              <a:rPr>
                <a:latin typeface="News706BT-BoldC"/>
                <a:ea typeface="News706BT-BoldC"/>
                <a:cs typeface="News706BT-BoldC"/>
                <a:sym typeface="News706BT-BoldC"/>
              </a:rPr>
              <a:t>adding/changing </a:t>
            </a:r>
            <a:r>
              <a:t>content:</a:t>
            </a:r>
          </a:p>
        </p:txBody>
      </p:sp>
      <p:sp>
        <p:nvSpPr>
          <p:cNvPr id="706" name="Shape 706"/>
          <p:cNvSpPr/>
          <p:nvPr/>
        </p:nvSpPr>
        <p:spPr>
          <a:xfrm>
            <a:off x="5759399" y="4577352"/>
            <a:ext cx="6973417" cy="1794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457200">
              <a:lnSpc>
                <a:spcPts val="4500"/>
              </a:lnSpc>
              <a:tabLst>
                <a:tab pos="457200" algn="l"/>
              </a:tabLst>
              <a:defRPr sz="20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7C7C7"/>
                </a:solidFill>
              </a:rPr>
              <a:t>$</a:t>
            </a:r>
            <a:r>
              <a:rPr>
                <a:solidFill>
                  <a:srgbClr val="D8E91B"/>
                </a:solidFill>
              </a:rPr>
              <a:t>(</a:t>
            </a:r>
            <a:r>
              <a:rPr>
                <a:solidFill>
                  <a:srgbClr val="FFA0A0"/>
                </a:solidFill>
              </a:rPr>
              <a:t>'h1'</a:t>
            </a:r>
            <a:r>
              <a:rPr>
                <a:solidFill>
                  <a:srgbClr val="D8E91B"/>
                </a:solidFill>
              </a:rPr>
              <a:t>).</a:t>
            </a:r>
            <a:r>
              <a:t>html</a:t>
            </a:r>
            <a:r>
              <a:rPr>
                <a:solidFill>
                  <a:srgbClr val="D8E91B"/>
                </a:solidFill>
              </a:rPr>
              <a:t>(</a:t>
            </a:r>
            <a:r>
              <a:rPr>
                <a:solidFill>
                  <a:srgbClr val="42CAD9"/>
                </a:solidFill>
              </a:rPr>
              <a:t>'Content to insert goes here'</a:t>
            </a:r>
            <a:r>
              <a:rPr>
                <a:solidFill>
                  <a:srgbClr val="D8E91B"/>
                </a:solidFill>
              </a:rPr>
              <a:t>);</a:t>
            </a:r>
            <a:endParaRPr>
              <a:solidFill>
                <a:srgbClr val="D8E91B"/>
              </a:solidFill>
            </a:endParaRPr>
          </a:p>
          <a:p>
            <a:pPr defTabSz="457200">
              <a:lnSpc>
                <a:spcPts val="4500"/>
              </a:lnSpc>
              <a:tabLst>
                <a:tab pos="457200" algn="l"/>
              </a:tabLst>
              <a:defRPr sz="2000">
                <a:solidFill>
                  <a:srgbClr val="FFA0A0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7C7C7"/>
                </a:solidFill>
              </a:rPr>
              <a:t>$</a:t>
            </a:r>
            <a:r>
              <a:rPr>
                <a:solidFill>
                  <a:srgbClr val="D8E91B"/>
                </a:solidFill>
              </a:rPr>
              <a:t>(</a:t>
            </a:r>
            <a:r>
              <a:t>'img'</a:t>
            </a:r>
            <a:r>
              <a:rPr>
                <a:solidFill>
                  <a:srgbClr val="D8E91B"/>
                </a:solidFill>
              </a:rPr>
              <a:t>).</a:t>
            </a:r>
            <a:r>
              <a:rPr>
                <a:solidFill>
                  <a:srgbClr val="FFFFFF"/>
                </a:solidFill>
              </a:rPr>
              <a:t>attr</a:t>
            </a:r>
            <a:r>
              <a:rPr>
                <a:solidFill>
                  <a:srgbClr val="D8E91B"/>
                </a:solidFill>
              </a:rPr>
              <a:t>(</a:t>
            </a:r>
            <a:r>
              <a:t>'src', 'images/bike.png'</a:t>
            </a:r>
            <a:r>
              <a:rPr>
                <a:solidFill>
                  <a:srgbClr val="D8E91B"/>
                </a:solidFill>
              </a:rPr>
              <a:t>);</a:t>
            </a:r>
            <a:endParaRPr>
              <a:solidFill>
                <a:srgbClr val="C7C7C7"/>
              </a:solidFill>
            </a:endParaRPr>
          </a:p>
          <a:p>
            <a:pPr defTabSz="457200">
              <a:lnSpc>
                <a:spcPts val="4500"/>
              </a:lnSpc>
              <a:tabLst>
                <a:tab pos="457200" algn="l"/>
              </a:tabLst>
              <a:defRPr sz="2000">
                <a:solidFill>
                  <a:srgbClr val="FFA0A0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7C7C7"/>
                </a:solidFill>
              </a:rPr>
              <a:t>$</a:t>
            </a:r>
            <a:r>
              <a:rPr>
                <a:solidFill>
                  <a:srgbClr val="D8E91B"/>
                </a:solidFill>
              </a:rPr>
              <a:t>(</a:t>
            </a:r>
            <a:r>
              <a:t>'#box1'</a:t>
            </a:r>
            <a:r>
              <a:rPr>
                <a:solidFill>
                  <a:srgbClr val="D8E91B"/>
                </a:solidFill>
              </a:rPr>
              <a:t>).</a:t>
            </a:r>
            <a:r>
              <a:rPr>
                <a:solidFill>
                  <a:srgbClr val="FFFFFF"/>
                </a:solidFill>
              </a:rPr>
              <a:t>css</a:t>
            </a:r>
            <a:r>
              <a:rPr>
                <a:solidFill>
                  <a:srgbClr val="D8E91B"/>
                </a:solidFill>
              </a:rPr>
              <a:t>(</a:t>
            </a:r>
            <a:r>
              <a:t>'color', 'red'</a:t>
            </a:r>
            <a:r>
              <a:rPr>
                <a:solidFill>
                  <a:srgbClr val="D8E91B"/>
                </a:solidFill>
              </a:rPr>
              <a:t>);</a:t>
            </a:r>
            <a:endParaRPr>
              <a:solidFill>
                <a:srgbClr val="D8E91B"/>
              </a:solidFill>
            </a:endParaRPr>
          </a:p>
          <a:p>
            <a:pPr defTabSz="457200">
              <a:lnSpc>
                <a:spcPts val="4500"/>
              </a:lnSpc>
              <a:tabLst>
                <a:tab pos="457200" algn="l"/>
              </a:tabLst>
              <a:defRPr sz="2000">
                <a:solidFill>
                  <a:srgbClr val="FFA0A0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7C7C7"/>
                </a:solidFill>
              </a:rPr>
              <a:t>$</a:t>
            </a:r>
            <a:r>
              <a:rPr>
                <a:solidFill>
                  <a:srgbClr val="D8E91B"/>
                </a:solidFill>
              </a:rPr>
              <a:t>(</a:t>
            </a:r>
            <a:r>
              <a:t>'p'</a:t>
            </a:r>
            <a:r>
              <a:rPr>
                <a:solidFill>
                  <a:srgbClr val="D8E91B"/>
                </a:solidFill>
              </a:rPr>
              <a:t>).</a:t>
            </a:r>
            <a:r>
              <a:rPr>
                <a:solidFill>
                  <a:srgbClr val="FFFFFF"/>
                </a:solidFill>
              </a:rPr>
              <a:t>addClass</a:t>
            </a:r>
            <a:r>
              <a:rPr>
                <a:solidFill>
                  <a:srgbClr val="D8E91B"/>
                </a:solidFill>
              </a:rPr>
              <a:t>(</a:t>
            </a:r>
            <a:r>
              <a:t>'success'</a:t>
            </a:r>
            <a:r>
              <a:rPr>
                <a:solidFill>
                  <a:srgbClr val="D8E91B"/>
                </a:solidFill>
              </a:rPr>
              <a:t>);</a:t>
            </a:r>
            <a:endParaRPr>
              <a:solidFill>
                <a:srgbClr val="D8E91B"/>
              </a:solidFill>
            </a:endParaRPr>
          </a:p>
          <a:p>
            <a:pPr defTabSz="457200">
              <a:lnSpc>
                <a:spcPts val="4500"/>
              </a:lnSpc>
              <a:tabLst>
                <a:tab pos="457200" algn="l"/>
              </a:tabLst>
              <a:defRPr sz="2000">
                <a:solidFill>
                  <a:srgbClr val="FFA0A0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7C7C7"/>
                </a:solidFill>
              </a:rPr>
              <a:t>$</a:t>
            </a:r>
            <a:r>
              <a:rPr>
                <a:solidFill>
                  <a:srgbClr val="D8E91B"/>
                </a:solidFill>
              </a:rPr>
              <a:t>(</a:t>
            </a:r>
            <a:r>
              <a:t>'p'</a:t>
            </a:r>
            <a:r>
              <a:rPr>
                <a:solidFill>
                  <a:srgbClr val="D8E91B"/>
                </a:solidFill>
              </a:rPr>
              <a:t>).</a:t>
            </a:r>
            <a:r>
              <a:rPr>
                <a:solidFill>
                  <a:srgbClr val="FFFFFF"/>
                </a:solidFill>
              </a:rPr>
              <a:t>removeClass</a:t>
            </a:r>
            <a:r>
              <a:rPr>
                <a:solidFill>
                  <a:srgbClr val="D8E91B"/>
                </a:solidFill>
              </a:rPr>
              <a:t>(</a:t>
            </a:r>
            <a:r>
              <a:t>'my-class-here'</a:t>
            </a:r>
            <a:r>
              <a:rPr>
                <a:solidFill>
                  <a:srgbClr val="D8E91B"/>
                </a:solidFill>
              </a:rP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9" name="Shape 709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10" name="Shape 710"/>
          <p:cNvSpPr/>
          <p:nvPr/>
        </p:nvSpPr>
        <p:spPr>
          <a:xfrm>
            <a:off x="635000" y="736600"/>
            <a:ext cx="9307957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Let's take a closer look</a:t>
            </a:r>
          </a:p>
        </p:txBody>
      </p:sp>
      <p:pic>
        <p:nvPicPr>
          <p:cNvPr id="711" name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13150" y="1542420"/>
            <a:ext cx="6484640" cy="43771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FCB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/>
          <p:nvPr/>
        </p:nvSpPr>
        <p:spPr>
          <a:xfrm>
            <a:off x="635000" y="1638963"/>
            <a:ext cx="11734800" cy="115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180" sz="90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separation of concerns</a:t>
            </a:r>
          </a:p>
        </p:txBody>
      </p:sp>
      <p:sp>
        <p:nvSpPr>
          <p:cNvPr id="716" name="Shape 716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17" name="Shape 717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18" name="Shape 718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JQuery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21" name="Shape 721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22" name="Shape 722"/>
          <p:cNvSpPr/>
          <p:nvPr/>
        </p:nvSpPr>
        <p:spPr>
          <a:xfrm>
            <a:off x="647700" y="720095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The three amigos: Structure, style, behavior</a:t>
            </a:r>
          </a:p>
        </p:txBody>
      </p:sp>
      <p:sp>
        <p:nvSpPr>
          <p:cNvPr id="723" name="Shape 723"/>
          <p:cNvSpPr/>
          <p:nvPr/>
        </p:nvSpPr>
        <p:spPr>
          <a:xfrm>
            <a:off x="635000" y="1612900"/>
            <a:ext cx="11734800" cy="1126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246944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sz="2500">
                <a:uFill>
                  <a:solidFill>
                    <a:srgbClr val="000000"/>
                  </a:solidFill>
                </a:uFill>
              </a:rPr>
              <a:t>HTML = Noun</a:t>
            </a:r>
          </a:p>
          <a:p>
            <a:pPr lvl="1" marL="246944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2500">
                <a:uFill>
                  <a:solidFill>
                    <a:srgbClr val="000000"/>
                  </a:solidFill>
                </a:uFill>
              </a:defRPr>
            </a:pPr>
            <a:r>
              <a:t>CSS = Adjective</a:t>
            </a:r>
            <a:endParaRPr sz="1800">
              <a:uFillTx/>
            </a:endParaRPr>
          </a:p>
          <a:p>
            <a:pPr lvl="1" marL="246944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2500">
                <a:uFill>
                  <a:solidFill>
                    <a:srgbClr val="000000"/>
                  </a:solidFill>
                </a:uFill>
              </a:defRPr>
            </a:pPr>
            <a:r>
              <a:t>Javascript = Verb</a:t>
            </a:r>
          </a:p>
        </p:txBody>
      </p:sp>
      <p:sp>
        <p:nvSpPr>
          <p:cNvPr id="724" name="Shape 724"/>
          <p:cNvSpPr/>
          <p:nvPr/>
        </p:nvSpPr>
        <p:spPr>
          <a:xfrm>
            <a:off x="5967028" y="4151177"/>
            <a:ext cx="2718890" cy="2718890"/>
          </a:xfrm>
          <a:prstGeom prst="ellipse">
            <a:avLst/>
          </a:prstGeom>
          <a:solidFill>
            <a:srgbClr val="92F0E0">
              <a:alpha val="75871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5" name="Shape 725"/>
          <p:cNvSpPr/>
          <p:nvPr/>
        </p:nvSpPr>
        <p:spPr>
          <a:xfrm>
            <a:off x="6991350" y="2359843"/>
            <a:ext cx="2720157" cy="2720157"/>
          </a:xfrm>
          <a:prstGeom prst="ellipse">
            <a:avLst/>
          </a:prstGeom>
          <a:solidFill>
            <a:srgbClr val="E93F34">
              <a:alpha val="5500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6" name="Shape 726"/>
          <p:cNvSpPr/>
          <p:nvPr/>
        </p:nvSpPr>
        <p:spPr>
          <a:xfrm>
            <a:off x="7944887" y="3309711"/>
            <a:ext cx="937091" cy="820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 defTabSz="647700">
              <a:lnSpc>
                <a:spcPts val="3200"/>
              </a:lnSpc>
              <a:defRPr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Style</a:t>
            </a:r>
            <a:endParaRPr cap="all" spc="-56" sz="2800">
              <a:uFill>
                <a:solidFill>
                  <a:srgbClr val="000000"/>
                </a:solidFill>
              </a:uFill>
              <a:latin typeface="PFDinTextCompPro-Bold"/>
              <a:ea typeface="PFDinTextCompPro-Bold"/>
              <a:cs typeface="PFDinTextCompPro-Bold"/>
              <a:sym typeface="PFDinTextCompPro-Bold"/>
            </a:endParaRPr>
          </a:p>
          <a:p>
            <a:pPr algn="r" defTabSz="647700">
              <a:lnSpc>
                <a:spcPts val="3200"/>
              </a:lnSpc>
              <a:defRPr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CSS</a:t>
            </a:r>
          </a:p>
        </p:txBody>
      </p:sp>
      <p:sp>
        <p:nvSpPr>
          <p:cNvPr id="727" name="Shape 727"/>
          <p:cNvSpPr/>
          <p:nvPr/>
        </p:nvSpPr>
        <p:spPr>
          <a:xfrm>
            <a:off x="6404275" y="5418366"/>
            <a:ext cx="1844395" cy="820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 defTabSz="647700">
              <a:lnSpc>
                <a:spcPts val="3200"/>
              </a:lnSpc>
              <a:defRPr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Behavior</a:t>
            </a:r>
            <a:endParaRPr cap="all" spc="-56" sz="2800">
              <a:uFill>
                <a:solidFill>
                  <a:srgbClr val="000000"/>
                </a:solidFill>
              </a:uFill>
              <a:latin typeface="PFDinTextCompPro-Bold"/>
              <a:ea typeface="PFDinTextCompPro-Bold"/>
              <a:cs typeface="PFDinTextCompPro-Bold"/>
              <a:sym typeface="PFDinTextCompPro-Bold"/>
            </a:endParaRPr>
          </a:p>
          <a:p>
            <a:pPr algn="ctr" defTabSz="647700">
              <a:lnSpc>
                <a:spcPts val="3200"/>
              </a:lnSpc>
              <a:defRPr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Javascript</a:t>
            </a:r>
          </a:p>
        </p:txBody>
      </p:sp>
      <p:sp>
        <p:nvSpPr>
          <p:cNvPr id="728" name="Shape 728"/>
          <p:cNvSpPr/>
          <p:nvPr/>
        </p:nvSpPr>
        <p:spPr>
          <a:xfrm>
            <a:off x="4958260" y="2360477"/>
            <a:ext cx="2718891" cy="2718890"/>
          </a:xfrm>
          <a:prstGeom prst="ellipse">
            <a:avLst/>
          </a:prstGeom>
          <a:solidFill>
            <a:srgbClr val="FCD833">
              <a:alpha val="63721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9" name="Shape 729"/>
          <p:cNvSpPr/>
          <p:nvPr/>
        </p:nvSpPr>
        <p:spPr>
          <a:xfrm>
            <a:off x="5535208" y="3309711"/>
            <a:ext cx="1475696" cy="820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647700">
              <a:lnSpc>
                <a:spcPts val="3200"/>
              </a:lnSpc>
              <a:defRPr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Structure</a:t>
            </a:r>
            <a:endParaRPr cap="all" spc="-56" sz="2800">
              <a:uFill>
                <a:solidFill>
                  <a:srgbClr val="000000"/>
                </a:solidFill>
              </a:uFill>
              <a:latin typeface="PFDinTextCompPro-Bold"/>
              <a:ea typeface="PFDinTextCompPro-Bold"/>
              <a:cs typeface="PFDinTextCompPro-Bold"/>
              <a:sym typeface="PFDinTextCompPro-Bold"/>
            </a:endParaRPr>
          </a:p>
          <a:p>
            <a:pPr defTabSz="647700">
              <a:lnSpc>
                <a:spcPts val="3200"/>
              </a:lnSpc>
              <a:defRPr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HTML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32" name="Shape 732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33" name="Shape 733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css cascading</a:t>
            </a:r>
          </a:p>
        </p:txBody>
      </p:sp>
      <p:sp>
        <p:nvSpPr>
          <p:cNvPr id="734" name="Shape 734"/>
          <p:cNvSpPr/>
          <p:nvPr/>
        </p:nvSpPr>
        <p:spPr>
          <a:xfrm>
            <a:off x="429971" y="3143137"/>
            <a:ext cx="6048857" cy="3728649"/>
          </a:xfrm>
          <a:prstGeom prst="rect">
            <a:avLst/>
          </a:prstGeom>
          <a:solidFill>
            <a:srgbClr val="FFD8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735" name="Shape 735"/>
          <p:cNvSpPr/>
          <p:nvPr/>
        </p:nvSpPr>
        <p:spPr>
          <a:xfrm>
            <a:off x="660832" y="4039487"/>
            <a:ext cx="1053996" cy="1387472"/>
          </a:xfrm>
          <a:prstGeom prst="rect">
            <a:avLst/>
          </a:prstGeom>
          <a:solidFill>
            <a:srgbClr val="FFFFFF"/>
          </a:solidFill>
          <a:ln w="76200">
            <a:solidFill>
              <a:srgbClr val="8724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736" name="Shape 736"/>
          <p:cNvSpPr/>
          <p:nvPr/>
        </p:nvSpPr>
        <p:spPr>
          <a:xfrm>
            <a:off x="2148698" y="4039487"/>
            <a:ext cx="1053996" cy="1387472"/>
          </a:xfrm>
          <a:prstGeom prst="rect">
            <a:avLst/>
          </a:prstGeom>
          <a:solidFill>
            <a:srgbClr val="FFFFFF"/>
          </a:solidFill>
          <a:ln w="76200">
            <a:solidFill>
              <a:srgbClr val="F1AFC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ts val="1600"/>
              </a:lnSpc>
              <a:defRPr cap="all" sz="1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,</a:t>
            </a:r>
          </a:p>
        </p:txBody>
      </p:sp>
      <p:sp>
        <p:nvSpPr>
          <p:cNvPr id="737" name="Shape 737"/>
          <p:cNvSpPr/>
          <p:nvPr/>
        </p:nvSpPr>
        <p:spPr>
          <a:xfrm>
            <a:off x="3649264" y="4039487"/>
            <a:ext cx="1053996" cy="1387472"/>
          </a:xfrm>
          <a:prstGeom prst="rect">
            <a:avLst/>
          </a:prstGeom>
          <a:solidFill>
            <a:srgbClr val="FFFFFF"/>
          </a:solidFill>
          <a:ln w="76200">
            <a:solidFill>
              <a:srgbClr val="5FCBC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738" name="Shape 738"/>
          <p:cNvSpPr/>
          <p:nvPr/>
        </p:nvSpPr>
        <p:spPr>
          <a:xfrm>
            <a:off x="5149829" y="4039487"/>
            <a:ext cx="1053996" cy="1387472"/>
          </a:xfrm>
          <a:prstGeom prst="rect">
            <a:avLst/>
          </a:prstGeom>
          <a:solidFill>
            <a:srgbClr val="FFFFFF"/>
          </a:solidFill>
          <a:ln w="76200">
            <a:solidFill>
              <a:srgbClr val="E93F3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739" name="Shape 739"/>
          <p:cNvSpPr/>
          <p:nvPr/>
        </p:nvSpPr>
        <p:spPr>
          <a:xfrm>
            <a:off x="1726319" y="4251571"/>
            <a:ext cx="411481" cy="1371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,</a:t>
            </a:r>
          </a:p>
        </p:txBody>
      </p:sp>
      <p:sp>
        <p:nvSpPr>
          <p:cNvPr id="740" name="Shape 740"/>
          <p:cNvSpPr/>
          <p:nvPr/>
        </p:nvSpPr>
        <p:spPr>
          <a:xfrm>
            <a:off x="3226588" y="4251571"/>
            <a:ext cx="411481" cy="1371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,</a:t>
            </a:r>
          </a:p>
        </p:txBody>
      </p:sp>
      <p:sp>
        <p:nvSpPr>
          <p:cNvPr id="741" name="Shape 741"/>
          <p:cNvSpPr/>
          <p:nvPr/>
        </p:nvSpPr>
        <p:spPr>
          <a:xfrm>
            <a:off x="4726857" y="4251571"/>
            <a:ext cx="411481" cy="1371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,</a:t>
            </a:r>
          </a:p>
        </p:txBody>
      </p:sp>
      <p:sp>
        <p:nvSpPr>
          <p:cNvPr id="742" name="Shape 742"/>
          <p:cNvSpPr/>
          <p:nvPr/>
        </p:nvSpPr>
        <p:spPr>
          <a:xfrm>
            <a:off x="662537" y="3273975"/>
            <a:ext cx="1130047" cy="613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sz="2000"/>
            </a:pPr>
            <a:r>
              <a:t>Style</a:t>
            </a:r>
          </a:p>
          <a:p>
            <a:pPr algn="ctr">
              <a:defRPr sz="2000"/>
            </a:pPr>
            <a:r>
              <a:t>attribute</a:t>
            </a:r>
          </a:p>
        </p:txBody>
      </p:sp>
      <p:sp>
        <p:nvSpPr>
          <p:cNvPr id="743" name="Shape 743"/>
          <p:cNvSpPr/>
          <p:nvPr/>
        </p:nvSpPr>
        <p:spPr>
          <a:xfrm>
            <a:off x="2475670" y="3407325"/>
            <a:ext cx="412751" cy="347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ID</a:t>
            </a:r>
          </a:p>
        </p:txBody>
      </p:sp>
      <p:sp>
        <p:nvSpPr>
          <p:cNvPr id="744" name="Shape 744"/>
          <p:cNvSpPr/>
          <p:nvPr/>
        </p:nvSpPr>
        <p:spPr>
          <a:xfrm>
            <a:off x="3611238" y="3273975"/>
            <a:ext cx="1130047" cy="613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sz="2000"/>
            </a:pPr>
            <a:r>
              <a:t>Class,</a:t>
            </a:r>
          </a:p>
          <a:p>
            <a:pPr algn="ctr">
              <a:defRPr sz="2000"/>
            </a:pPr>
            <a:r>
              <a:t>attribute</a:t>
            </a:r>
          </a:p>
        </p:txBody>
      </p:sp>
      <p:sp>
        <p:nvSpPr>
          <p:cNvPr id="745" name="Shape 745"/>
          <p:cNvSpPr/>
          <p:nvPr/>
        </p:nvSpPr>
        <p:spPr>
          <a:xfrm>
            <a:off x="5057701" y="3407325"/>
            <a:ext cx="1238251" cy="347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Elements</a:t>
            </a:r>
          </a:p>
        </p:txBody>
      </p:sp>
      <p:sp>
        <p:nvSpPr>
          <p:cNvPr id="746" name="Shape 746"/>
          <p:cNvSpPr/>
          <p:nvPr/>
        </p:nvSpPr>
        <p:spPr>
          <a:xfrm>
            <a:off x="548584" y="5578552"/>
            <a:ext cx="1774280" cy="1178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700"/>
            </a:pPr>
            <a:r>
              <a:t>Most</a:t>
            </a:r>
          </a:p>
          <a:p>
            <a:pPr>
              <a:defRPr sz="2700"/>
            </a:pPr>
            <a:r>
              <a:t>specificity</a:t>
            </a:r>
          </a:p>
          <a:p>
            <a:pPr>
              <a:defRPr sz="2700"/>
            </a:pPr>
            <a:r>
              <a:t>value</a:t>
            </a:r>
          </a:p>
        </p:txBody>
      </p:sp>
      <p:sp>
        <p:nvSpPr>
          <p:cNvPr id="747" name="Shape 747"/>
          <p:cNvSpPr/>
          <p:nvPr/>
        </p:nvSpPr>
        <p:spPr>
          <a:xfrm>
            <a:off x="4535687" y="5578552"/>
            <a:ext cx="1774279" cy="1178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sz="2700"/>
            </a:pPr>
            <a:r>
              <a:t>Least</a:t>
            </a:r>
          </a:p>
          <a:p>
            <a:pPr algn="r">
              <a:defRPr sz="2700"/>
            </a:pPr>
            <a:r>
              <a:t>specificity</a:t>
            </a:r>
          </a:p>
          <a:p>
            <a:pPr algn="r">
              <a:defRPr sz="2700"/>
            </a:pPr>
            <a:r>
              <a:t>value</a:t>
            </a:r>
          </a:p>
        </p:txBody>
      </p:sp>
      <p:sp>
        <p:nvSpPr>
          <p:cNvPr id="748" name="Shape 748"/>
          <p:cNvSpPr/>
          <p:nvPr/>
        </p:nvSpPr>
        <p:spPr>
          <a:xfrm>
            <a:off x="2308026" y="6167571"/>
            <a:ext cx="2292748" cy="1"/>
          </a:xfrm>
          <a:prstGeom prst="line">
            <a:avLst/>
          </a:prstGeom>
          <a:ln w="139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49" name="Shape 749"/>
          <p:cNvSpPr/>
          <p:nvPr/>
        </p:nvSpPr>
        <p:spPr>
          <a:xfrm>
            <a:off x="381774" y="2305049"/>
            <a:ext cx="6145252" cy="522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sz="3400">
                <a:latin typeface="News706BT-BoldC"/>
                <a:ea typeface="News706BT-BoldC"/>
                <a:cs typeface="News706BT-BoldC"/>
                <a:sym typeface="News706BT-BoldC"/>
              </a:defRPr>
            </a:pPr>
            <a:r>
              <a:rPr>
                <a:solidFill>
                  <a:srgbClr val="58585B"/>
                </a:solidFill>
              </a:rPr>
              <a:t>&lt;li </a:t>
            </a:r>
            <a:r>
              <a:rPr>
                <a:solidFill>
                  <a:srgbClr val="872442"/>
                </a:solidFill>
              </a:rPr>
              <a:t>style=“color: red”</a:t>
            </a:r>
            <a:r>
              <a:rPr>
                <a:solidFill>
                  <a:srgbClr val="58585B"/>
                </a:solidFill>
              </a:rPr>
              <a:t>&gt;&lt;/li&gt;</a:t>
            </a:r>
          </a:p>
        </p:txBody>
      </p:sp>
      <p:grpSp>
        <p:nvGrpSpPr>
          <p:cNvPr id="754" name="Group 754"/>
          <p:cNvGrpSpPr/>
          <p:nvPr/>
        </p:nvGrpSpPr>
        <p:grpSpPr>
          <a:xfrm>
            <a:off x="876461" y="4190357"/>
            <a:ext cx="5137135" cy="1274702"/>
            <a:chOff x="0" y="0"/>
            <a:chExt cx="5137134" cy="1274701"/>
          </a:xfrm>
        </p:grpSpPr>
        <p:sp>
          <p:nvSpPr>
            <p:cNvPr id="750" name="Shape 750"/>
            <p:cNvSpPr/>
            <p:nvPr/>
          </p:nvSpPr>
          <p:spPr>
            <a:xfrm>
              <a:off x="0" y="4697"/>
              <a:ext cx="597338" cy="12700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65000"/>
                </a:lnSpc>
                <a:defRPr cap="all" spc="-200" sz="10000">
                  <a:solidFill>
                    <a:srgbClr val="872442"/>
                  </a:solidFill>
                  <a:uFill>
                    <a:solidFill>
                      <a:srgbClr val="000000"/>
                    </a:solidFill>
                  </a:uFill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lvl1pPr>
            </a:lstStyle>
            <a:p>
              <a:pPr>
                <a:defRPr cap="none" spc="0">
                  <a:uFillTx/>
                  <a:latin typeface="PFDinTextCompPro-Regular"/>
                  <a:ea typeface="PFDinTextCompPro-Regular"/>
                  <a:cs typeface="PFDinTextCompPro-Regular"/>
                  <a:sym typeface="PFDinTextCompPro-Regular"/>
                </a:defRPr>
              </a:pPr>
              <a:r>
                <a:rPr cap="all" spc="-200">
                  <a:uFill>
                    <a:solidFill>
                      <a:srgbClr val="000000"/>
                    </a:solidFill>
                  </a:uFill>
                  <a:latin typeface="PFDinTextCompPro-Bold"/>
                  <a:ea typeface="PFDinTextCompPro-Bold"/>
                  <a:cs typeface="PFDinTextCompPro-Bold"/>
                  <a:sym typeface="PFDinTextCompPro-Bold"/>
                </a:rPr>
                <a:t>1</a:t>
              </a:r>
            </a:p>
          </p:txBody>
        </p:sp>
        <p:sp>
          <p:nvSpPr>
            <p:cNvPr id="751" name="Shape 751"/>
            <p:cNvSpPr/>
            <p:nvPr/>
          </p:nvSpPr>
          <p:spPr>
            <a:xfrm>
              <a:off x="4539796" y="4697"/>
              <a:ext cx="597339" cy="12700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65000"/>
                </a:lnSpc>
                <a:defRPr cap="all" spc="-200" sz="10000">
                  <a:solidFill>
                    <a:srgbClr val="E93F34"/>
                  </a:solidFill>
                  <a:uFill>
                    <a:solidFill>
                      <a:srgbClr val="000000"/>
                    </a:solidFill>
                  </a:uFill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lvl1pPr>
            </a:lstStyle>
            <a:p>
              <a:pPr>
                <a:defRPr cap="none" spc="0">
                  <a:uFillTx/>
                  <a:latin typeface="PFDinTextCompPro-Regular"/>
                  <a:ea typeface="PFDinTextCompPro-Regular"/>
                  <a:cs typeface="PFDinTextCompPro-Regular"/>
                  <a:sym typeface="PFDinTextCompPro-Regular"/>
                </a:defRPr>
              </a:pPr>
              <a:r>
                <a:rPr cap="all" spc="-200">
                  <a:uFill>
                    <a:solidFill>
                      <a:srgbClr val="000000"/>
                    </a:solidFill>
                  </a:uFill>
                  <a:latin typeface="PFDinTextCompPro-Bold"/>
                  <a:ea typeface="PFDinTextCompPro-Bold"/>
                  <a:cs typeface="PFDinTextCompPro-Bold"/>
                  <a:sym typeface="PFDinTextCompPro-Bold"/>
                </a:rPr>
                <a:t>0</a:t>
              </a:r>
            </a:p>
          </p:txBody>
        </p:sp>
        <p:sp>
          <p:nvSpPr>
            <p:cNvPr id="752" name="Shape 752"/>
            <p:cNvSpPr/>
            <p:nvPr/>
          </p:nvSpPr>
          <p:spPr>
            <a:xfrm>
              <a:off x="3001130" y="2348"/>
              <a:ext cx="597339" cy="12700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65000"/>
                </a:lnSpc>
                <a:defRPr cap="all" spc="-200" sz="10000">
                  <a:solidFill>
                    <a:srgbClr val="5FCBC8"/>
                  </a:solidFill>
                  <a:uFill>
                    <a:solidFill>
                      <a:srgbClr val="000000"/>
                    </a:solidFill>
                  </a:uFill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lvl1pPr>
            </a:lstStyle>
            <a:p>
              <a:pPr>
                <a:defRPr cap="none" spc="0">
                  <a:uFillTx/>
                  <a:latin typeface="PFDinTextCompPro-Regular"/>
                  <a:ea typeface="PFDinTextCompPro-Regular"/>
                  <a:cs typeface="PFDinTextCompPro-Regular"/>
                  <a:sym typeface="PFDinTextCompPro-Regular"/>
                </a:defRPr>
              </a:pPr>
              <a:r>
                <a:rPr cap="all" spc="-200">
                  <a:uFill>
                    <a:solidFill>
                      <a:srgbClr val="000000"/>
                    </a:solidFill>
                  </a:uFill>
                  <a:latin typeface="PFDinTextCompPro-Bold"/>
                  <a:ea typeface="PFDinTextCompPro-Bold"/>
                  <a:cs typeface="PFDinTextCompPro-Bold"/>
                  <a:sym typeface="PFDinTextCompPro-Bold"/>
                </a:rPr>
                <a:t>0</a:t>
              </a:r>
            </a:p>
          </p:txBody>
        </p:sp>
        <p:sp>
          <p:nvSpPr>
            <p:cNvPr id="753" name="Shape 753"/>
            <p:cNvSpPr/>
            <p:nvPr/>
          </p:nvSpPr>
          <p:spPr>
            <a:xfrm>
              <a:off x="1500565" y="0"/>
              <a:ext cx="597339" cy="12700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65000"/>
                </a:lnSpc>
                <a:defRPr cap="all" spc="-200" sz="10000">
                  <a:solidFill>
                    <a:srgbClr val="F1AFC3"/>
                  </a:solidFill>
                  <a:uFill>
                    <a:solidFill>
                      <a:srgbClr val="000000"/>
                    </a:solidFill>
                  </a:uFill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lvl1pPr>
            </a:lstStyle>
            <a:p>
              <a:pPr>
                <a:defRPr cap="none" spc="0">
                  <a:uFillTx/>
                  <a:latin typeface="PFDinTextCompPro-Regular"/>
                  <a:ea typeface="PFDinTextCompPro-Regular"/>
                  <a:cs typeface="PFDinTextCompPro-Regular"/>
                  <a:sym typeface="PFDinTextCompPro-Regular"/>
                </a:defRPr>
              </a:pPr>
              <a:r>
                <a:rPr cap="all" spc="-200">
                  <a:uFill>
                    <a:solidFill>
                      <a:srgbClr val="000000"/>
                    </a:solidFill>
                  </a:uFill>
                  <a:latin typeface="PFDinTextCompPro-Bold"/>
                  <a:ea typeface="PFDinTextCompPro-Bold"/>
                  <a:cs typeface="PFDinTextCompPro-Bold"/>
                  <a:sym typeface="PFDinTextCompPro-Bold"/>
                </a:rPr>
                <a:t>0</a:t>
              </a:r>
            </a:p>
          </p:txBody>
        </p:sp>
      </p:grpSp>
      <p:sp>
        <p:nvSpPr>
          <p:cNvPr id="755" name="Shape 755"/>
          <p:cNvSpPr/>
          <p:nvPr/>
        </p:nvSpPr>
        <p:spPr>
          <a:xfrm>
            <a:off x="6686939" y="3155837"/>
            <a:ext cx="6048857" cy="3728649"/>
          </a:xfrm>
          <a:prstGeom prst="rect">
            <a:avLst/>
          </a:prstGeom>
          <a:solidFill>
            <a:srgbClr val="FFD8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756" name="Shape 756"/>
          <p:cNvSpPr/>
          <p:nvPr/>
        </p:nvSpPr>
        <p:spPr>
          <a:xfrm>
            <a:off x="6917800" y="4052187"/>
            <a:ext cx="1053996" cy="1387472"/>
          </a:xfrm>
          <a:prstGeom prst="rect">
            <a:avLst/>
          </a:prstGeom>
          <a:solidFill>
            <a:srgbClr val="FFFFFF"/>
          </a:solidFill>
          <a:ln w="76200">
            <a:solidFill>
              <a:srgbClr val="8724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757" name="Shape 757"/>
          <p:cNvSpPr/>
          <p:nvPr/>
        </p:nvSpPr>
        <p:spPr>
          <a:xfrm>
            <a:off x="8405665" y="4052187"/>
            <a:ext cx="1053996" cy="1387472"/>
          </a:xfrm>
          <a:prstGeom prst="rect">
            <a:avLst/>
          </a:prstGeom>
          <a:solidFill>
            <a:srgbClr val="FFFFFF"/>
          </a:solidFill>
          <a:ln w="76200">
            <a:solidFill>
              <a:srgbClr val="F1AFC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ts val="1600"/>
              </a:lnSpc>
              <a:defRPr cap="all" sz="1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,</a:t>
            </a:r>
          </a:p>
        </p:txBody>
      </p:sp>
      <p:sp>
        <p:nvSpPr>
          <p:cNvPr id="758" name="Shape 758"/>
          <p:cNvSpPr/>
          <p:nvPr/>
        </p:nvSpPr>
        <p:spPr>
          <a:xfrm>
            <a:off x="9906231" y="4052187"/>
            <a:ext cx="1053996" cy="1387472"/>
          </a:xfrm>
          <a:prstGeom prst="rect">
            <a:avLst/>
          </a:prstGeom>
          <a:solidFill>
            <a:srgbClr val="FFFFFF"/>
          </a:solidFill>
          <a:ln w="76200">
            <a:solidFill>
              <a:srgbClr val="5FCBC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759" name="Shape 759"/>
          <p:cNvSpPr/>
          <p:nvPr/>
        </p:nvSpPr>
        <p:spPr>
          <a:xfrm>
            <a:off x="11406796" y="4052187"/>
            <a:ext cx="1053996" cy="1387472"/>
          </a:xfrm>
          <a:prstGeom prst="rect">
            <a:avLst/>
          </a:prstGeom>
          <a:solidFill>
            <a:srgbClr val="FFFFFF"/>
          </a:solidFill>
          <a:ln w="76200">
            <a:solidFill>
              <a:srgbClr val="E93F3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760" name="Shape 760"/>
          <p:cNvSpPr/>
          <p:nvPr/>
        </p:nvSpPr>
        <p:spPr>
          <a:xfrm>
            <a:off x="7983287" y="4264271"/>
            <a:ext cx="411481" cy="1371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,</a:t>
            </a:r>
          </a:p>
        </p:txBody>
      </p:sp>
      <p:sp>
        <p:nvSpPr>
          <p:cNvPr id="761" name="Shape 761"/>
          <p:cNvSpPr/>
          <p:nvPr/>
        </p:nvSpPr>
        <p:spPr>
          <a:xfrm>
            <a:off x="9483556" y="4264271"/>
            <a:ext cx="411481" cy="1371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,</a:t>
            </a:r>
          </a:p>
        </p:txBody>
      </p:sp>
      <p:sp>
        <p:nvSpPr>
          <p:cNvPr id="762" name="Shape 762"/>
          <p:cNvSpPr/>
          <p:nvPr/>
        </p:nvSpPr>
        <p:spPr>
          <a:xfrm>
            <a:off x="10983824" y="4264271"/>
            <a:ext cx="411481" cy="1371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,</a:t>
            </a:r>
          </a:p>
        </p:txBody>
      </p:sp>
      <p:sp>
        <p:nvSpPr>
          <p:cNvPr id="763" name="Shape 763"/>
          <p:cNvSpPr/>
          <p:nvPr/>
        </p:nvSpPr>
        <p:spPr>
          <a:xfrm>
            <a:off x="6919504" y="3286675"/>
            <a:ext cx="1130047" cy="613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sz="2000"/>
            </a:pPr>
            <a:r>
              <a:t>Style</a:t>
            </a:r>
          </a:p>
          <a:p>
            <a:pPr algn="ctr">
              <a:defRPr sz="2000"/>
            </a:pPr>
            <a:r>
              <a:t>attribute</a:t>
            </a:r>
          </a:p>
        </p:txBody>
      </p:sp>
      <p:sp>
        <p:nvSpPr>
          <p:cNvPr id="764" name="Shape 764"/>
          <p:cNvSpPr/>
          <p:nvPr/>
        </p:nvSpPr>
        <p:spPr>
          <a:xfrm>
            <a:off x="8732638" y="3420025"/>
            <a:ext cx="412751" cy="347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ID</a:t>
            </a:r>
          </a:p>
        </p:txBody>
      </p:sp>
      <p:sp>
        <p:nvSpPr>
          <p:cNvPr id="765" name="Shape 765"/>
          <p:cNvSpPr/>
          <p:nvPr/>
        </p:nvSpPr>
        <p:spPr>
          <a:xfrm>
            <a:off x="9868206" y="3286675"/>
            <a:ext cx="1130047" cy="613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sz="2000"/>
            </a:pPr>
            <a:r>
              <a:t>Class</a:t>
            </a:r>
          </a:p>
          <a:p>
            <a:pPr algn="ctr">
              <a:defRPr sz="2000"/>
            </a:pPr>
            <a:r>
              <a:t>attribute</a:t>
            </a:r>
          </a:p>
        </p:txBody>
      </p:sp>
      <p:sp>
        <p:nvSpPr>
          <p:cNvPr id="766" name="Shape 766"/>
          <p:cNvSpPr/>
          <p:nvPr/>
        </p:nvSpPr>
        <p:spPr>
          <a:xfrm>
            <a:off x="11314669" y="3420025"/>
            <a:ext cx="1238251" cy="347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Elements</a:t>
            </a:r>
          </a:p>
        </p:txBody>
      </p:sp>
      <p:sp>
        <p:nvSpPr>
          <p:cNvPr id="767" name="Shape 767"/>
          <p:cNvSpPr/>
          <p:nvPr/>
        </p:nvSpPr>
        <p:spPr>
          <a:xfrm>
            <a:off x="6805552" y="5591252"/>
            <a:ext cx="1774279" cy="1178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700"/>
            </a:pPr>
            <a:r>
              <a:t>Most</a:t>
            </a:r>
          </a:p>
          <a:p>
            <a:pPr>
              <a:defRPr sz="2700"/>
            </a:pPr>
            <a:r>
              <a:t>specificity</a:t>
            </a:r>
          </a:p>
          <a:p>
            <a:pPr>
              <a:defRPr sz="2700"/>
            </a:pPr>
            <a:r>
              <a:t>value</a:t>
            </a:r>
          </a:p>
        </p:txBody>
      </p:sp>
      <p:sp>
        <p:nvSpPr>
          <p:cNvPr id="768" name="Shape 768"/>
          <p:cNvSpPr/>
          <p:nvPr/>
        </p:nvSpPr>
        <p:spPr>
          <a:xfrm>
            <a:off x="10792654" y="5591252"/>
            <a:ext cx="1774280" cy="1178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sz="2700"/>
            </a:pPr>
            <a:r>
              <a:t>Least</a:t>
            </a:r>
          </a:p>
          <a:p>
            <a:pPr algn="r">
              <a:defRPr sz="2700"/>
            </a:pPr>
            <a:r>
              <a:t>specificity</a:t>
            </a:r>
          </a:p>
          <a:p>
            <a:pPr algn="r">
              <a:defRPr sz="2700"/>
            </a:pPr>
            <a:r>
              <a:t>value</a:t>
            </a:r>
          </a:p>
        </p:txBody>
      </p:sp>
      <p:sp>
        <p:nvSpPr>
          <p:cNvPr id="769" name="Shape 769"/>
          <p:cNvSpPr/>
          <p:nvPr/>
        </p:nvSpPr>
        <p:spPr>
          <a:xfrm>
            <a:off x="8564994" y="6180271"/>
            <a:ext cx="2292748" cy="1"/>
          </a:xfrm>
          <a:prstGeom prst="line">
            <a:avLst/>
          </a:prstGeom>
          <a:ln w="139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70" name="Shape 770"/>
          <p:cNvSpPr/>
          <p:nvPr/>
        </p:nvSpPr>
        <p:spPr>
          <a:xfrm>
            <a:off x="7490798" y="2282979"/>
            <a:ext cx="4695140" cy="569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sz="3800">
                <a:latin typeface="News706BT-BoldC"/>
                <a:ea typeface="News706BT-BoldC"/>
                <a:cs typeface="News706BT-BoldC"/>
                <a:sym typeface="News706BT-BoldC"/>
              </a:defRPr>
            </a:pPr>
            <a:r>
              <a:rPr>
                <a:solidFill>
                  <a:srgbClr val="F1AFC3"/>
                </a:solidFill>
              </a:rPr>
              <a:t>#about</a:t>
            </a:r>
            <a:r>
              <a:t> </a:t>
            </a:r>
            <a:r>
              <a:rPr>
                <a:solidFill>
                  <a:srgbClr val="5FCBC8"/>
                </a:solidFill>
              </a:rPr>
              <a:t>.first</a:t>
            </a:r>
            <a:r>
              <a:t> </a:t>
            </a:r>
            <a:r>
              <a:rPr>
                <a:solidFill>
                  <a:srgbClr val="E93F34"/>
                </a:solidFill>
              </a:rPr>
              <a:t>h2 + li</a:t>
            </a:r>
          </a:p>
        </p:txBody>
      </p:sp>
      <p:sp>
        <p:nvSpPr>
          <p:cNvPr id="771" name="Shape 771"/>
          <p:cNvSpPr/>
          <p:nvPr/>
        </p:nvSpPr>
        <p:spPr>
          <a:xfrm>
            <a:off x="11673225" y="4207754"/>
            <a:ext cx="597339" cy="1270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200" sz="10000">
                <a:solidFill>
                  <a:srgbClr val="E93F34"/>
                </a:solidFill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2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2</a:t>
            </a:r>
          </a:p>
        </p:txBody>
      </p:sp>
      <p:sp>
        <p:nvSpPr>
          <p:cNvPr id="772" name="Shape 772"/>
          <p:cNvSpPr/>
          <p:nvPr/>
        </p:nvSpPr>
        <p:spPr>
          <a:xfrm>
            <a:off x="10134559" y="4205406"/>
            <a:ext cx="597339" cy="1270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200" sz="10000">
                <a:solidFill>
                  <a:srgbClr val="5FCBC8"/>
                </a:solidFill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2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1</a:t>
            </a:r>
          </a:p>
        </p:txBody>
      </p:sp>
      <p:sp>
        <p:nvSpPr>
          <p:cNvPr id="773" name="Shape 773"/>
          <p:cNvSpPr/>
          <p:nvPr/>
        </p:nvSpPr>
        <p:spPr>
          <a:xfrm>
            <a:off x="8595893" y="4203281"/>
            <a:ext cx="597339" cy="1270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200" sz="10000">
                <a:solidFill>
                  <a:srgbClr val="F1AFC3"/>
                </a:solidFill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2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1</a:t>
            </a:r>
          </a:p>
        </p:txBody>
      </p:sp>
      <p:grpSp>
        <p:nvGrpSpPr>
          <p:cNvPr id="776" name="Group 776"/>
          <p:cNvGrpSpPr/>
          <p:nvPr/>
        </p:nvGrpSpPr>
        <p:grpSpPr>
          <a:xfrm>
            <a:off x="3121665" y="516895"/>
            <a:ext cx="2700022" cy="1859250"/>
            <a:chOff x="34718" y="0"/>
            <a:chExt cx="2700021" cy="1859249"/>
          </a:xfrm>
        </p:grpSpPr>
        <p:sp>
          <p:nvSpPr>
            <p:cNvPr id="774" name="Shape 774"/>
            <p:cNvSpPr/>
            <p:nvPr/>
          </p:nvSpPr>
          <p:spPr>
            <a:xfrm>
              <a:off x="34718" y="0"/>
              <a:ext cx="2700022" cy="1859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2432" y="3830"/>
                  </a:lnTo>
                  <a:lnTo>
                    <a:pt x="15606" y="1070"/>
                  </a:lnTo>
                  <a:lnTo>
                    <a:pt x="15372" y="5210"/>
                  </a:lnTo>
                  <a:lnTo>
                    <a:pt x="19461" y="4066"/>
                  </a:lnTo>
                  <a:lnTo>
                    <a:pt x="17407" y="7698"/>
                  </a:lnTo>
                  <a:lnTo>
                    <a:pt x="21600" y="8397"/>
                  </a:lnTo>
                  <a:lnTo>
                    <a:pt x="18133" y="10800"/>
                  </a:lnTo>
                  <a:lnTo>
                    <a:pt x="21600" y="13203"/>
                  </a:lnTo>
                  <a:lnTo>
                    <a:pt x="17407" y="13902"/>
                  </a:lnTo>
                  <a:lnTo>
                    <a:pt x="19461" y="17534"/>
                  </a:lnTo>
                  <a:lnTo>
                    <a:pt x="15372" y="16390"/>
                  </a:lnTo>
                  <a:lnTo>
                    <a:pt x="15606" y="20530"/>
                  </a:lnTo>
                  <a:lnTo>
                    <a:pt x="12432" y="17770"/>
                  </a:lnTo>
                  <a:lnTo>
                    <a:pt x="10800" y="21600"/>
                  </a:lnTo>
                  <a:lnTo>
                    <a:pt x="9168" y="17770"/>
                  </a:lnTo>
                  <a:lnTo>
                    <a:pt x="5994" y="20530"/>
                  </a:lnTo>
                  <a:lnTo>
                    <a:pt x="6228" y="16390"/>
                  </a:lnTo>
                  <a:lnTo>
                    <a:pt x="2139" y="17534"/>
                  </a:lnTo>
                  <a:lnTo>
                    <a:pt x="4193" y="13902"/>
                  </a:lnTo>
                  <a:lnTo>
                    <a:pt x="0" y="13203"/>
                  </a:lnTo>
                  <a:lnTo>
                    <a:pt x="3467" y="10800"/>
                  </a:lnTo>
                  <a:lnTo>
                    <a:pt x="0" y="8397"/>
                  </a:lnTo>
                  <a:lnTo>
                    <a:pt x="4193" y="7698"/>
                  </a:lnTo>
                  <a:lnTo>
                    <a:pt x="2139" y="4066"/>
                  </a:lnTo>
                  <a:lnTo>
                    <a:pt x="6228" y="5210"/>
                  </a:lnTo>
                  <a:lnTo>
                    <a:pt x="5994" y="1070"/>
                  </a:lnTo>
                  <a:lnTo>
                    <a:pt x="9168" y="3830"/>
                  </a:lnTo>
                  <a:close/>
                </a:path>
              </a:pathLst>
            </a:custGeom>
            <a:solidFill>
              <a:srgbClr val="FFB0C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ts val="1600"/>
                </a:lnSpc>
                <a:defRPr cap="all" sz="18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</a:p>
          </p:txBody>
        </p:sp>
        <p:sp>
          <p:nvSpPr>
            <p:cNvPr id="775" name="Shape 775"/>
            <p:cNvSpPr/>
            <p:nvPr/>
          </p:nvSpPr>
          <p:spPr>
            <a:xfrm>
              <a:off x="736368" y="740393"/>
              <a:ext cx="1398321" cy="454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65000"/>
                </a:lnSpc>
                <a:defRPr cap="all" spc="-72" sz="3600">
                  <a:uFill>
                    <a:solidFill>
                      <a:srgbClr val="000000"/>
                    </a:solidFill>
                  </a:uFill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lvl1pPr>
            </a:lstStyle>
            <a:p>
              <a:pPr>
                <a:defRPr cap="none" spc="0" sz="1800">
                  <a:uFillTx/>
                  <a:latin typeface="PFDinTextCompPro-Regular"/>
                  <a:ea typeface="PFDinTextCompPro-Regular"/>
                  <a:cs typeface="PFDinTextCompPro-Regular"/>
                  <a:sym typeface="PFDinTextCompPro-Regular"/>
                </a:defRPr>
              </a:pPr>
              <a:r>
                <a:rPr cap="all" spc="-72" sz="3600">
                  <a:uFill>
                    <a:solidFill>
                      <a:srgbClr val="000000"/>
                    </a:solidFill>
                  </a:uFill>
                  <a:latin typeface="PFDinTextCompPro-Bold"/>
                  <a:ea typeface="PFDinTextCompPro-Bold"/>
                  <a:cs typeface="PFDinTextCompPro-Bold"/>
                  <a:sym typeface="PFDinTextCompPro-Bold"/>
                </a:rPr>
                <a:t>WINNER!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15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99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99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99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15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99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99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10" presetID="1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71" grpId="4"/>
      <p:bldP build="whole" bldLvl="1" animBg="1" rev="0" advAuto="0" spid="772" grpId="3"/>
      <p:bldP build="whole" bldLvl="1" animBg="1" rev="0" advAuto="0" spid="754" grpId="1"/>
      <p:bldP build="whole" bldLvl="1" animBg="1" rev="0" advAuto="0" spid="776" grpId="5"/>
      <p:bldP build="whole" bldLvl="1" animBg="1" rev="0" advAuto="0" spid="773" grpId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79" name="Shape 779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80" name="Shape 780"/>
          <p:cNvSpPr/>
          <p:nvPr/>
        </p:nvSpPr>
        <p:spPr>
          <a:xfrm>
            <a:off x="635000" y="736600"/>
            <a:ext cx="9307957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separation of concerns</a:t>
            </a:r>
          </a:p>
        </p:txBody>
      </p:sp>
      <p:sp>
        <p:nvSpPr>
          <p:cNvPr id="781" name="Shape 781"/>
          <p:cNvSpPr/>
          <p:nvPr/>
        </p:nvSpPr>
        <p:spPr>
          <a:xfrm>
            <a:off x="669969" y="1483426"/>
            <a:ext cx="11664862" cy="1831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177800" indent="-177800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>
                <a:uFill>
                  <a:solidFill>
                    <a:srgbClr val="000000"/>
                  </a:solidFill>
                </a:uFill>
              </a:defRPr>
            </a:pPr>
            <a:r>
              <a:t>Our JavaScript should focus on </a:t>
            </a:r>
            <a:r>
              <a:rPr>
                <a:latin typeface="News706BT-ItalicC"/>
                <a:ea typeface="News706BT-ItalicC"/>
                <a:cs typeface="News706BT-ItalicC"/>
                <a:sym typeface="News706BT-ItalicC"/>
              </a:rPr>
              <a:t>behavior</a:t>
            </a:r>
            <a:r>
              <a:t> and not on </a:t>
            </a:r>
            <a:r>
              <a:rPr>
                <a:latin typeface="News706BT-ItalicC"/>
                <a:ea typeface="News706BT-ItalicC"/>
                <a:cs typeface="News706BT-ItalicC"/>
                <a:sym typeface="News706BT-ItalicC"/>
              </a:rPr>
              <a:t>presentation</a:t>
            </a:r>
            <a:r>
              <a:t> (that's what our CSS is for!</a:t>
            </a:r>
          </a:p>
          <a:p>
            <a:pPr lvl="1" marL="177800" indent="-177800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>
                <a:uFill>
                  <a:solidFill>
                    <a:srgbClr val="000000"/>
                  </a:solidFill>
                </a:uFill>
              </a:defRPr>
            </a:pPr>
            <a:r>
              <a:t>How could we refactor our Color Switch from earlier to follow this guideline?</a:t>
            </a:r>
          </a:p>
          <a:p>
            <a:pPr lvl="1" marL="177800" indent="-177800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>
                <a:uFill>
                  <a:solidFill>
                    <a:srgbClr val="000000"/>
                  </a:solidFill>
                </a:uFill>
              </a:defRPr>
            </a:pPr>
            <a:r>
              <a:t>(Fork this codepen)</a:t>
            </a:r>
          </a:p>
          <a:p>
            <a:pPr lvl="1" marL="177800" indent="-177800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>
                <a:uFill>
                  <a:solidFill>
                    <a:srgbClr val="000000"/>
                  </a:solidFill>
                </a:uFill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http://codepen.io/eboyer/pen/grPZay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84" name="Shape 784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85" name="Shape 785"/>
          <p:cNvSpPr/>
          <p:nvPr/>
        </p:nvSpPr>
        <p:spPr>
          <a:xfrm>
            <a:off x="635000" y="736600"/>
            <a:ext cx="9307957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Let's take a closer look</a:t>
            </a:r>
          </a:p>
        </p:txBody>
      </p:sp>
      <p:pic>
        <p:nvPicPr>
          <p:cNvPr id="786" name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13150" y="1542420"/>
            <a:ext cx="6484640" cy="43771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91" name="Shape 791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92" name="Shape 792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jquery methods — working with those elements</a:t>
            </a:r>
          </a:p>
        </p:txBody>
      </p:sp>
      <p:pic>
        <p:nvPicPr>
          <p:cNvPr id="79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85579" y="6112228"/>
            <a:ext cx="1001659" cy="553073"/>
          </a:xfrm>
          <a:prstGeom prst="rect">
            <a:avLst/>
          </a:prstGeom>
          <a:ln w="12700">
            <a:miter lim="400000"/>
          </a:ln>
        </p:spPr>
      </p:pic>
      <p:sp>
        <p:nvSpPr>
          <p:cNvPr id="794" name="Shape 794"/>
          <p:cNvSpPr/>
          <p:nvPr/>
        </p:nvSpPr>
        <p:spPr>
          <a:xfrm>
            <a:off x="5245063" y="6191863"/>
            <a:ext cx="3926434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See the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jQuery docs</a:t>
            </a:r>
            <a:r>
              <a:t> for list!</a:t>
            </a:r>
          </a:p>
        </p:txBody>
      </p:sp>
      <p:sp>
        <p:nvSpPr>
          <p:cNvPr id="795" name="Shape 795"/>
          <p:cNvSpPr/>
          <p:nvPr/>
        </p:nvSpPr>
        <p:spPr>
          <a:xfrm>
            <a:off x="635573" y="1512644"/>
            <a:ext cx="8646872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After we've selected elements, we can use jQuery methods to:</a:t>
            </a:r>
          </a:p>
        </p:txBody>
      </p:sp>
      <p:sp>
        <p:nvSpPr>
          <p:cNvPr id="796" name="Shape 796"/>
          <p:cNvSpPr/>
          <p:nvPr/>
        </p:nvSpPr>
        <p:spPr>
          <a:xfrm>
            <a:off x="3905303" y="2777727"/>
            <a:ext cx="2107411" cy="2074813"/>
          </a:xfrm>
          <a:prstGeom prst="ellipse">
            <a:avLst/>
          </a:prstGeom>
          <a:solidFill>
            <a:srgbClr val="FFD800">
              <a:alpha val="37729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797" name="Shape 797"/>
          <p:cNvSpPr/>
          <p:nvPr/>
        </p:nvSpPr>
        <p:spPr>
          <a:xfrm>
            <a:off x="4417579" y="3404923"/>
            <a:ext cx="1082859" cy="820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  <a:r>
              <a:t>get/set</a:t>
            </a:r>
          </a:p>
          <a:p>
            <a: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  <a:r>
              <a:t>content</a:t>
            </a:r>
          </a:p>
        </p:txBody>
      </p:sp>
      <p:sp>
        <p:nvSpPr>
          <p:cNvPr id="798" name="Shape 798"/>
          <p:cNvSpPr/>
          <p:nvPr/>
        </p:nvSpPr>
        <p:spPr>
          <a:xfrm>
            <a:off x="970140" y="2777727"/>
            <a:ext cx="2107412" cy="2074813"/>
          </a:xfrm>
          <a:prstGeom prst="ellipse">
            <a:avLst/>
          </a:prstGeom>
          <a:solidFill>
            <a:srgbClr val="FFB0C3">
              <a:alpha val="37729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799" name="Shape 799"/>
          <p:cNvSpPr/>
          <p:nvPr/>
        </p:nvSpPr>
        <p:spPr>
          <a:xfrm>
            <a:off x="1384384" y="3404923"/>
            <a:ext cx="1278923" cy="820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  <a:r>
              <a:t>finding</a:t>
            </a:r>
          </a:p>
          <a:p>
            <a: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  <a:r>
              <a:t>elements</a:t>
            </a:r>
          </a:p>
        </p:txBody>
      </p:sp>
      <p:sp>
        <p:nvSpPr>
          <p:cNvPr id="800" name="Shape 800"/>
          <p:cNvSpPr/>
          <p:nvPr/>
        </p:nvSpPr>
        <p:spPr>
          <a:xfrm>
            <a:off x="6840466" y="2777727"/>
            <a:ext cx="2107411" cy="2074813"/>
          </a:xfrm>
          <a:prstGeom prst="ellipse">
            <a:avLst/>
          </a:prstGeom>
          <a:solidFill>
            <a:srgbClr val="1ECAC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801" name="Shape 801"/>
          <p:cNvSpPr/>
          <p:nvPr/>
        </p:nvSpPr>
        <p:spPr>
          <a:xfrm>
            <a:off x="7134795" y="3201723"/>
            <a:ext cx="1518753" cy="1226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add effects/animation</a:t>
            </a:r>
          </a:p>
        </p:txBody>
      </p:sp>
      <p:sp>
        <p:nvSpPr>
          <p:cNvPr id="802" name="Shape 802"/>
          <p:cNvSpPr/>
          <p:nvPr/>
        </p:nvSpPr>
        <p:spPr>
          <a:xfrm>
            <a:off x="9845079" y="2777727"/>
            <a:ext cx="2107412" cy="2074813"/>
          </a:xfrm>
          <a:prstGeom prst="ellipse">
            <a:avLst/>
          </a:prstGeom>
          <a:solidFill>
            <a:srgbClr val="ED332F">
              <a:alpha val="4149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803" name="Shape 803"/>
          <p:cNvSpPr/>
          <p:nvPr/>
        </p:nvSpPr>
        <p:spPr>
          <a:xfrm>
            <a:off x="10139409" y="3201723"/>
            <a:ext cx="1518753" cy="1226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  <a:r>
              <a:t>create</a:t>
            </a:r>
          </a:p>
          <a:p>
            <a: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  <a:r>
              <a:t>event</a:t>
            </a:r>
          </a:p>
          <a:p>
            <a: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  <a:r>
              <a:t>listeners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/>
          <p:nvPr/>
        </p:nvSpPr>
        <p:spPr>
          <a:xfrm>
            <a:off x="6859838" y="4251307"/>
            <a:ext cx="4668268" cy="1428543"/>
          </a:xfrm>
          <a:prstGeom prst="roundRect">
            <a:avLst>
              <a:gd name="adj" fmla="val 12313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806" name="Shape 806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7" name="Shape 807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8" name="Shape 808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jquery methods — effects/animation</a:t>
            </a:r>
          </a:p>
        </p:txBody>
      </p:sp>
      <p:sp>
        <p:nvSpPr>
          <p:cNvPr id="809" name="Shape 809"/>
          <p:cNvSpPr/>
          <p:nvPr/>
        </p:nvSpPr>
        <p:spPr>
          <a:xfrm>
            <a:off x="1150522" y="3586877"/>
            <a:ext cx="2713787" cy="2298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40631" indent="-240631">
              <a:buSzPct val="100000"/>
              <a:buChar char="‣"/>
            </a:pPr>
            <a:r>
              <a:t>.show( )</a:t>
            </a:r>
          </a:p>
          <a:p>
            <a:pPr marL="240631" indent="-240631">
              <a:buSzPct val="100000"/>
              <a:buChar char="‣"/>
            </a:pPr>
            <a:r>
              <a:t>.hide( )</a:t>
            </a:r>
          </a:p>
          <a:p>
            <a:pPr marL="240631" indent="-240631">
              <a:buSzPct val="100000"/>
              <a:buChar char="‣"/>
            </a:pPr>
            <a:r>
              <a:t>.fadeIn( )</a:t>
            </a:r>
          </a:p>
          <a:p>
            <a:pPr marL="240631" indent="-240631">
              <a:buSzPct val="100000"/>
              <a:buChar char="‣"/>
            </a:pPr>
            <a:r>
              <a:t>.fadeOut( )</a:t>
            </a:r>
          </a:p>
          <a:p>
            <a:pPr marL="240631" indent="-240631">
              <a:buSzPct val="100000"/>
              <a:buChar char="‣"/>
            </a:pPr>
            <a:r>
              <a:t>.slideUp( )</a:t>
            </a:r>
          </a:p>
          <a:p>
            <a:pPr marL="240631" indent="-240631">
              <a:buSzPct val="100000"/>
              <a:buChar char="‣"/>
            </a:pPr>
            <a:r>
              <a:t>.slideDown( )</a:t>
            </a:r>
          </a:p>
          <a:p>
            <a:pPr marL="240631" indent="-240631">
              <a:buSzPct val="100000"/>
              <a:buChar char="‣"/>
            </a:pPr>
            <a:r>
              <a:t>.slideToggle( )</a:t>
            </a:r>
          </a:p>
        </p:txBody>
      </p:sp>
      <p:sp>
        <p:nvSpPr>
          <p:cNvPr id="810" name="Shape 810"/>
          <p:cNvSpPr/>
          <p:nvPr/>
        </p:nvSpPr>
        <p:spPr>
          <a:xfrm>
            <a:off x="607188" y="1696883"/>
            <a:ext cx="7456062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Add effects and animation to parts of the page</a:t>
            </a:r>
          </a:p>
        </p:txBody>
      </p:sp>
      <p:grpSp>
        <p:nvGrpSpPr>
          <p:cNvPr id="813" name="Group 813"/>
          <p:cNvGrpSpPr/>
          <p:nvPr/>
        </p:nvGrpSpPr>
        <p:grpSpPr>
          <a:xfrm>
            <a:off x="10805621" y="181799"/>
            <a:ext cx="2107412" cy="2074813"/>
            <a:chOff x="0" y="0"/>
            <a:chExt cx="2107410" cy="2074811"/>
          </a:xfrm>
        </p:grpSpPr>
        <p:sp>
          <p:nvSpPr>
            <p:cNvPr id="811" name="Shape 811"/>
            <p:cNvSpPr/>
            <p:nvPr/>
          </p:nvSpPr>
          <p:spPr>
            <a:xfrm>
              <a:off x="0" y="0"/>
              <a:ext cx="2107411" cy="2074812"/>
            </a:xfrm>
            <a:prstGeom prst="ellipse">
              <a:avLst/>
            </a:prstGeom>
            <a:solidFill>
              <a:srgbClr val="1ECAC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ts val="1600"/>
                </a:lnSpc>
                <a:defRPr cap="all" sz="18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</a:p>
          </p:txBody>
        </p:sp>
        <p:sp>
          <p:nvSpPr>
            <p:cNvPr id="812" name="Shape 812"/>
            <p:cNvSpPr/>
            <p:nvPr/>
          </p:nvSpPr>
          <p:spPr>
            <a:xfrm>
              <a:off x="294329" y="423995"/>
              <a:ext cx="1518753" cy="1226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647700">
                <a:lnSpc>
                  <a:spcPts val="3200"/>
                </a:lnSpc>
                <a:defRPr cap="all" spc="-56" sz="2800">
                  <a:uFill>
                    <a:solidFill>
                      <a:srgbClr val="000000"/>
                    </a:solidFill>
                  </a:uFill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lvl1pPr>
            </a:lstStyle>
            <a:p>
              <a:pPr/>
              <a:r>
                <a:t>add effects/animation</a:t>
              </a:r>
            </a:p>
          </p:txBody>
        </p:sp>
      </p:grpSp>
      <p:sp>
        <p:nvSpPr>
          <p:cNvPr id="814" name="Shape 814"/>
          <p:cNvSpPr/>
          <p:nvPr/>
        </p:nvSpPr>
        <p:spPr>
          <a:xfrm>
            <a:off x="6823544" y="3006871"/>
            <a:ext cx="4379672" cy="711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What goes in the parenthesis?</a:t>
            </a:r>
          </a:p>
          <a:p>
            <a:pPr/>
            <a:r>
              <a:t>An </a:t>
            </a:r>
            <a:r>
              <a:rPr>
                <a:latin typeface="News706BT-BoldC"/>
                <a:ea typeface="News706BT-BoldC"/>
                <a:cs typeface="News706BT-BoldC"/>
                <a:sym typeface="News706BT-BoldC"/>
              </a:rPr>
              <a:t>animation speed</a:t>
            </a:r>
          </a:p>
        </p:txBody>
      </p:sp>
      <p:sp>
        <p:nvSpPr>
          <p:cNvPr id="815" name="Shape 815"/>
          <p:cNvSpPr/>
          <p:nvPr/>
        </p:nvSpPr>
        <p:spPr>
          <a:xfrm>
            <a:off x="6864917" y="3813792"/>
            <a:ext cx="1597763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Examples:</a:t>
            </a:r>
          </a:p>
        </p:txBody>
      </p:sp>
      <p:sp>
        <p:nvSpPr>
          <p:cNvPr id="816" name="Shape 816"/>
          <p:cNvSpPr/>
          <p:nvPr/>
        </p:nvSpPr>
        <p:spPr>
          <a:xfrm>
            <a:off x="7002874" y="4411032"/>
            <a:ext cx="4687046" cy="1109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ts val="4500"/>
              </a:lnSpc>
              <a:tabLst>
                <a:tab pos="457200" algn="l"/>
              </a:tabLst>
              <a:defRPr sz="20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7C7C7"/>
                </a:solidFill>
              </a:rPr>
              <a:t>$</a:t>
            </a:r>
            <a:r>
              <a:rPr>
                <a:solidFill>
                  <a:srgbClr val="D8E91B"/>
                </a:solidFill>
              </a:rPr>
              <a:t>(</a:t>
            </a:r>
            <a:r>
              <a:rPr>
                <a:solidFill>
                  <a:srgbClr val="FFA0A0"/>
                </a:solidFill>
              </a:rPr>
              <a:t>'h1'</a:t>
            </a:r>
            <a:r>
              <a:rPr>
                <a:solidFill>
                  <a:srgbClr val="D8E91B"/>
                </a:solidFill>
              </a:rPr>
              <a:t>).</a:t>
            </a:r>
            <a:r>
              <a:t>fadeOut</a:t>
            </a:r>
            <a:r>
              <a:rPr>
                <a:solidFill>
                  <a:srgbClr val="D8E91B"/>
                </a:solidFill>
              </a:rPr>
              <a:t>(</a:t>
            </a:r>
            <a:r>
              <a:rPr>
                <a:solidFill>
                  <a:srgbClr val="42CAD9"/>
                </a:solidFill>
              </a:rPr>
              <a:t>200</a:t>
            </a:r>
            <a:r>
              <a:rPr>
                <a:solidFill>
                  <a:srgbClr val="D8E91B"/>
                </a:solidFill>
              </a:rPr>
              <a:t>);</a:t>
            </a:r>
            <a:endParaRPr>
              <a:solidFill>
                <a:srgbClr val="C7C7C7"/>
              </a:solidFill>
            </a:endParaRPr>
          </a:p>
          <a:p>
            <a:pPr defTabSz="457200">
              <a:lnSpc>
                <a:spcPts val="4500"/>
              </a:lnSpc>
              <a:tabLst>
                <a:tab pos="457200" algn="l"/>
              </a:tabLst>
              <a:defRPr sz="2000">
                <a:solidFill>
                  <a:srgbClr val="FFA0A0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7C7C7"/>
                </a:solidFill>
              </a:rPr>
              <a:t>$</a:t>
            </a:r>
            <a:r>
              <a:rPr>
                <a:solidFill>
                  <a:srgbClr val="D8E91B"/>
                </a:solidFill>
              </a:rPr>
              <a:t>(</a:t>
            </a:r>
            <a:r>
              <a:t>'#box1'</a:t>
            </a:r>
            <a:r>
              <a:rPr>
                <a:solidFill>
                  <a:srgbClr val="D8E91B"/>
                </a:solidFill>
              </a:rPr>
              <a:t>).</a:t>
            </a:r>
            <a:r>
              <a:rPr>
                <a:solidFill>
                  <a:srgbClr val="FFFFFF"/>
                </a:solidFill>
              </a:rPr>
              <a:t>slideDown</a:t>
            </a:r>
            <a:r>
              <a:rPr>
                <a:solidFill>
                  <a:srgbClr val="D8E91B"/>
                </a:solidFill>
              </a:rPr>
              <a:t>(</a:t>
            </a:r>
            <a:r>
              <a:t>'slow'</a:t>
            </a:r>
            <a:r>
              <a:rPr>
                <a:solidFill>
                  <a:srgbClr val="D8E91B"/>
                </a:solidFill>
              </a:rPr>
              <a:t>);</a:t>
            </a:r>
            <a:endParaRPr>
              <a:solidFill>
                <a:srgbClr val="D8E91B"/>
              </a:solidFill>
            </a:endParaRPr>
          </a:p>
          <a:p>
            <a:pPr defTabSz="457200">
              <a:lnSpc>
                <a:spcPts val="4500"/>
              </a:lnSpc>
              <a:tabLst>
                <a:tab pos="457200" algn="l"/>
              </a:tabLst>
              <a:defRPr sz="20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7C7C7"/>
                </a:solidFill>
              </a:rPr>
              <a:t>$</a:t>
            </a:r>
            <a:r>
              <a:rPr>
                <a:solidFill>
                  <a:srgbClr val="D8E91B"/>
                </a:solidFill>
              </a:rPr>
              <a:t>(</a:t>
            </a:r>
            <a:r>
              <a:rPr>
                <a:solidFill>
                  <a:srgbClr val="FFA0A0"/>
                </a:solidFill>
              </a:rPr>
              <a:t>'h1'</a:t>
            </a:r>
            <a:r>
              <a:rPr>
                <a:solidFill>
                  <a:srgbClr val="D8E91B"/>
                </a:solidFill>
              </a:rPr>
              <a:t>).</a:t>
            </a:r>
            <a:r>
              <a:t>fadeIn</a:t>
            </a:r>
            <a:r>
              <a:rPr>
                <a:solidFill>
                  <a:srgbClr val="D8E91B"/>
                </a:solidFill>
              </a:rPr>
              <a:t>();</a:t>
            </a:r>
          </a:p>
        </p:txBody>
      </p:sp>
      <p:sp>
        <p:nvSpPr>
          <p:cNvPr id="817" name="Shape 817"/>
          <p:cNvSpPr/>
          <p:nvPr/>
        </p:nvSpPr>
        <p:spPr>
          <a:xfrm>
            <a:off x="593998" y="3016881"/>
            <a:ext cx="4320845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Some methods available to us: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20" name="Shape 820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21" name="Shape 821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jquery methods — working with those elements</a:t>
            </a:r>
          </a:p>
        </p:txBody>
      </p:sp>
      <p:pic>
        <p:nvPicPr>
          <p:cNvPr id="822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09441" y="6151306"/>
            <a:ext cx="1001659" cy="553073"/>
          </a:xfrm>
          <a:prstGeom prst="rect">
            <a:avLst/>
          </a:prstGeom>
          <a:ln w="12700">
            <a:miter lim="400000"/>
          </a:ln>
        </p:spPr>
      </p:pic>
      <p:sp>
        <p:nvSpPr>
          <p:cNvPr id="823" name="Shape 823"/>
          <p:cNvSpPr/>
          <p:nvPr/>
        </p:nvSpPr>
        <p:spPr>
          <a:xfrm>
            <a:off x="5168925" y="6230941"/>
            <a:ext cx="3926434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See the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jQuery docs</a:t>
            </a:r>
            <a:r>
              <a:t> for list!</a:t>
            </a:r>
          </a:p>
        </p:txBody>
      </p:sp>
      <p:sp>
        <p:nvSpPr>
          <p:cNvPr id="824" name="Shape 824"/>
          <p:cNvSpPr/>
          <p:nvPr/>
        </p:nvSpPr>
        <p:spPr>
          <a:xfrm>
            <a:off x="635573" y="1512644"/>
            <a:ext cx="8646872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After we've selected elements, we can use jQuery methods to:</a:t>
            </a:r>
          </a:p>
        </p:txBody>
      </p:sp>
      <p:sp>
        <p:nvSpPr>
          <p:cNvPr id="825" name="Shape 825"/>
          <p:cNvSpPr/>
          <p:nvPr/>
        </p:nvSpPr>
        <p:spPr>
          <a:xfrm>
            <a:off x="3905303" y="2777727"/>
            <a:ext cx="2107411" cy="2074813"/>
          </a:xfrm>
          <a:prstGeom prst="ellipse">
            <a:avLst/>
          </a:prstGeom>
          <a:solidFill>
            <a:srgbClr val="FFD800">
              <a:alpha val="4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826" name="Shape 826"/>
          <p:cNvSpPr/>
          <p:nvPr/>
        </p:nvSpPr>
        <p:spPr>
          <a:xfrm>
            <a:off x="4417579" y="3404923"/>
            <a:ext cx="1082859" cy="820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  <a:r>
              <a:t>get/set</a:t>
            </a:r>
          </a:p>
          <a:p>
            <a: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  <a:r>
              <a:t>content</a:t>
            </a:r>
          </a:p>
        </p:txBody>
      </p:sp>
      <p:sp>
        <p:nvSpPr>
          <p:cNvPr id="827" name="Shape 827"/>
          <p:cNvSpPr/>
          <p:nvPr/>
        </p:nvSpPr>
        <p:spPr>
          <a:xfrm>
            <a:off x="970140" y="2777727"/>
            <a:ext cx="2107412" cy="2074813"/>
          </a:xfrm>
          <a:prstGeom prst="ellipse">
            <a:avLst/>
          </a:prstGeom>
          <a:solidFill>
            <a:srgbClr val="FFB0C3">
              <a:alpha val="4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828" name="Shape 828"/>
          <p:cNvSpPr/>
          <p:nvPr/>
        </p:nvSpPr>
        <p:spPr>
          <a:xfrm>
            <a:off x="1384384" y="3404923"/>
            <a:ext cx="1278923" cy="820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  <a:r>
              <a:t>finding</a:t>
            </a:r>
          </a:p>
          <a:p>
            <a: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  <a:r>
              <a:t>elements</a:t>
            </a:r>
          </a:p>
        </p:txBody>
      </p:sp>
      <p:sp>
        <p:nvSpPr>
          <p:cNvPr id="829" name="Shape 829"/>
          <p:cNvSpPr/>
          <p:nvPr/>
        </p:nvSpPr>
        <p:spPr>
          <a:xfrm>
            <a:off x="6840466" y="2777727"/>
            <a:ext cx="2107411" cy="2074813"/>
          </a:xfrm>
          <a:prstGeom prst="ellipse">
            <a:avLst/>
          </a:prstGeom>
          <a:solidFill>
            <a:srgbClr val="1ECAC7">
              <a:alpha val="4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830" name="Shape 830"/>
          <p:cNvSpPr/>
          <p:nvPr/>
        </p:nvSpPr>
        <p:spPr>
          <a:xfrm>
            <a:off x="7134795" y="3201723"/>
            <a:ext cx="1518753" cy="1226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add effects/animation</a:t>
            </a:r>
          </a:p>
        </p:txBody>
      </p:sp>
      <p:sp>
        <p:nvSpPr>
          <p:cNvPr id="831" name="Shape 831"/>
          <p:cNvSpPr/>
          <p:nvPr/>
        </p:nvSpPr>
        <p:spPr>
          <a:xfrm>
            <a:off x="9845079" y="2777727"/>
            <a:ext cx="2107412" cy="2074813"/>
          </a:xfrm>
          <a:prstGeom prst="ellipse">
            <a:avLst/>
          </a:prstGeom>
          <a:solidFill>
            <a:srgbClr val="ED332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832" name="Shape 832"/>
          <p:cNvSpPr/>
          <p:nvPr/>
        </p:nvSpPr>
        <p:spPr>
          <a:xfrm>
            <a:off x="10139409" y="3201723"/>
            <a:ext cx="1518753" cy="1226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  <a:r>
              <a:t>create</a:t>
            </a:r>
          </a:p>
          <a:p>
            <a: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  <a:r>
              <a:t>event</a:t>
            </a:r>
          </a:p>
          <a:p>
            <a: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  <a:r>
              <a:t>listeners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84633" y="3079750"/>
            <a:ext cx="1283553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i="1" sz="3400">
                <a:latin typeface="News Gothic MT"/>
                <a:ea typeface="News Gothic MT"/>
                <a:cs typeface="News Gothic MT"/>
                <a:sym typeface="News Gothic MT"/>
              </a:defRPr>
            </a:lvl1pPr>
          </a:lstStyle>
          <a:p>
            <a:pPr/>
            <a:r>
              <a:t>“I still need to see how jQuery is written into Javascript. Is it fair to say that scss::CSS is jQuery::Javascript?”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35" name="Shape 835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36" name="Shape 836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jquery methods — events!</a:t>
            </a:r>
          </a:p>
        </p:txBody>
      </p:sp>
      <p:sp>
        <p:nvSpPr>
          <p:cNvPr id="837" name="Shape 837"/>
          <p:cNvSpPr/>
          <p:nvPr/>
        </p:nvSpPr>
        <p:spPr>
          <a:xfrm>
            <a:off x="593998" y="1700937"/>
            <a:ext cx="6399886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 .on() method is used to handle all events.</a:t>
            </a:r>
          </a:p>
        </p:txBody>
      </p:sp>
      <p:grpSp>
        <p:nvGrpSpPr>
          <p:cNvPr id="840" name="Group 840"/>
          <p:cNvGrpSpPr/>
          <p:nvPr/>
        </p:nvGrpSpPr>
        <p:grpSpPr>
          <a:xfrm>
            <a:off x="10669465" y="181799"/>
            <a:ext cx="2107412" cy="2074813"/>
            <a:chOff x="0" y="0"/>
            <a:chExt cx="2107410" cy="2074811"/>
          </a:xfrm>
        </p:grpSpPr>
        <p:sp>
          <p:nvSpPr>
            <p:cNvPr id="838" name="Shape 838"/>
            <p:cNvSpPr/>
            <p:nvPr/>
          </p:nvSpPr>
          <p:spPr>
            <a:xfrm>
              <a:off x="0" y="0"/>
              <a:ext cx="2107411" cy="2074812"/>
            </a:xfrm>
            <a:prstGeom prst="ellipse">
              <a:avLst/>
            </a:prstGeom>
            <a:solidFill>
              <a:srgbClr val="ED33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ts val="1600"/>
                </a:lnSpc>
                <a:defRPr cap="all" sz="1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</a:p>
          </p:txBody>
        </p:sp>
        <p:sp>
          <p:nvSpPr>
            <p:cNvPr id="839" name="Shape 839"/>
            <p:cNvSpPr/>
            <p:nvPr/>
          </p:nvSpPr>
          <p:spPr>
            <a:xfrm>
              <a:off x="294329" y="423995"/>
              <a:ext cx="1518753" cy="1226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ctr" defTabSz="647700">
                <a:lnSpc>
                  <a:spcPts val="3200"/>
                </a:lnSpc>
                <a:defRPr cap="all" spc="-56" sz="2800">
                  <a:uFill>
                    <a:solidFill>
                      <a:srgbClr val="000000"/>
                    </a:solidFill>
                  </a:uFill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  <a:r>
                <a:t>create</a:t>
              </a:r>
            </a:p>
            <a:p>
              <a:pPr algn="ctr" defTabSz="647700">
                <a:lnSpc>
                  <a:spcPts val="3200"/>
                </a:lnSpc>
                <a:defRPr cap="all" spc="-56" sz="2800">
                  <a:uFill>
                    <a:solidFill>
                      <a:srgbClr val="000000"/>
                    </a:solidFill>
                  </a:uFill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  <a:r>
                <a:t>event</a:t>
              </a:r>
            </a:p>
            <a:p>
              <a:pPr algn="ctr" defTabSz="647700">
                <a:lnSpc>
                  <a:spcPts val="3200"/>
                </a:lnSpc>
                <a:defRPr cap="all" spc="-56" sz="2800">
                  <a:uFill>
                    <a:solidFill>
                      <a:srgbClr val="000000"/>
                    </a:solidFill>
                  </a:uFill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  <a:r>
                <a:t>listeners</a:t>
              </a:r>
            </a:p>
          </p:txBody>
        </p:sp>
      </p:grpSp>
      <p:sp>
        <p:nvSpPr>
          <p:cNvPr id="841" name="Shape 841"/>
          <p:cNvSpPr/>
          <p:nvPr/>
        </p:nvSpPr>
        <p:spPr>
          <a:xfrm>
            <a:off x="645393" y="2414945"/>
            <a:ext cx="1203047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News706BT-BoldC"/>
                <a:ea typeface="News706BT-BoldC"/>
                <a:cs typeface="News706BT-BoldC"/>
                <a:sym typeface="News706BT-BoldC"/>
              </a:defRPr>
            </a:lvl1pPr>
          </a:lstStyle>
          <a:p>
            <a:pPr/>
            <a:r>
              <a:t>Syntax:</a:t>
            </a:r>
          </a:p>
        </p:txBody>
      </p:sp>
      <p:sp>
        <p:nvSpPr>
          <p:cNvPr id="842" name="Shape 842"/>
          <p:cNvSpPr/>
          <p:nvPr/>
        </p:nvSpPr>
        <p:spPr>
          <a:xfrm>
            <a:off x="1950466" y="2380615"/>
            <a:ext cx="745450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$('selector').on('event', code_that_should_run);</a:t>
            </a:r>
          </a:p>
        </p:txBody>
      </p:sp>
      <p:sp>
        <p:nvSpPr>
          <p:cNvPr id="843" name="Shape 843"/>
          <p:cNvSpPr/>
          <p:nvPr/>
        </p:nvSpPr>
        <p:spPr>
          <a:xfrm>
            <a:off x="645393" y="3114669"/>
            <a:ext cx="1519734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News706BT-BoldC"/>
                <a:ea typeface="News706BT-BoldC"/>
                <a:cs typeface="News706BT-BoldC"/>
                <a:sym typeface="News706BT-BoldC"/>
              </a:defRPr>
            </a:lvl1pPr>
          </a:lstStyle>
          <a:p>
            <a:pPr/>
            <a:r>
              <a:t>Example:</a:t>
            </a:r>
          </a:p>
        </p:txBody>
      </p:sp>
      <p:sp>
        <p:nvSpPr>
          <p:cNvPr id="844" name="Shape 844"/>
          <p:cNvSpPr/>
          <p:nvPr/>
        </p:nvSpPr>
        <p:spPr>
          <a:xfrm>
            <a:off x="2369493" y="3114669"/>
            <a:ext cx="6280749" cy="1570835"/>
          </a:xfrm>
          <a:prstGeom prst="roundRect">
            <a:avLst>
              <a:gd name="adj" fmla="val 3769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845" name="Shape 845"/>
          <p:cNvSpPr/>
          <p:nvPr/>
        </p:nvSpPr>
        <p:spPr>
          <a:xfrm>
            <a:off x="2605992" y="3270930"/>
            <a:ext cx="6074111" cy="1258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23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E34D7A"/>
                </a:solidFill>
              </a:rPr>
              <a:t>$</a:t>
            </a:r>
            <a:r>
              <a:t>(</a:t>
            </a:r>
            <a:r>
              <a:rPr>
                <a:solidFill>
                  <a:srgbClr val="E6D77A"/>
                </a:solidFill>
              </a:rPr>
              <a:t>'li'</a:t>
            </a:r>
            <a:r>
              <a:t>).on(</a:t>
            </a:r>
            <a:r>
              <a:rPr>
                <a:solidFill>
                  <a:srgbClr val="E6D77A"/>
                </a:solidFill>
              </a:rPr>
              <a:t>'click'</a:t>
            </a:r>
            <a:r>
              <a:t>, </a:t>
            </a:r>
            <a:r>
              <a:rPr>
                <a:solidFill>
                  <a:srgbClr val="83D7EC"/>
                </a:solidFill>
              </a:rPr>
              <a:t>function</a:t>
            </a:r>
            <a:r>
              <a:t>() { </a:t>
            </a:r>
          </a:p>
          <a:p>
            <a:pPr defTabSz="457200">
              <a:defRPr sz="23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74705E"/>
                </a:solidFill>
              </a:rPr>
              <a:t>// your code here</a:t>
            </a:r>
            <a:endParaRPr>
              <a:solidFill>
                <a:srgbClr val="74705E"/>
              </a:solidFill>
            </a:endParaRPr>
          </a:p>
          <a:p>
            <a:pPr defTabSz="457200">
              <a:defRPr sz="23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});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Shape 847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48" name="Shape 848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49" name="Shape 849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jquery methods — events!</a:t>
            </a:r>
          </a:p>
        </p:txBody>
      </p:sp>
      <p:sp>
        <p:nvSpPr>
          <p:cNvPr id="850" name="Shape 850"/>
          <p:cNvSpPr/>
          <p:nvPr/>
        </p:nvSpPr>
        <p:spPr>
          <a:xfrm>
            <a:off x="593998" y="1669238"/>
            <a:ext cx="508018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Some events that </a:t>
            </a:r>
            <a:r>
              <a:rPr>
                <a:latin typeface="Menlo"/>
                <a:ea typeface="Menlo"/>
                <a:cs typeface="Menlo"/>
                <a:sym typeface="Menlo"/>
              </a:rPr>
              <a:t>.on()</a:t>
            </a:r>
            <a:r>
              <a:t> deals with:</a:t>
            </a:r>
          </a:p>
        </p:txBody>
      </p:sp>
      <p:grpSp>
        <p:nvGrpSpPr>
          <p:cNvPr id="853" name="Group 853"/>
          <p:cNvGrpSpPr/>
          <p:nvPr/>
        </p:nvGrpSpPr>
        <p:grpSpPr>
          <a:xfrm>
            <a:off x="10669465" y="181799"/>
            <a:ext cx="2107412" cy="2074813"/>
            <a:chOff x="0" y="0"/>
            <a:chExt cx="2107410" cy="2074811"/>
          </a:xfrm>
        </p:grpSpPr>
        <p:sp>
          <p:nvSpPr>
            <p:cNvPr id="851" name="Shape 851"/>
            <p:cNvSpPr/>
            <p:nvPr/>
          </p:nvSpPr>
          <p:spPr>
            <a:xfrm>
              <a:off x="0" y="0"/>
              <a:ext cx="2107411" cy="2074812"/>
            </a:xfrm>
            <a:prstGeom prst="ellipse">
              <a:avLst/>
            </a:prstGeom>
            <a:solidFill>
              <a:srgbClr val="ED33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ts val="1600"/>
                </a:lnSpc>
                <a:defRPr cap="all" sz="1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</a:p>
          </p:txBody>
        </p:sp>
        <p:sp>
          <p:nvSpPr>
            <p:cNvPr id="852" name="Shape 852"/>
            <p:cNvSpPr/>
            <p:nvPr/>
          </p:nvSpPr>
          <p:spPr>
            <a:xfrm>
              <a:off x="294329" y="423995"/>
              <a:ext cx="1518753" cy="1226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ctr" defTabSz="647700">
                <a:lnSpc>
                  <a:spcPts val="3200"/>
                </a:lnSpc>
                <a:defRPr cap="all" spc="-56" sz="2800">
                  <a:uFill>
                    <a:solidFill>
                      <a:srgbClr val="000000"/>
                    </a:solidFill>
                  </a:uFill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  <a:r>
                <a:t>create</a:t>
              </a:r>
            </a:p>
            <a:p>
              <a:pPr algn="ctr" defTabSz="647700">
                <a:lnSpc>
                  <a:spcPts val="3200"/>
                </a:lnSpc>
                <a:defRPr cap="all" spc="-56" sz="2800">
                  <a:uFill>
                    <a:solidFill>
                      <a:srgbClr val="000000"/>
                    </a:solidFill>
                  </a:uFill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  <a:r>
                <a:t>event</a:t>
              </a:r>
            </a:p>
            <a:p>
              <a:pPr algn="ctr" defTabSz="647700">
                <a:lnSpc>
                  <a:spcPts val="3200"/>
                </a:lnSpc>
                <a:defRPr cap="all" spc="-56" sz="2800">
                  <a:uFill>
                    <a:solidFill>
                      <a:srgbClr val="000000"/>
                    </a:solidFill>
                  </a:uFill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  <a:r>
                <a:t>listeners</a:t>
              </a:r>
            </a:p>
          </p:txBody>
        </p:sp>
      </p:grpSp>
      <p:sp>
        <p:nvSpPr>
          <p:cNvPr id="854" name="Shape 854"/>
          <p:cNvSpPr/>
          <p:nvPr/>
        </p:nvSpPr>
        <p:spPr>
          <a:xfrm>
            <a:off x="878722" y="2181491"/>
            <a:ext cx="11734801" cy="166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40631" indent="-240631">
              <a:buSzPct val="100000"/>
              <a:buChar char="‣"/>
            </a:pPr>
            <a:r>
              <a:rPr>
                <a:latin typeface="News706BT-BoldC"/>
                <a:ea typeface="News706BT-BoldC"/>
                <a:cs typeface="News706BT-BoldC"/>
                <a:sym typeface="News706BT-BoldC"/>
              </a:rPr>
              <a:t>UI:</a:t>
            </a:r>
            <a:r>
              <a:t> focus, blur, change</a:t>
            </a:r>
          </a:p>
          <a:p>
            <a:pPr marL="240631" indent="-240631">
              <a:buSzPct val="100000"/>
              <a:buChar char="‣"/>
            </a:pPr>
            <a:r>
              <a:rPr>
                <a:latin typeface="News706BT-BoldC"/>
                <a:ea typeface="News706BT-BoldC"/>
                <a:cs typeface="News706BT-BoldC"/>
                <a:sym typeface="News706BT-BoldC"/>
              </a:rPr>
              <a:t>Keyboard:</a:t>
            </a:r>
            <a:r>
              <a:t> keydown, keyup</a:t>
            </a:r>
          </a:p>
          <a:p>
            <a:pPr marL="240631" indent="-240631">
              <a:buSzPct val="100000"/>
              <a:buChar char="‣"/>
            </a:pPr>
            <a:r>
              <a:rPr>
                <a:latin typeface="News706BT-BoldC"/>
                <a:ea typeface="News706BT-BoldC"/>
                <a:cs typeface="News706BT-BoldC"/>
                <a:sym typeface="News706BT-BoldC"/>
              </a:rPr>
              <a:t>Mouse:</a:t>
            </a:r>
            <a:r>
              <a:t> click, mouseup, mousedown, mouseover</a:t>
            </a:r>
          </a:p>
          <a:p>
            <a:pPr marL="240631" indent="-240631">
              <a:buSzPct val="100000"/>
              <a:buChar char="‣"/>
            </a:pPr>
            <a:r>
              <a:rPr>
                <a:latin typeface="News706BT-BoldC"/>
                <a:ea typeface="News706BT-BoldC"/>
                <a:cs typeface="News706BT-BoldC"/>
                <a:sym typeface="News706BT-BoldC"/>
              </a:rPr>
              <a:t>Form: </a:t>
            </a:r>
            <a:r>
              <a:t>submit</a:t>
            </a:r>
          </a:p>
          <a:p>
            <a:pPr marL="240631" indent="-240631">
              <a:buSzPct val="100000"/>
              <a:buChar char="‣"/>
            </a:pPr>
            <a:r>
              <a:rPr>
                <a:latin typeface="News706BT-BoldC"/>
                <a:ea typeface="News706BT-BoldC"/>
                <a:cs typeface="News706BT-BoldC"/>
                <a:sym typeface="News706BT-BoldC"/>
              </a:rPr>
              <a:t>Browser: </a:t>
            </a:r>
            <a:r>
              <a:t>resize, scroll</a:t>
            </a:r>
          </a:p>
        </p:txBody>
      </p:sp>
      <p:sp>
        <p:nvSpPr>
          <p:cNvPr id="855" name="Shape 855"/>
          <p:cNvSpPr/>
          <p:nvPr/>
        </p:nvSpPr>
        <p:spPr>
          <a:xfrm>
            <a:off x="2115493" y="4892669"/>
            <a:ext cx="7579841" cy="1570835"/>
          </a:xfrm>
          <a:prstGeom prst="roundRect">
            <a:avLst>
              <a:gd name="adj" fmla="val 3769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856" name="Shape 856"/>
          <p:cNvSpPr/>
          <p:nvPr/>
        </p:nvSpPr>
        <p:spPr>
          <a:xfrm>
            <a:off x="2351992" y="5048930"/>
            <a:ext cx="7476419" cy="1258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23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E34D7A"/>
                </a:solidFill>
              </a:rPr>
              <a:t>$</a:t>
            </a:r>
            <a:r>
              <a:t>(</a:t>
            </a:r>
            <a:r>
              <a:rPr>
                <a:solidFill>
                  <a:srgbClr val="E6D77A"/>
                </a:solidFill>
              </a:rPr>
              <a:t>'li'</a:t>
            </a:r>
            <a:r>
              <a:t>).on(</a:t>
            </a:r>
            <a:r>
              <a:rPr>
                <a:solidFill>
                  <a:srgbClr val="E6D77A"/>
                </a:solidFill>
              </a:rPr>
              <a:t>'eventGoesHere'</a:t>
            </a:r>
            <a:r>
              <a:t>, </a:t>
            </a:r>
            <a:r>
              <a:rPr>
                <a:solidFill>
                  <a:srgbClr val="83D7EC"/>
                </a:solidFill>
              </a:rPr>
              <a:t>function</a:t>
            </a:r>
            <a:r>
              <a:t>() { </a:t>
            </a:r>
          </a:p>
          <a:p>
            <a:pPr defTabSz="457200">
              <a:defRPr sz="23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74705E"/>
                </a:solidFill>
              </a:rPr>
              <a:t>// your code here</a:t>
            </a:r>
            <a:endParaRPr>
              <a:solidFill>
                <a:srgbClr val="74705E"/>
              </a:solidFill>
            </a:endParaRPr>
          </a:p>
          <a:p>
            <a:pPr defTabSz="457200">
              <a:defRPr sz="23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});</a:t>
            </a:r>
          </a:p>
        </p:txBody>
      </p:sp>
      <p:sp>
        <p:nvSpPr>
          <p:cNvPr id="857" name="Shape 857"/>
          <p:cNvSpPr/>
          <p:nvPr/>
        </p:nvSpPr>
        <p:spPr>
          <a:xfrm>
            <a:off x="5683597" y="4048542"/>
            <a:ext cx="1" cy="1100690"/>
          </a:xfrm>
          <a:prstGeom prst="line">
            <a:avLst/>
          </a:prstGeom>
          <a:ln w="50800">
            <a:solidFill>
              <a:srgbClr val="E93F34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60" name="Shape 860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61" name="Shape 861"/>
          <p:cNvSpPr/>
          <p:nvPr/>
        </p:nvSpPr>
        <p:spPr>
          <a:xfrm>
            <a:off x="635000" y="736600"/>
            <a:ext cx="9307957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Let's take a closer look</a:t>
            </a:r>
          </a:p>
        </p:txBody>
      </p:sp>
      <p:pic>
        <p:nvPicPr>
          <p:cNvPr id="862" name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13150" y="1542420"/>
            <a:ext cx="6484640" cy="43771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FCB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Shape 866"/>
          <p:cNvSpPr/>
          <p:nvPr/>
        </p:nvSpPr>
        <p:spPr>
          <a:xfrm>
            <a:off x="635000" y="1638963"/>
            <a:ext cx="11734800" cy="115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180" sz="90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method chaining</a:t>
            </a:r>
          </a:p>
        </p:txBody>
      </p:sp>
      <p:sp>
        <p:nvSpPr>
          <p:cNvPr id="867" name="Shape 867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68" name="Shape 868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69" name="Shape 869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JQuery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72" name="Shape 872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73" name="Shape 873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jquery methods — method chaining</a:t>
            </a:r>
          </a:p>
        </p:txBody>
      </p:sp>
      <p:grpSp>
        <p:nvGrpSpPr>
          <p:cNvPr id="876" name="Group 876"/>
          <p:cNvGrpSpPr/>
          <p:nvPr/>
        </p:nvGrpSpPr>
        <p:grpSpPr>
          <a:xfrm>
            <a:off x="674687" y="3135238"/>
            <a:ext cx="3391435" cy="1057044"/>
            <a:chOff x="0" y="0"/>
            <a:chExt cx="3391433" cy="1057043"/>
          </a:xfrm>
        </p:grpSpPr>
        <p:sp>
          <p:nvSpPr>
            <p:cNvPr id="874" name="Shape 874"/>
            <p:cNvSpPr/>
            <p:nvPr/>
          </p:nvSpPr>
          <p:spPr>
            <a:xfrm>
              <a:off x="0" y="0"/>
              <a:ext cx="3375264" cy="1057044"/>
            </a:xfrm>
            <a:prstGeom prst="rect">
              <a:avLst/>
            </a:prstGeom>
            <a:solidFill>
              <a:srgbClr val="FFD800">
                <a:alpha val="38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ts val="1600"/>
                </a:lnSpc>
                <a:defRPr cap="all" sz="18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</a:p>
          </p:txBody>
        </p:sp>
        <p:sp>
          <p:nvSpPr>
            <p:cNvPr id="875" name="Shape 875"/>
            <p:cNvSpPr/>
            <p:nvPr/>
          </p:nvSpPr>
          <p:spPr>
            <a:xfrm>
              <a:off x="0" y="132220"/>
              <a:ext cx="3391434" cy="7926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$(       )</a:t>
              </a:r>
            </a:p>
          </p:txBody>
        </p:sp>
      </p:grpSp>
      <p:sp>
        <p:nvSpPr>
          <p:cNvPr id="877" name="Shape 877"/>
          <p:cNvSpPr/>
          <p:nvPr/>
        </p:nvSpPr>
        <p:spPr>
          <a:xfrm>
            <a:off x="4304669" y="3122728"/>
            <a:ext cx="3719147" cy="1057044"/>
          </a:xfrm>
          <a:prstGeom prst="rect">
            <a:avLst/>
          </a:prstGeom>
          <a:solidFill>
            <a:srgbClr val="FFD800">
              <a:alpha val="38999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878" name="Shape 878"/>
          <p:cNvSpPr/>
          <p:nvPr/>
        </p:nvSpPr>
        <p:spPr>
          <a:xfrm>
            <a:off x="4304668" y="3254948"/>
            <a:ext cx="3719148" cy="79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.find(    )</a:t>
            </a:r>
          </a:p>
        </p:txBody>
      </p:sp>
      <p:grpSp>
        <p:nvGrpSpPr>
          <p:cNvPr id="881" name="Group 881"/>
          <p:cNvGrpSpPr/>
          <p:nvPr/>
        </p:nvGrpSpPr>
        <p:grpSpPr>
          <a:xfrm>
            <a:off x="8262363" y="3122728"/>
            <a:ext cx="4374574" cy="1057044"/>
            <a:chOff x="0" y="0"/>
            <a:chExt cx="4374573" cy="1057043"/>
          </a:xfrm>
        </p:grpSpPr>
        <p:sp>
          <p:nvSpPr>
            <p:cNvPr id="879" name="Shape 879"/>
            <p:cNvSpPr/>
            <p:nvPr/>
          </p:nvSpPr>
          <p:spPr>
            <a:xfrm>
              <a:off x="0" y="0"/>
              <a:ext cx="4374574" cy="1057044"/>
            </a:xfrm>
            <a:prstGeom prst="rect">
              <a:avLst/>
            </a:prstGeom>
            <a:solidFill>
              <a:srgbClr val="FFD800">
                <a:alpha val="38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ts val="1600"/>
                </a:lnSpc>
                <a:defRPr cap="all" sz="18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</a:p>
          </p:txBody>
        </p:sp>
        <p:sp>
          <p:nvSpPr>
            <p:cNvPr id="880" name="Shape 880"/>
            <p:cNvSpPr/>
            <p:nvPr/>
          </p:nvSpPr>
          <p:spPr>
            <a:xfrm>
              <a:off x="0" y="132220"/>
              <a:ext cx="4374574" cy="7926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.slideUp(   )</a:t>
              </a:r>
            </a:p>
          </p:txBody>
        </p:sp>
      </p:grpSp>
      <p:grpSp>
        <p:nvGrpSpPr>
          <p:cNvPr id="884" name="Group 884"/>
          <p:cNvGrpSpPr/>
          <p:nvPr/>
        </p:nvGrpSpPr>
        <p:grpSpPr>
          <a:xfrm>
            <a:off x="11226550" y="3254948"/>
            <a:ext cx="1097441" cy="792604"/>
            <a:chOff x="0" y="0"/>
            <a:chExt cx="1097439" cy="792602"/>
          </a:xfrm>
        </p:grpSpPr>
        <p:sp>
          <p:nvSpPr>
            <p:cNvPr id="882" name="Shape 882"/>
            <p:cNvSpPr/>
            <p:nvPr/>
          </p:nvSpPr>
          <p:spPr>
            <a:xfrm>
              <a:off x="5193" y="0"/>
              <a:ext cx="1087054" cy="792603"/>
            </a:xfrm>
            <a:prstGeom prst="rect">
              <a:avLst/>
            </a:prstGeom>
            <a:solidFill>
              <a:srgbClr val="92EFE0">
                <a:alpha val="56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ts val="1600"/>
                </a:lnSpc>
                <a:defRPr cap="all" sz="18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</a:p>
          </p:txBody>
        </p:sp>
        <p:sp>
          <p:nvSpPr>
            <p:cNvPr id="883" name="Shape 883"/>
            <p:cNvSpPr/>
            <p:nvPr/>
          </p:nvSpPr>
          <p:spPr>
            <a:xfrm>
              <a:off x="0" y="0"/>
              <a:ext cx="1097440" cy="7926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300</a:t>
              </a:r>
            </a:p>
          </p:txBody>
        </p:sp>
      </p:grpSp>
      <p:grpSp>
        <p:nvGrpSpPr>
          <p:cNvPr id="887" name="Group 887"/>
          <p:cNvGrpSpPr/>
          <p:nvPr/>
        </p:nvGrpSpPr>
        <p:grpSpPr>
          <a:xfrm>
            <a:off x="6255115" y="3253687"/>
            <a:ext cx="1425154" cy="795126"/>
            <a:chOff x="0" y="0"/>
            <a:chExt cx="1425153" cy="795124"/>
          </a:xfrm>
        </p:grpSpPr>
        <p:sp>
          <p:nvSpPr>
            <p:cNvPr id="885" name="Shape 885"/>
            <p:cNvSpPr/>
            <p:nvPr/>
          </p:nvSpPr>
          <p:spPr>
            <a:xfrm>
              <a:off x="114021" y="2522"/>
              <a:ext cx="1197400" cy="792603"/>
            </a:xfrm>
            <a:prstGeom prst="rect">
              <a:avLst/>
            </a:prstGeom>
            <a:solidFill>
              <a:srgbClr val="FFB0C3">
                <a:alpha val="6595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ts val="1600"/>
                </a:lnSpc>
                <a:defRPr cap="all" sz="18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</a:p>
          </p:txBody>
        </p:sp>
        <p:sp>
          <p:nvSpPr>
            <p:cNvPr id="886" name="Shape 886"/>
            <p:cNvSpPr/>
            <p:nvPr/>
          </p:nvSpPr>
          <p:spPr>
            <a:xfrm>
              <a:off x="0" y="-1"/>
              <a:ext cx="1425154" cy="7926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'h2'</a:t>
              </a:r>
            </a:p>
          </p:txBody>
        </p:sp>
      </p:grpSp>
      <p:grpSp>
        <p:nvGrpSpPr>
          <p:cNvPr id="890" name="Group 890"/>
          <p:cNvGrpSpPr/>
          <p:nvPr/>
        </p:nvGrpSpPr>
        <p:grpSpPr>
          <a:xfrm>
            <a:off x="1293257" y="3248394"/>
            <a:ext cx="2408294" cy="830732"/>
            <a:chOff x="0" y="0"/>
            <a:chExt cx="2408293" cy="830730"/>
          </a:xfrm>
        </p:grpSpPr>
        <p:sp>
          <p:nvSpPr>
            <p:cNvPr id="888" name="Shape 888"/>
            <p:cNvSpPr/>
            <p:nvPr/>
          </p:nvSpPr>
          <p:spPr>
            <a:xfrm>
              <a:off x="130449" y="38127"/>
              <a:ext cx="2147396" cy="792604"/>
            </a:xfrm>
            <a:prstGeom prst="rect">
              <a:avLst/>
            </a:prstGeom>
            <a:solidFill>
              <a:srgbClr val="FFB0C3">
                <a:alpha val="6595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ts val="1600"/>
                </a:lnSpc>
                <a:defRPr cap="all" sz="18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</a:p>
          </p:txBody>
        </p:sp>
        <p:sp>
          <p:nvSpPr>
            <p:cNvPr id="889" name="Shape 889"/>
            <p:cNvSpPr/>
            <p:nvPr/>
          </p:nvSpPr>
          <p:spPr>
            <a:xfrm>
              <a:off x="0" y="-1"/>
              <a:ext cx="2408294" cy="7926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4300"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'.item'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93" name="Shape 893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94" name="Shape 894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jquery methods — method chaining</a:t>
            </a:r>
          </a:p>
        </p:txBody>
      </p:sp>
      <p:grpSp>
        <p:nvGrpSpPr>
          <p:cNvPr id="897" name="Group 897"/>
          <p:cNvGrpSpPr/>
          <p:nvPr/>
        </p:nvGrpSpPr>
        <p:grpSpPr>
          <a:xfrm>
            <a:off x="114108" y="3122728"/>
            <a:ext cx="3063721" cy="1057044"/>
            <a:chOff x="0" y="0"/>
            <a:chExt cx="3063719" cy="1057043"/>
          </a:xfrm>
        </p:grpSpPr>
        <p:sp>
          <p:nvSpPr>
            <p:cNvPr id="895" name="Shape 895"/>
            <p:cNvSpPr/>
            <p:nvPr/>
          </p:nvSpPr>
          <p:spPr>
            <a:xfrm>
              <a:off x="0" y="0"/>
              <a:ext cx="3063720" cy="1057044"/>
            </a:xfrm>
            <a:prstGeom prst="rect">
              <a:avLst/>
            </a:prstGeom>
            <a:solidFill>
              <a:srgbClr val="FFD800">
                <a:alpha val="38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ts val="1600"/>
                </a:lnSpc>
                <a:defRPr cap="all" sz="18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</a:p>
          </p:txBody>
        </p:sp>
        <p:sp>
          <p:nvSpPr>
            <p:cNvPr id="896" name="Shape 896"/>
            <p:cNvSpPr/>
            <p:nvPr/>
          </p:nvSpPr>
          <p:spPr>
            <a:xfrm>
              <a:off x="0" y="132220"/>
              <a:ext cx="3063720" cy="7926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$(      )</a:t>
              </a:r>
            </a:p>
          </p:txBody>
        </p:sp>
      </p:grpSp>
      <p:sp>
        <p:nvSpPr>
          <p:cNvPr id="898" name="Shape 898"/>
          <p:cNvSpPr/>
          <p:nvPr/>
        </p:nvSpPr>
        <p:spPr>
          <a:xfrm>
            <a:off x="3064438" y="3118814"/>
            <a:ext cx="4702286" cy="1057045"/>
          </a:xfrm>
          <a:prstGeom prst="rect">
            <a:avLst/>
          </a:prstGeom>
          <a:solidFill>
            <a:srgbClr val="FFD800">
              <a:alpha val="38999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899" name="Shape 899"/>
          <p:cNvSpPr/>
          <p:nvPr/>
        </p:nvSpPr>
        <p:spPr>
          <a:xfrm>
            <a:off x="3064438" y="3251035"/>
            <a:ext cx="4702287" cy="79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.children(   )</a:t>
            </a:r>
          </a:p>
        </p:txBody>
      </p:sp>
      <p:grpSp>
        <p:nvGrpSpPr>
          <p:cNvPr id="902" name="Group 902"/>
          <p:cNvGrpSpPr/>
          <p:nvPr/>
        </p:nvGrpSpPr>
        <p:grpSpPr>
          <a:xfrm>
            <a:off x="7621329" y="3122728"/>
            <a:ext cx="5357714" cy="1057044"/>
            <a:chOff x="0" y="0"/>
            <a:chExt cx="5357713" cy="1057043"/>
          </a:xfrm>
        </p:grpSpPr>
        <p:sp>
          <p:nvSpPr>
            <p:cNvPr id="900" name="Shape 900"/>
            <p:cNvSpPr/>
            <p:nvPr/>
          </p:nvSpPr>
          <p:spPr>
            <a:xfrm>
              <a:off x="63500" y="0"/>
              <a:ext cx="5251577" cy="1057044"/>
            </a:xfrm>
            <a:prstGeom prst="rect">
              <a:avLst/>
            </a:prstGeom>
            <a:solidFill>
              <a:srgbClr val="FFD800">
                <a:alpha val="38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ts val="1600"/>
                </a:lnSpc>
                <a:defRPr cap="all" sz="18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</a:p>
          </p:txBody>
        </p:sp>
        <p:sp>
          <p:nvSpPr>
            <p:cNvPr id="901" name="Shape 901"/>
            <p:cNvSpPr/>
            <p:nvPr/>
          </p:nvSpPr>
          <p:spPr>
            <a:xfrm>
              <a:off x="0" y="132220"/>
              <a:ext cx="5357714" cy="7926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.fadeOut(      )</a:t>
              </a:r>
            </a:p>
          </p:txBody>
        </p:sp>
      </p:grpSp>
      <p:grpSp>
        <p:nvGrpSpPr>
          <p:cNvPr id="905" name="Group 905"/>
          <p:cNvGrpSpPr/>
          <p:nvPr/>
        </p:nvGrpSpPr>
        <p:grpSpPr>
          <a:xfrm>
            <a:off x="10528128" y="3262403"/>
            <a:ext cx="2080581" cy="792604"/>
            <a:chOff x="0" y="0"/>
            <a:chExt cx="2080579" cy="792602"/>
          </a:xfrm>
        </p:grpSpPr>
        <p:sp>
          <p:nvSpPr>
            <p:cNvPr id="903" name="Shape 903"/>
            <p:cNvSpPr/>
            <p:nvPr/>
          </p:nvSpPr>
          <p:spPr>
            <a:xfrm>
              <a:off x="106793" y="0"/>
              <a:ext cx="1868937" cy="792603"/>
            </a:xfrm>
            <a:prstGeom prst="rect">
              <a:avLst/>
            </a:prstGeom>
            <a:solidFill>
              <a:srgbClr val="92EFE0">
                <a:alpha val="56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ts val="1600"/>
                </a:lnSpc>
                <a:defRPr cap="all" sz="18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</a:p>
          </p:txBody>
        </p:sp>
        <p:sp>
          <p:nvSpPr>
            <p:cNvPr id="904" name="Shape 904"/>
            <p:cNvSpPr/>
            <p:nvPr/>
          </p:nvSpPr>
          <p:spPr>
            <a:xfrm>
              <a:off x="0" y="0"/>
              <a:ext cx="2080580" cy="7926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'slow'</a:t>
              </a:r>
            </a:p>
          </p:txBody>
        </p:sp>
      </p:grpSp>
      <p:sp>
        <p:nvSpPr>
          <p:cNvPr id="906" name="Shape 906"/>
          <p:cNvSpPr/>
          <p:nvPr/>
        </p:nvSpPr>
        <p:spPr>
          <a:xfrm>
            <a:off x="6375084" y="3252296"/>
            <a:ext cx="1047199" cy="792604"/>
          </a:xfrm>
          <a:prstGeom prst="rect">
            <a:avLst/>
          </a:prstGeom>
          <a:solidFill>
            <a:srgbClr val="FFB0C3">
              <a:alpha val="6595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907" name="Shape 907"/>
          <p:cNvSpPr/>
          <p:nvPr/>
        </p:nvSpPr>
        <p:spPr>
          <a:xfrm>
            <a:off x="6349963" y="3249774"/>
            <a:ext cx="1097441" cy="792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'p'</a:t>
            </a:r>
          </a:p>
        </p:txBody>
      </p:sp>
      <p:grpSp>
        <p:nvGrpSpPr>
          <p:cNvPr id="910" name="Group 910"/>
          <p:cNvGrpSpPr/>
          <p:nvPr/>
        </p:nvGrpSpPr>
        <p:grpSpPr>
          <a:xfrm>
            <a:off x="593821" y="3251035"/>
            <a:ext cx="2408295" cy="792604"/>
            <a:chOff x="0" y="0"/>
            <a:chExt cx="2408293" cy="792602"/>
          </a:xfrm>
        </p:grpSpPr>
        <p:sp>
          <p:nvSpPr>
            <p:cNvPr id="908" name="Shape 908"/>
            <p:cNvSpPr/>
            <p:nvPr/>
          </p:nvSpPr>
          <p:spPr>
            <a:xfrm>
              <a:off x="125912" y="0"/>
              <a:ext cx="2131070" cy="792603"/>
            </a:xfrm>
            <a:prstGeom prst="rect">
              <a:avLst/>
            </a:prstGeom>
            <a:solidFill>
              <a:srgbClr val="FFB0C3">
                <a:alpha val="6595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ts val="1600"/>
                </a:lnSpc>
                <a:defRPr cap="all" sz="18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</a:p>
          </p:txBody>
        </p:sp>
        <p:sp>
          <p:nvSpPr>
            <p:cNvPr id="909" name="Shape 909"/>
            <p:cNvSpPr/>
            <p:nvPr/>
          </p:nvSpPr>
          <p:spPr>
            <a:xfrm>
              <a:off x="0" y="-1"/>
              <a:ext cx="2408294" cy="7926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'#main'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13" name="Shape 913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14" name="Shape 914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jquery methods — method chaining</a:t>
            </a:r>
          </a:p>
        </p:txBody>
      </p:sp>
      <p:grpSp>
        <p:nvGrpSpPr>
          <p:cNvPr id="917" name="Group 917"/>
          <p:cNvGrpSpPr/>
          <p:nvPr/>
        </p:nvGrpSpPr>
        <p:grpSpPr>
          <a:xfrm>
            <a:off x="1814265" y="3122522"/>
            <a:ext cx="2408294" cy="1057044"/>
            <a:chOff x="0" y="0"/>
            <a:chExt cx="2408293" cy="1057043"/>
          </a:xfrm>
        </p:grpSpPr>
        <p:sp>
          <p:nvSpPr>
            <p:cNvPr id="915" name="Shape 915"/>
            <p:cNvSpPr/>
            <p:nvPr/>
          </p:nvSpPr>
          <p:spPr>
            <a:xfrm>
              <a:off x="0" y="0"/>
              <a:ext cx="2403420" cy="1057044"/>
            </a:xfrm>
            <a:prstGeom prst="rect">
              <a:avLst/>
            </a:prstGeom>
            <a:solidFill>
              <a:srgbClr val="FFD800">
                <a:alpha val="38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ts val="1600"/>
                </a:lnSpc>
                <a:defRPr cap="all" sz="18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</a:p>
          </p:txBody>
        </p:sp>
        <p:sp>
          <p:nvSpPr>
            <p:cNvPr id="916" name="Shape 916"/>
            <p:cNvSpPr/>
            <p:nvPr/>
          </p:nvSpPr>
          <p:spPr>
            <a:xfrm>
              <a:off x="0" y="132220"/>
              <a:ext cx="2408294" cy="7926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$(    )</a:t>
              </a:r>
            </a:p>
          </p:txBody>
        </p:sp>
      </p:grpSp>
      <p:sp>
        <p:nvSpPr>
          <p:cNvPr id="918" name="Shape 918"/>
          <p:cNvSpPr/>
          <p:nvPr/>
        </p:nvSpPr>
        <p:spPr>
          <a:xfrm>
            <a:off x="4260502" y="3120943"/>
            <a:ext cx="4547211" cy="1057044"/>
          </a:xfrm>
          <a:prstGeom prst="rect">
            <a:avLst/>
          </a:prstGeom>
          <a:solidFill>
            <a:srgbClr val="FFD800">
              <a:alpha val="38999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919" name="Shape 919"/>
          <p:cNvSpPr/>
          <p:nvPr/>
        </p:nvSpPr>
        <p:spPr>
          <a:xfrm>
            <a:off x="4105426" y="3253163"/>
            <a:ext cx="4702288" cy="79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.siblings(   )</a:t>
            </a:r>
          </a:p>
        </p:txBody>
      </p:sp>
      <p:sp>
        <p:nvSpPr>
          <p:cNvPr id="920" name="Shape 920"/>
          <p:cNvSpPr/>
          <p:nvPr/>
        </p:nvSpPr>
        <p:spPr>
          <a:xfrm>
            <a:off x="8872403" y="3114626"/>
            <a:ext cx="2276072" cy="1078052"/>
          </a:xfrm>
          <a:prstGeom prst="rect">
            <a:avLst/>
          </a:prstGeom>
          <a:solidFill>
            <a:srgbClr val="FFD800">
              <a:alpha val="38999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921" name="Shape 921"/>
          <p:cNvSpPr/>
          <p:nvPr/>
        </p:nvSpPr>
        <p:spPr>
          <a:xfrm>
            <a:off x="8782241" y="3249474"/>
            <a:ext cx="2408294" cy="808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3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.show()</a:t>
            </a:r>
          </a:p>
        </p:txBody>
      </p:sp>
      <p:sp>
        <p:nvSpPr>
          <p:cNvPr id="922" name="Shape 922"/>
          <p:cNvSpPr/>
          <p:nvPr/>
        </p:nvSpPr>
        <p:spPr>
          <a:xfrm>
            <a:off x="7414471" y="3254424"/>
            <a:ext cx="1047198" cy="792604"/>
          </a:xfrm>
          <a:prstGeom prst="rect">
            <a:avLst/>
          </a:prstGeom>
          <a:solidFill>
            <a:srgbClr val="FFB0C3">
              <a:alpha val="6595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923" name="Shape 923"/>
          <p:cNvSpPr/>
          <p:nvPr/>
        </p:nvSpPr>
        <p:spPr>
          <a:xfrm>
            <a:off x="7389349" y="3251902"/>
            <a:ext cx="1097441" cy="79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'p'</a:t>
            </a:r>
          </a:p>
        </p:txBody>
      </p:sp>
      <p:sp>
        <p:nvSpPr>
          <p:cNvPr id="924" name="Shape 924"/>
          <p:cNvSpPr/>
          <p:nvPr/>
        </p:nvSpPr>
        <p:spPr>
          <a:xfrm>
            <a:off x="2531584" y="3218772"/>
            <a:ext cx="1224395" cy="792604"/>
          </a:xfrm>
          <a:prstGeom prst="rect">
            <a:avLst/>
          </a:prstGeom>
          <a:solidFill>
            <a:srgbClr val="FFB0C3">
              <a:alpha val="6595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925" name="Shape 925"/>
          <p:cNvSpPr/>
          <p:nvPr/>
        </p:nvSpPr>
        <p:spPr>
          <a:xfrm>
            <a:off x="2459841" y="3218772"/>
            <a:ext cx="1459885" cy="792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3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'h3'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FCB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Shape 927"/>
          <p:cNvSpPr/>
          <p:nvPr/>
        </p:nvSpPr>
        <p:spPr>
          <a:xfrm>
            <a:off x="635000" y="1638963"/>
            <a:ext cx="11734800" cy="115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180" sz="90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Debugging</a:t>
            </a:r>
          </a:p>
        </p:txBody>
      </p:sp>
      <p:sp>
        <p:nvSpPr>
          <p:cNvPr id="928" name="Shape 928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29" name="Shape 929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30" name="Shape 930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JQuery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33" name="Shape 933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34" name="Shape 934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debugging</a:t>
            </a:r>
          </a:p>
        </p:txBody>
      </p:sp>
      <p:sp>
        <p:nvSpPr>
          <p:cNvPr id="935" name="Shape 935"/>
          <p:cNvSpPr/>
          <p:nvPr/>
        </p:nvSpPr>
        <p:spPr>
          <a:xfrm rot="16200000">
            <a:off x="3722489" y="492565"/>
            <a:ext cx="5559822" cy="772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060" y="0"/>
                </a:moveTo>
                <a:cubicBezTo>
                  <a:pt x="4501" y="0"/>
                  <a:pt x="4049" y="326"/>
                  <a:pt x="4049" y="728"/>
                </a:cubicBezTo>
                <a:lnTo>
                  <a:pt x="4049" y="5830"/>
                </a:lnTo>
                <a:lnTo>
                  <a:pt x="0" y="7287"/>
                </a:lnTo>
                <a:lnTo>
                  <a:pt x="4049" y="8745"/>
                </a:lnTo>
                <a:lnTo>
                  <a:pt x="4049" y="20871"/>
                </a:lnTo>
                <a:cubicBezTo>
                  <a:pt x="4049" y="21273"/>
                  <a:pt x="4501" y="21600"/>
                  <a:pt x="5060" y="21600"/>
                </a:cubicBezTo>
                <a:lnTo>
                  <a:pt x="20589" y="21600"/>
                </a:lnTo>
                <a:cubicBezTo>
                  <a:pt x="21147" y="21600"/>
                  <a:pt x="21600" y="21273"/>
                  <a:pt x="21600" y="20871"/>
                </a:cubicBezTo>
                <a:lnTo>
                  <a:pt x="21600" y="728"/>
                </a:lnTo>
                <a:cubicBezTo>
                  <a:pt x="21600" y="326"/>
                  <a:pt x="21148" y="0"/>
                  <a:pt x="20589" y="0"/>
                </a:cubicBezTo>
                <a:lnTo>
                  <a:pt x="5060" y="0"/>
                </a:lnTo>
                <a:close/>
              </a:path>
            </a:pathLst>
          </a:custGeom>
          <a:solidFill>
            <a:srgbClr val="FFD8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936" name="Shape 936"/>
          <p:cNvSpPr/>
          <p:nvPr/>
        </p:nvSpPr>
        <p:spPr>
          <a:xfrm>
            <a:off x="3507663" y="3417675"/>
            <a:ext cx="5989474" cy="820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7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WHY ISN’T IT WORKING?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39" name="Shape 939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40" name="Shape 940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debugging — where to start</a:t>
            </a:r>
          </a:p>
        </p:txBody>
      </p:sp>
      <p:sp>
        <p:nvSpPr>
          <p:cNvPr id="941" name="Shape 941"/>
          <p:cNvSpPr/>
          <p:nvPr/>
        </p:nvSpPr>
        <p:spPr>
          <a:xfrm>
            <a:off x="3861765" y="1892078"/>
            <a:ext cx="5281270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Always start by defining the problem.</a:t>
            </a:r>
          </a:p>
        </p:txBody>
      </p:sp>
      <p:sp>
        <p:nvSpPr>
          <p:cNvPr id="942" name="Shape 942"/>
          <p:cNvSpPr/>
          <p:nvPr/>
        </p:nvSpPr>
        <p:spPr>
          <a:xfrm rot="16200000">
            <a:off x="2436926" y="2049549"/>
            <a:ext cx="2420938" cy="440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500" y="0"/>
                </a:moveTo>
                <a:cubicBezTo>
                  <a:pt x="5592" y="0"/>
                  <a:pt x="4047" y="850"/>
                  <a:pt x="4047" y="1900"/>
                </a:cubicBezTo>
                <a:lnTo>
                  <a:pt x="4047" y="4456"/>
                </a:lnTo>
                <a:lnTo>
                  <a:pt x="0" y="5568"/>
                </a:lnTo>
                <a:lnTo>
                  <a:pt x="4047" y="6682"/>
                </a:lnTo>
                <a:lnTo>
                  <a:pt x="4047" y="19699"/>
                </a:lnTo>
                <a:cubicBezTo>
                  <a:pt x="4047" y="20748"/>
                  <a:pt x="5592" y="21600"/>
                  <a:pt x="7500" y="21600"/>
                </a:cubicBezTo>
                <a:lnTo>
                  <a:pt x="18148" y="21600"/>
                </a:lnTo>
                <a:cubicBezTo>
                  <a:pt x="20055" y="21600"/>
                  <a:pt x="21600" y="20748"/>
                  <a:pt x="21600" y="19699"/>
                </a:cubicBezTo>
                <a:lnTo>
                  <a:pt x="21600" y="1900"/>
                </a:lnTo>
                <a:cubicBezTo>
                  <a:pt x="21600" y="850"/>
                  <a:pt x="20055" y="0"/>
                  <a:pt x="18148" y="0"/>
                </a:cubicBezTo>
                <a:lnTo>
                  <a:pt x="7500" y="0"/>
                </a:lnTo>
                <a:close/>
              </a:path>
            </a:pathLst>
          </a:custGeom>
          <a:solidFill>
            <a:srgbClr val="92EF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943" name="Shape 943"/>
          <p:cNvSpPr/>
          <p:nvPr/>
        </p:nvSpPr>
        <p:spPr>
          <a:xfrm>
            <a:off x="1640668" y="3790597"/>
            <a:ext cx="4013455" cy="546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THE IMAGE IS NOT MOVING</a:t>
            </a:r>
          </a:p>
        </p:txBody>
      </p:sp>
      <p:sp>
        <p:nvSpPr>
          <p:cNvPr id="944" name="Shape 944"/>
          <p:cNvSpPr/>
          <p:nvPr/>
        </p:nvSpPr>
        <p:spPr>
          <a:xfrm rot="16200000">
            <a:off x="8146935" y="2049549"/>
            <a:ext cx="2420939" cy="440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518" y="0"/>
                </a:moveTo>
                <a:cubicBezTo>
                  <a:pt x="5602" y="0"/>
                  <a:pt x="4047" y="855"/>
                  <a:pt x="4047" y="1909"/>
                </a:cubicBezTo>
                <a:lnTo>
                  <a:pt x="4047" y="4456"/>
                </a:lnTo>
                <a:lnTo>
                  <a:pt x="0" y="5568"/>
                </a:lnTo>
                <a:lnTo>
                  <a:pt x="4047" y="6682"/>
                </a:lnTo>
                <a:lnTo>
                  <a:pt x="4047" y="19691"/>
                </a:lnTo>
                <a:cubicBezTo>
                  <a:pt x="4047" y="20745"/>
                  <a:pt x="5602" y="21600"/>
                  <a:pt x="7518" y="21600"/>
                </a:cubicBezTo>
                <a:lnTo>
                  <a:pt x="18133" y="21600"/>
                </a:lnTo>
                <a:cubicBezTo>
                  <a:pt x="20049" y="21600"/>
                  <a:pt x="21600" y="20745"/>
                  <a:pt x="21600" y="19691"/>
                </a:cubicBezTo>
                <a:lnTo>
                  <a:pt x="21600" y="1909"/>
                </a:lnTo>
                <a:cubicBezTo>
                  <a:pt x="21600" y="855"/>
                  <a:pt x="20049" y="0"/>
                  <a:pt x="18133" y="0"/>
                </a:cubicBezTo>
                <a:lnTo>
                  <a:pt x="7518" y="0"/>
                </a:lnTo>
                <a:close/>
              </a:path>
            </a:pathLst>
          </a:custGeom>
          <a:solidFill>
            <a:srgbClr val="FFB0C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945" name="Shape 945"/>
          <p:cNvSpPr/>
          <p:nvPr/>
        </p:nvSpPr>
        <p:spPr>
          <a:xfrm>
            <a:off x="7388238" y="3790597"/>
            <a:ext cx="3938334" cy="546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NONE OF MY CODE WORKS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CD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6" name="Shape 216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7" name="Shape 217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Agenda</a:t>
            </a:r>
          </a:p>
        </p:txBody>
      </p:sp>
      <p:sp>
        <p:nvSpPr>
          <p:cNvPr id="218" name="Shape 218"/>
          <p:cNvSpPr/>
          <p:nvPr/>
        </p:nvSpPr>
        <p:spPr>
          <a:xfrm>
            <a:off x="4450227" y="2470864"/>
            <a:ext cx="6368803" cy="2772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246944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2500">
                <a:uFill>
                  <a:solidFill>
                    <a:srgbClr val="000000"/>
                  </a:solidFill>
                </a:uFill>
              </a:defRPr>
            </a:pPr>
            <a:r>
              <a:t>Cont. Intro to Programming</a:t>
            </a:r>
          </a:p>
          <a:p>
            <a:pPr lvl="1" marL="246944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2500">
                <a:uFill>
                  <a:solidFill>
                    <a:srgbClr val="000000"/>
                  </a:solidFill>
                </a:uFill>
              </a:defRPr>
            </a:pPr>
            <a:r>
              <a:t>Intro to jQuery</a:t>
            </a:r>
          </a:p>
          <a:p>
            <a:pPr lvl="1" marL="246944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2500">
                <a:uFill>
                  <a:solidFill>
                    <a:srgbClr val="000000"/>
                  </a:solidFill>
                </a:uFill>
              </a:defRPr>
            </a:pPr>
            <a:r>
              <a:t>Using jQuery</a:t>
            </a:r>
          </a:p>
          <a:p>
            <a:pPr lvl="1" marL="246944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2500">
                <a:uFill>
                  <a:solidFill>
                    <a:srgbClr val="000000"/>
                  </a:solidFill>
                </a:uFill>
              </a:defRPr>
            </a:pPr>
            <a:r>
              <a:t>Method Chaining</a:t>
            </a:r>
          </a:p>
          <a:p>
            <a:pPr lvl="1" marL="246944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2500">
                <a:uFill>
                  <a:solidFill>
                    <a:srgbClr val="000000"/>
                  </a:solidFill>
                </a:uFill>
              </a:defRPr>
            </a:pPr>
            <a:r>
              <a:t>Debugging</a:t>
            </a:r>
          </a:p>
          <a:p>
            <a:pPr lvl="1" marL="246944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2500">
                <a:uFill>
                  <a:solidFill>
                    <a:srgbClr val="000000"/>
                  </a:solidFill>
                </a:uFill>
              </a:defRPr>
            </a:pPr>
            <a:r>
              <a:t>jQuery Documentation</a:t>
            </a:r>
          </a:p>
          <a:p>
            <a:pPr lvl="1" marL="246944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2500">
                <a:uFill>
                  <a:solidFill>
                    <a:srgbClr val="000000"/>
                  </a:solidFill>
                </a:uFill>
              </a:defRPr>
            </a:pPr>
            <a:r>
              <a:t>Lab</a:t>
            </a:r>
          </a:p>
        </p:txBody>
      </p:sp>
      <p:pic>
        <p:nvPicPr>
          <p:cNvPr id="219" name="black-view-details-25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8254" y="2025650"/>
            <a:ext cx="3251201" cy="3251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hape 947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48" name="Shape 948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49" name="Shape 949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debugging — where to start</a:t>
            </a:r>
          </a:p>
        </p:txBody>
      </p:sp>
      <p:sp>
        <p:nvSpPr>
          <p:cNvPr id="950" name="Shape 950"/>
          <p:cNvSpPr/>
          <p:nvPr/>
        </p:nvSpPr>
        <p:spPr>
          <a:xfrm>
            <a:off x="3551935" y="1931060"/>
            <a:ext cx="5900929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This will tell you where to start your hunt.</a:t>
            </a:r>
          </a:p>
        </p:txBody>
      </p:sp>
      <p:sp>
        <p:nvSpPr>
          <p:cNvPr id="951" name="Shape 951"/>
          <p:cNvSpPr/>
          <p:nvPr/>
        </p:nvSpPr>
        <p:spPr>
          <a:xfrm rot="16200000">
            <a:off x="2436926" y="2051311"/>
            <a:ext cx="2420938" cy="440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500" y="0"/>
                </a:moveTo>
                <a:cubicBezTo>
                  <a:pt x="5592" y="0"/>
                  <a:pt x="4047" y="850"/>
                  <a:pt x="4047" y="1900"/>
                </a:cubicBezTo>
                <a:lnTo>
                  <a:pt x="4047" y="4456"/>
                </a:lnTo>
                <a:lnTo>
                  <a:pt x="0" y="5568"/>
                </a:lnTo>
                <a:lnTo>
                  <a:pt x="4047" y="6682"/>
                </a:lnTo>
                <a:lnTo>
                  <a:pt x="4047" y="19699"/>
                </a:lnTo>
                <a:cubicBezTo>
                  <a:pt x="4047" y="20748"/>
                  <a:pt x="5592" y="21600"/>
                  <a:pt x="7500" y="21600"/>
                </a:cubicBezTo>
                <a:lnTo>
                  <a:pt x="18148" y="21600"/>
                </a:lnTo>
                <a:cubicBezTo>
                  <a:pt x="20055" y="21600"/>
                  <a:pt x="21600" y="20748"/>
                  <a:pt x="21600" y="19699"/>
                </a:cubicBezTo>
                <a:lnTo>
                  <a:pt x="21600" y="1900"/>
                </a:lnTo>
                <a:cubicBezTo>
                  <a:pt x="21600" y="850"/>
                  <a:pt x="20055" y="0"/>
                  <a:pt x="18148" y="0"/>
                </a:cubicBezTo>
                <a:lnTo>
                  <a:pt x="7500" y="0"/>
                </a:lnTo>
                <a:close/>
              </a:path>
            </a:pathLst>
          </a:custGeom>
          <a:solidFill>
            <a:srgbClr val="92EF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952" name="Shape 952"/>
          <p:cNvSpPr/>
          <p:nvPr/>
        </p:nvSpPr>
        <p:spPr>
          <a:xfrm>
            <a:off x="1640668" y="3792359"/>
            <a:ext cx="4013455" cy="546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THE IMAGE IS NOT MOVING</a:t>
            </a:r>
          </a:p>
        </p:txBody>
      </p:sp>
      <p:sp>
        <p:nvSpPr>
          <p:cNvPr id="953" name="Shape 953"/>
          <p:cNvSpPr/>
          <p:nvPr/>
        </p:nvSpPr>
        <p:spPr>
          <a:xfrm rot="16200000">
            <a:off x="8146935" y="2051311"/>
            <a:ext cx="2420939" cy="440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518" y="0"/>
                </a:moveTo>
                <a:cubicBezTo>
                  <a:pt x="5602" y="0"/>
                  <a:pt x="4047" y="855"/>
                  <a:pt x="4047" y="1909"/>
                </a:cubicBezTo>
                <a:lnTo>
                  <a:pt x="4047" y="4456"/>
                </a:lnTo>
                <a:lnTo>
                  <a:pt x="0" y="5568"/>
                </a:lnTo>
                <a:lnTo>
                  <a:pt x="4047" y="6682"/>
                </a:lnTo>
                <a:lnTo>
                  <a:pt x="4047" y="19691"/>
                </a:lnTo>
                <a:cubicBezTo>
                  <a:pt x="4047" y="20745"/>
                  <a:pt x="5602" y="21600"/>
                  <a:pt x="7518" y="21600"/>
                </a:cubicBezTo>
                <a:lnTo>
                  <a:pt x="18133" y="21600"/>
                </a:lnTo>
                <a:cubicBezTo>
                  <a:pt x="20049" y="21600"/>
                  <a:pt x="21600" y="20745"/>
                  <a:pt x="21600" y="19691"/>
                </a:cubicBezTo>
                <a:lnTo>
                  <a:pt x="21600" y="1909"/>
                </a:lnTo>
                <a:cubicBezTo>
                  <a:pt x="21600" y="855"/>
                  <a:pt x="20049" y="0"/>
                  <a:pt x="18133" y="0"/>
                </a:cubicBezTo>
                <a:lnTo>
                  <a:pt x="7518" y="0"/>
                </a:lnTo>
                <a:close/>
              </a:path>
            </a:pathLst>
          </a:custGeom>
          <a:solidFill>
            <a:srgbClr val="FFB0C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954" name="Shape 954"/>
          <p:cNvSpPr/>
          <p:nvPr/>
        </p:nvSpPr>
        <p:spPr>
          <a:xfrm>
            <a:off x="7388238" y="3792359"/>
            <a:ext cx="3938334" cy="546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NONE OF MY CODE WORKS</a:t>
            </a:r>
          </a:p>
        </p:txBody>
      </p:sp>
      <p:sp>
        <p:nvSpPr>
          <p:cNvPr id="955" name="Shape 955"/>
          <p:cNvSpPr/>
          <p:nvPr/>
        </p:nvSpPr>
        <p:spPr>
          <a:xfrm>
            <a:off x="1633583" y="5929982"/>
            <a:ext cx="3759189" cy="638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 defTabSz="647700">
              <a:lnSpc>
                <a:spcPct val="110000"/>
              </a:lnSpc>
              <a:spcBef>
                <a:spcPts val="400"/>
              </a:spcBef>
              <a:defRPr>
                <a:uFillTx/>
                <a:latin typeface="News706BT-ItalicC"/>
                <a:ea typeface="News706BT-ItalicC"/>
                <a:cs typeface="News706BT-ItalicC"/>
                <a:sym typeface="News706BT-ItalicC"/>
              </a:defRPr>
            </a:pPr>
            <a:r>
              <a:t>F</a:t>
            </a:r>
            <a:r>
              <a:rPr>
                <a:uFill>
                  <a:solidFill>
                    <a:srgbClr val="000000"/>
                  </a:solidFill>
                </a:uFill>
              </a:rPr>
              <a:t>ind the code that makes the image move</a:t>
            </a:r>
          </a:p>
        </p:txBody>
      </p:sp>
      <p:sp>
        <p:nvSpPr>
          <p:cNvPr id="956" name="Shape 956"/>
          <p:cNvSpPr/>
          <p:nvPr/>
        </p:nvSpPr>
        <p:spPr>
          <a:xfrm>
            <a:off x="7157328" y="6103342"/>
            <a:ext cx="4400154" cy="292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647700">
              <a:lnSpc>
                <a:spcPct val="110000"/>
              </a:lnSpc>
              <a:spcBef>
                <a:spcPts val="400"/>
              </a:spcBef>
              <a:defRPr>
                <a:uFillTx/>
                <a:latin typeface="News706BT-ItalicC"/>
                <a:ea typeface="News706BT-ItalicC"/>
                <a:cs typeface="News706BT-ItalicC"/>
                <a:sym typeface="News706BT-ItalicC"/>
              </a:defRPr>
            </a:lvl1pPr>
          </a:lstStyle>
          <a:p>
            <a:pPr/>
            <a:r>
              <a:t>* Syntax error, check console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499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499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55" grpId="1"/>
      <p:bldP build="whole" bldLvl="1" animBg="1" rev="0" advAuto="0" spid="956" grpId="2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Shape 958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59" name="Shape 959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60" name="Shape 960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debugging</a:t>
            </a:r>
          </a:p>
        </p:txBody>
      </p:sp>
      <p:sp>
        <p:nvSpPr>
          <p:cNvPr id="961" name="Shape 961"/>
          <p:cNvSpPr/>
          <p:nvPr/>
        </p:nvSpPr>
        <p:spPr>
          <a:xfrm>
            <a:off x="4202600" y="2772405"/>
            <a:ext cx="11584087" cy="152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defRPr>
                <a:latin typeface="News706BT-ItalicC"/>
                <a:ea typeface="News706BT-ItalicC"/>
                <a:cs typeface="News706BT-ItalicC"/>
                <a:sym typeface="News706BT-ItalicC"/>
              </a:defRPr>
            </a:pPr>
            <a:r>
              <a:t>To access debugging console:</a:t>
            </a:r>
          </a:p>
          <a:p>
            <a:pPr lvl="8">
              <a:lnSpc>
                <a:spcPct val="120000"/>
              </a:lnSpc>
            </a:pPr>
          </a:p>
          <a:p>
            <a:pPr>
              <a:lnSpc>
                <a:spcPct val="120000"/>
              </a:lnSpc>
            </a:pPr>
          </a:p>
        </p:txBody>
      </p:sp>
      <p:sp>
        <p:nvSpPr>
          <p:cNvPr id="962" name="Shape 962"/>
          <p:cNvSpPr/>
          <p:nvPr/>
        </p:nvSpPr>
        <p:spPr>
          <a:xfrm>
            <a:off x="2996895" y="3760352"/>
            <a:ext cx="7011010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8">
              <a:lnSpc>
                <a:spcPct val="120000"/>
              </a:lnSpc>
            </a:pPr>
            <a:r>
              <a:t>Open the Chrome Inspector, click the Console tab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Shape 964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65" name="Shape 965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66" name="Shape 966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debugging — level 1</a:t>
            </a:r>
          </a:p>
        </p:txBody>
      </p:sp>
      <p:sp>
        <p:nvSpPr>
          <p:cNvPr id="967" name="Shape 967"/>
          <p:cNvSpPr/>
          <p:nvPr/>
        </p:nvSpPr>
        <p:spPr>
          <a:xfrm>
            <a:off x="597354" y="1797049"/>
            <a:ext cx="11584087" cy="429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2600">
                <a:latin typeface="News706BT-BoldC"/>
                <a:ea typeface="News706BT-BoldC"/>
                <a:cs typeface="News706BT-BoldC"/>
                <a:sym typeface="News706BT-BoldC"/>
              </a:defRPr>
            </a:lvl1pPr>
          </a:lstStyle>
          <a:p>
            <a:pPr>
              <a:defRPr>
                <a:latin typeface="News706BT-RomanC"/>
                <a:ea typeface="News706BT-RomanC"/>
                <a:cs typeface="News706BT-RomanC"/>
                <a:sym typeface="News706BT-RomanC"/>
              </a:defRPr>
            </a:pPr>
            <a:r>
              <a:rPr>
                <a:latin typeface="News706BT-BoldC"/>
                <a:ea typeface="News706BT-BoldC"/>
                <a:cs typeface="News706BT-BoldC"/>
                <a:sym typeface="News706BT-BoldC"/>
              </a:rPr>
              <a:t>Check for errors in console</a:t>
            </a:r>
          </a:p>
        </p:txBody>
      </p:sp>
      <p:sp>
        <p:nvSpPr>
          <p:cNvPr id="968" name="Shape 968"/>
          <p:cNvSpPr/>
          <p:nvPr/>
        </p:nvSpPr>
        <p:spPr>
          <a:xfrm>
            <a:off x="391442" y="5221310"/>
            <a:ext cx="748974" cy="748975"/>
          </a:xfrm>
          <a:prstGeom prst="ellipse">
            <a:avLst/>
          </a:prstGeom>
          <a:solidFill>
            <a:srgbClr val="ED332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969" name="Shape 969"/>
          <p:cNvSpPr/>
          <p:nvPr/>
        </p:nvSpPr>
        <p:spPr>
          <a:xfrm>
            <a:off x="543647" y="5094209"/>
            <a:ext cx="495363" cy="899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970" name="Shape 970"/>
          <p:cNvSpPr/>
          <p:nvPr/>
        </p:nvSpPr>
        <p:spPr>
          <a:xfrm>
            <a:off x="1299416" y="5366174"/>
            <a:ext cx="7430691" cy="48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E93F34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Uncaught SyntaxError: Unexpected token )</a:t>
            </a:r>
          </a:p>
        </p:txBody>
      </p:sp>
      <p:sp>
        <p:nvSpPr>
          <p:cNvPr id="971" name="Shape 971"/>
          <p:cNvSpPr/>
          <p:nvPr/>
        </p:nvSpPr>
        <p:spPr>
          <a:xfrm>
            <a:off x="904276" y="2406190"/>
            <a:ext cx="10660505" cy="769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40631" indent="-240631">
              <a:lnSpc>
                <a:spcPct val="120000"/>
              </a:lnSpc>
              <a:buSzPct val="100000"/>
              <a:buChar char="‣"/>
            </a:pPr>
            <a:r>
              <a:t>The location may not be correct but is a good place to start.</a:t>
            </a:r>
          </a:p>
          <a:p>
            <a:pPr marL="240631" indent="-240631">
              <a:lnSpc>
                <a:spcPct val="120000"/>
              </a:lnSpc>
              <a:buSzPct val="100000"/>
              <a:buChar char="‣"/>
            </a:pPr>
            <a:r>
              <a:t>Ex: Unbalanced brackets or parentheses</a:t>
            </a:r>
          </a:p>
        </p:txBody>
      </p:sp>
      <p:sp>
        <p:nvSpPr>
          <p:cNvPr id="972" name="Shape 972"/>
          <p:cNvSpPr/>
          <p:nvPr/>
        </p:nvSpPr>
        <p:spPr>
          <a:xfrm>
            <a:off x="10632742" y="5366174"/>
            <a:ext cx="1943399" cy="48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242C3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main.js:13</a:t>
            </a:r>
          </a:p>
        </p:txBody>
      </p:sp>
      <p:sp>
        <p:nvSpPr>
          <p:cNvPr id="973" name="Shape 973"/>
          <p:cNvSpPr/>
          <p:nvPr/>
        </p:nvSpPr>
        <p:spPr>
          <a:xfrm>
            <a:off x="12311553" y="4304526"/>
            <a:ext cx="1" cy="1009781"/>
          </a:xfrm>
          <a:prstGeom prst="line">
            <a:avLst/>
          </a:prstGeom>
          <a:ln w="50800">
            <a:solidFill>
              <a:srgbClr val="FCD833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Shape 975"/>
          <p:cNvSpPr/>
          <p:nvPr/>
        </p:nvSpPr>
        <p:spPr>
          <a:xfrm>
            <a:off x="4736524" y="2629616"/>
            <a:ext cx="3531752" cy="858608"/>
          </a:xfrm>
          <a:prstGeom prst="roundRect">
            <a:avLst>
              <a:gd name="adj" fmla="val 10949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976" name="Shape 976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77" name="Shape 977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78" name="Shape 978"/>
          <p:cNvSpPr/>
          <p:nvPr/>
        </p:nvSpPr>
        <p:spPr>
          <a:xfrm>
            <a:off x="557529" y="1486865"/>
            <a:ext cx="11776470" cy="371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177800" indent="-177800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2100">
                <a:uFillTx/>
              </a:defRPr>
            </a:pPr>
            <a:r>
              <a:rPr>
                <a:uFill>
                  <a:solidFill>
                    <a:srgbClr val="000000"/>
                  </a:solidFill>
                </a:uFill>
              </a:rPr>
              <a:t>console.log() can be used to display variable values in the console. This is useful for debugging.</a:t>
            </a:r>
          </a:p>
        </p:txBody>
      </p:sp>
      <p:sp>
        <p:nvSpPr>
          <p:cNvPr id="979" name="Shape 979"/>
          <p:cNvSpPr/>
          <p:nvPr/>
        </p:nvSpPr>
        <p:spPr>
          <a:xfrm>
            <a:off x="4919864" y="2868420"/>
            <a:ext cx="316507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console.</a:t>
            </a:r>
            <a:r>
              <a:rPr>
                <a:solidFill>
                  <a:srgbClr val="83D7EC"/>
                </a:solidFill>
              </a:rPr>
              <a:t>log</a:t>
            </a:r>
            <a:r>
              <a:t>($('h2'));</a:t>
            </a:r>
          </a:p>
        </p:txBody>
      </p:sp>
      <p:sp>
        <p:nvSpPr>
          <p:cNvPr id="980" name="Shape 980"/>
          <p:cNvSpPr/>
          <p:nvPr/>
        </p:nvSpPr>
        <p:spPr>
          <a:xfrm>
            <a:off x="2391721" y="3887637"/>
            <a:ext cx="8221359" cy="741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647700">
              <a:lnSpc>
                <a:spcPct val="110000"/>
              </a:lnSpc>
              <a:spcBef>
                <a:spcPts val="400"/>
              </a:spcBef>
              <a:buFont typeface="Lucida Grande"/>
              <a:defRPr sz="2100">
                <a:uFillTx/>
              </a:defRPr>
            </a:pPr>
            <a:r>
              <a:t>This should print the element to the console.</a:t>
            </a:r>
          </a:p>
          <a:p>
            <a:pPr algn="ctr" defTabSz="647700">
              <a:lnSpc>
                <a:spcPct val="110000"/>
              </a:lnSpc>
              <a:spcBef>
                <a:spcPts val="400"/>
              </a:spcBef>
              <a:buFont typeface="Lucida Grande"/>
              <a:defRPr sz="2100">
                <a:uFillTx/>
              </a:defRPr>
            </a:pPr>
            <a:r>
              <a:rPr>
                <a:uFill>
                  <a:solidFill>
                    <a:srgbClr val="000000"/>
                  </a:solidFill>
                </a:uFill>
              </a:rPr>
              <a:t>If it doesn't, there's probably something wrong with your selector.</a:t>
            </a:r>
          </a:p>
        </p:txBody>
      </p:sp>
      <p:sp>
        <p:nvSpPr>
          <p:cNvPr id="981" name="Shape 981"/>
          <p:cNvSpPr/>
          <p:nvPr/>
        </p:nvSpPr>
        <p:spPr>
          <a:xfrm>
            <a:off x="3959859" y="6460871"/>
            <a:ext cx="5085081" cy="347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E93F34"/>
                </a:solidFill>
                <a:latin typeface="News706BT-ItalicC"/>
                <a:ea typeface="News706BT-ItalicC"/>
                <a:cs typeface="News706BT-ItalicC"/>
                <a:sym typeface="News706BT-ItalicC"/>
              </a:defRPr>
            </a:lvl1pPr>
          </a:lstStyle>
          <a:p>
            <a:pPr/>
            <a:r>
              <a:t>*Shortcut to access console: cmd + opt + j</a:t>
            </a:r>
          </a:p>
        </p:txBody>
      </p:sp>
      <p:sp>
        <p:nvSpPr>
          <p:cNvPr id="982" name="Shape 982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debugging — level 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Shape 984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85" name="Shape 985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86" name="Shape 986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debugging — level 3</a:t>
            </a:r>
          </a:p>
        </p:txBody>
      </p:sp>
      <p:sp>
        <p:nvSpPr>
          <p:cNvPr id="987" name="Shape 987"/>
          <p:cNvSpPr/>
          <p:nvPr/>
        </p:nvSpPr>
        <p:spPr>
          <a:xfrm>
            <a:off x="597354" y="1797049"/>
            <a:ext cx="11584087" cy="429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2600">
                <a:latin typeface="News706BT-BoldC"/>
                <a:ea typeface="News706BT-BoldC"/>
                <a:cs typeface="News706BT-BoldC"/>
                <a:sym typeface="News706BT-BoldC"/>
              </a:defRPr>
            </a:lvl1pPr>
          </a:lstStyle>
          <a:p>
            <a:pPr>
              <a:defRPr>
                <a:latin typeface="News706BT-RomanC"/>
                <a:ea typeface="News706BT-RomanC"/>
                <a:cs typeface="News706BT-RomanC"/>
                <a:sym typeface="News706BT-RomanC"/>
              </a:defRPr>
            </a:pPr>
            <a:r>
              <a:rPr>
                <a:latin typeface="News706BT-BoldC"/>
                <a:ea typeface="News706BT-BoldC"/>
                <a:cs typeface="News706BT-BoldC"/>
                <a:sym typeface="News706BT-BoldC"/>
              </a:rPr>
              <a:t>Do some Googling!</a:t>
            </a:r>
          </a:p>
        </p:txBody>
      </p:sp>
      <p:sp>
        <p:nvSpPr>
          <p:cNvPr id="988" name="Shape 988"/>
          <p:cNvSpPr/>
          <p:nvPr/>
        </p:nvSpPr>
        <p:spPr>
          <a:xfrm>
            <a:off x="904276" y="2406190"/>
            <a:ext cx="10970243" cy="769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240631" indent="-240631">
              <a:lnSpc>
                <a:spcPct val="120000"/>
              </a:lnSpc>
              <a:buSzPct val="100000"/>
              <a:buChar char="‣"/>
            </a:pPr>
            <a:r>
              <a:t>Try Googling it</a:t>
            </a:r>
          </a:p>
          <a:p>
            <a:pPr marL="240631" indent="-240631">
              <a:lnSpc>
                <a:spcPct val="120000"/>
              </a:lnSpc>
              <a:buSzPct val="100000"/>
              <a:buChar char="‣"/>
            </a:pPr>
            <a:r>
              <a:t>Be ready to clearly articulate the problem (Write out what your problem is)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Shape 990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91" name="Shape 991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92" name="Shape 992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debugging — level 4</a:t>
            </a:r>
          </a:p>
        </p:txBody>
      </p:sp>
      <p:sp>
        <p:nvSpPr>
          <p:cNvPr id="993" name="Shape 993"/>
          <p:cNvSpPr/>
          <p:nvPr/>
        </p:nvSpPr>
        <p:spPr>
          <a:xfrm>
            <a:off x="597354" y="1797049"/>
            <a:ext cx="11584087" cy="429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2600">
                <a:latin typeface="News706BT-BoldC"/>
                <a:ea typeface="News706BT-BoldC"/>
                <a:cs typeface="News706BT-BoldC"/>
                <a:sym typeface="News706BT-BoldC"/>
              </a:defRPr>
            </a:lvl1pPr>
          </a:lstStyle>
          <a:p>
            <a:pPr>
              <a:defRPr>
                <a:latin typeface="News706BT-RomanC"/>
                <a:ea typeface="News706BT-RomanC"/>
                <a:cs typeface="News706BT-RomanC"/>
                <a:sym typeface="News706BT-RomanC"/>
              </a:defRPr>
            </a:pPr>
            <a:r>
              <a:rPr>
                <a:latin typeface="News706BT-BoldC"/>
                <a:ea typeface="News706BT-BoldC"/>
                <a:cs typeface="News706BT-BoldC"/>
                <a:sym typeface="News706BT-BoldC"/>
              </a:rPr>
              <a:t>Get help!</a:t>
            </a:r>
          </a:p>
        </p:txBody>
      </p:sp>
      <p:sp>
        <p:nvSpPr>
          <p:cNvPr id="994" name="Shape 994"/>
          <p:cNvSpPr/>
          <p:nvPr/>
        </p:nvSpPr>
        <p:spPr>
          <a:xfrm>
            <a:off x="628021" y="2361739"/>
            <a:ext cx="11144131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20000"/>
              </a:lnSpc>
            </a:lvl1pPr>
          </a:lstStyle>
          <a:p>
            <a:pPr/>
            <a:r>
              <a:t>If you still can’t find a solution, ask your fellow classmates and instructors.</a:t>
            </a:r>
          </a:p>
        </p:txBody>
      </p:sp>
      <p:sp>
        <p:nvSpPr>
          <p:cNvPr id="995" name="Shape 995"/>
          <p:cNvSpPr/>
          <p:nvPr/>
        </p:nvSpPr>
        <p:spPr>
          <a:xfrm>
            <a:off x="1095542" y="3956667"/>
            <a:ext cx="7863424" cy="1521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20842" indent="-320842">
              <a:lnSpc>
                <a:spcPct val="120000"/>
              </a:lnSpc>
              <a:buSzPct val="100000"/>
              <a:buAutoNum type="arabicPeriod" startAt="1"/>
            </a:pPr>
            <a:r>
              <a:t>Zip what you’re working on.</a:t>
            </a:r>
          </a:p>
          <a:p>
            <a:pPr marL="320842" indent="-320842">
              <a:lnSpc>
                <a:spcPct val="120000"/>
              </a:lnSpc>
              <a:buSzPct val="100000"/>
              <a:buAutoNum type="arabicPeriod" startAt="1"/>
            </a:pPr>
            <a:r>
              <a:t>Post in Slack in the class channel.</a:t>
            </a:r>
          </a:p>
          <a:p>
            <a:pPr marL="320842" indent="-320842">
              <a:lnSpc>
                <a:spcPct val="120000"/>
              </a:lnSpc>
              <a:buSzPct val="100000"/>
              <a:buAutoNum type="arabicPeriod" startAt="1"/>
            </a:pPr>
            <a:r>
              <a:t>Be descriptive about the problem.</a:t>
            </a:r>
          </a:p>
          <a:p>
            <a:pPr marL="320842" indent="-320842">
              <a:lnSpc>
                <a:spcPct val="120000"/>
              </a:lnSpc>
              <a:buSzPct val="100000"/>
              <a:buAutoNum type="arabicPeriod" startAt="1"/>
            </a:pPr>
            <a:r>
              <a:t>Tell us what you've already done to try to figure it out.</a:t>
            </a:r>
          </a:p>
        </p:txBody>
      </p:sp>
      <p:sp>
        <p:nvSpPr>
          <p:cNvPr id="996" name="Shape 996"/>
          <p:cNvSpPr/>
          <p:nvPr/>
        </p:nvSpPr>
        <p:spPr>
          <a:xfrm>
            <a:off x="628021" y="2930603"/>
            <a:ext cx="11144131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20000"/>
              </a:lnSpc>
            </a:lvl1pPr>
          </a:lstStyle>
          <a:p>
            <a:pPr/>
            <a:r>
              <a:t>Help us help you!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FCB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Shape 998"/>
          <p:cNvSpPr/>
          <p:nvPr/>
        </p:nvSpPr>
        <p:spPr>
          <a:xfrm>
            <a:off x="635000" y="1638963"/>
            <a:ext cx="11734800" cy="115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180" sz="90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jquery documentation</a:t>
            </a:r>
          </a:p>
        </p:txBody>
      </p:sp>
      <p:sp>
        <p:nvSpPr>
          <p:cNvPr id="999" name="Shape 999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00" name="Shape 1000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01" name="Shape 1001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JQuery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04" name="Shape 1004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05" name="Shape 1005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jquery documentation - it's your friend!</a:t>
            </a:r>
          </a:p>
        </p:txBody>
      </p:sp>
      <p:sp>
        <p:nvSpPr>
          <p:cNvPr id="1006" name="Shape 1006"/>
          <p:cNvSpPr/>
          <p:nvPr/>
        </p:nvSpPr>
        <p:spPr>
          <a:xfrm>
            <a:off x="2482128" y="2300670"/>
            <a:ext cx="7416394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News706BT-ItalicC"/>
                <a:ea typeface="News706BT-ItalicC"/>
                <a:cs typeface="News706BT-ItalicC"/>
                <a:sym typeface="News706BT-ItalicC"/>
              </a:defRPr>
            </a:lvl1pPr>
          </a:lstStyle>
          <a:p>
            <a:pPr/>
            <a:r>
              <a:t>Help! There's too much to learn! I feel overwhelmed!</a:t>
            </a:r>
          </a:p>
        </p:txBody>
      </p:sp>
      <p:sp>
        <p:nvSpPr>
          <p:cNvPr id="1007" name="Shape 1007"/>
          <p:cNvSpPr/>
          <p:nvPr/>
        </p:nvSpPr>
        <p:spPr>
          <a:xfrm>
            <a:off x="1176591" y="3437689"/>
            <a:ext cx="10651618" cy="547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latin typeface="News706BT-BoldC"/>
                <a:ea typeface="News706BT-BoldC"/>
                <a:cs typeface="News706BT-BoldC"/>
                <a:sym typeface="News706BT-BoldC"/>
              </a:defRPr>
            </a:lvl1pPr>
          </a:lstStyle>
          <a:p>
            <a:pPr/>
            <a:r>
              <a:t>A good developer is one that can look things up!!!</a:t>
            </a:r>
          </a:p>
        </p:txBody>
      </p:sp>
      <p:sp>
        <p:nvSpPr>
          <p:cNvPr id="1008" name="Shape 1008"/>
          <p:cNvSpPr/>
          <p:nvPr/>
        </p:nvSpPr>
        <p:spPr>
          <a:xfrm>
            <a:off x="1855162" y="4728213"/>
            <a:ext cx="10093341" cy="711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20842" indent="-320842">
              <a:buSzPct val="100000"/>
              <a:buAutoNum type="arabicPeriod" startAt="1"/>
            </a:pPr>
            <a:r>
              <a:t>The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jQuery Examples</a:t>
            </a:r>
            <a:r>
              <a:t> page has an example for almost every method!</a:t>
            </a:r>
          </a:p>
          <a:p>
            <a:pPr marL="320842" indent="-320842">
              <a:buSzPct val="100000"/>
              <a:buAutoNum type="arabicPeriod" startAt="1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jQuery documentation</a:t>
            </a:r>
            <a:r>
              <a:t> — Look things up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Shape 1010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11" name="Shape 1011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12" name="Shape 1012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Dash - making your life easier one doc at a time</a:t>
            </a:r>
          </a:p>
        </p:txBody>
      </p:sp>
      <p:sp>
        <p:nvSpPr>
          <p:cNvPr id="1013" name="Shape 1013"/>
          <p:cNvSpPr/>
          <p:nvPr/>
        </p:nvSpPr>
        <p:spPr>
          <a:xfrm>
            <a:off x="3271062" y="2002736"/>
            <a:ext cx="6328564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 highly recommend that you download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Dash</a:t>
            </a:r>
          </a:p>
        </p:txBody>
      </p:sp>
      <p:pic>
        <p:nvPicPr>
          <p:cNvPr id="101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76800" y="2865210"/>
            <a:ext cx="3251200" cy="3251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FCB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Shape 1016"/>
          <p:cNvSpPr/>
          <p:nvPr/>
        </p:nvSpPr>
        <p:spPr>
          <a:xfrm>
            <a:off x="635000" y="1638963"/>
            <a:ext cx="11734800" cy="115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180" sz="90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lab</a:t>
            </a:r>
          </a:p>
        </p:txBody>
      </p:sp>
      <p:sp>
        <p:nvSpPr>
          <p:cNvPr id="1017" name="Shape 1017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18" name="Shape 1018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19" name="Shape 1019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JQuery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FCB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635000" y="1638963"/>
            <a:ext cx="11734800" cy="115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180" sz="90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intro to js</a:t>
            </a:r>
          </a:p>
        </p:txBody>
      </p:sp>
      <p:sp>
        <p:nvSpPr>
          <p:cNvPr id="222" name="Shape 222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3" name="Shape 223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4" name="Shape 224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FEWD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22" name="Shape 1022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23" name="Shape 1023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Lab</a:t>
            </a:r>
          </a:p>
        </p:txBody>
      </p:sp>
      <p:pic>
        <p:nvPicPr>
          <p:cNvPr id="102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50047" y="1797049"/>
            <a:ext cx="4504706" cy="44916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1026"/>
          <p:cNvSpPr/>
          <p:nvPr/>
        </p:nvSpPr>
        <p:spPr>
          <a:xfrm>
            <a:off x="3806536" y="2267135"/>
            <a:ext cx="7538509" cy="512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28600" indent="-228600">
              <a:spcBef>
                <a:spcPts val="1000"/>
              </a:spcBef>
              <a:buSzPct val="100000"/>
              <a:buFont typeface="Lucida Grande"/>
              <a:buChar char="‣"/>
              <a:defRPr sz="200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Utilize jQuery tree traversal techniques to access and manipulate DOM elements.</a:t>
            </a:r>
          </a:p>
        </p:txBody>
      </p:sp>
      <p:sp>
        <p:nvSpPr>
          <p:cNvPr id="1027" name="Shape 1027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28" name="Shape 1028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grpSp>
        <p:nvGrpSpPr>
          <p:cNvPr id="1031" name="Group 1031"/>
          <p:cNvGrpSpPr/>
          <p:nvPr/>
        </p:nvGrpSpPr>
        <p:grpSpPr>
          <a:xfrm>
            <a:off x="1384300" y="3130550"/>
            <a:ext cx="1270000" cy="1270000"/>
            <a:chOff x="0" y="0"/>
            <a:chExt cx="1269999" cy="1269999"/>
          </a:xfrm>
        </p:grpSpPr>
        <p:pic>
          <p:nvPicPr>
            <p:cNvPr id="1029" name="dropped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30" name="Shape 1030"/>
            <p:cNvSpPr/>
            <p:nvPr/>
          </p:nvSpPr>
          <p:spPr>
            <a:xfrm>
              <a:off x="88900" y="543559"/>
              <a:ext cx="1079500" cy="2336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75000"/>
                </a:lnSpc>
                <a:buClr>
                  <a:srgbClr val="000000"/>
                </a:buClr>
                <a:defRPr spc="-36" sz="1800">
                  <a:solidFill>
                    <a:srgbClr val="FFFFFF"/>
                  </a:solidFill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lvl1pPr>
            </a:lstStyle>
            <a:p>
              <a:pPr/>
              <a:r>
                <a:t>EXERCISE</a:t>
              </a:r>
            </a:p>
          </p:txBody>
        </p:sp>
      </p:grpSp>
      <p:sp>
        <p:nvSpPr>
          <p:cNvPr id="1032" name="Shape 1032"/>
          <p:cNvSpPr/>
          <p:nvPr/>
        </p:nvSpPr>
        <p:spPr>
          <a:xfrm flipV="1">
            <a:off x="3805923" y="2138218"/>
            <a:ext cx="3735027" cy="29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33" name="Shape 1033"/>
          <p:cNvSpPr/>
          <p:nvPr/>
        </p:nvSpPr>
        <p:spPr>
          <a:xfrm>
            <a:off x="3805923" y="1884508"/>
            <a:ext cx="3733801" cy="254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cap="all" sz="20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key objective</a:t>
            </a:r>
          </a:p>
        </p:txBody>
      </p:sp>
      <p:sp>
        <p:nvSpPr>
          <p:cNvPr id="1034" name="Shape 1034"/>
          <p:cNvSpPr/>
          <p:nvPr/>
        </p:nvSpPr>
        <p:spPr>
          <a:xfrm flipV="1">
            <a:off x="3225800" y="1803660"/>
            <a:ext cx="1" cy="4430478"/>
          </a:xfrm>
          <a:prstGeom prst="line">
            <a:avLst/>
          </a:prstGeom>
          <a:ln w="12700">
            <a:solidFill>
              <a:srgbClr val="EAEAEA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35" name="Shape 103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defRPr cap="all" spc="-64" sz="32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ACTIVITY</a:t>
            </a:r>
          </a:p>
        </p:txBody>
      </p:sp>
      <p:sp>
        <p:nvSpPr>
          <p:cNvPr id="1036" name="Shape 1036"/>
          <p:cNvSpPr/>
          <p:nvPr/>
        </p:nvSpPr>
        <p:spPr>
          <a:xfrm>
            <a:off x="3806536" y="3486335"/>
            <a:ext cx="6034486" cy="245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28600" indent="-228600">
              <a:spcBef>
                <a:spcPts val="1000"/>
              </a:spcBef>
              <a:buSzPct val="100000"/>
              <a:buFont typeface="Lucida Grande"/>
              <a:buChar char="‣"/>
              <a:defRPr sz="200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Partners/small groups</a:t>
            </a:r>
          </a:p>
        </p:txBody>
      </p:sp>
      <p:sp>
        <p:nvSpPr>
          <p:cNvPr id="1037" name="Shape 1037"/>
          <p:cNvSpPr/>
          <p:nvPr/>
        </p:nvSpPr>
        <p:spPr>
          <a:xfrm flipV="1">
            <a:off x="3805923" y="3357418"/>
            <a:ext cx="3735027" cy="29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38" name="Shape 1038"/>
          <p:cNvSpPr/>
          <p:nvPr/>
        </p:nvSpPr>
        <p:spPr>
          <a:xfrm>
            <a:off x="3805923" y="3103708"/>
            <a:ext cx="3733801" cy="254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cap="all" sz="20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Type of exercise</a:t>
            </a:r>
          </a:p>
        </p:txBody>
      </p:sp>
      <p:sp>
        <p:nvSpPr>
          <p:cNvPr id="1039" name="Shape 1039"/>
          <p:cNvSpPr/>
          <p:nvPr/>
        </p:nvSpPr>
        <p:spPr>
          <a:xfrm>
            <a:off x="3810000" y="4448360"/>
            <a:ext cx="1104901" cy="160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Font typeface="Lucida Grande"/>
              <a:defRPr sz="2000">
                <a:uFill>
                  <a:solidFill>
                    <a:srgbClr val="000000"/>
                  </a:solidFill>
                </a:uFill>
                <a:latin typeface="News706BT-ItalicC"/>
                <a:ea typeface="News706BT-ItalicC"/>
                <a:cs typeface="News706BT-ItalicC"/>
                <a:sym typeface="News706BT-ItalicC"/>
              </a:defRPr>
            </a:lvl1pPr>
          </a:lstStyle>
          <a:p>
            <a:pPr/>
            <a:r>
              <a:t>Until 8:50</a:t>
            </a:r>
          </a:p>
        </p:txBody>
      </p:sp>
      <p:sp>
        <p:nvSpPr>
          <p:cNvPr id="1040" name="Shape 1040"/>
          <p:cNvSpPr/>
          <p:nvPr/>
        </p:nvSpPr>
        <p:spPr>
          <a:xfrm flipV="1">
            <a:off x="3797300" y="4319443"/>
            <a:ext cx="3735027" cy="29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41" name="Shape 1041"/>
          <p:cNvSpPr/>
          <p:nvPr/>
        </p:nvSpPr>
        <p:spPr>
          <a:xfrm>
            <a:off x="3797300" y="4065733"/>
            <a:ext cx="3733801" cy="254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cap="all" sz="20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As a class</a:t>
            </a:r>
          </a:p>
        </p:txBody>
      </p:sp>
      <p:sp>
        <p:nvSpPr>
          <p:cNvPr id="1042" name="Shape 1042"/>
          <p:cNvSpPr/>
          <p:nvPr/>
        </p:nvSpPr>
        <p:spPr>
          <a:xfrm>
            <a:off x="5346700" y="4448360"/>
            <a:ext cx="6934757" cy="2226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1000"/>
              </a:spcBef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t>Lab is in lesson8_starter_code &gt; [2] - select_fun</a:t>
            </a:r>
          </a:p>
          <a:p>
            <a:pPr marL="267368" indent="-267368">
              <a:spcBef>
                <a:spcPts val="1000"/>
              </a:spcBef>
              <a:buSzPct val="100000"/>
              <a:buAutoNum type="arabicPeriod" startAt="1"/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t>Follow the instructions in main.js</a:t>
            </a:r>
          </a:p>
          <a:p>
            <a:pPr marL="267368" indent="-267368">
              <a:spcBef>
                <a:spcPts val="1000"/>
              </a:spcBef>
              <a:buSzPct val="100000"/>
              <a:buAutoNum type="arabicPeriod" startAt="1"/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t>Use cheat sheet as a guide for syntax and look up any methods you're not familiar with in the jQuery documentation.</a:t>
            </a:r>
          </a:p>
          <a:p>
            <a:pPr marL="267368" indent="-267368">
              <a:spcBef>
                <a:spcPts val="1000"/>
              </a:spcBef>
              <a:buSzPct val="100000"/>
              <a:buAutoNum type="arabicPeriod" startAt="1"/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rPr>
                <a:latin typeface="News706BT-BoldC"/>
                <a:ea typeface="News706BT-BoldC"/>
                <a:cs typeface="News706BT-BoldC"/>
                <a:sym typeface="News706BT-BoldC"/>
              </a:rPr>
              <a:t>Bonus</a:t>
            </a:r>
            <a:r>
              <a:t>: Complete part 2 of the lab for more practice (lesson8_starter_code &gt; [3] - select_fun_part_2)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5E5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Shape 1044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45" name="Shape 1045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46" name="Shape 104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JQuery</a:t>
            </a:r>
          </a:p>
        </p:txBody>
      </p:sp>
      <p:sp>
        <p:nvSpPr>
          <p:cNvPr id="1047" name="Shape 1047"/>
          <p:cNvSpPr/>
          <p:nvPr>
            <p:ph type="title"/>
          </p:nvPr>
        </p:nvSpPr>
        <p:spPr>
          <a:xfrm>
            <a:off x="635000" y="1727200"/>
            <a:ext cx="11734800" cy="711200"/>
          </a:xfrm>
          <a:prstGeom prst="rect">
            <a:avLst/>
          </a:prstGeom>
        </p:spPr>
        <p:txBody>
          <a:bodyPr/>
          <a:lstStyle/>
          <a:p>
            <a:pPr/>
            <a:r>
              <a:t>Learning objectives</a:t>
            </a:r>
          </a:p>
        </p:txBody>
      </p:sp>
      <p:sp>
        <p:nvSpPr>
          <p:cNvPr id="1048" name="Shape 1048"/>
          <p:cNvSpPr/>
          <p:nvPr/>
        </p:nvSpPr>
        <p:spPr>
          <a:xfrm flipV="1">
            <a:off x="2108200" y="2588128"/>
            <a:ext cx="1" cy="3589919"/>
          </a:xfrm>
          <a:prstGeom prst="lin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49" name="Shape 1049"/>
          <p:cNvSpPr/>
          <p:nvPr>
            <p:ph type="body" sz="half" idx="1"/>
          </p:nvPr>
        </p:nvSpPr>
        <p:spPr>
          <a:xfrm>
            <a:off x="2391998" y="3228882"/>
            <a:ext cx="10001313" cy="2308411"/>
          </a:xfrm>
          <a:prstGeom prst="rect">
            <a:avLst/>
          </a:prstGeom>
        </p:spPr>
        <p:txBody>
          <a:bodyPr/>
          <a:lstStyle/>
          <a:p>
            <a:pPr marL="203179" indent="-203179">
              <a:buSzPct val="70000"/>
              <a:buFont typeface="Lucida Grande"/>
              <a:buChar char="‣"/>
            </a:pPr>
            <a:r>
              <a:t>Differentiate between jQuery and JavaScript, describe benefits of using them.</a:t>
            </a:r>
          </a:p>
          <a:p>
            <a:pPr marL="203179" indent="-203179">
              <a:buSzPct val="70000"/>
              <a:buFont typeface="Lucida Grande"/>
              <a:buChar char="‣"/>
            </a:pPr>
            <a:r>
              <a:t>Recognize jQuery syntax</a:t>
            </a:r>
          </a:p>
          <a:p>
            <a:pPr marL="203179" indent="-203179">
              <a:buSzPct val="70000"/>
              <a:buFont typeface="Lucida Grande"/>
              <a:buChar char="‣"/>
            </a:pPr>
            <a:r>
              <a:t>Use selectors and jQuery functions to effectively manipulate the DOM.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92F0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Shape 1053"/>
          <p:cNvSpPr/>
          <p:nvPr/>
        </p:nvSpPr>
        <p:spPr>
          <a:xfrm>
            <a:off x="635000" y="1638963"/>
            <a:ext cx="11734800" cy="115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180" sz="90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180" sz="9000">
                <a:uFill>
                  <a:solidFill>
                    <a:srgbClr val="FFFFFF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homework</a:t>
            </a:r>
          </a:p>
        </p:txBody>
      </p:sp>
      <p:sp>
        <p:nvSpPr>
          <p:cNvPr id="1054" name="Shape 1054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55" name="Shape 1055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56" name="Shape 1056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lab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Shape 1058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59" name="Shape 1059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60" name="Shape 1060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HOMEWORK</a:t>
            </a:r>
          </a:p>
        </p:txBody>
      </p:sp>
      <p:sp>
        <p:nvSpPr>
          <p:cNvPr id="1061" name="Shape 1061"/>
          <p:cNvSpPr/>
          <p:nvPr/>
        </p:nvSpPr>
        <p:spPr>
          <a:xfrm>
            <a:off x="622300" y="1797049"/>
            <a:ext cx="5966381" cy="45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72" sz="36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72" sz="36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IF YOU ARE STUCK…</a:t>
            </a:r>
          </a:p>
        </p:txBody>
      </p:sp>
      <p:sp>
        <p:nvSpPr>
          <p:cNvPr id="1062" name="Shape 1062"/>
          <p:cNvSpPr/>
          <p:nvPr/>
        </p:nvSpPr>
        <p:spPr>
          <a:xfrm>
            <a:off x="410864" y="2686049"/>
            <a:ext cx="8425072" cy="664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indent="228600" defTabSz="647700">
              <a:lnSpc>
                <a:spcPct val="110000"/>
              </a:lnSpc>
              <a:spcBef>
                <a:spcPts val="400"/>
              </a:spcBef>
              <a:defRPr sz="2500">
                <a:uFill>
                  <a:solidFill>
                    <a:srgbClr val="000000"/>
                  </a:solidFill>
                </a:uFill>
              </a:defRPr>
            </a:pPr>
            <a:r>
              <a:t>1) Use the “Chrome Inspector” to look at your code, use the console, Google for answers.</a:t>
            </a:r>
          </a:p>
        </p:txBody>
      </p:sp>
      <p:sp>
        <p:nvSpPr>
          <p:cNvPr id="1063" name="Shape 1063"/>
          <p:cNvSpPr/>
          <p:nvPr/>
        </p:nvSpPr>
        <p:spPr>
          <a:xfrm>
            <a:off x="410864" y="3750298"/>
            <a:ext cx="11269977" cy="664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indent="228600" defTabSz="647700">
              <a:lnSpc>
                <a:spcPct val="110000"/>
              </a:lnSpc>
              <a:spcBef>
                <a:spcPts val="400"/>
              </a:spcBef>
              <a:defRPr sz="2500">
                <a:uFill>
                  <a:solidFill>
                    <a:srgbClr val="000000"/>
                  </a:solidFill>
                </a:uFill>
              </a:defRPr>
            </a:pPr>
            <a:r>
              <a:t>2) Ask your question in the Slack channel and see if any fellow students might know the answer</a:t>
            </a:r>
          </a:p>
        </p:txBody>
      </p:sp>
      <p:sp>
        <p:nvSpPr>
          <p:cNvPr id="1064" name="Shape 1064"/>
          <p:cNvSpPr/>
          <p:nvPr/>
        </p:nvSpPr>
        <p:spPr>
          <a:xfrm>
            <a:off x="410864" y="4869484"/>
            <a:ext cx="11269977" cy="303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indent="228600" defTabSz="647700">
              <a:lnSpc>
                <a:spcPct val="110000"/>
              </a:lnSpc>
              <a:spcBef>
                <a:spcPts val="400"/>
              </a:spcBef>
              <a:defRPr sz="2500">
                <a:uFill>
                  <a:solidFill>
                    <a:srgbClr val="000000"/>
                  </a:solidFill>
                </a:uFill>
              </a:defRPr>
            </a:pPr>
            <a:r>
              <a:t>3) Ask Eric</a:t>
            </a:r>
          </a:p>
        </p:txBody>
      </p:sp>
      <p:sp>
        <p:nvSpPr>
          <p:cNvPr id="1065" name="Shape 1065"/>
          <p:cNvSpPr/>
          <p:nvPr/>
        </p:nvSpPr>
        <p:spPr>
          <a:xfrm>
            <a:off x="410864" y="5685561"/>
            <a:ext cx="11269977" cy="664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indent="228600" defTabSz="647700">
              <a:lnSpc>
                <a:spcPct val="110000"/>
              </a:lnSpc>
              <a:spcBef>
                <a:spcPts val="400"/>
              </a:spcBef>
              <a:defRPr sz="2500">
                <a:uFill>
                  <a:solidFill>
                    <a:srgbClr val="000000"/>
                  </a:solidFill>
                </a:uFill>
              </a:defRPr>
            </a:pPr>
            <a:r>
              <a:t>* When using your fellow students and instructors, pushing your code to Github is a great place to share where all of your code is currently at.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Shape 1067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68" name="Shape 1068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69" name="Shape 1069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HOMEWORK</a:t>
            </a:r>
          </a:p>
        </p:txBody>
      </p:sp>
      <p:sp>
        <p:nvSpPr>
          <p:cNvPr id="1070" name="Shape 1070"/>
          <p:cNvSpPr/>
          <p:nvPr/>
        </p:nvSpPr>
        <p:spPr>
          <a:xfrm>
            <a:off x="622300" y="1758949"/>
            <a:ext cx="5966381" cy="45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72" sz="36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72" sz="36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DUE 6pm, Sunday</a:t>
            </a:r>
          </a:p>
        </p:txBody>
      </p:sp>
      <p:sp>
        <p:nvSpPr>
          <p:cNvPr id="1071" name="Shape 1071"/>
          <p:cNvSpPr/>
          <p:nvPr/>
        </p:nvSpPr>
        <p:spPr>
          <a:xfrm>
            <a:off x="481650" y="2637331"/>
            <a:ext cx="7521823" cy="405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246944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2500">
                <a:uFill>
                  <a:solidFill>
                    <a:srgbClr val="000000"/>
                  </a:solidFill>
                </a:uFill>
              </a:defRPr>
            </a:pPr>
            <a:r>
              <a:t>Complete the “select_fun_part_2” lab assignment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D8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Shape 1075"/>
          <p:cNvSpPr/>
          <p:nvPr/>
        </p:nvSpPr>
        <p:spPr>
          <a:xfrm>
            <a:off x="635000" y="2629563"/>
            <a:ext cx="11734800" cy="115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65000"/>
              </a:lnSpc>
              <a:defRPr cap="all" spc="-180" sz="90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MONDAY</a:t>
            </a:r>
          </a:p>
        </p:txBody>
      </p:sp>
      <p:sp>
        <p:nvSpPr>
          <p:cNvPr id="1076" name="Shape 1076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77" name="Shape 1077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78" name="Shape 1078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Front-end web development</a:t>
            </a:r>
          </a:p>
        </p:txBody>
      </p:sp>
      <p:sp>
        <p:nvSpPr>
          <p:cNvPr id="1079" name="Shape 1079"/>
          <p:cNvSpPr/>
          <p:nvPr/>
        </p:nvSpPr>
        <p:spPr>
          <a:xfrm>
            <a:off x="635000" y="4056196"/>
            <a:ext cx="11734800" cy="762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cap="all" spc="-119" sz="60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119">
                <a:uFill>
                  <a:solidFill>
                    <a:srgbClr val="FFFFFF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Frank</a:t>
            </a:r>
          </a:p>
        </p:txBody>
      </p:sp>
      <p:sp>
        <p:nvSpPr>
          <p:cNvPr id="1080" name="Shape 1080"/>
          <p:cNvSpPr/>
          <p:nvPr/>
        </p:nvSpPr>
        <p:spPr>
          <a:xfrm>
            <a:off x="762000" y="5089128"/>
            <a:ext cx="11734800" cy="391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cap="all" spc="-62" sz="31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(Google sheet is pinned in slack)</a:t>
            </a:r>
          </a:p>
        </p:txBody>
      </p:sp>
      <p:sp>
        <p:nvSpPr>
          <p:cNvPr id="1081" name="Shape 1081"/>
          <p:cNvSpPr/>
          <p:nvPr/>
        </p:nvSpPr>
        <p:spPr>
          <a:xfrm>
            <a:off x="635000" y="2028626"/>
            <a:ext cx="11734800" cy="393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65000"/>
              </a:lnSpc>
              <a:defRPr cap="all" spc="-59" sz="30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9">
                <a:uFill>
                  <a:solidFill>
                    <a:srgbClr val="FFFFFF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snacks &amp; Design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1AFC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Shape 1083"/>
          <p:cNvSpPr/>
          <p:nvPr/>
        </p:nvSpPr>
        <p:spPr>
          <a:xfrm>
            <a:off x="635000" y="1638963"/>
            <a:ext cx="11734800" cy="115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180" sz="90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180" sz="9000">
                <a:uFill>
                  <a:solidFill>
                    <a:srgbClr val="FFFFFF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Exit Tickets</a:t>
            </a:r>
          </a:p>
        </p:txBody>
      </p:sp>
      <p:sp>
        <p:nvSpPr>
          <p:cNvPr id="1084" name="Shape 1084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85" name="Shape 1085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86" name="Shape 1086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JQuery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7" name="Shape 227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8" name="Shape 228"/>
          <p:cNvSpPr/>
          <p:nvPr/>
        </p:nvSpPr>
        <p:spPr>
          <a:xfrm>
            <a:off x="647700" y="720095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The three amigos: Structure, style, behavior</a:t>
            </a:r>
          </a:p>
        </p:txBody>
      </p:sp>
      <p:sp>
        <p:nvSpPr>
          <p:cNvPr id="229" name="Shape 229"/>
          <p:cNvSpPr/>
          <p:nvPr/>
        </p:nvSpPr>
        <p:spPr>
          <a:xfrm>
            <a:off x="635000" y="1612900"/>
            <a:ext cx="11734800" cy="1126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246944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sz="2500">
                <a:uFill>
                  <a:solidFill>
                    <a:srgbClr val="000000"/>
                  </a:solidFill>
                </a:uFill>
              </a:rPr>
              <a:t>HTML = Noun</a:t>
            </a:r>
          </a:p>
          <a:p>
            <a:pPr lvl="1" marL="246944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2500">
                <a:uFill>
                  <a:solidFill>
                    <a:srgbClr val="000000"/>
                  </a:solidFill>
                </a:uFill>
              </a:defRPr>
            </a:pPr>
            <a:r>
              <a:t>CSS = Adjective</a:t>
            </a:r>
            <a:endParaRPr sz="1800">
              <a:uFillTx/>
            </a:endParaRPr>
          </a:p>
          <a:p>
            <a:pPr lvl="1" marL="246944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2500">
                <a:uFill>
                  <a:solidFill>
                    <a:srgbClr val="000000"/>
                  </a:solidFill>
                </a:uFill>
              </a:defRPr>
            </a:pPr>
            <a:r>
              <a:t>Javascript = Verb</a:t>
            </a:r>
          </a:p>
        </p:txBody>
      </p:sp>
      <p:sp>
        <p:nvSpPr>
          <p:cNvPr id="230" name="Shape 230"/>
          <p:cNvSpPr/>
          <p:nvPr/>
        </p:nvSpPr>
        <p:spPr>
          <a:xfrm>
            <a:off x="5967028" y="4151177"/>
            <a:ext cx="2718890" cy="2718890"/>
          </a:xfrm>
          <a:prstGeom prst="ellipse">
            <a:avLst/>
          </a:prstGeom>
          <a:solidFill>
            <a:srgbClr val="92F0E0">
              <a:alpha val="75871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1" name="Shape 231"/>
          <p:cNvSpPr/>
          <p:nvPr/>
        </p:nvSpPr>
        <p:spPr>
          <a:xfrm>
            <a:off x="6991350" y="2359843"/>
            <a:ext cx="2720157" cy="2720157"/>
          </a:xfrm>
          <a:prstGeom prst="ellipse">
            <a:avLst/>
          </a:prstGeom>
          <a:solidFill>
            <a:srgbClr val="E93F34">
              <a:alpha val="5500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2" name="Shape 232"/>
          <p:cNvSpPr/>
          <p:nvPr/>
        </p:nvSpPr>
        <p:spPr>
          <a:xfrm>
            <a:off x="7944887" y="3309711"/>
            <a:ext cx="937091" cy="820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 defTabSz="647700">
              <a:lnSpc>
                <a:spcPts val="3200"/>
              </a:lnSpc>
              <a:defRPr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Style</a:t>
            </a:r>
            <a:endParaRPr cap="all" spc="-56" sz="2800">
              <a:uFill>
                <a:solidFill>
                  <a:srgbClr val="000000"/>
                </a:solidFill>
              </a:uFill>
              <a:latin typeface="PFDinTextCompPro-Bold"/>
              <a:ea typeface="PFDinTextCompPro-Bold"/>
              <a:cs typeface="PFDinTextCompPro-Bold"/>
              <a:sym typeface="PFDinTextCompPro-Bold"/>
            </a:endParaRPr>
          </a:p>
          <a:p>
            <a:pPr algn="r" defTabSz="647700">
              <a:lnSpc>
                <a:spcPts val="3200"/>
              </a:lnSpc>
              <a:defRPr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CSS</a:t>
            </a:r>
          </a:p>
        </p:txBody>
      </p:sp>
      <p:sp>
        <p:nvSpPr>
          <p:cNvPr id="233" name="Shape 233"/>
          <p:cNvSpPr/>
          <p:nvPr/>
        </p:nvSpPr>
        <p:spPr>
          <a:xfrm>
            <a:off x="6404275" y="5418366"/>
            <a:ext cx="1844395" cy="820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 defTabSz="647700">
              <a:lnSpc>
                <a:spcPts val="3200"/>
              </a:lnSpc>
              <a:defRPr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Behavior</a:t>
            </a:r>
            <a:endParaRPr cap="all" spc="-56" sz="2800">
              <a:uFill>
                <a:solidFill>
                  <a:srgbClr val="000000"/>
                </a:solidFill>
              </a:uFill>
              <a:latin typeface="PFDinTextCompPro-Bold"/>
              <a:ea typeface="PFDinTextCompPro-Bold"/>
              <a:cs typeface="PFDinTextCompPro-Bold"/>
              <a:sym typeface="PFDinTextCompPro-Bold"/>
            </a:endParaRPr>
          </a:p>
          <a:p>
            <a:pPr algn="ctr" defTabSz="647700">
              <a:lnSpc>
                <a:spcPts val="3200"/>
              </a:lnSpc>
              <a:defRPr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Javascript</a:t>
            </a:r>
          </a:p>
        </p:txBody>
      </p:sp>
      <p:sp>
        <p:nvSpPr>
          <p:cNvPr id="234" name="Shape 234"/>
          <p:cNvSpPr/>
          <p:nvPr/>
        </p:nvSpPr>
        <p:spPr>
          <a:xfrm>
            <a:off x="4958260" y="2360477"/>
            <a:ext cx="2718891" cy="2718890"/>
          </a:xfrm>
          <a:prstGeom prst="ellipse">
            <a:avLst/>
          </a:prstGeom>
          <a:solidFill>
            <a:srgbClr val="FCD833">
              <a:alpha val="63721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5" name="Shape 235"/>
          <p:cNvSpPr/>
          <p:nvPr/>
        </p:nvSpPr>
        <p:spPr>
          <a:xfrm>
            <a:off x="5535208" y="3309711"/>
            <a:ext cx="1475696" cy="820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647700">
              <a:lnSpc>
                <a:spcPts val="3200"/>
              </a:lnSpc>
              <a:defRPr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Structure</a:t>
            </a:r>
            <a:endParaRPr cap="all" spc="-56" sz="2800">
              <a:uFill>
                <a:solidFill>
                  <a:srgbClr val="000000"/>
                </a:solidFill>
              </a:uFill>
              <a:latin typeface="PFDinTextCompPro-Bold"/>
              <a:ea typeface="PFDinTextCompPro-Bold"/>
              <a:cs typeface="PFDinTextCompPro-Bold"/>
              <a:sym typeface="PFDinTextCompPro-Bold"/>
            </a:endParaRPr>
          </a:p>
          <a:p>
            <a:pPr defTabSz="647700">
              <a:lnSpc>
                <a:spcPts val="3200"/>
              </a:lnSpc>
              <a:defRPr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HTML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D8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308100" rtl="0" fontAlgn="auto" latinLnBrk="0" hangingPunct="0">
          <a:lnSpc>
            <a:spcPts val="16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1800" u="none" kumimoji="0" normalizeH="0">
            <a:ln>
              <a:noFill/>
            </a:ln>
            <a:solidFill>
              <a:srgbClr val="000000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PFDinTextCompPro-Bold"/>
            <a:ea typeface="PFDinTextCompPro-Bold"/>
            <a:cs typeface="PFDinTextCompPro-Bold"/>
            <a:sym typeface="PFDinTextCompPro-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308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FFFFFF"/>
              </a:solidFill>
            </a:uFill>
            <a:latin typeface="News706BT-RomanC"/>
            <a:ea typeface="News706BT-RomanC"/>
            <a:cs typeface="News706BT-RomanC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D8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308100" rtl="0" fontAlgn="auto" latinLnBrk="0" hangingPunct="0">
          <a:lnSpc>
            <a:spcPts val="16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1800" u="none" kumimoji="0" normalizeH="0">
            <a:ln>
              <a:noFill/>
            </a:ln>
            <a:solidFill>
              <a:srgbClr val="000000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PFDinTextCompPro-Bold"/>
            <a:ea typeface="PFDinTextCompPro-Bold"/>
            <a:cs typeface="PFDinTextCompPro-Bold"/>
            <a:sym typeface="PFDinTextCompPro-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308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FFFFFF"/>
              </a:solidFill>
            </a:uFill>
            <a:latin typeface="News706BT-RomanC"/>
            <a:ea typeface="News706BT-RomanC"/>
            <a:cs typeface="News706BT-RomanC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