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89" r:id="rId6"/>
    <p:sldId id="307" r:id="rId7"/>
    <p:sldId id="306" r:id="rId8"/>
    <p:sldId id="260" r:id="rId9"/>
    <p:sldId id="261" r:id="rId10"/>
    <p:sldId id="262" r:id="rId11"/>
    <p:sldId id="263" r:id="rId12"/>
    <p:sldId id="264" r:id="rId13"/>
    <p:sldId id="265" r:id="rId14"/>
    <p:sldId id="291" r:id="rId15"/>
    <p:sldId id="292" r:id="rId16"/>
    <p:sldId id="293" r:id="rId17"/>
    <p:sldId id="294" r:id="rId18"/>
    <p:sldId id="295" r:id="rId19"/>
    <p:sldId id="296" r:id="rId20"/>
    <p:sldId id="297" r:id="rId21"/>
    <p:sldId id="298" r:id="rId22"/>
    <p:sldId id="299" r:id="rId23"/>
    <p:sldId id="300" r:id="rId24"/>
    <p:sldId id="269" r:id="rId25"/>
    <p:sldId id="281" r:id="rId26"/>
    <p:sldId id="282" r:id="rId27"/>
    <p:sldId id="283" r:id="rId28"/>
    <p:sldId id="301" r:id="rId29"/>
    <p:sldId id="302" r:id="rId30"/>
    <p:sldId id="303" r:id="rId31"/>
    <p:sldId id="304"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8"/>
    <p:restoredTop sz="81893"/>
  </p:normalViewPr>
  <p:slideViewPr>
    <p:cSldViewPr snapToGrid="0" snapToObjects="1">
      <p:cViewPr varScale="1">
        <p:scale>
          <a:sx n="77" d="100"/>
          <a:sy n="77" d="100"/>
        </p:scale>
        <p:origin x="216" y="736"/>
      </p:cViewPr>
      <p:guideLst/>
    </p:cSldViewPr>
  </p:slideViewPr>
  <p:outlineViewPr>
    <p:cViewPr>
      <p:scale>
        <a:sx n="33" d="100"/>
        <a:sy n="33" d="100"/>
      </p:scale>
      <p:origin x="0" y="-288"/>
    </p:cViewPr>
  </p:outlineViewPr>
  <p:notesTextViewPr>
    <p:cViewPr>
      <p:scale>
        <a:sx n="1" d="1"/>
        <a:sy n="1" d="1"/>
      </p:scale>
      <p:origin x="0" y="0"/>
    </p:cViewPr>
  </p:notesTextViewPr>
  <p:notesViewPr>
    <p:cSldViewPr snapToGrid="0" snapToObjects="1">
      <p:cViewPr varScale="1">
        <p:scale>
          <a:sx n="97" d="100"/>
          <a:sy n="97" d="100"/>
        </p:scale>
        <p:origin x="312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480A2-0BD8-4315-A526-F0262F0A7028}"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8993731-AB4A-44AE-8B04-4E680B9D9866}">
      <dgm:prSet/>
      <dgm:spPr/>
      <dgm:t>
        <a:bodyPr/>
        <a:lstStyle/>
        <a:p>
          <a:pPr>
            <a:defRPr cap="all"/>
          </a:pPr>
          <a:r>
            <a:rPr lang="en-US" cap="none" dirty="0"/>
            <a:t>razor pages</a:t>
          </a:r>
        </a:p>
      </dgm:t>
    </dgm:pt>
    <dgm:pt modelId="{49686D58-A920-4DF8-B8F4-CE38E176C29C}" type="parTrans" cxnId="{5CF2E4CC-F753-4C39-8228-62780F8036C2}">
      <dgm:prSet/>
      <dgm:spPr/>
      <dgm:t>
        <a:bodyPr/>
        <a:lstStyle/>
        <a:p>
          <a:endParaRPr lang="en-US"/>
        </a:p>
      </dgm:t>
    </dgm:pt>
    <dgm:pt modelId="{4C2C5423-B2D1-4641-8B09-FDBD875354A1}" type="sibTrans" cxnId="{5CF2E4CC-F753-4C39-8228-62780F8036C2}">
      <dgm:prSet/>
      <dgm:spPr/>
      <dgm:t>
        <a:bodyPr/>
        <a:lstStyle/>
        <a:p>
          <a:endParaRPr lang="en-US"/>
        </a:p>
      </dgm:t>
    </dgm:pt>
    <dgm:pt modelId="{B3831369-4F5F-408C-9B47-AAAF580EF2BD}">
      <dgm:prSet/>
      <dgm:spPr/>
      <dgm:t>
        <a:bodyPr/>
        <a:lstStyle/>
        <a:p>
          <a:pPr>
            <a:defRPr cap="all"/>
          </a:pPr>
          <a:r>
            <a:rPr lang="en-US" cap="none" dirty="0"/>
            <a:t>single-page apps</a:t>
          </a:r>
        </a:p>
      </dgm:t>
    </dgm:pt>
    <dgm:pt modelId="{852616A3-923D-41D2-AAA3-865BB9C97D1D}" type="parTrans" cxnId="{8D2ADF84-9580-4F91-8519-58036CE25660}">
      <dgm:prSet/>
      <dgm:spPr/>
      <dgm:t>
        <a:bodyPr/>
        <a:lstStyle/>
        <a:p>
          <a:endParaRPr lang="en-US"/>
        </a:p>
      </dgm:t>
    </dgm:pt>
    <dgm:pt modelId="{A198F0EA-4BB3-44D3-B45F-619FDC853FD2}" type="sibTrans" cxnId="{8D2ADF84-9580-4F91-8519-58036CE25660}">
      <dgm:prSet/>
      <dgm:spPr/>
      <dgm:t>
        <a:bodyPr/>
        <a:lstStyle/>
        <a:p>
          <a:endParaRPr lang="en-US"/>
        </a:p>
      </dgm:t>
    </dgm:pt>
    <dgm:pt modelId="{517728AF-AF2D-4B77-ABC6-4D62770C0969}">
      <dgm:prSet/>
      <dgm:spPr/>
      <dgm:t>
        <a:bodyPr/>
        <a:lstStyle/>
        <a:p>
          <a:pPr>
            <a:defRPr cap="all"/>
          </a:pPr>
          <a:r>
            <a:rPr lang="en-US" cap="none" dirty="0"/>
            <a:t>environment-based configuration</a:t>
          </a:r>
        </a:p>
      </dgm:t>
    </dgm:pt>
    <dgm:pt modelId="{96BABF92-AC03-4A06-96F5-FE4104159F04}" type="parTrans" cxnId="{28CEF5BB-734B-4108-9605-191F8E613F52}">
      <dgm:prSet/>
      <dgm:spPr/>
      <dgm:t>
        <a:bodyPr/>
        <a:lstStyle/>
        <a:p>
          <a:endParaRPr lang="en-US"/>
        </a:p>
      </dgm:t>
    </dgm:pt>
    <dgm:pt modelId="{C773B7AF-A14B-49FE-9CD0-F566666D1529}" type="sibTrans" cxnId="{28CEF5BB-734B-4108-9605-191F8E613F52}">
      <dgm:prSet/>
      <dgm:spPr/>
      <dgm:t>
        <a:bodyPr/>
        <a:lstStyle/>
        <a:p>
          <a:endParaRPr lang="en-US"/>
        </a:p>
      </dgm:t>
    </dgm:pt>
    <dgm:pt modelId="{CBADA853-3E6C-4E82-816B-CD78547349DB}">
      <dgm:prSet/>
      <dgm:spPr/>
      <dgm:t>
        <a:bodyPr/>
        <a:lstStyle/>
        <a:p>
          <a:pPr>
            <a:defRPr cap="all"/>
          </a:pPr>
          <a:r>
            <a:rPr lang="en-US" cap="none" dirty="0"/>
            <a:t>built-in dependency injection</a:t>
          </a:r>
        </a:p>
      </dgm:t>
    </dgm:pt>
    <dgm:pt modelId="{496F4360-B998-4EB1-ABFC-53A6489A9044}" type="parTrans" cxnId="{263080BF-6B2D-48CE-B1C4-2F9FB7212F9D}">
      <dgm:prSet/>
      <dgm:spPr/>
      <dgm:t>
        <a:bodyPr/>
        <a:lstStyle/>
        <a:p>
          <a:endParaRPr lang="en-US"/>
        </a:p>
      </dgm:t>
    </dgm:pt>
    <dgm:pt modelId="{E26C5185-916A-40C4-8A27-04E560751650}" type="sibTrans" cxnId="{263080BF-6B2D-48CE-B1C4-2F9FB7212F9D}">
      <dgm:prSet/>
      <dgm:spPr/>
      <dgm:t>
        <a:bodyPr/>
        <a:lstStyle/>
        <a:p>
          <a:endParaRPr lang="en-US"/>
        </a:p>
      </dgm:t>
    </dgm:pt>
    <dgm:pt modelId="{BACC8D1B-09F3-4397-B213-EAD8ACB69D99}" type="pres">
      <dgm:prSet presAssocID="{E4D480A2-0BD8-4315-A526-F0262F0A7028}" presName="root" presStyleCnt="0">
        <dgm:presLayoutVars>
          <dgm:dir/>
          <dgm:resizeHandles val="exact"/>
        </dgm:presLayoutVars>
      </dgm:prSet>
      <dgm:spPr/>
    </dgm:pt>
    <dgm:pt modelId="{20C25141-26E5-4538-A80B-A6C70286F510}" type="pres">
      <dgm:prSet presAssocID="{E8993731-AB4A-44AE-8B04-4E680B9D9866}" presName="compNode" presStyleCnt="0"/>
      <dgm:spPr/>
    </dgm:pt>
    <dgm:pt modelId="{2753FB2D-55D9-4E36-94D1-143535E0DF2C}" type="pres">
      <dgm:prSet presAssocID="{E8993731-AB4A-44AE-8B04-4E680B9D9866}" presName="iconBgRect" presStyleLbl="bgShp" presStyleIdx="0" presStyleCnt="4"/>
      <dgm:spPr/>
    </dgm:pt>
    <dgm:pt modelId="{ADC33988-36CA-4E66-89E8-43F3C32C4970}" type="pres">
      <dgm:prSet presAssocID="{E8993731-AB4A-44AE-8B04-4E680B9D9866}" presName="iconRect" presStyleLbl="node1" presStyleIdx="0" presStyleCnt="4"/>
      <dgm:spPr>
        <a:blipFill>
          <a:blip xmlns:r="http://schemas.openxmlformats.org/officeDocument/2006/relationships" r:embed="rId1">
            <a:lum bright="70000" contrast="-7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F5A85607-3880-46CE-9CC2-35435EA37AFE}" type="pres">
      <dgm:prSet presAssocID="{E8993731-AB4A-44AE-8B04-4E680B9D9866}" presName="spaceRect" presStyleCnt="0"/>
      <dgm:spPr/>
    </dgm:pt>
    <dgm:pt modelId="{CED6A9C0-334F-4F41-AB77-DE2C738A0D98}" type="pres">
      <dgm:prSet presAssocID="{E8993731-AB4A-44AE-8B04-4E680B9D9866}" presName="textRect" presStyleLbl="revTx" presStyleIdx="0" presStyleCnt="4">
        <dgm:presLayoutVars>
          <dgm:chMax val="1"/>
          <dgm:chPref val="1"/>
        </dgm:presLayoutVars>
      </dgm:prSet>
      <dgm:spPr/>
    </dgm:pt>
    <dgm:pt modelId="{6E159E6D-249D-4BD8-96AB-6F5C90DD2A48}" type="pres">
      <dgm:prSet presAssocID="{4C2C5423-B2D1-4641-8B09-FDBD875354A1}" presName="sibTrans" presStyleCnt="0"/>
      <dgm:spPr/>
    </dgm:pt>
    <dgm:pt modelId="{F4F2361B-3B83-4E65-95FB-47E8E8B5F301}" type="pres">
      <dgm:prSet presAssocID="{B3831369-4F5F-408C-9B47-AAAF580EF2BD}" presName="compNode" presStyleCnt="0"/>
      <dgm:spPr/>
    </dgm:pt>
    <dgm:pt modelId="{5B048A4A-7104-4A5D-A43F-BA5DA98AAFF4}" type="pres">
      <dgm:prSet presAssocID="{B3831369-4F5F-408C-9B47-AAAF580EF2BD}" presName="iconBgRect" presStyleLbl="bgShp" presStyleIdx="1" presStyleCnt="4"/>
      <dgm:spPr/>
    </dgm:pt>
    <dgm:pt modelId="{C634A7F5-58E9-43B0-8B6F-393E03CC1804}" type="pres">
      <dgm:prSet presAssocID="{B3831369-4F5F-408C-9B47-AAAF580EF2BD}" presName="iconRect" presStyleLbl="node1" presStyleIdx="1" presStyleCnt="4"/>
      <dgm:spPr>
        <a:blipFill>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B17DF05-DC0A-42E2-A7B9-3FD582BD4093}" type="pres">
      <dgm:prSet presAssocID="{B3831369-4F5F-408C-9B47-AAAF580EF2BD}" presName="spaceRect" presStyleCnt="0"/>
      <dgm:spPr/>
    </dgm:pt>
    <dgm:pt modelId="{B09F9A87-D2BC-44E7-8C79-4D96D362C3BC}" type="pres">
      <dgm:prSet presAssocID="{B3831369-4F5F-408C-9B47-AAAF580EF2BD}" presName="textRect" presStyleLbl="revTx" presStyleIdx="1" presStyleCnt="4">
        <dgm:presLayoutVars>
          <dgm:chMax val="1"/>
          <dgm:chPref val="1"/>
        </dgm:presLayoutVars>
      </dgm:prSet>
      <dgm:spPr/>
    </dgm:pt>
    <dgm:pt modelId="{10CBE470-242C-43DD-A96E-72CF9C5F9B60}" type="pres">
      <dgm:prSet presAssocID="{A198F0EA-4BB3-44D3-B45F-619FDC853FD2}" presName="sibTrans" presStyleCnt="0"/>
      <dgm:spPr/>
    </dgm:pt>
    <dgm:pt modelId="{0FE10316-FCA0-4A4C-9F65-9A06BEC09B7F}" type="pres">
      <dgm:prSet presAssocID="{517728AF-AF2D-4B77-ABC6-4D62770C0969}" presName="compNode" presStyleCnt="0"/>
      <dgm:spPr/>
    </dgm:pt>
    <dgm:pt modelId="{DD2D54E0-CEEF-49C0-B79B-5C487B7262F2}" type="pres">
      <dgm:prSet presAssocID="{517728AF-AF2D-4B77-ABC6-4D62770C0969}" presName="iconBgRect" presStyleLbl="bgShp" presStyleIdx="2" presStyleCnt="4"/>
      <dgm:spPr/>
    </dgm:pt>
    <dgm:pt modelId="{F92FD8F3-587C-4248-B6BA-3002D8F9AAA7}" type="pres">
      <dgm:prSet presAssocID="{517728AF-AF2D-4B77-ABC6-4D62770C0969}" presName="iconRect" presStyleLbl="node1" presStyleIdx="2" presStyleCnt="4"/>
      <dgm:spPr>
        <a:blipFill>
          <a:blip xmlns:r="http://schemas.openxmlformats.org/officeDocument/2006/relationships" r:embed="rId5">
            <a:lum bright="70000" contrast="-70000"/>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a:ext>
      </dgm:extLst>
    </dgm:pt>
    <dgm:pt modelId="{34B393B6-57B3-45C8-82E3-FD5CC5356070}" type="pres">
      <dgm:prSet presAssocID="{517728AF-AF2D-4B77-ABC6-4D62770C0969}" presName="spaceRect" presStyleCnt="0"/>
      <dgm:spPr/>
    </dgm:pt>
    <dgm:pt modelId="{572B9082-EBDF-4CAE-ABD5-3099B96CBA3A}" type="pres">
      <dgm:prSet presAssocID="{517728AF-AF2D-4B77-ABC6-4D62770C0969}" presName="textRect" presStyleLbl="revTx" presStyleIdx="2" presStyleCnt="4">
        <dgm:presLayoutVars>
          <dgm:chMax val="1"/>
          <dgm:chPref val="1"/>
        </dgm:presLayoutVars>
      </dgm:prSet>
      <dgm:spPr/>
    </dgm:pt>
    <dgm:pt modelId="{1A3436AB-71FE-49CB-862E-2B6592B39F7E}" type="pres">
      <dgm:prSet presAssocID="{C773B7AF-A14B-49FE-9CD0-F566666D1529}" presName="sibTrans" presStyleCnt="0"/>
      <dgm:spPr/>
    </dgm:pt>
    <dgm:pt modelId="{3C80A852-297B-41BB-A585-E5D463D83F2B}" type="pres">
      <dgm:prSet presAssocID="{CBADA853-3E6C-4E82-816B-CD78547349DB}" presName="compNode" presStyleCnt="0"/>
      <dgm:spPr/>
    </dgm:pt>
    <dgm:pt modelId="{CE2AEC08-F567-4DE4-845F-1B5A2B9B4884}" type="pres">
      <dgm:prSet presAssocID="{CBADA853-3E6C-4E82-816B-CD78547349DB}" presName="iconBgRect" presStyleLbl="bgShp" presStyleIdx="3" presStyleCnt="4"/>
      <dgm:spPr/>
    </dgm:pt>
    <dgm:pt modelId="{2B45E44D-CC64-4A92-8FF2-2E6FF1B6DABE}" type="pres">
      <dgm:prSet presAssocID="{CBADA853-3E6C-4E82-816B-CD78547349DB}" presName="iconRect" presStyleLbl="node1" presStyleIdx="3" presStyleCnt="4"/>
      <dgm:spPr>
        <a:blipFill>
          <a:blip xmlns:r="http://schemas.openxmlformats.org/officeDocument/2006/relationships"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edle"/>
        </a:ext>
      </dgm:extLst>
    </dgm:pt>
    <dgm:pt modelId="{87E74E7E-BEBC-4F56-AA2D-659A01E2C35F}" type="pres">
      <dgm:prSet presAssocID="{CBADA853-3E6C-4E82-816B-CD78547349DB}" presName="spaceRect" presStyleCnt="0"/>
      <dgm:spPr/>
    </dgm:pt>
    <dgm:pt modelId="{7D6A19C7-B240-4F14-B6BF-158EFB1DC98B}" type="pres">
      <dgm:prSet presAssocID="{CBADA853-3E6C-4E82-816B-CD78547349DB}" presName="textRect" presStyleLbl="revTx" presStyleIdx="3" presStyleCnt="4">
        <dgm:presLayoutVars>
          <dgm:chMax val="1"/>
          <dgm:chPref val="1"/>
        </dgm:presLayoutVars>
      </dgm:prSet>
      <dgm:spPr/>
    </dgm:pt>
  </dgm:ptLst>
  <dgm:cxnLst>
    <dgm:cxn modelId="{BDDA6A33-E094-4E42-92C4-38F0AE4FC00B}" type="presOf" srcId="{517728AF-AF2D-4B77-ABC6-4D62770C0969}" destId="{572B9082-EBDF-4CAE-ABD5-3099B96CBA3A}" srcOrd="0" destOrd="0" presId="urn:microsoft.com/office/officeart/2018/5/layout/IconCircleLabelList"/>
    <dgm:cxn modelId="{DAD30841-74EB-4D5C-8808-3DF71648D6DB}" type="presOf" srcId="{CBADA853-3E6C-4E82-816B-CD78547349DB}" destId="{7D6A19C7-B240-4F14-B6BF-158EFB1DC98B}" srcOrd="0" destOrd="0" presId="urn:microsoft.com/office/officeart/2018/5/layout/IconCircleLabelList"/>
    <dgm:cxn modelId="{8D2ADF84-9580-4F91-8519-58036CE25660}" srcId="{E4D480A2-0BD8-4315-A526-F0262F0A7028}" destId="{B3831369-4F5F-408C-9B47-AAAF580EF2BD}" srcOrd="1" destOrd="0" parTransId="{852616A3-923D-41D2-AAA3-865BB9C97D1D}" sibTransId="{A198F0EA-4BB3-44D3-B45F-619FDC853FD2}"/>
    <dgm:cxn modelId="{A33DADB8-A28E-4E74-AAD7-0A3CF3012506}" type="presOf" srcId="{E8993731-AB4A-44AE-8B04-4E680B9D9866}" destId="{CED6A9C0-334F-4F41-AB77-DE2C738A0D98}" srcOrd="0" destOrd="0" presId="urn:microsoft.com/office/officeart/2018/5/layout/IconCircleLabelList"/>
    <dgm:cxn modelId="{28CEF5BB-734B-4108-9605-191F8E613F52}" srcId="{E4D480A2-0BD8-4315-A526-F0262F0A7028}" destId="{517728AF-AF2D-4B77-ABC6-4D62770C0969}" srcOrd="2" destOrd="0" parTransId="{96BABF92-AC03-4A06-96F5-FE4104159F04}" sibTransId="{C773B7AF-A14B-49FE-9CD0-F566666D1529}"/>
    <dgm:cxn modelId="{263080BF-6B2D-48CE-B1C4-2F9FB7212F9D}" srcId="{E4D480A2-0BD8-4315-A526-F0262F0A7028}" destId="{CBADA853-3E6C-4E82-816B-CD78547349DB}" srcOrd="3" destOrd="0" parTransId="{496F4360-B998-4EB1-ABFC-53A6489A9044}" sibTransId="{E26C5185-916A-40C4-8A27-04E560751650}"/>
    <dgm:cxn modelId="{C21805C8-C76C-4ED5-A510-52BFA8D30E35}" type="presOf" srcId="{B3831369-4F5F-408C-9B47-AAAF580EF2BD}" destId="{B09F9A87-D2BC-44E7-8C79-4D96D362C3BC}" srcOrd="0" destOrd="0" presId="urn:microsoft.com/office/officeart/2018/5/layout/IconCircleLabelList"/>
    <dgm:cxn modelId="{5CF2E4CC-F753-4C39-8228-62780F8036C2}" srcId="{E4D480A2-0BD8-4315-A526-F0262F0A7028}" destId="{E8993731-AB4A-44AE-8B04-4E680B9D9866}" srcOrd="0" destOrd="0" parTransId="{49686D58-A920-4DF8-B8F4-CE38E176C29C}" sibTransId="{4C2C5423-B2D1-4641-8B09-FDBD875354A1}"/>
    <dgm:cxn modelId="{C0F3F6DB-A8D3-46D5-84EC-F7D142B1C130}" type="presOf" srcId="{E4D480A2-0BD8-4315-A526-F0262F0A7028}" destId="{BACC8D1B-09F3-4397-B213-EAD8ACB69D99}" srcOrd="0" destOrd="0" presId="urn:microsoft.com/office/officeart/2018/5/layout/IconCircleLabelList"/>
    <dgm:cxn modelId="{233CBD3C-9CEF-4DAA-B21A-2FCB76FA13C7}" type="presParOf" srcId="{BACC8D1B-09F3-4397-B213-EAD8ACB69D99}" destId="{20C25141-26E5-4538-A80B-A6C70286F510}" srcOrd="0" destOrd="0" presId="urn:microsoft.com/office/officeart/2018/5/layout/IconCircleLabelList"/>
    <dgm:cxn modelId="{F364F07C-ED26-4D6D-82CE-29B83E552C73}" type="presParOf" srcId="{20C25141-26E5-4538-A80B-A6C70286F510}" destId="{2753FB2D-55D9-4E36-94D1-143535E0DF2C}" srcOrd="0" destOrd="0" presId="urn:microsoft.com/office/officeart/2018/5/layout/IconCircleLabelList"/>
    <dgm:cxn modelId="{964305D9-A8B9-4739-9D17-DC761D40029D}" type="presParOf" srcId="{20C25141-26E5-4538-A80B-A6C70286F510}" destId="{ADC33988-36CA-4E66-89E8-43F3C32C4970}" srcOrd="1" destOrd="0" presId="urn:microsoft.com/office/officeart/2018/5/layout/IconCircleLabelList"/>
    <dgm:cxn modelId="{B062E3E1-1A17-4AD4-9CD4-B9B866D7D0C2}" type="presParOf" srcId="{20C25141-26E5-4538-A80B-A6C70286F510}" destId="{F5A85607-3880-46CE-9CC2-35435EA37AFE}" srcOrd="2" destOrd="0" presId="urn:microsoft.com/office/officeart/2018/5/layout/IconCircleLabelList"/>
    <dgm:cxn modelId="{8D041293-33F0-4F1C-8ACF-650906B8366F}" type="presParOf" srcId="{20C25141-26E5-4538-A80B-A6C70286F510}" destId="{CED6A9C0-334F-4F41-AB77-DE2C738A0D98}" srcOrd="3" destOrd="0" presId="urn:microsoft.com/office/officeart/2018/5/layout/IconCircleLabelList"/>
    <dgm:cxn modelId="{130BAF80-64A6-4D75-8CEB-A75D720EEDD6}" type="presParOf" srcId="{BACC8D1B-09F3-4397-B213-EAD8ACB69D99}" destId="{6E159E6D-249D-4BD8-96AB-6F5C90DD2A48}" srcOrd="1" destOrd="0" presId="urn:microsoft.com/office/officeart/2018/5/layout/IconCircleLabelList"/>
    <dgm:cxn modelId="{1F2F9097-B2DD-49EE-B271-77B34C206C2C}" type="presParOf" srcId="{BACC8D1B-09F3-4397-B213-EAD8ACB69D99}" destId="{F4F2361B-3B83-4E65-95FB-47E8E8B5F301}" srcOrd="2" destOrd="0" presId="urn:microsoft.com/office/officeart/2018/5/layout/IconCircleLabelList"/>
    <dgm:cxn modelId="{998960A1-63FE-4825-82D9-7D406101D5D2}" type="presParOf" srcId="{F4F2361B-3B83-4E65-95FB-47E8E8B5F301}" destId="{5B048A4A-7104-4A5D-A43F-BA5DA98AAFF4}" srcOrd="0" destOrd="0" presId="urn:microsoft.com/office/officeart/2018/5/layout/IconCircleLabelList"/>
    <dgm:cxn modelId="{79AFEA10-A584-48EE-9EA9-1402D7F1698A}" type="presParOf" srcId="{F4F2361B-3B83-4E65-95FB-47E8E8B5F301}" destId="{C634A7F5-58E9-43B0-8B6F-393E03CC1804}" srcOrd="1" destOrd="0" presId="urn:microsoft.com/office/officeart/2018/5/layout/IconCircleLabelList"/>
    <dgm:cxn modelId="{246113F6-A015-48A3-8ADD-E07F8BC2A685}" type="presParOf" srcId="{F4F2361B-3B83-4E65-95FB-47E8E8B5F301}" destId="{0B17DF05-DC0A-42E2-A7B9-3FD582BD4093}" srcOrd="2" destOrd="0" presId="urn:microsoft.com/office/officeart/2018/5/layout/IconCircleLabelList"/>
    <dgm:cxn modelId="{D503C1FB-3EB6-4BA1-A1B1-EC5CE3B03347}" type="presParOf" srcId="{F4F2361B-3B83-4E65-95FB-47E8E8B5F301}" destId="{B09F9A87-D2BC-44E7-8C79-4D96D362C3BC}" srcOrd="3" destOrd="0" presId="urn:microsoft.com/office/officeart/2018/5/layout/IconCircleLabelList"/>
    <dgm:cxn modelId="{C628200B-9665-493A-B393-D2D1070F5029}" type="presParOf" srcId="{BACC8D1B-09F3-4397-B213-EAD8ACB69D99}" destId="{10CBE470-242C-43DD-A96E-72CF9C5F9B60}" srcOrd="3" destOrd="0" presId="urn:microsoft.com/office/officeart/2018/5/layout/IconCircleLabelList"/>
    <dgm:cxn modelId="{BC793098-7F68-43E8-AA7D-844787AA1AB2}" type="presParOf" srcId="{BACC8D1B-09F3-4397-B213-EAD8ACB69D99}" destId="{0FE10316-FCA0-4A4C-9F65-9A06BEC09B7F}" srcOrd="4" destOrd="0" presId="urn:microsoft.com/office/officeart/2018/5/layout/IconCircleLabelList"/>
    <dgm:cxn modelId="{198E8799-E9E2-44F7-B483-C418E0A5F890}" type="presParOf" srcId="{0FE10316-FCA0-4A4C-9F65-9A06BEC09B7F}" destId="{DD2D54E0-CEEF-49C0-B79B-5C487B7262F2}" srcOrd="0" destOrd="0" presId="urn:microsoft.com/office/officeart/2018/5/layout/IconCircleLabelList"/>
    <dgm:cxn modelId="{EBCE81B1-A1DB-4A57-95DF-951E6F160009}" type="presParOf" srcId="{0FE10316-FCA0-4A4C-9F65-9A06BEC09B7F}" destId="{F92FD8F3-587C-4248-B6BA-3002D8F9AAA7}" srcOrd="1" destOrd="0" presId="urn:microsoft.com/office/officeart/2018/5/layout/IconCircleLabelList"/>
    <dgm:cxn modelId="{007D69F6-A47D-4B64-B66A-A3484BE31975}" type="presParOf" srcId="{0FE10316-FCA0-4A4C-9F65-9A06BEC09B7F}" destId="{34B393B6-57B3-45C8-82E3-FD5CC5356070}" srcOrd="2" destOrd="0" presId="urn:microsoft.com/office/officeart/2018/5/layout/IconCircleLabelList"/>
    <dgm:cxn modelId="{5DFC831A-45E1-42A7-AF47-1F96499769CB}" type="presParOf" srcId="{0FE10316-FCA0-4A4C-9F65-9A06BEC09B7F}" destId="{572B9082-EBDF-4CAE-ABD5-3099B96CBA3A}" srcOrd="3" destOrd="0" presId="urn:microsoft.com/office/officeart/2018/5/layout/IconCircleLabelList"/>
    <dgm:cxn modelId="{427BC27E-5880-4A4E-81C4-7F264A28B555}" type="presParOf" srcId="{BACC8D1B-09F3-4397-B213-EAD8ACB69D99}" destId="{1A3436AB-71FE-49CB-862E-2B6592B39F7E}" srcOrd="5" destOrd="0" presId="urn:microsoft.com/office/officeart/2018/5/layout/IconCircleLabelList"/>
    <dgm:cxn modelId="{2CB0CBDB-7F70-42E2-8B61-E5E9A657A4C1}" type="presParOf" srcId="{BACC8D1B-09F3-4397-B213-EAD8ACB69D99}" destId="{3C80A852-297B-41BB-A585-E5D463D83F2B}" srcOrd="6" destOrd="0" presId="urn:microsoft.com/office/officeart/2018/5/layout/IconCircleLabelList"/>
    <dgm:cxn modelId="{677AB5C3-E104-428A-B939-5F1BB7B5874E}" type="presParOf" srcId="{3C80A852-297B-41BB-A585-E5D463D83F2B}" destId="{CE2AEC08-F567-4DE4-845F-1B5A2B9B4884}" srcOrd="0" destOrd="0" presId="urn:microsoft.com/office/officeart/2018/5/layout/IconCircleLabelList"/>
    <dgm:cxn modelId="{F079D6C9-0A65-418F-842F-BDCBC1F01919}" type="presParOf" srcId="{3C80A852-297B-41BB-A585-E5D463D83F2B}" destId="{2B45E44D-CC64-4A92-8FF2-2E6FF1B6DABE}" srcOrd="1" destOrd="0" presId="urn:microsoft.com/office/officeart/2018/5/layout/IconCircleLabelList"/>
    <dgm:cxn modelId="{BF579F6A-893C-48CE-A63E-CF95521B18C9}" type="presParOf" srcId="{3C80A852-297B-41BB-A585-E5D463D83F2B}" destId="{87E74E7E-BEBC-4F56-AA2D-659A01E2C35F}" srcOrd="2" destOrd="0" presId="urn:microsoft.com/office/officeart/2018/5/layout/IconCircleLabelList"/>
    <dgm:cxn modelId="{27A6AD14-7BD2-45ED-A530-AD0EBC379369}" type="presParOf" srcId="{3C80A852-297B-41BB-A585-E5D463D83F2B}" destId="{7D6A19C7-B240-4F14-B6BF-158EFB1DC98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3FB2D-55D9-4E36-94D1-143535E0DF2C}">
      <dsp:nvSpPr>
        <dsp:cNvPr id="0" name=""/>
        <dsp:cNvSpPr/>
      </dsp:nvSpPr>
      <dsp:spPr>
        <a:xfrm>
          <a:off x="805924" y="508256"/>
          <a:ext cx="1256817" cy="125681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33988-36CA-4E66-89E8-43F3C32C4970}">
      <dsp:nvSpPr>
        <dsp:cNvPr id="0" name=""/>
        <dsp:cNvSpPr/>
      </dsp:nvSpPr>
      <dsp:spPr>
        <a:xfrm>
          <a:off x="1073770" y="776103"/>
          <a:ext cx="721124" cy="721124"/>
        </a:xfrm>
        <a:prstGeom prst="rect">
          <a:avLst/>
        </a:prstGeom>
        <a:blipFill>
          <a:blip xmlns:r="http://schemas.openxmlformats.org/officeDocument/2006/relationships" r:embed="rId1">
            <a:lum bright="70000" contrast="-70000"/>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D6A9C0-334F-4F41-AB77-DE2C738A0D98}">
      <dsp:nvSpPr>
        <dsp:cNvPr id="0" name=""/>
        <dsp:cNvSpPr/>
      </dsp:nvSpPr>
      <dsp:spPr>
        <a:xfrm>
          <a:off x="404154" y="2156542"/>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cap="none" dirty="0"/>
            <a:t>razor pages</a:t>
          </a:r>
        </a:p>
      </dsp:txBody>
      <dsp:txXfrm>
        <a:off x="404154" y="2156542"/>
        <a:ext cx="2060357" cy="720000"/>
      </dsp:txXfrm>
    </dsp:sp>
    <dsp:sp modelId="{5B048A4A-7104-4A5D-A43F-BA5DA98AAFF4}">
      <dsp:nvSpPr>
        <dsp:cNvPr id="0" name=""/>
        <dsp:cNvSpPr/>
      </dsp:nvSpPr>
      <dsp:spPr>
        <a:xfrm>
          <a:off x="3226843" y="508256"/>
          <a:ext cx="1256817" cy="125681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4A7F5-58E9-43B0-8B6F-393E03CC1804}">
      <dsp:nvSpPr>
        <dsp:cNvPr id="0" name=""/>
        <dsp:cNvSpPr/>
      </dsp:nvSpPr>
      <dsp:spPr>
        <a:xfrm>
          <a:off x="3494690" y="776103"/>
          <a:ext cx="721124" cy="721124"/>
        </a:xfrm>
        <a:prstGeom prst="rect">
          <a:avLst/>
        </a:prstGeom>
        <a:blipFill>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9F9A87-D2BC-44E7-8C79-4D96D362C3BC}">
      <dsp:nvSpPr>
        <dsp:cNvPr id="0" name=""/>
        <dsp:cNvSpPr/>
      </dsp:nvSpPr>
      <dsp:spPr>
        <a:xfrm>
          <a:off x="2825074" y="2156542"/>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cap="none" dirty="0"/>
            <a:t>single-page apps</a:t>
          </a:r>
        </a:p>
      </dsp:txBody>
      <dsp:txXfrm>
        <a:off x="2825074" y="2156542"/>
        <a:ext cx="2060357" cy="720000"/>
      </dsp:txXfrm>
    </dsp:sp>
    <dsp:sp modelId="{DD2D54E0-CEEF-49C0-B79B-5C487B7262F2}">
      <dsp:nvSpPr>
        <dsp:cNvPr id="0" name=""/>
        <dsp:cNvSpPr/>
      </dsp:nvSpPr>
      <dsp:spPr>
        <a:xfrm>
          <a:off x="5647763" y="508256"/>
          <a:ext cx="1256817" cy="125681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FD8F3-587C-4248-B6BA-3002D8F9AAA7}">
      <dsp:nvSpPr>
        <dsp:cNvPr id="0" name=""/>
        <dsp:cNvSpPr/>
      </dsp:nvSpPr>
      <dsp:spPr>
        <a:xfrm>
          <a:off x="5915609" y="776103"/>
          <a:ext cx="721124" cy="721124"/>
        </a:xfrm>
        <a:prstGeom prst="rect">
          <a:avLst/>
        </a:prstGeom>
        <a:blipFill>
          <a:blip xmlns:r="http://schemas.openxmlformats.org/officeDocument/2006/relationships" r:embed="rId5">
            <a:lum bright="70000" contrast="-70000"/>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2B9082-EBDF-4CAE-ABD5-3099B96CBA3A}">
      <dsp:nvSpPr>
        <dsp:cNvPr id="0" name=""/>
        <dsp:cNvSpPr/>
      </dsp:nvSpPr>
      <dsp:spPr>
        <a:xfrm>
          <a:off x="5245993" y="2156542"/>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cap="none" dirty="0"/>
            <a:t>environment-based configuration</a:t>
          </a:r>
        </a:p>
      </dsp:txBody>
      <dsp:txXfrm>
        <a:off x="5245993" y="2156542"/>
        <a:ext cx="2060357" cy="720000"/>
      </dsp:txXfrm>
    </dsp:sp>
    <dsp:sp modelId="{CE2AEC08-F567-4DE4-845F-1B5A2B9B4884}">
      <dsp:nvSpPr>
        <dsp:cNvPr id="0" name=""/>
        <dsp:cNvSpPr/>
      </dsp:nvSpPr>
      <dsp:spPr>
        <a:xfrm>
          <a:off x="8068682" y="508256"/>
          <a:ext cx="1256817" cy="125681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5E44D-CC64-4A92-8FF2-2E6FF1B6DABE}">
      <dsp:nvSpPr>
        <dsp:cNvPr id="0" name=""/>
        <dsp:cNvSpPr/>
      </dsp:nvSpPr>
      <dsp:spPr>
        <a:xfrm>
          <a:off x="8336529" y="776103"/>
          <a:ext cx="721124" cy="721124"/>
        </a:xfrm>
        <a:prstGeom prst="rect">
          <a:avLst/>
        </a:prstGeom>
        <a:blipFill>
          <a:blip xmlns:r="http://schemas.openxmlformats.org/officeDocument/2006/relationships" r:embed="rId7">
            <a:lum bright="70000" contrast="-70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6A19C7-B240-4F14-B6BF-158EFB1DC98B}">
      <dsp:nvSpPr>
        <dsp:cNvPr id="0" name=""/>
        <dsp:cNvSpPr/>
      </dsp:nvSpPr>
      <dsp:spPr>
        <a:xfrm>
          <a:off x="7666913" y="2156542"/>
          <a:ext cx="20603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cap="none" dirty="0"/>
            <a:t>built-in dependency injection</a:t>
          </a:r>
        </a:p>
      </dsp:txBody>
      <dsp:txXfrm>
        <a:off x="7666913" y="2156542"/>
        <a:ext cx="2060357"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5A13C-2ACE-744A-8D00-21BE8DA28DDE}" type="datetimeFigureOut">
              <a:rPr lang="en-US" smtClean="0"/>
              <a:t>3/23/19</a:t>
            </a:fld>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73503-0F01-6248-AB26-AB67C5D63D55}" type="slidenum">
              <a:rPr lang="en-US" smtClean="0"/>
              <a:t>‹#›</a:t>
            </a:fld>
            <a:endParaRPr lang="en-US"/>
          </a:p>
        </p:txBody>
      </p:sp>
      <p:sp>
        <p:nvSpPr>
          <p:cNvPr id="8" name="Slide Image Placeholder 7">
            <a:extLst>
              <a:ext uri="{FF2B5EF4-FFF2-40B4-BE49-F238E27FC236}">
                <a16:creationId xmlns:a16="http://schemas.microsoft.com/office/drawing/2014/main" id="{EEC54C35-9679-0349-A7F3-BD8A4A1DCED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129316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dotnet/core/docker/index"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microsoft.com/net/core/support/" TargetMode="External"/><Relationship Id="rId5" Type="http://schemas.openxmlformats.org/officeDocument/2006/relationships/hyperlink" Target="https://dotnetfoundation.org/" TargetMode="External"/><Relationship Id="rId4" Type="http://schemas.openxmlformats.org/officeDocument/2006/relationships/hyperlink" Target="https://docs.microsoft.com/en-us/dotnet/standard/net-standard"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myself</a:t>
            </a:r>
          </a:p>
          <a:p>
            <a:r>
              <a:rPr lang="en-US" dirty="0"/>
              <a:t>How many C# </a:t>
            </a:r>
            <a:r>
              <a:rPr lang="en-US" dirty="0" err="1"/>
              <a:t>devs</a:t>
            </a:r>
            <a:r>
              <a:rPr lang="en-US" dirty="0"/>
              <a:t> out there? How many have never used .NET?</a:t>
            </a:r>
          </a:p>
          <a:p>
            <a:r>
              <a:rPr lang="en-US" dirty="0"/>
              <a:t>How many have heard about .NET core? Using it?</a:t>
            </a:r>
          </a:p>
          <a:p>
            <a:r>
              <a:rPr lang="en-US" dirty="0"/>
              <a:t>.NET has been around for a while</a:t>
            </a:r>
          </a:p>
          <a:p>
            <a:r>
              <a:rPr lang="en-US" dirty="0"/>
              <a:t>When Satya Nadella became CEO of Microsoft in 2014, things changed.</a:t>
            </a:r>
          </a:p>
          <a:p>
            <a:r>
              <a:rPr lang="en-US" dirty="0"/>
              <a:t>It was announced .NET would be open sourced.</a:t>
            </a:r>
          </a:p>
          <a:p>
            <a:r>
              <a:rPr lang="en-US" dirty="0" err="1"/>
              <a:t>Kordata</a:t>
            </a:r>
            <a:r>
              <a:rPr lang="en-US" dirty="0"/>
              <a:t> adopted .NET core 1.0 beta in early 2016 and there were a lot of growing pains.</a:t>
            </a:r>
          </a:p>
          <a:p>
            <a:r>
              <a:rPr lang="en-US" dirty="0"/>
              <a:t>It gave us a technical and competitive advantage.</a:t>
            </a:r>
          </a:p>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1</a:t>
            </a:fld>
            <a:endParaRPr lang="en-US"/>
          </a:p>
        </p:txBody>
      </p:sp>
    </p:spTree>
    <p:extLst>
      <p:ext uri="{BB962C8B-B14F-4D97-AF65-F5344CB8AC3E}">
        <p14:creationId xmlns:p14="http://schemas.microsoft.com/office/powerpoint/2010/main" val="3562253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Unit of software that packages up all code and dependencies.</a:t>
            </a:r>
          </a:p>
          <a:p>
            <a:endParaRPr lang="en-US" dirty="0"/>
          </a:p>
          <a:p>
            <a:r>
              <a:rPr lang="en-US" dirty="0"/>
              <a:t>Application runs quickly and reliably from one computing environment to another.</a:t>
            </a:r>
          </a:p>
          <a:p>
            <a:endParaRPr lang="en-US" dirty="0"/>
          </a:p>
          <a:p>
            <a:r>
              <a:rPr lang="en-US" dirty="0"/>
              <a:t>Different from VMs because they all share the same Host OS. VMs would require a new guest OS for each app.</a:t>
            </a:r>
          </a:p>
          <a:p>
            <a:endParaRPr lang="en-US" dirty="0"/>
          </a:p>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11</a:t>
            </a:fld>
            <a:endParaRPr lang="en-US"/>
          </a:p>
        </p:txBody>
      </p:sp>
    </p:spTree>
    <p:extLst>
      <p:ext uri="{BB962C8B-B14F-4D97-AF65-F5344CB8AC3E}">
        <p14:creationId xmlns:p14="http://schemas.microsoft.com/office/powerpoint/2010/main" val="1430607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First you write your </a:t>
            </a:r>
            <a:r>
              <a:rPr lang="en-US" dirty="0" err="1"/>
              <a:t>Dockerfile</a:t>
            </a:r>
            <a:r>
              <a:rPr lang="en-US" dirty="0"/>
              <a:t>. It specifies what OS and software your app needs to run.</a:t>
            </a:r>
          </a:p>
          <a:p>
            <a:endParaRPr lang="en-US" dirty="0"/>
          </a:p>
          <a:p>
            <a:r>
              <a:rPr lang="en-US" dirty="0"/>
              <a:t>2. </a:t>
            </a:r>
            <a:r>
              <a:rPr lang="en-US" dirty="0" err="1"/>
              <a:t>Dockerfile</a:t>
            </a:r>
            <a:r>
              <a:rPr lang="en-US" dirty="0"/>
              <a:t> is built and bundled with your software into a docker image</a:t>
            </a:r>
          </a:p>
          <a:p>
            <a:endParaRPr lang="en-US" dirty="0"/>
          </a:p>
          <a:p>
            <a:r>
              <a:rPr lang="en-US" dirty="0"/>
              <a:t>3. You can publish your docker images to </a:t>
            </a:r>
            <a:r>
              <a:rPr lang="en-US" dirty="0" err="1"/>
              <a:t>dockerhub</a:t>
            </a:r>
            <a:r>
              <a:rPr lang="en-US" dirty="0"/>
              <a:t> repository, or your own private repos. We have a repo in AWS so autoscaling services can use the images.</a:t>
            </a:r>
          </a:p>
          <a:p>
            <a:endParaRPr lang="en-US" dirty="0"/>
          </a:p>
          <a:p>
            <a:r>
              <a:rPr lang="en-US" dirty="0"/>
              <a:t>4. Docker image is deployed into a container on a host OS.</a:t>
            </a:r>
          </a:p>
        </p:txBody>
      </p:sp>
      <p:sp>
        <p:nvSpPr>
          <p:cNvPr id="4" name="Slide Number Placeholder 3"/>
          <p:cNvSpPr>
            <a:spLocks noGrp="1"/>
          </p:cNvSpPr>
          <p:nvPr>
            <p:ph type="sldNum" sz="quarter" idx="5"/>
          </p:nvPr>
        </p:nvSpPr>
        <p:spPr/>
        <p:txBody>
          <a:bodyPr/>
          <a:lstStyle/>
          <a:p>
            <a:fld id="{2D073503-0F01-6248-AB26-AB67C5D63D55}" type="slidenum">
              <a:rPr lang="en-US" smtClean="0"/>
              <a:t>12</a:t>
            </a:fld>
            <a:endParaRPr lang="en-US"/>
          </a:p>
        </p:txBody>
      </p:sp>
    </p:spTree>
    <p:extLst>
      <p:ext uri="{BB962C8B-B14F-4D97-AF65-F5344CB8AC3E}">
        <p14:creationId xmlns:p14="http://schemas.microsoft.com/office/powerpoint/2010/main" val="782708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13</a:t>
            </a:fld>
            <a:endParaRPr lang="en-US"/>
          </a:p>
        </p:txBody>
      </p:sp>
    </p:spTree>
    <p:extLst>
      <p:ext uri="{BB962C8B-B14F-4D97-AF65-F5344CB8AC3E}">
        <p14:creationId xmlns:p14="http://schemas.microsoft.com/office/powerpoint/2010/main" val="1420548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This was the idiomatic approach. Semantics are weird because a type check becomes a null check.</a:t>
            </a:r>
          </a:p>
          <a:p>
            <a:endParaRPr lang="en-US" dirty="0"/>
          </a:p>
          <a:p>
            <a:r>
              <a:rPr lang="en-US" dirty="0"/>
              <a:t>'Is' operator assigns the variable.</a:t>
            </a:r>
          </a:p>
        </p:txBody>
      </p:sp>
      <p:sp>
        <p:nvSpPr>
          <p:cNvPr id="4" name="Slide Number Placeholder 3"/>
          <p:cNvSpPr>
            <a:spLocks noGrp="1"/>
          </p:cNvSpPr>
          <p:nvPr>
            <p:ph type="sldNum" sz="quarter" idx="5"/>
          </p:nvPr>
        </p:nvSpPr>
        <p:spPr/>
        <p:txBody>
          <a:bodyPr/>
          <a:lstStyle/>
          <a:p>
            <a:fld id="{2D073503-0F01-6248-AB26-AB67C5D63D55}" type="slidenum">
              <a:rPr lang="en-US" smtClean="0"/>
              <a:t>14</a:t>
            </a:fld>
            <a:endParaRPr lang="en-US"/>
          </a:p>
        </p:txBody>
      </p:sp>
    </p:spTree>
    <p:extLst>
      <p:ext uri="{BB962C8B-B14F-4D97-AF65-F5344CB8AC3E}">
        <p14:creationId xmlns:p14="http://schemas.microsoft.com/office/powerpoint/2010/main" val="361921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Negation version is also common. Problem now is that it's hard to differentiate '</a:t>
            </a:r>
            <a:r>
              <a:rPr lang="en-US" dirty="0" err="1"/>
              <a:t>anObject</a:t>
            </a:r>
            <a:r>
              <a:rPr lang="en-US" dirty="0"/>
              <a:t> was null' vs 'we attempted to cast to Aircraft and got null'</a:t>
            </a:r>
          </a:p>
          <a:p>
            <a:endParaRPr lang="en-US" dirty="0"/>
          </a:p>
          <a:p>
            <a:r>
              <a:rPr lang="en-US" dirty="0"/>
              <a:t>Just abort if it's not the type. Cool thing is that 'is' still assigns the casted value to the variable within the enclosing scope, so you can access it outside.</a:t>
            </a:r>
          </a:p>
        </p:txBody>
      </p:sp>
      <p:sp>
        <p:nvSpPr>
          <p:cNvPr id="4" name="Slide Number Placeholder 3"/>
          <p:cNvSpPr>
            <a:spLocks noGrp="1"/>
          </p:cNvSpPr>
          <p:nvPr>
            <p:ph type="sldNum" sz="quarter" idx="5"/>
          </p:nvPr>
        </p:nvSpPr>
        <p:spPr/>
        <p:txBody>
          <a:bodyPr/>
          <a:lstStyle/>
          <a:p>
            <a:fld id="{2D073503-0F01-6248-AB26-AB67C5D63D55}" type="slidenum">
              <a:rPr lang="en-US" smtClean="0"/>
              <a:t>15</a:t>
            </a:fld>
            <a:endParaRPr lang="en-US"/>
          </a:p>
        </p:txBody>
      </p:sp>
    </p:spTree>
    <p:extLst>
      <p:ext uri="{BB962C8B-B14F-4D97-AF65-F5344CB8AC3E}">
        <p14:creationId xmlns:p14="http://schemas.microsoft.com/office/powerpoint/2010/main" val="306316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stuff like this all the time and it's just difficult to parse what the business rules actually are. It gets buried in all the nesting and condition checking</a:t>
            </a:r>
          </a:p>
        </p:txBody>
      </p:sp>
      <p:sp>
        <p:nvSpPr>
          <p:cNvPr id="4" name="Slide Number Placeholder 3"/>
          <p:cNvSpPr>
            <a:spLocks noGrp="1"/>
          </p:cNvSpPr>
          <p:nvPr>
            <p:ph type="sldNum" sz="quarter" idx="5"/>
          </p:nvPr>
        </p:nvSpPr>
        <p:spPr/>
        <p:txBody>
          <a:bodyPr/>
          <a:lstStyle/>
          <a:p>
            <a:fld id="{2D073503-0F01-6248-AB26-AB67C5D63D55}" type="slidenum">
              <a:rPr lang="en-US" smtClean="0"/>
              <a:t>16</a:t>
            </a:fld>
            <a:endParaRPr lang="en-US"/>
          </a:p>
        </p:txBody>
      </p:sp>
    </p:spTree>
    <p:extLst>
      <p:ext uri="{BB962C8B-B14F-4D97-AF65-F5344CB8AC3E}">
        <p14:creationId xmlns:p14="http://schemas.microsoft.com/office/powerpoint/2010/main" val="112226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pattern matching in C# 7 makes this awesome!</a:t>
            </a:r>
          </a:p>
          <a:p>
            <a:endParaRPr lang="en-US" dirty="0"/>
          </a:p>
          <a:p>
            <a:r>
              <a:rPr lang="en-US" dirty="0"/>
              <a:t>Note you can switch on type.</a:t>
            </a:r>
          </a:p>
          <a:p>
            <a:endParaRPr lang="en-US" dirty="0"/>
          </a:p>
          <a:p>
            <a:r>
              <a:rPr lang="en-US" dirty="0"/>
              <a:t>Then the casted value is available to do condition checking immediately. Awesome!</a:t>
            </a:r>
          </a:p>
        </p:txBody>
      </p:sp>
      <p:sp>
        <p:nvSpPr>
          <p:cNvPr id="4" name="Slide Number Placeholder 3"/>
          <p:cNvSpPr>
            <a:spLocks noGrp="1"/>
          </p:cNvSpPr>
          <p:nvPr>
            <p:ph type="sldNum" sz="quarter" idx="5"/>
          </p:nvPr>
        </p:nvSpPr>
        <p:spPr/>
        <p:txBody>
          <a:bodyPr/>
          <a:lstStyle/>
          <a:p>
            <a:fld id="{2D073503-0F01-6248-AB26-AB67C5D63D55}" type="slidenum">
              <a:rPr lang="en-US" smtClean="0"/>
              <a:t>17</a:t>
            </a:fld>
            <a:endParaRPr lang="en-US"/>
          </a:p>
        </p:txBody>
      </p:sp>
    </p:spTree>
    <p:extLst>
      <p:ext uri="{BB962C8B-B14F-4D97-AF65-F5344CB8AC3E}">
        <p14:creationId xmlns:p14="http://schemas.microsoft.com/office/powerpoint/2010/main" val="1393768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You can new use expressions as bodies! Quick readable shorthand for stuff</a:t>
            </a:r>
          </a:p>
          <a:p>
            <a:endParaRPr lang="en-US" dirty="0"/>
          </a:p>
          <a:p>
            <a:r>
              <a:rPr lang="en-US" dirty="0"/>
              <a:t>2. Entire methods can be just an expression</a:t>
            </a:r>
          </a:p>
          <a:p>
            <a:endParaRPr lang="en-US" dirty="0"/>
          </a:p>
          <a:p>
            <a:r>
              <a:rPr lang="en-US" dirty="0"/>
              <a:t>3. Even constructors can be an expression</a:t>
            </a:r>
          </a:p>
        </p:txBody>
      </p:sp>
      <p:sp>
        <p:nvSpPr>
          <p:cNvPr id="4" name="Slide Number Placeholder 3"/>
          <p:cNvSpPr>
            <a:spLocks noGrp="1"/>
          </p:cNvSpPr>
          <p:nvPr>
            <p:ph type="sldNum" sz="quarter" idx="5"/>
          </p:nvPr>
        </p:nvSpPr>
        <p:spPr/>
        <p:txBody>
          <a:bodyPr/>
          <a:lstStyle/>
          <a:p>
            <a:fld id="{2D073503-0F01-6248-AB26-AB67C5D63D55}" type="slidenum">
              <a:rPr lang="en-US" smtClean="0"/>
              <a:t>18</a:t>
            </a:fld>
            <a:endParaRPr lang="en-US"/>
          </a:p>
        </p:txBody>
      </p:sp>
    </p:spTree>
    <p:extLst>
      <p:ext uri="{BB962C8B-B14F-4D97-AF65-F5344CB8AC3E}">
        <p14:creationId xmlns:p14="http://schemas.microsoft.com/office/powerpoint/2010/main" val="129501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switch expressions</a:t>
            </a:r>
          </a:p>
          <a:p>
            <a:endParaRPr lang="en-US" dirty="0"/>
          </a:p>
          <a:p>
            <a:r>
              <a:rPr lang="en-US" dirty="0"/>
              <a:t>So concise and clear</a:t>
            </a:r>
          </a:p>
          <a:p>
            <a:endParaRPr lang="en-US" dirty="0"/>
          </a:p>
          <a:p>
            <a:r>
              <a:rPr lang="en-US" dirty="0"/>
              <a:t>Discard operator used for stuff you don't care about.</a:t>
            </a:r>
          </a:p>
        </p:txBody>
      </p:sp>
      <p:sp>
        <p:nvSpPr>
          <p:cNvPr id="4" name="Slide Number Placeholder 3"/>
          <p:cNvSpPr>
            <a:spLocks noGrp="1"/>
          </p:cNvSpPr>
          <p:nvPr>
            <p:ph type="sldNum" sz="quarter" idx="5"/>
          </p:nvPr>
        </p:nvSpPr>
        <p:spPr/>
        <p:txBody>
          <a:bodyPr/>
          <a:lstStyle/>
          <a:p>
            <a:fld id="{2D073503-0F01-6248-AB26-AB67C5D63D55}" type="slidenum">
              <a:rPr lang="en-US" smtClean="0"/>
              <a:t>19</a:t>
            </a:fld>
            <a:endParaRPr lang="en-US"/>
          </a:p>
        </p:txBody>
      </p:sp>
    </p:spTree>
    <p:extLst>
      <p:ext uri="{BB962C8B-B14F-4D97-AF65-F5344CB8AC3E}">
        <p14:creationId xmlns:p14="http://schemas.microsoft.com/office/powerpoint/2010/main" val="670568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you want to return multiple values from a function</a:t>
            </a:r>
          </a:p>
          <a:p>
            <a:endParaRPr lang="en-US" dirty="0"/>
          </a:p>
          <a:p>
            <a:r>
              <a:rPr lang="en-US" dirty="0"/>
              <a:t>You could make a dedicated class</a:t>
            </a:r>
          </a:p>
          <a:p>
            <a:endParaRPr lang="en-US" dirty="0"/>
          </a:p>
          <a:p>
            <a:r>
              <a:rPr lang="en-US" dirty="0"/>
              <a:t>Or use the old tuples</a:t>
            </a:r>
          </a:p>
          <a:p>
            <a:endParaRPr lang="en-US" dirty="0"/>
          </a:p>
          <a:p>
            <a:r>
              <a:rPr lang="en-US" dirty="0"/>
              <a:t>Or use the new tuples</a:t>
            </a:r>
          </a:p>
        </p:txBody>
      </p:sp>
      <p:sp>
        <p:nvSpPr>
          <p:cNvPr id="4" name="Slide Number Placeholder 3"/>
          <p:cNvSpPr>
            <a:spLocks noGrp="1"/>
          </p:cNvSpPr>
          <p:nvPr>
            <p:ph type="sldNum" sz="quarter" idx="5"/>
          </p:nvPr>
        </p:nvSpPr>
        <p:spPr/>
        <p:txBody>
          <a:bodyPr/>
          <a:lstStyle/>
          <a:p>
            <a:fld id="{2D073503-0F01-6248-AB26-AB67C5D63D55}" type="slidenum">
              <a:rPr lang="en-US" smtClean="0"/>
              <a:t>20</a:t>
            </a:fld>
            <a:endParaRPr lang="en-US"/>
          </a:p>
        </p:txBody>
      </p:sp>
    </p:spTree>
    <p:extLst>
      <p:ext uri="{BB962C8B-B14F-4D97-AF65-F5344CB8AC3E}">
        <p14:creationId xmlns:p14="http://schemas.microsoft.com/office/powerpoint/2010/main" val="135305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Cross-platform:</a:t>
            </a:r>
            <a:r>
              <a:rPr lang="en-US" sz="1200" b="0" i="0" u="none" strike="noStrike" kern="1200" dirty="0">
                <a:solidFill>
                  <a:schemeClr val="tx1"/>
                </a:solidFill>
                <a:effectLst/>
                <a:latin typeface="+mn-lt"/>
                <a:ea typeface="+mn-ea"/>
                <a:cs typeface="+mn-cs"/>
              </a:rPr>
              <a:t> Runs on Windows, macOS and Linux</a:t>
            </a:r>
          </a:p>
          <a:p>
            <a:r>
              <a:rPr lang="en-US" sz="1200" b="1" i="0" u="none" strike="noStrike" kern="1200" dirty="0">
                <a:solidFill>
                  <a:schemeClr val="tx1"/>
                </a:solidFill>
                <a:effectLst/>
                <a:latin typeface="+mn-lt"/>
                <a:ea typeface="+mn-ea"/>
                <a:cs typeface="+mn-cs"/>
              </a:rPr>
              <a:t>Consistent across architectures:</a:t>
            </a:r>
            <a:r>
              <a:rPr lang="en-US" sz="1200" b="0" i="0" u="none" strike="noStrike" kern="1200" dirty="0">
                <a:solidFill>
                  <a:schemeClr val="tx1"/>
                </a:solidFill>
                <a:effectLst/>
                <a:latin typeface="+mn-lt"/>
                <a:ea typeface="+mn-ea"/>
                <a:cs typeface="+mn-cs"/>
              </a:rPr>
              <a:t> Runs your code with the same behavior on multiple architectures, including x64, x86, and ARM.</a:t>
            </a:r>
          </a:p>
          <a:p>
            <a:r>
              <a:rPr lang="en-US" sz="1200" b="1" i="0" u="none" strike="noStrike" kern="1200" dirty="0">
                <a:solidFill>
                  <a:schemeClr val="tx1"/>
                </a:solidFill>
                <a:effectLst/>
                <a:latin typeface="+mn-lt"/>
                <a:ea typeface="+mn-ea"/>
                <a:cs typeface="+mn-cs"/>
              </a:rPr>
              <a:t>Command-line tools: </a:t>
            </a:r>
            <a:r>
              <a:rPr lang="en-US" sz="1200" b="0" i="0" u="none" strike="noStrike" kern="1200" dirty="0">
                <a:solidFill>
                  <a:schemeClr val="tx1"/>
                </a:solidFill>
                <a:effectLst/>
                <a:latin typeface="+mn-lt"/>
                <a:ea typeface="+mn-ea"/>
                <a:cs typeface="+mn-cs"/>
              </a:rPr>
              <a:t>Command-line tools for local development and in CI scenarios. CI is a big deal.</a:t>
            </a:r>
          </a:p>
          <a:p>
            <a:r>
              <a:rPr lang="en-US" sz="1200" b="1" i="0" u="none" strike="noStrike" kern="1200" dirty="0">
                <a:solidFill>
                  <a:schemeClr val="tx1"/>
                </a:solidFill>
                <a:effectLst/>
                <a:latin typeface="+mn-lt"/>
                <a:ea typeface="+mn-ea"/>
                <a:cs typeface="+mn-cs"/>
              </a:rPr>
              <a:t>Flexible deployment:</a:t>
            </a:r>
            <a:r>
              <a:rPr lang="en-US" sz="1200" b="0" i="0" u="none" strike="noStrike" kern="1200" dirty="0">
                <a:solidFill>
                  <a:schemeClr val="tx1"/>
                </a:solidFill>
                <a:effectLst/>
                <a:latin typeface="+mn-lt"/>
                <a:ea typeface="+mn-ea"/>
                <a:cs typeface="+mn-cs"/>
              </a:rPr>
              <a:t> Can be included in your app or installed side-by-side user- or machine-wide. Can be used with </a:t>
            </a:r>
            <a:r>
              <a:rPr lang="en-US" sz="1200" b="0" i="0" u="none" strike="noStrike" kern="1200" dirty="0">
                <a:solidFill>
                  <a:schemeClr val="tx1"/>
                </a:solidFill>
                <a:effectLst/>
                <a:latin typeface="+mn-lt"/>
                <a:ea typeface="+mn-ea"/>
                <a:cs typeface="+mn-cs"/>
                <a:hlinkClick r:id="rId3"/>
              </a:rPr>
              <a:t>Docker containers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Compatible:</a:t>
            </a:r>
            <a:r>
              <a:rPr lang="en-US" sz="1200" b="0" i="0" u="none" strike="noStrike" kern="1200" dirty="0">
                <a:solidFill>
                  <a:schemeClr val="tx1"/>
                </a:solidFill>
                <a:effectLst/>
                <a:latin typeface="+mn-lt"/>
                <a:ea typeface="+mn-ea"/>
                <a:cs typeface="+mn-cs"/>
              </a:rPr>
              <a:t> .NET Core is compatible with .NET Framework, Xamarin and Mono, via </a:t>
            </a:r>
            <a:r>
              <a:rPr lang="en-US" sz="1200" b="0" i="0" u="none" strike="noStrike" kern="1200" dirty="0">
                <a:solidFill>
                  <a:schemeClr val="tx1"/>
                </a:solidFill>
                <a:effectLst/>
                <a:latin typeface="+mn-lt"/>
                <a:ea typeface="+mn-ea"/>
                <a:cs typeface="+mn-cs"/>
                <a:hlinkClick r:id="rId4"/>
              </a:rPr>
              <a:t>.NET Standard</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Open source:</a:t>
            </a:r>
            <a:r>
              <a:rPr lang="en-US" sz="1200" b="0" i="0" u="none" strike="noStrike" kern="1200" dirty="0">
                <a:solidFill>
                  <a:schemeClr val="tx1"/>
                </a:solidFill>
                <a:effectLst/>
                <a:latin typeface="+mn-lt"/>
                <a:ea typeface="+mn-ea"/>
                <a:cs typeface="+mn-cs"/>
              </a:rPr>
              <a:t> The .NET Core platform is open source, using MIT and Apache 2 licenses. .NET Core is a </a:t>
            </a:r>
            <a:r>
              <a:rPr lang="en-US" sz="1200" b="0" i="0" u="none" strike="noStrike" kern="1200" dirty="0">
                <a:solidFill>
                  <a:schemeClr val="tx1"/>
                </a:solidFill>
                <a:effectLst/>
                <a:latin typeface="+mn-lt"/>
                <a:ea typeface="+mn-ea"/>
                <a:cs typeface="+mn-cs"/>
                <a:hlinkClick r:id="rId5"/>
              </a:rPr>
              <a:t>.NET Foundation</a:t>
            </a:r>
            <a:r>
              <a:rPr lang="en-US" sz="1200" b="0" i="0" u="none" strike="noStrike" kern="1200" dirty="0">
                <a:solidFill>
                  <a:schemeClr val="tx1"/>
                </a:solidFill>
                <a:effectLst/>
                <a:latin typeface="+mn-lt"/>
                <a:ea typeface="+mn-ea"/>
                <a:cs typeface="+mn-cs"/>
              </a:rPr>
              <a:t> project.</a:t>
            </a:r>
          </a:p>
          <a:p>
            <a:r>
              <a:rPr lang="en-US" sz="1200" b="1" i="0" u="none" strike="noStrike" kern="1200" dirty="0">
                <a:solidFill>
                  <a:schemeClr val="tx1"/>
                </a:solidFill>
                <a:effectLst/>
                <a:latin typeface="+mn-lt"/>
                <a:ea typeface="+mn-ea"/>
                <a:cs typeface="+mn-cs"/>
              </a:rPr>
              <a:t>Supported by Microsoft:</a:t>
            </a:r>
            <a:r>
              <a:rPr lang="en-US" sz="1200" b="0" i="0" u="none" strike="noStrike" kern="1200" dirty="0">
                <a:solidFill>
                  <a:schemeClr val="tx1"/>
                </a:solidFill>
                <a:effectLst/>
                <a:latin typeface="+mn-lt"/>
                <a:ea typeface="+mn-ea"/>
                <a:cs typeface="+mn-cs"/>
              </a:rPr>
              <a:t> .NET Core is supported by Microsoft, per </a:t>
            </a:r>
            <a:r>
              <a:rPr lang="en-US" sz="1200" b="0" i="0" u="none" strike="noStrike" kern="1200" dirty="0">
                <a:solidFill>
                  <a:schemeClr val="tx1"/>
                </a:solidFill>
                <a:effectLst/>
                <a:latin typeface="+mn-lt"/>
                <a:ea typeface="+mn-ea"/>
                <a:cs typeface="+mn-cs"/>
                <a:hlinkClick r:id="rId6"/>
              </a:rPr>
              <a:t>.NET Core Support</a:t>
            </a:r>
            <a:r>
              <a:rPr lang="en-US" sz="1200" b="0" i="0" u="none" strike="noStrike"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2D073503-0F01-6248-AB26-AB67C5D63D55}" type="slidenum">
              <a:rPr lang="en-US" smtClean="0"/>
              <a:t>2</a:t>
            </a:fld>
            <a:endParaRPr lang="en-US"/>
          </a:p>
        </p:txBody>
      </p:sp>
    </p:spTree>
    <p:extLst>
      <p:ext uri="{BB962C8B-B14F-4D97-AF65-F5344CB8AC3E}">
        <p14:creationId xmlns:p14="http://schemas.microsoft.com/office/powerpoint/2010/main" val="4192339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Dedicate class is great - except you have to maintain that extra class</a:t>
            </a:r>
          </a:p>
          <a:p>
            <a:endParaRPr lang="en-US" dirty="0"/>
          </a:p>
          <a:p>
            <a:r>
              <a:rPr lang="en-US" dirty="0"/>
              <a:t>Old tuples have weird access syntax</a:t>
            </a:r>
          </a:p>
          <a:p>
            <a:endParaRPr lang="en-US" dirty="0"/>
          </a:p>
          <a:p>
            <a:r>
              <a:rPr lang="en-US" dirty="0"/>
              <a:t>New tuples give you benefits of the dedicated class without having to maintain the class</a:t>
            </a:r>
          </a:p>
        </p:txBody>
      </p:sp>
      <p:sp>
        <p:nvSpPr>
          <p:cNvPr id="4" name="Slide Number Placeholder 3"/>
          <p:cNvSpPr>
            <a:spLocks noGrp="1"/>
          </p:cNvSpPr>
          <p:nvPr>
            <p:ph type="sldNum" sz="quarter" idx="5"/>
          </p:nvPr>
        </p:nvSpPr>
        <p:spPr/>
        <p:txBody>
          <a:bodyPr/>
          <a:lstStyle/>
          <a:p>
            <a:fld id="{2D073503-0F01-6248-AB26-AB67C5D63D55}" type="slidenum">
              <a:rPr lang="en-US" smtClean="0"/>
              <a:t>21</a:t>
            </a:fld>
            <a:endParaRPr lang="en-US"/>
          </a:p>
        </p:txBody>
      </p:sp>
    </p:spTree>
    <p:extLst>
      <p:ext uri="{BB962C8B-B14F-4D97-AF65-F5344CB8AC3E}">
        <p14:creationId xmlns:p14="http://schemas.microsoft.com/office/powerpoint/2010/main" val="1850999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deconstruct tuples</a:t>
            </a:r>
          </a:p>
          <a:p>
            <a:endParaRPr lang="en-US" dirty="0"/>
          </a:p>
          <a:p>
            <a:endParaRPr lang="en-US" dirty="0"/>
          </a:p>
          <a:p>
            <a:r>
              <a:rPr lang="en-US" dirty="0"/>
              <a:t>And we can use the discard operator</a:t>
            </a:r>
          </a:p>
        </p:txBody>
      </p:sp>
      <p:sp>
        <p:nvSpPr>
          <p:cNvPr id="4" name="Slide Number Placeholder 3"/>
          <p:cNvSpPr>
            <a:spLocks noGrp="1"/>
          </p:cNvSpPr>
          <p:nvPr>
            <p:ph type="sldNum" sz="quarter" idx="5"/>
          </p:nvPr>
        </p:nvSpPr>
        <p:spPr/>
        <p:txBody>
          <a:bodyPr/>
          <a:lstStyle/>
          <a:p>
            <a:fld id="{2D073503-0F01-6248-AB26-AB67C5D63D55}" type="slidenum">
              <a:rPr lang="en-US" smtClean="0"/>
              <a:t>22</a:t>
            </a:fld>
            <a:endParaRPr lang="en-US"/>
          </a:p>
        </p:txBody>
      </p:sp>
    </p:spTree>
    <p:extLst>
      <p:ext uri="{BB962C8B-B14F-4D97-AF65-F5344CB8AC3E}">
        <p14:creationId xmlns:p14="http://schemas.microsoft.com/office/powerpoint/2010/main" val="3260141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make switch expressions that switch on tuples.</a:t>
            </a:r>
          </a:p>
        </p:txBody>
      </p:sp>
      <p:sp>
        <p:nvSpPr>
          <p:cNvPr id="4" name="Slide Number Placeholder 3"/>
          <p:cNvSpPr>
            <a:spLocks noGrp="1"/>
          </p:cNvSpPr>
          <p:nvPr>
            <p:ph type="sldNum" sz="quarter" idx="5"/>
          </p:nvPr>
        </p:nvSpPr>
        <p:spPr/>
        <p:txBody>
          <a:bodyPr/>
          <a:lstStyle/>
          <a:p>
            <a:fld id="{2D073503-0F01-6248-AB26-AB67C5D63D55}" type="slidenum">
              <a:rPr lang="en-US" smtClean="0"/>
              <a:t>23</a:t>
            </a:fld>
            <a:endParaRPr lang="en-US"/>
          </a:p>
        </p:txBody>
      </p:sp>
    </p:spTree>
    <p:extLst>
      <p:ext uri="{BB962C8B-B14F-4D97-AF65-F5344CB8AC3E}">
        <p14:creationId xmlns:p14="http://schemas.microsoft.com/office/powerpoint/2010/main" val="2366449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Value type is the actual value, reference type is a pointer to some data</a:t>
            </a:r>
          </a:p>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24</a:t>
            </a:fld>
            <a:endParaRPr lang="en-US"/>
          </a:p>
        </p:txBody>
      </p:sp>
    </p:spTree>
    <p:extLst>
      <p:ext uri="{BB962C8B-B14F-4D97-AF65-F5344CB8AC3E}">
        <p14:creationId xmlns:p14="http://schemas.microsoft.com/office/powerpoint/2010/main" val="3835667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Sometimes called the billion dollar mistake</a:t>
            </a:r>
          </a:p>
        </p:txBody>
      </p:sp>
      <p:sp>
        <p:nvSpPr>
          <p:cNvPr id="4" name="Slide Number Placeholder 3"/>
          <p:cNvSpPr>
            <a:spLocks noGrp="1"/>
          </p:cNvSpPr>
          <p:nvPr>
            <p:ph type="sldNum" sz="quarter" idx="5"/>
          </p:nvPr>
        </p:nvSpPr>
        <p:spPr/>
        <p:txBody>
          <a:bodyPr/>
          <a:lstStyle/>
          <a:p>
            <a:fld id="{2D073503-0F01-6248-AB26-AB67C5D63D55}" type="slidenum">
              <a:rPr lang="en-US" smtClean="0"/>
              <a:t>25</a:t>
            </a:fld>
            <a:endParaRPr lang="en-US"/>
          </a:p>
        </p:txBody>
      </p:sp>
    </p:spTree>
    <p:extLst>
      <p:ext uri="{BB962C8B-B14F-4D97-AF65-F5344CB8AC3E}">
        <p14:creationId xmlns:p14="http://schemas.microsoft.com/office/powerpoint/2010/main" val="4040441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You put a tag in your .</a:t>
            </a:r>
            <a:r>
              <a:rPr lang="en-US" dirty="0" err="1"/>
              <a:t>csproj</a:t>
            </a:r>
            <a:r>
              <a:rPr lang="en-US" dirty="0"/>
              <a:t> file</a:t>
            </a:r>
          </a:p>
        </p:txBody>
      </p:sp>
      <p:sp>
        <p:nvSpPr>
          <p:cNvPr id="4" name="Slide Number Placeholder 3"/>
          <p:cNvSpPr>
            <a:spLocks noGrp="1"/>
          </p:cNvSpPr>
          <p:nvPr>
            <p:ph type="sldNum" sz="quarter" idx="5"/>
          </p:nvPr>
        </p:nvSpPr>
        <p:spPr/>
        <p:txBody>
          <a:bodyPr/>
          <a:lstStyle/>
          <a:p>
            <a:fld id="{2D073503-0F01-6248-AB26-AB67C5D63D55}" type="slidenum">
              <a:rPr lang="en-US" smtClean="0"/>
              <a:t>26</a:t>
            </a:fld>
            <a:endParaRPr lang="en-US"/>
          </a:p>
        </p:txBody>
      </p:sp>
    </p:spTree>
    <p:extLst>
      <p:ext uri="{BB962C8B-B14F-4D97-AF65-F5344CB8AC3E}">
        <p14:creationId xmlns:p14="http://schemas.microsoft.com/office/powerpoint/2010/main" val="3148708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27</a:t>
            </a:fld>
            <a:endParaRPr lang="en-US"/>
          </a:p>
        </p:txBody>
      </p:sp>
    </p:spTree>
    <p:extLst>
      <p:ext uri="{BB962C8B-B14F-4D97-AF65-F5344CB8AC3E}">
        <p14:creationId xmlns:p14="http://schemas.microsoft.com/office/powerpoint/2010/main" val="3898373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Decimal and double are value types, so they already can’t be null. They get initialized with default value 0.</a:t>
            </a:r>
          </a:p>
          <a:p>
            <a:endParaRPr lang="en-US" dirty="0"/>
          </a:p>
          <a:p>
            <a:r>
              <a:rPr lang="en-US" dirty="0"/>
              <a:t>We declared that Name and Category cannot be null, but we’re okay if </a:t>
            </a:r>
            <a:r>
              <a:rPr lang="en-US" dirty="0" err="1"/>
              <a:t>Upc</a:t>
            </a:r>
            <a:r>
              <a:rPr lang="en-US" dirty="0"/>
              <a:t> is null.</a:t>
            </a:r>
          </a:p>
          <a:p>
            <a:endParaRPr lang="en-US" dirty="0"/>
          </a:p>
          <a:p>
            <a:r>
              <a:rPr lang="en-US" dirty="0"/>
              <a:t>This is really handy and elegant because it lets you declare to the consumer what your intention is. Anyone who uses this can easily see that you have features that use </a:t>
            </a:r>
            <a:r>
              <a:rPr lang="en-US" dirty="0" err="1"/>
              <a:t>Upc</a:t>
            </a:r>
            <a:r>
              <a:rPr lang="en-US" dirty="0"/>
              <a:t>, but you don’t require it. The others are required.</a:t>
            </a:r>
          </a:p>
        </p:txBody>
      </p:sp>
      <p:sp>
        <p:nvSpPr>
          <p:cNvPr id="4" name="Slide Number Placeholder 3"/>
          <p:cNvSpPr>
            <a:spLocks noGrp="1"/>
          </p:cNvSpPr>
          <p:nvPr>
            <p:ph type="sldNum" sz="quarter" idx="5"/>
          </p:nvPr>
        </p:nvSpPr>
        <p:spPr/>
        <p:txBody>
          <a:bodyPr/>
          <a:lstStyle/>
          <a:p>
            <a:fld id="{2D073503-0F01-6248-AB26-AB67C5D63D55}" type="slidenum">
              <a:rPr lang="en-US" smtClean="0"/>
              <a:t>28</a:t>
            </a:fld>
            <a:endParaRPr lang="en-US"/>
          </a:p>
        </p:txBody>
      </p:sp>
    </p:spTree>
    <p:extLst>
      <p:ext uri="{BB962C8B-B14F-4D97-AF65-F5344CB8AC3E}">
        <p14:creationId xmlns:p14="http://schemas.microsoft.com/office/powerpoint/2010/main" val="4192369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The compiler is going to give you an error if you try to do the thing on the top, because </a:t>
            </a:r>
            <a:r>
              <a:rPr lang="en-US" dirty="0" err="1"/>
              <a:t>Upc</a:t>
            </a:r>
            <a:r>
              <a:rPr lang="en-US" dirty="0"/>
              <a:t> is declared to be nullable. In this case, WriteLine doesn’t accept nulls, so this is an error.</a:t>
            </a:r>
          </a:p>
          <a:p>
            <a:endParaRPr lang="en-US" dirty="0"/>
          </a:p>
          <a:p>
            <a:r>
              <a:rPr lang="en-US" dirty="0"/>
              <a:t>If you check for null first, the compiler is smart enough to realize that and not complain.</a:t>
            </a:r>
          </a:p>
        </p:txBody>
      </p:sp>
      <p:sp>
        <p:nvSpPr>
          <p:cNvPr id="4" name="Slide Number Placeholder 3"/>
          <p:cNvSpPr>
            <a:spLocks noGrp="1"/>
          </p:cNvSpPr>
          <p:nvPr>
            <p:ph type="sldNum" sz="quarter" idx="5"/>
          </p:nvPr>
        </p:nvSpPr>
        <p:spPr/>
        <p:txBody>
          <a:bodyPr/>
          <a:lstStyle/>
          <a:p>
            <a:fld id="{2D073503-0F01-6248-AB26-AB67C5D63D55}" type="slidenum">
              <a:rPr lang="en-US" smtClean="0"/>
              <a:t>29</a:t>
            </a:fld>
            <a:endParaRPr lang="en-US"/>
          </a:p>
        </p:txBody>
      </p:sp>
    </p:spTree>
    <p:extLst>
      <p:ext uri="{BB962C8B-B14F-4D97-AF65-F5344CB8AC3E}">
        <p14:creationId xmlns:p14="http://schemas.microsoft.com/office/powerpoint/2010/main" val="1703862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 a look at the constructor – if you don’t initialize Name, and Category, you’ll get an error!!</a:t>
            </a:r>
          </a:p>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30</a:t>
            </a:fld>
            <a:endParaRPr lang="en-US"/>
          </a:p>
        </p:txBody>
      </p:sp>
    </p:spTree>
    <p:extLst>
      <p:ext uri="{BB962C8B-B14F-4D97-AF65-F5344CB8AC3E}">
        <p14:creationId xmlns:p14="http://schemas.microsoft.com/office/powerpoint/2010/main" val="3651197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Roslyn complier is crazy fast, and built with the goal of turning the compiler into an API.</a:t>
            </a:r>
          </a:p>
          <a:p>
            <a:r>
              <a:rPr lang="en-US" dirty="0"/>
              <a:t>This enables some pretty incredible tooling to be built.</a:t>
            </a:r>
          </a:p>
          <a:p>
            <a:endParaRPr lang="en-US" dirty="0"/>
          </a:p>
          <a:p>
            <a:r>
              <a:rPr lang="en-US" dirty="0"/>
              <a:t>Kestrel was built from the ground up for speed and is the 3</a:t>
            </a:r>
            <a:r>
              <a:rPr lang="en-US" baseline="30000" dirty="0"/>
              <a:t>rd</a:t>
            </a:r>
            <a:r>
              <a:rPr lang="en-US" dirty="0"/>
              <a:t> fastest web server out there.</a:t>
            </a:r>
          </a:p>
          <a:p>
            <a:endParaRPr lang="en-US" dirty="0"/>
          </a:p>
          <a:p>
            <a:r>
              <a:rPr lang="en-US" dirty="0"/>
              <a:t>VS Code is the new hotness. You can still use the old lumbering visual studio if you want, but VS Code is quick, agile and lightweight</a:t>
            </a:r>
          </a:p>
          <a:p>
            <a:endParaRPr lang="en-US" dirty="0"/>
          </a:p>
          <a:p>
            <a:r>
              <a:rPr lang="en-US" dirty="0"/>
              <a:t>Most of your favorite libraries now work on .NET core</a:t>
            </a:r>
          </a:p>
        </p:txBody>
      </p:sp>
      <p:sp>
        <p:nvSpPr>
          <p:cNvPr id="4" name="Slide Number Placeholder 3"/>
          <p:cNvSpPr>
            <a:spLocks noGrp="1"/>
          </p:cNvSpPr>
          <p:nvPr>
            <p:ph type="sldNum" sz="quarter" idx="5"/>
          </p:nvPr>
        </p:nvSpPr>
        <p:spPr/>
        <p:txBody>
          <a:bodyPr/>
          <a:lstStyle/>
          <a:p>
            <a:fld id="{2D073503-0F01-6248-AB26-AB67C5D63D55}" type="slidenum">
              <a:rPr lang="en-US" smtClean="0"/>
              <a:t>3</a:t>
            </a:fld>
            <a:endParaRPr lang="en-US"/>
          </a:p>
        </p:txBody>
      </p:sp>
    </p:spTree>
    <p:extLst>
      <p:ext uri="{BB962C8B-B14F-4D97-AF65-F5344CB8AC3E}">
        <p14:creationId xmlns:p14="http://schemas.microsoft.com/office/powerpoint/2010/main" val="3875866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People will probably want to start doing this kind of thing. Now you don’t need a constructor.</a:t>
            </a:r>
          </a:p>
          <a:p>
            <a:endParaRPr lang="en-US" dirty="0"/>
          </a:p>
          <a:p>
            <a:r>
              <a:rPr lang="en-US" dirty="0"/>
              <a:t>But did you just invent a new kind of null? I don’t think there’s any way to avoid having to deal with ‘emptiness’ as a concept.</a:t>
            </a:r>
          </a:p>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31</a:t>
            </a:fld>
            <a:endParaRPr lang="en-US"/>
          </a:p>
        </p:txBody>
      </p:sp>
    </p:spTree>
    <p:extLst>
      <p:ext uri="{BB962C8B-B14F-4D97-AF65-F5344CB8AC3E}">
        <p14:creationId xmlns:p14="http://schemas.microsoft.com/office/powerpoint/2010/main" val="1601906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32</a:t>
            </a:fld>
            <a:endParaRPr lang="en-US"/>
          </a:p>
        </p:txBody>
      </p:sp>
    </p:spTree>
    <p:extLst>
      <p:ext uri="{BB962C8B-B14F-4D97-AF65-F5344CB8AC3E}">
        <p14:creationId xmlns:p14="http://schemas.microsoft.com/office/powerpoint/2010/main" val="331262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VS Code:</a:t>
            </a:r>
          </a:p>
          <a:p>
            <a:pPr marL="171450" indent="-171450">
              <a:buFontTx/>
              <a:buChar char="-"/>
            </a:pPr>
            <a:r>
              <a:rPr lang="en-US" dirty="0"/>
              <a:t>Totally free. Open source.</a:t>
            </a:r>
          </a:p>
          <a:p>
            <a:pPr marL="171450" indent="-171450">
              <a:buFontTx/>
              <a:buChar char="-"/>
            </a:pPr>
            <a:r>
              <a:rPr lang="en-US" dirty="0"/>
              <a:t>Folder based rather than project based. But you can also setup multi-folder workspaces.</a:t>
            </a:r>
          </a:p>
          <a:p>
            <a:pPr marL="171450" indent="-171450">
              <a:buFontTx/>
              <a:buChar char="-"/>
            </a:pPr>
            <a:r>
              <a:rPr lang="en-US" dirty="0"/>
              <a:t>Git integration</a:t>
            </a:r>
          </a:p>
          <a:p>
            <a:pPr marL="171450" indent="-171450">
              <a:buFontTx/>
              <a:buChar char="-"/>
            </a:pPr>
            <a:r>
              <a:rPr lang="en-US" dirty="0"/>
              <a:t>Tons of extensions for most languages</a:t>
            </a:r>
          </a:p>
          <a:p>
            <a:pPr marL="171450" indent="-171450">
              <a:buFontTx/>
              <a:buChar char="-"/>
            </a:pPr>
            <a:r>
              <a:rPr lang="en-US" dirty="0"/>
              <a:t>Docker integration is really cool</a:t>
            </a:r>
          </a:p>
          <a:p>
            <a:pPr marL="171450" indent="-171450">
              <a:buFontTx/>
              <a:buChar char="-"/>
            </a:pPr>
            <a:r>
              <a:rPr lang="en-US" dirty="0"/>
              <a:t>Settings offers so many configuration options.</a:t>
            </a:r>
          </a:p>
          <a:p>
            <a:pPr marL="171450" indent="-171450">
              <a:buFontTx/>
              <a:buChar char="-"/>
            </a:pPr>
            <a:r>
              <a:rPr lang="en-US" dirty="0"/>
              <a:t>Can define workspace and user settings. Handy for things like tab format, line spacing, etc.</a:t>
            </a:r>
          </a:p>
          <a:p>
            <a:pPr marL="171450" indent="-171450">
              <a:buFontTx/>
              <a:buChar char="-"/>
            </a:pPr>
            <a:r>
              <a:rPr lang="en-US" dirty="0"/>
              <a:t>Debugger has everything you would expect. Expression watchpoints.</a:t>
            </a:r>
          </a:p>
          <a:p>
            <a:pPr marL="171450" indent="-171450">
              <a:buFontTx/>
              <a:buChar char="-"/>
            </a:pPr>
            <a:r>
              <a:rPr lang="en-US" dirty="0"/>
              <a:t>Do a little live code demo to show some </a:t>
            </a:r>
            <a:r>
              <a:rPr lang="en-US" dirty="0" err="1"/>
              <a:t>intellisense</a:t>
            </a:r>
            <a:r>
              <a:rPr lang="en-US" dirty="0"/>
              <a:t> features</a:t>
            </a:r>
          </a:p>
          <a:p>
            <a:pPr marL="171450" indent="-171450">
              <a:buFontTx/>
              <a:buChar char="-"/>
            </a:pPr>
            <a:r>
              <a:rPr lang="en-US" dirty="0"/>
              <a:t>Show off some command line tools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4</a:t>
            </a:fld>
            <a:endParaRPr lang="en-US"/>
          </a:p>
        </p:txBody>
      </p:sp>
    </p:spTree>
    <p:extLst>
      <p:ext uri="{BB962C8B-B14F-4D97-AF65-F5344CB8AC3E}">
        <p14:creationId xmlns:p14="http://schemas.microsoft.com/office/powerpoint/2010/main" val="69263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Value types copy the value when passed around.</a:t>
            </a:r>
          </a:p>
          <a:p>
            <a:endParaRPr lang="en-US" dirty="0"/>
          </a:p>
          <a:p>
            <a:r>
              <a:rPr lang="en-US" dirty="0"/>
              <a:t>2. Accessors are an important concept for encapsulation. These ones are automatically implemented but you can unwrap them and implement your own behavior</a:t>
            </a:r>
          </a:p>
          <a:p>
            <a:endParaRPr lang="en-US" dirty="0"/>
          </a:p>
          <a:p>
            <a:r>
              <a:rPr lang="en-US" dirty="0"/>
              <a:t>3. Very handy for lots of things / lets you package up functionality and pass it around.</a:t>
            </a:r>
          </a:p>
        </p:txBody>
      </p:sp>
      <p:sp>
        <p:nvSpPr>
          <p:cNvPr id="4" name="Slide Number Placeholder 3"/>
          <p:cNvSpPr>
            <a:spLocks noGrp="1"/>
          </p:cNvSpPr>
          <p:nvPr>
            <p:ph type="sldNum" sz="quarter" idx="5"/>
          </p:nvPr>
        </p:nvSpPr>
        <p:spPr/>
        <p:txBody>
          <a:bodyPr/>
          <a:lstStyle/>
          <a:p>
            <a:fld id="{2D073503-0F01-6248-AB26-AB67C5D63D55}" type="slidenum">
              <a:rPr lang="en-US" smtClean="0"/>
              <a:t>6</a:t>
            </a:fld>
            <a:endParaRPr lang="en-US"/>
          </a:p>
        </p:txBody>
      </p:sp>
    </p:spTree>
    <p:extLst>
      <p:ext uri="{BB962C8B-B14F-4D97-AF65-F5344CB8AC3E}">
        <p14:creationId xmlns:p14="http://schemas.microsoft.com/office/powerpoint/2010/main" val="218666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Language-Integrated Query. FP language in disguise. Huge library of functionality. </a:t>
            </a:r>
            <a:r>
              <a:rPr lang="en-US" dirty="0" err="1"/>
              <a:t>MoreLinq</a:t>
            </a:r>
            <a:r>
              <a:rPr lang="en-US" dirty="0"/>
              <a:t> offers even more. Really great for working with any kind of list or collection.</a:t>
            </a:r>
          </a:p>
          <a:p>
            <a:endParaRPr lang="en-US" dirty="0"/>
          </a:p>
          <a:p>
            <a:r>
              <a:rPr lang="en-US" dirty="0"/>
              <a:t>1. All operations are streaming, so no repeated iterations.</a:t>
            </a:r>
          </a:p>
          <a:p>
            <a:endParaRPr lang="en-US" dirty="0"/>
          </a:p>
          <a:p>
            <a:r>
              <a:rPr lang="en-US" dirty="0"/>
              <a:t>2. In 2019 you don't need to declare the type of your variable. Any argument about needing to know the type by reading is void. Aside from being less to type, refactoring becomes less painful.</a:t>
            </a:r>
          </a:p>
          <a:p>
            <a:endParaRPr lang="en-US" dirty="0"/>
          </a:p>
          <a:p>
            <a:r>
              <a:rPr lang="en-US" dirty="0"/>
              <a:t>3. In Java, the statement would evaluate to true! C# keeps all the information about the runtime types in the bytecode.</a:t>
            </a:r>
          </a:p>
        </p:txBody>
      </p:sp>
      <p:sp>
        <p:nvSpPr>
          <p:cNvPr id="4" name="Slide Number Placeholder 3"/>
          <p:cNvSpPr>
            <a:spLocks noGrp="1"/>
          </p:cNvSpPr>
          <p:nvPr>
            <p:ph type="sldNum" sz="quarter" idx="5"/>
          </p:nvPr>
        </p:nvSpPr>
        <p:spPr/>
        <p:txBody>
          <a:bodyPr/>
          <a:lstStyle/>
          <a:p>
            <a:fld id="{2D073503-0F01-6248-AB26-AB67C5D63D55}" type="slidenum">
              <a:rPr lang="en-US" smtClean="0"/>
              <a:t>7</a:t>
            </a:fld>
            <a:endParaRPr lang="en-US"/>
          </a:p>
        </p:txBody>
      </p:sp>
    </p:spTree>
    <p:extLst>
      <p:ext uri="{BB962C8B-B14F-4D97-AF65-F5344CB8AC3E}">
        <p14:creationId xmlns:p14="http://schemas.microsoft.com/office/powerpoint/2010/main" val="82717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a:t>From </a:t>
            </a:r>
            <a:r>
              <a:rPr lang="en-US" dirty="0" err="1"/>
              <a:t>TechEmpower</a:t>
            </a:r>
            <a:r>
              <a:rPr lang="en-US" dirty="0"/>
              <a:t> Round 16</a:t>
            </a:r>
          </a:p>
          <a:p>
            <a:endParaRPr lang="en-US" dirty="0"/>
          </a:p>
          <a:p>
            <a:r>
              <a:rPr lang="en-US" dirty="0"/>
              <a:t>Kestrel built for scale!</a:t>
            </a:r>
          </a:p>
        </p:txBody>
      </p:sp>
      <p:sp>
        <p:nvSpPr>
          <p:cNvPr id="4" name="Slide Number Placeholder 3"/>
          <p:cNvSpPr>
            <a:spLocks noGrp="1"/>
          </p:cNvSpPr>
          <p:nvPr>
            <p:ph type="sldNum" sz="quarter" idx="5"/>
          </p:nvPr>
        </p:nvSpPr>
        <p:spPr/>
        <p:txBody>
          <a:bodyPr/>
          <a:lstStyle/>
          <a:p>
            <a:fld id="{2D073503-0F01-6248-AB26-AB67C5D63D55}" type="slidenum">
              <a:rPr lang="en-US" smtClean="0"/>
              <a:t>8</a:t>
            </a:fld>
            <a:endParaRPr lang="en-US"/>
          </a:p>
        </p:txBody>
      </p:sp>
    </p:spTree>
    <p:extLst>
      <p:ext uri="{BB962C8B-B14F-4D97-AF65-F5344CB8AC3E}">
        <p14:creationId xmlns:p14="http://schemas.microsoft.com/office/powerpoint/2010/main" val="935939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develop razor pages or SPA apps</a:t>
            </a:r>
          </a:p>
          <a:p>
            <a:endParaRPr lang="en-US" dirty="0"/>
          </a:p>
          <a:p>
            <a:r>
              <a:rPr lang="en-US" dirty="0"/>
              <a:t>Config system is awesome</a:t>
            </a:r>
          </a:p>
          <a:p>
            <a:endParaRPr lang="en-US" dirty="0"/>
          </a:p>
          <a:p>
            <a:r>
              <a:rPr lang="en-US" dirty="0"/>
              <a:t>DI is a core part of the platform</a:t>
            </a:r>
          </a:p>
        </p:txBody>
      </p:sp>
      <p:sp>
        <p:nvSpPr>
          <p:cNvPr id="4" name="Slide Number Placeholder 3"/>
          <p:cNvSpPr>
            <a:spLocks noGrp="1"/>
          </p:cNvSpPr>
          <p:nvPr>
            <p:ph type="sldNum" sz="quarter" idx="5"/>
          </p:nvPr>
        </p:nvSpPr>
        <p:spPr/>
        <p:txBody>
          <a:bodyPr/>
          <a:lstStyle/>
          <a:p>
            <a:fld id="{2D073503-0F01-6248-AB26-AB67C5D63D55}" type="slidenum">
              <a:rPr lang="en-US" smtClean="0"/>
              <a:t>9</a:t>
            </a:fld>
            <a:endParaRPr lang="en-US"/>
          </a:p>
        </p:txBody>
      </p:sp>
    </p:spTree>
    <p:extLst>
      <p:ext uri="{BB962C8B-B14F-4D97-AF65-F5344CB8AC3E}">
        <p14:creationId xmlns:p14="http://schemas.microsoft.com/office/powerpoint/2010/main" val="70436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073503-0F01-6248-AB26-AB67C5D63D55}" type="slidenum">
              <a:rPr lang="en-US" smtClean="0"/>
              <a:t>10</a:t>
            </a:fld>
            <a:endParaRPr lang="en-US"/>
          </a:p>
        </p:txBody>
      </p:sp>
    </p:spTree>
    <p:extLst>
      <p:ext uri="{BB962C8B-B14F-4D97-AF65-F5344CB8AC3E}">
        <p14:creationId xmlns:p14="http://schemas.microsoft.com/office/powerpoint/2010/main" val="3519652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sp>
        <p:nvSpPr>
          <p:cNvPr id="2" name="Title 1"/>
          <p:cNvSpPr>
            <a:spLocks noGrp="1"/>
          </p:cNvSpPr>
          <p:nvPr>
            <p:ph type="title"/>
          </p:nvPr>
        </p:nvSpPr>
        <p:spPr>
          <a:xfrm>
            <a:off x="395417" y="267857"/>
            <a:ext cx="10421810" cy="1456267"/>
          </a:xfrm>
        </p:spPr>
        <p:txBody>
          <a:bodyPr/>
          <a:lstStyle/>
          <a:p>
            <a:r>
              <a:rPr lang="en-US" dirty="0"/>
              <a:t>Click to edit Master title style</a:t>
            </a:r>
          </a:p>
        </p:txBody>
      </p:sp>
      <p:sp>
        <p:nvSpPr>
          <p:cNvPr id="3" name="Content Placeholder 2"/>
          <p:cNvSpPr>
            <a:spLocks noGrp="1"/>
          </p:cNvSpPr>
          <p:nvPr>
            <p:ph idx="1"/>
          </p:nvPr>
        </p:nvSpPr>
        <p:spPr>
          <a:xfrm>
            <a:off x="395417" y="1819565"/>
            <a:ext cx="10421810" cy="43503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6276972"/>
            <a:ext cx="1600200" cy="377825"/>
          </a:xfrm>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a:xfrm>
            <a:off x="685800" y="6276974"/>
            <a:ext cx="7827659" cy="377825"/>
          </a:xfrm>
        </p:spPr>
        <p:txBody>
          <a:bodyPr/>
          <a:lstStyle/>
          <a:p>
            <a:endParaRPr lang="en-US" dirty="0"/>
          </a:p>
        </p:txBody>
      </p:sp>
      <p:sp>
        <p:nvSpPr>
          <p:cNvPr id="6" name="Slide Number Placeholder 5"/>
          <p:cNvSpPr>
            <a:spLocks noGrp="1"/>
          </p:cNvSpPr>
          <p:nvPr>
            <p:ph type="sldNum" sz="quarter" idx="12"/>
          </p:nvPr>
        </p:nvSpPr>
        <p:spPr>
          <a:xfrm>
            <a:off x="10266060" y="6276973"/>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sp>
        <p:nvSpPr>
          <p:cNvPr id="2" name="Title 1"/>
          <p:cNvSpPr>
            <a:spLocks noGrp="1"/>
          </p:cNvSpPr>
          <p:nvPr>
            <p:ph type="title"/>
          </p:nvPr>
        </p:nvSpPr>
        <p:spPr>
          <a:xfrm>
            <a:off x="395417" y="267857"/>
            <a:ext cx="10421810" cy="1456267"/>
          </a:xfrm>
        </p:spPr>
        <p:txBody>
          <a:bodyPr/>
          <a:lstStyle/>
          <a:p>
            <a:r>
              <a:rPr lang="en-US" dirty="0"/>
              <a:t>Click to edit Master title style</a:t>
            </a:r>
          </a:p>
        </p:txBody>
      </p:sp>
      <p:sp>
        <p:nvSpPr>
          <p:cNvPr id="4" name="Date Placeholder 3"/>
          <p:cNvSpPr>
            <a:spLocks noGrp="1"/>
          </p:cNvSpPr>
          <p:nvPr>
            <p:ph type="dt" sz="half" idx="10"/>
          </p:nvPr>
        </p:nvSpPr>
        <p:spPr>
          <a:xfrm>
            <a:off x="8589659" y="6276972"/>
            <a:ext cx="2790913" cy="377825"/>
          </a:xfrm>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a:xfrm>
            <a:off x="395416" y="6276974"/>
            <a:ext cx="8118044" cy="377825"/>
          </a:xfrm>
        </p:spPr>
        <p:txBody>
          <a:bodyPr/>
          <a:lstStyle/>
          <a:p>
            <a:endParaRPr lang="en-US" dirty="0"/>
          </a:p>
        </p:txBody>
      </p:sp>
      <p:sp>
        <p:nvSpPr>
          <p:cNvPr id="6" name="Slide Number Placeholder 5"/>
          <p:cNvSpPr>
            <a:spLocks noGrp="1"/>
          </p:cNvSpPr>
          <p:nvPr>
            <p:ph type="sldNum" sz="quarter" idx="12"/>
          </p:nvPr>
        </p:nvSpPr>
        <p:spPr>
          <a:xfrm>
            <a:off x="11456771" y="6276972"/>
            <a:ext cx="358345" cy="377825"/>
          </a:xfrm>
        </p:spPr>
        <p:txBody>
          <a:bodyPr/>
          <a:lstStyle/>
          <a:p>
            <a:fld id="{D57F1E4F-1CFF-5643-939E-217C01CDF565}" type="slidenum">
              <a:rPr lang="en-US" dirty="0"/>
              <a:pPr/>
              <a:t>‹#›</a:t>
            </a:fld>
            <a:endParaRPr lang="en-US" dirty="0"/>
          </a:p>
        </p:txBody>
      </p:sp>
      <p:sp>
        <p:nvSpPr>
          <p:cNvPr id="11" name="Text Placeholder 10">
            <a:extLst>
              <a:ext uri="{FF2B5EF4-FFF2-40B4-BE49-F238E27FC236}">
                <a16:creationId xmlns:a16="http://schemas.microsoft.com/office/drawing/2014/main" id="{6E7F4D03-A4DC-9E42-9301-1F654E7246C2}"/>
              </a:ext>
            </a:extLst>
          </p:cNvPr>
          <p:cNvSpPr>
            <a:spLocks noGrp="1"/>
          </p:cNvSpPr>
          <p:nvPr>
            <p:ph type="body" sz="quarter" idx="13" hasCustomPrompt="1"/>
          </p:nvPr>
        </p:nvSpPr>
        <p:spPr>
          <a:xfrm>
            <a:off x="395415" y="1927225"/>
            <a:ext cx="11430000" cy="4202113"/>
          </a:xfrm>
          <a:solidFill>
            <a:schemeClr val="bg1"/>
          </a:solidFill>
        </p:spPr>
        <p:txBody>
          <a:bodyPr anchor="t"/>
          <a:lstStyle>
            <a:lvl1pPr marL="0" indent="0">
              <a:spcAft>
                <a:spcPts val="0"/>
              </a:spcAft>
              <a:buFontTx/>
              <a:buNone/>
              <a:defRPr/>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a:t>
            </a:r>
          </a:p>
          <a:p>
            <a:r>
              <a:rPr lang="en-US" b="0" dirty="0">
                <a:solidFill>
                  <a:srgbClr val="569CD6"/>
                </a:solidFill>
                <a:effectLst/>
                <a:latin typeface="Menlo" panose="020B0609030804020204" pitchFamily="49" charset="0"/>
              </a:rPr>
              <a:t>	</a:t>
            </a:r>
            <a:r>
              <a:rPr lang="en-US" b="0" dirty="0" err="1">
                <a:solidFill>
                  <a:srgbClr val="569CD6"/>
                </a:solidFill>
                <a:effectLst/>
                <a:latin typeface="Menlo" panose="020B0609030804020204" pitchFamily="49" charset="0"/>
              </a:rPr>
              <a:t>var</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product</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new</a:t>
            </a:r>
            <a:r>
              <a:rPr lang="en-US" b="0" dirty="0">
                <a:solidFill>
                  <a:srgbClr val="D4D4D4"/>
                </a:solidFill>
                <a:effectLst/>
                <a:latin typeface="Menlo" panose="020B0609030804020204" pitchFamily="49" charset="0"/>
              </a:rPr>
              <a:t> </a:t>
            </a:r>
            <a:r>
              <a:rPr lang="en-US" b="0" dirty="0">
                <a:solidFill>
                  <a:srgbClr val="4EC9B0"/>
                </a:solidFill>
                <a:effectLst/>
                <a:latin typeface="Menlo" panose="020B0609030804020204" pitchFamily="49" charset="0"/>
              </a:rPr>
              <a:t>Product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 product"</a:t>
            </a:r>
            <a:r>
              <a:rPr lang="en-US" b="0" dirty="0">
                <a:solidFill>
                  <a:srgbClr val="D4D4D4"/>
                </a:solidFill>
                <a:effectLst/>
                <a:latin typeface="Menlo" panose="020B0609030804020204" pitchFamily="49" charset="0"/>
              </a:rPr>
              <a:t>, </a:t>
            </a:r>
            <a:r>
              <a:rPr lang="en-US" b="0" dirty="0">
                <a:solidFill>
                  <a:srgbClr val="CE9178"/>
                </a:solidFill>
                <a:effectLst/>
                <a:latin typeface="Menlo" panose="020B0609030804020204" pitchFamily="49" charset="0"/>
              </a:rPr>
              <a:t>"A category"</a:t>
            </a:r>
            <a:r>
              <a:rPr lang="en-US" b="0" dirty="0">
                <a:solidFill>
                  <a:srgbClr val="D4D4D4"/>
                </a:solidFill>
                <a:effectLst/>
                <a:latin typeface="Menlo" panose="020B0609030804020204" pitchFamily="49" charset="0"/>
              </a:rPr>
              <a:t>);</a:t>
            </a:r>
          </a:p>
          <a:p>
            <a:br>
              <a:rPr lang="en-US" b="0" dirty="0">
                <a:solidFill>
                  <a:srgbClr val="D4D4D4"/>
                </a:solidFill>
                <a:effectLst/>
                <a:latin typeface="Menlo" panose="020B0609030804020204" pitchFamily="49" charset="0"/>
              </a:rPr>
            </a:br>
            <a:r>
              <a:rPr lang="en-US" b="0" dirty="0">
                <a:solidFill>
                  <a:srgbClr val="D4D4D4"/>
                </a:solidFill>
                <a:effectLst/>
                <a:latin typeface="Menlo" panose="020B0609030804020204" pitchFamily="49" charset="0"/>
              </a:rPr>
              <a:t>	</a:t>
            </a:r>
            <a:r>
              <a:rPr lang="en-US" b="0" dirty="0">
                <a:solidFill>
                  <a:srgbClr val="C586C0"/>
                </a:solidFill>
                <a:effectLst/>
                <a:latin typeface="Menlo" panose="020B0609030804020204" pitchFamily="49" charset="0"/>
              </a:rPr>
              <a:t>if</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product</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Upc</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null</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	{</a:t>
            </a:r>
          </a:p>
          <a:p>
            <a:r>
              <a:rPr lang="en-US" b="0" dirty="0">
                <a:solidFill>
                  <a:srgbClr val="DCDCAA"/>
                </a:solidFill>
                <a:effectLst/>
                <a:latin typeface="Menlo" panose="020B0609030804020204" pitchFamily="49" charset="0"/>
              </a:rPr>
              <a:t>		WriteLine</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product</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Upc</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	}</a:t>
            </a:r>
          </a:p>
          <a:p>
            <a:r>
              <a:rPr lang="en-US"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3303090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de Huge">
    <p:spTree>
      <p:nvGrpSpPr>
        <p:cNvPr id="1" name=""/>
        <p:cNvGrpSpPr/>
        <p:nvPr/>
      </p:nvGrpSpPr>
      <p:grpSpPr>
        <a:xfrm>
          <a:off x="0" y="0"/>
          <a:ext cx="0" cy="0"/>
          <a:chOff x="0" y="0"/>
          <a:chExt cx="0" cy="0"/>
        </a:xfrm>
      </p:grpSpPr>
      <p:sp>
        <p:nvSpPr>
          <p:cNvPr id="2" name="Title 1"/>
          <p:cNvSpPr>
            <a:spLocks noGrp="1"/>
          </p:cNvSpPr>
          <p:nvPr>
            <p:ph type="title"/>
          </p:nvPr>
        </p:nvSpPr>
        <p:spPr>
          <a:xfrm>
            <a:off x="395417" y="267857"/>
            <a:ext cx="10421810" cy="1456267"/>
          </a:xfrm>
        </p:spPr>
        <p:txBody>
          <a:bodyPr/>
          <a:lstStyle/>
          <a:p>
            <a:r>
              <a:rPr lang="en-US" dirty="0"/>
              <a:t>Click to edit Master title style</a:t>
            </a:r>
          </a:p>
        </p:txBody>
      </p:sp>
      <p:sp>
        <p:nvSpPr>
          <p:cNvPr id="11" name="Text Placeholder 10">
            <a:extLst>
              <a:ext uri="{FF2B5EF4-FFF2-40B4-BE49-F238E27FC236}">
                <a16:creationId xmlns:a16="http://schemas.microsoft.com/office/drawing/2014/main" id="{6E7F4D03-A4DC-9E42-9301-1F654E7246C2}"/>
              </a:ext>
            </a:extLst>
          </p:cNvPr>
          <p:cNvSpPr>
            <a:spLocks noGrp="1"/>
          </p:cNvSpPr>
          <p:nvPr>
            <p:ph type="body" sz="quarter" idx="13" hasCustomPrompt="1"/>
          </p:nvPr>
        </p:nvSpPr>
        <p:spPr>
          <a:xfrm>
            <a:off x="395415" y="1927225"/>
            <a:ext cx="11430001" cy="4930775"/>
          </a:xfrm>
          <a:solidFill>
            <a:schemeClr val="bg1"/>
          </a:solidFill>
        </p:spPr>
        <p:txBody>
          <a:bodyPr anchor="t"/>
          <a:lstStyle>
            <a:lvl1pPr marL="0" indent="0">
              <a:spcAft>
                <a:spcPts val="0"/>
              </a:spcAft>
              <a:buFontTx/>
              <a:buNone/>
              <a:defRPr/>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a:t>
            </a:r>
          </a:p>
          <a:p>
            <a:r>
              <a:rPr lang="en-US" b="0" dirty="0">
                <a:solidFill>
                  <a:srgbClr val="569CD6"/>
                </a:solidFill>
                <a:effectLst/>
                <a:latin typeface="Menlo" panose="020B0609030804020204" pitchFamily="49" charset="0"/>
              </a:rPr>
              <a:t>	</a:t>
            </a:r>
            <a:r>
              <a:rPr lang="en-US" b="0" dirty="0" err="1">
                <a:solidFill>
                  <a:srgbClr val="569CD6"/>
                </a:solidFill>
                <a:effectLst/>
                <a:latin typeface="Menlo" panose="020B0609030804020204" pitchFamily="49" charset="0"/>
              </a:rPr>
              <a:t>var</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product</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new</a:t>
            </a:r>
            <a:r>
              <a:rPr lang="en-US" b="0" dirty="0">
                <a:solidFill>
                  <a:srgbClr val="D4D4D4"/>
                </a:solidFill>
                <a:effectLst/>
                <a:latin typeface="Menlo" panose="020B0609030804020204" pitchFamily="49" charset="0"/>
              </a:rPr>
              <a:t> </a:t>
            </a:r>
            <a:r>
              <a:rPr lang="en-US" b="0" dirty="0">
                <a:solidFill>
                  <a:srgbClr val="4EC9B0"/>
                </a:solidFill>
                <a:effectLst/>
                <a:latin typeface="Menlo" panose="020B0609030804020204" pitchFamily="49" charset="0"/>
              </a:rPr>
              <a:t>Product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 product"</a:t>
            </a:r>
            <a:r>
              <a:rPr lang="en-US" b="0" dirty="0">
                <a:solidFill>
                  <a:srgbClr val="D4D4D4"/>
                </a:solidFill>
                <a:effectLst/>
                <a:latin typeface="Menlo" panose="020B0609030804020204" pitchFamily="49" charset="0"/>
              </a:rPr>
              <a:t>, </a:t>
            </a:r>
            <a:r>
              <a:rPr lang="en-US" b="0" dirty="0">
                <a:solidFill>
                  <a:srgbClr val="CE9178"/>
                </a:solidFill>
                <a:effectLst/>
                <a:latin typeface="Menlo" panose="020B0609030804020204" pitchFamily="49" charset="0"/>
              </a:rPr>
              <a:t>"A category"</a:t>
            </a:r>
            <a:r>
              <a:rPr lang="en-US" b="0" dirty="0">
                <a:solidFill>
                  <a:srgbClr val="D4D4D4"/>
                </a:solidFill>
                <a:effectLst/>
                <a:latin typeface="Menlo" panose="020B0609030804020204" pitchFamily="49" charset="0"/>
              </a:rPr>
              <a:t>);</a:t>
            </a:r>
          </a:p>
          <a:p>
            <a:br>
              <a:rPr lang="en-US" b="0" dirty="0">
                <a:solidFill>
                  <a:srgbClr val="D4D4D4"/>
                </a:solidFill>
                <a:effectLst/>
                <a:latin typeface="Menlo" panose="020B0609030804020204" pitchFamily="49" charset="0"/>
              </a:rPr>
            </a:br>
            <a:r>
              <a:rPr lang="en-US" b="0" dirty="0">
                <a:solidFill>
                  <a:srgbClr val="D4D4D4"/>
                </a:solidFill>
                <a:effectLst/>
                <a:latin typeface="Menlo" panose="020B0609030804020204" pitchFamily="49" charset="0"/>
              </a:rPr>
              <a:t>	</a:t>
            </a:r>
            <a:r>
              <a:rPr lang="en-US" b="0" dirty="0">
                <a:solidFill>
                  <a:srgbClr val="C586C0"/>
                </a:solidFill>
                <a:effectLst/>
                <a:latin typeface="Menlo" panose="020B0609030804020204" pitchFamily="49" charset="0"/>
              </a:rPr>
              <a:t>if</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product</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Upc</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null</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	{</a:t>
            </a:r>
          </a:p>
          <a:p>
            <a:r>
              <a:rPr lang="en-US" b="0" dirty="0">
                <a:solidFill>
                  <a:srgbClr val="DCDCAA"/>
                </a:solidFill>
                <a:effectLst/>
                <a:latin typeface="Menlo" panose="020B0609030804020204" pitchFamily="49" charset="0"/>
              </a:rPr>
              <a:t>		WriteLine</a:t>
            </a:r>
            <a:r>
              <a:rPr lang="en-US" b="0" dirty="0">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product</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Upc</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	}</a:t>
            </a:r>
          </a:p>
          <a:p>
            <a:r>
              <a:rPr lang="en-US" b="0" dirty="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397605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sp>
        <p:nvSpPr>
          <p:cNvPr id="2" name="Title 1"/>
          <p:cNvSpPr>
            <a:spLocks noGrp="1"/>
          </p:cNvSpPr>
          <p:nvPr>
            <p:ph type="title"/>
          </p:nvPr>
        </p:nvSpPr>
        <p:spPr>
          <a:xfrm>
            <a:off x="395417" y="267857"/>
            <a:ext cx="10421810" cy="1456267"/>
          </a:xfrm>
        </p:spPr>
        <p:txBody>
          <a:bodyPr/>
          <a:lstStyle/>
          <a:p>
            <a:r>
              <a:rPr lang="en-US" dirty="0"/>
              <a:t>Click to edit Master title style</a:t>
            </a:r>
          </a:p>
        </p:txBody>
      </p:sp>
      <p:sp>
        <p:nvSpPr>
          <p:cNvPr id="11" name="Text Placeholder 10">
            <a:extLst>
              <a:ext uri="{FF2B5EF4-FFF2-40B4-BE49-F238E27FC236}">
                <a16:creationId xmlns:a16="http://schemas.microsoft.com/office/drawing/2014/main" id="{6E7F4D03-A4DC-9E42-9301-1F654E7246C2}"/>
              </a:ext>
            </a:extLst>
          </p:cNvPr>
          <p:cNvSpPr>
            <a:spLocks noGrp="1"/>
          </p:cNvSpPr>
          <p:nvPr>
            <p:ph type="body" sz="quarter" idx="13" hasCustomPrompt="1"/>
          </p:nvPr>
        </p:nvSpPr>
        <p:spPr>
          <a:xfrm>
            <a:off x="395416" y="2202446"/>
            <a:ext cx="11430000" cy="1971656"/>
          </a:xfrm>
          <a:solidFill>
            <a:schemeClr val="bg1"/>
          </a:solidFill>
        </p:spPr>
        <p:txBody>
          <a:bodyPr anchor="t">
            <a:normAutofit/>
          </a:bodyPr>
          <a:lstStyle>
            <a:lvl1pPr marL="0" indent="0">
              <a:spcAft>
                <a:spcPts val="0"/>
              </a:spcAft>
              <a:buFontTx/>
              <a:buNone/>
              <a:defRPr sz="1800"/>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a:t>
            </a:r>
          </a:p>
          <a:p>
            <a:r>
              <a:rPr lang="en-US" b="0" dirty="0">
                <a:solidFill>
                  <a:srgbClr val="569CD6"/>
                </a:solidFill>
                <a:effectLst/>
                <a:latin typeface="Menlo" panose="020B0609030804020204" pitchFamily="49" charset="0"/>
              </a:rPr>
              <a:t>	</a:t>
            </a:r>
            <a:r>
              <a:rPr lang="en-US" b="0" dirty="0" err="1">
                <a:solidFill>
                  <a:srgbClr val="569CD6"/>
                </a:solidFill>
                <a:effectLst/>
                <a:latin typeface="Menlo" panose="020B0609030804020204" pitchFamily="49" charset="0"/>
              </a:rPr>
              <a:t>var</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product</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new</a:t>
            </a:r>
            <a:r>
              <a:rPr lang="en-US" b="0" dirty="0">
                <a:solidFill>
                  <a:srgbClr val="D4D4D4"/>
                </a:solidFill>
                <a:effectLst/>
                <a:latin typeface="Menlo" panose="020B0609030804020204" pitchFamily="49" charset="0"/>
              </a:rPr>
              <a:t> </a:t>
            </a:r>
            <a:r>
              <a:rPr lang="en-US" b="0" dirty="0">
                <a:solidFill>
                  <a:srgbClr val="4EC9B0"/>
                </a:solidFill>
                <a:effectLst/>
                <a:latin typeface="Menlo" panose="020B0609030804020204" pitchFamily="49" charset="0"/>
              </a:rPr>
              <a:t>Product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 product"</a:t>
            </a:r>
            <a:r>
              <a:rPr lang="en-US" b="0" dirty="0">
                <a:solidFill>
                  <a:srgbClr val="D4D4D4"/>
                </a:solidFill>
                <a:effectLst/>
                <a:latin typeface="Menlo" panose="020B0609030804020204" pitchFamily="49" charset="0"/>
              </a:rPr>
              <a:t>, </a:t>
            </a:r>
            <a:r>
              <a:rPr lang="en-US" b="0" dirty="0">
                <a:solidFill>
                  <a:srgbClr val="CE9178"/>
                </a:solidFill>
                <a:effectLst/>
                <a:latin typeface="Menlo" panose="020B0609030804020204" pitchFamily="49" charset="0"/>
              </a:rPr>
              <a:t>"A category"</a:t>
            </a:r>
            <a:r>
              <a:rPr lang="en-US" b="0" dirty="0">
                <a:solidFill>
                  <a:srgbClr val="D4D4D4"/>
                </a:solidFill>
                <a:effectLst/>
                <a:latin typeface="Menlo" panose="020B0609030804020204" pitchFamily="49" charset="0"/>
              </a:rPr>
              <a:t>);</a:t>
            </a:r>
            <a:br>
              <a:rPr lang="en-US" b="0" dirty="0">
                <a:solidFill>
                  <a:srgbClr val="D4D4D4"/>
                </a:solidFill>
                <a:effectLst/>
                <a:latin typeface="Menlo" panose="020B0609030804020204" pitchFamily="49" charset="0"/>
              </a:rPr>
            </a:br>
            <a:r>
              <a:rPr lang="en-US" b="0" dirty="0">
                <a:solidFill>
                  <a:srgbClr val="D4D4D4"/>
                </a:solidFill>
                <a:effectLst/>
                <a:latin typeface="Menlo" panose="020B0609030804020204" pitchFamily="49" charset="0"/>
              </a:rPr>
              <a:t>}</a:t>
            </a:r>
          </a:p>
        </p:txBody>
      </p:sp>
      <p:sp>
        <p:nvSpPr>
          <p:cNvPr id="9" name="Text Placeholder 8">
            <a:extLst>
              <a:ext uri="{FF2B5EF4-FFF2-40B4-BE49-F238E27FC236}">
                <a16:creationId xmlns:a16="http://schemas.microsoft.com/office/drawing/2014/main" id="{68FCE39E-0CCE-4346-9451-A25802EED2C1}"/>
              </a:ext>
            </a:extLst>
          </p:cNvPr>
          <p:cNvSpPr>
            <a:spLocks noGrp="1"/>
          </p:cNvSpPr>
          <p:nvPr>
            <p:ph type="body" sz="quarter" idx="14" hasCustomPrompt="1"/>
          </p:nvPr>
        </p:nvSpPr>
        <p:spPr>
          <a:xfrm>
            <a:off x="395416" y="1724124"/>
            <a:ext cx="4448175" cy="457200"/>
          </a:xfrm>
        </p:spPr>
        <p:txBody>
          <a:bodyPr>
            <a:normAutofit/>
          </a:bodyPr>
          <a:lstStyle>
            <a:lvl1pPr marL="0" indent="0">
              <a:buFontTx/>
              <a:buNone/>
              <a:defRPr sz="2000"/>
            </a:lvl1pPr>
            <a:lvl4pPr marL="1371600" indent="0" algn="l">
              <a:buNone/>
              <a:defRPr sz="2000"/>
            </a:lvl4pPr>
          </a:lstStyle>
          <a:p>
            <a:pPr lvl="0"/>
            <a:r>
              <a:rPr lang="en-US" dirty="0"/>
              <a:t>subtitle</a:t>
            </a:r>
          </a:p>
        </p:txBody>
      </p:sp>
      <p:sp>
        <p:nvSpPr>
          <p:cNvPr id="12" name="Text Placeholder 10">
            <a:extLst>
              <a:ext uri="{FF2B5EF4-FFF2-40B4-BE49-F238E27FC236}">
                <a16:creationId xmlns:a16="http://schemas.microsoft.com/office/drawing/2014/main" id="{DE36D1EB-BB94-2247-9CAD-2CFC47597D46}"/>
              </a:ext>
            </a:extLst>
          </p:cNvPr>
          <p:cNvSpPr>
            <a:spLocks noGrp="1"/>
          </p:cNvSpPr>
          <p:nvPr>
            <p:ph type="body" sz="quarter" idx="15" hasCustomPrompt="1"/>
          </p:nvPr>
        </p:nvSpPr>
        <p:spPr>
          <a:xfrm>
            <a:off x="381000" y="4652424"/>
            <a:ext cx="11430000" cy="1971656"/>
          </a:xfrm>
          <a:solidFill>
            <a:schemeClr val="bg1"/>
          </a:solidFill>
        </p:spPr>
        <p:txBody>
          <a:bodyPr anchor="t"/>
          <a:lstStyle>
            <a:lvl1pPr marL="0" indent="0">
              <a:spcAft>
                <a:spcPts val="0"/>
              </a:spcAft>
              <a:buFontTx/>
              <a:buNone/>
              <a:defRPr/>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a:t>
            </a:r>
          </a:p>
          <a:p>
            <a:r>
              <a:rPr lang="en-US" b="0" dirty="0">
                <a:solidFill>
                  <a:srgbClr val="569CD6"/>
                </a:solidFill>
                <a:effectLst/>
                <a:latin typeface="Menlo" panose="020B0609030804020204" pitchFamily="49" charset="0"/>
              </a:rPr>
              <a:t>	</a:t>
            </a:r>
            <a:r>
              <a:rPr lang="en-US" b="0" dirty="0" err="1">
                <a:solidFill>
                  <a:srgbClr val="569CD6"/>
                </a:solidFill>
                <a:effectLst/>
                <a:latin typeface="Menlo" panose="020B0609030804020204" pitchFamily="49" charset="0"/>
              </a:rPr>
              <a:t>var</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product</a:t>
            </a:r>
            <a:r>
              <a:rPr lang="en-US" b="0" dirty="0">
                <a:solidFill>
                  <a:srgbClr val="D4D4D4"/>
                </a:solidFill>
                <a:effectLst/>
                <a:latin typeface="Menlo" panose="020B0609030804020204" pitchFamily="49" charset="0"/>
              </a:rPr>
              <a:t> = </a:t>
            </a:r>
            <a:r>
              <a:rPr lang="en-US" b="0" dirty="0">
                <a:solidFill>
                  <a:srgbClr val="569CD6"/>
                </a:solidFill>
                <a:effectLst/>
                <a:latin typeface="Menlo" panose="020B0609030804020204" pitchFamily="49" charset="0"/>
              </a:rPr>
              <a:t>new</a:t>
            </a:r>
            <a:r>
              <a:rPr lang="en-US" b="0" dirty="0">
                <a:solidFill>
                  <a:srgbClr val="D4D4D4"/>
                </a:solidFill>
                <a:effectLst/>
                <a:latin typeface="Menlo" panose="020B0609030804020204" pitchFamily="49" charset="0"/>
              </a:rPr>
              <a:t> </a:t>
            </a:r>
            <a:r>
              <a:rPr lang="en-US" b="0" dirty="0">
                <a:solidFill>
                  <a:srgbClr val="4EC9B0"/>
                </a:solidFill>
                <a:effectLst/>
                <a:latin typeface="Menlo" panose="020B0609030804020204" pitchFamily="49" charset="0"/>
              </a:rPr>
              <a:t>Product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 product"</a:t>
            </a:r>
            <a:r>
              <a:rPr lang="en-US" b="0" dirty="0">
                <a:solidFill>
                  <a:srgbClr val="D4D4D4"/>
                </a:solidFill>
                <a:effectLst/>
                <a:latin typeface="Menlo" panose="020B0609030804020204" pitchFamily="49" charset="0"/>
              </a:rPr>
              <a:t>, </a:t>
            </a:r>
            <a:r>
              <a:rPr lang="en-US" b="0" dirty="0">
                <a:solidFill>
                  <a:srgbClr val="CE9178"/>
                </a:solidFill>
                <a:effectLst/>
                <a:latin typeface="Menlo" panose="020B0609030804020204" pitchFamily="49" charset="0"/>
              </a:rPr>
              <a:t>"A category"</a:t>
            </a:r>
            <a:r>
              <a:rPr lang="en-US" b="0" dirty="0">
                <a:solidFill>
                  <a:srgbClr val="D4D4D4"/>
                </a:solidFill>
                <a:effectLst/>
                <a:latin typeface="Menlo" panose="020B0609030804020204" pitchFamily="49" charset="0"/>
              </a:rPr>
              <a:t>);</a:t>
            </a:r>
          </a:p>
          <a:p>
            <a:r>
              <a:rPr lang="en-US" b="0" dirty="0">
                <a:solidFill>
                  <a:srgbClr val="D4D4D4"/>
                </a:solidFill>
                <a:effectLst/>
                <a:latin typeface="Menlo" panose="020B0609030804020204" pitchFamily="49" charset="0"/>
              </a:rPr>
              <a:t>}</a:t>
            </a:r>
          </a:p>
        </p:txBody>
      </p:sp>
      <p:sp>
        <p:nvSpPr>
          <p:cNvPr id="13" name="Text Placeholder 8">
            <a:extLst>
              <a:ext uri="{FF2B5EF4-FFF2-40B4-BE49-F238E27FC236}">
                <a16:creationId xmlns:a16="http://schemas.microsoft.com/office/drawing/2014/main" id="{6E1C2D11-5F74-4243-9B0B-F7CB9C1013DA}"/>
              </a:ext>
            </a:extLst>
          </p:cNvPr>
          <p:cNvSpPr>
            <a:spLocks noGrp="1"/>
          </p:cNvSpPr>
          <p:nvPr>
            <p:ph type="body" sz="quarter" idx="16" hasCustomPrompt="1"/>
          </p:nvPr>
        </p:nvSpPr>
        <p:spPr>
          <a:xfrm>
            <a:off x="381000" y="4174102"/>
            <a:ext cx="4448175" cy="457200"/>
          </a:xfrm>
        </p:spPr>
        <p:txBody>
          <a:bodyPr>
            <a:normAutofit/>
          </a:bodyPr>
          <a:lstStyle>
            <a:lvl1pPr marL="0" indent="0">
              <a:buFontTx/>
              <a:buNone/>
              <a:defRPr sz="2000"/>
            </a:lvl1pPr>
            <a:lvl4pPr marL="1371600" indent="0" algn="l">
              <a:buNone/>
              <a:defRPr sz="2000"/>
            </a:lvl4pPr>
          </a:lstStyle>
          <a:p>
            <a:pPr lvl="0"/>
            <a:r>
              <a:rPr lang="en-US" dirty="0"/>
              <a:t>Subtitle</a:t>
            </a:r>
          </a:p>
        </p:txBody>
      </p:sp>
    </p:spTree>
    <p:extLst>
      <p:ext uri="{BB962C8B-B14F-4D97-AF65-F5344CB8AC3E}">
        <p14:creationId xmlns:p14="http://schemas.microsoft.com/office/powerpoint/2010/main" val="166703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sp>
        <p:nvSpPr>
          <p:cNvPr id="2" name="Title 1"/>
          <p:cNvSpPr>
            <a:spLocks noGrp="1"/>
          </p:cNvSpPr>
          <p:nvPr>
            <p:ph type="title"/>
          </p:nvPr>
        </p:nvSpPr>
        <p:spPr>
          <a:xfrm>
            <a:off x="395417" y="267857"/>
            <a:ext cx="10421810" cy="1456267"/>
          </a:xfrm>
        </p:spPr>
        <p:txBody>
          <a:bodyPr/>
          <a:lstStyle/>
          <a:p>
            <a:r>
              <a:rPr lang="en-US" dirty="0"/>
              <a:t>Click to edit Master title style</a:t>
            </a:r>
          </a:p>
        </p:txBody>
      </p:sp>
      <p:sp>
        <p:nvSpPr>
          <p:cNvPr id="11" name="Text Placeholder 10">
            <a:extLst>
              <a:ext uri="{FF2B5EF4-FFF2-40B4-BE49-F238E27FC236}">
                <a16:creationId xmlns:a16="http://schemas.microsoft.com/office/drawing/2014/main" id="{6E7F4D03-A4DC-9E42-9301-1F654E7246C2}"/>
              </a:ext>
            </a:extLst>
          </p:cNvPr>
          <p:cNvSpPr>
            <a:spLocks noGrp="1"/>
          </p:cNvSpPr>
          <p:nvPr>
            <p:ph type="body" sz="quarter" idx="13" hasCustomPrompt="1"/>
          </p:nvPr>
        </p:nvSpPr>
        <p:spPr>
          <a:xfrm>
            <a:off x="395416" y="2202446"/>
            <a:ext cx="11430000" cy="858690"/>
          </a:xfrm>
          <a:solidFill>
            <a:schemeClr val="bg1"/>
          </a:solidFill>
        </p:spPr>
        <p:txBody>
          <a:bodyPr anchor="t">
            <a:normAutofit/>
          </a:bodyPr>
          <a:lstStyle>
            <a:lvl1pPr marL="0" indent="0">
              <a:spcAft>
                <a:spcPts val="0"/>
              </a:spcAft>
              <a:buFontTx/>
              <a:buNone/>
              <a:defRPr sz="1800"/>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p:txBody>
      </p:sp>
      <p:sp>
        <p:nvSpPr>
          <p:cNvPr id="9" name="Text Placeholder 8">
            <a:extLst>
              <a:ext uri="{FF2B5EF4-FFF2-40B4-BE49-F238E27FC236}">
                <a16:creationId xmlns:a16="http://schemas.microsoft.com/office/drawing/2014/main" id="{68FCE39E-0CCE-4346-9451-A25802EED2C1}"/>
              </a:ext>
            </a:extLst>
          </p:cNvPr>
          <p:cNvSpPr>
            <a:spLocks noGrp="1"/>
          </p:cNvSpPr>
          <p:nvPr>
            <p:ph type="body" sz="quarter" idx="14" hasCustomPrompt="1"/>
          </p:nvPr>
        </p:nvSpPr>
        <p:spPr>
          <a:xfrm>
            <a:off x="395416" y="1724124"/>
            <a:ext cx="4448175" cy="457200"/>
          </a:xfrm>
        </p:spPr>
        <p:txBody>
          <a:bodyPr>
            <a:normAutofit/>
          </a:bodyPr>
          <a:lstStyle>
            <a:lvl1pPr marL="0" indent="0">
              <a:buFontTx/>
              <a:buNone/>
              <a:defRPr sz="2000"/>
            </a:lvl1pPr>
            <a:lvl4pPr marL="1371600" indent="0" algn="l">
              <a:buNone/>
              <a:defRPr sz="2000"/>
            </a:lvl4pPr>
          </a:lstStyle>
          <a:p>
            <a:pPr lvl="0"/>
            <a:r>
              <a:rPr lang="en-US" dirty="0"/>
              <a:t>subtitle</a:t>
            </a:r>
          </a:p>
        </p:txBody>
      </p:sp>
      <p:sp>
        <p:nvSpPr>
          <p:cNvPr id="12" name="Text Placeholder 10">
            <a:extLst>
              <a:ext uri="{FF2B5EF4-FFF2-40B4-BE49-F238E27FC236}">
                <a16:creationId xmlns:a16="http://schemas.microsoft.com/office/drawing/2014/main" id="{DE36D1EB-BB94-2247-9CAD-2CFC47597D46}"/>
              </a:ext>
            </a:extLst>
          </p:cNvPr>
          <p:cNvSpPr>
            <a:spLocks noGrp="1"/>
          </p:cNvSpPr>
          <p:nvPr>
            <p:ph type="body" sz="quarter" idx="15" hasCustomPrompt="1"/>
          </p:nvPr>
        </p:nvSpPr>
        <p:spPr>
          <a:xfrm>
            <a:off x="395416" y="3955376"/>
            <a:ext cx="11430000" cy="858690"/>
          </a:xfrm>
          <a:solidFill>
            <a:schemeClr val="bg1"/>
          </a:solidFill>
        </p:spPr>
        <p:txBody>
          <a:bodyPr anchor="t"/>
          <a:lstStyle>
            <a:lvl1pPr marL="0" indent="0">
              <a:spcAft>
                <a:spcPts val="0"/>
              </a:spcAft>
              <a:buFontTx/>
              <a:buNone/>
              <a:defRPr/>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p:txBody>
      </p:sp>
      <p:sp>
        <p:nvSpPr>
          <p:cNvPr id="13" name="Text Placeholder 8">
            <a:extLst>
              <a:ext uri="{FF2B5EF4-FFF2-40B4-BE49-F238E27FC236}">
                <a16:creationId xmlns:a16="http://schemas.microsoft.com/office/drawing/2014/main" id="{6E1C2D11-5F74-4243-9B0B-F7CB9C1013DA}"/>
              </a:ext>
            </a:extLst>
          </p:cNvPr>
          <p:cNvSpPr>
            <a:spLocks noGrp="1"/>
          </p:cNvSpPr>
          <p:nvPr>
            <p:ph type="body" sz="quarter" idx="16" hasCustomPrompt="1"/>
          </p:nvPr>
        </p:nvSpPr>
        <p:spPr>
          <a:xfrm>
            <a:off x="395416" y="3477054"/>
            <a:ext cx="4448175" cy="457200"/>
          </a:xfrm>
        </p:spPr>
        <p:txBody>
          <a:bodyPr>
            <a:normAutofit/>
          </a:bodyPr>
          <a:lstStyle>
            <a:lvl1pPr marL="0" indent="0">
              <a:buFontTx/>
              <a:buNone/>
              <a:defRPr sz="2000"/>
            </a:lvl1pPr>
            <a:lvl4pPr marL="1371600" indent="0" algn="l">
              <a:buNone/>
              <a:defRPr sz="2000"/>
            </a:lvl4pPr>
          </a:lstStyle>
          <a:p>
            <a:pPr lvl="0"/>
            <a:r>
              <a:rPr lang="en-US" dirty="0"/>
              <a:t>subtitle</a:t>
            </a:r>
          </a:p>
        </p:txBody>
      </p:sp>
      <p:sp>
        <p:nvSpPr>
          <p:cNvPr id="8" name="Text Placeholder 10">
            <a:extLst>
              <a:ext uri="{FF2B5EF4-FFF2-40B4-BE49-F238E27FC236}">
                <a16:creationId xmlns:a16="http://schemas.microsoft.com/office/drawing/2014/main" id="{F6F0D475-BCC8-3F45-80AB-44D2747A85A3}"/>
              </a:ext>
            </a:extLst>
          </p:cNvPr>
          <p:cNvSpPr>
            <a:spLocks noGrp="1"/>
          </p:cNvSpPr>
          <p:nvPr>
            <p:ph type="body" sz="quarter" idx="17" hasCustomPrompt="1"/>
          </p:nvPr>
        </p:nvSpPr>
        <p:spPr>
          <a:xfrm>
            <a:off x="381000" y="5770710"/>
            <a:ext cx="11430000" cy="858690"/>
          </a:xfrm>
          <a:solidFill>
            <a:schemeClr val="bg1"/>
          </a:solidFill>
        </p:spPr>
        <p:txBody>
          <a:bodyPr anchor="t"/>
          <a:lstStyle>
            <a:lvl1pPr marL="0" indent="0">
              <a:spcAft>
                <a:spcPts val="0"/>
              </a:spcAft>
              <a:buFontTx/>
              <a:buNone/>
              <a:defRPr/>
            </a:lvl1pPr>
          </a:lstStyle>
          <a:p>
            <a:r>
              <a:rPr lang="en-US" b="0" dirty="0">
                <a:solidFill>
                  <a:srgbClr val="569CD6"/>
                </a:solidFill>
                <a:effectLst/>
                <a:latin typeface="Menlo" panose="020B0609030804020204" pitchFamily="49" charset="0"/>
              </a:rPr>
              <a:t>public</a:t>
            </a:r>
            <a:r>
              <a:rPr lang="en-US" b="0" dirty="0">
                <a:solidFill>
                  <a:srgbClr val="D4D4D4"/>
                </a:solidFill>
                <a:effectLst/>
                <a:latin typeface="Menlo" panose="020B0609030804020204" pitchFamily="49" charset="0"/>
              </a:rPr>
              <a:t> </a:t>
            </a:r>
            <a:r>
              <a:rPr lang="en-US" b="0" dirty="0">
                <a:solidFill>
                  <a:srgbClr val="569CD6"/>
                </a:solidFill>
                <a:effectLst/>
                <a:latin typeface="Menlo" panose="020B0609030804020204" pitchFamily="49" charset="0"/>
              </a:rPr>
              <a:t>void</a:t>
            </a:r>
            <a:r>
              <a:rPr lang="en-US" b="0" dirty="0">
                <a:solidFill>
                  <a:srgbClr val="D4D4D4"/>
                </a:solidFill>
                <a:effectLst/>
                <a:latin typeface="Menlo" panose="020B0609030804020204" pitchFamily="49" charset="0"/>
              </a:rPr>
              <a:t> </a:t>
            </a:r>
            <a:r>
              <a:rPr lang="en-US" b="0" dirty="0" err="1">
                <a:solidFill>
                  <a:srgbClr val="DCDCAA"/>
                </a:solidFill>
                <a:effectLst/>
                <a:latin typeface="Menlo" panose="020B0609030804020204" pitchFamily="49" charset="0"/>
              </a:rPr>
              <a:t>MakeProduct</a:t>
            </a:r>
            <a:r>
              <a:rPr lang="en-US" b="0" dirty="0">
                <a:solidFill>
                  <a:srgbClr val="D4D4D4"/>
                </a:solidFill>
                <a:effectLst/>
                <a:latin typeface="Menlo" panose="020B0609030804020204" pitchFamily="49" charset="0"/>
              </a:rPr>
              <a:t>()</a:t>
            </a:r>
          </a:p>
        </p:txBody>
      </p:sp>
      <p:sp>
        <p:nvSpPr>
          <p:cNvPr id="10" name="Text Placeholder 8">
            <a:extLst>
              <a:ext uri="{FF2B5EF4-FFF2-40B4-BE49-F238E27FC236}">
                <a16:creationId xmlns:a16="http://schemas.microsoft.com/office/drawing/2014/main" id="{291D975A-8C7C-584E-B380-475641601982}"/>
              </a:ext>
            </a:extLst>
          </p:cNvPr>
          <p:cNvSpPr>
            <a:spLocks noGrp="1"/>
          </p:cNvSpPr>
          <p:nvPr>
            <p:ph type="body" sz="quarter" idx="18" hasCustomPrompt="1"/>
          </p:nvPr>
        </p:nvSpPr>
        <p:spPr>
          <a:xfrm>
            <a:off x="381000" y="5292388"/>
            <a:ext cx="4448175" cy="457200"/>
          </a:xfrm>
        </p:spPr>
        <p:txBody>
          <a:bodyPr>
            <a:normAutofit/>
          </a:bodyPr>
          <a:lstStyle>
            <a:lvl1pPr marL="0" indent="0">
              <a:buFontTx/>
              <a:buNone/>
              <a:defRPr sz="2000"/>
            </a:lvl1pPr>
            <a:lvl4pPr marL="1371600" indent="0" algn="l">
              <a:buNone/>
              <a:defRPr sz="2000"/>
            </a:lvl4pPr>
          </a:lstStyle>
          <a:p>
            <a:pPr lvl="0"/>
            <a:r>
              <a:rPr lang="en-US" dirty="0"/>
              <a:t>subtitle</a:t>
            </a:r>
          </a:p>
        </p:txBody>
      </p:sp>
    </p:spTree>
    <p:extLst>
      <p:ext uri="{BB962C8B-B14F-4D97-AF65-F5344CB8AC3E}">
        <p14:creationId xmlns:p14="http://schemas.microsoft.com/office/powerpoint/2010/main" val="231422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989" y="609600"/>
            <a:ext cx="10471237"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5989" y="2142067"/>
            <a:ext cx="10471237"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3/23/19</a:t>
            </a:fld>
            <a:endParaRPr lang="en-US" dirty="0"/>
          </a:p>
        </p:txBody>
      </p:sp>
      <p:sp>
        <p:nvSpPr>
          <p:cNvPr id="5" name="Footer Placeholder 4"/>
          <p:cNvSpPr>
            <a:spLocks noGrp="1"/>
          </p:cNvSpPr>
          <p:nvPr>
            <p:ph type="ftr" sz="quarter" idx="3"/>
          </p:nvPr>
        </p:nvSpPr>
        <p:spPr>
          <a:xfrm>
            <a:off x="345990" y="5870575"/>
            <a:ext cx="8167470"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69" r:id="rId3"/>
    <p:sldLayoutId id="2147483671" r:id="rId4"/>
    <p:sldLayoutId id="2147483670" r:id="rId5"/>
    <p:sldLayoutId id="2147483672" r:id="rId6"/>
    <p:sldLayoutId id="2147483651" r:id="rId7"/>
    <p:sldLayoutId id="2147483652" r:id="rId8"/>
    <p:sldLayoutId id="2147483653" r:id="rId9"/>
    <p:sldLayoutId id="2147483654" r:id="rId10"/>
    <p:sldLayoutId id="2147483655" r:id="rId11"/>
    <p:sldLayoutId id="2147483656" r:id="rId12"/>
    <p:sldLayoutId id="2147483660" r:id="rId13"/>
    <p:sldLayoutId id="2147483657" r:id="rId14"/>
    <p:sldLayoutId id="2147483663" r:id="rId15"/>
    <p:sldLayoutId id="2147483664" r:id="rId16"/>
    <p:sldLayoutId id="2147483665" r:id="rId17"/>
    <p:sldLayoutId id="2147483668" r:id="rId18"/>
    <p:sldLayoutId id="2147483667" r:id="rId19"/>
    <p:sldLayoutId id="2147483658" r:id="rId20"/>
    <p:sldLayoutId id="2147483659"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tiff"/><Relationship Id="rId11" Type="http://schemas.openxmlformats.org/officeDocument/2006/relationships/image" Target="../media/image23.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8FE5-2439-7644-893C-273DC455B821}"/>
              </a:ext>
            </a:extLst>
          </p:cNvPr>
          <p:cNvSpPr>
            <a:spLocks noGrp="1"/>
          </p:cNvSpPr>
          <p:nvPr>
            <p:ph type="ctrTitle"/>
          </p:nvPr>
        </p:nvSpPr>
        <p:spPr/>
        <p:txBody>
          <a:bodyPr/>
          <a:lstStyle/>
          <a:p>
            <a:r>
              <a:rPr lang="en-US" dirty="0"/>
              <a:t>Intro to </a:t>
            </a:r>
            <a:r>
              <a:rPr lang="en-US" dirty="0" err="1"/>
              <a:t>.net</a:t>
            </a:r>
            <a:r>
              <a:rPr lang="en-US" dirty="0"/>
              <a:t> core</a:t>
            </a:r>
          </a:p>
        </p:txBody>
      </p:sp>
      <p:sp>
        <p:nvSpPr>
          <p:cNvPr id="3" name="Subtitle 2">
            <a:extLst>
              <a:ext uri="{FF2B5EF4-FFF2-40B4-BE49-F238E27FC236}">
                <a16:creationId xmlns:a16="http://schemas.microsoft.com/office/drawing/2014/main" id="{3501EA44-8D58-1F4B-819A-F0010F00F8CC}"/>
              </a:ext>
            </a:extLst>
          </p:cNvPr>
          <p:cNvSpPr>
            <a:spLocks noGrp="1"/>
          </p:cNvSpPr>
          <p:nvPr>
            <p:ph type="subTitle" idx="1"/>
          </p:nvPr>
        </p:nvSpPr>
        <p:spPr>
          <a:xfrm>
            <a:off x="3962399" y="4385732"/>
            <a:ext cx="7197726" cy="1405467"/>
          </a:xfrm>
        </p:spPr>
        <p:txBody>
          <a:bodyPr>
            <a:noAutofit/>
          </a:bodyPr>
          <a:lstStyle/>
          <a:p>
            <a:r>
              <a:rPr lang="en-US" cap="none" dirty="0"/>
              <a:t>develop on the </a:t>
            </a:r>
            <a:r>
              <a:rPr lang="en-US" cap="none" dirty="0" err="1"/>
              <a:t>microsoft</a:t>
            </a:r>
            <a:r>
              <a:rPr lang="en-US" cap="none" dirty="0"/>
              <a:t> stack without paying a dime</a:t>
            </a:r>
          </a:p>
        </p:txBody>
      </p:sp>
      <p:sp>
        <p:nvSpPr>
          <p:cNvPr id="4" name="TextBox 3">
            <a:extLst>
              <a:ext uri="{FF2B5EF4-FFF2-40B4-BE49-F238E27FC236}">
                <a16:creationId xmlns:a16="http://schemas.microsoft.com/office/drawing/2014/main" id="{0499C3C1-9E55-2648-BD48-6ED684ED8360}"/>
              </a:ext>
            </a:extLst>
          </p:cNvPr>
          <p:cNvSpPr txBox="1"/>
          <p:nvPr/>
        </p:nvSpPr>
        <p:spPr>
          <a:xfrm>
            <a:off x="9806934" y="5636998"/>
            <a:ext cx="1353191" cy="523220"/>
          </a:xfrm>
          <a:prstGeom prst="rect">
            <a:avLst/>
          </a:prstGeom>
          <a:noFill/>
        </p:spPr>
        <p:txBody>
          <a:bodyPr wrap="none" rtlCol="0">
            <a:spAutoFit/>
          </a:bodyPr>
          <a:lstStyle/>
          <a:p>
            <a:pPr algn="r"/>
            <a:r>
              <a:rPr lang="en-US" sz="1400" dirty="0"/>
              <a:t>Ryan Thompson</a:t>
            </a:r>
          </a:p>
          <a:p>
            <a:pPr algn="r"/>
            <a:r>
              <a:rPr lang="en-US" sz="1400" dirty="0"/>
              <a:t>CEO, </a:t>
            </a:r>
            <a:r>
              <a:rPr lang="en-US" sz="1400" dirty="0" err="1"/>
              <a:t>Kordata</a:t>
            </a:r>
            <a:endParaRPr lang="en-US" sz="1400" dirty="0"/>
          </a:p>
        </p:txBody>
      </p:sp>
    </p:spTree>
    <p:extLst>
      <p:ext uri="{BB962C8B-B14F-4D97-AF65-F5344CB8AC3E}">
        <p14:creationId xmlns:p14="http://schemas.microsoft.com/office/powerpoint/2010/main" val="111947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AFF4-5761-644F-AAB1-1472BC40E08F}"/>
              </a:ext>
            </a:extLst>
          </p:cNvPr>
          <p:cNvSpPr>
            <a:spLocks noGrp="1"/>
          </p:cNvSpPr>
          <p:nvPr>
            <p:ph type="title"/>
          </p:nvPr>
        </p:nvSpPr>
        <p:spPr/>
        <p:txBody>
          <a:bodyPr/>
          <a:lstStyle/>
          <a:p>
            <a:r>
              <a:rPr lang="en-US" dirty="0" err="1"/>
              <a:t>Asp.net</a:t>
            </a:r>
            <a:r>
              <a:rPr lang="en-US" dirty="0"/>
              <a:t> core</a:t>
            </a:r>
          </a:p>
        </p:txBody>
      </p:sp>
      <p:sp>
        <p:nvSpPr>
          <p:cNvPr id="3" name="Text Placeholder 2">
            <a:extLst>
              <a:ext uri="{FF2B5EF4-FFF2-40B4-BE49-F238E27FC236}">
                <a16:creationId xmlns:a16="http://schemas.microsoft.com/office/drawing/2014/main" id="{3F38AE09-7734-8D46-A4C7-19C48610B73F}"/>
              </a:ext>
            </a:extLst>
          </p:cNvPr>
          <p:cNvSpPr>
            <a:spLocks noGrp="1"/>
          </p:cNvSpPr>
          <p:nvPr>
            <p:ph type="body" idx="1"/>
          </p:nvPr>
        </p:nvSpPr>
        <p:spPr/>
        <p:txBody>
          <a:bodyPr/>
          <a:lstStyle/>
          <a:p>
            <a:r>
              <a:rPr lang="en-US" cap="none" dirty="0"/>
              <a:t>demo</a:t>
            </a:r>
            <a:endParaRPr lang="en-US" dirty="0"/>
          </a:p>
        </p:txBody>
      </p:sp>
    </p:spTree>
    <p:extLst>
      <p:ext uri="{BB962C8B-B14F-4D97-AF65-F5344CB8AC3E}">
        <p14:creationId xmlns:p14="http://schemas.microsoft.com/office/powerpoint/2010/main" val="165356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46C1-96AC-C84E-98F7-2751145E734B}"/>
              </a:ext>
            </a:extLst>
          </p:cNvPr>
          <p:cNvSpPr>
            <a:spLocks noGrp="1"/>
          </p:cNvSpPr>
          <p:nvPr>
            <p:ph type="title"/>
          </p:nvPr>
        </p:nvSpPr>
        <p:spPr/>
        <p:txBody>
          <a:bodyPr/>
          <a:lstStyle/>
          <a:p>
            <a:r>
              <a:rPr lang="en-US" dirty="0"/>
              <a:t>Docker</a:t>
            </a:r>
          </a:p>
        </p:txBody>
      </p:sp>
      <p:pic>
        <p:nvPicPr>
          <p:cNvPr id="9" name="Content Placeholder 8">
            <a:extLst>
              <a:ext uri="{FF2B5EF4-FFF2-40B4-BE49-F238E27FC236}">
                <a16:creationId xmlns:a16="http://schemas.microsoft.com/office/drawing/2014/main" id="{5763C369-EFEE-624C-8CF6-AA7ECC4D96F4}"/>
              </a:ext>
            </a:extLst>
          </p:cNvPr>
          <p:cNvPicPr>
            <a:picLocks noGrp="1" noChangeAspect="1"/>
          </p:cNvPicPr>
          <p:nvPr>
            <p:ph idx="1"/>
          </p:nvPr>
        </p:nvPicPr>
        <p:blipFill>
          <a:blip r:embed="rId3"/>
          <a:stretch>
            <a:fillRect/>
          </a:stretch>
        </p:blipFill>
        <p:spPr>
          <a:xfrm>
            <a:off x="2708842" y="994453"/>
            <a:ext cx="6774315" cy="5863547"/>
          </a:xfrm>
        </p:spPr>
      </p:pic>
    </p:spTree>
    <p:extLst>
      <p:ext uri="{BB962C8B-B14F-4D97-AF65-F5344CB8AC3E}">
        <p14:creationId xmlns:p14="http://schemas.microsoft.com/office/powerpoint/2010/main" val="130296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6239-C5F9-D442-8FD2-37372EDF6317}"/>
              </a:ext>
            </a:extLst>
          </p:cNvPr>
          <p:cNvSpPr>
            <a:spLocks noGrp="1"/>
          </p:cNvSpPr>
          <p:nvPr>
            <p:ph type="title"/>
          </p:nvPr>
        </p:nvSpPr>
        <p:spPr>
          <a:xfrm>
            <a:off x="395417" y="267857"/>
            <a:ext cx="10421810" cy="1456267"/>
          </a:xfrm>
        </p:spPr>
        <p:txBody>
          <a:bodyPr/>
          <a:lstStyle/>
          <a:p>
            <a:r>
              <a:rPr lang="en-US" dirty="0"/>
              <a:t>Docker workflow</a:t>
            </a:r>
          </a:p>
        </p:txBody>
      </p:sp>
      <p:pic>
        <p:nvPicPr>
          <p:cNvPr id="21" name="Picture 20">
            <a:extLst>
              <a:ext uri="{FF2B5EF4-FFF2-40B4-BE49-F238E27FC236}">
                <a16:creationId xmlns:a16="http://schemas.microsoft.com/office/drawing/2014/main" id="{F0B7BDC4-8D0B-8C44-BBA2-61D5D5E5A8A9}"/>
              </a:ext>
            </a:extLst>
          </p:cNvPr>
          <p:cNvPicPr>
            <a:picLocks noChangeAspect="1"/>
          </p:cNvPicPr>
          <p:nvPr/>
        </p:nvPicPr>
        <p:blipFill rotWithShape="1">
          <a:blip r:embed="rId3"/>
          <a:srcRect l="11262" t="10709" r="9793" b="35646"/>
          <a:stretch/>
        </p:blipFill>
        <p:spPr>
          <a:xfrm>
            <a:off x="9159309" y="1915965"/>
            <a:ext cx="2336800" cy="1416628"/>
          </a:xfrm>
          <a:prstGeom prst="rect">
            <a:avLst/>
          </a:prstGeom>
        </p:spPr>
      </p:pic>
      <p:pic>
        <p:nvPicPr>
          <p:cNvPr id="25" name="Graphic 24">
            <a:extLst>
              <a:ext uri="{FF2B5EF4-FFF2-40B4-BE49-F238E27FC236}">
                <a16:creationId xmlns:a16="http://schemas.microsoft.com/office/drawing/2014/main" id="{B6A84C9D-8B2C-A445-A3A9-42087351F3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3028" y="4064929"/>
            <a:ext cx="2365942" cy="2365942"/>
          </a:xfrm>
          <a:prstGeom prst="rect">
            <a:avLst/>
          </a:prstGeom>
        </p:spPr>
      </p:pic>
      <p:pic>
        <p:nvPicPr>
          <p:cNvPr id="26" name="Picture 25">
            <a:extLst>
              <a:ext uri="{FF2B5EF4-FFF2-40B4-BE49-F238E27FC236}">
                <a16:creationId xmlns:a16="http://schemas.microsoft.com/office/drawing/2014/main" id="{B5D9820F-F7BF-3140-81A0-6ADE4672A7DB}"/>
              </a:ext>
            </a:extLst>
          </p:cNvPr>
          <p:cNvPicPr>
            <a:picLocks noChangeAspect="1"/>
          </p:cNvPicPr>
          <p:nvPr/>
        </p:nvPicPr>
        <p:blipFill>
          <a:blip r:embed="rId6"/>
          <a:stretch>
            <a:fillRect/>
          </a:stretch>
        </p:blipFill>
        <p:spPr>
          <a:xfrm>
            <a:off x="9417351" y="4531505"/>
            <a:ext cx="1820716" cy="1820716"/>
          </a:xfrm>
          <a:prstGeom prst="rect">
            <a:avLst/>
          </a:prstGeom>
        </p:spPr>
      </p:pic>
      <p:pic>
        <p:nvPicPr>
          <p:cNvPr id="30" name="Graphic 29">
            <a:extLst>
              <a:ext uri="{FF2B5EF4-FFF2-40B4-BE49-F238E27FC236}">
                <a16:creationId xmlns:a16="http://schemas.microsoft.com/office/drawing/2014/main" id="{5C091A17-7AFF-7B42-8AF5-C374CD9A7A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60990" y="1589269"/>
            <a:ext cx="2070019" cy="2070019"/>
          </a:xfrm>
          <a:prstGeom prst="rect">
            <a:avLst/>
          </a:prstGeom>
        </p:spPr>
      </p:pic>
      <p:pic>
        <p:nvPicPr>
          <p:cNvPr id="34" name="Graphic 33">
            <a:extLst>
              <a:ext uri="{FF2B5EF4-FFF2-40B4-BE49-F238E27FC236}">
                <a16:creationId xmlns:a16="http://schemas.microsoft.com/office/drawing/2014/main" id="{D9236765-4B11-7848-AFA2-B6712C33EB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1616" y="4595582"/>
            <a:ext cx="1304636" cy="1304636"/>
          </a:xfrm>
          <a:prstGeom prst="rect">
            <a:avLst/>
          </a:prstGeom>
        </p:spPr>
      </p:pic>
      <p:sp>
        <p:nvSpPr>
          <p:cNvPr id="35" name="TextBox 34">
            <a:extLst>
              <a:ext uri="{FF2B5EF4-FFF2-40B4-BE49-F238E27FC236}">
                <a16:creationId xmlns:a16="http://schemas.microsoft.com/office/drawing/2014/main" id="{0749BDDF-0342-5347-B5C8-AED9BFAF0D95}"/>
              </a:ext>
            </a:extLst>
          </p:cNvPr>
          <p:cNvSpPr txBox="1"/>
          <p:nvPr/>
        </p:nvSpPr>
        <p:spPr>
          <a:xfrm>
            <a:off x="897414" y="6061539"/>
            <a:ext cx="1033040" cy="369332"/>
          </a:xfrm>
          <a:prstGeom prst="rect">
            <a:avLst/>
          </a:prstGeom>
          <a:noFill/>
        </p:spPr>
        <p:txBody>
          <a:bodyPr wrap="none" rtlCol="0">
            <a:spAutoFit/>
          </a:bodyPr>
          <a:lstStyle/>
          <a:p>
            <a:r>
              <a:rPr lang="en-US" dirty="0"/>
              <a:t>your app</a:t>
            </a:r>
          </a:p>
        </p:txBody>
      </p:sp>
      <p:sp>
        <p:nvSpPr>
          <p:cNvPr id="36" name="TextBox 35">
            <a:extLst>
              <a:ext uri="{FF2B5EF4-FFF2-40B4-BE49-F238E27FC236}">
                <a16:creationId xmlns:a16="http://schemas.microsoft.com/office/drawing/2014/main" id="{9C2D0B03-DA98-D84C-8788-483CA7E53BA2}"/>
              </a:ext>
            </a:extLst>
          </p:cNvPr>
          <p:cNvSpPr txBox="1"/>
          <p:nvPr/>
        </p:nvSpPr>
        <p:spPr>
          <a:xfrm>
            <a:off x="5362335" y="3244334"/>
            <a:ext cx="1462516" cy="369332"/>
          </a:xfrm>
          <a:prstGeom prst="rect">
            <a:avLst/>
          </a:prstGeom>
          <a:noFill/>
        </p:spPr>
        <p:txBody>
          <a:bodyPr wrap="none" rtlCol="0">
            <a:spAutoFit/>
          </a:bodyPr>
          <a:lstStyle/>
          <a:p>
            <a:r>
              <a:rPr lang="en-US" dirty="0"/>
              <a:t>docker image</a:t>
            </a:r>
          </a:p>
        </p:txBody>
      </p:sp>
      <p:sp>
        <p:nvSpPr>
          <p:cNvPr id="37" name="TextBox 36">
            <a:extLst>
              <a:ext uri="{FF2B5EF4-FFF2-40B4-BE49-F238E27FC236}">
                <a16:creationId xmlns:a16="http://schemas.microsoft.com/office/drawing/2014/main" id="{AFD14B7A-80B3-084E-91FE-F4B3DF6499D2}"/>
              </a:ext>
            </a:extLst>
          </p:cNvPr>
          <p:cNvSpPr txBox="1"/>
          <p:nvPr/>
        </p:nvSpPr>
        <p:spPr>
          <a:xfrm>
            <a:off x="5189915" y="5876873"/>
            <a:ext cx="1812163" cy="369332"/>
          </a:xfrm>
          <a:prstGeom prst="rect">
            <a:avLst/>
          </a:prstGeom>
          <a:noFill/>
        </p:spPr>
        <p:txBody>
          <a:bodyPr wrap="none" rtlCol="0">
            <a:spAutoFit/>
          </a:bodyPr>
          <a:lstStyle/>
          <a:p>
            <a:r>
              <a:rPr lang="en-US" dirty="0"/>
              <a:t>docker container</a:t>
            </a:r>
          </a:p>
        </p:txBody>
      </p:sp>
      <p:sp>
        <p:nvSpPr>
          <p:cNvPr id="38" name="TextBox 37">
            <a:extLst>
              <a:ext uri="{FF2B5EF4-FFF2-40B4-BE49-F238E27FC236}">
                <a16:creationId xmlns:a16="http://schemas.microsoft.com/office/drawing/2014/main" id="{505F80BE-FF58-474F-8C82-5C3E45544AD3}"/>
              </a:ext>
            </a:extLst>
          </p:cNvPr>
          <p:cNvSpPr txBox="1"/>
          <p:nvPr/>
        </p:nvSpPr>
        <p:spPr>
          <a:xfrm>
            <a:off x="9687662" y="3332593"/>
            <a:ext cx="1280094" cy="369332"/>
          </a:xfrm>
          <a:prstGeom prst="rect">
            <a:avLst/>
          </a:prstGeom>
          <a:noFill/>
        </p:spPr>
        <p:txBody>
          <a:bodyPr wrap="none" rtlCol="0">
            <a:spAutoFit/>
          </a:bodyPr>
          <a:lstStyle/>
          <a:p>
            <a:r>
              <a:rPr lang="en-US" dirty="0"/>
              <a:t>docker hub</a:t>
            </a:r>
          </a:p>
        </p:txBody>
      </p:sp>
      <p:sp>
        <p:nvSpPr>
          <p:cNvPr id="39" name="TextBox 38">
            <a:extLst>
              <a:ext uri="{FF2B5EF4-FFF2-40B4-BE49-F238E27FC236}">
                <a16:creationId xmlns:a16="http://schemas.microsoft.com/office/drawing/2014/main" id="{64B32A30-8E92-044D-A3CD-582E8B3CADC9}"/>
              </a:ext>
            </a:extLst>
          </p:cNvPr>
          <p:cNvSpPr txBox="1"/>
          <p:nvPr/>
        </p:nvSpPr>
        <p:spPr>
          <a:xfrm>
            <a:off x="9248705" y="6167555"/>
            <a:ext cx="2045881" cy="369332"/>
          </a:xfrm>
          <a:prstGeom prst="rect">
            <a:avLst/>
          </a:prstGeom>
          <a:noFill/>
        </p:spPr>
        <p:txBody>
          <a:bodyPr wrap="none" rtlCol="0">
            <a:spAutoFit/>
          </a:bodyPr>
          <a:lstStyle/>
          <a:p>
            <a:r>
              <a:rPr lang="en-US" dirty="0"/>
              <a:t>private repositories</a:t>
            </a:r>
          </a:p>
        </p:txBody>
      </p:sp>
      <p:cxnSp>
        <p:nvCxnSpPr>
          <p:cNvPr id="47" name="Straight Arrow Connector 46">
            <a:extLst>
              <a:ext uri="{FF2B5EF4-FFF2-40B4-BE49-F238E27FC236}">
                <a16:creationId xmlns:a16="http://schemas.microsoft.com/office/drawing/2014/main" id="{94B33F7E-EAEB-8743-B6BB-28F810C5BFFB}"/>
              </a:ext>
            </a:extLst>
          </p:cNvPr>
          <p:cNvCxnSpPr>
            <a:cxnSpLocks/>
            <a:endCxn id="26" idx="1"/>
          </p:cNvCxnSpPr>
          <p:nvPr/>
        </p:nvCxnSpPr>
        <p:spPr>
          <a:xfrm>
            <a:off x="7046686" y="3147151"/>
            <a:ext cx="2370665" cy="2294712"/>
          </a:xfrm>
          <a:prstGeom prst="straightConnector1">
            <a:avLst/>
          </a:prstGeom>
          <a:ln w="57150">
            <a:tailEnd type="triangle" w="lg" len="med"/>
          </a:ln>
        </p:spPr>
        <p:style>
          <a:lnRef idx="3">
            <a:schemeClr val="accent5"/>
          </a:lnRef>
          <a:fillRef idx="0">
            <a:schemeClr val="accent5"/>
          </a:fillRef>
          <a:effectRef idx="2">
            <a:schemeClr val="accent5"/>
          </a:effectRef>
          <a:fontRef idx="minor">
            <a:schemeClr val="tx1"/>
          </a:fontRef>
        </p:style>
      </p:cxnSp>
      <p:cxnSp>
        <p:nvCxnSpPr>
          <p:cNvPr id="49" name="Straight Arrow Connector 48">
            <a:extLst>
              <a:ext uri="{FF2B5EF4-FFF2-40B4-BE49-F238E27FC236}">
                <a16:creationId xmlns:a16="http://schemas.microsoft.com/office/drawing/2014/main" id="{5F38AF14-7D05-E54B-9A8B-FB28838DA155}"/>
              </a:ext>
            </a:extLst>
          </p:cNvPr>
          <p:cNvCxnSpPr>
            <a:cxnSpLocks/>
            <a:stCxn id="30" idx="3"/>
            <a:endCxn id="21" idx="1"/>
          </p:cNvCxnSpPr>
          <p:nvPr/>
        </p:nvCxnSpPr>
        <p:spPr>
          <a:xfrm>
            <a:off x="7131009" y="2624279"/>
            <a:ext cx="2028300" cy="0"/>
          </a:xfrm>
          <a:prstGeom prst="straightConnector1">
            <a:avLst/>
          </a:prstGeom>
          <a:ln w="57150">
            <a:tailEnd type="triangle" w="lg" len="med"/>
          </a:ln>
        </p:spPr>
        <p:style>
          <a:lnRef idx="3">
            <a:schemeClr val="accent5"/>
          </a:lnRef>
          <a:fillRef idx="0">
            <a:schemeClr val="accent5"/>
          </a:fillRef>
          <a:effectRef idx="2">
            <a:schemeClr val="accent5"/>
          </a:effectRef>
          <a:fontRef idx="minor">
            <a:schemeClr val="tx1"/>
          </a:fontRef>
        </p:style>
      </p:cxnSp>
      <p:cxnSp>
        <p:nvCxnSpPr>
          <p:cNvPr id="52" name="Straight Arrow Connector 51">
            <a:extLst>
              <a:ext uri="{FF2B5EF4-FFF2-40B4-BE49-F238E27FC236}">
                <a16:creationId xmlns:a16="http://schemas.microsoft.com/office/drawing/2014/main" id="{FE753106-3541-804D-AEEF-9825114B4295}"/>
              </a:ext>
            </a:extLst>
          </p:cNvPr>
          <p:cNvCxnSpPr>
            <a:cxnSpLocks/>
            <a:endCxn id="30" idx="1"/>
          </p:cNvCxnSpPr>
          <p:nvPr/>
        </p:nvCxnSpPr>
        <p:spPr>
          <a:xfrm flipV="1">
            <a:off x="2254288" y="2624279"/>
            <a:ext cx="2806702" cy="91056"/>
          </a:xfrm>
          <a:prstGeom prst="straightConnector1">
            <a:avLst/>
          </a:prstGeom>
          <a:ln w="57150">
            <a:tailEnd type="triangle" w="lg" len="med"/>
          </a:ln>
        </p:spPr>
        <p:style>
          <a:lnRef idx="3">
            <a:schemeClr val="accent5"/>
          </a:lnRef>
          <a:fillRef idx="0">
            <a:schemeClr val="accent5"/>
          </a:fillRef>
          <a:effectRef idx="2">
            <a:schemeClr val="accent5"/>
          </a:effectRef>
          <a:fontRef idx="minor">
            <a:schemeClr val="tx1"/>
          </a:fontRef>
        </p:style>
      </p:cxnSp>
      <p:cxnSp>
        <p:nvCxnSpPr>
          <p:cNvPr id="55" name="Straight Arrow Connector 54">
            <a:extLst>
              <a:ext uri="{FF2B5EF4-FFF2-40B4-BE49-F238E27FC236}">
                <a16:creationId xmlns:a16="http://schemas.microsoft.com/office/drawing/2014/main" id="{844E168A-1102-4149-9E8C-2D747518000B}"/>
              </a:ext>
            </a:extLst>
          </p:cNvPr>
          <p:cNvCxnSpPr>
            <a:cxnSpLocks/>
          </p:cNvCxnSpPr>
          <p:nvPr/>
        </p:nvCxnSpPr>
        <p:spPr>
          <a:xfrm flipV="1">
            <a:off x="2223210" y="2793072"/>
            <a:ext cx="1628354" cy="2454828"/>
          </a:xfrm>
          <a:prstGeom prst="straightConnector1">
            <a:avLst/>
          </a:prstGeom>
          <a:ln w="57150">
            <a:tailEnd type="triangle" w="lg" len="med"/>
          </a:ln>
        </p:spPr>
        <p:style>
          <a:lnRef idx="3">
            <a:schemeClr val="accent5"/>
          </a:lnRef>
          <a:fillRef idx="0">
            <a:schemeClr val="accent5"/>
          </a:fillRef>
          <a:effectRef idx="2">
            <a:schemeClr val="accent5"/>
          </a:effectRef>
          <a:fontRef idx="minor">
            <a:schemeClr val="tx1"/>
          </a:fontRef>
        </p:style>
      </p:cxnSp>
      <p:cxnSp>
        <p:nvCxnSpPr>
          <p:cNvPr id="58" name="Straight Arrow Connector 57">
            <a:extLst>
              <a:ext uri="{FF2B5EF4-FFF2-40B4-BE49-F238E27FC236}">
                <a16:creationId xmlns:a16="http://schemas.microsoft.com/office/drawing/2014/main" id="{AE634661-7E61-434A-BE77-41EFB373ED75}"/>
              </a:ext>
            </a:extLst>
          </p:cNvPr>
          <p:cNvCxnSpPr>
            <a:cxnSpLocks/>
          </p:cNvCxnSpPr>
          <p:nvPr/>
        </p:nvCxnSpPr>
        <p:spPr>
          <a:xfrm>
            <a:off x="6094184" y="3659288"/>
            <a:ext cx="0" cy="728490"/>
          </a:xfrm>
          <a:prstGeom prst="straightConnector1">
            <a:avLst/>
          </a:prstGeom>
          <a:ln w="57150">
            <a:tailEnd type="triangle" w="lg" len="med"/>
          </a:ln>
        </p:spPr>
        <p:style>
          <a:lnRef idx="3">
            <a:schemeClr val="accent5"/>
          </a:lnRef>
          <a:fillRef idx="0">
            <a:schemeClr val="accent5"/>
          </a:fillRef>
          <a:effectRef idx="2">
            <a:schemeClr val="accent5"/>
          </a:effectRef>
          <a:fontRef idx="minor">
            <a:schemeClr val="tx1"/>
          </a:fontRef>
        </p:style>
      </p:cxnSp>
      <p:pic>
        <p:nvPicPr>
          <p:cNvPr id="61" name="Graphic 60">
            <a:extLst>
              <a:ext uri="{FF2B5EF4-FFF2-40B4-BE49-F238E27FC236}">
                <a16:creationId xmlns:a16="http://schemas.microsoft.com/office/drawing/2014/main" id="{A7774838-DD8F-EB45-90A9-62495AAD65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3580" y="1771381"/>
            <a:ext cx="1680708" cy="1705793"/>
          </a:xfrm>
          <a:prstGeom prst="rect">
            <a:avLst/>
          </a:prstGeom>
        </p:spPr>
      </p:pic>
      <p:sp>
        <p:nvSpPr>
          <p:cNvPr id="62" name="TextBox 61">
            <a:extLst>
              <a:ext uri="{FF2B5EF4-FFF2-40B4-BE49-F238E27FC236}">
                <a16:creationId xmlns:a16="http://schemas.microsoft.com/office/drawing/2014/main" id="{8D1AA0B1-E181-DE49-AF5E-A990163514A0}"/>
              </a:ext>
            </a:extLst>
          </p:cNvPr>
          <p:cNvSpPr txBox="1"/>
          <p:nvPr/>
        </p:nvSpPr>
        <p:spPr>
          <a:xfrm>
            <a:off x="891199" y="3332593"/>
            <a:ext cx="1110176" cy="369332"/>
          </a:xfrm>
          <a:prstGeom prst="rect">
            <a:avLst/>
          </a:prstGeom>
          <a:noFill/>
        </p:spPr>
        <p:txBody>
          <a:bodyPr wrap="none" rtlCol="0">
            <a:spAutoFit/>
          </a:bodyPr>
          <a:lstStyle/>
          <a:p>
            <a:r>
              <a:rPr lang="en-US" dirty="0" err="1"/>
              <a:t>dockerfile</a:t>
            </a:r>
            <a:endParaRPr lang="en-US" dirty="0"/>
          </a:p>
        </p:txBody>
      </p:sp>
    </p:spTree>
    <p:extLst>
      <p:ext uri="{BB962C8B-B14F-4D97-AF65-F5344CB8AC3E}">
        <p14:creationId xmlns:p14="http://schemas.microsoft.com/office/powerpoint/2010/main" val="31544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4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4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4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4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400"/>
                                        <p:tgtEl>
                                          <p:spTgt spid="49"/>
                                        </p:tgtEl>
                                      </p:cBhvr>
                                    </p:animEffect>
                                  </p:childTnLst>
                                </p:cTn>
                              </p:par>
                              <p:par>
                                <p:cTn id="22" presetID="10"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400"/>
                                        <p:tgtEl>
                                          <p:spTgt spid="47"/>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4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4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4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400"/>
                                        <p:tgtEl>
                                          <p:spTgt spid="58"/>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400"/>
                                        <p:tgtEl>
                                          <p:spTgt spid="2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5BBD-69DD-2D43-9CB0-95F4BDA6F0FD}"/>
              </a:ext>
            </a:extLst>
          </p:cNvPr>
          <p:cNvSpPr>
            <a:spLocks noGrp="1"/>
          </p:cNvSpPr>
          <p:nvPr>
            <p:ph type="title"/>
          </p:nvPr>
        </p:nvSpPr>
        <p:spPr/>
        <p:txBody>
          <a:bodyPr/>
          <a:lstStyle/>
          <a:p>
            <a:r>
              <a:rPr lang="en-US" dirty="0" err="1"/>
              <a:t>Asp.net</a:t>
            </a:r>
            <a:r>
              <a:rPr lang="en-US" dirty="0"/>
              <a:t> core</a:t>
            </a:r>
          </a:p>
        </p:txBody>
      </p:sp>
      <p:sp>
        <p:nvSpPr>
          <p:cNvPr id="3" name="Text Placeholder 2">
            <a:extLst>
              <a:ext uri="{FF2B5EF4-FFF2-40B4-BE49-F238E27FC236}">
                <a16:creationId xmlns:a16="http://schemas.microsoft.com/office/drawing/2014/main" id="{E2949721-7C27-4B4D-9F49-BE0C5D1F5455}"/>
              </a:ext>
            </a:extLst>
          </p:cNvPr>
          <p:cNvSpPr>
            <a:spLocks noGrp="1"/>
          </p:cNvSpPr>
          <p:nvPr>
            <p:ph type="body" idx="1"/>
          </p:nvPr>
        </p:nvSpPr>
        <p:spPr/>
        <p:txBody>
          <a:bodyPr/>
          <a:lstStyle/>
          <a:p>
            <a:r>
              <a:rPr lang="en-US" cap="none" dirty="0"/>
              <a:t>on docker</a:t>
            </a:r>
          </a:p>
        </p:txBody>
      </p:sp>
    </p:spTree>
    <p:extLst>
      <p:ext uri="{BB962C8B-B14F-4D97-AF65-F5344CB8AC3E}">
        <p14:creationId xmlns:p14="http://schemas.microsoft.com/office/powerpoint/2010/main" val="47583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7FD8-729C-0347-B5DE-334D6E52C824}"/>
              </a:ext>
            </a:extLst>
          </p:cNvPr>
          <p:cNvSpPr>
            <a:spLocks noGrp="1"/>
          </p:cNvSpPr>
          <p:nvPr>
            <p:ph type="title"/>
          </p:nvPr>
        </p:nvSpPr>
        <p:spPr/>
        <p:txBody>
          <a:bodyPr/>
          <a:lstStyle/>
          <a:p>
            <a:r>
              <a:rPr lang="en-US" dirty="0"/>
              <a:t>Safe type casting with the ‘is’ operator</a:t>
            </a:r>
          </a:p>
        </p:txBody>
      </p:sp>
      <p:sp>
        <p:nvSpPr>
          <p:cNvPr id="3" name="Text Placeholder 2">
            <a:extLst>
              <a:ext uri="{FF2B5EF4-FFF2-40B4-BE49-F238E27FC236}">
                <a16:creationId xmlns:a16="http://schemas.microsoft.com/office/drawing/2014/main" id="{927A99EC-45DB-5244-91FE-770DAF01E62E}"/>
              </a:ext>
            </a:extLst>
          </p:cNvPr>
          <p:cNvSpPr>
            <a:spLocks noGrp="1"/>
          </p:cNvSpPr>
          <p:nvPr>
            <p:ph type="body" sz="quarter" idx="13"/>
          </p:nvPr>
        </p:nvSpPr>
        <p:spPr/>
        <p:txBody>
          <a:bodyPr>
            <a:normAutofit fontScale="92500" lnSpcReduction="10000"/>
          </a:bodyPr>
          <a:lstStyle/>
          <a:p>
            <a:r>
              <a:rPr lang="en-US" dirty="0">
                <a:solidFill>
                  <a:srgbClr val="4689CC"/>
                </a:solidFill>
                <a:latin typeface="Menlo-Regular" panose="020B0609030804020204" pitchFamily="49" charset="0"/>
              </a:rPr>
              <a:t>public</a:t>
            </a:r>
            <a:r>
              <a:rPr lang="en-US" dirty="0">
                <a:solidFill>
                  <a:srgbClr val="CACACA"/>
                </a:solidFill>
                <a:latin typeface="Menlo-Regular" panose="020B0609030804020204" pitchFamily="49" charset="0"/>
              </a:rPr>
              <a:t> </a:t>
            </a:r>
            <a:r>
              <a:rPr lang="en-US" dirty="0">
                <a:solidFill>
                  <a:srgbClr val="4689CC"/>
                </a:solidFill>
                <a:latin typeface="Menlo-Regular" panose="020B0609030804020204" pitchFamily="49" charset="0"/>
              </a:rPr>
              <a:t>static</a:t>
            </a:r>
            <a:r>
              <a:rPr lang="en-US" dirty="0">
                <a:solidFill>
                  <a:srgbClr val="CACACA"/>
                </a:solidFill>
                <a:latin typeface="Menlo-Regular" panose="020B0609030804020204" pitchFamily="49" charset="0"/>
              </a:rPr>
              <a:t> </a:t>
            </a:r>
            <a:r>
              <a:rPr lang="en-US" dirty="0">
                <a:solidFill>
                  <a:srgbClr val="4689CC"/>
                </a:solidFill>
                <a:latin typeface="Menlo-Regular" panose="020B0609030804020204" pitchFamily="49" charset="0"/>
              </a:rPr>
              <a:t>void</a:t>
            </a:r>
            <a:r>
              <a:rPr lang="en-US" dirty="0">
                <a:solidFill>
                  <a:srgbClr val="CACACA"/>
                </a:solidFill>
                <a:latin typeface="Menlo-Regular" panose="020B0609030804020204" pitchFamily="49" charset="0"/>
              </a:rPr>
              <a:t> </a:t>
            </a:r>
            <a:r>
              <a:rPr lang="en-US" dirty="0" err="1">
                <a:solidFill>
                  <a:srgbClr val="D4D69A"/>
                </a:solidFill>
                <a:latin typeface="Menlo-Regular" panose="020B0609030804020204" pitchFamily="49" charset="0"/>
              </a:rPr>
              <a:t>HandleAircraft</a:t>
            </a:r>
            <a:r>
              <a:rPr lang="en-US" dirty="0">
                <a:solidFill>
                  <a:srgbClr val="CACACA"/>
                </a:solidFill>
                <a:latin typeface="Menlo-Regular" panose="020B0609030804020204" pitchFamily="49" charset="0"/>
              </a:rPr>
              <a:t>(</a:t>
            </a:r>
            <a:r>
              <a:rPr lang="en-US" dirty="0">
                <a:solidFill>
                  <a:srgbClr val="43C0A0"/>
                </a:solidFill>
                <a:latin typeface="Menlo-Regular" panose="020B0609030804020204" pitchFamily="49" charset="0"/>
              </a:rPr>
              <a:t>Vehicle</a:t>
            </a:r>
            <a:r>
              <a:rPr lang="en-US" dirty="0">
                <a:solidFill>
                  <a:srgbClr val="CACACA"/>
                </a:solidFill>
                <a:latin typeface="Menlo-Regular" panose="020B0609030804020204" pitchFamily="49" charset="0"/>
              </a:rPr>
              <a:t> </a:t>
            </a:r>
            <a:r>
              <a:rPr lang="en-US" dirty="0" err="1">
                <a:solidFill>
                  <a:srgbClr val="8CD3FE"/>
                </a:solidFill>
                <a:latin typeface="Menlo-Regular" panose="020B0609030804020204" pitchFamily="49" charset="0"/>
              </a:rPr>
              <a:t>anObject</a:t>
            </a:r>
            <a:r>
              <a:rPr lang="en-US" dirty="0">
                <a:solidFill>
                  <a:srgbClr val="CACACA"/>
                </a:solidFill>
                <a:latin typeface="Menlo-Regular" panose="020B0609030804020204" pitchFamily="49" charset="0"/>
              </a:rPr>
              <a:t>)</a:t>
            </a:r>
            <a:endParaRPr lang="en-US" dirty="0"/>
          </a:p>
          <a:p>
            <a:r>
              <a:rPr lang="en-US" dirty="0">
                <a:solidFill>
                  <a:srgbClr val="CACACA"/>
                </a:solidFill>
                <a:latin typeface="Menlo-Regular" panose="020B0609030804020204" pitchFamily="49" charset="0"/>
              </a:rPr>
              <a:t>{    </a:t>
            </a:r>
            <a:endParaRPr lang="en-US" dirty="0"/>
          </a:p>
          <a:p>
            <a:r>
              <a:rPr lang="en-US" dirty="0">
                <a:solidFill>
                  <a:srgbClr val="CACACA"/>
                </a:solidFill>
                <a:latin typeface="Menlo-Regular" panose="020B0609030804020204" pitchFamily="49" charset="0"/>
              </a:rPr>
              <a:t>	</a:t>
            </a:r>
            <a:r>
              <a:rPr lang="en-US" dirty="0" err="1">
                <a:solidFill>
                  <a:srgbClr val="4689CC"/>
                </a:solidFill>
                <a:latin typeface="Menlo-Regular" panose="020B0609030804020204" pitchFamily="49" charset="0"/>
              </a:rPr>
              <a:t>var</a:t>
            </a:r>
            <a:r>
              <a:rPr lang="en-US" dirty="0">
                <a:solidFill>
                  <a:srgbClr val="CACACA"/>
                </a:solidFill>
                <a:latin typeface="Menlo-Regular" panose="020B0609030804020204" pitchFamily="49" charset="0"/>
              </a:rPr>
              <a:t> </a:t>
            </a:r>
            <a:r>
              <a:rPr lang="en-US" dirty="0">
                <a:solidFill>
                  <a:srgbClr val="8CD3FE"/>
                </a:solidFill>
                <a:latin typeface="Menlo-Regular" panose="020B0609030804020204" pitchFamily="49" charset="0"/>
              </a:rPr>
              <a:t>aircraft</a:t>
            </a:r>
            <a:r>
              <a:rPr lang="en-US" dirty="0">
                <a:solidFill>
                  <a:srgbClr val="CACACA"/>
                </a:solidFill>
                <a:latin typeface="Menlo-Regular" panose="020B0609030804020204" pitchFamily="49" charset="0"/>
              </a:rPr>
              <a:t> = </a:t>
            </a:r>
            <a:r>
              <a:rPr lang="en-US" dirty="0" err="1">
                <a:solidFill>
                  <a:srgbClr val="8CD3FE"/>
                </a:solidFill>
                <a:latin typeface="Menlo-Regular" panose="020B0609030804020204" pitchFamily="49" charset="0"/>
              </a:rPr>
              <a:t>anObject</a:t>
            </a:r>
            <a:r>
              <a:rPr lang="en-US" dirty="0">
                <a:solidFill>
                  <a:srgbClr val="CACACA"/>
                </a:solidFill>
                <a:latin typeface="Menlo-Regular" panose="020B0609030804020204" pitchFamily="49" charset="0"/>
              </a:rPr>
              <a:t> </a:t>
            </a:r>
            <a:r>
              <a:rPr lang="en-US" dirty="0">
                <a:solidFill>
                  <a:srgbClr val="4689CC"/>
                </a:solidFill>
                <a:latin typeface="Menlo-Regular" panose="020B0609030804020204" pitchFamily="49" charset="0"/>
              </a:rPr>
              <a:t>as</a:t>
            </a:r>
            <a:r>
              <a:rPr lang="en-US" dirty="0">
                <a:solidFill>
                  <a:srgbClr val="CACACA"/>
                </a:solidFill>
                <a:latin typeface="Menlo-Regular" panose="020B0609030804020204" pitchFamily="49" charset="0"/>
              </a:rPr>
              <a:t> </a:t>
            </a:r>
            <a:r>
              <a:rPr lang="en-US" dirty="0">
                <a:solidFill>
                  <a:srgbClr val="43C0A0"/>
                </a:solidFill>
                <a:latin typeface="Menlo-Regular" panose="020B0609030804020204" pitchFamily="49" charset="0"/>
              </a:rPr>
              <a:t>Aircraft</a:t>
            </a:r>
            <a:r>
              <a:rPr lang="en-US" dirty="0">
                <a:solidFill>
                  <a:srgbClr val="CACACA"/>
                </a:solidFill>
                <a:latin typeface="Menlo-Regular" panose="020B0609030804020204" pitchFamily="49" charset="0"/>
              </a:rPr>
              <a:t>;    </a:t>
            </a:r>
            <a:endParaRPr lang="en-US" dirty="0"/>
          </a:p>
          <a:p>
            <a:r>
              <a:rPr lang="en-US" dirty="0">
                <a:solidFill>
                  <a:srgbClr val="CACACA"/>
                </a:solidFill>
                <a:latin typeface="Menlo-Regular" panose="020B0609030804020204" pitchFamily="49" charset="0"/>
              </a:rPr>
              <a:t>	</a:t>
            </a:r>
            <a:r>
              <a:rPr lang="en-US" dirty="0">
                <a:solidFill>
                  <a:srgbClr val="B76FB3"/>
                </a:solidFill>
                <a:latin typeface="Menlo-Regular" panose="020B0609030804020204" pitchFamily="49" charset="0"/>
              </a:rPr>
              <a:t>if</a:t>
            </a:r>
            <a:r>
              <a:rPr lang="en-US" dirty="0">
                <a:solidFill>
                  <a:srgbClr val="CACACA"/>
                </a:solidFill>
                <a:latin typeface="Menlo-Regular" panose="020B0609030804020204" pitchFamily="49" charset="0"/>
              </a:rPr>
              <a:t> (</a:t>
            </a:r>
            <a:r>
              <a:rPr lang="en-US" dirty="0">
                <a:solidFill>
                  <a:srgbClr val="8CD3FE"/>
                </a:solidFill>
                <a:latin typeface="Menlo-Regular" panose="020B0609030804020204" pitchFamily="49" charset="0"/>
              </a:rPr>
              <a:t>aircraft</a:t>
            </a:r>
            <a:r>
              <a:rPr lang="en-US" dirty="0">
                <a:solidFill>
                  <a:srgbClr val="CACACA"/>
                </a:solidFill>
                <a:latin typeface="Menlo-Regular" panose="020B0609030804020204" pitchFamily="49" charset="0"/>
              </a:rPr>
              <a:t> != </a:t>
            </a:r>
            <a:r>
              <a:rPr lang="en-US" dirty="0">
                <a:solidFill>
                  <a:srgbClr val="4689CC"/>
                </a:solidFill>
                <a:latin typeface="Menlo-Regular" panose="020B0609030804020204" pitchFamily="49" charset="0"/>
              </a:rPr>
              <a:t>null</a:t>
            </a:r>
            <a:r>
              <a:rPr lang="en-US" dirty="0">
                <a:solidFill>
                  <a:srgbClr val="CACACA"/>
                </a:solidFill>
                <a:latin typeface="Menlo-Regular" panose="020B0609030804020204" pitchFamily="49" charset="0"/>
              </a:rPr>
              <a:t>)</a:t>
            </a:r>
            <a:endParaRPr lang="en-US" dirty="0"/>
          </a:p>
          <a:p>
            <a:r>
              <a:rPr lang="en-US" dirty="0">
                <a:solidFill>
                  <a:srgbClr val="CACACA"/>
                </a:solidFill>
                <a:latin typeface="Menlo-Regular" panose="020B0609030804020204" pitchFamily="49" charset="0"/>
              </a:rPr>
              <a:t>	{        </a:t>
            </a:r>
            <a:endParaRPr lang="en-US" dirty="0"/>
          </a:p>
          <a:p>
            <a:r>
              <a:rPr lang="en-US" dirty="0">
                <a:solidFill>
                  <a:srgbClr val="CACACA"/>
                </a:solidFill>
                <a:latin typeface="Menlo-Regular" panose="020B0609030804020204" pitchFamily="49" charset="0"/>
              </a:rPr>
              <a:t>		</a:t>
            </a:r>
            <a:r>
              <a:rPr lang="en-US" dirty="0" err="1">
                <a:solidFill>
                  <a:srgbClr val="8CD3FE"/>
                </a:solidFill>
                <a:latin typeface="Menlo-Regular" panose="020B0609030804020204" pitchFamily="49" charset="0"/>
              </a:rPr>
              <a:t>Console</a:t>
            </a:r>
            <a:r>
              <a:rPr lang="en-US" dirty="0" err="1">
                <a:solidFill>
                  <a:srgbClr val="CACACA"/>
                </a:solidFill>
                <a:latin typeface="Menlo-Regular" panose="020B0609030804020204" pitchFamily="49" charset="0"/>
              </a:rPr>
              <a:t>.</a:t>
            </a:r>
            <a:r>
              <a:rPr lang="en-US" dirty="0" err="1">
                <a:solidFill>
                  <a:srgbClr val="D4D69A"/>
                </a:solidFill>
                <a:latin typeface="Menlo-Regular" panose="020B0609030804020204" pitchFamily="49" charset="0"/>
              </a:rPr>
              <a:t>WriteLine</a:t>
            </a:r>
            <a:r>
              <a:rPr lang="en-US" dirty="0">
                <a:solidFill>
                  <a:srgbClr val="CACACA"/>
                </a:solidFill>
                <a:latin typeface="Menlo-Regular" panose="020B0609030804020204" pitchFamily="49" charset="0"/>
              </a:rPr>
              <a:t>(</a:t>
            </a:r>
            <a:r>
              <a:rPr lang="en-US" dirty="0" err="1">
                <a:solidFill>
                  <a:srgbClr val="8CD3FE"/>
                </a:solidFill>
                <a:latin typeface="Menlo-Regular" panose="020B0609030804020204" pitchFamily="49" charset="0"/>
              </a:rPr>
              <a:t>aircraft</a:t>
            </a:r>
            <a:r>
              <a:rPr lang="en-US" dirty="0" err="1">
                <a:solidFill>
                  <a:srgbClr val="CACACA"/>
                </a:solidFill>
                <a:latin typeface="Menlo-Regular" panose="020B0609030804020204" pitchFamily="49" charset="0"/>
              </a:rPr>
              <a:t>.</a:t>
            </a:r>
            <a:r>
              <a:rPr lang="en-US" dirty="0" err="1">
                <a:solidFill>
                  <a:srgbClr val="8CD3FE"/>
                </a:solidFill>
                <a:latin typeface="Menlo-Regular" panose="020B0609030804020204" pitchFamily="49" charset="0"/>
              </a:rPr>
              <a:t>EngineCount</a:t>
            </a:r>
            <a:r>
              <a:rPr lang="en-US" dirty="0">
                <a:solidFill>
                  <a:srgbClr val="CACACA"/>
                </a:solidFill>
                <a:latin typeface="Menlo-Regular" panose="020B0609030804020204" pitchFamily="49" charset="0"/>
              </a:rPr>
              <a:t>);    </a:t>
            </a:r>
            <a:endParaRPr lang="en-US" dirty="0"/>
          </a:p>
          <a:p>
            <a:r>
              <a:rPr lang="en-US" dirty="0">
                <a:solidFill>
                  <a:srgbClr val="CACACA"/>
                </a:solidFill>
                <a:latin typeface="Menlo-Regular" panose="020B0609030804020204" pitchFamily="49" charset="0"/>
              </a:rPr>
              <a:t>	}</a:t>
            </a:r>
            <a:endParaRPr lang="en-US" dirty="0"/>
          </a:p>
          <a:p>
            <a:r>
              <a:rPr lang="en-US" dirty="0">
                <a:solidFill>
                  <a:srgbClr val="CACACA"/>
                </a:solidFill>
                <a:latin typeface="Menlo-Regular"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C6A520A2-27C4-2A46-A0FC-6B9E1F470B6F}"/>
              </a:ext>
            </a:extLst>
          </p:cNvPr>
          <p:cNvSpPr>
            <a:spLocks noGrp="1"/>
          </p:cNvSpPr>
          <p:nvPr>
            <p:ph type="body" sz="quarter" idx="14"/>
          </p:nvPr>
        </p:nvSpPr>
        <p:spPr/>
        <p:txBody>
          <a:bodyPr/>
          <a:lstStyle/>
          <a:p>
            <a:r>
              <a:rPr lang="en-US" dirty="0"/>
              <a:t>old way</a:t>
            </a:r>
          </a:p>
        </p:txBody>
      </p:sp>
      <p:sp>
        <p:nvSpPr>
          <p:cNvPr id="5" name="Text Placeholder 4">
            <a:extLst>
              <a:ext uri="{FF2B5EF4-FFF2-40B4-BE49-F238E27FC236}">
                <a16:creationId xmlns:a16="http://schemas.microsoft.com/office/drawing/2014/main" id="{72BA5D0C-283B-DC41-8BB3-6C614327063A}"/>
              </a:ext>
            </a:extLst>
          </p:cNvPr>
          <p:cNvSpPr>
            <a:spLocks noGrp="1"/>
          </p:cNvSpPr>
          <p:nvPr>
            <p:ph type="body" sz="quarter" idx="15"/>
          </p:nvPr>
        </p:nvSpPr>
        <p:spPr/>
        <p:txBody>
          <a:bodyPr>
            <a:normAutofit lnSpcReduction="10000"/>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static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void</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HandleAircraft</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Vehicle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anObject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r>
              <a:rPr lang="en-US" dirty="0">
                <a:solidFill>
                  <a:srgbClr val="C586C0"/>
                </a:solidFill>
                <a:latin typeface="Menlo" panose="020B0609030804020204" pitchFamily="49" charset="0"/>
              </a:rPr>
              <a:t>	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anObject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is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Aircraft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Console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WriteLine</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aircraft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EngineCount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6" name="Text Placeholder 5">
            <a:extLst>
              <a:ext uri="{FF2B5EF4-FFF2-40B4-BE49-F238E27FC236}">
                <a16:creationId xmlns:a16="http://schemas.microsoft.com/office/drawing/2014/main" id="{480A062C-A522-0540-92D1-1FEB56F8A93F}"/>
              </a:ext>
            </a:extLst>
          </p:cNvPr>
          <p:cNvSpPr>
            <a:spLocks noGrp="1"/>
          </p:cNvSpPr>
          <p:nvPr>
            <p:ph type="body" sz="quarter" idx="16"/>
          </p:nvPr>
        </p:nvSpPr>
        <p:spPr/>
        <p:txBody>
          <a:bodyPr/>
          <a:lstStyle/>
          <a:p>
            <a:r>
              <a:rPr lang="en-US" dirty="0"/>
              <a:t>new way</a:t>
            </a:r>
          </a:p>
        </p:txBody>
      </p:sp>
    </p:spTree>
    <p:extLst>
      <p:ext uri="{BB962C8B-B14F-4D97-AF65-F5344CB8AC3E}">
        <p14:creationId xmlns:p14="http://schemas.microsoft.com/office/powerpoint/2010/main" val="52521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4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4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400"/>
                                        <p:tgtEl>
                                          <p:spTgt spid="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4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7FD8-729C-0347-B5DE-334D6E52C824}"/>
              </a:ext>
            </a:extLst>
          </p:cNvPr>
          <p:cNvSpPr>
            <a:spLocks noGrp="1"/>
          </p:cNvSpPr>
          <p:nvPr>
            <p:ph type="title"/>
          </p:nvPr>
        </p:nvSpPr>
        <p:spPr/>
        <p:txBody>
          <a:bodyPr/>
          <a:lstStyle/>
          <a:p>
            <a:r>
              <a:rPr lang="en-US" dirty="0"/>
              <a:t>Safe type casting with the ‘is’ operator</a:t>
            </a:r>
          </a:p>
        </p:txBody>
      </p:sp>
      <p:sp>
        <p:nvSpPr>
          <p:cNvPr id="3" name="Text Placeholder 2">
            <a:extLst>
              <a:ext uri="{FF2B5EF4-FFF2-40B4-BE49-F238E27FC236}">
                <a16:creationId xmlns:a16="http://schemas.microsoft.com/office/drawing/2014/main" id="{927A99EC-45DB-5244-91FE-770DAF01E62E}"/>
              </a:ext>
            </a:extLst>
          </p:cNvPr>
          <p:cNvSpPr>
            <a:spLocks noGrp="1"/>
          </p:cNvSpPr>
          <p:nvPr>
            <p:ph type="body" sz="quarter" idx="13"/>
          </p:nvPr>
        </p:nvSpPr>
        <p:spPr/>
        <p:txBody>
          <a:bodyPr>
            <a:normAutofit lnSpcReduction="10000"/>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static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void</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HandleOnlyAircraft</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Vehicle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anObject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a:t>
            </a:r>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anObject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as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Aircraft</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if</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null</a:t>
            </a: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a:t>
            </a:r>
            <a:endParaRPr lang="en-US" dirty="0"/>
          </a:p>
          <a:p>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Console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WriteLine</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aircraft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EngineCount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C6A520A2-27C4-2A46-A0FC-6B9E1F470B6F}"/>
              </a:ext>
            </a:extLst>
          </p:cNvPr>
          <p:cNvSpPr>
            <a:spLocks noGrp="1"/>
          </p:cNvSpPr>
          <p:nvPr>
            <p:ph type="body" sz="quarter" idx="14"/>
          </p:nvPr>
        </p:nvSpPr>
        <p:spPr/>
        <p:txBody>
          <a:bodyPr/>
          <a:lstStyle/>
          <a:p>
            <a:r>
              <a:rPr lang="en-US" dirty="0"/>
              <a:t>old way</a:t>
            </a:r>
          </a:p>
        </p:txBody>
      </p:sp>
      <p:sp>
        <p:nvSpPr>
          <p:cNvPr id="5" name="Text Placeholder 4">
            <a:extLst>
              <a:ext uri="{FF2B5EF4-FFF2-40B4-BE49-F238E27FC236}">
                <a16:creationId xmlns:a16="http://schemas.microsoft.com/office/drawing/2014/main" id="{72BA5D0C-283B-DC41-8BB3-6C614327063A}"/>
              </a:ext>
            </a:extLst>
          </p:cNvPr>
          <p:cNvSpPr>
            <a:spLocks noGrp="1"/>
          </p:cNvSpPr>
          <p:nvPr>
            <p:ph type="body" sz="quarter" idx="15"/>
          </p:nvPr>
        </p:nvSpPr>
        <p:spPr/>
        <p:txBody>
          <a:bodyPr>
            <a:normAutofit/>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static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void</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HandleOnlyAircraft</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Vehicle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anObject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anObject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is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Aircraft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a:t>
            </a:r>
            <a:endParaRPr lang="en-US" dirty="0"/>
          </a:p>
          <a:p>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Console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WriteLine</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aircraft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EngineType</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6" name="Text Placeholder 5">
            <a:extLst>
              <a:ext uri="{FF2B5EF4-FFF2-40B4-BE49-F238E27FC236}">
                <a16:creationId xmlns:a16="http://schemas.microsoft.com/office/drawing/2014/main" id="{480A062C-A522-0540-92D1-1FEB56F8A93F}"/>
              </a:ext>
            </a:extLst>
          </p:cNvPr>
          <p:cNvSpPr>
            <a:spLocks noGrp="1"/>
          </p:cNvSpPr>
          <p:nvPr>
            <p:ph type="body" sz="quarter" idx="16"/>
          </p:nvPr>
        </p:nvSpPr>
        <p:spPr/>
        <p:txBody>
          <a:bodyPr/>
          <a:lstStyle/>
          <a:p>
            <a:r>
              <a:rPr lang="en-US" dirty="0"/>
              <a:t>new way</a:t>
            </a:r>
          </a:p>
        </p:txBody>
      </p:sp>
    </p:spTree>
    <p:extLst>
      <p:ext uri="{BB962C8B-B14F-4D97-AF65-F5344CB8AC3E}">
        <p14:creationId xmlns:p14="http://schemas.microsoft.com/office/powerpoint/2010/main" val="18259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4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4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F34-2473-EC45-A16D-7DA5908D336A}"/>
              </a:ext>
            </a:extLst>
          </p:cNvPr>
          <p:cNvSpPr>
            <a:spLocks noGrp="1"/>
          </p:cNvSpPr>
          <p:nvPr>
            <p:ph type="title"/>
          </p:nvPr>
        </p:nvSpPr>
        <p:spPr/>
        <p:txBody>
          <a:bodyPr/>
          <a:lstStyle/>
          <a:p>
            <a:r>
              <a:rPr lang="en-US" dirty="0"/>
              <a:t>Pattern Matching</a:t>
            </a:r>
          </a:p>
        </p:txBody>
      </p:sp>
      <p:sp>
        <p:nvSpPr>
          <p:cNvPr id="3" name="Text Placeholder 2">
            <a:extLst>
              <a:ext uri="{FF2B5EF4-FFF2-40B4-BE49-F238E27FC236}">
                <a16:creationId xmlns:a16="http://schemas.microsoft.com/office/drawing/2014/main" id="{67C0E4C6-477C-1E48-B002-AB2591D33140}"/>
              </a:ext>
            </a:extLst>
          </p:cNvPr>
          <p:cNvSpPr>
            <a:spLocks noGrp="1"/>
          </p:cNvSpPr>
          <p:nvPr>
            <p:ph type="body" sz="quarter" idx="13"/>
          </p:nvPr>
        </p:nvSpPr>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static</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Certification</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GetRequiredCertification</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Vehicle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vehicle</a:t>
            </a:r>
            <a:r>
              <a:rPr lang="en-US" dirty="0">
                <a:solidFill>
                  <a:srgbClr val="D4D4D4"/>
                </a:solidFill>
                <a:latin typeface="Menlo" panose="020B0609030804020204" pitchFamily="49" charset="0"/>
              </a:rPr>
              <a:t>) {</a:t>
            </a:r>
            <a:endParaRPr lang="en-US" dirty="0"/>
          </a:p>
          <a:p>
            <a:r>
              <a:rPr lang="en-US" dirty="0">
                <a:solidFill>
                  <a:srgbClr val="569CD6"/>
                </a:solidFill>
                <a:latin typeface="Menlo" panose="020B0609030804020204" pitchFamily="49" charset="0"/>
              </a:rPr>
              <a:t>	</a:t>
            </a:r>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vehicle</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as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Aircraft</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if</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null</a:t>
            </a:r>
            <a:r>
              <a:rPr lang="en-US" dirty="0">
                <a:solidFill>
                  <a:srgbClr val="D4D4D4"/>
                </a:solidFill>
                <a:latin typeface="Menlo" panose="020B0609030804020204" pitchFamily="49" charset="0"/>
              </a:rPr>
              <a:t>) {</a:t>
            </a:r>
            <a:endParaRPr lang="en-US" dirty="0"/>
          </a:p>
          <a:p>
            <a:r>
              <a:rPr lang="en-US" dirty="0">
                <a:solidFill>
                  <a:srgbClr val="C586C0"/>
                </a:solidFill>
                <a:latin typeface="Menlo" panose="020B0609030804020204" pitchFamily="49" charset="0"/>
              </a:rPr>
              <a:t>		if</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aircraft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EngineType</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AircraftEngineType</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Turbojet</a:t>
            </a:r>
            <a:r>
              <a:rPr lang="en-US" dirty="0">
                <a:solidFill>
                  <a:srgbClr val="D4D4D4"/>
                </a:solidFill>
                <a:latin typeface="Menlo" panose="020B0609030804020204" pitchFamily="49" charset="0"/>
              </a:rPr>
              <a:t> &amp;&amp;</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aircraft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EngineCount</a:t>
            </a:r>
            <a:r>
              <a:rPr lang="en-US" dirty="0">
                <a:solidFill>
                  <a:srgbClr val="D4D4D4"/>
                </a:solidFill>
                <a:latin typeface="Menlo" panose="020B0609030804020204" pitchFamily="49" charset="0"/>
              </a:rPr>
              <a:t> == </a:t>
            </a:r>
            <a:r>
              <a:rPr lang="en-US" dirty="0">
                <a:solidFill>
                  <a:srgbClr val="B5CEA8"/>
                </a:solidFill>
                <a:latin typeface="Menlo" panose="020B0609030804020204" pitchFamily="49" charset="0"/>
              </a:rPr>
              <a:t>4</a:t>
            </a:r>
            <a:r>
              <a:rPr lang="en-US" dirty="0">
                <a:solidFill>
                  <a:srgbClr val="D4D4D4"/>
                </a:solidFill>
                <a:latin typeface="Menlo" panose="020B0609030804020204" pitchFamily="49" charset="0"/>
              </a:rPr>
              <a:t>) {</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JumboJets</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GeneralAircraft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watercraft</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vehicle</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as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Watercraft</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if</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watercraft</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null</a:t>
            </a:r>
            <a:r>
              <a:rPr lang="en-US" dirty="0">
                <a:solidFill>
                  <a:srgbClr val="D4D4D4"/>
                </a:solidFill>
                <a:latin typeface="Menlo" panose="020B0609030804020204" pitchFamily="49" charset="0"/>
              </a:rPr>
              <a:t>) {</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watercraft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Tonnage</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10000</a:t>
            </a:r>
            <a:r>
              <a:rPr lang="en-US" dirty="0">
                <a:solidFill>
                  <a:srgbClr val="D4D4D4"/>
                </a:solidFill>
                <a:latin typeface="Menlo" panose="020B0609030804020204" pitchFamily="49" charset="0"/>
              </a:rPr>
              <a:t> ? </a:t>
            </a:r>
            <a:endParaRPr lang="en-US" dirty="0"/>
          </a:p>
          <a:p>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Ships</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Boats</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r>
              <a:rPr lang="en-US" dirty="0">
                <a:solidFill>
                  <a:srgbClr val="D4D4D4"/>
                </a:solidFill>
                <a:latin typeface="Menlo" panose="020B0609030804020204" pitchFamily="49" charset="0"/>
              </a:rPr>
              <a:t>	etc.......</a:t>
            </a:r>
            <a:endParaRPr lang="en-US" dirty="0"/>
          </a:p>
          <a:p>
            <a:endParaRPr lang="en-US" dirty="0"/>
          </a:p>
        </p:txBody>
      </p:sp>
      <p:sp>
        <p:nvSpPr>
          <p:cNvPr id="4" name="TextBox 3">
            <a:extLst>
              <a:ext uri="{FF2B5EF4-FFF2-40B4-BE49-F238E27FC236}">
                <a16:creationId xmlns:a16="http://schemas.microsoft.com/office/drawing/2014/main" id="{35055E89-DB96-7645-9C66-C8AE41358D26}"/>
              </a:ext>
            </a:extLst>
          </p:cNvPr>
          <p:cNvSpPr txBox="1"/>
          <p:nvPr/>
        </p:nvSpPr>
        <p:spPr>
          <a:xfrm>
            <a:off x="395415" y="1524069"/>
            <a:ext cx="984950" cy="400110"/>
          </a:xfrm>
          <a:prstGeom prst="rect">
            <a:avLst/>
          </a:prstGeom>
          <a:noFill/>
        </p:spPr>
        <p:txBody>
          <a:bodyPr wrap="none" rtlCol="0">
            <a:spAutoFit/>
          </a:bodyPr>
          <a:lstStyle/>
          <a:p>
            <a:r>
              <a:rPr lang="en-US" sz="2000" dirty="0"/>
              <a:t>old way</a:t>
            </a:r>
          </a:p>
        </p:txBody>
      </p:sp>
    </p:spTree>
    <p:extLst>
      <p:ext uri="{BB962C8B-B14F-4D97-AF65-F5344CB8AC3E}">
        <p14:creationId xmlns:p14="http://schemas.microsoft.com/office/powerpoint/2010/main" val="334769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F34-2473-EC45-A16D-7DA5908D336A}"/>
              </a:ext>
            </a:extLst>
          </p:cNvPr>
          <p:cNvSpPr>
            <a:spLocks noGrp="1"/>
          </p:cNvSpPr>
          <p:nvPr>
            <p:ph type="title"/>
          </p:nvPr>
        </p:nvSpPr>
        <p:spPr/>
        <p:txBody>
          <a:bodyPr/>
          <a:lstStyle/>
          <a:p>
            <a:r>
              <a:rPr lang="en-US" dirty="0"/>
              <a:t>Pattern Matching</a:t>
            </a:r>
          </a:p>
        </p:txBody>
      </p:sp>
      <p:sp>
        <p:nvSpPr>
          <p:cNvPr id="3" name="Text Placeholder 2">
            <a:extLst>
              <a:ext uri="{FF2B5EF4-FFF2-40B4-BE49-F238E27FC236}">
                <a16:creationId xmlns:a16="http://schemas.microsoft.com/office/drawing/2014/main" id="{67C0E4C6-477C-1E48-B002-AB2591D33140}"/>
              </a:ext>
            </a:extLst>
          </p:cNvPr>
          <p:cNvSpPr>
            <a:spLocks noGrp="1"/>
          </p:cNvSpPr>
          <p:nvPr>
            <p:ph type="body" sz="quarter" idx="13"/>
          </p:nvPr>
        </p:nvSpPr>
        <p:spPr/>
        <p:txBody>
          <a:bodyPr>
            <a:normAutofit lnSpcReduction="10000"/>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static</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Certification</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GetRequiredCertification</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Vehicle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vehicle</a:t>
            </a:r>
            <a:r>
              <a:rPr lang="en-US" dirty="0">
                <a:solidFill>
                  <a:srgbClr val="D4D4D4"/>
                </a:solidFill>
                <a:latin typeface="Menlo" panose="020B0609030804020204" pitchFamily="49" charset="0"/>
              </a:rPr>
              <a:t>) {</a:t>
            </a:r>
            <a:endParaRPr lang="en-US" dirty="0"/>
          </a:p>
          <a:p>
            <a:r>
              <a:rPr lang="en-US" dirty="0">
                <a:solidFill>
                  <a:srgbClr val="C586C0"/>
                </a:solidFill>
                <a:latin typeface="Menlo" panose="020B0609030804020204" pitchFamily="49" charset="0"/>
              </a:rPr>
              <a:t>	switch</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vehicle</a:t>
            </a:r>
            <a:r>
              <a:rPr lang="en-US" dirty="0">
                <a:solidFill>
                  <a:srgbClr val="D4D4D4"/>
                </a:solidFill>
                <a:latin typeface="Menlo" panose="020B0609030804020204" pitchFamily="49" charset="0"/>
              </a:rPr>
              <a:t>) {</a:t>
            </a:r>
            <a:endParaRPr lang="en-US" dirty="0"/>
          </a:p>
          <a:p>
            <a:r>
              <a:rPr lang="en-US" dirty="0">
                <a:solidFill>
                  <a:srgbClr val="C586C0"/>
                </a:solidFill>
                <a:latin typeface="Menlo" panose="020B0609030804020204" pitchFamily="49" charset="0"/>
              </a:rPr>
              <a:t>		case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when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a</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EngineType</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AircraftEngineType</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Turbojet</a:t>
            </a:r>
            <a:r>
              <a:rPr lang="en-US" dirty="0">
                <a:solidFill>
                  <a:srgbClr val="D4D4D4"/>
                </a:solidFill>
                <a:latin typeface="Menlo" panose="020B0609030804020204" pitchFamily="49" charset="0"/>
              </a:rPr>
              <a:t> &amp;&amp; 										</a:t>
            </a:r>
            <a:r>
              <a:rPr lang="en-US" dirty="0" err="1">
                <a:solidFill>
                  <a:srgbClr val="9CDCFE"/>
                </a:solidFill>
                <a:latin typeface="Menlo" panose="020B0609030804020204" pitchFamily="49" charset="0"/>
              </a:rPr>
              <a:t>a</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EngineCount</a:t>
            </a:r>
            <a:r>
              <a:rPr lang="en-US" dirty="0">
                <a:solidFill>
                  <a:srgbClr val="D4D4D4"/>
                </a:solidFill>
                <a:latin typeface="Menlo" panose="020B0609030804020204" pitchFamily="49" charset="0"/>
              </a:rPr>
              <a:t> == </a:t>
            </a:r>
            <a:r>
              <a:rPr lang="en-US" dirty="0">
                <a:solidFill>
                  <a:srgbClr val="B5CEA8"/>
                </a:solidFill>
                <a:latin typeface="Menlo" panose="020B0609030804020204" pitchFamily="49" charset="0"/>
              </a:rPr>
              <a:t>4</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JumboJets</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case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Aircraft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GeneralAircraft</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case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Watercraft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when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w</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Tonnage</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10000</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Ships</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case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Watercraft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Boats</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case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GroundVehicle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when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g</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WheelCount</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6</a:t>
            </a:r>
            <a:r>
              <a:rPr lang="en-US" dirty="0">
                <a:solidFill>
                  <a:srgbClr val="D4D4D4"/>
                </a:solidFill>
                <a:latin typeface="Menlo" panose="020B0609030804020204" pitchFamily="49" charset="0"/>
              </a:rPr>
              <a:t> || </a:t>
            </a:r>
            <a:endParaRPr lang="en-US" dirty="0"/>
          </a:p>
          <a:p>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g</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GrossVehicleWeightRating</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10000</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OversizeVehicles</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default</a:t>
            </a:r>
            <a:r>
              <a:rPr lang="en-US" dirty="0">
                <a:solidFill>
                  <a:srgbClr val="D4D4D4"/>
                </a:solidFill>
                <a:latin typeface="Menlo" panose="020B0609030804020204" pitchFamily="49" charset="0"/>
              </a:rPr>
              <a:t>:</a:t>
            </a:r>
            <a:endParaRPr lang="en-US" dirty="0"/>
          </a:p>
          <a:p>
            <a:r>
              <a:rPr lang="en-US" dirty="0">
                <a:solidFill>
                  <a:srgbClr val="C586C0"/>
                </a:solidFill>
                <a:latin typeface="Menlo" panose="020B0609030804020204" pitchFamily="49" charset="0"/>
              </a:rPr>
              <a:t>			return</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None</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4" name="TextBox 3">
            <a:extLst>
              <a:ext uri="{FF2B5EF4-FFF2-40B4-BE49-F238E27FC236}">
                <a16:creationId xmlns:a16="http://schemas.microsoft.com/office/drawing/2014/main" id="{27AE619F-A9F3-474E-9936-D3929E3BC5E9}"/>
              </a:ext>
            </a:extLst>
          </p:cNvPr>
          <p:cNvSpPr txBox="1"/>
          <p:nvPr/>
        </p:nvSpPr>
        <p:spPr>
          <a:xfrm>
            <a:off x="395415" y="1524069"/>
            <a:ext cx="1100686" cy="400110"/>
          </a:xfrm>
          <a:prstGeom prst="rect">
            <a:avLst/>
          </a:prstGeom>
          <a:noFill/>
        </p:spPr>
        <p:txBody>
          <a:bodyPr wrap="none" rtlCol="0">
            <a:spAutoFit/>
          </a:bodyPr>
          <a:lstStyle/>
          <a:p>
            <a:r>
              <a:rPr lang="en-US" sz="2000" dirty="0"/>
              <a:t>new way</a:t>
            </a:r>
          </a:p>
        </p:txBody>
      </p:sp>
    </p:spTree>
    <p:extLst>
      <p:ext uri="{BB962C8B-B14F-4D97-AF65-F5344CB8AC3E}">
        <p14:creationId xmlns:p14="http://schemas.microsoft.com/office/powerpoint/2010/main" val="70580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55A4-E4E1-F741-8FBA-7FB6D7B41A12}"/>
              </a:ext>
            </a:extLst>
          </p:cNvPr>
          <p:cNvSpPr>
            <a:spLocks noGrp="1"/>
          </p:cNvSpPr>
          <p:nvPr>
            <p:ph type="title"/>
          </p:nvPr>
        </p:nvSpPr>
        <p:spPr/>
        <p:txBody>
          <a:bodyPr/>
          <a:lstStyle/>
          <a:p>
            <a:r>
              <a:rPr lang="en-US" dirty="0"/>
              <a:t>Expression bodies</a:t>
            </a:r>
          </a:p>
        </p:txBody>
      </p:sp>
      <p:sp>
        <p:nvSpPr>
          <p:cNvPr id="3" name="Text Placeholder 2">
            <a:extLst>
              <a:ext uri="{FF2B5EF4-FFF2-40B4-BE49-F238E27FC236}">
                <a16:creationId xmlns:a16="http://schemas.microsoft.com/office/drawing/2014/main" id="{67624567-D0BD-B94B-B0F6-B01A0523649C}"/>
              </a:ext>
            </a:extLst>
          </p:cNvPr>
          <p:cNvSpPr>
            <a:spLocks noGrp="1"/>
          </p:cNvSpPr>
          <p:nvPr>
            <p:ph type="body" sz="quarter" idx="13"/>
          </p:nvPr>
        </p:nvSpPr>
        <p:spPr>
          <a:xfrm>
            <a:off x="395416" y="2202446"/>
            <a:ext cx="11430000" cy="1552744"/>
          </a:xfrm>
        </p:spPr>
        <p:txBody>
          <a:bodyPr>
            <a:normAutofit fontScale="92500" lnSpcReduction="10000"/>
          </a:bodyPr>
          <a:lstStyle/>
          <a:p>
            <a:r>
              <a:rPr lang="en-US" dirty="0">
                <a:solidFill>
                  <a:srgbClr val="569CD6"/>
                </a:solidFill>
                <a:latin typeface="Menlo" panose="020B0609030804020204" pitchFamily="49" charset="0"/>
              </a:rPr>
              <a:t>private</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_</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endParaRPr lang="en-US" dirty="0"/>
          </a:p>
          <a:p>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get</a:t>
            </a:r>
            <a:r>
              <a:rPr lang="en-US" dirty="0">
                <a:solidFill>
                  <a:srgbClr val="D4D4D4"/>
                </a:solidFill>
                <a:latin typeface="Menlo" panose="020B0609030804020204" pitchFamily="49" charset="0"/>
              </a:rPr>
              <a:t> =&gt; _</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set</a:t>
            </a:r>
            <a:r>
              <a:rPr lang="en-US" dirty="0">
                <a:solidFill>
                  <a:srgbClr val="D4D4D4"/>
                </a:solidFill>
                <a:latin typeface="Menlo" panose="020B0609030804020204" pitchFamily="49" charset="0"/>
              </a:rPr>
              <a:t> =&gt; </a:t>
            </a:r>
            <a:r>
              <a:rPr lang="en-US" dirty="0" err="1">
                <a:solidFill>
                  <a:srgbClr val="DCDCAA"/>
                </a:solidFill>
                <a:latin typeface="Menlo" panose="020B0609030804020204" pitchFamily="49" charset="0"/>
              </a:rPr>
              <a:t>SetProperty</a:t>
            </a:r>
            <a:r>
              <a:rPr lang="en-US" dirty="0">
                <a:solidFill>
                  <a:srgbClr val="D4D4D4"/>
                </a:solidFill>
                <a:latin typeface="Menlo" panose="020B0609030804020204" pitchFamily="49" charset="0"/>
              </a:rPr>
              <a:t>(</a:t>
            </a:r>
            <a:r>
              <a:rPr lang="en-US" dirty="0">
                <a:solidFill>
                  <a:srgbClr val="569CD6"/>
                </a:solidFill>
                <a:latin typeface="Menlo" panose="020B0609030804020204" pitchFamily="49" charset="0"/>
              </a:rPr>
              <a:t>ref</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_name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value</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FDF34855-C909-F74E-A96C-B2CA140FE16D}"/>
              </a:ext>
            </a:extLst>
          </p:cNvPr>
          <p:cNvSpPr>
            <a:spLocks noGrp="1"/>
          </p:cNvSpPr>
          <p:nvPr>
            <p:ph type="body" sz="quarter" idx="14"/>
          </p:nvPr>
        </p:nvSpPr>
        <p:spPr/>
        <p:txBody>
          <a:bodyPr/>
          <a:lstStyle/>
          <a:p>
            <a:r>
              <a:rPr lang="en-US" dirty="0"/>
              <a:t>property accessors</a:t>
            </a:r>
          </a:p>
        </p:txBody>
      </p:sp>
      <p:sp>
        <p:nvSpPr>
          <p:cNvPr id="5" name="Text Placeholder 4">
            <a:extLst>
              <a:ext uri="{FF2B5EF4-FFF2-40B4-BE49-F238E27FC236}">
                <a16:creationId xmlns:a16="http://schemas.microsoft.com/office/drawing/2014/main" id="{D112B763-24A6-4E43-A091-C76DEC70E70E}"/>
              </a:ext>
            </a:extLst>
          </p:cNvPr>
          <p:cNvSpPr>
            <a:spLocks noGrp="1"/>
          </p:cNvSpPr>
          <p:nvPr>
            <p:ph type="body" sz="quarter" idx="15"/>
          </p:nvPr>
        </p:nvSpPr>
        <p:spPr>
          <a:xfrm>
            <a:off x="395416" y="4523789"/>
            <a:ext cx="11430000" cy="478322"/>
          </a:xfrm>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bool</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IsSquare</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Rectangle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rect</a:t>
            </a:r>
            <a:r>
              <a:rPr lang="en-US" dirty="0">
                <a:solidFill>
                  <a:srgbClr val="D4D4D4"/>
                </a:solidFill>
                <a:latin typeface="Menlo" panose="020B0609030804020204" pitchFamily="49" charset="0"/>
              </a:rPr>
              <a:t>) =&gt; </a:t>
            </a:r>
            <a:r>
              <a:rPr lang="en-US" dirty="0" err="1">
                <a:solidFill>
                  <a:srgbClr val="9CDCFE"/>
                </a:solidFill>
                <a:latin typeface="Menlo" panose="020B0609030804020204" pitchFamily="49" charset="0"/>
              </a:rPr>
              <a:t>rect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Height</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rect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Width</a:t>
            </a:r>
            <a:r>
              <a:rPr lang="en-US" dirty="0">
                <a:solidFill>
                  <a:srgbClr val="D4D4D4"/>
                </a:solidFill>
                <a:latin typeface="Menlo" panose="020B0609030804020204" pitchFamily="49" charset="0"/>
              </a:rPr>
              <a:t>;</a:t>
            </a:r>
            <a:endParaRPr lang="en-US" dirty="0"/>
          </a:p>
          <a:p>
            <a:endParaRPr lang="en-US" dirty="0"/>
          </a:p>
        </p:txBody>
      </p:sp>
      <p:sp>
        <p:nvSpPr>
          <p:cNvPr id="6" name="Text Placeholder 5">
            <a:extLst>
              <a:ext uri="{FF2B5EF4-FFF2-40B4-BE49-F238E27FC236}">
                <a16:creationId xmlns:a16="http://schemas.microsoft.com/office/drawing/2014/main" id="{140408EE-FE5A-B246-8F46-0F71C83B0D46}"/>
              </a:ext>
            </a:extLst>
          </p:cNvPr>
          <p:cNvSpPr>
            <a:spLocks noGrp="1"/>
          </p:cNvSpPr>
          <p:nvPr>
            <p:ph type="body" sz="quarter" idx="16"/>
          </p:nvPr>
        </p:nvSpPr>
        <p:spPr>
          <a:xfrm>
            <a:off x="395416" y="4045467"/>
            <a:ext cx="4448175" cy="457200"/>
          </a:xfrm>
        </p:spPr>
        <p:txBody>
          <a:bodyPr/>
          <a:lstStyle/>
          <a:p>
            <a:r>
              <a:rPr lang="en-US" dirty="0"/>
              <a:t>methods</a:t>
            </a:r>
          </a:p>
        </p:txBody>
      </p:sp>
      <p:sp>
        <p:nvSpPr>
          <p:cNvPr id="7" name="Text Placeholder 6">
            <a:extLst>
              <a:ext uri="{FF2B5EF4-FFF2-40B4-BE49-F238E27FC236}">
                <a16:creationId xmlns:a16="http://schemas.microsoft.com/office/drawing/2014/main" id="{9C12056D-09F2-664A-AC6B-E16F8EA94093}"/>
              </a:ext>
            </a:extLst>
          </p:cNvPr>
          <p:cNvSpPr>
            <a:spLocks noGrp="1"/>
          </p:cNvSpPr>
          <p:nvPr>
            <p:ph type="body" sz="quarter" idx="17"/>
          </p:nvPr>
        </p:nvSpPr>
        <p:spPr>
          <a:xfrm>
            <a:off x="381000" y="5770710"/>
            <a:ext cx="11430000" cy="457200"/>
          </a:xfrm>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Vehicle</a:t>
            </a:r>
            <a:r>
              <a:rPr lang="en-US" dirty="0">
                <a:solidFill>
                  <a:srgbClr val="D4D4D4"/>
                </a:solidFill>
                <a:latin typeface="Menlo" panose="020B0609030804020204" pitchFamily="49" charset="0"/>
              </a:rPr>
              <a:t>(</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=&gt;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a:t>
            </a:r>
            <a:endParaRPr lang="en-US" dirty="0"/>
          </a:p>
          <a:p>
            <a:endParaRPr lang="en-US" dirty="0"/>
          </a:p>
        </p:txBody>
      </p:sp>
      <p:sp>
        <p:nvSpPr>
          <p:cNvPr id="8" name="Text Placeholder 7">
            <a:extLst>
              <a:ext uri="{FF2B5EF4-FFF2-40B4-BE49-F238E27FC236}">
                <a16:creationId xmlns:a16="http://schemas.microsoft.com/office/drawing/2014/main" id="{E8752C24-30C6-FC46-8529-E597BA5A837B}"/>
              </a:ext>
            </a:extLst>
          </p:cNvPr>
          <p:cNvSpPr>
            <a:spLocks noGrp="1"/>
          </p:cNvSpPr>
          <p:nvPr>
            <p:ph type="body" sz="quarter" idx="18"/>
          </p:nvPr>
        </p:nvSpPr>
        <p:spPr/>
        <p:txBody>
          <a:bodyPr/>
          <a:lstStyle/>
          <a:p>
            <a:r>
              <a:rPr lang="en-US" dirty="0"/>
              <a:t>constructors</a:t>
            </a:r>
          </a:p>
        </p:txBody>
      </p:sp>
    </p:spTree>
    <p:extLst>
      <p:ext uri="{BB962C8B-B14F-4D97-AF65-F5344CB8AC3E}">
        <p14:creationId xmlns:p14="http://schemas.microsoft.com/office/powerpoint/2010/main" val="29105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400"/>
                                        <p:tgtEl>
                                          <p:spTgt spid="8">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bg/>
                                          </p:spTgt>
                                        </p:tgtEl>
                                        <p:attrNameLst>
                                          <p:attrName>style.visibility</p:attrName>
                                        </p:attrNameLst>
                                      </p:cBhvr>
                                      <p:to>
                                        <p:strVal val="visible"/>
                                      </p:to>
                                    </p:set>
                                    <p:animEffect transition="in" filter="fade">
                                      <p:cBhvr>
                                        <p:cTn id="21" dur="400"/>
                                        <p:tgtEl>
                                          <p:spTgt spid="7">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4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animBg="1"/>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3536-A5DF-DB42-80B5-4467D7F86FEA}"/>
              </a:ext>
            </a:extLst>
          </p:cNvPr>
          <p:cNvSpPr>
            <a:spLocks noGrp="1"/>
          </p:cNvSpPr>
          <p:nvPr>
            <p:ph type="title"/>
          </p:nvPr>
        </p:nvSpPr>
        <p:spPr/>
        <p:txBody>
          <a:bodyPr/>
          <a:lstStyle/>
          <a:p>
            <a:r>
              <a:rPr lang="en-US" dirty="0"/>
              <a:t>Expression Bodies</a:t>
            </a:r>
          </a:p>
        </p:txBody>
      </p:sp>
      <p:sp>
        <p:nvSpPr>
          <p:cNvPr id="3" name="Text Placeholder 2">
            <a:extLst>
              <a:ext uri="{FF2B5EF4-FFF2-40B4-BE49-F238E27FC236}">
                <a16:creationId xmlns:a16="http://schemas.microsoft.com/office/drawing/2014/main" id="{783D6EBD-0690-694F-8D73-2954596D6B12}"/>
              </a:ext>
            </a:extLst>
          </p:cNvPr>
          <p:cNvSpPr>
            <a:spLocks noGrp="1"/>
          </p:cNvSpPr>
          <p:nvPr>
            <p:ph type="body" sz="quarter" idx="13"/>
          </p:nvPr>
        </p:nvSpPr>
        <p:spPr>
          <a:xfrm>
            <a:off x="395416" y="2202445"/>
            <a:ext cx="11430000" cy="3382809"/>
          </a:xfrm>
        </p:spPr>
        <p:txBody>
          <a:bodyPr>
            <a:normAutofit/>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static</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CertificationCostNew</a:t>
            </a:r>
            <a:r>
              <a:rPr lang="en-US" dirty="0">
                <a:solidFill>
                  <a:srgbClr val="D4D4D4"/>
                </a:solidFill>
                <a:latin typeface="Menlo" panose="020B0609030804020204" pitchFamily="49" charset="0"/>
              </a:rPr>
              <a:t>(</a:t>
            </a:r>
            <a:r>
              <a:rPr lang="en-US" dirty="0">
                <a:solidFill>
                  <a:srgbClr val="4EC9B0"/>
                </a:solidFill>
                <a:latin typeface="Menlo" panose="020B0609030804020204" pitchFamily="49" charset="0"/>
              </a:rPr>
              <a:t>Certification</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certification</a:t>
            </a:r>
            <a:r>
              <a:rPr lang="en-US" dirty="0">
                <a:solidFill>
                  <a:srgbClr val="D4D4D4"/>
                </a:solidFill>
                <a:latin typeface="Menlo" panose="020B0609030804020204" pitchFamily="49" charset="0"/>
              </a:rPr>
              <a:t>) =&gt;</a:t>
            </a:r>
            <a:endParaRPr lang="en-US" dirty="0"/>
          </a:p>
          <a:p>
            <a:r>
              <a:rPr lang="en-US" dirty="0">
                <a:solidFill>
                  <a:srgbClr val="9CDCFE"/>
                </a:solidFill>
                <a:latin typeface="Menlo" panose="020B0609030804020204" pitchFamily="49" charset="0"/>
              </a:rPr>
              <a:t>	certification</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switch</a:t>
            </a:r>
            <a:endParaRPr lang="en-US" dirty="0"/>
          </a:p>
          <a:p>
            <a:r>
              <a:rPr lang="en-US" dirty="0">
                <a:solidFill>
                  <a:srgbClr val="D4D4D4"/>
                </a:solidFill>
                <a:latin typeface="Menlo" panose="020B0609030804020204" pitchFamily="49" charset="0"/>
              </a:rPr>
              <a:t>	{</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JumboJets</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100000</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GeneralAircraft</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25000</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Ships</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20000</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Boats</a:t>
            </a:r>
            <a:r>
              <a:rPr lang="en-US" dirty="0">
                <a:solidFill>
                  <a:srgbClr val="D4D4D4"/>
                </a:solidFill>
                <a:latin typeface="Menlo" panose="020B0609030804020204" pitchFamily="49" charset="0"/>
              </a:rPr>
              <a:t> 			</a:t>
            </a:r>
            <a:r>
              <a:rPr lang="en-US">
                <a:solidFill>
                  <a:srgbClr val="D4D4D4"/>
                </a:solidFill>
                <a:latin typeface="Menlo" panose="020B0609030804020204" pitchFamily="49" charset="0"/>
              </a:rPr>
              <a:t>	=&gt; </a:t>
            </a:r>
            <a:r>
              <a:rPr lang="en-US" dirty="0">
                <a:solidFill>
                  <a:srgbClr val="B5CEA8"/>
                </a:solidFill>
                <a:latin typeface="Menlo" panose="020B0609030804020204" pitchFamily="49" charset="0"/>
              </a:rPr>
              <a:t>5000</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OversizeVehicles</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5000</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Certification</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None</a:t>
            </a:r>
            <a:r>
              <a:rPr lang="en-US" dirty="0">
                <a:solidFill>
                  <a:srgbClr val="D4D4D4"/>
                </a:solidFill>
                <a:latin typeface="Menlo" panose="020B0609030804020204" pitchFamily="49" charset="0"/>
              </a:rPr>
              <a:t> 					=&gt;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_</a:t>
            </a:r>
            <a:r>
              <a:rPr lang="en-US" dirty="0">
                <a:solidFill>
                  <a:srgbClr val="D4D4D4"/>
                </a:solidFill>
                <a:latin typeface="Menlo" panose="020B0609030804020204" pitchFamily="49" charset="0"/>
              </a:rPr>
              <a:t> =&gt; </a:t>
            </a:r>
            <a:r>
              <a:rPr lang="en-US" dirty="0">
                <a:solidFill>
                  <a:srgbClr val="C586C0"/>
                </a:solidFill>
                <a:latin typeface="Menlo" panose="020B0609030804020204" pitchFamily="49" charset="0"/>
              </a:rPr>
              <a:t>throw</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new</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ArgumentException</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message</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"invalid </a:t>
            </a:r>
            <a:r>
              <a:rPr lang="en-US" dirty="0" err="1">
                <a:solidFill>
                  <a:srgbClr val="CE9178"/>
                </a:solidFill>
                <a:latin typeface="Menlo" panose="020B0609030804020204" pitchFamily="49" charset="0"/>
              </a:rPr>
              <a:t>enum</a:t>
            </a:r>
            <a:r>
              <a:rPr lang="en-US" dirty="0">
                <a:solidFill>
                  <a:srgbClr val="CE9178"/>
                </a:solidFill>
                <a:latin typeface="Menlo" panose="020B0609030804020204" pitchFamily="49" charset="0"/>
              </a:rPr>
              <a:t> value"</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endParaRPr lang="en-US" dirty="0"/>
          </a:p>
          <a:p>
            <a:endParaRPr lang="en-US" dirty="0"/>
          </a:p>
        </p:txBody>
      </p:sp>
      <p:sp>
        <p:nvSpPr>
          <p:cNvPr id="4" name="Text Placeholder 3">
            <a:extLst>
              <a:ext uri="{FF2B5EF4-FFF2-40B4-BE49-F238E27FC236}">
                <a16:creationId xmlns:a16="http://schemas.microsoft.com/office/drawing/2014/main" id="{246E884B-A03C-F34A-976D-DC2A28C6DF45}"/>
              </a:ext>
            </a:extLst>
          </p:cNvPr>
          <p:cNvSpPr>
            <a:spLocks noGrp="1"/>
          </p:cNvSpPr>
          <p:nvPr>
            <p:ph type="body" sz="quarter" idx="14"/>
          </p:nvPr>
        </p:nvSpPr>
        <p:spPr/>
        <p:txBody>
          <a:bodyPr/>
          <a:lstStyle/>
          <a:p>
            <a:r>
              <a:rPr lang="en-US" dirty="0"/>
              <a:t>switch statements</a:t>
            </a:r>
          </a:p>
        </p:txBody>
      </p:sp>
    </p:spTree>
    <p:extLst>
      <p:ext uri="{BB962C8B-B14F-4D97-AF65-F5344CB8AC3E}">
        <p14:creationId xmlns:p14="http://schemas.microsoft.com/office/powerpoint/2010/main" val="99572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ED16-50AF-8440-8691-24EF4A7BFF18}"/>
              </a:ext>
            </a:extLst>
          </p:cNvPr>
          <p:cNvSpPr>
            <a:spLocks noGrp="1"/>
          </p:cNvSpPr>
          <p:nvPr>
            <p:ph type="title"/>
          </p:nvPr>
        </p:nvSpPr>
        <p:spPr/>
        <p:txBody>
          <a:bodyPr/>
          <a:lstStyle/>
          <a:p>
            <a:r>
              <a:rPr lang="en-US" dirty="0"/>
              <a:t>About .NET Core</a:t>
            </a:r>
          </a:p>
        </p:txBody>
      </p:sp>
      <p:sp>
        <p:nvSpPr>
          <p:cNvPr id="3" name="Content Placeholder 2">
            <a:extLst>
              <a:ext uri="{FF2B5EF4-FFF2-40B4-BE49-F238E27FC236}">
                <a16:creationId xmlns:a16="http://schemas.microsoft.com/office/drawing/2014/main" id="{5AB75405-0E7A-EA41-9ABC-BE5EA3217B22}"/>
              </a:ext>
            </a:extLst>
          </p:cNvPr>
          <p:cNvSpPr>
            <a:spLocks noGrp="1"/>
          </p:cNvSpPr>
          <p:nvPr>
            <p:ph idx="1"/>
          </p:nvPr>
        </p:nvSpPr>
        <p:spPr/>
        <p:txBody>
          <a:bodyPr>
            <a:normAutofit/>
          </a:bodyPr>
          <a:lstStyle/>
          <a:p>
            <a:r>
              <a:rPr lang="en-US" sz="2400" dirty="0"/>
              <a:t>Cross-platform</a:t>
            </a:r>
          </a:p>
          <a:p>
            <a:r>
              <a:rPr lang="en-US" sz="2400" dirty="0"/>
              <a:t>Consistent across architectures</a:t>
            </a:r>
          </a:p>
          <a:p>
            <a:r>
              <a:rPr lang="en-US" sz="2400" dirty="0"/>
              <a:t>Command-line tools</a:t>
            </a:r>
          </a:p>
          <a:p>
            <a:r>
              <a:rPr lang="en-US" sz="2400" dirty="0"/>
              <a:t>Flexible deployment (Docker!!)</a:t>
            </a:r>
          </a:p>
          <a:p>
            <a:r>
              <a:rPr lang="en-US" sz="2400" dirty="0"/>
              <a:t>Compatible</a:t>
            </a:r>
          </a:p>
          <a:p>
            <a:r>
              <a:rPr lang="en-US" sz="2400" dirty="0"/>
              <a:t>Open source</a:t>
            </a:r>
          </a:p>
          <a:p>
            <a:r>
              <a:rPr lang="en-US" sz="2400" dirty="0"/>
              <a:t>Supported by Microsoft</a:t>
            </a:r>
          </a:p>
          <a:p>
            <a:r>
              <a:rPr lang="en-US" sz="2400" dirty="0"/>
              <a:t>Free! (as in beer)</a:t>
            </a:r>
          </a:p>
        </p:txBody>
      </p:sp>
    </p:spTree>
    <p:extLst>
      <p:ext uri="{BB962C8B-B14F-4D97-AF65-F5344CB8AC3E}">
        <p14:creationId xmlns:p14="http://schemas.microsoft.com/office/powerpoint/2010/main" val="341264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anim calcmode="lin" valueType="num">
                                      <p:cBhvr>
                                        <p:cTn id="8"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
                                        <p:tgtEl>
                                          <p:spTgt spid="3">
                                            <p:txEl>
                                              <p:pRg st="1" end="1"/>
                                            </p:txEl>
                                          </p:spTgt>
                                        </p:tgtEl>
                                      </p:cBhvr>
                                    </p:animEffect>
                                    <p:anim calcmode="lin" valueType="num">
                                      <p:cBhvr>
                                        <p:cTn id="14"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2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
                                        <p:tgtEl>
                                          <p:spTgt spid="3">
                                            <p:txEl>
                                              <p:pRg st="2" end="2"/>
                                            </p:txEl>
                                          </p:spTgt>
                                        </p:tgtEl>
                                      </p:cBhvr>
                                    </p:animEffect>
                                    <p:anim calcmode="lin" valueType="num">
                                      <p:cBhvr>
                                        <p:cTn id="20"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6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
                                        <p:tgtEl>
                                          <p:spTgt spid="3">
                                            <p:txEl>
                                              <p:pRg st="3" end="3"/>
                                            </p:txEl>
                                          </p:spTgt>
                                        </p:tgtEl>
                                      </p:cBhvr>
                                    </p:animEffect>
                                    <p:anim calcmode="lin" valueType="num">
                                      <p:cBhvr>
                                        <p:cTn id="26"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2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8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
                                        <p:tgtEl>
                                          <p:spTgt spid="3">
                                            <p:txEl>
                                              <p:pRg st="4" end="4"/>
                                            </p:txEl>
                                          </p:spTgt>
                                        </p:tgtEl>
                                      </p:cBhvr>
                                    </p:animEffect>
                                    <p:anim calcmode="lin" valueType="num">
                                      <p:cBhvr>
                                        <p:cTn id="32" dur="2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2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
                                        <p:tgtEl>
                                          <p:spTgt spid="3">
                                            <p:txEl>
                                              <p:pRg st="5" end="5"/>
                                            </p:txEl>
                                          </p:spTgt>
                                        </p:tgtEl>
                                      </p:cBhvr>
                                    </p:animEffect>
                                    <p:anim calcmode="lin" valueType="num">
                                      <p:cBhvr>
                                        <p:cTn id="38"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2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12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200"/>
                                        <p:tgtEl>
                                          <p:spTgt spid="3">
                                            <p:txEl>
                                              <p:pRg st="6" end="6"/>
                                            </p:txEl>
                                          </p:spTgt>
                                        </p:tgtEl>
                                      </p:cBhvr>
                                    </p:animEffect>
                                    <p:anim calcmode="lin" valueType="num">
                                      <p:cBhvr>
                                        <p:cTn id="44"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14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200"/>
                                        <p:tgtEl>
                                          <p:spTgt spid="3">
                                            <p:txEl>
                                              <p:pRg st="7" end="7"/>
                                            </p:txEl>
                                          </p:spTgt>
                                        </p:tgtEl>
                                      </p:cBhvr>
                                    </p:animEffect>
                                    <p:anim calcmode="lin" valueType="num">
                                      <p:cBhvr>
                                        <p:cTn id="50"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E6B2-965A-174B-AD67-E9C840CC1A09}"/>
              </a:ext>
            </a:extLst>
          </p:cNvPr>
          <p:cNvSpPr>
            <a:spLocks noGrp="1"/>
          </p:cNvSpPr>
          <p:nvPr>
            <p:ph type="title"/>
          </p:nvPr>
        </p:nvSpPr>
        <p:spPr/>
        <p:txBody>
          <a:bodyPr/>
          <a:lstStyle/>
          <a:p>
            <a:r>
              <a:rPr lang="en-US" dirty="0"/>
              <a:t>Tuples</a:t>
            </a:r>
          </a:p>
        </p:txBody>
      </p:sp>
      <p:sp>
        <p:nvSpPr>
          <p:cNvPr id="3" name="Text Placeholder 2">
            <a:extLst>
              <a:ext uri="{FF2B5EF4-FFF2-40B4-BE49-F238E27FC236}">
                <a16:creationId xmlns:a16="http://schemas.microsoft.com/office/drawing/2014/main" id="{1A88D2FF-E04C-6849-B816-E41D363303D6}"/>
              </a:ext>
            </a:extLst>
          </p:cNvPr>
          <p:cNvSpPr>
            <a:spLocks noGrp="1"/>
          </p:cNvSpPr>
          <p:nvPr>
            <p:ph type="body" sz="quarter" idx="13"/>
          </p:nvPr>
        </p:nvSpPr>
        <p:spPr/>
        <p:txBody>
          <a:bodyPr/>
          <a:lstStyle/>
          <a:p>
            <a:r>
              <a:rPr lang="en-US" sz="1600" dirty="0">
                <a:solidFill>
                  <a:srgbClr val="569CD6"/>
                </a:solidFill>
                <a:latin typeface="Menlo" panose="020B0609030804020204" pitchFamily="49" charset="0"/>
              </a:rPr>
              <a:t>public</a:t>
            </a:r>
            <a:r>
              <a:rPr lang="en-US" sz="1600" dirty="0">
                <a:solidFill>
                  <a:srgbClr val="D4D4D4"/>
                </a:solidFill>
                <a:latin typeface="Menlo" panose="020B0609030804020204" pitchFamily="49" charset="0"/>
              </a:rPr>
              <a:t> </a:t>
            </a:r>
            <a:r>
              <a:rPr lang="en-US" sz="1600" dirty="0">
                <a:solidFill>
                  <a:srgbClr val="4EC9B0"/>
                </a:solidFill>
                <a:latin typeface="Menlo" panose="020B0609030804020204" pitchFamily="49" charset="0"/>
              </a:rPr>
              <a:t>List</a:t>
            </a:r>
            <a:r>
              <a:rPr lang="en-US" sz="1600" dirty="0">
                <a:solidFill>
                  <a:srgbClr val="D4D4D4"/>
                </a:solidFill>
                <a:latin typeface="Menlo" panose="020B0609030804020204" pitchFamily="49" charset="0"/>
              </a:rPr>
              <a:t>&lt;</a:t>
            </a:r>
            <a:r>
              <a:rPr lang="en-US" sz="1600" dirty="0" err="1">
                <a:solidFill>
                  <a:srgbClr val="4EC9B0"/>
                </a:solidFill>
                <a:latin typeface="Menlo" panose="020B0609030804020204" pitchFamily="49" charset="0"/>
              </a:rPr>
              <a:t>CategoryAndPrice</a:t>
            </a:r>
            <a:r>
              <a:rPr lang="en-US" sz="1600" dirty="0">
                <a:solidFill>
                  <a:srgbClr val="D4D4D4"/>
                </a:solidFill>
                <a:latin typeface="Menlo" panose="020B0609030804020204" pitchFamily="49" charset="0"/>
              </a:rPr>
              <a:t>&gt; </a:t>
            </a:r>
            <a:r>
              <a:rPr lang="en-US" sz="1600" dirty="0" err="1">
                <a:solidFill>
                  <a:srgbClr val="DCDCAA"/>
                </a:solidFill>
                <a:latin typeface="Menlo" panose="020B0609030804020204" pitchFamily="49" charset="0"/>
              </a:rPr>
              <a:t>AvgPriceByCategory</a:t>
            </a:r>
            <a:r>
              <a:rPr lang="en-US" sz="1600" dirty="0">
                <a:solidFill>
                  <a:srgbClr val="D4D4D4"/>
                </a:solidFill>
                <a:latin typeface="Menlo" panose="020B0609030804020204" pitchFamily="49" charset="0"/>
              </a:rPr>
              <a:t>(</a:t>
            </a:r>
            <a:r>
              <a:rPr lang="en-US" sz="1600" dirty="0">
                <a:solidFill>
                  <a:srgbClr val="4EC9B0"/>
                </a:solidFill>
                <a:latin typeface="Menlo" panose="020B0609030804020204" pitchFamily="49" charset="0"/>
              </a:rPr>
              <a:t>List</a:t>
            </a:r>
            <a:r>
              <a:rPr lang="en-US" sz="1600" dirty="0">
                <a:solidFill>
                  <a:srgbClr val="D4D4D4"/>
                </a:solidFill>
                <a:latin typeface="Menlo" panose="020B0609030804020204" pitchFamily="49" charset="0"/>
              </a:rPr>
              <a:t>&lt;</a:t>
            </a:r>
            <a:r>
              <a:rPr lang="en-US" sz="1600" dirty="0">
                <a:solidFill>
                  <a:srgbClr val="4EC9B0"/>
                </a:solidFill>
                <a:latin typeface="Menlo" panose="020B0609030804020204" pitchFamily="49" charset="0"/>
              </a:rPr>
              <a:t>Product</a:t>
            </a:r>
            <a:r>
              <a:rPr lang="en-US" sz="1600" dirty="0">
                <a:solidFill>
                  <a:srgbClr val="D4D4D4"/>
                </a:solidFill>
                <a:latin typeface="Menlo" panose="020B0609030804020204" pitchFamily="49" charset="0"/>
              </a:rPr>
              <a:t>&gt; </a:t>
            </a:r>
            <a:r>
              <a:rPr lang="en-US" sz="1600" dirty="0">
                <a:solidFill>
                  <a:srgbClr val="9CDCFE"/>
                </a:solidFill>
                <a:latin typeface="Menlo" panose="020B0609030804020204" pitchFamily="49" charset="0"/>
              </a:rPr>
              <a:t>products</a:t>
            </a:r>
            <a:r>
              <a:rPr lang="en-US" sz="1600" dirty="0">
                <a:solidFill>
                  <a:srgbClr val="D4D4D4"/>
                </a:solidFill>
                <a:latin typeface="Menlo" panose="020B0609030804020204" pitchFamily="49" charset="0"/>
              </a:rPr>
              <a:t>)</a:t>
            </a:r>
            <a:endParaRPr lang="en-US" sz="1600" dirty="0"/>
          </a:p>
          <a:p>
            <a:endParaRPr lang="en-US" dirty="0"/>
          </a:p>
        </p:txBody>
      </p:sp>
      <p:sp>
        <p:nvSpPr>
          <p:cNvPr id="4" name="Text Placeholder 3">
            <a:extLst>
              <a:ext uri="{FF2B5EF4-FFF2-40B4-BE49-F238E27FC236}">
                <a16:creationId xmlns:a16="http://schemas.microsoft.com/office/drawing/2014/main" id="{F2A6DBC3-03B3-2046-91C3-7C3512A1DBCB}"/>
              </a:ext>
            </a:extLst>
          </p:cNvPr>
          <p:cNvSpPr>
            <a:spLocks noGrp="1"/>
          </p:cNvSpPr>
          <p:nvPr>
            <p:ph type="body" sz="quarter" idx="14"/>
          </p:nvPr>
        </p:nvSpPr>
        <p:spPr/>
        <p:txBody>
          <a:bodyPr/>
          <a:lstStyle/>
          <a:p>
            <a:r>
              <a:rPr lang="en-US" dirty="0"/>
              <a:t>dedicated class</a:t>
            </a:r>
          </a:p>
        </p:txBody>
      </p:sp>
      <p:sp>
        <p:nvSpPr>
          <p:cNvPr id="5" name="Text Placeholder 4">
            <a:extLst>
              <a:ext uri="{FF2B5EF4-FFF2-40B4-BE49-F238E27FC236}">
                <a16:creationId xmlns:a16="http://schemas.microsoft.com/office/drawing/2014/main" id="{17D982EC-CA2B-E746-ABD6-05CBCA1A8C38}"/>
              </a:ext>
            </a:extLst>
          </p:cNvPr>
          <p:cNvSpPr>
            <a:spLocks noGrp="1"/>
          </p:cNvSpPr>
          <p:nvPr>
            <p:ph type="body" sz="quarter" idx="15"/>
          </p:nvPr>
        </p:nvSpPr>
        <p:spPr>
          <a:xfrm>
            <a:off x="395416" y="3955376"/>
            <a:ext cx="11430000" cy="858690"/>
          </a:xfrm>
        </p:spPr>
        <p:txBody>
          <a:bodyPr/>
          <a:lstStyle/>
          <a:p>
            <a:r>
              <a:rPr lang="en-US" sz="1600" dirty="0">
                <a:solidFill>
                  <a:srgbClr val="569CD6"/>
                </a:solidFill>
                <a:latin typeface="Menlo" panose="020B0609030804020204" pitchFamily="49" charset="0"/>
              </a:rPr>
              <a:t>public</a:t>
            </a:r>
            <a:r>
              <a:rPr lang="en-US" sz="1600" dirty="0">
                <a:solidFill>
                  <a:srgbClr val="D4D4D4"/>
                </a:solidFill>
                <a:latin typeface="Menlo" panose="020B0609030804020204" pitchFamily="49" charset="0"/>
              </a:rPr>
              <a:t> </a:t>
            </a:r>
            <a:r>
              <a:rPr lang="en-US" sz="1600" dirty="0">
                <a:solidFill>
                  <a:srgbClr val="4EC9B0"/>
                </a:solidFill>
                <a:latin typeface="Menlo" panose="020B0609030804020204" pitchFamily="49" charset="0"/>
              </a:rPr>
              <a:t>List</a:t>
            </a:r>
            <a:r>
              <a:rPr lang="en-US" sz="1600" dirty="0">
                <a:solidFill>
                  <a:srgbClr val="D4D4D4"/>
                </a:solidFill>
                <a:latin typeface="Menlo" panose="020B0609030804020204" pitchFamily="49" charset="0"/>
              </a:rPr>
              <a:t>&lt;</a:t>
            </a:r>
            <a:r>
              <a:rPr lang="en-US" sz="1600" dirty="0">
                <a:solidFill>
                  <a:srgbClr val="4EC9B0"/>
                </a:solidFill>
                <a:latin typeface="Menlo" panose="020B0609030804020204" pitchFamily="49" charset="0"/>
              </a:rPr>
              <a:t>Tuple</a:t>
            </a:r>
            <a:r>
              <a:rPr lang="en-US" sz="1600" dirty="0">
                <a:solidFill>
                  <a:srgbClr val="D4D4D4"/>
                </a:solidFill>
                <a:latin typeface="Menlo" panose="020B0609030804020204" pitchFamily="49" charset="0"/>
              </a:rPr>
              <a:t>&lt;</a:t>
            </a:r>
            <a:r>
              <a:rPr lang="en-US" sz="1600" dirty="0">
                <a:solidFill>
                  <a:srgbClr val="569CD6"/>
                </a:solidFill>
                <a:latin typeface="Menlo" panose="020B0609030804020204" pitchFamily="49" charset="0"/>
              </a:rPr>
              <a:t>string</a:t>
            </a:r>
            <a:r>
              <a:rPr lang="en-US" sz="1600" dirty="0">
                <a:solidFill>
                  <a:srgbClr val="D4D4D4"/>
                </a:solidFill>
                <a:latin typeface="Menlo" panose="020B0609030804020204" pitchFamily="49" charset="0"/>
              </a:rPr>
              <a:t>, </a:t>
            </a:r>
            <a:r>
              <a:rPr lang="en-US" sz="1600" dirty="0">
                <a:solidFill>
                  <a:srgbClr val="569CD6"/>
                </a:solidFill>
                <a:latin typeface="Menlo" panose="020B0609030804020204" pitchFamily="49" charset="0"/>
              </a:rPr>
              <a:t>decimal</a:t>
            </a:r>
            <a:r>
              <a:rPr lang="en-US" sz="1600" dirty="0">
                <a:solidFill>
                  <a:srgbClr val="D4D4D4"/>
                </a:solidFill>
                <a:latin typeface="Menlo" panose="020B0609030804020204" pitchFamily="49" charset="0"/>
              </a:rPr>
              <a:t>&gt;&gt; </a:t>
            </a:r>
            <a:r>
              <a:rPr lang="en-US" sz="1600" dirty="0">
                <a:solidFill>
                  <a:srgbClr val="DCDCAA"/>
                </a:solidFill>
                <a:latin typeface="Menlo" panose="020B0609030804020204" pitchFamily="49" charset="0"/>
              </a:rPr>
              <a:t>AvgPriceByCategory2</a:t>
            </a:r>
            <a:r>
              <a:rPr lang="en-US" sz="1600" dirty="0">
                <a:solidFill>
                  <a:srgbClr val="D4D4D4"/>
                </a:solidFill>
                <a:latin typeface="Menlo" panose="020B0609030804020204" pitchFamily="49" charset="0"/>
              </a:rPr>
              <a:t>(</a:t>
            </a:r>
            <a:r>
              <a:rPr lang="en-US" sz="1600" dirty="0">
                <a:solidFill>
                  <a:srgbClr val="4EC9B0"/>
                </a:solidFill>
                <a:latin typeface="Menlo" panose="020B0609030804020204" pitchFamily="49" charset="0"/>
              </a:rPr>
              <a:t>List</a:t>
            </a:r>
            <a:r>
              <a:rPr lang="en-US" sz="1600" dirty="0">
                <a:solidFill>
                  <a:srgbClr val="D4D4D4"/>
                </a:solidFill>
                <a:latin typeface="Menlo" panose="020B0609030804020204" pitchFamily="49" charset="0"/>
              </a:rPr>
              <a:t>&lt;</a:t>
            </a:r>
            <a:r>
              <a:rPr lang="en-US" sz="1600" dirty="0">
                <a:solidFill>
                  <a:srgbClr val="4EC9B0"/>
                </a:solidFill>
                <a:latin typeface="Menlo" panose="020B0609030804020204" pitchFamily="49" charset="0"/>
              </a:rPr>
              <a:t>Product</a:t>
            </a:r>
            <a:r>
              <a:rPr lang="en-US" sz="1600" dirty="0">
                <a:solidFill>
                  <a:srgbClr val="D4D4D4"/>
                </a:solidFill>
                <a:latin typeface="Menlo" panose="020B0609030804020204" pitchFamily="49" charset="0"/>
              </a:rPr>
              <a:t>&gt; </a:t>
            </a:r>
            <a:r>
              <a:rPr lang="en-US" sz="1600" dirty="0">
                <a:solidFill>
                  <a:srgbClr val="9CDCFE"/>
                </a:solidFill>
                <a:latin typeface="Menlo" panose="020B0609030804020204" pitchFamily="49" charset="0"/>
              </a:rPr>
              <a:t>products</a:t>
            </a:r>
            <a:r>
              <a:rPr lang="en-US" sz="1600" dirty="0">
                <a:solidFill>
                  <a:srgbClr val="D4D4D4"/>
                </a:solidFill>
                <a:latin typeface="Menlo" panose="020B0609030804020204" pitchFamily="49" charset="0"/>
              </a:rPr>
              <a:t>)</a:t>
            </a:r>
            <a:endParaRPr lang="en-US" sz="1600" dirty="0"/>
          </a:p>
          <a:p>
            <a:endParaRPr lang="en-US" dirty="0"/>
          </a:p>
        </p:txBody>
      </p:sp>
      <p:sp>
        <p:nvSpPr>
          <p:cNvPr id="6" name="Text Placeholder 5">
            <a:extLst>
              <a:ext uri="{FF2B5EF4-FFF2-40B4-BE49-F238E27FC236}">
                <a16:creationId xmlns:a16="http://schemas.microsoft.com/office/drawing/2014/main" id="{0ABEB8A1-AD7F-104C-9B32-3D5011E87E70}"/>
              </a:ext>
            </a:extLst>
          </p:cNvPr>
          <p:cNvSpPr>
            <a:spLocks noGrp="1"/>
          </p:cNvSpPr>
          <p:nvPr>
            <p:ph type="body" sz="quarter" idx="16"/>
          </p:nvPr>
        </p:nvSpPr>
        <p:spPr/>
        <p:txBody>
          <a:bodyPr/>
          <a:lstStyle/>
          <a:p>
            <a:r>
              <a:rPr lang="en-US" dirty="0"/>
              <a:t>old tuples</a:t>
            </a:r>
          </a:p>
        </p:txBody>
      </p:sp>
      <p:sp>
        <p:nvSpPr>
          <p:cNvPr id="7" name="Text Placeholder 6">
            <a:extLst>
              <a:ext uri="{FF2B5EF4-FFF2-40B4-BE49-F238E27FC236}">
                <a16:creationId xmlns:a16="http://schemas.microsoft.com/office/drawing/2014/main" id="{699DE16F-D86D-944C-8986-871C2DC09902}"/>
              </a:ext>
            </a:extLst>
          </p:cNvPr>
          <p:cNvSpPr>
            <a:spLocks noGrp="1"/>
          </p:cNvSpPr>
          <p:nvPr>
            <p:ph type="body" sz="quarter" idx="17"/>
          </p:nvPr>
        </p:nvSpPr>
        <p:spPr/>
        <p:txBody>
          <a:bodyPr/>
          <a:lstStyle/>
          <a:p>
            <a:r>
              <a:rPr lang="en-US" sz="1600" dirty="0">
                <a:solidFill>
                  <a:srgbClr val="569CD6"/>
                </a:solidFill>
                <a:latin typeface="Menlo" panose="020B0609030804020204" pitchFamily="49" charset="0"/>
              </a:rPr>
              <a:t>public</a:t>
            </a:r>
            <a:r>
              <a:rPr lang="en-US" sz="1600" dirty="0">
                <a:solidFill>
                  <a:srgbClr val="D4D4D4"/>
                </a:solidFill>
                <a:latin typeface="Menlo" panose="020B0609030804020204" pitchFamily="49" charset="0"/>
              </a:rPr>
              <a:t> </a:t>
            </a:r>
            <a:r>
              <a:rPr lang="en-US" sz="1600" dirty="0">
                <a:solidFill>
                  <a:srgbClr val="4EC9B0"/>
                </a:solidFill>
                <a:latin typeface="Menlo" panose="020B0609030804020204" pitchFamily="49" charset="0"/>
              </a:rPr>
              <a:t>List</a:t>
            </a:r>
            <a:r>
              <a:rPr lang="en-US" sz="1600" dirty="0">
                <a:solidFill>
                  <a:srgbClr val="D4D4D4"/>
                </a:solidFill>
                <a:latin typeface="Menlo" panose="020B0609030804020204" pitchFamily="49" charset="0"/>
              </a:rPr>
              <a:t>&lt;(</a:t>
            </a:r>
            <a:r>
              <a:rPr lang="en-US" sz="1600" dirty="0">
                <a:solidFill>
                  <a:srgbClr val="569CD6"/>
                </a:solidFill>
                <a:latin typeface="Menlo" panose="020B0609030804020204" pitchFamily="49" charset="0"/>
              </a:rPr>
              <a:t>string</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Category</a:t>
            </a:r>
            <a:r>
              <a:rPr lang="en-US" sz="1600" dirty="0">
                <a:solidFill>
                  <a:srgbClr val="D4D4D4"/>
                </a:solidFill>
                <a:latin typeface="Menlo" panose="020B0609030804020204" pitchFamily="49" charset="0"/>
              </a:rPr>
              <a:t>, </a:t>
            </a:r>
            <a:r>
              <a:rPr lang="en-US" sz="1600" dirty="0">
                <a:solidFill>
                  <a:srgbClr val="569CD6"/>
                </a:solidFill>
                <a:latin typeface="Menlo" panose="020B0609030804020204" pitchFamily="49" charset="0"/>
              </a:rPr>
              <a:t>decimal</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Price</a:t>
            </a:r>
            <a:r>
              <a:rPr lang="en-US" sz="1600" dirty="0">
                <a:solidFill>
                  <a:srgbClr val="D4D4D4"/>
                </a:solidFill>
                <a:latin typeface="Menlo" panose="020B0609030804020204" pitchFamily="49" charset="0"/>
              </a:rPr>
              <a:t>)&gt; </a:t>
            </a:r>
            <a:r>
              <a:rPr lang="en-US" sz="1600" dirty="0">
                <a:solidFill>
                  <a:srgbClr val="DCDCAA"/>
                </a:solidFill>
                <a:latin typeface="Menlo" panose="020B0609030804020204" pitchFamily="49" charset="0"/>
              </a:rPr>
              <a:t>AvgPriceByCategory3</a:t>
            </a:r>
            <a:r>
              <a:rPr lang="en-US" sz="1600" dirty="0">
                <a:solidFill>
                  <a:srgbClr val="D4D4D4"/>
                </a:solidFill>
                <a:latin typeface="Menlo" panose="020B0609030804020204" pitchFamily="49" charset="0"/>
              </a:rPr>
              <a:t>(</a:t>
            </a:r>
            <a:r>
              <a:rPr lang="en-US" sz="1600" dirty="0">
                <a:solidFill>
                  <a:srgbClr val="4EC9B0"/>
                </a:solidFill>
                <a:latin typeface="Menlo" panose="020B0609030804020204" pitchFamily="49" charset="0"/>
              </a:rPr>
              <a:t>List</a:t>
            </a:r>
            <a:r>
              <a:rPr lang="en-US" sz="1600" dirty="0">
                <a:solidFill>
                  <a:srgbClr val="D4D4D4"/>
                </a:solidFill>
                <a:latin typeface="Menlo" panose="020B0609030804020204" pitchFamily="49" charset="0"/>
              </a:rPr>
              <a:t>&lt;</a:t>
            </a:r>
            <a:r>
              <a:rPr lang="en-US" sz="1600" dirty="0">
                <a:solidFill>
                  <a:srgbClr val="4EC9B0"/>
                </a:solidFill>
                <a:latin typeface="Menlo" panose="020B0609030804020204" pitchFamily="49" charset="0"/>
              </a:rPr>
              <a:t>Product</a:t>
            </a:r>
            <a:r>
              <a:rPr lang="en-US" sz="1600" dirty="0">
                <a:solidFill>
                  <a:srgbClr val="D4D4D4"/>
                </a:solidFill>
                <a:latin typeface="Menlo" panose="020B0609030804020204" pitchFamily="49" charset="0"/>
              </a:rPr>
              <a:t>&gt; </a:t>
            </a:r>
            <a:r>
              <a:rPr lang="en-US" sz="1600" dirty="0">
                <a:solidFill>
                  <a:srgbClr val="9CDCFE"/>
                </a:solidFill>
                <a:latin typeface="Menlo" panose="020B0609030804020204" pitchFamily="49" charset="0"/>
              </a:rPr>
              <a:t>products</a:t>
            </a:r>
            <a:r>
              <a:rPr lang="en-US" sz="1600" dirty="0">
                <a:solidFill>
                  <a:srgbClr val="D4D4D4"/>
                </a:solidFill>
                <a:latin typeface="Menlo" panose="020B0609030804020204" pitchFamily="49" charset="0"/>
              </a:rPr>
              <a:t>)</a:t>
            </a:r>
            <a:endParaRPr lang="en-US" sz="1600" dirty="0"/>
          </a:p>
          <a:p>
            <a:endParaRPr lang="en-US" dirty="0"/>
          </a:p>
        </p:txBody>
      </p:sp>
      <p:sp>
        <p:nvSpPr>
          <p:cNvPr id="8" name="Text Placeholder 7">
            <a:extLst>
              <a:ext uri="{FF2B5EF4-FFF2-40B4-BE49-F238E27FC236}">
                <a16:creationId xmlns:a16="http://schemas.microsoft.com/office/drawing/2014/main" id="{A432F461-FBCB-1044-9D87-61D7D9D1BA93}"/>
              </a:ext>
            </a:extLst>
          </p:cNvPr>
          <p:cNvSpPr>
            <a:spLocks noGrp="1"/>
          </p:cNvSpPr>
          <p:nvPr>
            <p:ph type="body" sz="quarter" idx="18"/>
          </p:nvPr>
        </p:nvSpPr>
        <p:spPr/>
        <p:txBody>
          <a:bodyPr/>
          <a:lstStyle/>
          <a:p>
            <a:r>
              <a:rPr lang="en-US" dirty="0" err="1"/>
              <a:t>c#</a:t>
            </a:r>
            <a:r>
              <a:rPr lang="en-US" dirty="0"/>
              <a:t> 7 tuples</a:t>
            </a:r>
          </a:p>
        </p:txBody>
      </p:sp>
    </p:spTree>
    <p:extLst>
      <p:ext uri="{BB962C8B-B14F-4D97-AF65-F5344CB8AC3E}">
        <p14:creationId xmlns:p14="http://schemas.microsoft.com/office/powerpoint/2010/main" val="32030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400"/>
                                        <p:tgtEl>
                                          <p:spTgt spid="8">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bg/>
                                          </p:spTgt>
                                        </p:tgtEl>
                                        <p:attrNameLst>
                                          <p:attrName>style.visibility</p:attrName>
                                        </p:attrNameLst>
                                      </p:cBhvr>
                                      <p:to>
                                        <p:strVal val="visible"/>
                                      </p:to>
                                    </p:set>
                                    <p:animEffect transition="in" filter="fade">
                                      <p:cBhvr>
                                        <p:cTn id="21" dur="400"/>
                                        <p:tgtEl>
                                          <p:spTgt spid="7">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4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animBg="1"/>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E6B2-965A-174B-AD67-E9C840CC1A09}"/>
              </a:ext>
            </a:extLst>
          </p:cNvPr>
          <p:cNvSpPr>
            <a:spLocks noGrp="1"/>
          </p:cNvSpPr>
          <p:nvPr>
            <p:ph type="title"/>
          </p:nvPr>
        </p:nvSpPr>
        <p:spPr/>
        <p:txBody>
          <a:bodyPr/>
          <a:lstStyle/>
          <a:p>
            <a:r>
              <a:rPr lang="en-US" dirty="0"/>
              <a:t>Tuples</a:t>
            </a:r>
          </a:p>
        </p:txBody>
      </p:sp>
      <p:sp>
        <p:nvSpPr>
          <p:cNvPr id="3" name="Text Placeholder 2">
            <a:extLst>
              <a:ext uri="{FF2B5EF4-FFF2-40B4-BE49-F238E27FC236}">
                <a16:creationId xmlns:a16="http://schemas.microsoft.com/office/drawing/2014/main" id="{1A88D2FF-E04C-6849-B816-E41D363303D6}"/>
              </a:ext>
            </a:extLst>
          </p:cNvPr>
          <p:cNvSpPr>
            <a:spLocks noGrp="1"/>
          </p:cNvSpPr>
          <p:nvPr>
            <p:ph type="body" sz="quarter" idx="13"/>
          </p:nvPr>
        </p:nvSpPr>
        <p:spPr/>
        <p:txBody>
          <a:bodyPr>
            <a:normAutofit fontScale="92500" lnSpcReduction="20000"/>
          </a:bodyPr>
          <a:lstStyle/>
          <a:p>
            <a:r>
              <a:rPr lang="en-US" sz="1600" dirty="0">
                <a:solidFill>
                  <a:srgbClr val="C586C0"/>
                </a:solidFill>
                <a:latin typeface="Menlo" panose="020B0609030804020204" pitchFamily="49" charset="0"/>
              </a:rPr>
              <a:t>foreach</a:t>
            </a:r>
            <a:r>
              <a:rPr lang="en-US" sz="1600" dirty="0">
                <a:solidFill>
                  <a:srgbClr val="D4D4D4"/>
                </a:solidFill>
                <a:latin typeface="Menlo" panose="020B0609030804020204" pitchFamily="49" charset="0"/>
              </a:rPr>
              <a:t> (</a:t>
            </a:r>
            <a:r>
              <a:rPr lang="en-US" sz="1600" dirty="0" err="1">
                <a:solidFill>
                  <a:srgbClr val="569CD6"/>
                </a:solidFill>
                <a:latin typeface="Menlo" panose="020B0609030804020204" pitchFamily="49" charset="0"/>
              </a:rPr>
              <a:t>var</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pair</a:t>
            </a:r>
            <a:r>
              <a:rPr lang="en-US" sz="1600" dirty="0">
                <a:solidFill>
                  <a:srgbClr val="D4D4D4"/>
                </a:solidFill>
                <a:latin typeface="Menlo" panose="020B0609030804020204" pitchFamily="49" charset="0"/>
              </a:rPr>
              <a:t> </a:t>
            </a:r>
            <a:r>
              <a:rPr lang="en-US" sz="1600" dirty="0">
                <a:solidFill>
                  <a:srgbClr val="C586C0"/>
                </a:solidFill>
                <a:latin typeface="Menlo" panose="020B0609030804020204" pitchFamily="49" charset="0"/>
              </a:rPr>
              <a:t>in</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prices</a:t>
            </a:r>
            <a:r>
              <a:rPr lang="en-US" sz="1600" dirty="0">
                <a:solidFill>
                  <a:srgbClr val="D4D4D4"/>
                </a:solidFill>
                <a:latin typeface="Menlo" panose="020B0609030804020204" pitchFamily="49" charset="0"/>
              </a:rPr>
              <a:t>)</a:t>
            </a:r>
            <a:endParaRPr lang="en-US" sz="1600" dirty="0"/>
          </a:p>
          <a:p>
            <a:r>
              <a:rPr lang="en-US" sz="1600" dirty="0">
                <a:solidFill>
                  <a:srgbClr val="D4D4D4"/>
                </a:solidFill>
                <a:latin typeface="Menlo" panose="020B0609030804020204" pitchFamily="49" charset="0"/>
              </a:rPr>
              <a:t>{</a:t>
            </a:r>
            <a:endParaRPr lang="en-US" sz="1600" dirty="0"/>
          </a:p>
          <a:p>
            <a:r>
              <a:rPr lang="en-US" sz="1600" dirty="0">
                <a:solidFill>
                  <a:srgbClr val="9CDCFE"/>
                </a:solidFill>
                <a:latin typeface="Menlo" panose="020B0609030804020204" pitchFamily="49" charset="0"/>
              </a:rPr>
              <a:t>	</a:t>
            </a:r>
            <a:r>
              <a:rPr lang="en-US" sz="1600" dirty="0" err="1">
                <a:solidFill>
                  <a:srgbClr val="9CDCFE"/>
                </a:solidFill>
                <a:latin typeface="Menlo" panose="020B0609030804020204" pitchFamily="49" charset="0"/>
              </a:rPr>
              <a:t>Console</a:t>
            </a:r>
            <a:r>
              <a:rPr lang="en-US" sz="1600" dirty="0" err="1">
                <a:solidFill>
                  <a:srgbClr val="D4D4D4"/>
                </a:solidFill>
                <a:latin typeface="Menlo" panose="020B0609030804020204" pitchFamily="49" charset="0"/>
              </a:rPr>
              <a:t>.</a:t>
            </a:r>
            <a:r>
              <a:rPr lang="en-US" sz="1600" dirty="0" err="1">
                <a:solidFill>
                  <a:srgbClr val="DCDCAA"/>
                </a:solidFill>
                <a:latin typeface="Menlo" panose="020B0609030804020204" pitchFamily="49" charset="0"/>
              </a:rPr>
              <a:t>WriteLine</a:t>
            </a:r>
            <a:r>
              <a:rPr lang="en-US" sz="1600" dirty="0">
                <a:solidFill>
                  <a:srgbClr val="D4D4D4"/>
                </a:solidFill>
                <a:latin typeface="Menlo" panose="020B0609030804020204" pitchFamily="49" charset="0"/>
              </a:rPr>
              <a:t>(</a:t>
            </a:r>
            <a:r>
              <a:rPr lang="en-US" sz="1600" dirty="0">
                <a:solidFill>
                  <a:srgbClr val="CE9178"/>
                </a:solidFill>
                <a:latin typeface="Menlo" panose="020B0609030804020204" pitchFamily="49" charset="0"/>
              </a:rPr>
              <a:t>$"Category: {</a:t>
            </a:r>
            <a:r>
              <a:rPr lang="en-US" sz="1600" dirty="0" err="1">
                <a:solidFill>
                  <a:srgbClr val="9CDCFE"/>
                </a:solidFill>
                <a:latin typeface="Menlo" panose="020B0609030804020204" pitchFamily="49" charset="0"/>
              </a:rPr>
              <a:t>pair</a:t>
            </a:r>
            <a:r>
              <a:rPr lang="en-US" sz="1600" dirty="0" err="1">
                <a:solidFill>
                  <a:srgbClr val="CE9178"/>
                </a:solidFill>
                <a:latin typeface="Menlo" panose="020B0609030804020204" pitchFamily="49" charset="0"/>
              </a:rPr>
              <a:t>.</a:t>
            </a:r>
            <a:r>
              <a:rPr lang="en-US" sz="1600" dirty="0" err="1">
                <a:solidFill>
                  <a:srgbClr val="9CDCFE"/>
                </a:solidFill>
                <a:latin typeface="Menlo" panose="020B0609030804020204" pitchFamily="49" charset="0"/>
              </a:rPr>
              <a:t>Category</a:t>
            </a:r>
            <a:r>
              <a:rPr lang="en-US" sz="1600" dirty="0">
                <a:solidFill>
                  <a:srgbClr val="CE9178"/>
                </a:solidFill>
                <a:latin typeface="Menlo" panose="020B0609030804020204" pitchFamily="49" charset="0"/>
              </a:rPr>
              <a:t>}, Price: {</a:t>
            </a:r>
            <a:r>
              <a:rPr lang="en-US" sz="1600" dirty="0" err="1">
                <a:solidFill>
                  <a:srgbClr val="9CDCFE"/>
                </a:solidFill>
                <a:latin typeface="Menlo" panose="020B0609030804020204" pitchFamily="49" charset="0"/>
              </a:rPr>
              <a:t>pair</a:t>
            </a:r>
            <a:r>
              <a:rPr lang="en-US" sz="1600" dirty="0" err="1">
                <a:solidFill>
                  <a:srgbClr val="CE9178"/>
                </a:solidFill>
                <a:latin typeface="Menlo" panose="020B0609030804020204" pitchFamily="49" charset="0"/>
              </a:rPr>
              <a:t>.</a:t>
            </a:r>
            <a:r>
              <a:rPr lang="en-US" sz="1600" dirty="0" err="1">
                <a:solidFill>
                  <a:srgbClr val="9CDCFE"/>
                </a:solidFill>
                <a:latin typeface="Menlo" panose="020B0609030804020204" pitchFamily="49" charset="0"/>
              </a:rPr>
              <a:t>Price</a:t>
            </a:r>
            <a:r>
              <a:rPr lang="en-US" sz="1600" dirty="0">
                <a:solidFill>
                  <a:srgbClr val="CE9178"/>
                </a:solidFill>
                <a:latin typeface="Menlo" panose="020B0609030804020204" pitchFamily="49" charset="0"/>
              </a:rPr>
              <a:t>}"</a:t>
            </a:r>
            <a:r>
              <a:rPr lang="en-US" sz="1600" dirty="0">
                <a:solidFill>
                  <a:srgbClr val="D4D4D4"/>
                </a:solidFill>
                <a:latin typeface="Menlo" panose="020B0609030804020204" pitchFamily="49" charset="0"/>
              </a:rPr>
              <a:t>);</a:t>
            </a:r>
            <a:endParaRPr lang="en-US" sz="1600" dirty="0"/>
          </a:p>
          <a:p>
            <a:r>
              <a:rPr lang="en-US" sz="1600" dirty="0">
                <a:solidFill>
                  <a:srgbClr val="D4D4D4"/>
                </a:solidFill>
                <a:latin typeface="Menlo" panose="020B0609030804020204" pitchFamily="49" charset="0"/>
              </a:rPr>
              <a:t>}</a:t>
            </a:r>
            <a:endParaRPr lang="en-US" sz="1600" dirty="0"/>
          </a:p>
          <a:p>
            <a:endParaRPr lang="en-US" dirty="0"/>
          </a:p>
        </p:txBody>
      </p:sp>
      <p:sp>
        <p:nvSpPr>
          <p:cNvPr id="4" name="Text Placeholder 3">
            <a:extLst>
              <a:ext uri="{FF2B5EF4-FFF2-40B4-BE49-F238E27FC236}">
                <a16:creationId xmlns:a16="http://schemas.microsoft.com/office/drawing/2014/main" id="{F2A6DBC3-03B3-2046-91C3-7C3512A1DBCB}"/>
              </a:ext>
            </a:extLst>
          </p:cNvPr>
          <p:cNvSpPr>
            <a:spLocks noGrp="1"/>
          </p:cNvSpPr>
          <p:nvPr>
            <p:ph type="body" sz="quarter" idx="14"/>
          </p:nvPr>
        </p:nvSpPr>
        <p:spPr/>
        <p:txBody>
          <a:bodyPr/>
          <a:lstStyle/>
          <a:p>
            <a:r>
              <a:rPr lang="en-US" dirty="0"/>
              <a:t>dedicated class</a:t>
            </a:r>
          </a:p>
        </p:txBody>
      </p:sp>
      <p:sp>
        <p:nvSpPr>
          <p:cNvPr id="5" name="Text Placeholder 4">
            <a:extLst>
              <a:ext uri="{FF2B5EF4-FFF2-40B4-BE49-F238E27FC236}">
                <a16:creationId xmlns:a16="http://schemas.microsoft.com/office/drawing/2014/main" id="{17D982EC-CA2B-E746-ABD6-05CBCA1A8C38}"/>
              </a:ext>
            </a:extLst>
          </p:cNvPr>
          <p:cNvSpPr>
            <a:spLocks noGrp="1"/>
          </p:cNvSpPr>
          <p:nvPr>
            <p:ph type="body" sz="quarter" idx="15"/>
          </p:nvPr>
        </p:nvSpPr>
        <p:spPr>
          <a:xfrm>
            <a:off x="395416" y="3955376"/>
            <a:ext cx="11430000" cy="858690"/>
          </a:xfrm>
        </p:spPr>
        <p:txBody>
          <a:bodyPr>
            <a:normAutofit fontScale="92500" lnSpcReduction="20000"/>
          </a:bodyPr>
          <a:lstStyle/>
          <a:p>
            <a:r>
              <a:rPr lang="en-US" sz="1600" dirty="0">
                <a:solidFill>
                  <a:srgbClr val="C586C0"/>
                </a:solidFill>
                <a:latin typeface="Menlo" panose="020B0609030804020204" pitchFamily="49" charset="0"/>
              </a:rPr>
              <a:t>foreach</a:t>
            </a:r>
            <a:r>
              <a:rPr lang="en-US" sz="1600" dirty="0">
                <a:solidFill>
                  <a:srgbClr val="D4D4D4"/>
                </a:solidFill>
                <a:latin typeface="Menlo" panose="020B0609030804020204" pitchFamily="49" charset="0"/>
              </a:rPr>
              <a:t> (</a:t>
            </a:r>
            <a:r>
              <a:rPr lang="en-US" sz="1600" dirty="0" err="1">
                <a:solidFill>
                  <a:srgbClr val="569CD6"/>
                </a:solidFill>
                <a:latin typeface="Menlo" panose="020B0609030804020204" pitchFamily="49" charset="0"/>
              </a:rPr>
              <a:t>var</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pair</a:t>
            </a:r>
            <a:r>
              <a:rPr lang="en-US" sz="1600" dirty="0">
                <a:solidFill>
                  <a:srgbClr val="D4D4D4"/>
                </a:solidFill>
                <a:latin typeface="Menlo" panose="020B0609030804020204" pitchFamily="49" charset="0"/>
              </a:rPr>
              <a:t> </a:t>
            </a:r>
            <a:r>
              <a:rPr lang="en-US" sz="1600" dirty="0">
                <a:solidFill>
                  <a:srgbClr val="C586C0"/>
                </a:solidFill>
                <a:latin typeface="Menlo" panose="020B0609030804020204" pitchFamily="49" charset="0"/>
              </a:rPr>
              <a:t>in</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prices</a:t>
            </a:r>
            <a:r>
              <a:rPr lang="en-US" sz="1600" dirty="0">
                <a:solidFill>
                  <a:srgbClr val="D4D4D4"/>
                </a:solidFill>
                <a:latin typeface="Menlo" panose="020B0609030804020204" pitchFamily="49" charset="0"/>
              </a:rPr>
              <a:t>)</a:t>
            </a:r>
            <a:endParaRPr lang="en-US" sz="1600" dirty="0"/>
          </a:p>
          <a:p>
            <a:r>
              <a:rPr lang="en-US" sz="1600" dirty="0">
                <a:solidFill>
                  <a:srgbClr val="D4D4D4"/>
                </a:solidFill>
                <a:latin typeface="Menlo" panose="020B0609030804020204" pitchFamily="49" charset="0"/>
              </a:rPr>
              <a:t>{</a:t>
            </a:r>
            <a:endParaRPr lang="en-US" sz="1600" dirty="0"/>
          </a:p>
          <a:p>
            <a:r>
              <a:rPr lang="en-US" sz="1600" dirty="0">
                <a:solidFill>
                  <a:srgbClr val="9CDCFE"/>
                </a:solidFill>
                <a:latin typeface="Menlo" panose="020B0609030804020204" pitchFamily="49" charset="0"/>
              </a:rPr>
              <a:t>	</a:t>
            </a:r>
            <a:r>
              <a:rPr lang="en-US" sz="1600" dirty="0" err="1">
                <a:solidFill>
                  <a:srgbClr val="9CDCFE"/>
                </a:solidFill>
                <a:latin typeface="Menlo" panose="020B0609030804020204" pitchFamily="49" charset="0"/>
              </a:rPr>
              <a:t>Console</a:t>
            </a:r>
            <a:r>
              <a:rPr lang="en-US" sz="1600" dirty="0" err="1">
                <a:solidFill>
                  <a:srgbClr val="D4D4D4"/>
                </a:solidFill>
                <a:latin typeface="Menlo" panose="020B0609030804020204" pitchFamily="49" charset="0"/>
              </a:rPr>
              <a:t>.</a:t>
            </a:r>
            <a:r>
              <a:rPr lang="en-US" sz="1600" dirty="0" err="1">
                <a:solidFill>
                  <a:srgbClr val="DCDCAA"/>
                </a:solidFill>
                <a:latin typeface="Menlo" panose="020B0609030804020204" pitchFamily="49" charset="0"/>
              </a:rPr>
              <a:t>WriteLine</a:t>
            </a:r>
            <a:r>
              <a:rPr lang="en-US" sz="1600" dirty="0">
                <a:solidFill>
                  <a:srgbClr val="D4D4D4"/>
                </a:solidFill>
                <a:latin typeface="Menlo" panose="020B0609030804020204" pitchFamily="49" charset="0"/>
              </a:rPr>
              <a:t>(</a:t>
            </a:r>
            <a:r>
              <a:rPr lang="en-US" sz="1600" dirty="0">
                <a:solidFill>
                  <a:srgbClr val="CE9178"/>
                </a:solidFill>
                <a:latin typeface="Menlo" panose="020B0609030804020204" pitchFamily="49" charset="0"/>
              </a:rPr>
              <a:t>$"Category: {</a:t>
            </a:r>
            <a:r>
              <a:rPr lang="en-US" sz="1600" dirty="0">
                <a:solidFill>
                  <a:srgbClr val="9CDCFE"/>
                </a:solidFill>
                <a:latin typeface="Menlo" panose="020B0609030804020204" pitchFamily="49" charset="0"/>
              </a:rPr>
              <a:t>pair</a:t>
            </a:r>
            <a:r>
              <a:rPr lang="en-US" sz="1600" dirty="0">
                <a:solidFill>
                  <a:srgbClr val="CE9178"/>
                </a:solidFill>
                <a:latin typeface="Menlo" panose="020B0609030804020204" pitchFamily="49" charset="0"/>
              </a:rPr>
              <a:t>.</a:t>
            </a:r>
            <a:r>
              <a:rPr lang="en-US" sz="1600" dirty="0">
                <a:solidFill>
                  <a:srgbClr val="9CDCFE"/>
                </a:solidFill>
                <a:latin typeface="Menlo" panose="020B0609030804020204" pitchFamily="49" charset="0"/>
              </a:rPr>
              <a:t>Item1</a:t>
            </a:r>
            <a:r>
              <a:rPr lang="en-US" sz="1600" dirty="0">
                <a:solidFill>
                  <a:srgbClr val="CE9178"/>
                </a:solidFill>
                <a:latin typeface="Menlo" panose="020B0609030804020204" pitchFamily="49" charset="0"/>
              </a:rPr>
              <a:t>}, Price: {</a:t>
            </a:r>
            <a:r>
              <a:rPr lang="en-US" sz="1600" dirty="0">
                <a:solidFill>
                  <a:srgbClr val="9CDCFE"/>
                </a:solidFill>
                <a:latin typeface="Menlo" panose="020B0609030804020204" pitchFamily="49" charset="0"/>
              </a:rPr>
              <a:t>pair</a:t>
            </a:r>
            <a:r>
              <a:rPr lang="en-US" sz="1600" dirty="0">
                <a:solidFill>
                  <a:srgbClr val="CE9178"/>
                </a:solidFill>
                <a:latin typeface="Menlo" panose="020B0609030804020204" pitchFamily="49" charset="0"/>
              </a:rPr>
              <a:t>.</a:t>
            </a:r>
            <a:r>
              <a:rPr lang="en-US" sz="1600" dirty="0">
                <a:solidFill>
                  <a:srgbClr val="9CDCFE"/>
                </a:solidFill>
                <a:latin typeface="Menlo" panose="020B0609030804020204" pitchFamily="49" charset="0"/>
              </a:rPr>
              <a:t>Item2</a:t>
            </a:r>
            <a:r>
              <a:rPr lang="en-US" sz="1600" dirty="0">
                <a:solidFill>
                  <a:srgbClr val="CE9178"/>
                </a:solidFill>
                <a:latin typeface="Menlo" panose="020B0609030804020204" pitchFamily="49" charset="0"/>
              </a:rPr>
              <a:t>}"</a:t>
            </a:r>
            <a:r>
              <a:rPr lang="en-US" sz="1600" dirty="0">
                <a:solidFill>
                  <a:srgbClr val="D4D4D4"/>
                </a:solidFill>
                <a:latin typeface="Menlo" panose="020B0609030804020204" pitchFamily="49" charset="0"/>
              </a:rPr>
              <a:t>);</a:t>
            </a:r>
            <a:endParaRPr lang="en-US" sz="1600" dirty="0"/>
          </a:p>
          <a:p>
            <a:r>
              <a:rPr lang="en-US" sz="1600" dirty="0">
                <a:solidFill>
                  <a:srgbClr val="D4D4D4"/>
                </a:solidFill>
                <a:latin typeface="Menlo" panose="020B0609030804020204" pitchFamily="49" charset="0"/>
              </a:rPr>
              <a:t>}</a:t>
            </a:r>
            <a:endParaRPr lang="en-US" sz="1600" dirty="0"/>
          </a:p>
          <a:p>
            <a:endParaRPr lang="en-US" dirty="0"/>
          </a:p>
        </p:txBody>
      </p:sp>
      <p:sp>
        <p:nvSpPr>
          <p:cNvPr id="6" name="Text Placeholder 5">
            <a:extLst>
              <a:ext uri="{FF2B5EF4-FFF2-40B4-BE49-F238E27FC236}">
                <a16:creationId xmlns:a16="http://schemas.microsoft.com/office/drawing/2014/main" id="{0ABEB8A1-AD7F-104C-9B32-3D5011E87E70}"/>
              </a:ext>
            </a:extLst>
          </p:cNvPr>
          <p:cNvSpPr>
            <a:spLocks noGrp="1"/>
          </p:cNvSpPr>
          <p:nvPr>
            <p:ph type="body" sz="quarter" idx="16"/>
          </p:nvPr>
        </p:nvSpPr>
        <p:spPr/>
        <p:txBody>
          <a:bodyPr/>
          <a:lstStyle/>
          <a:p>
            <a:r>
              <a:rPr lang="en-US" dirty="0"/>
              <a:t>old tuples</a:t>
            </a:r>
          </a:p>
        </p:txBody>
      </p:sp>
      <p:sp>
        <p:nvSpPr>
          <p:cNvPr id="7" name="Text Placeholder 6">
            <a:extLst>
              <a:ext uri="{FF2B5EF4-FFF2-40B4-BE49-F238E27FC236}">
                <a16:creationId xmlns:a16="http://schemas.microsoft.com/office/drawing/2014/main" id="{699DE16F-D86D-944C-8986-871C2DC09902}"/>
              </a:ext>
            </a:extLst>
          </p:cNvPr>
          <p:cNvSpPr>
            <a:spLocks noGrp="1"/>
          </p:cNvSpPr>
          <p:nvPr>
            <p:ph type="body" sz="quarter" idx="17"/>
          </p:nvPr>
        </p:nvSpPr>
        <p:spPr>
          <a:xfrm>
            <a:off x="381000" y="5770710"/>
            <a:ext cx="11430000" cy="858690"/>
          </a:xfrm>
        </p:spPr>
        <p:txBody>
          <a:bodyPr>
            <a:normAutofit fontScale="92500" lnSpcReduction="20000"/>
          </a:bodyPr>
          <a:lstStyle/>
          <a:p>
            <a:r>
              <a:rPr lang="en-US" sz="1600" dirty="0">
                <a:solidFill>
                  <a:srgbClr val="C586C0"/>
                </a:solidFill>
                <a:latin typeface="Menlo" panose="020B0609030804020204" pitchFamily="49" charset="0"/>
              </a:rPr>
              <a:t>foreach</a:t>
            </a:r>
            <a:r>
              <a:rPr lang="en-US" sz="1600" dirty="0">
                <a:solidFill>
                  <a:srgbClr val="D4D4D4"/>
                </a:solidFill>
                <a:latin typeface="Menlo" panose="020B0609030804020204" pitchFamily="49" charset="0"/>
              </a:rPr>
              <a:t> (</a:t>
            </a:r>
            <a:r>
              <a:rPr lang="en-US" sz="1600" dirty="0" err="1">
                <a:solidFill>
                  <a:srgbClr val="569CD6"/>
                </a:solidFill>
                <a:latin typeface="Menlo" panose="020B0609030804020204" pitchFamily="49" charset="0"/>
              </a:rPr>
              <a:t>var</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pair</a:t>
            </a:r>
            <a:r>
              <a:rPr lang="en-US" sz="1600" dirty="0">
                <a:solidFill>
                  <a:srgbClr val="D4D4D4"/>
                </a:solidFill>
                <a:latin typeface="Menlo" panose="020B0609030804020204" pitchFamily="49" charset="0"/>
              </a:rPr>
              <a:t> </a:t>
            </a:r>
            <a:r>
              <a:rPr lang="en-US" sz="1600" dirty="0">
                <a:solidFill>
                  <a:srgbClr val="C586C0"/>
                </a:solidFill>
                <a:latin typeface="Menlo" panose="020B0609030804020204" pitchFamily="49" charset="0"/>
              </a:rPr>
              <a:t>in</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prices</a:t>
            </a:r>
            <a:r>
              <a:rPr lang="en-US" sz="1600" dirty="0">
                <a:solidFill>
                  <a:srgbClr val="D4D4D4"/>
                </a:solidFill>
                <a:latin typeface="Menlo" panose="020B0609030804020204" pitchFamily="49" charset="0"/>
              </a:rPr>
              <a:t>)</a:t>
            </a:r>
            <a:endParaRPr lang="en-US" sz="1600" dirty="0"/>
          </a:p>
          <a:p>
            <a:r>
              <a:rPr lang="en-US" sz="1600" dirty="0">
                <a:solidFill>
                  <a:srgbClr val="D4D4D4"/>
                </a:solidFill>
                <a:latin typeface="Menlo" panose="020B0609030804020204" pitchFamily="49" charset="0"/>
              </a:rPr>
              <a:t>{</a:t>
            </a:r>
            <a:endParaRPr lang="en-US" sz="1600" dirty="0"/>
          </a:p>
          <a:p>
            <a:r>
              <a:rPr lang="en-US" sz="1600" dirty="0">
                <a:solidFill>
                  <a:srgbClr val="9CDCFE"/>
                </a:solidFill>
                <a:latin typeface="Menlo" panose="020B0609030804020204" pitchFamily="49" charset="0"/>
              </a:rPr>
              <a:t>	</a:t>
            </a:r>
            <a:r>
              <a:rPr lang="en-US" sz="1600" dirty="0" err="1">
                <a:solidFill>
                  <a:srgbClr val="9CDCFE"/>
                </a:solidFill>
                <a:latin typeface="Menlo" panose="020B0609030804020204" pitchFamily="49" charset="0"/>
              </a:rPr>
              <a:t>Console</a:t>
            </a:r>
            <a:r>
              <a:rPr lang="en-US" sz="1600" dirty="0" err="1">
                <a:solidFill>
                  <a:srgbClr val="D4D4D4"/>
                </a:solidFill>
                <a:latin typeface="Menlo" panose="020B0609030804020204" pitchFamily="49" charset="0"/>
              </a:rPr>
              <a:t>.</a:t>
            </a:r>
            <a:r>
              <a:rPr lang="en-US" sz="1600" dirty="0" err="1">
                <a:solidFill>
                  <a:srgbClr val="DCDCAA"/>
                </a:solidFill>
                <a:latin typeface="Menlo" panose="020B0609030804020204" pitchFamily="49" charset="0"/>
              </a:rPr>
              <a:t>WriteLine</a:t>
            </a:r>
            <a:r>
              <a:rPr lang="en-US" sz="1600" dirty="0">
                <a:solidFill>
                  <a:srgbClr val="D4D4D4"/>
                </a:solidFill>
                <a:latin typeface="Menlo" panose="020B0609030804020204" pitchFamily="49" charset="0"/>
              </a:rPr>
              <a:t>(</a:t>
            </a:r>
            <a:r>
              <a:rPr lang="en-US" sz="1600" dirty="0">
                <a:solidFill>
                  <a:srgbClr val="CE9178"/>
                </a:solidFill>
                <a:latin typeface="Menlo" panose="020B0609030804020204" pitchFamily="49" charset="0"/>
              </a:rPr>
              <a:t>$"Category: {</a:t>
            </a:r>
            <a:r>
              <a:rPr lang="en-US" sz="1600" dirty="0" err="1">
                <a:solidFill>
                  <a:srgbClr val="9CDCFE"/>
                </a:solidFill>
                <a:latin typeface="Menlo" panose="020B0609030804020204" pitchFamily="49" charset="0"/>
              </a:rPr>
              <a:t>pair</a:t>
            </a:r>
            <a:r>
              <a:rPr lang="en-US" sz="1600" dirty="0" err="1">
                <a:solidFill>
                  <a:srgbClr val="CE9178"/>
                </a:solidFill>
                <a:latin typeface="Menlo" panose="020B0609030804020204" pitchFamily="49" charset="0"/>
              </a:rPr>
              <a:t>.</a:t>
            </a:r>
            <a:r>
              <a:rPr lang="en-US" sz="1600" dirty="0" err="1">
                <a:solidFill>
                  <a:srgbClr val="9CDCFE"/>
                </a:solidFill>
                <a:latin typeface="Menlo" panose="020B0609030804020204" pitchFamily="49" charset="0"/>
              </a:rPr>
              <a:t>Category</a:t>
            </a:r>
            <a:r>
              <a:rPr lang="en-US" sz="1600" dirty="0">
                <a:solidFill>
                  <a:srgbClr val="CE9178"/>
                </a:solidFill>
                <a:latin typeface="Menlo" panose="020B0609030804020204" pitchFamily="49" charset="0"/>
              </a:rPr>
              <a:t>}, Price: {</a:t>
            </a:r>
            <a:r>
              <a:rPr lang="en-US" sz="1600" dirty="0" err="1">
                <a:solidFill>
                  <a:srgbClr val="9CDCFE"/>
                </a:solidFill>
                <a:latin typeface="Menlo" panose="020B0609030804020204" pitchFamily="49" charset="0"/>
              </a:rPr>
              <a:t>pair</a:t>
            </a:r>
            <a:r>
              <a:rPr lang="en-US" sz="1600" dirty="0" err="1">
                <a:solidFill>
                  <a:srgbClr val="CE9178"/>
                </a:solidFill>
                <a:latin typeface="Menlo" panose="020B0609030804020204" pitchFamily="49" charset="0"/>
              </a:rPr>
              <a:t>.</a:t>
            </a:r>
            <a:r>
              <a:rPr lang="en-US" sz="1600" dirty="0" err="1">
                <a:solidFill>
                  <a:srgbClr val="9CDCFE"/>
                </a:solidFill>
                <a:latin typeface="Menlo" panose="020B0609030804020204" pitchFamily="49" charset="0"/>
              </a:rPr>
              <a:t>Price</a:t>
            </a:r>
            <a:r>
              <a:rPr lang="en-US" sz="1600" dirty="0">
                <a:solidFill>
                  <a:srgbClr val="CE9178"/>
                </a:solidFill>
                <a:latin typeface="Menlo" panose="020B0609030804020204" pitchFamily="49" charset="0"/>
              </a:rPr>
              <a:t>}"</a:t>
            </a:r>
            <a:r>
              <a:rPr lang="en-US" sz="1600" dirty="0">
                <a:solidFill>
                  <a:srgbClr val="D4D4D4"/>
                </a:solidFill>
                <a:latin typeface="Menlo" panose="020B0609030804020204" pitchFamily="49" charset="0"/>
              </a:rPr>
              <a:t>);</a:t>
            </a:r>
            <a:endParaRPr lang="en-US" sz="1600" dirty="0"/>
          </a:p>
          <a:p>
            <a:r>
              <a:rPr lang="en-US" sz="1600" dirty="0">
                <a:solidFill>
                  <a:srgbClr val="D4D4D4"/>
                </a:solidFill>
                <a:latin typeface="Menlo" panose="020B0609030804020204" pitchFamily="49" charset="0"/>
              </a:rPr>
              <a:t>}</a:t>
            </a:r>
            <a:endParaRPr lang="en-US" sz="1600" dirty="0"/>
          </a:p>
          <a:p>
            <a:endParaRPr lang="en-US" dirty="0"/>
          </a:p>
        </p:txBody>
      </p:sp>
      <p:sp>
        <p:nvSpPr>
          <p:cNvPr id="8" name="Text Placeholder 7">
            <a:extLst>
              <a:ext uri="{FF2B5EF4-FFF2-40B4-BE49-F238E27FC236}">
                <a16:creationId xmlns:a16="http://schemas.microsoft.com/office/drawing/2014/main" id="{A432F461-FBCB-1044-9D87-61D7D9D1BA93}"/>
              </a:ext>
            </a:extLst>
          </p:cNvPr>
          <p:cNvSpPr>
            <a:spLocks noGrp="1"/>
          </p:cNvSpPr>
          <p:nvPr>
            <p:ph type="body" sz="quarter" idx="18"/>
          </p:nvPr>
        </p:nvSpPr>
        <p:spPr/>
        <p:txBody>
          <a:bodyPr/>
          <a:lstStyle/>
          <a:p>
            <a:r>
              <a:rPr lang="en-US" dirty="0" err="1"/>
              <a:t>c#</a:t>
            </a:r>
            <a:r>
              <a:rPr lang="en-US" dirty="0"/>
              <a:t> 7 tuples</a:t>
            </a:r>
          </a:p>
        </p:txBody>
      </p:sp>
    </p:spTree>
    <p:extLst>
      <p:ext uri="{BB962C8B-B14F-4D97-AF65-F5344CB8AC3E}">
        <p14:creationId xmlns:p14="http://schemas.microsoft.com/office/powerpoint/2010/main" val="37815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4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400"/>
                                        <p:tgtEl>
                                          <p:spTgt spid="8">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bg/>
                                          </p:spTgt>
                                        </p:tgtEl>
                                        <p:attrNameLst>
                                          <p:attrName>style.visibility</p:attrName>
                                        </p:attrNameLst>
                                      </p:cBhvr>
                                      <p:to>
                                        <p:strVal val="visible"/>
                                      </p:to>
                                    </p:set>
                                    <p:animEffect transition="in" filter="fade">
                                      <p:cBhvr>
                                        <p:cTn id="30" dur="400"/>
                                        <p:tgtEl>
                                          <p:spTgt spid="7">
                                            <p:bg/>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400"/>
                                        <p:tgtEl>
                                          <p:spTgt spid="7">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400"/>
                                        <p:tgtEl>
                                          <p:spTgt spid="7">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400"/>
                                        <p:tgtEl>
                                          <p:spTgt spid="7">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4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animBg="1"/>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C750-9D33-0A4F-8CFA-9A8EBD7EBF94}"/>
              </a:ext>
            </a:extLst>
          </p:cNvPr>
          <p:cNvSpPr>
            <a:spLocks noGrp="1"/>
          </p:cNvSpPr>
          <p:nvPr>
            <p:ph type="title"/>
          </p:nvPr>
        </p:nvSpPr>
        <p:spPr/>
        <p:txBody>
          <a:bodyPr/>
          <a:lstStyle/>
          <a:p>
            <a:r>
              <a:rPr lang="en-US" dirty="0"/>
              <a:t>Tuples</a:t>
            </a:r>
          </a:p>
        </p:txBody>
      </p:sp>
      <p:sp>
        <p:nvSpPr>
          <p:cNvPr id="3" name="Text Placeholder 2">
            <a:extLst>
              <a:ext uri="{FF2B5EF4-FFF2-40B4-BE49-F238E27FC236}">
                <a16:creationId xmlns:a16="http://schemas.microsoft.com/office/drawing/2014/main" id="{844BF5DE-6914-654D-95E7-65EBBB292702}"/>
              </a:ext>
            </a:extLst>
          </p:cNvPr>
          <p:cNvSpPr>
            <a:spLocks noGrp="1"/>
          </p:cNvSpPr>
          <p:nvPr>
            <p:ph type="body" sz="quarter" idx="13"/>
          </p:nvPr>
        </p:nvSpPr>
        <p:spPr/>
        <p:txBody>
          <a:bodyPr/>
          <a:lstStyle/>
          <a:p>
            <a:r>
              <a:rPr lang="en-US" dirty="0">
                <a:solidFill>
                  <a:srgbClr val="C586C0"/>
                </a:solidFill>
                <a:latin typeface="Menlo" panose="020B0609030804020204" pitchFamily="49" charset="0"/>
              </a:rPr>
              <a:t>foreach</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pair</a:t>
            </a: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in</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prices</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decimal</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Price</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pair</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Console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WriteLine</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$"Category: {</a:t>
            </a:r>
            <a:r>
              <a:rPr lang="en-US" dirty="0">
                <a:solidFill>
                  <a:srgbClr val="9CDCFE"/>
                </a:solidFill>
                <a:latin typeface="Menlo" panose="020B0609030804020204" pitchFamily="49" charset="0"/>
              </a:rPr>
              <a:t>Category</a:t>
            </a:r>
            <a:r>
              <a:rPr lang="en-US" dirty="0">
                <a:solidFill>
                  <a:srgbClr val="CE9178"/>
                </a:solidFill>
                <a:latin typeface="Menlo" panose="020B0609030804020204" pitchFamily="49" charset="0"/>
              </a:rPr>
              <a:t>}, Price: {</a:t>
            </a:r>
            <a:r>
              <a:rPr lang="en-US" dirty="0">
                <a:solidFill>
                  <a:srgbClr val="9CDCFE"/>
                </a:solidFill>
                <a:latin typeface="Menlo" panose="020B0609030804020204" pitchFamily="49" charset="0"/>
              </a:rPr>
              <a:t>Price</a:t>
            </a:r>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45A75D8C-8619-EE47-9248-B1391F0251DC}"/>
              </a:ext>
            </a:extLst>
          </p:cNvPr>
          <p:cNvSpPr>
            <a:spLocks noGrp="1"/>
          </p:cNvSpPr>
          <p:nvPr>
            <p:ph type="body" sz="quarter" idx="14"/>
          </p:nvPr>
        </p:nvSpPr>
        <p:spPr/>
        <p:txBody>
          <a:bodyPr/>
          <a:lstStyle/>
          <a:p>
            <a:r>
              <a:rPr lang="en-US" dirty="0"/>
              <a:t>deconstruction</a:t>
            </a:r>
          </a:p>
        </p:txBody>
      </p:sp>
      <p:sp>
        <p:nvSpPr>
          <p:cNvPr id="5" name="Text Placeholder 4">
            <a:extLst>
              <a:ext uri="{FF2B5EF4-FFF2-40B4-BE49-F238E27FC236}">
                <a16:creationId xmlns:a16="http://schemas.microsoft.com/office/drawing/2014/main" id="{A4656DFF-D362-8045-9A8A-126C15F1EFDB}"/>
              </a:ext>
            </a:extLst>
          </p:cNvPr>
          <p:cNvSpPr>
            <a:spLocks noGrp="1"/>
          </p:cNvSpPr>
          <p:nvPr>
            <p:ph type="body" sz="quarter" idx="15"/>
          </p:nvPr>
        </p:nvSpPr>
        <p:spPr/>
        <p:txBody>
          <a:bodyPr/>
          <a:lstStyle/>
          <a:p>
            <a:r>
              <a:rPr lang="en-US" dirty="0">
                <a:solidFill>
                  <a:srgbClr val="C586C0"/>
                </a:solidFill>
                <a:latin typeface="Menlo" panose="020B0609030804020204" pitchFamily="49" charset="0"/>
              </a:rPr>
              <a:t>foreach</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pair</a:t>
            </a:r>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in</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prices</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_</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pair</a:t>
            </a:r>
            <a:r>
              <a:rPr lang="en-US" dirty="0">
                <a:solidFill>
                  <a:srgbClr val="D4D4D4"/>
                </a:solidFill>
                <a:latin typeface="Menlo" panose="020B0609030804020204" pitchFamily="49" charset="0"/>
              </a:rPr>
              <a:t>;</a:t>
            </a:r>
            <a:endParaRPr lang="en-US" dirty="0"/>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Console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WriteLine</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$"Category: {</a:t>
            </a:r>
            <a:r>
              <a:rPr lang="en-US" dirty="0">
                <a:solidFill>
                  <a:srgbClr val="9CDCFE"/>
                </a:solidFill>
                <a:latin typeface="Menlo" panose="020B0609030804020204" pitchFamily="49" charset="0"/>
              </a:rPr>
              <a:t>Category</a:t>
            </a:r>
            <a:r>
              <a:rPr lang="en-US" dirty="0">
                <a:solidFill>
                  <a:srgbClr val="CE9178"/>
                </a:solidFill>
                <a:latin typeface="Menlo" panose="020B0609030804020204" pitchFamily="49" charset="0"/>
              </a:rPr>
              <a: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6" name="Text Placeholder 5">
            <a:extLst>
              <a:ext uri="{FF2B5EF4-FFF2-40B4-BE49-F238E27FC236}">
                <a16:creationId xmlns:a16="http://schemas.microsoft.com/office/drawing/2014/main" id="{12D6D394-9C06-7E4D-A7B2-4AD865B9D369}"/>
              </a:ext>
            </a:extLst>
          </p:cNvPr>
          <p:cNvSpPr>
            <a:spLocks noGrp="1"/>
          </p:cNvSpPr>
          <p:nvPr>
            <p:ph type="body" sz="quarter" idx="16"/>
          </p:nvPr>
        </p:nvSpPr>
        <p:spPr/>
        <p:txBody>
          <a:bodyPr/>
          <a:lstStyle/>
          <a:p>
            <a:r>
              <a:rPr lang="en-US" dirty="0"/>
              <a:t>discards</a:t>
            </a:r>
          </a:p>
        </p:txBody>
      </p:sp>
    </p:spTree>
    <p:extLst>
      <p:ext uri="{BB962C8B-B14F-4D97-AF65-F5344CB8AC3E}">
        <p14:creationId xmlns:p14="http://schemas.microsoft.com/office/powerpoint/2010/main" val="33483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4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4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C750-9D33-0A4F-8CFA-9A8EBD7EBF94}"/>
              </a:ext>
            </a:extLst>
          </p:cNvPr>
          <p:cNvSpPr>
            <a:spLocks noGrp="1"/>
          </p:cNvSpPr>
          <p:nvPr>
            <p:ph type="title"/>
          </p:nvPr>
        </p:nvSpPr>
        <p:spPr/>
        <p:txBody>
          <a:bodyPr/>
          <a:lstStyle/>
          <a:p>
            <a:r>
              <a:rPr lang="en-US" dirty="0"/>
              <a:t>Tuples</a:t>
            </a:r>
          </a:p>
        </p:txBody>
      </p:sp>
      <p:sp>
        <p:nvSpPr>
          <p:cNvPr id="3" name="Text Placeholder 2">
            <a:extLst>
              <a:ext uri="{FF2B5EF4-FFF2-40B4-BE49-F238E27FC236}">
                <a16:creationId xmlns:a16="http://schemas.microsoft.com/office/drawing/2014/main" id="{844BF5DE-6914-654D-95E7-65EBBB292702}"/>
              </a:ext>
            </a:extLst>
          </p:cNvPr>
          <p:cNvSpPr>
            <a:spLocks noGrp="1"/>
          </p:cNvSpPr>
          <p:nvPr>
            <p:ph type="body" sz="quarter" idx="13"/>
          </p:nvPr>
        </p:nvSpPr>
        <p:spPr>
          <a:xfrm>
            <a:off x="395416" y="2202446"/>
            <a:ext cx="11430000" cy="3321024"/>
          </a:xfrm>
        </p:spPr>
        <p:txBody>
          <a:bodyPr>
            <a:normAutofit/>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RockPaperScissors</a:t>
            </a:r>
            <a:r>
              <a:rPr lang="en-US" dirty="0">
                <a:solidFill>
                  <a:srgbClr val="D4D4D4"/>
                </a:solidFill>
                <a:latin typeface="Menlo" panose="020B0609030804020204" pitchFamily="49" charset="0"/>
              </a:rPr>
              <a:t>(</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first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second</a:t>
            </a:r>
            <a:r>
              <a:rPr lang="en-US" dirty="0">
                <a:solidFill>
                  <a:srgbClr val="D4D4D4"/>
                </a:solidFill>
                <a:latin typeface="Menlo" panose="020B0609030804020204" pitchFamily="49" charset="0"/>
              </a:rPr>
              <a:t>)</a:t>
            </a:r>
            <a:endParaRPr lang="en-US" dirty="0"/>
          </a:p>
          <a:p>
            <a:pPr marL="457200"/>
            <a:r>
              <a:rPr lang="en-US" dirty="0">
                <a:solidFill>
                  <a:srgbClr val="D4D4D4"/>
                </a:solidFill>
                <a:latin typeface="Menlo" panose="020B0609030804020204" pitchFamily="49" charset="0"/>
              </a:rPr>
              <a:t>=&gt; (</a:t>
            </a:r>
            <a:r>
              <a:rPr lang="en-US" dirty="0">
                <a:solidFill>
                  <a:srgbClr val="9CDCFE"/>
                </a:solidFill>
                <a:latin typeface="Menlo" panose="020B0609030804020204" pitchFamily="49" charset="0"/>
              </a:rPr>
              <a:t>first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second</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switch</a:t>
            </a:r>
            <a:endParaRPr lang="en-US" dirty="0"/>
          </a:p>
          <a:p>
            <a:pPr marL="457200"/>
            <a:r>
              <a:rPr lang="en-US" dirty="0">
                <a:solidFill>
                  <a:srgbClr val="D4D4D4"/>
                </a:solidFill>
                <a:latin typeface="Menlo" panose="020B0609030804020204" pitchFamily="49" charset="0"/>
              </a:rPr>
              <a:t>{ </a:t>
            </a:r>
            <a:endParaRPr lang="en-US" dirty="0"/>
          </a:p>
          <a:p>
            <a:pPr marL="914400"/>
            <a:r>
              <a:rPr lang="en-US" dirty="0">
                <a:solidFill>
                  <a:srgbClr val="D4D4D4"/>
                </a:solidFill>
                <a:latin typeface="Menlo" panose="020B0609030804020204" pitchFamily="49" charset="0"/>
              </a:rPr>
              <a:t>("rock", "paper") =&gt; </a:t>
            </a:r>
            <a:r>
              <a:rPr lang="en-US" dirty="0">
                <a:solidFill>
                  <a:srgbClr val="CE9178"/>
                </a:solidFill>
                <a:latin typeface="Menlo" panose="020B0609030804020204" pitchFamily="49" charset="0"/>
              </a:rPr>
              <a:t>"rock is covered by paper. Paper wins."</a:t>
            </a:r>
            <a:r>
              <a:rPr lang="en-US" dirty="0">
                <a:solidFill>
                  <a:srgbClr val="D4D4D4"/>
                </a:solidFill>
                <a:latin typeface="Menlo" panose="020B0609030804020204" pitchFamily="49" charset="0"/>
              </a:rPr>
              <a:t>,</a:t>
            </a:r>
            <a:endParaRPr lang="en-US" dirty="0"/>
          </a:p>
          <a:p>
            <a:pPr marL="914400"/>
            <a:r>
              <a:rPr lang="en-US" dirty="0">
                <a:solidFill>
                  <a:srgbClr val="D4D4D4"/>
                </a:solidFill>
                <a:latin typeface="Menlo" panose="020B0609030804020204" pitchFamily="49" charset="0"/>
              </a:rPr>
              <a:t>("rock", "scissors") =&gt; </a:t>
            </a:r>
            <a:r>
              <a:rPr lang="en-US" dirty="0">
                <a:solidFill>
                  <a:srgbClr val="CE9178"/>
                </a:solidFill>
                <a:latin typeface="Menlo" panose="020B0609030804020204" pitchFamily="49" charset="0"/>
              </a:rPr>
              <a:t>"rock breaks scissors. Rock wins."</a:t>
            </a:r>
            <a:r>
              <a:rPr lang="en-US" dirty="0">
                <a:solidFill>
                  <a:srgbClr val="D4D4D4"/>
                </a:solidFill>
                <a:latin typeface="Menlo" panose="020B0609030804020204" pitchFamily="49" charset="0"/>
              </a:rPr>
              <a:t>,</a:t>
            </a:r>
            <a:endParaRPr lang="en-US" dirty="0"/>
          </a:p>
          <a:p>
            <a:pPr marL="914400"/>
            <a:r>
              <a:rPr lang="en-US" dirty="0">
                <a:solidFill>
                  <a:srgbClr val="D4D4D4"/>
                </a:solidFill>
                <a:latin typeface="Menlo" panose="020B0609030804020204" pitchFamily="49" charset="0"/>
              </a:rPr>
              <a:t>("paper", "rock") =&gt; </a:t>
            </a:r>
            <a:r>
              <a:rPr lang="en-US" dirty="0">
                <a:solidFill>
                  <a:srgbClr val="CE9178"/>
                </a:solidFill>
                <a:latin typeface="Menlo" panose="020B0609030804020204" pitchFamily="49" charset="0"/>
              </a:rPr>
              <a:t>"paper covers rock. Paper wins."</a:t>
            </a:r>
            <a:r>
              <a:rPr lang="en-US" dirty="0">
                <a:solidFill>
                  <a:srgbClr val="D4D4D4"/>
                </a:solidFill>
                <a:latin typeface="Menlo" panose="020B0609030804020204" pitchFamily="49" charset="0"/>
              </a:rPr>
              <a:t>,</a:t>
            </a:r>
            <a:endParaRPr lang="en-US" dirty="0"/>
          </a:p>
          <a:p>
            <a:pPr marL="914400"/>
            <a:r>
              <a:rPr lang="en-US" dirty="0">
                <a:solidFill>
                  <a:srgbClr val="D4D4D4"/>
                </a:solidFill>
                <a:latin typeface="Menlo" panose="020B0609030804020204" pitchFamily="49" charset="0"/>
              </a:rPr>
              <a:t>("paper", "scissors") =&gt; </a:t>
            </a:r>
            <a:r>
              <a:rPr lang="en-US" dirty="0">
                <a:solidFill>
                  <a:srgbClr val="CE9178"/>
                </a:solidFill>
                <a:latin typeface="Menlo" panose="020B0609030804020204" pitchFamily="49" charset="0"/>
              </a:rPr>
              <a:t>"paper is cut by scissors. Scissors wins."</a:t>
            </a:r>
            <a:r>
              <a:rPr lang="en-US" dirty="0">
                <a:solidFill>
                  <a:srgbClr val="D4D4D4"/>
                </a:solidFill>
                <a:latin typeface="Menlo" panose="020B0609030804020204" pitchFamily="49" charset="0"/>
              </a:rPr>
              <a:t>,</a:t>
            </a:r>
            <a:endParaRPr lang="en-US" dirty="0"/>
          </a:p>
          <a:p>
            <a:pPr marL="914400"/>
            <a:r>
              <a:rPr lang="en-US" dirty="0">
                <a:solidFill>
                  <a:srgbClr val="D4D4D4"/>
                </a:solidFill>
                <a:latin typeface="Menlo" panose="020B0609030804020204" pitchFamily="49" charset="0"/>
              </a:rPr>
              <a:t>("scissors", "rock") =&gt; </a:t>
            </a:r>
            <a:r>
              <a:rPr lang="en-US" dirty="0">
                <a:solidFill>
                  <a:srgbClr val="CE9178"/>
                </a:solidFill>
                <a:latin typeface="Menlo" panose="020B0609030804020204" pitchFamily="49" charset="0"/>
              </a:rPr>
              <a:t>"scissors is broken by rock. Rock wins."</a:t>
            </a:r>
            <a:r>
              <a:rPr lang="en-US" dirty="0">
                <a:solidFill>
                  <a:srgbClr val="D4D4D4"/>
                </a:solidFill>
                <a:latin typeface="Menlo" panose="020B0609030804020204" pitchFamily="49" charset="0"/>
              </a:rPr>
              <a:t>,</a:t>
            </a:r>
            <a:endParaRPr lang="en-US" dirty="0"/>
          </a:p>
          <a:p>
            <a:pPr marL="914400"/>
            <a:r>
              <a:rPr lang="en-US" dirty="0">
                <a:solidFill>
                  <a:srgbClr val="D4D4D4"/>
                </a:solidFill>
                <a:latin typeface="Menlo" panose="020B0609030804020204" pitchFamily="49" charset="0"/>
              </a:rPr>
              <a:t>("scissors", "paper") =&gt; </a:t>
            </a:r>
            <a:r>
              <a:rPr lang="en-US" dirty="0">
                <a:solidFill>
                  <a:srgbClr val="CE9178"/>
                </a:solidFill>
                <a:latin typeface="Menlo" panose="020B0609030804020204" pitchFamily="49" charset="0"/>
              </a:rPr>
              <a:t>"scissors cuts paper. Scissors wins."</a:t>
            </a:r>
            <a:r>
              <a:rPr lang="en-US" dirty="0">
                <a:solidFill>
                  <a:srgbClr val="D4D4D4"/>
                </a:solidFill>
                <a:latin typeface="Menlo" panose="020B0609030804020204" pitchFamily="49" charset="0"/>
              </a:rPr>
              <a:t>,</a:t>
            </a:r>
            <a:endParaRPr lang="en-US" dirty="0"/>
          </a:p>
          <a:p>
            <a:pPr marL="914400"/>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_</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_</a:t>
            </a:r>
            <a:r>
              <a:rPr lang="en-US" dirty="0">
                <a:solidFill>
                  <a:srgbClr val="D4D4D4"/>
                </a:solidFill>
                <a:latin typeface="Menlo" panose="020B0609030804020204" pitchFamily="49" charset="0"/>
              </a:rPr>
              <a:t>) =&gt; </a:t>
            </a:r>
            <a:r>
              <a:rPr lang="en-US" dirty="0">
                <a:solidFill>
                  <a:srgbClr val="CE9178"/>
                </a:solidFill>
                <a:latin typeface="Menlo" panose="020B0609030804020204" pitchFamily="49" charset="0"/>
              </a:rPr>
              <a:t>"tie"</a:t>
            </a:r>
            <a:endParaRPr lang="en-US" dirty="0"/>
          </a:p>
          <a:p>
            <a:pPr marL="457200"/>
            <a:r>
              <a:rPr lang="en-US" dirty="0">
                <a:solidFill>
                  <a:srgbClr val="D4D4D4"/>
                </a:solidFill>
                <a:latin typeface="Menlo"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45A75D8C-8619-EE47-9248-B1391F0251DC}"/>
              </a:ext>
            </a:extLst>
          </p:cNvPr>
          <p:cNvSpPr>
            <a:spLocks noGrp="1"/>
          </p:cNvSpPr>
          <p:nvPr>
            <p:ph type="body" sz="quarter" idx="14"/>
          </p:nvPr>
        </p:nvSpPr>
        <p:spPr/>
        <p:txBody>
          <a:bodyPr/>
          <a:lstStyle/>
          <a:p>
            <a:r>
              <a:rPr lang="en-US" dirty="0"/>
              <a:t>switch statements</a:t>
            </a:r>
          </a:p>
        </p:txBody>
      </p:sp>
    </p:spTree>
    <p:extLst>
      <p:ext uri="{BB962C8B-B14F-4D97-AF65-F5344CB8AC3E}">
        <p14:creationId xmlns:p14="http://schemas.microsoft.com/office/powerpoint/2010/main" val="72577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12A-7FE9-0047-98D9-BE62E66B8CB7}"/>
              </a:ext>
            </a:extLst>
          </p:cNvPr>
          <p:cNvSpPr>
            <a:spLocks noGrp="1"/>
          </p:cNvSpPr>
          <p:nvPr>
            <p:ph type="title"/>
          </p:nvPr>
        </p:nvSpPr>
        <p:spPr/>
        <p:txBody>
          <a:bodyPr/>
          <a:lstStyle/>
          <a:p>
            <a:r>
              <a:rPr lang="en-US" dirty="0"/>
              <a:t>Nullable reference types</a:t>
            </a:r>
          </a:p>
        </p:txBody>
      </p:sp>
      <p:sp>
        <p:nvSpPr>
          <p:cNvPr id="3" name="Content Placeholder 2">
            <a:extLst>
              <a:ext uri="{FF2B5EF4-FFF2-40B4-BE49-F238E27FC236}">
                <a16:creationId xmlns:a16="http://schemas.microsoft.com/office/drawing/2014/main" id="{1B1EEDD4-EE46-4B4D-8060-D68EA574D13F}"/>
              </a:ext>
            </a:extLst>
          </p:cNvPr>
          <p:cNvSpPr>
            <a:spLocks noGrp="1"/>
          </p:cNvSpPr>
          <p:nvPr>
            <p:ph idx="1"/>
          </p:nvPr>
        </p:nvSpPr>
        <p:spPr/>
        <p:txBody>
          <a:bodyPr>
            <a:normAutofit/>
          </a:bodyPr>
          <a:lstStyle/>
          <a:p>
            <a:r>
              <a:rPr lang="en-US" sz="2800" dirty="0"/>
              <a:t>Two types in .NET:   value types and reference types</a:t>
            </a:r>
          </a:p>
          <a:p>
            <a:r>
              <a:rPr lang="en-US" sz="2800" dirty="0"/>
              <a:t>Value types can’t be null</a:t>
            </a:r>
          </a:p>
          <a:p>
            <a:r>
              <a:rPr lang="en-US" sz="2800" dirty="0"/>
              <a:t>By default, reference types can be assigned to null</a:t>
            </a:r>
          </a:p>
        </p:txBody>
      </p:sp>
    </p:spTree>
    <p:extLst>
      <p:ext uri="{BB962C8B-B14F-4D97-AF65-F5344CB8AC3E}">
        <p14:creationId xmlns:p14="http://schemas.microsoft.com/office/powerpoint/2010/main" val="50612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12A-7FE9-0047-98D9-BE62E66B8CB7}"/>
              </a:ext>
            </a:extLst>
          </p:cNvPr>
          <p:cNvSpPr>
            <a:spLocks noGrp="1"/>
          </p:cNvSpPr>
          <p:nvPr>
            <p:ph type="title"/>
          </p:nvPr>
        </p:nvSpPr>
        <p:spPr/>
        <p:txBody>
          <a:bodyPr/>
          <a:lstStyle/>
          <a:p>
            <a:r>
              <a:rPr lang="en-US" dirty="0"/>
              <a:t>Nullable reference types</a:t>
            </a:r>
          </a:p>
        </p:txBody>
      </p:sp>
      <p:pic>
        <p:nvPicPr>
          <p:cNvPr id="6" name="Content Placeholder 5">
            <a:extLst>
              <a:ext uri="{FF2B5EF4-FFF2-40B4-BE49-F238E27FC236}">
                <a16:creationId xmlns:a16="http://schemas.microsoft.com/office/drawing/2014/main" id="{7510EF29-15F5-9E46-8539-7FF6BF6510F2}"/>
              </a:ext>
            </a:extLst>
          </p:cNvPr>
          <p:cNvPicPr>
            <a:picLocks noGrp="1" noChangeAspect="1"/>
          </p:cNvPicPr>
          <p:nvPr>
            <p:ph idx="1"/>
          </p:nvPr>
        </p:nvPicPr>
        <p:blipFill>
          <a:blip r:embed="rId3"/>
          <a:stretch>
            <a:fillRect/>
          </a:stretch>
        </p:blipFill>
        <p:spPr>
          <a:xfrm>
            <a:off x="1725925" y="1655635"/>
            <a:ext cx="8740150" cy="4934508"/>
          </a:xfrm>
        </p:spPr>
      </p:pic>
    </p:spTree>
    <p:extLst>
      <p:ext uri="{BB962C8B-B14F-4D97-AF65-F5344CB8AC3E}">
        <p14:creationId xmlns:p14="http://schemas.microsoft.com/office/powerpoint/2010/main" val="4000372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12A-7FE9-0047-98D9-BE62E66B8CB7}"/>
              </a:ext>
            </a:extLst>
          </p:cNvPr>
          <p:cNvSpPr>
            <a:spLocks noGrp="1"/>
          </p:cNvSpPr>
          <p:nvPr>
            <p:ph type="title"/>
          </p:nvPr>
        </p:nvSpPr>
        <p:spPr/>
        <p:txBody>
          <a:bodyPr/>
          <a:lstStyle/>
          <a:p>
            <a:r>
              <a:rPr lang="en-US" dirty="0"/>
              <a:t>Nullable reference types</a:t>
            </a:r>
          </a:p>
        </p:txBody>
      </p:sp>
      <p:sp>
        <p:nvSpPr>
          <p:cNvPr id="4" name="Content Placeholder 3">
            <a:extLst>
              <a:ext uri="{FF2B5EF4-FFF2-40B4-BE49-F238E27FC236}">
                <a16:creationId xmlns:a16="http://schemas.microsoft.com/office/drawing/2014/main" id="{5AA563D1-4B6D-804E-AAB9-551922EC8FD7}"/>
              </a:ext>
            </a:extLst>
          </p:cNvPr>
          <p:cNvSpPr>
            <a:spLocks noGrp="1"/>
          </p:cNvSpPr>
          <p:nvPr>
            <p:ph idx="1"/>
          </p:nvPr>
        </p:nvSpPr>
        <p:spPr/>
        <p:txBody>
          <a:bodyPr>
            <a:normAutofit/>
          </a:bodyPr>
          <a:lstStyle/>
          <a:p>
            <a:r>
              <a:rPr lang="en-US" sz="2800" dirty="0"/>
              <a:t>With C# 8, you can opt-in to non-nullable context</a:t>
            </a:r>
          </a:p>
          <a:p>
            <a:pPr marL="0" indent="0">
              <a:buNone/>
            </a:pPr>
            <a:endParaRPr lang="en-US" sz="2800" dirty="0"/>
          </a:p>
          <a:p>
            <a:endParaRPr lang="en-US" sz="2800" dirty="0"/>
          </a:p>
        </p:txBody>
      </p:sp>
    </p:spTree>
    <p:extLst>
      <p:ext uri="{BB962C8B-B14F-4D97-AF65-F5344CB8AC3E}">
        <p14:creationId xmlns:p14="http://schemas.microsoft.com/office/powerpoint/2010/main" val="1029992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12A-7FE9-0047-98D9-BE62E66B8CB7}"/>
              </a:ext>
            </a:extLst>
          </p:cNvPr>
          <p:cNvSpPr>
            <a:spLocks noGrp="1"/>
          </p:cNvSpPr>
          <p:nvPr>
            <p:ph type="title"/>
          </p:nvPr>
        </p:nvSpPr>
        <p:spPr/>
        <p:txBody>
          <a:bodyPr/>
          <a:lstStyle/>
          <a:p>
            <a:r>
              <a:rPr lang="en-US" dirty="0"/>
              <a:t>Nullable reference types</a:t>
            </a:r>
          </a:p>
        </p:txBody>
      </p:sp>
      <p:sp>
        <p:nvSpPr>
          <p:cNvPr id="4" name="Content Placeholder 3">
            <a:extLst>
              <a:ext uri="{FF2B5EF4-FFF2-40B4-BE49-F238E27FC236}">
                <a16:creationId xmlns:a16="http://schemas.microsoft.com/office/drawing/2014/main" id="{5AA563D1-4B6D-804E-AAB9-551922EC8FD7}"/>
              </a:ext>
            </a:extLst>
          </p:cNvPr>
          <p:cNvSpPr>
            <a:spLocks noGrp="1"/>
          </p:cNvSpPr>
          <p:nvPr>
            <p:ph idx="1"/>
          </p:nvPr>
        </p:nvSpPr>
        <p:spPr/>
        <p:txBody>
          <a:bodyPr>
            <a:normAutofit/>
          </a:bodyPr>
          <a:lstStyle/>
          <a:p>
            <a:r>
              <a:rPr lang="en-US" sz="2800" dirty="0"/>
              <a:t>The compiler will now:</a:t>
            </a:r>
          </a:p>
          <a:p>
            <a:pPr lvl="1"/>
            <a:r>
              <a:rPr lang="en-US" sz="2600" dirty="0"/>
              <a:t>Track your usage of null with data-flow analysis</a:t>
            </a:r>
          </a:p>
          <a:p>
            <a:pPr lvl="1"/>
            <a:r>
              <a:rPr lang="en-US" sz="2600" dirty="0"/>
              <a:t>Assume that reference types </a:t>
            </a:r>
            <a:r>
              <a:rPr lang="en-US" sz="2600" i="1" dirty="0"/>
              <a:t>cannot</a:t>
            </a:r>
            <a:r>
              <a:rPr lang="en-US" sz="2600" dirty="0"/>
              <a:t> be null</a:t>
            </a:r>
          </a:p>
          <a:p>
            <a:pPr lvl="1"/>
            <a:r>
              <a:rPr lang="en-US" sz="2600" dirty="0"/>
              <a:t>Require you to explicitly declare when you want to use null</a:t>
            </a:r>
          </a:p>
          <a:p>
            <a:pPr lvl="1"/>
            <a:r>
              <a:rPr lang="en-US" sz="2600" dirty="0"/>
              <a:t>Signal inconsistent uses of null (which you will do)</a:t>
            </a:r>
            <a:endParaRPr lang="en-US" sz="2800" dirty="0"/>
          </a:p>
          <a:p>
            <a:endParaRPr lang="en-US" sz="2800" dirty="0"/>
          </a:p>
        </p:txBody>
      </p:sp>
    </p:spTree>
    <p:extLst>
      <p:ext uri="{BB962C8B-B14F-4D97-AF65-F5344CB8AC3E}">
        <p14:creationId xmlns:p14="http://schemas.microsoft.com/office/powerpoint/2010/main" val="257932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A07F-7EA0-E046-95E4-BEBD81C848A5}"/>
              </a:ext>
            </a:extLst>
          </p:cNvPr>
          <p:cNvSpPr>
            <a:spLocks noGrp="1"/>
          </p:cNvSpPr>
          <p:nvPr>
            <p:ph type="title"/>
          </p:nvPr>
        </p:nvSpPr>
        <p:spPr/>
        <p:txBody>
          <a:bodyPr/>
          <a:lstStyle/>
          <a:p>
            <a:r>
              <a:rPr lang="en-US" dirty="0"/>
              <a:t>Nullable Reference Types</a:t>
            </a:r>
          </a:p>
        </p:txBody>
      </p:sp>
      <p:sp>
        <p:nvSpPr>
          <p:cNvPr id="3" name="Text Placeholder 2">
            <a:extLst>
              <a:ext uri="{FF2B5EF4-FFF2-40B4-BE49-F238E27FC236}">
                <a16:creationId xmlns:a16="http://schemas.microsoft.com/office/drawing/2014/main" id="{FB456493-3C8D-A740-9B44-EE7091DADDE9}"/>
              </a:ext>
            </a:extLst>
          </p:cNvPr>
          <p:cNvSpPr>
            <a:spLocks noGrp="1"/>
          </p:cNvSpPr>
          <p:nvPr>
            <p:ph type="body" sz="quarter" idx="13"/>
          </p:nvPr>
        </p:nvSpPr>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class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Product</a:t>
            </a:r>
            <a:endParaRPr lang="en-US" dirty="0"/>
          </a:p>
          <a:p>
            <a:r>
              <a:rPr lang="en-US" dirty="0">
                <a:solidFill>
                  <a:srgbClr val="D4D4D4"/>
                </a:solidFill>
                <a:latin typeface="Menlo" panose="020B0609030804020204" pitchFamily="49" charset="0"/>
              </a:rPr>
              <a:t>{</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Upc</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decimal</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Price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double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Rating</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br>
              <a:rPr lang="en-US" dirty="0">
                <a:solidFill>
                  <a:srgbClr val="D4D4D4"/>
                </a:solidFill>
                <a:latin typeface="Menlo" panose="020B0609030804020204" pitchFamily="49" charset="0"/>
              </a:rPr>
            </a:br>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Product</a:t>
            </a:r>
            <a:r>
              <a:rPr lang="en-US" dirty="0">
                <a:solidFill>
                  <a:srgbClr val="D4D4D4"/>
                </a:solidFill>
                <a:latin typeface="Menlo" panose="020B0609030804020204" pitchFamily="49" charset="0"/>
              </a:rPr>
              <a:t>(</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a:t>
            </a:r>
            <a:endParaRPr lang="en-US" dirty="0"/>
          </a:p>
          <a:p>
            <a:pPr marL="457200"/>
            <a:r>
              <a:rPr lang="en-US" dirty="0">
                <a:solidFill>
                  <a:srgbClr val="D4D4D4"/>
                </a:solidFill>
                <a:latin typeface="Menlo" panose="020B0609030804020204" pitchFamily="49" charset="0"/>
              </a:rPr>
              <a:t>	=&gt;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Tree>
    <p:extLst>
      <p:ext uri="{BB962C8B-B14F-4D97-AF65-F5344CB8AC3E}">
        <p14:creationId xmlns:p14="http://schemas.microsoft.com/office/powerpoint/2010/main" val="401142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BB20-1E45-AC44-8BD1-9F1BBF609772}"/>
              </a:ext>
            </a:extLst>
          </p:cNvPr>
          <p:cNvSpPr>
            <a:spLocks noGrp="1"/>
          </p:cNvSpPr>
          <p:nvPr>
            <p:ph type="title"/>
          </p:nvPr>
        </p:nvSpPr>
        <p:spPr/>
        <p:txBody>
          <a:bodyPr/>
          <a:lstStyle/>
          <a:p>
            <a:r>
              <a:rPr lang="en-US" dirty="0"/>
              <a:t>Nullable Reference Types</a:t>
            </a:r>
          </a:p>
        </p:txBody>
      </p:sp>
      <p:sp>
        <p:nvSpPr>
          <p:cNvPr id="3" name="Text Placeholder 2">
            <a:extLst>
              <a:ext uri="{FF2B5EF4-FFF2-40B4-BE49-F238E27FC236}">
                <a16:creationId xmlns:a16="http://schemas.microsoft.com/office/drawing/2014/main" id="{54E4DDC6-E625-9447-8422-99C6A6644DBC}"/>
              </a:ext>
            </a:extLst>
          </p:cNvPr>
          <p:cNvSpPr>
            <a:spLocks noGrp="1"/>
          </p:cNvSpPr>
          <p:nvPr>
            <p:ph type="body" sz="quarter" idx="13"/>
          </p:nvPr>
        </p:nvSpPr>
        <p:spPr>
          <a:xfrm>
            <a:off x="395416" y="2202446"/>
            <a:ext cx="11430000" cy="1801401"/>
          </a:xfrm>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void</a:t>
            </a:r>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MakeProduct</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a:t>
            </a:r>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product</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new</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Product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"A product"</a:t>
            </a:r>
            <a:r>
              <a:rPr lang="en-US" dirty="0">
                <a:solidFill>
                  <a:srgbClr val="D4D4D4"/>
                </a:solidFill>
                <a:latin typeface="Menlo" panose="020B0609030804020204" pitchFamily="49" charset="0"/>
              </a:rPr>
              <a:t>, </a:t>
            </a:r>
            <a:r>
              <a:rPr lang="en-US" dirty="0">
                <a:solidFill>
                  <a:srgbClr val="CE9178"/>
                </a:solidFill>
                <a:latin typeface="Menlo" panose="020B0609030804020204" pitchFamily="49" charset="0"/>
              </a:rPr>
              <a:t>"A category"</a:t>
            </a:r>
            <a:r>
              <a:rPr lang="en-US" dirty="0">
                <a:solidFill>
                  <a:srgbClr val="D4D4D4"/>
                </a:solidFill>
                <a:latin typeface="Menlo" panose="020B0609030804020204" pitchFamily="49" charset="0"/>
              </a:rPr>
              <a:t>);</a:t>
            </a:r>
            <a:endParaRPr lang="en-US" dirty="0"/>
          </a:p>
          <a:p>
            <a:br>
              <a:rPr lang="en-US" dirty="0">
                <a:solidFill>
                  <a:srgbClr val="D4D4D4"/>
                </a:solidFill>
                <a:latin typeface="Menlo" panose="020B0609030804020204" pitchFamily="49" charset="0"/>
              </a:rPr>
            </a:b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WriteLine</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product</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Upc</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8705239B-6254-A340-9CB8-145180E3D34B}"/>
              </a:ext>
            </a:extLst>
          </p:cNvPr>
          <p:cNvSpPr>
            <a:spLocks noGrp="1"/>
          </p:cNvSpPr>
          <p:nvPr>
            <p:ph type="body" sz="quarter" idx="14"/>
          </p:nvPr>
        </p:nvSpPr>
        <p:spPr/>
        <p:txBody>
          <a:bodyPr/>
          <a:lstStyle/>
          <a:p>
            <a:r>
              <a:rPr lang="en-US" dirty="0"/>
              <a:t>error</a:t>
            </a:r>
          </a:p>
        </p:txBody>
      </p:sp>
      <p:sp>
        <p:nvSpPr>
          <p:cNvPr id="5" name="Text Placeholder 4">
            <a:extLst>
              <a:ext uri="{FF2B5EF4-FFF2-40B4-BE49-F238E27FC236}">
                <a16:creationId xmlns:a16="http://schemas.microsoft.com/office/drawing/2014/main" id="{38ADFEB4-270F-A449-ACA7-F95F24A95A13}"/>
              </a:ext>
            </a:extLst>
          </p:cNvPr>
          <p:cNvSpPr>
            <a:spLocks noGrp="1"/>
          </p:cNvSpPr>
          <p:nvPr>
            <p:ph type="body" sz="quarter" idx="15"/>
          </p:nvPr>
        </p:nvSpPr>
        <p:spPr>
          <a:xfrm>
            <a:off x="381000" y="4491784"/>
            <a:ext cx="11430000" cy="2366216"/>
          </a:xfrm>
        </p:spPr>
        <p:txBody>
          <a:bodyPr>
            <a:noAutofit/>
          </a:bodyPr>
          <a:lstStyle/>
          <a:p>
            <a:r>
              <a:rPr lang="en-US" sz="1700" dirty="0">
                <a:solidFill>
                  <a:srgbClr val="569CD6"/>
                </a:solidFill>
                <a:latin typeface="Menlo" panose="020B0609030804020204" pitchFamily="49" charset="0"/>
              </a:rPr>
              <a:t>public</a:t>
            </a:r>
            <a:r>
              <a:rPr lang="en-US" sz="1700" dirty="0">
                <a:solidFill>
                  <a:srgbClr val="D4D4D4"/>
                </a:solidFill>
                <a:latin typeface="Menlo" panose="020B0609030804020204" pitchFamily="49" charset="0"/>
              </a:rPr>
              <a:t> </a:t>
            </a:r>
            <a:r>
              <a:rPr lang="en-US" sz="1700" dirty="0">
                <a:solidFill>
                  <a:srgbClr val="569CD6"/>
                </a:solidFill>
                <a:latin typeface="Menlo" panose="020B0609030804020204" pitchFamily="49" charset="0"/>
              </a:rPr>
              <a:t>void</a:t>
            </a:r>
            <a:r>
              <a:rPr lang="en-US" sz="1700" dirty="0">
                <a:solidFill>
                  <a:srgbClr val="D4D4D4"/>
                </a:solidFill>
                <a:latin typeface="Menlo" panose="020B0609030804020204" pitchFamily="49" charset="0"/>
              </a:rPr>
              <a:t> </a:t>
            </a:r>
            <a:r>
              <a:rPr lang="en-US" sz="1700" dirty="0" err="1">
                <a:solidFill>
                  <a:srgbClr val="DCDCAA"/>
                </a:solidFill>
                <a:latin typeface="Menlo" panose="020B0609030804020204" pitchFamily="49" charset="0"/>
              </a:rPr>
              <a:t>MakeProduct</a:t>
            </a:r>
            <a:r>
              <a:rPr lang="en-US" sz="1700" dirty="0">
                <a:solidFill>
                  <a:srgbClr val="D4D4D4"/>
                </a:solidFill>
                <a:latin typeface="Menlo" panose="020B0609030804020204" pitchFamily="49" charset="0"/>
              </a:rPr>
              <a:t>()</a:t>
            </a:r>
            <a:endParaRPr lang="en-US" sz="1700" dirty="0"/>
          </a:p>
          <a:p>
            <a:r>
              <a:rPr lang="en-US" sz="1700" dirty="0">
                <a:solidFill>
                  <a:srgbClr val="D4D4D4"/>
                </a:solidFill>
                <a:latin typeface="Menlo" panose="020B0609030804020204" pitchFamily="49" charset="0"/>
              </a:rPr>
              <a:t>{</a:t>
            </a:r>
            <a:endParaRPr lang="en-US" sz="1700" dirty="0"/>
          </a:p>
          <a:p>
            <a:r>
              <a:rPr lang="en-US" sz="1700" dirty="0">
                <a:solidFill>
                  <a:srgbClr val="569CD6"/>
                </a:solidFill>
                <a:latin typeface="Menlo" panose="020B0609030804020204" pitchFamily="49" charset="0"/>
              </a:rPr>
              <a:t>	</a:t>
            </a:r>
            <a:r>
              <a:rPr lang="en-US" sz="1700" dirty="0" err="1">
                <a:solidFill>
                  <a:srgbClr val="569CD6"/>
                </a:solidFill>
                <a:latin typeface="Menlo" panose="020B0609030804020204" pitchFamily="49" charset="0"/>
              </a:rPr>
              <a:t>var</a:t>
            </a:r>
            <a:r>
              <a:rPr lang="en-US" sz="1700" dirty="0">
                <a:solidFill>
                  <a:srgbClr val="D4D4D4"/>
                </a:solidFill>
                <a:latin typeface="Menlo" panose="020B0609030804020204" pitchFamily="49" charset="0"/>
              </a:rPr>
              <a:t> </a:t>
            </a:r>
            <a:r>
              <a:rPr lang="en-US" sz="1700" dirty="0">
                <a:solidFill>
                  <a:srgbClr val="9CDCFE"/>
                </a:solidFill>
                <a:latin typeface="Menlo" panose="020B0609030804020204" pitchFamily="49" charset="0"/>
              </a:rPr>
              <a:t>product</a:t>
            </a:r>
            <a:r>
              <a:rPr lang="en-US" sz="1700" dirty="0">
                <a:solidFill>
                  <a:srgbClr val="D4D4D4"/>
                </a:solidFill>
                <a:latin typeface="Menlo" panose="020B0609030804020204" pitchFamily="49" charset="0"/>
              </a:rPr>
              <a:t> = </a:t>
            </a:r>
            <a:r>
              <a:rPr lang="en-US" sz="1700" dirty="0">
                <a:solidFill>
                  <a:srgbClr val="569CD6"/>
                </a:solidFill>
                <a:latin typeface="Menlo" panose="020B0609030804020204" pitchFamily="49" charset="0"/>
              </a:rPr>
              <a:t>new</a:t>
            </a:r>
            <a:r>
              <a:rPr lang="en-US" sz="1700" dirty="0">
                <a:solidFill>
                  <a:srgbClr val="D4D4D4"/>
                </a:solidFill>
                <a:latin typeface="Menlo" panose="020B0609030804020204" pitchFamily="49" charset="0"/>
              </a:rPr>
              <a:t> </a:t>
            </a:r>
            <a:r>
              <a:rPr lang="en-US" sz="1700" dirty="0">
                <a:solidFill>
                  <a:srgbClr val="4EC9B0"/>
                </a:solidFill>
                <a:latin typeface="Menlo" panose="020B0609030804020204" pitchFamily="49" charset="0"/>
              </a:rPr>
              <a:t>Product</a:t>
            </a:r>
            <a:r>
              <a:rPr lang="en-US" sz="1700" dirty="0">
                <a:solidFill>
                  <a:srgbClr val="D4D4D4"/>
                </a:solidFill>
                <a:latin typeface="Menlo" panose="020B0609030804020204" pitchFamily="49" charset="0"/>
              </a:rPr>
              <a:t>(</a:t>
            </a:r>
            <a:r>
              <a:rPr lang="en-US" sz="1700" dirty="0">
                <a:solidFill>
                  <a:srgbClr val="CE9178"/>
                </a:solidFill>
                <a:latin typeface="Menlo" panose="020B0609030804020204" pitchFamily="49" charset="0"/>
              </a:rPr>
              <a:t>"A product"</a:t>
            </a:r>
            <a:r>
              <a:rPr lang="en-US" sz="1700" dirty="0">
                <a:solidFill>
                  <a:srgbClr val="D4D4D4"/>
                </a:solidFill>
                <a:latin typeface="Menlo" panose="020B0609030804020204" pitchFamily="49" charset="0"/>
              </a:rPr>
              <a:t>, </a:t>
            </a:r>
            <a:r>
              <a:rPr lang="en-US" sz="1700" dirty="0">
                <a:solidFill>
                  <a:srgbClr val="CE9178"/>
                </a:solidFill>
                <a:latin typeface="Menlo" panose="020B0609030804020204" pitchFamily="49" charset="0"/>
              </a:rPr>
              <a:t>"A category"</a:t>
            </a:r>
            <a:r>
              <a:rPr lang="en-US" sz="1700" dirty="0">
                <a:solidFill>
                  <a:srgbClr val="D4D4D4"/>
                </a:solidFill>
                <a:latin typeface="Menlo" panose="020B0609030804020204" pitchFamily="49" charset="0"/>
              </a:rPr>
              <a:t>);</a:t>
            </a:r>
            <a:endParaRPr lang="en-US" sz="1700" dirty="0"/>
          </a:p>
          <a:p>
            <a:br>
              <a:rPr lang="en-US" sz="1700" dirty="0">
                <a:solidFill>
                  <a:srgbClr val="D4D4D4"/>
                </a:solidFill>
                <a:latin typeface="Menlo" panose="020B0609030804020204" pitchFamily="49" charset="0"/>
              </a:rPr>
            </a:br>
            <a:r>
              <a:rPr lang="en-US" sz="1700" dirty="0">
                <a:solidFill>
                  <a:srgbClr val="D4D4D4"/>
                </a:solidFill>
                <a:latin typeface="Menlo" panose="020B0609030804020204" pitchFamily="49" charset="0"/>
              </a:rPr>
              <a:t>	</a:t>
            </a:r>
            <a:r>
              <a:rPr lang="en-US" sz="1700" dirty="0">
                <a:solidFill>
                  <a:srgbClr val="C586C0"/>
                </a:solidFill>
                <a:latin typeface="Menlo" panose="020B0609030804020204" pitchFamily="49" charset="0"/>
              </a:rPr>
              <a:t>if</a:t>
            </a:r>
            <a:r>
              <a:rPr lang="en-US" sz="1700" dirty="0">
                <a:solidFill>
                  <a:srgbClr val="D4D4D4"/>
                </a:solidFill>
                <a:latin typeface="Menlo" panose="020B0609030804020204" pitchFamily="49" charset="0"/>
              </a:rPr>
              <a:t> (</a:t>
            </a:r>
            <a:r>
              <a:rPr lang="en-US" sz="1700" dirty="0" err="1">
                <a:solidFill>
                  <a:srgbClr val="9CDCFE"/>
                </a:solidFill>
                <a:latin typeface="Menlo" panose="020B0609030804020204" pitchFamily="49" charset="0"/>
              </a:rPr>
              <a:t>product</a:t>
            </a:r>
            <a:r>
              <a:rPr lang="en-US" sz="1700" dirty="0" err="1">
                <a:solidFill>
                  <a:srgbClr val="D4D4D4"/>
                </a:solidFill>
                <a:latin typeface="Menlo" panose="020B0609030804020204" pitchFamily="49" charset="0"/>
              </a:rPr>
              <a:t>.</a:t>
            </a:r>
            <a:r>
              <a:rPr lang="en-US" sz="1700" dirty="0" err="1">
                <a:solidFill>
                  <a:srgbClr val="9CDCFE"/>
                </a:solidFill>
                <a:latin typeface="Menlo" panose="020B0609030804020204" pitchFamily="49" charset="0"/>
              </a:rPr>
              <a:t>Upc</a:t>
            </a:r>
            <a:r>
              <a:rPr lang="en-US" sz="1700" dirty="0">
                <a:solidFill>
                  <a:srgbClr val="D4D4D4"/>
                </a:solidFill>
                <a:latin typeface="Menlo" panose="020B0609030804020204" pitchFamily="49" charset="0"/>
              </a:rPr>
              <a:t> != </a:t>
            </a:r>
            <a:r>
              <a:rPr lang="en-US" sz="1700" dirty="0">
                <a:solidFill>
                  <a:srgbClr val="569CD6"/>
                </a:solidFill>
                <a:latin typeface="Menlo" panose="020B0609030804020204" pitchFamily="49" charset="0"/>
              </a:rPr>
              <a:t>null</a:t>
            </a:r>
            <a:r>
              <a:rPr lang="en-US" sz="1700" dirty="0">
                <a:solidFill>
                  <a:srgbClr val="D4D4D4"/>
                </a:solidFill>
                <a:latin typeface="Menlo" panose="020B0609030804020204" pitchFamily="49" charset="0"/>
              </a:rPr>
              <a:t>)</a:t>
            </a:r>
            <a:endParaRPr lang="en-US" sz="1700" dirty="0"/>
          </a:p>
          <a:p>
            <a:r>
              <a:rPr lang="en-US" sz="1700" dirty="0">
                <a:solidFill>
                  <a:srgbClr val="D4D4D4"/>
                </a:solidFill>
                <a:latin typeface="Menlo" panose="020B0609030804020204" pitchFamily="49" charset="0"/>
              </a:rPr>
              <a:t>	{</a:t>
            </a:r>
            <a:endParaRPr lang="en-US" sz="1700" dirty="0"/>
          </a:p>
          <a:p>
            <a:r>
              <a:rPr lang="en-US" sz="1700" dirty="0">
                <a:solidFill>
                  <a:srgbClr val="DCDCAA"/>
                </a:solidFill>
                <a:latin typeface="Menlo" panose="020B0609030804020204" pitchFamily="49" charset="0"/>
              </a:rPr>
              <a:t>		WriteLine</a:t>
            </a:r>
            <a:r>
              <a:rPr lang="en-US" sz="1700" dirty="0">
                <a:solidFill>
                  <a:srgbClr val="D4D4D4"/>
                </a:solidFill>
                <a:latin typeface="Menlo" panose="020B0609030804020204" pitchFamily="49" charset="0"/>
              </a:rPr>
              <a:t>(</a:t>
            </a:r>
            <a:r>
              <a:rPr lang="en-US" sz="1700" dirty="0" err="1">
                <a:solidFill>
                  <a:srgbClr val="9CDCFE"/>
                </a:solidFill>
                <a:latin typeface="Menlo" panose="020B0609030804020204" pitchFamily="49" charset="0"/>
              </a:rPr>
              <a:t>product</a:t>
            </a:r>
            <a:r>
              <a:rPr lang="en-US" sz="1700" dirty="0" err="1">
                <a:solidFill>
                  <a:srgbClr val="D4D4D4"/>
                </a:solidFill>
                <a:latin typeface="Menlo" panose="020B0609030804020204" pitchFamily="49" charset="0"/>
              </a:rPr>
              <a:t>.</a:t>
            </a:r>
            <a:r>
              <a:rPr lang="en-US" sz="1700" dirty="0" err="1">
                <a:solidFill>
                  <a:srgbClr val="9CDCFE"/>
                </a:solidFill>
                <a:latin typeface="Menlo" panose="020B0609030804020204" pitchFamily="49" charset="0"/>
              </a:rPr>
              <a:t>Upc</a:t>
            </a:r>
            <a:r>
              <a:rPr lang="en-US" sz="1700" dirty="0">
                <a:solidFill>
                  <a:srgbClr val="D4D4D4"/>
                </a:solidFill>
                <a:latin typeface="Menlo" panose="020B0609030804020204" pitchFamily="49" charset="0"/>
              </a:rPr>
              <a:t>);</a:t>
            </a:r>
            <a:endParaRPr lang="en-US" sz="1700" dirty="0"/>
          </a:p>
          <a:p>
            <a:r>
              <a:rPr lang="en-US" sz="1700" dirty="0">
                <a:solidFill>
                  <a:srgbClr val="D4D4D4"/>
                </a:solidFill>
                <a:latin typeface="Menlo" panose="020B0609030804020204" pitchFamily="49" charset="0"/>
              </a:rPr>
              <a:t>	}</a:t>
            </a:r>
            <a:endParaRPr lang="en-US" sz="1700" dirty="0"/>
          </a:p>
          <a:p>
            <a:r>
              <a:rPr lang="en-US" sz="1700" dirty="0">
                <a:solidFill>
                  <a:srgbClr val="D4D4D4"/>
                </a:solidFill>
                <a:latin typeface="Menlo" panose="020B0609030804020204" pitchFamily="49" charset="0"/>
              </a:rPr>
              <a:t>}</a:t>
            </a:r>
            <a:endParaRPr lang="en-US" sz="1700" dirty="0"/>
          </a:p>
        </p:txBody>
      </p:sp>
      <p:sp>
        <p:nvSpPr>
          <p:cNvPr id="6" name="Text Placeholder 5">
            <a:extLst>
              <a:ext uri="{FF2B5EF4-FFF2-40B4-BE49-F238E27FC236}">
                <a16:creationId xmlns:a16="http://schemas.microsoft.com/office/drawing/2014/main" id="{5EDC6F09-371D-F448-A4CC-B0DE9A7B5CBF}"/>
              </a:ext>
            </a:extLst>
          </p:cNvPr>
          <p:cNvSpPr>
            <a:spLocks noGrp="1"/>
          </p:cNvSpPr>
          <p:nvPr>
            <p:ph type="body" sz="quarter" idx="16"/>
          </p:nvPr>
        </p:nvSpPr>
        <p:spPr>
          <a:xfrm>
            <a:off x="381000" y="4013461"/>
            <a:ext cx="4448175" cy="511443"/>
          </a:xfrm>
        </p:spPr>
        <p:txBody>
          <a:bodyPr/>
          <a:lstStyle/>
          <a:p>
            <a:r>
              <a:rPr lang="en-US" dirty="0"/>
              <a:t>ok</a:t>
            </a:r>
          </a:p>
        </p:txBody>
      </p:sp>
      <p:sp>
        <p:nvSpPr>
          <p:cNvPr id="7" name="Multiply 6">
            <a:extLst>
              <a:ext uri="{FF2B5EF4-FFF2-40B4-BE49-F238E27FC236}">
                <a16:creationId xmlns:a16="http://schemas.microsoft.com/office/drawing/2014/main" id="{392C9A6D-2107-944A-A357-FE34E969AE60}"/>
              </a:ext>
            </a:extLst>
          </p:cNvPr>
          <p:cNvSpPr/>
          <p:nvPr/>
        </p:nvSpPr>
        <p:spPr>
          <a:xfrm>
            <a:off x="4083522" y="2990335"/>
            <a:ext cx="1013512" cy="1013512"/>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9E358415-59F7-7F48-91A4-0FA891563395}"/>
              </a:ext>
            </a:extLst>
          </p:cNvPr>
          <p:cNvSpPr/>
          <p:nvPr/>
        </p:nvSpPr>
        <p:spPr>
          <a:xfrm>
            <a:off x="4417283" y="5504425"/>
            <a:ext cx="852616" cy="852616"/>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45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4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4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400"/>
                                        <p:tgtEl>
                                          <p:spTgt spid="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4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400"/>
                                        <p:tgtEl>
                                          <p:spTgt spid="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14B1-68E3-EC4B-903E-40159FAFA08D}"/>
              </a:ext>
            </a:extLst>
          </p:cNvPr>
          <p:cNvSpPr>
            <a:spLocks noGrp="1"/>
          </p:cNvSpPr>
          <p:nvPr>
            <p:ph type="title"/>
          </p:nvPr>
        </p:nvSpPr>
        <p:spPr/>
        <p:txBody>
          <a:bodyPr/>
          <a:lstStyle/>
          <a:p>
            <a:r>
              <a:rPr lang="en-US" dirty="0"/>
              <a:t>Ecosystem overview</a:t>
            </a:r>
          </a:p>
        </p:txBody>
      </p:sp>
      <p:sp>
        <p:nvSpPr>
          <p:cNvPr id="3" name="Content Placeholder 2">
            <a:extLst>
              <a:ext uri="{FF2B5EF4-FFF2-40B4-BE49-F238E27FC236}">
                <a16:creationId xmlns:a16="http://schemas.microsoft.com/office/drawing/2014/main" id="{00CBFE77-464D-3F4B-A3FB-737F56189CF2}"/>
              </a:ext>
            </a:extLst>
          </p:cNvPr>
          <p:cNvSpPr>
            <a:spLocks noGrp="1"/>
          </p:cNvSpPr>
          <p:nvPr>
            <p:ph idx="1"/>
          </p:nvPr>
        </p:nvSpPr>
        <p:spPr>
          <a:xfrm>
            <a:off x="685801" y="1371600"/>
            <a:ext cx="10131425" cy="5128054"/>
          </a:xfrm>
        </p:spPr>
        <p:txBody>
          <a:bodyPr>
            <a:normAutofit/>
          </a:bodyPr>
          <a:lstStyle/>
          <a:p>
            <a:r>
              <a:rPr lang="en-US" sz="2400" dirty="0"/>
              <a:t>Roslyn Compiler</a:t>
            </a:r>
          </a:p>
          <a:p>
            <a:pPr lvl="1"/>
            <a:r>
              <a:rPr lang="en-US" sz="2000" dirty="0"/>
              <a:t>C#, F#, Visual Basic</a:t>
            </a:r>
          </a:p>
          <a:p>
            <a:pPr lvl="1"/>
            <a:r>
              <a:rPr lang="en-US" sz="2000" dirty="0"/>
              <a:t>Public API =&gt; Powerful Tooling</a:t>
            </a:r>
          </a:p>
          <a:p>
            <a:r>
              <a:rPr lang="en-US" sz="2400" dirty="0"/>
              <a:t>Kestrel Web Server</a:t>
            </a:r>
          </a:p>
          <a:p>
            <a:pPr lvl="1"/>
            <a:r>
              <a:rPr lang="en-US" sz="2000" dirty="0"/>
              <a:t>2x faster than </a:t>
            </a:r>
            <a:r>
              <a:rPr lang="en-US" sz="2000" dirty="0" err="1"/>
              <a:t>nginx</a:t>
            </a:r>
            <a:r>
              <a:rPr lang="en-US" sz="2000" dirty="0"/>
              <a:t>, 3x Java’s servlet, 4x IIS, 8x </a:t>
            </a:r>
            <a:r>
              <a:rPr lang="en-US" sz="2000" dirty="0" err="1"/>
              <a:t>node.js</a:t>
            </a:r>
            <a:r>
              <a:rPr lang="en-US" sz="2000" dirty="0"/>
              <a:t> cluster</a:t>
            </a:r>
          </a:p>
          <a:p>
            <a:pPr lvl="1"/>
            <a:r>
              <a:rPr lang="en-US" sz="2000" dirty="0"/>
              <a:t>Flexible middleware architecture</a:t>
            </a:r>
          </a:p>
          <a:p>
            <a:r>
              <a:rPr lang="en-US" sz="2400" dirty="0"/>
              <a:t>Visual Studio Code</a:t>
            </a:r>
          </a:p>
          <a:p>
            <a:pPr lvl="1"/>
            <a:r>
              <a:rPr lang="en-US" sz="2000" dirty="0"/>
              <a:t>Based on Electron =&gt; cross platform</a:t>
            </a:r>
          </a:p>
          <a:p>
            <a:pPr lvl="1"/>
            <a:r>
              <a:rPr lang="en-US" sz="2000" dirty="0"/>
              <a:t>Super lightweight / blazing fast</a:t>
            </a:r>
          </a:p>
          <a:p>
            <a:pPr lvl="1"/>
            <a:r>
              <a:rPr lang="en-US" sz="2000" dirty="0"/>
              <a:t>Huge library of extensions</a:t>
            </a:r>
          </a:p>
          <a:p>
            <a:r>
              <a:rPr lang="en-US" sz="2400" dirty="0"/>
              <a:t>NuGet Package Manager</a:t>
            </a:r>
          </a:p>
        </p:txBody>
      </p:sp>
    </p:spTree>
    <p:extLst>
      <p:ext uri="{BB962C8B-B14F-4D97-AF65-F5344CB8AC3E}">
        <p14:creationId xmlns:p14="http://schemas.microsoft.com/office/powerpoint/2010/main" val="213126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anim calcmode="lin" valueType="num">
                                      <p:cBhvr>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anim calcmode="lin" valueType="num">
                                      <p:cBhvr>
                                        <p:cTn id="18"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50"/>
                                        <p:tgtEl>
                                          <p:spTgt spid="3">
                                            <p:txEl>
                                              <p:pRg st="3" end="3"/>
                                            </p:txEl>
                                          </p:spTgt>
                                        </p:tgtEl>
                                      </p:cBhvr>
                                    </p:animEffect>
                                    <p:anim calcmode="lin" valueType="num">
                                      <p:cBhvr>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50"/>
                                        <p:tgtEl>
                                          <p:spTgt spid="3">
                                            <p:txEl>
                                              <p:pRg st="4" end="4"/>
                                            </p:txEl>
                                          </p:spTgt>
                                        </p:tgtEl>
                                      </p:cBhvr>
                                    </p:animEffect>
                                    <p:anim calcmode="lin" valueType="num">
                                      <p:cBhvr>
                                        <p:cTn id="30"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25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50"/>
                                        <p:tgtEl>
                                          <p:spTgt spid="3">
                                            <p:txEl>
                                              <p:pRg st="5" end="5"/>
                                            </p:txEl>
                                          </p:spTgt>
                                        </p:tgtEl>
                                      </p:cBhvr>
                                    </p:animEffect>
                                    <p:anim calcmode="lin" valueType="num">
                                      <p:cBhvr>
                                        <p:cTn id="35"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250"/>
                                        <p:tgtEl>
                                          <p:spTgt spid="3">
                                            <p:txEl>
                                              <p:pRg st="6" end="6"/>
                                            </p:txEl>
                                          </p:spTgt>
                                        </p:tgtEl>
                                      </p:cBhvr>
                                    </p:animEffect>
                                    <p:anim calcmode="lin" valueType="num">
                                      <p:cBhvr>
                                        <p:cTn id="42"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25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250"/>
                                        <p:tgtEl>
                                          <p:spTgt spid="3">
                                            <p:txEl>
                                              <p:pRg st="7" end="7"/>
                                            </p:txEl>
                                          </p:spTgt>
                                        </p:tgtEl>
                                      </p:cBhvr>
                                    </p:animEffect>
                                    <p:anim calcmode="lin" valueType="num">
                                      <p:cBhvr>
                                        <p:cTn id="47"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25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250"/>
                                        <p:tgtEl>
                                          <p:spTgt spid="3">
                                            <p:txEl>
                                              <p:pRg st="8" end="8"/>
                                            </p:txEl>
                                          </p:spTgt>
                                        </p:tgtEl>
                                      </p:cBhvr>
                                    </p:animEffect>
                                    <p:anim calcmode="lin" valueType="num">
                                      <p:cBhvr>
                                        <p:cTn id="52" dur="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25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250"/>
                                        <p:tgtEl>
                                          <p:spTgt spid="3">
                                            <p:txEl>
                                              <p:pRg st="9" end="9"/>
                                            </p:txEl>
                                          </p:spTgt>
                                        </p:tgtEl>
                                      </p:cBhvr>
                                    </p:animEffect>
                                    <p:anim calcmode="lin" valueType="num">
                                      <p:cBhvr>
                                        <p:cTn id="57" dur="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2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250"/>
                                        <p:tgtEl>
                                          <p:spTgt spid="3">
                                            <p:txEl>
                                              <p:pRg st="10" end="10"/>
                                            </p:txEl>
                                          </p:spTgt>
                                        </p:tgtEl>
                                      </p:cBhvr>
                                    </p:animEffect>
                                    <p:anim calcmode="lin" valueType="num">
                                      <p:cBhvr>
                                        <p:cTn id="64" dur="2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2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A07F-7EA0-E046-95E4-BEBD81C848A5}"/>
              </a:ext>
            </a:extLst>
          </p:cNvPr>
          <p:cNvSpPr>
            <a:spLocks noGrp="1"/>
          </p:cNvSpPr>
          <p:nvPr>
            <p:ph type="title"/>
          </p:nvPr>
        </p:nvSpPr>
        <p:spPr/>
        <p:txBody>
          <a:bodyPr/>
          <a:lstStyle/>
          <a:p>
            <a:r>
              <a:rPr lang="en-US" dirty="0"/>
              <a:t>Nullable Reference Types</a:t>
            </a:r>
          </a:p>
        </p:txBody>
      </p:sp>
      <p:sp>
        <p:nvSpPr>
          <p:cNvPr id="3" name="Text Placeholder 2">
            <a:extLst>
              <a:ext uri="{FF2B5EF4-FFF2-40B4-BE49-F238E27FC236}">
                <a16:creationId xmlns:a16="http://schemas.microsoft.com/office/drawing/2014/main" id="{FB456493-3C8D-A740-9B44-EE7091DADDE9}"/>
              </a:ext>
            </a:extLst>
          </p:cNvPr>
          <p:cNvSpPr>
            <a:spLocks noGrp="1"/>
          </p:cNvSpPr>
          <p:nvPr>
            <p:ph type="body" sz="quarter" idx="13"/>
          </p:nvPr>
        </p:nvSpPr>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class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Product</a:t>
            </a:r>
            <a:endParaRPr lang="en-US" dirty="0"/>
          </a:p>
          <a:p>
            <a:r>
              <a:rPr lang="en-US" dirty="0">
                <a:solidFill>
                  <a:srgbClr val="D4D4D4"/>
                </a:solidFill>
                <a:latin typeface="Menlo" panose="020B0609030804020204" pitchFamily="49" charset="0"/>
              </a:rPr>
              <a:t>{</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Upc</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decimal</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Price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double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Rating</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pPr marL="457200"/>
            <a:br>
              <a:rPr lang="en-US" dirty="0">
                <a:solidFill>
                  <a:srgbClr val="D4D4D4"/>
                </a:solidFill>
                <a:latin typeface="Menlo" panose="020B0609030804020204" pitchFamily="49" charset="0"/>
              </a:rPr>
            </a:br>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Product</a:t>
            </a:r>
            <a:r>
              <a:rPr lang="en-US" dirty="0">
                <a:solidFill>
                  <a:srgbClr val="D4D4D4"/>
                </a:solidFill>
                <a:latin typeface="Menlo" panose="020B0609030804020204" pitchFamily="49" charset="0"/>
              </a:rPr>
              <a:t>(</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a:t>
            </a:r>
            <a:endParaRPr lang="en-US" dirty="0"/>
          </a:p>
          <a:p>
            <a:pPr marL="457200"/>
            <a:r>
              <a:rPr lang="en-US" dirty="0">
                <a:solidFill>
                  <a:srgbClr val="D4D4D4"/>
                </a:solidFill>
                <a:latin typeface="Menlo" panose="020B0609030804020204" pitchFamily="49" charset="0"/>
              </a:rPr>
              <a:t>	=&gt;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Tree>
    <p:extLst>
      <p:ext uri="{BB962C8B-B14F-4D97-AF65-F5344CB8AC3E}">
        <p14:creationId xmlns:p14="http://schemas.microsoft.com/office/powerpoint/2010/main" val="2161077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A07F-7EA0-E046-95E4-BEBD81C848A5}"/>
              </a:ext>
            </a:extLst>
          </p:cNvPr>
          <p:cNvSpPr>
            <a:spLocks noGrp="1"/>
          </p:cNvSpPr>
          <p:nvPr>
            <p:ph type="title"/>
          </p:nvPr>
        </p:nvSpPr>
        <p:spPr/>
        <p:txBody>
          <a:bodyPr/>
          <a:lstStyle/>
          <a:p>
            <a:r>
              <a:rPr lang="en-US" dirty="0"/>
              <a:t>Nullable Reference Types</a:t>
            </a:r>
          </a:p>
        </p:txBody>
      </p:sp>
      <p:sp>
        <p:nvSpPr>
          <p:cNvPr id="3" name="Text Placeholder 2">
            <a:extLst>
              <a:ext uri="{FF2B5EF4-FFF2-40B4-BE49-F238E27FC236}">
                <a16:creationId xmlns:a16="http://schemas.microsoft.com/office/drawing/2014/main" id="{FB456493-3C8D-A740-9B44-EE7091DADDE9}"/>
              </a:ext>
            </a:extLst>
          </p:cNvPr>
          <p:cNvSpPr>
            <a:spLocks noGrp="1"/>
          </p:cNvSpPr>
          <p:nvPr>
            <p:ph type="body" sz="quarter" idx="13"/>
          </p:nvPr>
        </p:nvSpPr>
        <p:spPr>
          <a:xfrm>
            <a:off x="395415" y="1927226"/>
            <a:ext cx="11430000" cy="3485034"/>
          </a:xfrm>
        </p:spPr>
        <p:txBody>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class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Product</a:t>
            </a:r>
            <a:endParaRPr lang="en-US" dirty="0"/>
          </a:p>
          <a:p>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 = </a:t>
            </a:r>
            <a:r>
              <a:rPr lang="en-US" dirty="0" err="1">
                <a:solidFill>
                  <a:srgbClr val="9CDCFE"/>
                </a:solidFill>
                <a:latin typeface="Menlo" panose="020B0609030804020204" pitchFamily="49" charset="0"/>
              </a:rPr>
              <a:t>string</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Empty</a:t>
            </a:r>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 = </a:t>
            </a:r>
            <a:r>
              <a:rPr lang="en-US" dirty="0" err="1">
                <a:solidFill>
                  <a:srgbClr val="9CDCFE"/>
                </a:solidFill>
                <a:latin typeface="Menlo" panose="020B0609030804020204" pitchFamily="49" charset="0"/>
              </a:rPr>
              <a:t>string</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Empty</a:t>
            </a:r>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Catalog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Catalog</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 = </a:t>
            </a:r>
            <a:r>
              <a:rPr lang="en-US" dirty="0">
                <a:solidFill>
                  <a:srgbClr val="569CD6"/>
                </a:solidFill>
                <a:latin typeface="Menlo" panose="020B0609030804020204" pitchFamily="49" charset="0"/>
              </a:rPr>
              <a:t>new</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Catalog</a:t>
            </a:r>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Upc</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decimal</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Price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double</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Rating</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4" name="TextBox 3">
            <a:extLst>
              <a:ext uri="{FF2B5EF4-FFF2-40B4-BE49-F238E27FC236}">
                <a16:creationId xmlns:a16="http://schemas.microsoft.com/office/drawing/2014/main" id="{92CDD7A3-D388-9E4B-91BA-CAEB48641E85}"/>
              </a:ext>
            </a:extLst>
          </p:cNvPr>
          <p:cNvSpPr txBox="1"/>
          <p:nvPr/>
        </p:nvSpPr>
        <p:spPr>
          <a:xfrm>
            <a:off x="395415" y="5884817"/>
            <a:ext cx="6494150" cy="523220"/>
          </a:xfrm>
          <a:prstGeom prst="rect">
            <a:avLst/>
          </a:prstGeom>
          <a:noFill/>
        </p:spPr>
        <p:txBody>
          <a:bodyPr wrap="none" rtlCol="0">
            <a:spAutoFit/>
          </a:bodyPr>
          <a:lstStyle/>
          <a:p>
            <a:r>
              <a:rPr lang="en-US" sz="2800" dirty="0"/>
              <a:t>I think we just invented a new kind of null…</a:t>
            </a:r>
          </a:p>
        </p:txBody>
      </p:sp>
    </p:spTree>
    <p:extLst>
      <p:ext uri="{BB962C8B-B14F-4D97-AF65-F5344CB8AC3E}">
        <p14:creationId xmlns:p14="http://schemas.microsoft.com/office/powerpoint/2010/main" val="241914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AA72-F8A4-6144-8CBB-02A1D779D15C}"/>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83306491-5735-E647-93BF-099E294A1769}"/>
              </a:ext>
            </a:extLst>
          </p:cNvPr>
          <p:cNvSpPr>
            <a:spLocks noGrp="1"/>
          </p:cNvSpPr>
          <p:nvPr>
            <p:ph type="body" idx="1"/>
          </p:nvPr>
        </p:nvSpPr>
        <p:spPr/>
        <p:txBody>
          <a:bodyPr/>
          <a:lstStyle/>
          <a:p>
            <a:r>
              <a:rPr lang="en-US" cap="none" dirty="0"/>
              <a:t>(thank you!)</a:t>
            </a:r>
          </a:p>
        </p:txBody>
      </p:sp>
    </p:spTree>
    <p:extLst>
      <p:ext uri="{BB962C8B-B14F-4D97-AF65-F5344CB8AC3E}">
        <p14:creationId xmlns:p14="http://schemas.microsoft.com/office/powerpoint/2010/main" val="271370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6FBD-C003-8848-825E-F7DA7C091619}"/>
              </a:ext>
            </a:extLst>
          </p:cNvPr>
          <p:cNvSpPr>
            <a:spLocks noGrp="1"/>
          </p:cNvSpPr>
          <p:nvPr>
            <p:ph type="title"/>
          </p:nvPr>
        </p:nvSpPr>
        <p:spPr/>
        <p:txBody>
          <a:bodyPr/>
          <a:lstStyle/>
          <a:p>
            <a:r>
              <a:rPr lang="en-US" dirty="0"/>
              <a:t>Your first console app</a:t>
            </a:r>
          </a:p>
        </p:txBody>
      </p:sp>
      <p:sp>
        <p:nvSpPr>
          <p:cNvPr id="3" name="Text Placeholder 2">
            <a:extLst>
              <a:ext uri="{FF2B5EF4-FFF2-40B4-BE49-F238E27FC236}">
                <a16:creationId xmlns:a16="http://schemas.microsoft.com/office/drawing/2014/main" id="{1BE7E61F-B503-624B-B263-FF18C714EB35}"/>
              </a:ext>
            </a:extLst>
          </p:cNvPr>
          <p:cNvSpPr>
            <a:spLocks noGrp="1"/>
          </p:cNvSpPr>
          <p:nvPr>
            <p:ph type="body" idx="1"/>
          </p:nvPr>
        </p:nvSpPr>
        <p:spPr/>
        <p:txBody>
          <a:bodyPr/>
          <a:lstStyle/>
          <a:p>
            <a:r>
              <a:rPr lang="en-US" sz="1600" cap="none" dirty="0">
                <a:latin typeface="Menlo" panose="020B0609030804020204" pitchFamily="49" charset="0"/>
                <a:ea typeface="Menlo" panose="020B0609030804020204" pitchFamily="49" charset="0"/>
                <a:cs typeface="Menlo" panose="020B0609030804020204" pitchFamily="49" charset="0"/>
              </a:rPr>
              <a:t>dotnet new </a:t>
            </a:r>
            <a:r>
              <a:rPr lang="en-US" sz="1800" cap="none" dirty="0"/>
              <a:t>is your friend</a:t>
            </a:r>
            <a:endParaRPr lang="en-US" cap="none" dirty="0"/>
          </a:p>
        </p:txBody>
      </p:sp>
    </p:spTree>
    <p:extLst>
      <p:ext uri="{BB962C8B-B14F-4D97-AF65-F5344CB8AC3E}">
        <p14:creationId xmlns:p14="http://schemas.microsoft.com/office/powerpoint/2010/main" val="407772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A7B6-E546-6948-94E9-A54F471165A0}"/>
              </a:ext>
            </a:extLst>
          </p:cNvPr>
          <p:cNvSpPr>
            <a:spLocks noGrp="1"/>
          </p:cNvSpPr>
          <p:nvPr>
            <p:ph type="title"/>
          </p:nvPr>
        </p:nvSpPr>
        <p:spPr/>
        <p:txBody>
          <a:bodyPr/>
          <a:lstStyle/>
          <a:p>
            <a:r>
              <a:rPr lang="en-US" dirty="0"/>
              <a:t>Top </a:t>
            </a:r>
            <a:r>
              <a:rPr lang="en-US" dirty="0" err="1"/>
              <a:t>nuget</a:t>
            </a:r>
            <a:r>
              <a:rPr lang="en-US" dirty="0"/>
              <a:t> packages</a:t>
            </a:r>
          </a:p>
        </p:txBody>
      </p:sp>
      <p:graphicFrame>
        <p:nvGraphicFramePr>
          <p:cNvPr id="4" name="Content Placeholder 3">
            <a:extLst>
              <a:ext uri="{FF2B5EF4-FFF2-40B4-BE49-F238E27FC236}">
                <a16:creationId xmlns:a16="http://schemas.microsoft.com/office/drawing/2014/main" id="{E7A7549E-9128-644E-B3D4-0876011426C8}"/>
              </a:ext>
            </a:extLst>
          </p:cNvPr>
          <p:cNvGraphicFramePr>
            <a:graphicFrameLocks noGrp="1"/>
          </p:cNvGraphicFramePr>
          <p:nvPr>
            <p:ph idx="1"/>
            <p:extLst>
              <p:ext uri="{D42A27DB-BD31-4B8C-83A1-F6EECF244321}">
                <p14:modId xmlns:p14="http://schemas.microsoft.com/office/powerpoint/2010/main" val="1004290508"/>
              </p:ext>
            </p:extLst>
          </p:nvPr>
        </p:nvGraphicFramePr>
        <p:xfrm>
          <a:off x="685800" y="1547427"/>
          <a:ext cx="10131426" cy="4820920"/>
        </p:xfrm>
        <a:graphic>
          <a:graphicData uri="http://schemas.openxmlformats.org/drawingml/2006/table">
            <a:tbl>
              <a:tblPr firstRow="1" bandRow="1">
                <a:tableStyleId>{073A0DAA-6AF3-43AB-8588-CEC1D06C72B9}</a:tableStyleId>
              </a:tblPr>
              <a:tblGrid>
                <a:gridCol w="5065713">
                  <a:extLst>
                    <a:ext uri="{9D8B030D-6E8A-4147-A177-3AD203B41FA5}">
                      <a16:colId xmlns:a16="http://schemas.microsoft.com/office/drawing/2014/main" val="2897039981"/>
                    </a:ext>
                  </a:extLst>
                </a:gridCol>
                <a:gridCol w="5065713">
                  <a:extLst>
                    <a:ext uri="{9D8B030D-6E8A-4147-A177-3AD203B41FA5}">
                      <a16:colId xmlns:a16="http://schemas.microsoft.com/office/drawing/2014/main" val="542343955"/>
                    </a:ext>
                  </a:extLst>
                </a:gridCol>
              </a:tblGrid>
              <a:tr h="370840">
                <a:tc>
                  <a:txBody>
                    <a:bodyPr/>
                    <a:lstStyle/>
                    <a:p>
                      <a:r>
                        <a:rPr lang="en-US" dirty="0"/>
                        <a:t>Function</a:t>
                      </a:r>
                    </a:p>
                  </a:txBody>
                  <a:tcPr/>
                </a:tc>
                <a:tc>
                  <a:txBody>
                    <a:bodyPr/>
                    <a:lstStyle/>
                    <a:p>
                      <a:r>
                        <a:rPr lang="en-US" dirty="0"/>
                        <a:t>Package</a:t>
                      </a:r>
                    </a:p>
                  </a:txBody>
                  <a:tcPr/>
                </a:tc>
                <a:extLst>
                  <a:ext uri="{0D108BD9-81ED-4DB2-BD59-A6C34878D82A}">
                    <a16:rowId xmlns:a16="http://schemas.microsoft.com/office/drawing/2014/main" val="3233050007"/>
                  </a:ext>
                </a:extLst>
              </a:tr>
              <a:tr h="370840">
                <a:tc>
                  <a:txBody>
                    <a:bodyPr/>
                    <a:lstStyle/>
                    <a:p>
                      <a:r>
                        <a:rPr lang="en-US" dirty="0"/>
                        <a:t>JSON serialization / deserialization</a:t>
                      </a:r>
                    </a:p>
                  </a:txBody>
                  <a:tcPr/>
                </a:tc>
                <a:tc>
                  <a:txBody>
                    <a:bodyPr/>
                    <a:lstStyle/>
                    <a:p>
                      <a:r>
                        <a:rPr lang="en-US" dirty="0" err="1"/>
                        <a:t>Json.NET</a:t>
                      </a:r>
                      <a:endParaRPr lang="en-US" dirty="0"/>
                    </a:p>
                  </a:txBody>
                  <a:tcPr/>
                </a:tc>
                <a:extLst>
                  <a:ext uri="{0D108BD9-81ED-4DB2-BD59-A6C34878D82A}">
                    <a16:rowId xmlns:a16="http://schemas.microsoft.com/office/drawing/2014/main" val="364485450"/>
                  </a:ext>
                </a:extLst>
              </a:tr>
              <a:tr h="370840">
                <a:tc>
                  <a:txBody>
                    <a:bodyPr/>
                    <a:lstStyle/>
                    <a:p>
                      <a:r>
                        <a:rPr lang="en-US" dirty="0"/>
                        <a:t>Unit Testing</a:t>
                      </a:r>
                    </a:p>
                  </a:txBody>
                  <a:tcPr/>
                </a:tc>
                <a:tc>
                  <a:txBody>
                    <a:bodyPr/>
                    <a:lstStyle/>
                    <a:p>
                      <a:r>
                        <a:rPr lang="en-US" dirty="0" err="1"/>
                        <a:t>NUnit</a:t>
                      </a:r>
                      <a:endParaRPr lang="en-US" dirty="0"/>
                    </a:p>
                  </a:txBody>
                  <a:tcPr/>
                </a:tc>
                <a:extLst>
                  <a:ext uri="{0D108BD9-81ED-4DB2-BD59-A6C34878D82A}">
                    <a16:rowId xmlns:a16="http://schemas.microsoft.com/office/drawing/2014/main" val="3893093334"/>
                  </a:ext>
                </a:extLst>
              </a:tr>
              <a:tr h="370840">
                <a:tc>
                  <a:txBody>
                    <a:bodyPr/>
                    <a:lstStyle/>
                    <a:p>
                      <a:r>
                        <a:rPr lang="en-US" dirty="0"/>
                        <a:t>Logging</a:t>
                      </a:r>
                    </a:p>
                  </a:txBody>
                  <a:tcPr/>
                </a:tc>
                <a:tc>
                  <a:txBody>
                    <a:bodyPr/>
                    <a:lstStyle/>
                    <a:p>
                      <a:r>
                        <a:rPr lang="en-US" dirty="0" err="1"/>
                        <a:t>Serilog</a:t>
                      </a:r>
                      <a:r>
                        <a:rPr lang="en-US" dirty="0"/>
                        <a:t>, log4net, </a:t>
                      </a:r>
                      <a:r>
                        <a:rPr lang="en-US" dirty="0" err="1"/>
                        <a:t>NLog</a:t>
                      </a:r>
                      <a:endParaRPr lang="en-US" dirty="0"/>
                    </a:p>
                  </a:txBody>
                  <a:tcPr/>
                </a:tc>
                <a:extLst>
                  <a:ext uri="{0D108BD9-81ED-4DB2-BD59-A6C34878D82A}">
                    <a16:rowId xmlns:a16="http://schemas.microsoft.com/office/drawing/2014/main" val="4135223906"/>
                  </a:ext>
                </a:extLst>
              </a:tr>
              <a:tr h="370840">
                <a:tc>
                  <a:txBody>
                    <a:bodyPr/>
                    <a:lstStyle/>
                    <a:p>
                      <a:r>
                        <a:rPr lang="en-US" dirty="0"/>
                        <a:t>HTTP Client</a:t>
                      </a:r>
                    </a:p>
                  </a:txBody>
                  <a:tcPr/>
                </a:tc>
                <a:tc>
                  <a:txBody>
                    <a:bodyPr/>
                    <a:lstStyle/>
                    <a:p>
                      <a:r>
                        <a:rPr lang="en-US" dirty="0" err="1"/>
                        <a:t>System.Net.Http</a:t>
                      </a:r>
                      <a:r>
                        <a:rPr lang="en-US" dirty="0"/>
                        <a:t>, </a:t>
                      </a:r>
                      <a:r>
                        <a:rPr lang="en-US" dirty="0" err="1"/>
                        <a:t>RestSharp</a:t>
                      </a:r>
                      <a:endParaRPr lang="en-US" dirty="0"/>
                    </a:p>
                  </a:txBody>
                  <a:tcPr/>
                </a:tc>
                <a:extLst>
                  <a:ext uri="{0D108BD9-81ED-4DB2-BD59-A6C34878D82A}">
                    <a16:rowId xmlns:a16="http://schemas.microsoft.com/office/drawing/2014/main" val="1085867702"/>
                  </a:ext>
                </a:extLst>
              </a:tr>
              <a:tr h="370840">
                <a:tc>
                  <a:txBody>
                    <a:bodyPr/>
                    <a:lstStyle/>
                    <a:p>
                      <a:r>
                        <a:rPr lang="en-US" dirty="0"/>
                        <a:t>Mocking Framework</a:t>
                      </a:r>
                    </a:p>
                  </a:txBody>
                  <a:tcPr/>
                </a:tc>
                <a:tc>
                  <a:txBody>
                    <a:bodyPr/>
                    <a:lstStyle/>
                    <a:p>
                      <a:r>
                        <a:rPr lang="en-US" dirty="0" err="1"/>
                        <a:t>Moq</a:t>
                      </a:r>
                      <a:endParaRPr lang="en-US" dirty="0"/>
                    </a:p>
                  </a:txBody>
                  <a:tcPr/>
                </a:tc>
                <a:extLst>
                  <a:ext uri="{0D108BD9-81ED-4DB2-BD59-A6C34878D82A}">
                    <a16:rowId xmlns:a16="http://schemas.microsoft.com/office/drawing/2014/main" val="3660161829"/>
                  </a:ext>
                </a:extLst>
              </a:tr>
              <a:tr h="370840">
                <a:tc>
                  <a:txBody>
                    <a:bodyPr/>
                    <a:lstStyle/>
                    <a:p>
                      <a:r>
                        <a:rPr lang="en-US" dirty="0" err="1"/>
                        <a:t>IoC</a:t>
                      </a:r>
                      <a:r>
                        <a:rPr lang="en-US" dirty="0"/>
                        <a:t> container</a:t>
                      </a:r>
                    </a:p>
                  </a:txBody>
                  <a:tcPr/>
                </a:tc>
                <a:tc>
                  <a:txBody>
                    <a:bodyPr/>
                    <a:lstStyle/>
                    <a:p>
                      <a:r>
                        <a:rPr lang="en-US" dirty="0" err="1"/>
                        <a:t>Autofac</a:t>
                      </a:r>
                      <a:endParaRPr lang="en-US" dirty="0"/>
                    </a:p>
                  </a:txBody>
                  <a:tcPr/>
                </a:tc>
                <a:extLst>
                  <a:ext uri="{0D108BD9-81ED-4DB2-BD59-A6C34878D82A}">
                    <a16:rowId xmlns:a16="http://schemas.microsoft.com/office/drawing/2014/main" val="767507507"/>
                  </a:ext>
                </a:extLst>
              </a:tr>
              <a:tr h="370840">
                <a:tc>
                  <a:txBody>
                    <a:bodyPr/>
                    <a:lstStyle/>
                    <a:p>
                      <a:r>
                        <a:rPr lang="en-US" dirty="0"/>
                        <a:t>Swagger API</a:t>
                      </a:r>
                    </a:p>
                  </a:txBody>
                  <a:tcPr/>
                </a:tc>
                <a:tc>
                  <a:txBody>
                    <a:bodyPr/>
                    <a:lstStyle/>
                    <a:p>
                      <a:r>
                        <a:rPr lang="en-US" dirty="0" err="1"/>
                        <a:t>Swashbuckle.AspNetCore</a:t>
                      </a:r>
                      <a:endParaRPr lang="en-US" dirty="0"/>
                    </a:p>
                  </a:txBody>
                  <a:tcPr/>
                </a:tc>
                <a:extLst>
                  <a:ext uri="{0D108BD9-81ED-4DB2-BD59-A6C34878D82A}">
                    <a16:rowId xmlns:a16="http://schemas.microsoft.com/office/drawing/2014/main" val="2546413390"/>
                  </a:ext>
                </a:extLst>
              </a:tr>
              <a:tr h="370840">
                <a:tc>
                  <a:txBody>
                    <a:bodyPr/>
                    <a:lstStyle/>
                    <a:p>
                      <a:r>
                        <a:rPr lang="en-US" dirty="0"/>
                        <a:t>Fault tolerance</a:t>
                      </a:r>
                    </a:p>
                  </a:txBody>
                  <a:tcPr/>
                </a:tc>
                <a:tc>
                  <a:txBody>
                    <a:bodyPr/>
                    <a:lstStyle/>
                    <a:p>
                      <a:r>
                        <a:rPr lang="en-US" dirty="0"/>
                        <a:t>Polly</a:t>
                      </a:r>
                    </a:p>
                  </a:txBody>
                  <a:tcPr/>
                </a:tc>
                <a:extLst>
                  <a:ext uri="{0D108BD9-81ED-4DB2-BD59-A6C34878D82A}">
                    <a16:rowId xmlns:a16="http://schemas.microsoft.com/office/drawing/2014/main" val="3166441079"/>
                  </a:ext>
                </a:extLst>
              </a:tr>
              <a:tr h="370840">
                <a:tc>
                  <a:txBody>
                    <a:bodyPr/>
                    <a:lstStyle/>
                    <a:p>
                      <a:r>
                        <a:rPr lang="en-US" dirty="0"/>
                        <a:t>Fakes</a:t>
                      </a:r>
                    </a:p>
                  </a:txBody>
                  <a:tcPr/>
                </a:tc>
                <a:tc>
                  <a:txBody>
                    <a:bodyPr/>
                    <a:lstStyle/>
                    <a:p>
                      <a:r>
                        <a:rPr lang="en-US" dirty="0"/>
                        <a:t>Bogus</a:t>
                      </a:r>
                    </a:p>
                  </a:txBody>
                  <a:tcPr/>
                </a:tc>
                <a:extLst>
                  <a:ext uri="{0D108BD9-81ED-4DB2-BD59-A6C34878D82A}">
                    <a16:rowId xmlns:a16="http://schemas.microsoft.com/office/drawing/2014/main" val="3874935030"/>
                  </a:ext>
                </a:extLst>
              </a:tr>
              <a:tr h="370840">
                <a:tc>
                  <a:txBody>
                    <a:bodyPr/>
                    <a:lstStyle/>
                    <a:p>
                      <a:r>
                        <a:rPr lang="en-US" dirty="0"/>
                        <a:t>Date/Time handling</a:t>
                      </a:r>
                    </a:p>
                  </a:txBody>
                  <a:tcPr/>
                </a:tc>
                <a:tc>
                  <a:txBody>
                    <a:bodyPr/>
                    <a:lstStyle/>
                    <a:p>
                      <a:r>
                        <a:rPr lang="en-US" dirty="0" err="1"/>
                        <a:t>NodaTime</a:t>
                      </a:r>
                      <a:endParaRPr lang="en-US" dirty="0"/>
                    </a:p>
                  </a:txBody>
                  <a:tcPr/>
                </a:tc>
                <a:extLst>
                  <a:ext uri="{0D108BD9-81ED-4DB2-BD59-A6C34878D82A}">
                    <a16:rowId xmlns:a16="http://schemas.microsoft.com/office/drawing/2014/main" val="1891463649"/>
                  </a:ext>
                </a:extLst>
              </a:tr>
              <a:tr h="370840">
                <a:tc>
                  <a:txBody>
                    <a:bodyPr/>
                    <a:lstStyle/>
                    <a:p>
                      <a:r>
                        <a:rPr lang="en-US" dirty="0"/>
                        <a:t>Text Formatting / Localization</a:t>
                      </a:r>
                    </a:p>
                  </a:txBody>
                  <a:tcPr/>
                </a:tc>
                <a:tc>
                  <a:txBody>
                    <a:bodyPr/>
                    <a:lstStyle/>
                    <a:p>
                      <a:r>
                        <a:rPr lang="en-US" dirty="0"/>
                        <a:t>Humanizer</a:t>
                      </a:r>
                    </a:p>
                  </a:txBody>
                  <a:tcPr/>
                </a:tc>
                <a:extLst>
                  <a:ext uri="{0D108BD9-81ED-4DB2-BD59-A6C34878D82A}">
                    <a16:rowId xmlns:a16="http://schemas.microsoft.com/office/drawing/2014/main" val="4086068358"/>
                  </a:ext>
                </a:extLst>
              </a:tr>
              <a:tr h="370840">
                <a:tc>
                  <a:txBody>
                    <a:bodyPr/>
                    <a:lstStyle/>
                    <a:p>
                      <a:r>
                        <a:rPr lang="en-US" dirty="0"/>
                        <a:t>Crypto</a:t>
                      </a:r>
                    </a:p>
                  </a:txBody>
                  <a:tcPr/>
                </a:tc>
                <a:tc>
                  <a:txBody>
                    <a:bodyPr/>
                    <a:lstStyle/>
                    <a:p>
                      <a:r>
                        <a:rPr lang="en-US" dirty="0" err="1"/>
                        <a:t>System.Security.Cryptography</a:t>
                      </a:r>
                      <a:r>
                        <a:rPr lang="en-US" dirty="0"/>
                        <a:t>, </a:t>
                      </a:r>
                      <a:r>
                        <a:rPr lang="en-US" dirty="0" err="1"/>
                        <a:t>PCLCrypto</a:t>
                      </a:r>
                      <a:endParaRPr lang="en-US" dirty="0"/>
                    </a:p>
                  </a:txBody>
                  <a:tcPr/>
                </a:tc>
                <a:extLst>
                  <a:ext uri="{0D108BD9-81ED-4DB2-BD59-A6C34878D82A}">
                    <a16:rowId xmlns:a16="http://schemas.microsoft.com/office/drawing/2014/main" val="2549390828"/>
                  </a:ext>
                </a:extLst>
              </a:tr>
            </a:tbl>
          </a:graphicData>
        </a:graphic>
      </p:graphicFrame>
    </p:spTree>
    <p:extLst>
      <p:ext uri="{BB962C8B-B14F-4D97-AF65-F5344CB8AC3E}">
        <p14:creationId xmlns:p14="http://schemas.microsoft.com/office/powerpoint/2010/main" val="137758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9DBF-B696-794B-8E65-F5F8AB5AC584}"/>
              </a:ext>
            </a:extLst>
          </p:cNvPr>
          <p:cNvSpPr>
            <a:spLocks noGrp="1"/>
          </p:cNvSpPr>
          <p:nvPr>
            <p:ph type="title"/>
          </p:nvPr>
        </p:nvSpPr>
        <p:spPr/>
        <p:txBody>
          <a:bodyPr/>
          <a:lstStyle/>
          <a:p>
            <a:r>
              <a:rPr lang="en-US" dirty="0"/>
              <a:t>Stuff You Should Know About C#</a:t>
            </a:r>
          </a:p>
        </p:txBody>
      </p:sp>
      <p:sp>
        <p:nvSpPr>
          <p:cNvPr id="3" name="Text Placeholder 2">
            <a:extLst>
              <a:ext uri="{FF2B5EF4-FFF2-40B4-BE49-F238E27FC236}">
                <a16:creationId xmlns:a16="http://schemas.microsoft.com/office/drawing/2014/main" id="{C5ACEA35-6874-F441-BB53-C9E824644779}"/>
              </a:ext>
            </a:extLst>
          </p:cNvPr>
          <p:cNvSpPr>
            <a:spLocks noGrp="1"/>
          </p:cNvSpPr>
          <p:nvPr>
            <p:ph type="body" sz="quarter" idx="13"/>
          </p:nvPr>
        </p:nvSpPr>
        <p:spPr/>
        <p:txBody>
          <a:bodyPr/>
          <a:lstStyle/>
          <a:p>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number</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null</a:t>
            </a:r>
            <a:r>
              <a:rPr lang="en-US" dirty="0">
                <a:solidFill>
                  <a:srgbClr val="D4D4D4"/>
                </a:solidFill>
                <a:latin typeface="Menlo" panose="020B0609030804020204" pitchFamily="49" charset="0"/>
              </a:rPr>
              <a:t>;        </a:t>
            </a:r>
            <a:r>
              <a:rPr lang="en-US" dirty="0">
                <a:solidFill>
                  <a:srgbClr val="6A9955"/>
                </a:solidFill>
                <a:latin typeface="Menlo" panose="020B0609030804020204" pitchFamily="49" charset="0"/>
              </a:rPr>
              <a:t>// Compiler error</a:t>
            </a:r>
            <a:endParaRPr lang="en-US" dirty="0">
              <a:solidFill>
                <a:srgbClr val="D4D4D4"/>
              </a:solidFill>
              <a:latin typeface="Menlo" panose="020B0609030804020204" pitchFamily="49" charset="0"/>
            </a:endParaRPr>
          </a:p>
          <a:p>
            <a:r>
              <a:rPr lang="en-US" dirty="0">
                <a:solidFill>
                  <a:srgbClr val="4EC9B0"/>
                </a:solidFill>
                <a:latin typeface="Menlo" panose="020B0609030804020204" pitchFamily="49" charset="0"/>
              </a:rPr>
              <a:t>Product</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myProduct</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null</a:t>
            </a:r>
            <a:r>
              <a:rPr lang="en-US" dirty="0">
                <a:solidFill>
                  <a:srgbClr val="D4D4D4"/>
                </a:solidFill>
                <a:latin typeface="Menlo" panose="020B0609030804020204" pitchFamily="49" charset="0"/>
              </a:rPr>
              <a:t>; </a:t>
            </a:r>
            <a:r>
              <a:rPr lang="en-US" dirty="0">
                <a:solidFill>
                  <a:srgbClr val="6A9955"/>
                </a:solidFill>
                <a:latin typeface="Menlo" panose="020B0609030804020204" pitchFamily="49" charset="0"/>
              </a:rPr>
              <a:t>// No problem</a:t>
            </a:r>
            <a:endParaRPr lang="en-US" dirty="0">
              <a:solidFill>
                <a:srgbClr val="D4D4D4"/>
              </a:solidFill>
              <a:latin typeface="Menlo" panose="020B0609030804020204" pitchFamily="49" charset="0"/>
            </a:endParaRPr>
          </a:p>
          <a:p>
            <a:endParaRPr lang="en-US" dirty="0"/>
          </a:p>
        </p:txBody>
      </p:sp>
      <p:sp>
        <p:nvSpPr>
          <p:cNvPr id="4" name="Text Placeholder 3">
            <a:extLst>
              <a:ext uri="{FF2B5EF4-FFF2-40B4-BE49-F238E27FC236}">
                <a16:creationId xmlns:a16="http://schemas.microsoft.com/office/drawing/2014/main" id="{1B82E425-CEBE-ED40-9A69-E907033CFB73}"/>
              </a:ext>
            </a:extLst>
          </p:cNvPr>
          <p:cNvSpPr>
            <a:spLocks noGrp="1"/>
          </p:cNvSpPr>
          <p:nvPr>
            <p:ph type="body" sz="quarter" idx="14"/>
          </p:nvPr>
        </p:nvSpPr>
        <p:spPr/>
        <p:txBody>
          <a:bodyPr/>
          <a:lstStyle/>
          <a:p>
            <a:r>
              <a:rPr lang="en-US" dirty="0"/>
              <a:t>value types and reference types</a:t>
            </a:r>
          </a:p>
        </p:txBody>
      </p:sp>
      <p:sp>
        <p:nvSpPr>
          <p:cNvPr id="5" name="Text Placeholder 4">
            <a:extLst>
              <a:ext uri="{FF2B5EF4-FFF2-40B4-BE49-F238E27FC236}">
                <a16:creationId xmlns:a16="http://schemas.microsoft.com/office/drawing/2014/main" id="{EF8FCD20-033C-5C4B-B787-3FB28D79C679}"/>
              </a:ext>
            </a:extLst>
          </p:cNvPr>
          <p:cNvSpPr>
            <a:spLocks noGrp="1"/>
          </p:cNvSpPr>
          <p:nvPr>
            <p:ph type="body" sz="quarter" idx="15"/>
          </p:nvPr>
        </p:nvSpPr>
        <p:spPr>
          <a:xfrm>
            <a:off x="395416" y="3732950"/>
            <a:ext cx="11430000" cy="1179968"/>
          </a:xfrm>
        </p:spPr>
        <p:txBody>
          <a:bodyPr>
            <a:normAutofit lnSpcReduction="10000"/>
          </a:bodyPr>
          <a:lstStyle/>
          <a:p>
            <a:r>
              <a:rPr lang="en-US" dirty="0">
                <a:solidFill>
                  <a:srgbClr val="569CD6"/>
                </a:solidFill>
                <a:latin typeface="Menlo" panose="020B0609030804020204" pitchFamily="49" charset="0"/>
              </a:rPr>
              <a:t>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class</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Product </a:t>
            </a:r>
            <a:r>
              <a:rPr lang="en-US" dirty="0">
                <a:solidFill>
                  <a:srgbClr val="D4D4D4"/>
                </a:solidFill>
                <a:latin typeface="Menlo" panose="020B0609030804020204" pitchFamily="49" charset="0"/>
              </a:rPr>
              <a:t>{</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Name</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a:t>
            </a:r>
            <a:endParaRPr lang="en-US" dirty="0"/>
          </a:p>
          <a:p>
            <a:r>
              <a:rPr lang="en-US" dirty="0">
                <a:solidFill>
                  <a:srgbClr val="569CD6"/>
                </a:solidFill>
                <a:latin typeface="Menlo" panose="020B0609030804020204" pitchFamily="49" charset="0"/>
              </a:rPr>
              <a:t>	public</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get</a:t>
            </a:r>
            <a:r>
              <a:rPr lang="en-US" dirty="0">
                <a:solidFill>
                  <a:srgbClr val="D4D4D4"/>
                </a:solidFill>
                <a:latin typeface="Menlo" panose="020B0609030804020204" pitchFamily="49" charset="0"/>
              </a:rPr>
              <a:t>; </a:t>
            </a:r>
            <a:r>
              <a:rPr lang="en-US" dirty="0">
                <a:solidFill>
                  <a:srgbClr val="569CD6"/>
                </a:solidFill>
                <a:latin typeface="Menlo" panose="020B0609030804020204" pitchFamily="49" charset="0"/>
              </a:rPr>
              <a:t>set</a:t>
            </a:r>
            <a:r>
              <a:rPr lang="en-US" dirty="0">
                <a:solidFill>
                  <a:srgbClr val="D4D4D4"/>
                </a:solidFill>
                <a:latin typeface="Menlo" panose="020B0609030804020204" pitchFamily="49" charset="0"/>
              </a:rPr>
              <a:t>; } = </a:t>
            </a:r>
            <a:r>
              <a:rPr lang="en-US" dirty="0">
                <a:solidFill>
                  <a:srgbClr val="CE9178"/>
                </a:solidFill>
                <a:latin typeface="Menlo" panose="020B0609030804020204" pitchFamily="49" charset="0"/>
              </a:rPr>
              <a:t>"General"</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a:t>
            </a:r>
            <a:endParaRPr lang="en-US" dirty="0"/>
          </a:p>
          <a:p>
            <a:endParaRPr lang="en-US" dirty="0"/>
          </a:p>
        </p:txBody>
      </p:sp>
      <p:sp>
        <p:nvSpPr>
          <p:cNvPr id="6" name="Text Placeholder 5">
            <a:extLst>
              <a:ext uri="{FF2B5EF4-FFF2-40B4-BE49-F238E27FC236}">
                <a16:creationId xmlns:a16="http://schemas.microsoft.com/office/drawing/2014/main" id="{4BD8D80A-20DA-D841-8A0C-20D04A5F870E}"/>
              </a:ext>
            </a:extLst>
          </p:cNvPr>
          <p:cNvSpPr>
            <a:spLocks noGrp="1"/>
          </p:cNvSpPr>
          <p:nvPr>
            <p:ph type="body" sz="quarter" idx="16"/>
          </p:nvPr>
        </p:nvSpPr>
        <p:spPr>
          <a:xfrm>
            <a:off x="395416" y="3254628"/>
            <a:ext cx="4448175" cy="457200"/>
          </a:xfrm>
        </p:spPr>
        <p:txBody>
          <a:bodyPr/>
          <a:lstStyle/>
          <a:p>
            <a:r>
              <a:rPr lang="en-US" dirty="0"/>
              <a:t>accessors are a language construct</a:t>
            </a:r>
          </a:p>
        </p:txBody>
      </p:sp>
      <p:sp>
        <p:nvSpPr>
          <p:cNvPr id="7" name="Text Placeholder 6">
            <a:extLst>
              <a:ext uri="{FF2B5EF4-FFF2-40B4-BE49-F238E27FC236}">
                <a16:creationId xmlns:a16="http://schemas.microsoft.com/office/drawing/2014/main" id="{B8316B16-2817-2E46-92DC-7CE460E7AFB9}"/>
              </a:ext>
            </a:extLst>
          </p:cNvPr>
          <p:cNvSpPr>
            <a:spLocks noGrp="1"/>
          </p:cNvSpPr>
          <p:nvPr>
            <p:ph type="body" sz="quarter" idx="17"/>
          </p:nvPr>
        </p:nvSpPr>
        <p:spPr>
          <a:xfrm>
            <a:off x="381000" y="5449433"/>
            <a:ext cx="11430000" cy="1140710"/>
          </a:xfrm>
        </p:spPr>
        <p:txBody>
          <a:bodyPr>
            <a:normAutofit/>
          </a:bodyPr>
          <a:lstStyle/>
          <a:p>
            <a:r>
              <a:rPr lang="en-US" dirty="0" err="1">
                <a:solidFill>
                  <a:srgbClr val="4EC9B0"/>
                </a:solidFill>
                <a:latin typeface="Menlo" panose="020B0609030804020204" pitchFamily="49" charset="0"/>
              </a:rPr>
              <a:t>Func</a:t>
            </a:r>
            <a:r>
              <a:rPr lang="en-US" dirty="0">
                <a:solidFill>
                  <a:srgbClr val="D4D4D4"/>
                </a:solidFill>
                <a:latin typeface="Menlo" panose="020B0609030804020204" pitchFamily="49" charset="0"/>
              </a:rPr>
              <a:t>&lt;</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 </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&gt; </a:t>
            </a:r>
            <a:r>
              <a:rPr lang="en-US" dirty="0" err="1">
                <a:solidFill>
                  <a:srgbClr val="9CDCFE"/>
                </a:solidFill>
                <a:latin typeface="Menlo" panose="020B0609030804020204" pitchFamily="49" charset="0"/>
              </a:rPr>
              <a:t>addOne</a:t>
            </a:r>
            <a:r>
              <a:rPr lang="en-US" dirty="0">
                <a:solidFill>
                  <a:srgbClr val="D4D4D4"/>
                </a:solidFill>
                <a:latin typeface="Menlo" panose="020B0609030804020204" pitchFamily="49" charset="0"/>
              </a:rPr>
              <a:t> = (</a:t>
            </a:r>
            <a:r>
              <a:rPr lang="en-US" dirty="0">
                <a:solidFill>
                  <a:srgbClr val="9CDCFE"/>
                </a:solidFill>
                <a:latin typeface="Menlo" panose="020B0609030804020204" pitchFamily="49" charset="0"/>
              </a:rPr>
              <a:t>n</a:t>
            </a:r>
            <a:r>
              <a:rPr lang="en-US" dirty="0">
                <a:solidFill>
                  <a:srgbClr val="D4D4D4"/>
                </a:solidFill>
                <a:latin typeface="Menlo" panose="020B0609030804020204" pitchFamily="49" charset="0"/>
              </a:rPr>
              <a:t>) =&gt; </a:t>
            </a:r>
            <a:r>
              <a:rPr lang="en-US" dirty="0">
                <a:solidFill>
                  <a:srgbClr val="9CDCFE"/>
                </a:solidFill>
                <a:latin typeface="Menlo" panose="020B0609030804020204" pitchFamily="49" charset="0"/>
              </a:rPr>
              <a:t>n</a:t>
            </a:r>
            <a:r>
              <a:rPr lang="en-US" dirty="0">
                <a:solidFill>
                  <a:srgbClr val="D4D4D4"/>
                </a:solidFill>
                <a:latin typeface="Menlo" panose="020B0609030804020204" pitchFamily="49" charset="0"/>
              </a:rPr>
              <a:t> + </a:t>
            </a:r>
            <a:r>
              <a:rPr lang="en-US" dirty="0">
                <a:solidFill>
                  <a:srgbClr val="B5CEA8"/>
                </a:solidFill>
                <a:latin typeface="Menlo" panose="020B0609030804020204" pitchFamily="49" charset="0"/>
              </a:rPr>
              <a:t>1</a:t>
            </a:r>
            <a:r>
              <a:rPr lang="en-US" dirty="0">
                <a:solidFill>
                  <a:srgbClr val="D4D4D4"/>
                </a:solidFill>
                <a:latin typeface="Menlo" panose="020B0609030804020204" pitchFamily="49" charset="0"/>
              </a:rPr>
              <a:t>;</a:t>
            </a:r>
            <a:endParaRPr lang="en-US" dirty="0"/>
          </a:p>
          <a:p>
            <a:endParaRPr lang="en-US" dirty="0"/>
          </a:p>
        </p:txBody>
      </p:sp>
      <p:sp>
        <p:nvSpPr>
          <p:cNvPr id="8" name="Text Placeholder 7">
            <a:extLst>
              <a:ext uri="{FF2B5EF4-FFF2-40B4-BE49-F238E27FC236}">
                <a16:creationId xmlns:a16="http://schemas.microsoft.com/office/drawing/2014/main" id="{48677CD1-9BCB-2048-819E-86C691E0A37F}"/>
              </a:ext>
            </a:extLst>
          </p:cNvPr>
          <p:cNvSpPr>
            <a:spLocks noGrp="1"/>
          </p:cNvSpPr>
          <p:nvPr>
            <p:ph type="body" sz="quarter" idx="18"/>
          </p:nvPr>
        </p:nvSpPr>
        <p:spPr>
          <a:xfrm>
            <a:off x="381000" y="4971111"/>
            <a:ext cx="4448175" cy="457200"/>
          </a:xfrm>
        </p:spPr>
        <p:txBody>
          <a:bodyPr/>
          <a:lstStyle/>
          <a:p>
            <a:r>
              <a:rPr lang="en-US" dirty="0"/>
              <a:t>functions are first-class citizens</a:t>
            </a:r>
          </a:p>
        </p:txBody>
      </p:sp>
    </p:spTree>
    <p:extLst>
      <p:ext uri="{BB962C8B-B14F-4D97-AF65-F5344CB8AC3E}">
        <p14:creationId xmlns:p14="http://schemas.microsoft.com/office/powerpoint/2010/main" val="7187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4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400"/>
                                        <p:tgtEl>
                                          <p:spTgt spid="8">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bg/>
                                          </p:spTgt>
                                        </p:tgtEl>
                                        <p:attrNameLst>
                                          <p:attrName>style.visibility</p:attrName>
                                        </p:attrNameLst>
                                      </p:cBhvr>
                                      <p:to>
                                        <p:strVal val="visible"/>
                                      </p:to>
                                    </p:set>
                                    <p:animEffect transition="in" filter="fade">
                                      <p:cBhvr>
                                        <p:cTn id="30" dur="400"/>
                                        <p:tgtEl>
                                          <p:spTgt spid="7">
                                            <p:bg/>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4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p:bldP spid="7" grpId="0" build="p"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9DBF-B696-794B-8E65-F5F8AB5AC584}"/>
              </a:ext>
            </a:extLst>
          </p:cNvPr>
          <p:cNvSpPr>
            <a:spLocks noGrp="1"/>
          </p:cNvSpPr>
          <p:nvPr>
            <p:ph type="title"/>
          </p:nvPr>
        </p:nvSpPr>
        <p:spPr/>
        <p:txBody>
          <a:bodyPr/>
          <a:lstStyle/>
          <a:p>
            <a:r>
              <a:rPr lang="en-US" dirty="0"/>
              <a:t>Stuff You Should Know About C#</a:t>
            </a:r>
          </a:p>
        </p:txBody>
      </p:sp>
      <p:sp>
        <p:nvSpPr>
          <p:cNvPr id="3" name="Text Placeholder 2">
            <a:extLst>
              <a:ext uri="{FF2B5EF4-FFF2-40B4-BE49-F238E27FC236}">
                <a16:creationId xmlns:a16="http://schemas.microsoft.com/office/drawing/2014/main" id="{C5ACEA35-6874-F441-BB53-C9E824644779}"/>
              </a:ext>
            </a:extLst>
          </p:cNvPr>
          <p:cNvSpPr>
            <a:spLocks noGrp="1"/>
          </p:cNvSpPr>
          <p:nvPr>
            <p:ph type="body" sz="quarter" idx="13"/>
          </p:nvPr>
        </p:nvSpPr>
        <p:spPr>
          <a:xfrm>
            <a:off x="395416" y="2202445"/>
            <a:ext cx="11430000" cy="1149633"/>
          </a:xfrm>
        </p:spPr>
        <p:txBody>
          <a:bodyPr>
            <a:normAutofit lnSpcReduction="10000"/>
          </a:bodyPr>
          <a:lstStyle/>
          <a:p>
            <a:r>
              <a:rPr lang="en-US" dirty="0">
                <a:solidFill>
                  <a:srgbClr val="4EC9B0"/>
                </a:solidFill>
                <a:latin typeface="Menlo" panose="020B0609030804020204" pitchFamily="49" charset="0"/>
              </a:rPr>
              <a:t>List</a:t>
            </a:r>
            <a:r>
              <a:rPr lang="en-US" dirty="0">
                <a:solidFill>
                  <a:srgbClr val="D4D4D4"/>
                </a:solidFill>
                <a:latin typeface="Menlo" panose="020B0609030804020204" pitchFamily="49" charset="0"/>
              </a:rPr>
              <a:t>&lt;</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&gt; </a:t>
            </a:r>
            <a:r>
              <a:rPr lang="en-US" dirty="0" err="1">
                <a:solidFill>
                  <a:srgbClr val="9CDCFE"/>
                </a:solidFill>
                <a:latin typeface="Menlo" panose="020B0609030804020204" pitchFamily="49" charset="0"/>
              </a:rPr>
              <a:t>evenSquares</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Enumerable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Range</a:t>
            </a:r>
            <a:r>
              <a:rPr lang="en-US" dirty="0">
                <a:solidFill>
                  <a:srgbClr val="D4D4D4"/>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 </a:t>
            </a:r>
            <a:r>
              <a:rPr lang="en-US" dirty="0">
                <a:solidFill>
                  <a:srgbClr val="B5CEA8"/>
                </a:solidFill>
                <a:latin typeface="Menlo" panose="020B0609030804020204" pitchFamily="49" charset="0"/>
              </a:rPr>
              <a:t>10</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Where</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i</a:t>
            </a:r>
            <a:r>
              <a:rPr lang="en-US" dirty="0">
                <a:solidFill>
                  <a:srgbClr val="D4D4D4"/>
                </a:solidFill>
                <a:latin typeface="Menlo" panose="020B0609030804020204" pitchFamily="49" charset="0"/>
              </a:rPr>
              <a:t> =&gt; </a:t>
            </a:r>
            <a:r>
              <a:rPr lang="en-US" dirty="0" err="1">
                <a:solidFill>
                  <a:srgbClr val="9CDCFE"/>
                </a:solidFill>
                <a:latin typeface="Menlo" panose="020B0609030804020204" pitchFamily="49" charset="0"/>
              </a:rPr>
              <a:t>i</a:t>
            </a:r>
            <a:r>
              <a:rPr lang="en-US" dirty="0">
                <a:solidFill>
                  <a:srgbClr val="D4D4D4"/>
                </a:solidFill>
                <a:latin typeface="Menlo" panose="020B0609030804020204" pitchFamily="49" charset="0"/>
              </a:rPr>
              <a:t> % </a:t>
            </a:r>
            <a:r>
              <a:rPr lang="en-US" dirty="0">
                <a:solidFill>
                  <a:srgbClr val="B5CEA8"/>
                </a:solidFill>
                <a:latin typeface="Menlo" panose="020B0609030804020204" pitchFamily="49" charset="0"/>
              </a:rPr>
              <a:t>2</a:t>
            </a:r>
            <a:r>
              <a:rPr lang="en-US" dirty="0">
                <a:solidFill>
                  <a:srgbClr val="D4D4D4"/>
                </a:solidFill>
                <a:latin typeface="Menlo" panose="020B0609030804020204" pitchFamily="49" charset="0"/>
              </a:rPr>
              <a:t> == </a:t>
            </a:r>
            <a:r>
              <a:rPr lang="en-US" dirty="0">
                <a:solidFill>
                  <a:srgbClr val="B5CEA8"/>
                </a:solidFill>
                <a:latin typeface="Menlo" panose="020B0609030804020204" pitchFamily="49" charset="0"/>
              </a:rPr>
              <a:t>0</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Select</a:t>
            </a:r>
            <a:r>
              <a:rPr lang="en-US" dirty="0">
                <a:solidFill>
                  <a:srgbClr val="D4D4D4"/>
                </a:solidFill>
                <a:latin typeface="Menlo" panose="020B0609030804020204" pitchFamily="49" charset="0"/>
              </a:rPr>
              <a:t>(</a:t>
            </a:r>
            <a:r>
              <a:rPr lang="en-US" dirty="0" err="1">
                <a:solidFill>
                  <a:srgbClr val="9CDCFE"/>
                </a:solidFill>
                <a:latin typeface="Menlo" panose="020B0609030804020204" pitchFamily="49" charset="0"/>
              </a:rPr>
              <a:t>i</a:t>
            </a:r>
            <a:r>
              <a:rPr lang="en-US" dirty="0">
                <a:solidFill>
                  <a:srgbClr val="D4D4D4"/>
                </a:solidFill>
                <a:latin typeface="Menlo" panose="020B0609030804020204" pitchFamily="49" charset="0"/>
              </a:rPr>
              <a:t> =&gt; </a:t>
            </a:r>
            <a:r>
              <a:rPr lang="en-US" dirty="0" err="1">
                <a:solidFill>
                  <a:srgbClr val="9CDCFE"/>
                </a:solidFill>
                <a:latin typeface="Menlo" panose="020B0609030804020204" pitchFamily="49" charset="0"/>
              </a:rPr>
              <a:t>i</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i</a:t>
            </a:r>
            <a:r>
              <a:rPr lang="en-US" dirty="0">
                <a:solidFill>
                  <a:srgbClr val="D4D4D4"/>
                </a:solidFill>
                <a:latin typeface="Menlo" panose="020B0609030804020204" pitchFamily="49" charset="0"/>
              </a:rPr>
              <a:t>)</a:t>
            </a:r>
            <a:endParaRPr lang="en-US" dirty="0"/>
          </a:p>
          <a:p>
            <a:r>
              <a:rPr lang="en-US" dirty="0">
                <a:solidFill>
                  <a:srgbClr val="D4D4D4"/>
                </a:solidFill>
                <a:latin typeface="Menlo" panose="020B0609030804020204" pitchFamily="49" charset="0"/>
              </a:rPr>
              <a:t>	.</a:t>
            </a:r>
            <a:r>
              <a:rPr lang="en-US" dirty="0" err="1">
                <a:solidFill>
                  <a:srgbClr val="DCDCAA"/>
                </a:solidFill>
                <a:latin typeface="Menlo" panose="020B0609030804020204" pitchFamily="49" charset="0"/>
              </a:rPr>
              <a:t>ToList</a:t>
            </a:r>
            <a:r>
              <a:rPr lang="en-US" dirty="0">
                <a:solidFill>
                  <a:srgbClr val="D4D4D4"/>
                </a:solidFill>
                <a:latin typeface="Menlo" panose="020B0609030804020204" pitchFamily="49" charset="0"/>
              </a:rPr>
              <a:t>();</a:t>
            </a:r>
            <a:endParaRPr lang="en-US" dirty="0"/>
          </a:p>
          <a:p>
            <a:endParaRPr lang="en-US" dirty="0"/>
          </a:p>
        </p:txBody>
      </p:sp>
      <p:sp>
        <p:nvSpPr>
          <p:cNvPr id="4" name="Text Placeholder 3">
            <a:extLst>
              <a:ext uri="{FF2B5EF4-FFF2-40B4-BE49-F238E27FC236}">
                <a16:creationId xmlns:a16="http://schemas.microsoft.com/office/drawing/2014/main" id="{1B82E425-CEBE-ED40-9A69-E907033CFB73}"/>
              </a:ext>
            </a:extLst>
          </p:cNvPr>
          <p:cNvSpPr>
            <a:spLocks noGrp="1"/>
          </p:cNvSpPr>
          <p:nvPr>
            <p:ph type="body" sz="quarter" idx="14"/>
          </p:nvPr>
        </p:nvSpPr>
        <p:spPr>
          <a:xfrm>
            <a:off x="395416" y="1724124"/>
            <a:ext cx="6512011" cy="457200"/>
          </a:xfrm>
        </p:spPr>
        <p:txBody>
          <a:bodyPr/>
          <a:lstStyle/>
          <a:p>
            <a:r>
              <a:rPr lang="en-US" dirty="0"/>
              <a:t>LINQ is your ticket to fluent / functional programming</a:t>
            </a:r>
          </a:p>
        </p:txBody>
      </p:sp>
      <p:sp>
        <p:nvSpPr>
          <p:cNvPr id="5" name="Text Placeholder 4">
            <a:extLst>
              <a:ext uri="{FF2B5EF4-FFF2-40B4-BE49-F238E27FC236}">
                <a16:creationId xmlns:a16="http://schemas.microsoft.com/office/drawing/2014/main" id="{EF8FCD20-033C-5C4B-B787-3FB28D79C679}"/>
              </a:ext>
            </a:extLst>
          </p:cNvPr>
          <p:cNvSpPr>
            <a:spLocks noGrp="1"/>
          </p:cNvSpPr>
          <p:nvPr>
            <p:ph type="body" sz="quarter" idx="15"/>
          </p:nvPr>
        </p:nvSpPr>
        <p:spPr>
          <a:xfrm>
            <a:off x="395416" y="3830401"/>
            <a:ext cx="11430000" cy="1140710"/>
          </a:xfrm>
        </p:spPr>
        <p:txBody>
          <a:bodyPr>
            <a:normAutofit/>
          </a:bodyPr>
          <a:lstStyle/>
          <a:p>
            <a:r>
              <a:rPr lang="en-US" dirty="0" err="1">
                <a:solidFill>
                  <a:srgbClr val="569CD6"/>
                </a:solidFill>
                <a:latin typeface="Menlo" panose="020B0609030804020204" pitchFamily="49" charset="0"/>
              </a:rPr>
              <a:t>var</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dontCareCauseIHaveAnIde</a:t>
            </a:r>
            <a:r>
              <a:rPr lang="en-US" dirty="0">
                <a:solidFill>
                  <a:srgbClr val="D4D4D4"/>
                </a:solidFill>
                <a:latin typeface="Menlo" panose="020B0609030804020204" pitchFamily="49" charset="0"/>
              </a:rPr>
              <a:t> = </a:t>
            </a:r>
            <a:r>
              <a:rPr lang="en-US" dirty="0" err="1">
                <a:solidFill>
                  <a:srgbClr val="DCDCAA"/>
                </a:solidFill>
                <a:latin typeface="Menlo" panose="020B0609030804020204" pitchFamily="49" charset="0"/>
              </a:rPr>
              <a:t>GetProducts</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Where</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p</a:t>
            </a:r>
            <a:r>
              <a:rPr lang="en-US" dirty="0">
                <a:solidFill>
                  <a:srgbClr val="D4D4D4"/>
                </a:solidFill>
                <a:latin typeface="Menlo" panose="020B0609030804020204" pitchFamily="49" charset="0"/>
              </a:rPr>
              <a:t> =&gt; </a:t>
            </a:r>
            <a:r>
              <a:rPr lang="en-US" dirty="0" err="1">
                <a:solidFill>
                  <a:srgbClr val="9CDCFE"/>
                </a:solidFill>
                <a:latin typeface="Menlo" panose="020B0609030804020204" pitchFamily="49" charset="0"/>
              </a:rPr>
              <a:t>p</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Category</a:t>
            </a:r>
            <a:r>
              <a:rPr lang="en-US" dirty="0">
                <a:solidFill>
                  <a:srgbClr val="D4D4D4"/>
                </a:solidFill>
                <a:latin typeface="Menlo" panose="020B0609030804020204" pitchFamily="49" charset="0"/>
              </a:rPr>
              <a:t> == </a:t>
            </a:r>
            <a:r>
              <a:rPr lang="en-US" dirty="0">
                <a:solidFill>
                  <a:srgbClr val="CE9178"/>
                </a:solidFill>
                <a:latin typeface="Menlo" panose="020B0609030804020204" pitchFamily="49" charset="0"/>
              </a:rPr>
              <a:t>"Modern"</a:t>
            </a:r>
            <a:r>
              <a:rPr lang="en-US" dirty="0">
                <a:solidFill>
                  <a:srgbClr val="D4D4D4"/>
                </a:solidFill>
                <a:latin typeface="Menlo" panose="020B0609030804020204" pitchFamily="49" charset="0"/>
              </a:rPr>
              <a:t>)</a:t>
            </a:r>
          </a:p>
          <a:p>
            <a:r>
              <a:rPr lang="en-US" dirty="0">
                <a:solidFill>
                  <a:srgbClr val="D4D4D4"/>
                </a:solidFill>
                <a:latin typeface="Menlo" panose="020B0609030804020204" pitchFamily="49" charset="0"/>
              </a:rPr>
              <a:t>	.</a:t>
            </a:r>
            <a:r>
              <a:rPr lang="en-US" dirty="0">
                <a:solidFill>
                  <a:srgbClr val="DCDCAA"/>
                </a:solidFill>
                <a:latin typeface="Menlo" panose="020B0609030804020204" pitchFamily="49" charset="0"/>
              </a:rPr>
              <a:t>Select</a:t>
            </a:r>
            <a:r>
              <a:rPr lang="en-US" dirty="0">
                <a:solidFill>
                  <a:srgbClr val="D4D4D4"/>
                </a:solidFill>
                <a:latin typeface="Menlo" panose="020B0609030804020204" pitchFamily="49" charset="0"/>
              </a:rPr>
              <a:t>(</a:t>
            </a:r>
            <a:r>
              <a:rPr lang="en-US" dirty="0">
                <a:solidFill>
                  <a:srgbClr val="9CDCFE"/>
                </a:solidFill>
                <a:latin typeface="Menlo" panose="020B0609030804020204" pitchFamily="49" charset="0"/>
              </a:rPr>
              <a:t>p</a:t>
            </a:r>
            <a:r>
              <a:rPr lang="en-US" dirty="0">
                <a:solidFill>
                  <a:srgbClr val="D4D4D4"/>
                </a:solidFill>
                <a:latin typeface="Menlo" panose="020B0609030804020204" pitchFamily="49" charset="0"/>
              </a:rPr>
              <a:t> =&gt; </a:t>
            </a:r>
            <a:r>
              <a:rPr lang="en-US" dirty="0" err="1">
                <a:solidFill>
                  <a:srgbClr val="9CDCFE"/>
                </a:solidFill>
                <a:latin typeface="Menlo" panose="020B0609030804020204" pitchFamily="49" charset="0"/>
              </a:rPr>
              <a:t>p</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Name</a:t>
            </a:r>
            <a:r>
              <a:rPr lang="en-US" dirty="0">
                <a:solidFill>
                  <a:srgbClr val="D4D4D4"/>
                </a:solidFill>
                <a:latin typeface="Menlo" panose="020B0609030804020204" pitchFamily="49" charset="0"/>
              </a:rPr>
              <a:t>);</a:t>
            </a:r>
          </a:p>
          <a:p>
            <a:endParaRPr lang="en-US" dirty="0"/>
          </a:p>
        </p:txBody>
      </p:sp>
      <p:sp>
        <p:nvSpPr>
          <p:cNvPr id="6" name="Text Placeholder 5">
            <a:extLst>
              <a:ext uri="{FF2B5EF4-FFF2-40B4-BE49-F238E27FC236}">
                <a16:creationId xmlns:a16="http://schemas.microsoft.com/office/drawing/2014/main" id="{4BD8D80A-20DA-D841-8A0C-20D04A5F870E}"/>
              </a:ext>
            </a:extLst>
          </p:cNvPr>
          <p:cNvSpPr>
            <a:spLocks noGrp="1"/>
          </p:cNvSpPr>
          <p:nvPr>
            <p:ph type="body" sz="quarter" idx="16"/>
          </p:nvPr>
        </p:nvSpPr>
        <p:spPr>
          <a:xfrm>
            <a:off x="395416" y="3352079"/>
            <a:ext cx="5585254" cy="457200"/>
          </a:xfrm>
        </p:spPr>
        <p:txBody>
          <a:bodyPr>
            <a:normAutofit/>
          </a:bodyPr>
          <a:lstStyle/>
          <a:p>
            <a:r>
              <a:rPr lang="en-US" dirty="0"/>
              <a:t>type inference is awesome</a:t>
            </a:r>
          </a:p>
        </p:txBody>
      </p:sp>
      <p:sp>
        <p:nvSpPr>
          <p:cNvPr id="7" name="Text Placeholder 6">
            <a:extLst>
              <a:ext uri="{FF2B5EF4-FFF2-40B4-BE49-F238E27FC236}">
                <a16:creationId xmlns:a16="http://schemas.microsoft.com/office/drawing/2014/main" id="{B8316B16-2817-2E46-92DC-7CE460E7AFB9}"/>
              </a:ext>
            </a:extLst>
          </p:cNvPr>
          <p:cNvSpPr>
            <a:spLocks noGrp="1"/>
          </p:cNvSpPr>
          <p:nvPr>
            <p:ph type="body" sz="quarter" idx="17"/>
          </p:nvPr>
        </p:nvSpPr>
        <p:spPr>
          <a:xfrm>
            <a:off x="381000" y="5449433"/>
            <a:ext cx="11430000" cy="1140710"/>
          </a:xfrm>
        </p:spPr>
        <p:txBody>
          <a:bodyPr>
            <a:normAutofit lnSpcReduction="10000"/>
          </a:bodyPr>
          <a:lstStyle/>
          <a:p>
            <a:r>
              <a:rPr lang="en-US" dirty="0">
                <a:solidFill>
                  <a:srgbClr val="4EC9B0"/>
                </a:solidFill>
                <a:latin typeface="Menlo" panose="020B0609030804020204" pitchFamily="49" charset="0"/>
              </a:rPr>
              <a:t>List</a:t>
            </a:r>
            <a:r>
              <a:rPr lang="en-US" dirty="0">
                <a:solidFill>
                  <a:srgbClr val="D4D4D4"/>
                </a:solidFill>
                <a:latin typeface="Menlo" panose="020B0609030804020204" pitchFamily="49" charset="0"/>
              </a:rPr>
              <a:t>&lt;</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&gt; </a:t>
            </a:r>
            <a:r>
              <a:rPr lang="en-US" dirty="0">
                <a:solidFill>
                  <a:srgbClr val="9CDCFE"/>
                </a:solidFill>
                <a:latin typeface="Menlo" panose="020B0609030804020204" pitchFamily="49" charset="0"/>
              </a:rPr>
              <a:t>strings</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new</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List</a:t>
            </a:r>
            <a:r>
              <a:rPr lang="en-US" dirty="0">
                <a:solidFill>
                  <a:srgbClr val="D4D4D4"/>
                </a:solidFill>
                <a:latin typeface="Menlo" panose="020B0609030804020204" pitchFamily="49" charset="0"/>
              </a:rPr>
              <a:t>&lt;</a:t>
            </a:r>
            <a:r>
              <a:rPr lang="en-US" dirty="0">
                <a:solidFill>
                  <a:srgbClr val="569CD6"/>
                </a:solidFill>
                <a:latin typeface="Menlo" panose="020B0609030804020204" pitchFamily="49" charset="0"/>
              </a:rPr>
              <a:t>string</a:t>
            </a:r>
            <a:r>
              <a:rPr lang="en-US" dirty="0">
                <a:solidFill>
                  <a:srgbClr val="D4D4D4"/>
                </a:solidFill>
                <a:latin typeface="Menlo" panose="020B0609030804020204" pitchFamily="49" charset="0"/>
              </a:rPr>
              <a:t>&gt;();</a:t>
            </a:r>
          </a:p>
          <a:p>
            <a:r>
              <a:rPr lang="en-US" dirty="0">
                <a:solidFill>
                  <a:srgbClr val="4EC9B0"/>
                </a:solidFill>
                <a:latin typeface="Menlo" panose="020B0609030804020204" pitchFamily="49" charset="0"/>
              </a:rPr>
              <a:t>List</a:t>
            </a:r>
            <a:r>
              <a:rPr lang="en-US" dirty="0">
                <a:solidFill>
                  <a:srgbClr val="D4D4D4"/>
                </a:solidFill>
                <a:latin typeface="Menlo" panose="020B0609030804020204" pitchFamily="49" charset="0"/>
              </a:rPr>
              <a:t>&lt;</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&gt; </a:t>
            </a:r>
            <a:r>
              <a:rPr lang="en-US" dirty="0" err="1">
                <a:solidFill>
                  <a:srgbClr val="9CDCFE"/>
                </a:solidFill>
                <a:latin typeface="Menlo" panose="020B0609030804020204" pitchFamily="49" charset="0"/>
              </a:rPr>
              <a:t>ints</a:t>
            </a:r>
            <a:r>
              <a:rPr lang="en-US" dirty="0">
                <a:solidFill>
                  <a:srgbClr val="D4D4D4"/>
                </a:solidFill>
                <a:latin typeface="Menlo" panose="020B0609030804020204" pitchFamily="49" charset="0"/>
              </a:rPr>
              <a:t> = </a:t>
            </a:r>
            <a:r>
              <a:rPr lang="en-US" dirty="0">
                <a:solidFill>
                  <a:srgbClr val="569CD6"/>
                </a:solidFill>
                <a:latin typeface="Menlo" panose="020B0609030804020204" pitchFamily="49" charset="0"/>
              </a:rPr>
              <a:t>new</a:t>
            </a:r>
            <a:r>
              <a:rPr lang="en-US" dirty="0">
                <a:solidFill>
                  <a:srgbClr val="D4D4D4"/>
                </a:solidFill>
                <a:latin typeface="Menlo" panose="020B0609030804020204" pitchFamily="49" charset="0"/>
              </a:rPr>
              <a:t> </a:t>
            </a:r>
            <a:r>
              <a:rPr lang="en-US" dirty="0">
                <a:solidFill>
                  <a:srgbClr val="4EC9B0"/>
                </a:solidFill>
                <a:latin typeface="Menlo" panose="020B0609030804020204" pitchFamily="49" charset="0"/>
              </a:rPr>
              <a:t>List</a:t>
            </a:r>
            <a:r>
              <a:rPr lang="en-US" dirty="0">
                <a:solidFill>
                  <a:srgbClr val="D4D4D4"/>
                </a:solidFill>
                <a:latin typeface="Menlo" panose="020B0609030804020204" pitchFamily="49" charset="0"/>
              </a:rPr>
              <a:t>&lt;</a:t>
            </a:r>
            <a:r>
              <a:rPr lang="en-US" dirty="0" err="1">
                <a:solidFill>
                  <a:srgbClr val="569CD6"/>
                </a:solidFill>
                <a:latin typeface="Menlo" panose="020B0609030804020204" pitchFamily="49" charset="0"/>
              </a:rPr>
              <a:t>int</a:t>
            </a:r>
            <a:r>
              <a:rPr lang="en-US" dirty="0">
                <a:solidFill>
                  <a:srgbClr val="D4D4D4"/>
                </a:solidFill>
                <a:latin typeface="Menlo" panose="020B0609030804020204" pitchFamily="49" charset="0"/>
              </a:rPr>
              <a:t>&gt;();</a:t>
            </a:r>
          </a:p>
          <a:p>
            <a:endParaRPr lang="en-US" dirty="0">
              <a:solidFill>
                <a:srgbClr val="D4D4D4"/>
              </a:solidFill>
              <a:latin typeface="Menlo" panose="020B0609030804020204" pitchFamily="49" charset="0"/>
            </a:endParaRPr>
          </a:p>
          <a:p>
            <a:r>
              <a:rPr lang="en-US" dirty="0">
                <a:solidFill>
                  <a:srgbClr val="569CD6"/>
                </a:solidFill>
                <a:latin typeface="Menlo" panose="020B0609030804020204" pitchFamily="49" charset="0"/>
              </a:rPr>
              <a:t>bool</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result</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strings</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GetType</a:t>
            </a:r>
            <a:r>
              <a:rPr lang="en-US" dirty="0">
                <a:solidFill>
                  <a:srgbClr val="D4D4D4"/>
                </a:solidFill>
                <a:latin typeface="Menlo" panose="020B0609030804020204" pitchFamily="49" charset="0"/>
              </a:rPr>
              <a:t>() == </a:t>
            </a:r>
            <a:r>
              <a:rPr lang="en-US" dirty="0" err="1">
                <a:solidFill>
                  <a:srgbClr val="9CDCFE"/>
                </a:solidFill>
                <a:latin typeface="Menlo" panose="020B0609030804020204" pitchFamily="49" charset="0"/>
              </a:rPr>
              <a:t>ints</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GetType</a:t>
            </a:r>
            <a:r>
              <a:rPr lang="en-US" dirty="0">
                <a:solidFill>
                  <a:srgbClr val="D4D4D4"/>
                </a:solidFill>
                <a:latin typeface="Menlo" panose="020B0609030804020204" pitchFamily="49" charset="0"/>
              </a:rPr>
              <a:t>(); </a:t>
            </a:r>
            <a:r>
              <a:rPr lang="en-US" dirty="0">
                <a:solidFill>
                  <a:srgbClr val="6A9955"/>
                </a:solidFill>
                <a:latin typeface="Menlo" panose="020B0609030804020204" pitchFamily="49" charset="0"/>
              </a:rPr>
              <a:t>// False!</a:t>
            </a:r>
            <a:endParaRPr lang="en-US" dirty="0">
              <a:solidFill>
                <a:srgbClr val="D4D4D4"/>
              </a:solidFill>
              <a:latin typeface="Menlo" panose="020B0609030804020204" pitchFamily="49" charset="0"/>
            </a:endParaRPr>
          </a:p>
          <a:p>
            <a:endParaRPr lang="en-US" dirty="0"/>
          </a:p>
        </p:txBody>
      </p:sp>
      <p:sp>
        <p:nvSpPr>
          <p:cNvPr id="8" name="Text Placeholder 7">
            <a:extLst>
              <a:ext uri="{FF2B5EF4-FFF2-40B4-BE49-F238E27FC236}">
                <a16:creationId xmlns:a16="http://schemas.microsoft.com/office/drawing/2014/main" id="{48677CD1-9BCB-2048-819E-86C691E0A37F}"/>
              </a:ext>
            </a:extLst>
          </p:cNvPr>
          <p:cNvSpPr>
            <a:spLocks noGrp="1"/>
          </p:cNvSpPr>
          <p:nvPr>
            <p:ph type="body" sz="quarter" idx="18"/>
          </p:nvPr>
        </p:nvSpPr>
        <p:spPr>
          <a:xfrm>
            <a:off x="381000" y="4971111"/>
            <a:ext cx="4448175" cy="457200"/>
          </a:xfrm>
        </p:spPr>
        <p:txBody>
          <a:bodyPr/>
          <a:lstStyle/>
          <a:p>
            <a:r>
              <a:rPr lang="en-US" dirty="0"/>
              <a:t>we have a real generic system</a:t>
            </a:r>
          </a:p>
        </p:txBody>
      </p:sp>
    </p:spTree>
    <p:extLst>
      <p:ext uri="{BB962C8B-B14F-4D97-AF65-F5344CB8AC3E}">
        <p14:creationId xmlns:p14="http://schemas.microsoft.com/office/powerpoint/2010/main" val="40409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4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4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4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4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4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400"/>
                                        <p:tgtEl>
                                          <p:spTgt spid="8">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fade">
                                      <p:cBhvr>
                                        <p:cTn id="27" dur="400"/>
                                        <p:tgtEl>
                                          <p:spTgt spid="7">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400"/>
                                        <p:tgtEl>
                                          <p:spTgt spid="7">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400"/>
                                        <p:tgtEl>
                                          <p:spTgt spid="7">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fade">
                                      <p:cBhvr>
                                        <p:cTn id="36" dur="4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animBg="1"/>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EB83-89DA-4C40-BF2B-B453BC62B9CB}"/>
              </a:ext>
            </a:extLst>
          </p:cNvPr>
          <p:cNvSpPr>
            <a:spLocks noGrp="1"/>
          </p:cNvSpPr>
          <p:nvPr>
            <p:ph type="title"/>
          </p:nvPr>
        </p:nvSpPr>
        <p:spPr/>
        <p:txBody>
          <a:bodyPr/>
          <a:lstStyle/>
          <a:p>
            <a:r>
              <a:rPr lang="en-US" dirty="0" err="1"/>
              <a:t>Asp.net</a:t>
            </a:r>
            <a:r>
              <a:rPr lang="en-US" dirty="0"/>
              <a:t> core</a:t>
            </a:r>
          </a:p>
        </p:txBody>
      </p:sp>
      <p:pic>
        <p:nvPicPr>
          <p:cNvPr id="5" name="Content Placeholder 4">
            <a:extLst>
              <a:ext uri="{FF2B5EF4-FFF2-40B4-BE49-F238E27FC236}">
                <a16:creationId xmlns:a16="http://schemas.microsoft.com/office/drawing/2014/main" id="{4DB5CA7F-F7EF-8244-8EF7-FF1D46E7810D}"/>
              </a:ext>
            </a:extLst>
          </p:cNvPr>
          <p:cNvPicPr>
            <a:picLocks noGrp="1" noChangeAspect="1"/>
          </p:cNvPicPr>
          <p:nvPr>
            <p:ph idx="1"/>
          </p:nvPr>
        </p:nvPicPr>
        <p:blipFill rotWithShape="1">
          <a:blip r:embed="rId3">
            <a:extLst>
              <a:ext uri="{96DAC541-7B7A-43D3-8B79-37D633B846F1}">
                <asvg:svgBlip xmlns:asvg="http://schemas.microsoft.com/office/drawing/2016/SVG/main" r:embed="rId4"/>
              </a:ext>
            </a:extLst>
          </a:blip>
          <a:srcRect b="14593"/>
          <a:stretch/>
        </p:blipFill>
        <p:spPr>
          <a:xfrm>
            <a:off x="820450" y="1938197"/>
            <a:ext cx="9862126" cy="3973076"/>
          </a:xfrm>
        </p:spPr>
      </p:pic>
      <p:sp>
        <p:nvSpPr>
          <p:cNvPr id="6" name="TextBox 5">
            <a:extLst>
              <a:ext uri="{FF2B5EF4-FFF2-40B4-BE49-F238E27FC236}">
                <a16:creationId xmlns:a16="http://schemas.microsoft.com/office/drawing/2014/main" id="{473C8FD7-25DE-D842-BF9B-D808AF1647C9}"/>
              </a:ext>
            </a:extLst>
          </p:cNvPr>
          <p:cNvSpPr txBox="1"/>
          <p:nvPr/>
        </p:nvSpPr>
        <p:spPr>
          <a:xfrm>
            <a:off x="1708727" y="5940680"/>
            <a:ext cx="1245919" cy="369332"/>
          </a:xfrm>
          <a:prstGeom prst="rect">
            <a:avLst/>
          </a:prstGeom>
          <a:noFill/>
        </p:spPr>
        <p:txBody>
          <a:bodyPr wrap="none" rtlCol="0">
            <a:spAutoFit/>
          </a:bodyPr>
          <a:lstStyle/>
          <a:p>
            <a:r>
              <a:rPr lang="en-US" dirty="0"/>
              <a:t>java servlet</a:t>
            </a:r>
          </a:p>
        </p:txBody>
      </p:sp>
      <p:sp>
        <p:nvSpPr>
          <p:cNvPr id="7" name="TextBox 6">
            <a:extLst>
              <a:ext uri="{FF2B5EF4-FFF2-40B4-BE49-F238E27FC236}">
                <a16:creationId xmlns:a16="http://schemas.microsoft.com/office/drawing/2014/main" id="{E9E4ABEA-27AC-CD40-9092-831007351AE1}"/>
              </a:ext>
            </a:extLst>
          </p:cNvPr>
          <p:cNvSpPr txBox="1"/>
          <p:nvPr/>
        </p:nvSpPr>
        <p:spPr>
          <a:xfrm>
            <a:off x="5205263" y="5940680"/>
            <a:ext cx="1018484" cy="369332"/>
          </a:xfrm>
          <a:prstGeom prst="rect">
            <a:avLst/>
          </a:prstGeom>
          <a:noFill/>
        </p:spPr>
        <p:txBody>
          <a:bodyPr wrap="none" rtlCol="0">
            <a:spAutoFit/>
          </a:bodyPr>
          <a:lstStyle/>
          <a:p>
            <a:r>
              <a:rPr lang="en-US" dirty="0" err="1"/>
              <a:t>.net</a:t>
            </a:r>
            <a:r>
              <a:rPr lang="en-US" dirty="0"/>
              <a:t> core</a:t>
            </a:r>
          </a:p>
        </p:txBody>
      </p:sp>
      <p:sp>
        <p:nvSpPr>
          <p:cNvPr id="8" name="TextBox 7">
            <a:extLst>
              <a:ext uri="{FF2B5EF4-FFF2-40B4-BE49-F238E27FC236}">
                <a16:creationId xmlns:a16="http://schemas.microsoft.com/office/drawing/2014/main" id="{894AFEEA-23CA-C547-A300-505E91095F8C}"/>
              </a:ext>
            </a:extLst>
          </p:cNvPr>
          <p:cNvSpPr txBox="1"/>
          <p:nvPr/>
        </p:nvSpPr>
        <p:spPr>
          <a:xfrm>
            <a:off x="8705273" y="5911273"/>
            <a:ext cx="894797" cy="369332"/>
          </a:xfrm>
          <a:prstGeom prst="rect">
            <a:avLst/>
          </a:prstGeom>
          <a:noFill/>
        </p:spPr>
        <p:txBody>
          <a:bodyPr wrap="none" rtlCol="0">
            <a:spAutoFit/>
          </a:bodyPr>
          <a:lstStyle/>
          <a:p>
            <a:r>
              <a:rPr lang="en-US" dirty="0" err="1"/>
              <a:t>node.js</a:t>
            </a:r>
            <a:endParaRPr lang="en-US" dirty="0"/>
          </a:p>
        </p:txBody>
      </p:sp>
    </p:spTree>
    <p:extLst>
      <p:ext uri="{BB962C8B-B14F-4D97-AF65-F5344CB8AC3E}">
        <p14:creationId xmlns:p14="http://schemas.microsoft.com/office/powerpoint/2010/main" val="157826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0909-13C8-CB4F-9751-987F54D0B67D}"/>
              </a:ext>
            </a:extLst>
          </p:cNvPr>
          <p:cNvSpPr>
            <a:spLocks noGrp="1"/>
          </p:cNvSpPr>
          <p:nvPr>
            <p:ph type="title"/>
          </p:nvPr>
        </p:nvSpPr>
        <p:spPr>
          <a:xfrm>
            <a:off x="685801" y="609600"/>
            <a:ext cx="10131425" cy="1456267"/>
          </a:xfrm>
        </p:spPr>
        <p:txBody>
          <a:bodyPr>
            <a:normAutofit/>
          </a:bodyPr>
          <a:lstStyle/>
          <a:p>
            <a:r>
              <a:rPr lang="en-US" dirty="0" err="1"/>
              <a:t>Asp.net</a:t>
            </a:r>
            <a:r>
              <a:rPr lang="en-US" dirty="0"/>
              <a:t> core</a:t>
            </a:r>
          </a:p>
        </p:txBody>
      </p:sp>
      <p:graphicFrame>
        <p:nvGraphicFramePr>
          <p:cNvPr id="5" name="Content Placeholder 2">
            <a:extLst>
              <a:ext uri="{FF2B5EF4-FFF2-40B4-BE49-F238E27FC236}">
                <a16:creationId xmlns:a16="http://schemas.microsoft.com/office/drawing/2014/main" id="{D956E0F4-320D-40F8-A9C9-54A0F5464ACE}"/>
              </a:ext>
            </a:extLst>
          </p:cNvPr>
          <p:cNvGraphicFramePr>
            <a:graphicFrameLocks noGrp="1"/>
          </p:cNvGraphicFramePr>
          <p:nvPr>
            <p:ph idx="1"/>
            <p:extLst>
              <p:ext uri="{D42A27DB-BD31-4B8C-83A1-F6EECF244321}">
                <p14:modId xmlns:p14="http://schemas.microsoft.com/office/powerpoint/2010/main" val="201322380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899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ADC33988-36CA-4E66-89E8-43F3C32C4970}"/>
                                            </p:graphicEl>
                                          </p:spTgt>
                                        </p:tgtEl>
                                        <p:attrNameLst>
                                          <p:attrName>style.visibility</p:attrName>
                                        </p:attrNameLst>
                                      </p:cBhvr>
                                      <p:to>
                                        <p:strVal val="visible"/>
                                      </p:to>
                                    </p:set>
                                    <p:animEffect transition="in" filter="fade">
                                      <p:cBhvr>
                                        <p:cTn id="7" dur="250"/>
                                        <p:tgtEl>
                                          <p:spTgt spid="5">
                                            <p:graphicEl>
                                              <a:dgm id="{ADC33988-36CA-4E66-89E8-43F3C32C497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2753FB2D-55D9-4E36-94D1-143535E0DF2C}"/>
                                            </p:graphicEl>
                                          </p:spTgt>
                                        </p:tgtEl>
                                        <p:attrNameLst>
                                          <p:attrName>style.visibility</p:attrName>
                                        </p:attrNameLst>
                                      </p:cBhvr>
                                      <p:to>
                                        <p:strVal val="visible"/>
                                      </p:to>
                                    </p:set>
                                    <p:animEffect transition="in" filter="fade">
                                      <p:cBhvr>
                                        <p:cTn id="10" dur="250"/>
                                        <p:tgtEl>
                                          <p:spTgt spid="5">
                                            <p:graphicEl>
                                              <a:dgm id="{2753FB2D-55D9-4E36-94D1-143535E0DF2C}"/>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CED6A9C0-334F-4F41-AB77-DE2C738A0D98}"/>
                                            </p:graphicEl>
                                          </p:spTgt>
                                        </p:tgtEl>
                                        <p:attrNameLst>
                                          <p:attrName>style.visibility</p:attrName>
                                        </p:attrNameLst>
                                      </p:cBhvr>
                                      <p:to>
                                        <p:strVal val="visible"/>
                                      </p:to>
                                    </p:set>
                                    <p:animEffect transition="in" filter="fade">
                                      <p:cBhvr>
                                        <p:cTn id="13" dur="250"/>
                                        <p:tgtEl>
                                          <p:spTgt spid="5">
                                            <p:graphicEl>
                                              <a:dgm id="{CED6A9C0-334F-4F41-AB77-DE2C738A0D98}"/>
                                            </p:graphicEl>
                                          </p:spTgt>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5">
                                            <p:graphicEl>
                                              <a:dgm id="{C634A7F5-58E9-43B0-8B6F-393E03CC1804}"/>
                                            </p:graphicEl>
                                          </p:spTgt>
                                        </p:tgtEl>
                                        <p:attrNameLst>
                                          <p:attrName>style.visibility</p:attrName>
                                        </p:attrNameLst>
                                      </p:cBhvr>
                                      <p:to>
                                        <p:strVal val="visible"/>
                                      </p:to>
                                    </p:set>
                                    <p:animEffect transition="in" filter="fade">
                                      <p:cBhvr>
                                        <p:cTn id="17" dur="250"/>
                                        <p:tgtEl>
                                          <p:spTgt spid="5">
                                            <p:graphicEl>
                                              <a:dgm id="{C634A7F5-58E9-43B0-8B6F-393E03CC180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graphicEl>
                                              <a:dgm id="{5B048A4A-7104-4A5D-A43F-BA5DA98AAFF4}"/>
                                            </p:graphicEl>
                                          </p:spTgt>
                                        </p:tgtEl>
                                        <p:attrNameLst>
                                          <p:attrName>style.visibility</p:attrName>
                                        </p:attrNameLst>
                                      </p:cBhvr>
                                      <p:to>
                                        <p:strVal val="visible"/>
                                      </p:to>
                                    </p:set>
                                    <p:animEffect transition="in" filter="fade">
                                      <p:cBhvr>
                                        <p:cTn id="20" dur="250"/>
                                        <p:tgtEl>
                                          <p:spTgt spid="5">
                                            <p:graphicEl>
                                              <a:dgm id="{5B048A4A-7104-4A5D-A43F-BA5DA98AAFF4}"/>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B09F9A87-D2BC-44E7-8C79-4D96D362C3BC}"/>
                                            </p:graphicEl>
                                          </p:spTgt>
                                        </p:tgtEl>
                                        <p:attrNameLst>
                                          <p:attrName>style.visibility</p:attrName>
                                        </p:attrNameLst>
                                      </p:cBhvr>
                                      <p:to>
                                        <p:strVal val="visible"/>
                                      </p:to>
                                    </p:set>
                                    <p:animEffect transition="in" filter="fade">
                                      <p:cBhvr>
                                        <p:cTn id="23" dur="250"/>
                                        <p:tgtEl>
                                          <p:spTgt spid="5">
                                            <p:graphicEl>
                                              <a:dgm id="{B09F9A87-D2BC-44E7-8C79-4D96D362C3BC}"/>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F92FD8F3-587C-4248-B6BA-3002D8F9AAA7}"/>
                                            </p:graphicEl>
                                          </p:spTgt>
                                        </p:tgtEl>
                                        <p:attrNameLst>
                                          <p:attrName>style.visibility</p:attrName>
                                        </p:attrNameLst>
                                      </p:cBhvr>
                                      <p:to>
                                        <p:strVal val="visible"/>
                                      </p:to>
                                    </p:set>
                                    <p:animEffect transition="in" filter="fade">
                                      <p:cBhvr>
                                        <p:cTn id="27" dur="250"/>
                                        <p:tgtEl>
                                          <p:spTgt spid="5">
                                            <p:graphicEl>
                                              <a:dgm id="{F92FD8F3-587C-4248-B6BA-3002D8F9AAA7}"/>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dgm id="{DD2D54E0-CEEF-49C0-B79B-5C487B7262F2}"/>
                                            </p:graphicEl>
                                          </p:spTgt>
                                        </p:tgtEl>
                                        <p:attrNameLst>
                                          <p:attrName>style.visibility</p:attrName>
                                        </p:attrNameLst>
                                      </p:cBhvr>
                                      <p:to>
                                        <p:strVal val="visible"/>
                                      </p:to>
                                    </p:set>
                                    <p:animEffect transition="in" filter="fade">
                                      <p:cBhvr>
                                        <p:cTn id="30" dur="250"/>
                                        <p:tgtEl>
                                          <p:spTgt spid="5">
                                            <p:graphicEl>
                                              <a:dgm id="{DD2D54E0-CEEF-49C0-B79B-5C487B7262F2}"/>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572B9082-EBDF-4CAE-ABD5-3099B96CBA3A}"/>
                                            </p:graphicEl>
                                          </p:spTgt>
                                        </p:tgtEl>
                                        <p:attrNameLst>
                                          <p:attrName>style.visibility</p:attrName>
                                        </p:attrNameLst>
                                      </p:cBhvr>
                                      <p:to>
                                        <p:strVal val="visible"/>
                                      </p:to>
                                    </p:set>
                                    <p:animEffect transition="in" filter="fade">
                                      <p:cBhvr>
                                        <p:cTn id="33" dur="250"/>
                                        <p:tgtEl>
                                          <p:spTgt spid="5">
                                            <p:graphicEl>
                                              <a:dgm id="{572B9082-EBDF-4CAE-ABD5-3099B96CBA3A}"/>
                                            </p:graphicEl>
                                          </p:spTgt>
                                        </p:tgtEl>
                                      </p:cBhvr>
                                    </p:animEffect>
                                  </p:childTnLst>
                                </p:cTn>
                              </p:par>
                            </p:childTnLst>
                          </p:cTn>
                        </p:par>
                        <p:par>
                          <p:cTn id="34" fill="hold">
                            <p:stCondLst>
                              <p:cond delay="750"/>
                            </p:stCondLst>
                            <p:childTnLst>
                              <p:par>
                                <p:cTn id="35" presetID="10" presetClass="entr" presetSubtype="0" fill="hold" grpId="0" nodeType="afterEffect">
                                  <p:stCondLst>
                                    <p:cond delay="0"/>
                                  </p:stCondLst>
                                  <p:childTnLst>
                                    <p:set>
                                      <p:cBhvr>
                                        <p:cTn id="36" dur="1" fill="hold">
                                          <p:stCondLst>
                                            <p:cond delay="0"/>
                                          </p:stCondLst>
                                        </p:cTn>
                                        <p:tgtEl>
                                          <p:spTgt spid="5">
                                            <p:graphicEl>
                                              <a:dgm id="{2B45E44D-CC64-4A92-8FF2-2E6FF1B6DABE}"/>
                                            </p:graphicEl>
                                          </p:spTgt>
                                        </p:tgtEl>
                                        <p:attrNameLst>
                                          <p:attrName>style.visibility</p:attrName>
                                        </p:attrNameLst>
                                      </p:cBhvr>
                                      <p:to>
                                        <p:strVal val="visible"/>
                                      </p:to>
                                    </p:set>
                                    <p:animEffect transition="in" filter="fade">
                                      <p:cBhvr>
                                        <p:cTn id="37" dur="250"/>
                                        <p:tgtEl>
                                          <p:spTgt spid="5">
                                            <p:graphicEl>
                                              <a:dgm id="{2B45E44D-CC64-4A92-8FF2-2E6FF1B6DABE}"/>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graphicEl>
                                              <a:dgm id="{CE2AEC08-F567-4DE4-845F-1B5A2B9B4884}"/>
                                            </p:graphicEl>
                                          </p:spTgt>
                                        </p:tgtEl>
                                        <p:attrNameLst>
                                          <p:attrName>style.visibility</p:attrName>
                                        </p:attrNameLst>
                                      </p:cBhvr>
                                      <p:to>
                                        <p:strVal val="visible"/>
                                      </p:to>
                                    </p:set>
                                    <p:animEffect transition="in" filter="fade">
                                      <p:cBhvr>
                                        <p:cTn id="40" dur="250"/>
                                        <p:tgtEl>
                                          <p:spTgt spid="5">
                                            <p:graphicEl>
                                              <a:dgm id="{CE2AEC08-F567-4DE4-845F-1B5A2B9B4884}"/>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graphicEl>
                                              <a:dgm id="{7D6A19C7-B240-4F14-B6BF-158EFB1DC98B}"/>
                                            </p:graphicEl>
                                          </p:spTgt>
                                        </p:tgtEl>
                                        <p:attrNameLst>
                                          <p:attrName>style.visibility</p:attrName>
                                        </p:attrNameLst>
                                      </p:cBhvr>
                                      <p:to>
                                        <p:strVal val="visible"/>
                                      </p:to>
                                    </p:set>
                                    <p:animEffect transition="in" filter="fade">
                                      <p:cBhvr>
                                        <p:cTn id="43" dur="250"/>
                                        <p:tgtEl>
                                          <p:spTgt spid="5">
                                            <p:graphicEl>
                                              <a:dgm id="{7D6A19C7-B240-4F14-B6BF-158EFB1DC98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2126</Words>
  <Application>Microsoft Macintosh PowerPoint</Application>
  <PresentationFormat>Widescreen</PresentationFormat>
  <Paragraphs>458</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Menlo</vt:lpstr>
      <vt:lpstr>Menlo-Regular</vt:lpstr>
      <vt:lpstr>Celestial</vt:lpstr>
      <vt:lpstr>Intro to .net core</vt:lpstr>
      <vt:lpstr>About .NET Core</vt:lpstr>
      <vt:lpstr>Ecosystem overview</vt:lpstr>
      <vt:lpstr>Your first console app</vt:lpstr>
      <vt:lpstr>Top nuget packages</vt:lpstr>
      <vt:lpstr>Stuff You Should Know About C#</vt:lpstr>
      <vt:lpstr>Stuff You Should Know About C#</vt:lpstr>
      <vt:lpstr>Asp.net core</vt:lpstr>
      <vt:lpstr>Asp.net core</vt:lpstr>
      <vt:lpstr>Asp.net core</vt:lpstr>
      <vt:lpstr>Docker</vt:lpstr>
      <vt:lpstr>Docker workflow</vt:lpstr>
      <vt:lpstr>Asp.net core</vt:lpstr>
      <vt:lpstr>Safe type casting with the ‘is’ operator</vt:lpstr>
      <vt:lpstr>Safe type casting with the ‘is’ operator</vt:lpstr>
      <vt:lpstr>Pattern Matching</vt:lpstr>
      <vt:lpstr>Pattern Matching</vt:lpstr>
      <vt:lpstr>Expression bodies</vt:lpstr>
      <vt:lpstr>Expression Bodies</vt:lpstr>
      <vt:lpstr>Tuples</vt:lpstr>
      <vt:lpstr>Tuples</vt:lpstr>
      <vt:lpstr>Tuples</vt:lpstr>
      <vt:lpstr>Tuples</vt:lpstr>
      <vt:lpstr>Nullable reference types</vt:lpstr>
      <vt:lpstr>Nullable reference types</vt:lpstr>
      <vt:lpstr>Nullable reference types</vt:lpstr>
      <vt:lpstr>Nullable reference types</vt:lpstr>
      <vt:lpstr>Nullable Reference Types</vt:lpstr>
      <vt:lpstr>Nullable Reference Types</vt:lpstr>
      <vt:lpstr>Nullable Reference Types</vt:lpstr>
      <vt:lpstr>Nullable Reference Types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 core</dc:title>
  <dc:creator>Ryan Thompson</dc:creator>
  <cp:lastModifiedBy>Ryan Thompson</cp:lastModifiedBy>
  <cp:revision>46</cp:revision>
  <dcterms:created xsi:type="dcterms:W3CDTF">2019-03-21T19:28:42Z</dcterms:created>
  <dcterms:modified xsi:type="dcterms:W3CDTF">2019-03-23T16:58:10Z</dcterms:modified>
</cp:coreProperties>
</file>