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1"/>
    <p:restoredTop sz="94674"/>
  </p:normalViewPr>
  <p:slideViewPr>
    <p:cSldViewPr snapToGrid="0">
      <p:cViewPr>
        <p:scale>
          <a:sx n="90" d="100"/>
          <a:sy n="90" d="100"/>
        </p:scale>
        <p:origin x="9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5904-405B-4DA7-3B4C-C8099BBBF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87B14-B4B9-6586-8A60-B4907505E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756CA-FE34-81E1-81FC-7B6B2335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2194-7D0A-694D-B58C-484574D8F799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69C4A-A5B2-4EFE-8170-40D394D9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9F29B-4D90-7E89-E5D2-D3AEB96A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78D4-A1B1-1E4F-A618-3043EB515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6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945A-B29D-3EB0-FF7E-B86EC045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A262B-4F60-534B-74E7-6D502308C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33C18-7150-F66E-BBD6-3D51D350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2194-7D0A-694D-B58C-484574D8F799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315C9-47FC-EEB7-39F1-DA3718C8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B0370-3799-1B04-2437-1F24FE01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78D4-A1B1-1E4F-A618-3043EB515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8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AF290-8D5B-0785-704C-DC7C1ED7A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8AB63-05F4-2292-A463-41AA794BF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C0BFB-4487-17C0-461E-C00332C7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2194-7D0A-694D-B58C-484574D8F799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B1057-FF7A-0944-F819-E3F37060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2347A-6072-2687-5CAA-55EFEE91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78D4-A1B1-1E4F-A618-3043EB515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8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BC06-B06C-4BD8-1432-A74F5B73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D1A72-3736-C42B-0514-BA8A43F70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674CE-79EE-1C9F-6D52-7A05820F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2194-7D0A-694D-B58C-484574D8F799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E5554-2926-C2BB-A397-5F215B09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5BBC3-D2C3-40BC-812F-BB5D0AEC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78D4-A1B1-1E4F-A618-3043EB515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9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FA13-25A9-3207-F744-43D48474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36165-570A-8ACC-9DBD-5AB95989F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153A9-1922-F111-B8E2-7CF46101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2194-7D0A-694D-B58C-484574D8F799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C2037-9D94-DC9C-980C-E73E08ED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E4707-5A62-86D5-3B8F-D4F3958F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78D4-A1B1-1E4F-A618-3043EB515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7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8370-DBB1-9C39-E6EC-CFB90868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03739-7633-4F10-71C6-0147C069E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2D297-C52D-326E-F30E-471D24AE9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A17BC-1098-D854-0434-A2D88B70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2194-7D0A-694D-B58C-484574D8F799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7015B-5EDD-5EFC-3125-3343495B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CBD30-B984-18B2-271C-BB3A2342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78D4-A1B1-1E4F-A618-3043EB515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4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632C-6845-25F1-58B5-67FD7652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973B7-1C4B-B739-D4CD-261978E63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81D40-4154-7FB7-C767-70DD871F2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839C0-52CB-0A86-31BB-3B097D3AB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2CC0C-29FA-9AA1-C060-B46FF453D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0D5B7-C061-3223-D9CD-ACF7EBCB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2194-7D0A-694D-B58C-484574D8F799}" type="datetimeFigureOut">
              <a:rPr lang="en-US" smtClean="0"/>
              <a:t>3/25/24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BE72B-417A-7925-BD3E-D7ABBEA4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D28AA-2ECB-08FF-4BC1-1441B4EF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78D4-A1B1-1E4F-A618-3043EB515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8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1E66-C1D6-E610-09B2-0D992105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C022E6-B73A-3A6C-8571-40150E5E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2194-7D0A-694D-B58C-484574D8F799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9AB74-F353-5B3C-FD2D-6CDCCAA0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D15E2-65C8-0D71-677B-8591A776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78D4-A1B1-1E4F-A618-3043EB515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1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6D068-23E9-137F-732D-71C28D7D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2194-7D0A-694D-B58C-484574D8F799}" type="datetimeFigureOut">
              <a:rPr lang="en-US" smtClean="0"/>
              <a:t>3/25/24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0B33A-43CD-C1B1-7E24-DDFC7B16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98C7B-3BFE-FFAE-977A-19010813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78D4-A1B1-1E4F-A618-3043EB515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4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1C45-DAF4-DD52-7FA0-6C53EE9CC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9270-A5C1-AE9B-4057-F85CB615F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139D7-1599-3A87-8833-D8CD39495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F9411-2949-E399-77CA-45127CEA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2194-7D0A-694D-B58C-484574D8F799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36BB1-9A3F-4D5D-CD5F-87E439BE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55528-97AF-40D5-2A60-62557C7B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78D4-A1B1-1E4F-A618-3043EB515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7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802E-CE6C-F347-2218-B4C21CC1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B9102-6F33-2176-5DBF-DA8540C0F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FB3F5-B439-1828-6A6B-183C4B74F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37A5F-1E83-2CC9-3BD4-8C43461C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2194-7D0A-694D-B58C-484574D8F799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73151-A00C-080A-4217-27F921A1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24864-BE5F-168F-DFB6-590D9730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78D4-A1B1-1E4F-A618-3043EB515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9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4B1A4-C70B-15B9-B354-6215E448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C0365-A4BF-808F-04E9-7BCCD4DA7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DA557-1974-AB9F-28E5-5A7D60730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2194-7D0A-694D-B58C-484574D8F799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7A2DA-E993-0790-E044-A38E721D3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0F15A-BE92-BFE0-92DD-082AD55E6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4F78D4-A1B1-1E4F-A618-3043EB515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6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2D02B3-D5B4-7DA3-4400-A32377B3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Securing your dream internship 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9D3411-A30C-4EF6-2217-51F4603E0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Tapiwanashe Gonga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year SWE student </a:t>
            </a:r>
          </a:p>
          <a:p>
            <a:r>
              <a:rPr lang="en-US" dirty="0"/>
              <a:t>Incoming Summer intern @Lloyds Banking Group.</a:t>
            </a:r>
          </a:p>
          <a:p>
            <a:r>
              <a:rPr lang="en-US" dirty="0"/>
              <a:t>LinkedIn: Tapiwa Gonga </a:t>
            </a:r>
          </a:p>
        </p:txBody>
      </p:sp>
    </p:spTree>
    <p:extLst>
      <p:ext uri="{BB962C8B-B14F-4D97-AF65-F5344CB8AC3E}">
        <p14:creationId xmlns:p14="http://schemas.microsoft.com/office/powerpoint/2010/main" val="104298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D9834-7B35-1467-8C9A-167B2A07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Understanding the Internship Landscape </a:t>
            </a:r>
          </a:p>
        </p:txBody>
      </p:sp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1482F3AF-63B8-B506-DD5C-A20A95D830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7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4FA4C-5CE9-46A3-1EC5-B7E771F97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1400" dirty="0"/>
              <a:t>Spring weeks</a:t>
            </a:r>
          </a:p>
          <a:p>
            <a:r>
              <a:rPr lang="en-US" sz="1400" dirty="0"/>
              <a:t>Summer Internships </a:t>
            </a:r>
          </a:p>
          <a:p>
            <a:r>
              <a:rPr lang="en-US" sz="1400" dirty="0"/>
              <a:t>Work Experience Events – Insight Events &amp; Mobility Events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Why you should do an internship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-Allows you to gain work experience </a:t>
            </a:r>
          </a:p>
          <a:p>
            <a:pPr marL="0" indent="0">
              <a:buNone/>
            </a:pPr>
            <a:r>
              <a:rPr lang="en-US" sz="1400" dirty="0"/>
              <a:t>-Learn from real world professionals</a:t>
            </a:r>
          </a:p>
          <a:p>
            <a:pPr marL="0" indent="0">
              <a:buNone/>
            </a:pPr>
            <a:r>
              <a:rPr lang="en-US" sz="1400" dirty="0"/>
              <a:t>-Gain competitive edge for graduate jobs  </a:t>
            </a:r>
          </a:p>
          <a:p>
            <a:pPr marL="0" indent="0">
              <a:buNone/>
            </a:pPr>
            <a:r>
              <a:rPr lang="en-US" sz="1400" dirty="0"/>
              <a:t>- Personal confidence 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179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DC5FA529-2509-AF2D-42A9-BA573F5A8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75" r="13958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49BAE-DE76-3EC4-A59C-0D0D04BF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Preparing your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94541-F4C8-505F-ADB1-D74B4DF7B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100" b="1" i="0" u="none" strike="noStrike">
                <a:effectLst/>
                <a:latin typeface="Söhne"/>
              </a:rPr>
              <a:t>Build a compelling resume:</a:t>
            </a:r>
          </a:p>
          <a:p>
            <a:endParaRPr lang="en-GB" sz="1100" b="1" i="0" u="none" strike="noStrike">
              <a:effectLst/>
              <a:latin typeface="Söhne"/>
            </a:endParaRPr>
          </a:p>
          <a:p>
            <a:r>
              <a:rPr lang="en-GB" sz="1100">
                <a:latin typeface="Söhne"/>
              </a:rPr>
              <a:t>Be brief and precise. Use action words such as implemented, created, improved etc  </a:t>
            </a:r>
          </a:p>
          <a:p>
            <a:pPr marL="0" indent="0">
              <a:buNone/>
            </a:pPr>
            <a:endParaRPr lang="en-GB" sz="1100">
              <a:latin typeface="Söhne"/>
            </a:endParaRPr>
          </a:p>
          <a:p>
            <a:r>
              <a:rPr lang="en-GB" sz="1100">
                <a:latin typeface="Söhne"/>
              </a:rPr>
              <a:t>Try to make the CV one page only.</a:t>
            </a:r>
          </a:p>
          <a:p>
            <a:pPr marL="0" indent="0">
              <a:buNone/>
            </a:pPr>
            <a:endParaRPr lang="en-GB" sz="1100">
              <a:latin typeface="Söhne"/>
            </a:endParaRPr>
          </a:p>
          <a:p>
            <a:r>
              <a:rPr lang="en-GB" sz="1100">
                <a:latin typeface="Söhne"/>
              </a:rPr>
              <a:t>Put keywords on the job description into your experiences to make it past the resume review stage. (Application Tracking System) </a:t>
            </a:r>
          </a:p>
          <a:p>
            <a:endParaRPr lang="en-GB" sz="1100" b="0" i="0" u="none" strike="noStrike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100" b="0" i="0" u="none" strike="noStrike">
                <a:effectLst/>
                <a:latin typeface="Söhne"/>
              </a:rPr>
              <a:t>Always send a personalised cover letter for each role and tailor it to the job description.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100" b="0" i="0" u="none" strike="noStrike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100" b="0" i="0" u="none" strike="noStrike">
                <a:effectLst/>
                <a:latin typeface="Söhne"/>
              </a:rPr>
              <a:t>Try to have the projects you have done listed on your resume with a link to the repository</a:t>
            </a:r>
            <a:r>
              <a:rPr lang="en-GB" sz="1100">
                <a:latin typeface="Söhne"/>
              </a:rPr>
              <a:t>. 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72138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05DFD-BF6A-0851-C895-1B44E0E1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Becoming a Prime candidate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94755-4588-C5C7-73B3-D8D314E31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n-US" sz="2000" i="1"/>
              <a:t>Gain work experience </a:t>
            </a:r>
            <a:r>
              <a:rPr lang="en-US" sz="2000"/>
              <a:t>through events such as insight days,   mobility events, virtual internships and research opportunities. </a:t>
            </a:r>
          </a:p>
          <a:p>
            <a:pPr marL="0" indent="0">
              <a:buNone/>
            </a:pPr>
            <a:endParaRPr lang="en-US" sz="2000"/>
          </a:p>
          <a:p>
            <a:pPr>
              <a:buFontTx/>
              <a:buChar char="-"/>
            </a:pPr>
            <a:r>
              <a:rPr lang="en-US" sz="2000"/>
              <a:t> </a:t>
            </a:r>
            <a:r>
              <a:rPr lang="en-US" sz="2000" i="1"/>
              <a:t>Have a strong online presence and document your work on</a:t>
            </a:r>
            <a:r>
              <a:rPr lang="en-US" sz="2000"/>
              <a:t> platforms such as LinkedIn and GitHub </a:t>
            </a:r>
          </a:p>
          <a:p>
            <a:pPr marL="0" indent="0">
              <a:buNone/>
            </a:pPr>
            <a:endParaRPr lang="en-US" sz="2000"/>
          </a:p>
          <a:p>
            <a:pPr>
              <a:buFontTx/>
              <a:buChar char="-"/>
            </a:pPr>
            <a:r>
              <a:rPr lang="en-US" sz="2000" i="1"/>
              <a:t>Strong Data Structures and Algorithms skills </a:t>
            </a:r>
          </a:p>
          <a:p>
            <a:pPr marL="0" indent="0">
              <a:buNone/>
            </a:pPr>
            <a:r>
              <a:rPr lang="en-US" sz="2000"/>
              <a:t>    Hackerrank &amp; Leetcode. 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128DE7CF-B07A-0146-6D18-1D5002A07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42" r="10222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412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12CF6-7048-0B93-6B29-19DEF584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4000"/>
              <a:t>Acing your Interview 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4A1F588-7D00-1CF6-9F89-80AC2D574C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" r="40219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7DA9B-7071-925F-9DC0-C18D502AE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000" b="1"/>
              <a:t>Have  good knowledge of computing concepts </a:t>
            </a:r>
          </a:p>
          <a:p>
            <a:pPr marL="0" indent="0">
              <a:buNone/>
            </a:pPr>
            <a:r>
              <a:rPr lang="en-US" sz="1000"/>
              <a:t>Object Orientated Programming (OOP), Software Development Life Cycle  (SDLC),  basic computer architecture, </a:t>
            </a:r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en-US" sz="1000" b="1"/>
              <a:t>Practice behavioral interview Questions – STAR Method ( Situation, Task,  Action, Result) </a:t>
            </a:r>
          </a:p>
          <a:p>
            <a:pPr marL="0" indent="0">
              <a:buNone/>
            </a:pPr>
            <a:r>
              <a:rPr lang="en-GB" sz="1000" b="0" i="0" u="none" strike="noStrike">
                <a:effectLst/>
                <a:highlight>
                  <a:srgbClr val="FFFFFF"/>
                </a:highlight>
                <a:latin typeface="Google Sans"/>
              </a:rPr>
              <a:t>- Give me an example of a time you had a conflict with a team member</a:t>
            </a:r>
            <a:endParaRPr lang="en-US" sz="1000"/>
          </a:p>
          <a:p>
            <a:pPr marL="0" indent="0">
              <a:buNone/>
            </a:pPr>
            <a:r>
              <a:rPr lang="en-GB" sz="1000" b="0" i="0" u="none" strike="noStrike">
                <a:effectLst/>
                <a:highlight>
                  <a:srgbClr val="FFFFFF"/>
                </a:highlight>
                <a:latin typeface="Google Sans"/>
              </a:rPr>
              <a:t>- Tell me about a time you made a mistake at work.</a:t>
            </a:r>
          </a:p>
          <a:p>
            <a:pPr marL="0" indent="0">
              <a:buNone/>
            </a:pPr>
            <a:r>
              <a:rPr lang="en-GB" sz="1000"/>
              <a:t>-Give me an example of a time when you had to have a difficult conversation with a frustrated client</a:t>
            </a:r>
          </a:p>
          <a:p>
            <a:pPr marL="0" indent="0">
              <a:buNone/>
            </a:pPr>
            <a:endParaRPr lang="en-GB" sz="1000"/>
          </a:p>
          <a:p>
            <a:pPr marL="0" indent="0">
              <a:buNone/>
            </a:pPr>
            <a:r>
              <a:rPr lang="en-GB" sz="1000" b="1"/>
              <a:t>Research the company and industry</a:t>
            </a:r>
          </a:p>
          <a:p>
            <a:pPr marL="0" indent="0">
              <a:buNone/>
            </a:pPr>
            <a:r>
              <a:rPr lang="en-GB" sz="1000"/>
              <a:t>Always be ready to answer these questions :</a:t>
            </a:r>
          </a:p>
          <a:p>
            <a:pPr marL="0" indent="0">
              <a:buNone/>
            </a:pPr>
            <a:r>
              <a:rPr lang="en-GB" sz="1000"/>
              <a:t>What do you know about the company?,  Why this company ?,  </a:t>
            </a:r>
            <a:r>
              <a:rPr lang="en-US" sz="1000"/>
              <a:t>why this role?,  questions for the interviewer/about the role or company at the end of the interview 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359479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FDC38-4212-DD95-26C3-563A4014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Post Interview Strategy </a:t>
            </a:r>
          </a:p>
        </p:txBody>
      </p:sp>
      <p:pic>
        <p:nvPicPr>
          <p:cNvPr id="25" name="Picture 24" descr="Yellow paper ship leading among white ships">
            <a:extLst>
              <a:ext uri="{FF2B5EF4-FFF2-40B4-BE49-F238E27FC236}">
                <a16:creationId xmlns:a16="http://schemas.microsoft.com/office/drawing/2014/main" id="{7BBD2FD0-C036-B303-659A-F58AE04AC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67" r="-1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F5F20D2-1592-9C44-6C2B-09117DE4D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GB" sz="1600" b="0" i="0" u="none" strike="noStrike">
                <a:effectLst/>
                <a:latin typeface="Söhne"/>
              </a:rPr>
              <a:t>Always Follow up after the interview to thank the interviewer and re-iterate your interest. </a:t>
            </a:r>
            <a:endParaRPr lang="en-GB" sz="1600">
              <a:latin typeface="Söhne"/>
            </a:endParaRPr>
          </a:p>
          <a:p>
            <a:pPr marL="0" indent="0">
              <a:buNone/>
            </a:pPr>
            <a:endParaRPr lang="en-GB" sz="1600" b="0" i="0" u="none" strike="noStrike">
              <a:effectLst/>
              <a:latin typeface="Söhne"/>
            </a:endParaRPr>
          </a:p>
          <a:p>
            <a:r>
              <a:rPr lang="en-GB" sz="1600">
                <a:latin typeface="Söhne"/>
              </a:rPr>
              <a:t>Where possible, find and message/email the relevant hiring manager for the role to show your interest and single yourself out from other applicants. </a:t>
            </a:r>
          </a:p>
          <a:p>
            <a:pPr marL="0" indent="0">
              <a:buNone/>
            </a:pPr>
            <a:endParaRPr lang="en-GB" sz="1600" b="0" i="0" u="none" strike="noStrike">
              <a:effectLst/>
              <a:latin typeface="Söhne"/>
            </a:endParaRPr>
          </a:p>
          <a:p>
            <a:r>
              <a:rPr lang="en-GB" sz="1600" b="0" i="0" u="none" strike="noStrike">
                <a:effectLst/>
                <a:latin typeface="Söhne"/>
              </a:rPr>
              <a:t>Stay confident in your abilities and be pragmatic in handling rejections</a:t>
            </a:r>
          </a:p>
          <a:p>
            <a:endParaRPr lang="en-GB" sz="1600">
              <a:latin typeface="Söhne"/>
            </a:endParaRPr>
          </a:p>
          <a:p>
            <a:r>
              <a:rPr lang="en-GB" sz="1600" b="0" i="0" u="none" strike="noStrike">
                <a:effectLst/>
                <a:latin typeface="Söhne"/>
              </a:rPr>
              <a:t> Learn from interview feedback and be persistent in your search.</a:t>
            </a:r>
          </a:p>
          <a:p>
            <a:endParaRPr lang="en-GB" sz="1600" b="0" i="0" u="none" strike="noStrike">
              <a:effectLst/>
              <a:latin typeface="Söhne"/>
            </a:endParaRPr>
          </a:p>
          <a:p>
            <a:pPr marL="0" indent="0">
              <a:buNone/>
            </a:pPr>
            <a:endParaRPr lang="en-GB" sz="1600" b="0" i="0" u="none" strike="noStrike">
              <a:effectLst/>
              <a:latin typeface="Söhne"/>
            </a:endParaRP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2785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5A1AFC-B2E1-7B2C-D479-4F04687E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/>
              <a:t>Questions? </a:t>
            </a:r>
            <a:endParaRPr lang="en-US" dirty="0"/>
          </a:p>
        </p:txBody>
      </p:sp>
      <p:pic>
        <p:nvPicPr>
          <p:cNvPr id="7" name="Picture 6" descr="Sticky notes with question marks">
            <a:extLst>
              <a:ext uri="{FF2B5EF4-FFF2-40B4-BE49-F238E27FC236}">
                <a16:creationId xmlns:a16="http://schemas.microsoft.com/office/drawing/2014/main" id="{0EC5B4B1-CD9B-05FA-9ADE-4A732C6A3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5" r="19011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4B2933-BD61-A7CA-5F00-E49398788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Thank you and good luck ! </a:t>
            </a:r>
          </a:p>
        </p:txBody>
      </p:sp>
    </p:spTree>
    <p:extLst>
      <p:ext uri="{BB962C8B-B14F-4D97-AF65-F5344CB8AC3E}">
        <p14:creationId xmlns:p14="http://schemas.microsoft.com/office/powerpoint/2010/main" val="413180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424</Words>
  <Application>Microsoft Macintosh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Google Sans</vt:lpstr>
      <vt:lpstr>Söhne</vt:lpstr>
      <vt:lpstr>Office Theme</vt:lpstr>
      <vt:lpstr>Securing your dream internship </vt:lpstr>
      <vt:lpstr>Understanding the Internship Landscape </vt:lpstr>
      <vt:lpstr>Preparing your application</vt:lpstr>
      <vt:lpstr>Becoming a Prime candidate</vt:lpstr>
      <vt:lpstr>Acing your Interview </vt:lpstr>
      <vt:lpstr>Post Interview Strategy 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your dream internship </dc:title>
  <dc:creator>Tapiwanashe Gonga</dc:creator>
  <cp:lastModifiedBy>Tapiwanashe Gonga</cp:lastModifiedBy>
  <cp:revision>1</cp:revision>
  <dcterms:created xsi:type="dcterms:W3CDTF">2024-03-25T15:55:09Z</dcterms:created>
  <dcterms:modified xsi:type="dcterms:W3CDTF">2024-03-25T16:56:57Z</dcterms:modified>
</cp:coreProperties>
</file>