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Validations have built in helpers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But you can make your own validations as well if you need more customization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After calling .new, .save or .update, and before the SQL action is performed, the validations are performed and database only changes if they are all passed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are validations we made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one checks to make sure that the group exists because you don’t want to make a membership if it doesn’t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Second one is the same but validates that the user exists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0DF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00.png"/><Relationship Id="rId7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046500" y="1855525"/>
            <a:ext cx="30510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eVAL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40950" y="2789125"/>
            <a:ext cx="126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By Gem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9" name="Shape 69"/>
          <p:cNvSpPr txBox="1"/>
          <p:nvPr/>
        </p:nvSpPr>
        <p:spPr>
          <a:xfrm>
            <a:off x="5891525" y="1250700"/>
            <a:ext cx="474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®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419650" y="528025"/>
            <a:ext cx="43047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Classes and Groups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Classes have many groups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Groups have many users and belong to a class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9990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Destroying a group destroys all the memberships in the group as well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00" y="2340962"/>
            <a:ext cx="30956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250" y="2678287"/>
            <a:ext cx="34861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00" y="3626037"/>
            <a:ext cx="4038600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4875150" y="1896375"/>
            <a:ext cx="0" cy="3050400"/>
          </a:xfrm>
          <a:prstGeom prst="straightConnector1">
            <a:avLst/>
          </a:prstGeom>
          <a:noFill/>
          <a:ln cap="flat" cmpd="sng" w="38100">
            <a:solidFill>
              <a:srgbClr val="C0DFD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158" name="Shape 158"/>
          <p:cNvSpPr/>
          <p:nvPr/>
        </p:nvSpPr>
        <p:spPr>
          <a:xfrm>
            <a:off x="796125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730775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263450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47525" y="2750500"/>
            <a:ext cx="22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[0, 1, 2]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415850" y="2750500"/>
            <a:ext cx="22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[3]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806975" y="2750500"/>
            <a:ext cx="617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[4, 5]</a:t>
            </a:r>
          </a:p>
        </p:txBody>
      </p:sp>
      <p:sp>
        <p:nvSpPr>
          <p:cNvPr id="164" name="Shape 164"/>
          <p:cNvSpPr/>
          <p:nvPr/>
        </p:nvSpPr>
        <p:spPr>
          <a:xfrm>
            <a:off x="442725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377375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910050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859275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[1]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806975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[2, 5]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187250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[0, 3, 4]</a:t>
            </a: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7830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1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2120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2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77172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3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706875" y="3649400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1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4194525" y="3625700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2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7682175" y="3649400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3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181" name="Shape 181"/>
          <p:cNvSpPr/>
          <p:nvPr/>
        </p:nvSpPr>
        <p:spPr>
          <a:xfrm>
            <a:off x="796125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7730775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4263450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747525" y="2750500"/>
            <a:ext cx="22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[0, 1, 2]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415850" y="2750500"/>
            <a:ext cx="22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[3]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806975" y="2750500"/>
            <a:ext cx="617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[4, 5]</a:t>
            </a:r>
          </a:p>
        </p:txBody>
      </p:sp>
      <p:sp>
        <p:nvSpPr>
          <p:cNvPr id="187" name="Shape 187"/>
          <p:cNvSpPr/>
          <p:nvPr/>
        </p:nvSpPr>
        <p:spPr>
          <a:xfrm>
            <a:off x="442725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7377375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910050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859275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[1]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7806975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[2, 5]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187250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[0, 3, 4]</a:t>
            </a: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7830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1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42120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2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77172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3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706875" y="4016400"/>
            <a:ext cx="857400" cy="40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1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194525" y="3625700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2</a:t>
            </a:r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7682175" y="3649400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3</a:t>
            </a:r>
          </a:p>
        </p:txBody>
      </p:sp>
      <p:cxnSp>
        <p:nvCxnSpPr>
          <p:cNvPr id="199" name="Shape 199"/>
          <p:cNvCxnSpPr>
            <a:stCxn id="181" idx="6"/>
            <a:endCxn id="189" idx="2"/>
          </p:cNvCxnSpPr>
          <p:nvPr/>
        </p:nvCxnSpPr>
        <p:spPr>
          <a:xfrm>
            <a:off x="1413225" y="2464350"/>
            <a:ext cx="2496900" cy="17490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>
            <a:stCxn id="181" idx="6"/>
            <a:endCxn id="187" idx="6"/>
          </p:cNvCxnSpPr>
          <p:nvPr/>
        </p:nvCxnSpPr>
        <p:spPr>
          <a:xfrm>
            <a:off x="1413225" y="2464350"/>
            <a:ext cx="353400" cy="1749000"/>
          </a:xfrm>
          <a:prstGeom prst="curvedConnector3">
            <a:avLst>
              <a:gd fmla="val 16738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>
            <a:stCxn id="181" idx="6"/>
          </p:cNvCxnSpPr>
          <p:nvPr/>
        </p:nvCxnSpPr>
        <p:spPr>
          <a:xfrm>
            <a:off x="1413225" y="2464350"/>
            <a:ext cx="6147900" cy="1304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207" name="Shape 207"/>
          <p:cNvSpPr/>
          <p:nvPr/>
        </p:nvSpPr>
        <p:spPr>
          <a:xfrm>
            <a:off x="796125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7730775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4263450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747525" y="2750500"/>
            <a:ext cx="22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[0, 1, 2]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415850" y="2750500"/>
            <a:ext cx="22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[3]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806975" y="2750500"/>
            <a:ext cx="617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[4, 5]</a:t>
            </a:r>
          </a:p>
        </p:txBody>
      </p:sp>
      <p:sp>
        <p:nvSpPr>
          <p:cNvPr id="213" name="Shape 213"/>
          <p:cNvSpPr/>
          <p:nvPr/>
        </p:nvSpPr>
        <p:spPr>
          <a:xfrm>
            <a:off x="442725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377375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3910050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859275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[1]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806975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[2, 5]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187250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[0, 3, 4]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7830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1</a:t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42120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2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77172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3</a:t>
            </a: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706875" y="4016400"/>
            <a:ext cx="857400" cy="40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1</a:t>
            </a: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4194525" y="3625700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2</a:t>
            </a: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7682175" y="3649400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3</a:t>
            </a:r>
          </a:p>
        </p:txBody>
      </p:sp>
      <p:cxnSp>
        <p:nvCxnSpPr>
          <p:cNvPr id="225" name="Shape 225"/>
          <p:cNvCxnSpPr>
            <a:stCxn id="207" idx="6"/>
            <a:endCxn id="215" idx="2"/>
          </p:cNvCxnSpPr>
          <p:nvPr/>
        </p:nvCxnSpPr>
        <p:spPr>
          <a:xfrm>
            <a:off x="1413225" y="2464350"/>
            <a:ext cx="2496900" cy="17490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>
            <a:stCxn id="207" idx="6"/>
            <a:endCxn id="213" idx="6"/>
          </p:cNvCxnSpPr>
          <p:nvPr/>
        </p:nvCxnSpPr>
        <p:spPr>
          <a:xfrm>
            <a:off x="1413225" y="2464350"/>
            <a:ext cx="353400" cy="1749000"/>
          </a:xfrm>
          <a:prstGeom prst="curvedConnector3">
            <a:avLst>
              <a:gd fmla="val 16738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>
            <a:stCxn id="207" idx="6"/>
          </p:cNvCxnSpPr>
          <p:nvPr/>
        </p:nvCxnSpPr>
        <p:spPr>
          <a:xfrm>
            <a:off x="1413225" y="2464350"/>
            <a:ext cx="6147900" cy="1304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>
            <a:stCxn id="209" idx="6"/>
            <a:endCxn id="223" idx="0"/>
          </p:cNvCxnSpPr>
          <p:nvPr/>
        </p:nvCxnSpPr>
        <p:spPr>
          <a:xfrm flipH="1">
            <a:off x="4856550" y="2464350"/>
            <a:ext cx="24000" cy="1161300"/>
          </a:xfrm>
          <a:prstGeom prst="curvedConnector4">
            <a:avLst>
              <a:gd fmla="val -992187" name="adj1"/>
              <a:gd fmla="val 63287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234" name="Shape 234"/>
          <p:cNvSpPr/>
          <p:nvPr/>
        </p:nvSpPr>
        <p:spPr>
          <a:xfrm>
            <a:off x="796125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730775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263450" y="2155800"/>
            <a:ext cx="617100" cy="6171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747525" y="2750500"/>
            <a:ext cx="22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[0, 1, 2]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4415850" y="2750500"/>
            <a:ext cx="22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[3]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806975" y="2750500"/>
            <a:ext cx="617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[4, 5]</a:t>
            </a:r>
          </a:p>
        </p:txBody>
      </p:sp>
      <p:sp>
        <p:nvSpPr>
          <p:cNvPr id="240" name="Shape 240"/>
          <p:cNvSpPr/>
          <p:nvPr/>
        </p:nvSpPr>
        <p:spPr>
          <a:xfrm>
            <a:off x="442725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377375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910050" y="3551250"/>
            <a:ext cx="1323900" cy="13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859275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[1]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806975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[2, 5]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187250" y="3238050"/>
            <a:ext cx="79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[0, 3, 4]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7830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1</a:t>
            </a: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42120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2</a:t>
            </a: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7717275" y="1454975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User 3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706875" y="4016400"/>
            <a:ext cx="857400" cy="40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1</a:t>
            </a: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4194525" y="3625700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2</a:t>
            </a:r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7682175" y="3649400"/>
            <a:ext cx="13239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Group 3</a:t>
            </a:r>
          </a:p>
        </p:txBody>
      </p:sp>
      <p:cxnSp>
        <p:nvCxnSpPr>
          <p:cNvPr id="252" name="Shape 252"/>
          <p:cNvCxnSpPr>
            <a:stCxn id="234" idx="6"/>
            <a:endCxn id="242" idx="2"/>
          </p:cNvCxnSpPr>
          <p:nvPr/>
        </p:nvCxnSpPr>
        <p:spPr>
          <a:xfrm>
            <a:off x="1413225" y="2464350"/>
            <a:ext cx="2496900" cy="17490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>
            <a:stCxn id="234" idx="6"/>
            <a:endCxn id="240" idx="6"/>
          </p:cNvCxnSpPr>
          <p:nvPr/>
        </p:nvCxnSpPr>
        <p:spPr>
          <a:xfrm>
            <a:off x="1413225" y="2464350"/>
            <a:ext cx="353400" cy="1749000"/>
          </a:xfrm>
          <a:prstGeom prst="curvedConnector3">
            <a:avLst>
              <a:gd fmla="val 167381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>
            <a:stCxn id="234" idx="6"/>
          </p:cNvCxnSpPr>
          <p:nvPr/>
        </p:nvCxnSpPr>
        <p:spPr>
          <a:xfrm>
            <a:off x="1413225" y="2464350"/>
            <a:ext cx="6147900" cy="1304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>
            <a:stCxn id="236" idx="6"/>
            <a:endCxn id="250" idx="0"/>
          </p:cNvCxnSpPr>
          <p:nvPr/>
        </p:nvCxnSpPr>
        <p:spPr>
          <a:xfrm flipH="1">
            <a:off x="4856550" y="2464350"/>
            <a:ext cx="24000" cy="1161300"/>
          </a:xfrm>
          <a:prstGeom prst="curvedConnector4">
            <a:avLst>
              <a:gd fmla="val -992187" name="adj1"/>
              <a:gd fmla="val 63287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>
            <a:stCxn id="235" idx="2"/>
          </p:cNvCxnSpPr>
          <p:nvPr/>
        </p:nvCxnSpPr>
        <p:spPr>
          <a:xfrm flipH="1">
            <a:off x="5250075" y="2464350"/>
            <a:ext cx="2480700" cy="1754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>
            <a:stCxn id="235" idx="2"/>
            <a:endCxn id="241" idx="2"/>
          </p:cNvCxnSpPr>
          <p:nvPr/>
        </p:nvCxnSpPr>
        <p:spPr>
          <a:xfrm flipH="1">
            <a:off x="7377375" y="2464350"/>
            <a:ext cx="353400" cy="1749000"/>
          </a:xfrm>
          <a:prstGeom prst="curvedConnector3">
            <a:avLst>
              <a:gd fmla="val 167381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Validations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Used to ensure only valid information is stored in database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Built-in helpers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Custom validation methods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 SQL INSERT or SQL UPDATE from .new, .save or .update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Validations performed and will not change database if they are not passed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325" y="3577350"/>
            <a:ext cx="5261325" cy="14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 Validations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75" y="1964487"/>
            <a:ext cx="75247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Database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037" y="705150"/>
            <a:ext cx="5709025" cy="43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cont.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7290075" y="1254925"/>
            <a:ext cx="15027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PK: Primary Key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FK: Foreign Key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25" y="680925"/>
            <a:ext cx="6695650" cy="444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eVAL?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Future features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Prototypes/Demo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Features - Classes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Currently administrators can: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Create/add groups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Add members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Goal</a:t>
            </a:r>
            <a:r>
              <a:rPr lang="en"/>
              <a:t>: Allow administrator to do the following: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Edit classes and groups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Add members by email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List groups when viewing class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List members when viewing groups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Features - Evaluations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-"/>
            </a:pPr>
            <a:r>
              <a:rPr lang="en"/>
              <a:t>Currently students can: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Be assigned to groups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Fill out evaluation form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b="1" lang="en"/>
              <a:t>Goal</a:t>
            </a:r>
            <a:r>
              <a:rPr lang="en"/>
              <a:t>: Have evaluations: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Know what group the student is in within a class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Know other group members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Submit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Features - URL Redirection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Currently users can type in a path and get to a page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Goal:</a:t>
            </a:r>
            <a:r>
              <a:rPr lang="en"/>
              <a:t> Redirect if user is not logged in or not an admin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How: </a:t>
            </a:r>
            <a:r>
              <a:rPr lang="en"/>
              <a:t>Create a session controller and keep track if the user logged in. If there is no user logged in, it will redirect to home 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What is eVAL?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Simple web application for group peer evaluation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55427" y="4670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How does eVAL work?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5701775" y="298700"/>
            <a:ext cx="1347300" cy="7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Users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447925" y="1487750"/>
            <a:ext cx="1347300" cy="7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Admins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6638575" y="1487750"/>
            <a:ext cx="1850100" cy="7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Students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4278275" y="2579000"/>
            <a:ext cx="1347300" cy="7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Classes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224625" y="3611550"/>
            <a:ext cx="1347300" cy="7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Groups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6766950" y="3188600"/>
            <a:ext cx="1347300" cy="7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Groups</a:t>
            </a:r>
          </a:p>
        </p:txBody>
      </p:sp>
      <p:cxnSp>
        <p:nvCxnSpPr>
          <p:cNvPr id="93" name="Shape 93"/>
          <p:cNvCxnSpPr>
            <a:endCxn id="88" idx="0"/>
          </p:cNvCxnSpPr>
          <p:nvPr/>
        </p:nvCxnSpPr>
        <p:spPr>
          <a:xfrm flipH="1">
            <a:off x="5121575" y="801950"/>
            <a:ext cx="11082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>
            <a:off x="6327450" y="811725"/>
            <a:ext cx="997500" cy="6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>
            <a:endCxn id="90" idx="0"/>
          </p:cNvCxnSpPr>
          <p:nvPr/>
        </p:nvCxnSpPr>
        <p:spPr>
          <a:xfrm flipH="1">
            <a:off x="4951925" y="1994900"/>
            <a:ext cx="1239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>
            <a:endCxn id="92" idx="0"/>
          </p:cNvCxnSpPr>
          <p:nvPr/>
        </p:nvCxnSpPr>
        <p:spPr>
          <a:xfrm>
            <a:off x="7344600" y="1985300"/>
            <a:ext cx="96000" cy="12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endCxn id="91" idx="0"/>
          </p:cNvCxnSpPr>
          <p:nvPr/>
        </p:nvCxnSpPr>
        <p:spPr>
          <a:xfrm flipH="1">
            <a:off x="4898275" y="3119850"/>
            <a:ext cx="306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>
            <p:ph type="title"/>
          </p:nvPr>
        </p:nvSpPr>
        <p:spPr>
          <a:xfrm>
            <a:off x="255425" y="1439250"/>
            <a:ext cx="2955900" cy="244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Two types of users: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Admins have Classes which have Groups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AutoNum type="arabicPeriod" startAt="2"/>
            </a:pPr>
            <a:r>
              <a:rPr lang="en" sz="1800"/>
              <a:t>Students just have Groups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Features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Sign-up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Log-in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Admin Status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Groups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Create new groups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Add/Remove members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General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Home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About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Contact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774" y="1829125"/>
            <a:ext cx="4552023" cy="319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Devise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1181400"/>
            <a:ext cx="4045200" cy="36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Used for creating User scaffolds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Composed of 10 Modules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Features: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OmniAuth and Password hashing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Track users, e.g., signin count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accounts locked after several failed log-ins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Provides timeout on inactive accounts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Personal secret keys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Ruby Gem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939500" y="724200"/>
            <a:ext cx="4045200" cy="42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Purpose: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0950" y="362150"/>
            <a:ext cx="34998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Installation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37" y="3737425"/>
            <a:ext cx="35528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6985" t="0"/>
          <a:stretch/>
        </p:blipFill>
        <p:spPr>
          <a:xfrm>
            <a:off x="460949" y="2675250"/>
            <a:ext cx="355282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b="0" l="0" r="25099" t="0"/>
          <a:stretch/>
        </p:blipFill>
        <p:spPr>
          <a:xfrm>
            <a:off x="460946" y="1594025"/>
            <a:ext cx="35528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5017875" y="379675"/>
            <a:ext cx="34998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Helpers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7862" y="2675237"/>
            <a:ext cx="27908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7">
            <a:alphaModFix/>
          </a:blip>
          <a:srcRect b="0" l="0" r="11746" t="0"/>
          <a:stretch/>
        </p:blipFill>
        <p:spPr>
          <a:xfrm>
            <a:off x="5017875" y="1594025"/>
            <a:ext cx="2790825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>
            <a:off x="4528000" y="449875"/>
            <a:ext cx="0" cy="4303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" name="Shape 126"/>
          <p:cNvSpPr txBox="1"/>
          <p:nvPr>
            <p:ph type="title"/>
          </p:nvPr>
        </p:nvSpPr>
        <p:spPr>
          <a:xfrm>
            <a:off x="4807500" y="3459625"/>
            <a:ext cx="4101900" cy="101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After sign in → root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current_</a:t>
            </a:r>
            <a:r>
              <a:rPr lang="en" sz="2400">
                <a:solidFill>
                  <a:srgbClr val="FFE599"/>
                </a:solidFill>
              </a:rPr>
              <a:t>user</a:t>
            </a:r>
            <a:r>
              <a:rPr lang="en" sz="2400"/>
              <a:t> arbitrary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Memberships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Memberships consist of a group_id and a user_id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They belong to both users and groups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25" y="3434200"/>
            <a:ext cx="4102424" cy="147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724" y="2327825"/>
            <a:ext cx="6154624" cy="6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Memberships Cont.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user gets a “membership_id” when a new membership is created with the user’s id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Membership id’s are unique to users and groups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a membership is deleted, the membership_ids are deleted from the user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3484787"/>
            <a:ext cx="68770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