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8e972695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8e972695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8e972695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8e972695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8e972695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8e972695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98e78b0d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98e78b0d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8e972695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8e972695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e972695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8e972695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e972695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8e972695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8e972695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8e972695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8e972695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8e972695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8e972695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8e972695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8e972695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8e972695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8e972695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8e972695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ESports Database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Christopher, Benson, Russell, Ryan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solidFill>
                  <a:schemeClr val="accent1"/>
                </a:solidFill>
                <a:latin typeface="Lato"/>
                <a:ea typeface="Lato"/>
                <a:cs typeface="Lato"/>
                <a:sym typeface="Lato"/>
              </a:rPr>
              <a:t>STATISTIC</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Tells us the player performance value for each statistic</a:t>
            </a:r>
            <a:endParaRPr/>
          </a:p>
          <a:p>
            <a:pPr indent="-311150" lvl="0" marL="457200" rtl="0" algn="l">
              <a:spcBef>
                <a:spcPts val="0"/>
              </a:spcBef>
              <a:spcAft>
                <a:spcPts val="0"/>
              </a:spcAft>
              <a:buSzPts val="1300"/>
              <a:buChar char="-"/>
            </a:pPr>
            <a:r>
              <a:rPr lang="en"/>
              <a:t>And links to the statistic type table</a:t>
            </a:r>
            <a:endParaRPr/>
          </a:p>
        </p:txBody>
      </p:sp>
      <p:pic>
        <p:nvPicPr>
          <p:cNvPr id="150" name="Google Shape;150;p22"/>
          <p:cNvPicPr preferRelativeResize="0"/>
          <p:nvPr/>
        </p:nvPicPr>
        <p:blipFill>
          <a:blip r:embed="rId3">
            <a:alphaModFix/>
          </a:blip>
          <a:stretch>
            <a:fillRect/>
          </a:stretch>
        </p:blipFill>
        <p:spPr>
          <a:xfrm>
            <a:off x="904863" y="2768075"/>
            <a:ext cx="3667125" cy="1524000"/>
          </a:xfrm>
          <a:prstGeom prst="rect">
            <a:avLst/>
          </a:prstGeom>
          <a:noFill/>
          <a:ln>
            <a:noFill/>
          </a:ln>
        </p:spPr>
      </p:pic>
      <p:pic>
        <p:nvPicPr>
          <p:cNvPr id="151" name="Google Shape;151;p22"/>
          <p:cNvPicPr preferRelativeResize="0"/>
          <p:nvPr/>
        </p:nvPicPr>
        <p:blipFill>
          <a:blip r:embed="rId4">
            <a:alphaModFix/>
          </a:blip>
          <a:stretch>
            <a:fillRect/>
          </a:stretch>
        </p:blipFill>
        <p:spPr>
          <a:xfrm>
            <a:off x="4653650" y="2768075"/>
            <a:ext cx="4076451" cy="104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solidFill>
                  <a:schemeClr val="accent1"/>
                </a:solidFill>
                <a:latin typeface="Lato"/>
                <a:ea typeface="Lato"/>
                <a:cs typeface="Lato"/>
                <a:sym typeface="Lato"/>
              </a:rPr>
              <a:t>STATISTIC_TYPE</a:t>
            </a:r>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Provides a statistic name and description to each statistic</a:t>
            </a:r>
            <a:endParaRPr/>
          </a:p>
          <a:p>
            <a:pPr indent="-311150" lvl="0" marL="457200" rtl="0" algn="l">
              <a:spcBef>
                <a:spcPts val="0"/>
              </a:spcBef>
              <a:spcAft>
                <a:spcPts val="0"/>
              </a:spcAft>
              <a:buSzPts val="1300"/>
              <a:buChar char="-"/>
            </a:pPr>
            <a:r>
              <a:rPr lang="en"/>
              <a:t>Provides context for the statistic table</a:t>
            </a:r>
            <a:endParaRPr/>
          </a:p>
        </p:txBody>
      </p:sp>
      <p:pic>
        <p:nvPicPr>
          <p:cNvPr id="158" name="Google Shape;158;p23"/>
          <p:cNvPicPr preferRelativeResize="0"/>
          <p:nvPr/>
        </p:nvPicPr>
        <p:blipFill>
          <a:blip r:embed="rId3">
            <a:alphaModFix/>
          </a:blip>
          <a:stretch>
            <a:fillRect/>
          </a:stretch>
        </p:blipFill>
        <p:spPr>
          <a:xfrm>
            <a:off x="995750" y="2745650"/>
            <a:ext cx="4250150" cy="147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164" name="Google Shape;16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500">
                <a:solidFill>
                  <a:schemeClr val="dk2"/>
                </a:solidFill>
              </a:rPr>
              <a:t>Thank you!</a:t>
            </a:r>
            <a:r>
              <a:rPr b="1" lang="en" sz="4500"/>
              <a:t> </a:t>
            </a:r>
            <a:r>
              <a:rPr lang="en" sz="4500">
                <a:solidFill>
                  <a:srgbClr val="000000"/>
                </a:solidFill>
                <a:latin typeface="Helvetica Neue"/>
                <a:ea typeface="Helvetica Neue"/>
                <a:cs typeface="Helvetica Neue"/>
                <a:sym typeface="Helvetica Neue"/>
              </a:rPr>
              <a:t>🎮</a:t>
            </a:r>
            <a:endParaRPr sz="4500">
              <a:solidFill>
                <a:srgbClr val="000000"/>
              </a:solidFill>
              <a:latin typeface="Helvetica Neue"/>
              <a:ea typeface="Helvetica Neue"/>
              <a:cs typeface="Helvetica Neue"/>
              <a:sym typeface="Helvetica Neue"/>
            </a:endParaRPr>
          </a:p>
          <a:p>
            <a:pPr indent="0" lvl="0" marL="0" rtl="0" algn="l">
              <a:spcBef>
                <a:spcPts val="1200"/>
              </a:spcBef>
              <a:spcAft>
                <a:spcPts val="1200"/>
              </a:spcAft>
              <a:buNone/>
            </a:pPr>
            <a:r>
              <a:t/>
            </a:r>
            <a:endParaRPr b="1"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 Space</a:t>
            </a:r>
            <a:endParaRPr/>
          </a:p>
        </p:txBody>
      </p:sp>
      <p:sp>
        <p:nvSpPr>
          <p:cNvPr id="93" name="Google Shape;93;p14"/>
          <p:cNvSpPr txBox="1"/>
          <p:nvPr>
            <p:ph idx="1" type="body"/>
          </p:nvPr>
        </p:nvSpPr>
        <p:spPr>
          <a:xfrm>
            <a:off x="729450" y="2041450"/>
            <a:ext cx="7688700" cy="2261100"/>
          </a:xfrm>
          <a:prstGeom prst="rect">
            <a:avLst/>
          </a:prstGeom>
        </p:spPr>
        <p:txBody>
          <a:bodyPr anchorCtr="0" anchor="t" bIns="91425" lIns="91425" spcFirstLastPara="1" rIns="91425" wrap="square" tIns="91425">
            <a:noAutofit/>
          </a:bodyPr>
          <a:lstStyle/>
          <a:p>
            <a:pPr indent="-311467" lvl="0" marL="457200" rtl="0" algn="l">
              <a:lnSpc>
                <a:spcPct val="95000"/>
              </a:lnSpc>
              <a:spcBef>
                <a:spcPts val="0"/>
              </a:spcBef>
              <a:spcAft>
                <a:spcPts val="0"/>
              </a:spcAft>
              <a:buSzPts val="1305"/>
              <a:buChar char="-"/>
            </a:pPr>
            <a:r>
              <a:rPr lang="en" sz="1305"/>
              <a:t>A database that </a:t>
            </a:r>
            <a:r>
              <a:rPr lang="en" sz="1305"/>
              <a:t>mimics</a:t>
            </a:r>
            <a:r>
              <a:rPr lang="en" sz="1305"/>
              <a:t> a sports league but for the </a:t>
            </a:r>
            <a:r>
              <a:rPr lang="en" sz="1305"/>
              <a:t>competitive</a:t>
            </a:r>
            <a:r>
              <a:rPr lang="en" sz="1305"/>
              <a:t> gaming scene</a:t>
            </a:r>
            <a:endParaRPr sz="1305"/>
          </a:p>
          <a:p>
            <a:pPr indent="0" lvl="0" marL="457200" rtl="0" algn="l">
              <a:lnSpc>
                <a:spcPct val="95000"/>
              </a:lnSpc>
              <a:spcBef>
                <a:spcPts val="1200"/>
              </a:spcBef>
              <a:spcAft>
                <a:spcPts val="0"/>
              </a:spcAft>
              <a:buSzPts val="935"/>
              <a:buNone/>
            </a:pPr>
            <a:r>
              <a:t/>
            </a:r>
            <a:endParaRPr sz="1305"/>
          </a:p>
          <a:p>
            <a:pPr indent="-311467" lvl="0" marL="457200" rtl="0" algn="l">
              <a:lnSpc>
                <a:spcPct val="95000"/>
              </a:lnSpc>
              <a:spcBef>
                <a:spcPts val="1200"/>
              </a:spcBef>
              <a:spcAft>
                <a:spcPts val="0"/>
              </a:spcAft>
              <a:buSzPts val="1305"/>
              <a:buChar char="-"/>
            </a:pPr>
            <a:r>
              <a:rPr lang="en" sz="1305"/>
              <a:t>Allows users to build their own ‘Fantasy Esports Team’</a:t>
            </a:r>
            <a:endParaRPr sz="1305"/>
          </a:p>
          <a:p>
            <a:pPr indent="0" lvl="0" marL="457200" rtl="0" algn="l">
              <a:lnSpc>
                <a:spcPct val="95000"/>
              </a:lnSpc>
              <a:spcBef>
                <a:spcPts val="1200"/>
              </a:spcBef>
              <a:spcAft>
                <a:spcPts val="0"/>
              </a:spcAft>
              <a:buSzPts val="935"/>
              <a:buNone/>
            </a:pPr>
            <a:r>
              <a:t/>
            </a:r>
            <a:endParaRPr sz="1305"/>
          </a:p>
          <a:p>
            <a:pPr indent="-311467" lvl="0" marL="457200" rtl="0" algn="l">
              <a:lnSpc>
                <a:spcPct val="95000"/>
              </a:lnSpc>
              <a:spcBef>
                <a:spcPts val="1200"/>
              </a:spcBef>
              <a:spcAft>
                <a:spcPts val="0"/>
              </a:spcAft>
              <a:buSzPts val="1305"/>
              <a:buChar char="-"/>
            </a:pPr>
            <a:r>
              <a:rPr lang="en" sz="1305"/>
              <a:t>Allows users to view statistics about every esports game and players involved in esports</a:t>
            </a:r>
            <a:endParaRPr sz="1305"/>
          </a:p>
          <a:p>
            <a:pPr indent="0" lvl="0" marL="457200" rtl="0" algn="l">
              <a:lnSpc>
                <a:spcPct val="95000"/>
              </a:lnSpc>
              <a:spcBef>
                <a:spcPts val="1200"/>
              </a:spcBef>
              <a:spcAft>
                <a:spcPts val="0"/>
              </a:spcAft>
              <a:buSzPts val="935"/>
              <a:buNone/>
            </a:pPr>
            <a:r>
              <a:t/>
            </a:r>
            <a:endParaRPr sz="1305"/>
          </a:p>
          <a:p>
            <a:pPr indent="-311467" lvl="0" marL="457200" rtl="0" algn="l">
              <a:lnSpc>
                <a:spcPct val="95000"/>
              </a:lnSpc>
              <a:spcBef>
                <a:spcPts val="1200"/>
              </a:spcBef>
              <a:spcAft>
                <a:spcPts val="0"/>
              </a:spcAft>
              <a:buSzPts val="1305"/>
              <a:buChar char="-"/>
            </a:pPr>
            <a:r>
              <a:rPr lang="en" sz="1305"/>
              <a:t>Allows for complex </a:t>
            </a:r>
            <a:r>
              <a:rPr lang="en" sz="1305"/>
              <a:t>analysis on different in game performances of different esports players</a:t>
            </a:r>
            <a:endParaRPr sz="130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48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Draft ERD</a:t>
            </a:r>
            <a:endParaRPr/>
          </a:p>
        </p:txBody>
      </p:sp>
      <p:sp>
        <p:nvSpPr>
          <p:cNvPr id="99" name="Google Shape;99;p15"/>
          <p:cNvSpPr txBox="1"/>
          <p:nvPr>
            <p:ph idx="1" type="body"/>
          </p:nvPr>
        </p:nvSpPr>
        <p:spPr>
          <a:xfrm>
            <a:off x="729450" y="1929050"/>
            <a:ext cx="7688700" cy="3214500"/>
          </a:xfrm>
          <a:prstGeom prst="rect">
            <a:avLst/>
          </a:prstGeom>
        </p:spPr>
        <p:txBody>
          <a:bodyPr anchorCtr="0" anchor="t" bIns="91425" lIns="91425" spcFirstLastPara="1" rIns="91425" wrap="square" tIns="91425">
            <a:noAutofit/>
          </a:bodyPr>
          <a:lstStyle/>
          <a:p>
            <a:pPr indent="-317976" lvl="0" marL="457200" rtl="0" algn="l">
              <a:lnSpc>
                <a:spcPct val="100000"/>
              </a:lnSpc>
              <a:spcBef>
                <a:spcPts val="0"/>
              </a:spcBef>
              <a:spcAft>
                <a:spcPts val="0"/>
              </a:spcAft>
              <a:buSzPts val="1408"/>
              <a:buChar char="-"/>
            </a:pPr>
            <a:r>
              <a:rPr lang="en" sz="1407"/>
              <a:t>In the very beginning our ERD is in UNF, meaning that a lot of incorrect PKs and FKs.</a:t>
            </a:r>
            <a:endParaRPr sz="1407"/>
          </a:p>
          <a:p>
            <a:pPr indent="0" lvl="0" marL="457200" rtl="0" algn="l">
              <a:lnSpc>
                <a:spcPct val="100000"/>
              </a:lnSpc>
              <a:spcBef>
                <a:spcPts val="1200"/>
              </a:spcBef>
              <a:spcAft>
                <a:spcPts val="0"/>
              </a:spcAft>
              <a:buSzPts val="852"/>
              <a:buNone/>
            </a:pPr>
            <a:r>
              <a:t/>
            </a:r>
            <a:endParaRPr sz="1407"/>
          </a:p>
          <a:p>
            <a:pPr indent="-317976" lvl="0" marL="457200" rtl="0" algn="l">
              <a:lnSpc>
                <a:spcPct val="100000"/>
              </a:lnSpc>
              <a:spcBef>
                <a:spcPts val="1200"/>
              </a:spcBef>
              <a:spcAft>
                <a:spcPts val="0"/>
              </a:spcAft>
              <a:buSzPts val="1408"/>
              <a:buChar char="-"/>
            </a:pPr>
            <a:r>
              <a:rPr lang="en" sz="1407"/>
              <a:t>We later on found out that a lot of our </a:t>
            </a:r>
            <a:r>
              <a:rPr lang="en" sz="1407"/>
              <a:t>predefined</a:t>
            </a:r>
            <a:r>
              <a:rPr lang="en" sz="1407"/>
              <a:t> columns can be converted into computed columns with user defined functions. So we started to filter out unnecessary columns into the most basic and atomic data related to the entity in question.</a:t>
            </a:r>
            <a:endParaRPr sz="1407"/>
          </a:p>
          <a:p>
            <a:pPr indent="0" lvl="0" marL="457200" rtl="0" algn="l">
              <a:lnSpc>
                <a:spcPct val="100000"/>
              </a:lnSpc>
              <a:spcBef>
                <a:spcPts val="1200"/>
              </a:spcBef>
              <a:spcAft>
                <a:spcPts val="0"/>
              </a:spcAft>
              <a:buSzPts val="852"/>
              <a:buNone/>
            </a:pPr>
            <a:r>
              <a:t/>
            </a:r>
            <a:endParaRPr sz="1407"/>
          </a:p>
          <a:p>
            <a:pPr indent="-317976" lvl="0" marL="457200" rtl="0" algn="l">
              <a:lnSpc>
                <a:spcPct val="100000"/>
              </a:lnSpc>
              <a:spcBef>
                <a:spcPts val="1200"/>
              </a:spcBef>
              <a:spcAft>
                <a:spcPts val="0"/>
              </a:spcAft>
              <a:buSzPts val="1408"/>
              <a:buChar char="-"/>
            </a:pPr>
            <a:r>
              <a:rPr lang="en" sz="1407"/>
              <a:t>We needed to figure out a ranking system for all the players within our </a:t>
            </a:r>
            <a:r>
              <a:rPr lang="en" sz="1407"/>
              <a:t>database and only represented it in one table. So we needed deconstruct it into a multiple tables that can encapsulate the statistics for a player’s performance values.</a:t>
            </a:r>
            <a:endParaRPr sz="14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a:t>
            </a:r>
            <a:r>
              <a:rPr lang="en"/>
              <a:t>ERD</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DDL/Physical Database Design</a:t>
            </a:r>
            <a:endParaRPr sz="2400"/>
          </a:p>
        </p:txBody>
      </p:sp>
      <p:sp>
        <p:nvSpPr>
          <p:cNvPr id="111" name="Google Shape;111;p17"/>
          <p:cNvSpPr txBox="1"/>
          <p:nvPr>
            <p:ph idx="1" type="body"/>
          </p:nvPr>
        </p:nvSpPr>
        <p:spPr>
          <a:xfrm>
            <a:off x="729450" y="1810400"/>
            <a:ext cx="7688700" cy="30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-PERSON_ROSTER</a:t>
            </a:r>
            <a:endParaRPr sz="1800"/>
          </a:p>
          <a:p>
            <a:pPr indent="0" lvl="0" marL="0" rtl="0" algn="l">
              <a:spcBef>
                <a:spcPts val="1200"/>
              </a:spcBef>
              <a:spcAft>
                <a:spcPts val="0"/>
              </a:spcAft>
              <a:buNone/>
            </a:pPr>
            <a:r>
              <a:rPr lang="en" sz="1800"/>
              <a:t>-ROSTER</a:t>
            </a:r>
            <a:endParaRPr sz="1800"/>
          </a:p>
          <a:p>
            <a:pPr indent="0" lvl="0" marL="0" rtl="0" algn="l">
              <a:spcBef>
                <a:spcPts val="1200"/>
              </a:spcBef>
              <a:spcAft>
                <a:spcPts val="0"/>
              </a:spcAft>
              <a:buNone/>
            </a:pPr>
            <a:r>
              <a:rPr lang="en" sz="1800"/>
              <a:t>-ROSTER_ROUND</a:t>
            </a:r>
            <a:endParaRPr sz="1800"/>
          </a:p>
          <a:p>
            <a:pPr indent="0" lvl="0" marL="0" rtl="0" algn="l">
              <a:spcBef>
                <a:spcPts val="1200"/>
              </a:spcBef>
              <a:spcAft>
                <a:spcPts val="0"/>
              </a:spcAft>
              <a:buNone/>
            </a:pPr>
            <a:r>
              <a:rPr lang="en" sz="1800"/>
              <a:t>-ROSTER_ROUNDSTAT</a:t>
            </a:r>
            <a:endParaRPr sz="1800"/>
          </a:p>
          <a:p>
            <a:pPr indent="0" lvl="0" marL="0" rtl="0" algn="l">
              <a:spcBef>
                <a:spcPts val="1200"/>
              </a:spcBef>
              <a:spcAft>
                <a:spcPts val="0"/>
              </a:spcAft>
              <a:buNone/>
            </a:pPr>
            <a:r>
              <a:rPr lang="en" sz="1800"/>
              <a:t>-STATISTIC</a:t>
            </a:r>
            <a:endParaRPr sz="1800"/>
          </a:p>
          <a:p>
            <a:pPr indent="0" lvl="0" marL="0" rtl="0" algn="l">
              <a:spcBef>
                <a:spcPts val="1200"/>
              </a:spcBef>
              <a:spcAft>
                <a:spcPts val="1200"/>
              </a:spcAft>
              <a:buNone/>
            </a:pPr>
            <a:r>
              <a:rPr lang="en" sz="1800"/>
              <a:t>-STATISTIC_TYPE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solidFill>
                  <a:schemeClr val="accent1"/>
                </a:solidFill>
                <a:latin typeface="Lato"/>
                <a:ea typeface="Lato"/>
                <a:cs typeface="Lato"/>
                <a:sym typeface="Lato"/>
              </a:rPr>
              <a:t>PERSON_ROSTER</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-Tells us the begin and end date of a roster and the people in that roster</a:t>
            </a:r>
            <a:endParaRPr/>
          </a:p>
          <a:p>
            <a:pPr indent="0" lvl="0" marL="0" rtl="0" algn="l">
              <a:spcBef>
                <a:spcPts val="1200"/>
              </a:spcBef>
              <a:spcAft>
                <a:spcPts val="1200"/>
              </a:spcAft>
              <a:buNone/>
            </a:pPr>
            <a:r>
              <a:rPr lang="en"/>
              <a:t>-Bridge table between PERSON and ROSTER</a:t>
            </a:r>
            <a:endParaRPr/>
          </a:p>
        </p:txBody>
      </p:sp>
      <p:pic>
        <p:nvPicPr>
          <p:cNvPr id="118" name="Google Shape;118;p18"/>
          <p:cNvPicPr preferRelativeResize="0"/>
          <p:nvPr/>
        </p:nvPicPr>
        <p:blipFill>
          <a:blip r:embed="rId3">
            <a:alphaModFix/>
          </a:blip>
          <a:stretch>
            <a:fillRect/>
          </a:stretch>
        </p:blipFill>
        <p:spPr>
          <a:xfrm>
            <a:off x="803750" y="3040325"/>
            <a:ext cx="3424375" cy="1607075"/>
          </a:xfrm>
          <a:prstGeom prst="rect">
            <a:avLst/>
          </a:prstGeom>
          <a:noFill/>
          <a:ln>
            <a:noFill/>
          </a:ln>
        </p:spPr>
      </p:pic>
      <p:pic>
        <p:nvPicPr>
          <p:cNvPr id="119" name="Google Shape;119;p18"/>
          <p:cNvPicPr preferRelativeResize="0"/>
          <p:nvPr/>
        </p:nvPicPr>
        <p:blipFill>
          <a:blip r:embed="rId4">
            <a:alphaModFix/>
          </a:blip>
          <a:stretch>
            <a:fillRect/>
          </a:stretch>
        </p:blipFill>
        <p:spPr>
          <a:xfrm>
            <a:off x="4406375" y="2444848"/>
            <a:ext cx="4295775" cy="220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solidFill>
                  <a:schemeClr val="accent1"/>
                </a:solidFill>
                <a:latin typeface="Lato"/>
                <a:ea typeface="Lato"/>
                <a:cs typeface="Lato"/>
                <a:sym typeface="Lato"/>
              </a:rPr>
              <a:t>ROSTER</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-Tells us how many rosters are in a team</a:t>
            </a:r>
            <a:endParaRPr/>
          </a:p>
          <a:p>
            <a:pPr indent="0" lvl="0" marL="0" rtl="0" algn="l">
              <a:spcBef>
                <a:spcPts val="1200"/>
              </a:spcBef>
              <a:spcAft>
                <a:spcPts val="1200"/>
              </a:spcAft>
              <a:buNone/>
            </a:pPr>
            <a:r>
              <a:rPr lang="en"/>
              <a:t>–Transact table</a:t>
            </a:r>
            <a:endParaRPr/>
          </a:p>
        </p:txBody>
      </p:sp>
      <p:pic>
        <p:nvPicPr>
          <p:cNvPr id="126" name="Google Shape;126;p19"/>
          <p:cNvPicPr preferRelativeResize="0"/>
          <p:nvPr/>
        </p:nvPicPr>
        <p:blipFill>
          <a:blip r:embed="rId3">
            <a:alphaModFix/>
          </a:blip>
          <a:stretch>
            <a:fillRect/>
          </a:stretch>
        </p:blipFill>
        <p:spPr>
          <a:xfrm>
            <a:off x="4627408" y="2499825"/>
            <a:ext cx="3111017" cy="2261100"/>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925" y="2946401"/>
            <a:ext cx="3482250" cy="181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solidFill>
                  <a:schemeClr val="accent1"/>
                </a:solidFill>
                <a:latin typeface="Lato"/>
                <a:ea typeface="Lato"/>
                <a:cs typeface="Lato"/>
                <a:sym typeface="Lato"/>
              </a:rPr>
              <a:t>ROSTER_ROUND</a:t>
            </a:r>
            <a:endParaRPr/>
          </a:p>
        </p:txBody>
      </p:sp>
      <p:sp>
        <p:nvSpPr>
          <p:cNvPr id="133" name="Google Shape;133;p20"/>
          <p:cNvSpPr txBox="1"/>
          <p:nvPr>
            <p:ph idx="1" type="body"/>
          </p:nvPr>
        </p:nvSpPr>
        <p:spPr>
          <a:xfrm>
            <a:off x="729450" y="19916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Tells us which roster made it to which round.</a:t>
            </a:r>
            <a:endParaRPr/>
          </a:p>
          <a:p>
            <a:pPr indent="-311150" lvl="0" marL="457200" rtl="0" algn="l">
              <a:spcBef>
                <a:spcPts val="0"/>
              </a:spcBef>
              <a:spcAft>
                <a:spcPts val="0"/>
              </a:spcAft>
              <a:buSzPts val="1300"/>
              <a:buChar char="-"/>
            </a:pPr>
            <a:r>
              <a:rPr lang="en"/>
              <a:t>Allows to directly find specific players and teams that made it into a </a:t>
            </a:r>
            <a:r>
              <a:rPr lang="en"/>
              <a:t>specific</a:t>
            </a:r>
            <a:r>
              <a:rPr lang="en"/>
              <a:t> for a tournament</a:t>
            </a:r>
            <a:endParaRPr/>
          </a:p>
        </p:txBody>
      </p:sp>
      <p:pic>
        <p:nvPicPr>
          <p:cNvPr id="134" name="Google Shape;134;p20"/>
          <p:cNvPicPr preferRelativeResize="0"/>
          <p:nvPr/>
        </p:nvPicPr>
        <p:blipFill>
          <a:blip r:embed="rId3">
            <a:alphaModFix/>
          </a:blip>
          <a:stretch>
            <a:fillRect/>
          </a:stretch>
        </p:blipFill>
        <p:spPr>
          <a:xfrm>
            <a:off x="880000" y="2714650"/>
            <a:ext cx="3564926" cy="2074826"/>
          </a:xfrm>
          <a:prstGeom prst="rect">
            <a:avLst/>
          </a:prstGeom>
          <a:noFill/>
          <a:ln>
            <a:noFill/>
          </a:ln>
        </p:spPr>
      </p:pic>
      <p:pic>
        <p:nvPicPr>
          <p:cNvPr id="135" name="Google Shape;135;p20"/>
          <p:cNvPicPr preferRelativeResize="0"/>
          <p:nvPr/>
        </p:nvPicPr>
        <p:blipFill>
          <a:blip r:embed="rId4">
            <a:alphaModFix/>
          </a:blip>
          <a:stretch>
            <a:fillRect/>
          </a:stretch>
        </p:blipFill>
        <p:spPr>
          <a:xfrm>
            <a:off x="4653125" y="2714650"/>
            <a:ext cx="3007650" cy="217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solidFill>
                  <a:schemeClr val="accent1"/>
                </a:solidFill>
                <a:latin typeface="Lato"/>
                <a:ea typeface="Lato"/>
                <a:cs typeface="Lato"/>
                <a:sym typeface="Lato"/>
              </a:rPr>
              <a:t>ROSTER_ROUNDSTAT</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bridge table that allows us to find the link the statistics of each roster for each round </a:t>
            </a:r>
            <a:endParaRPr/>
          </a:p>
          <a:p>
            <a:pPr indent="-311150" lvl="0" marL="457200" rtl="0" algn="l">
              <a:spcBef>
                <a:spcPts val="0"/>
              </a:spcBef>
              <a:spcAft>
                <a:spcPts val="0"/>
              </a:spcAft>
              <a:buSzPts val="1300"/>
              <a:buChar char="-"/>
            </a:pPr>
            <a:r>
              <a:rPr lang="en"/>
              <a:t>Tracks the specific statistics for each roster</a:t>
            </a:r>
            <a:endParaRPr/>
          </a:p>
        </p:txBody>
      </p:sp>
      <p:pic>
        <p:nvPicPr>
          <p:cNvPr id="142" name="Google Shape;142;p21"/>
          <p:cNvPicPr preferRelativeResize="0"/>
          <p:nvPr/>
        </p:nvPicPr>
        <p:blipFill>
          <a:blip r:embed="rId3">
            <a:alphaModFix/>
          </a:blip>
          <a:stretch>
            <a:fillRect/>
          </a:stretch>
        </p:blipFill>
        <p:spPr>
          <a:xfrm>
            <a:off x="1029075" y="2741600"/>
            <a:ext cx="3542928" cy="1428600"/>
          </a:xfrm>
          <a:prstGeom prst="rect">
            <a:avLst/>
          </a:prstGeom>
          <a:noFill/>
          <a:ln>
            <a:noFill/>
          </a:ln>
        </p:spPr>
      </p:pic>
      <p:pic>
        <p:nvPicPr>
          <p:cNvPr id="143" name="Google Shape;143;p21"/>
          <p:cNvPicPr preferRelativeResize="0"/>
          <p:nvPr/>
        </p:nvPicPr>
        <p:blipFill>
          <a:blip r:embed="rId4">
            <a:alphaModFix/>
          </a:blip>
          <a:stretch>
            <a:fillRect/>
          </a:stretch>
        </p:blipFill>
        <p:spPr>
          <a:xfrm>
            <a:off x="4630709" y="2496875"/>
            <a:ext cx="3255891" cy="245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