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12064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3EBF-F04B-466F-B99E-B9FCF57CC91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78F3-D7E7-4411-9E77-6A1591F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C2473-6B77-408F-9257-552459E4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206400" cy="256032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C1A4C31-1E21-4816-83D9-AE909FF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382" y="14045588"/>
            <a:ext cx="15372914" cy="1152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60F5D-A77E-4B05-BA20-B84E2A435E40}"/>
              </a:ext>
            </a:extLst>
          </p:cNvPr>
          <p:cNvSpPr txBox="1"/>
          <p:nvPr/>
        </p:nvSpPr>
        <p:spPr>
          <a:xfrm>
            <a:off x="0" y="345492"/>
            <a:ext cx="512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00FFFF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Experimentation with Cordova Accessor Host: An Edge-based IoT Middleware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A7DF5-EF6C-40E9-9192-63253D36EB18}"/>
              </a:ext>
            </a:extLst>
          </p:cNvPr>
          <p:cNvSpPr txBox="1"/>
          <p:nvPr/>
        </p:nvSpPr>
        <p:spPr>
          <a:xfrm>
            <a:off x="0" y="1937478"/>
            <a:ext cx="5120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Colin Campbell, Ryan Wakabayashi, Dr. Anne Ngu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CC684-3201-4988-A49D-425ADE620383}"/>
              </a:ext>
            </a:extLst>
          </p:cNvPr>
          <p:cNvSpPr txBox="1"/>
          <p:nvPr/>
        </p:nvSpPr>
        <p:spPr>
          <a:xfrm>
            <a:off x="1067584" y="2550510"/>
            <a:ext cx="125214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Motivation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application development is labor intensive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edge-based IoT middleware should support:</a:t>
            </a:r>
          </a:p>
          <a:p>
            <a:pPr marL="1028700" marR="0" lvl="1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processing</a:t>
            </a:r>
          </a:p>
          <a:p>
            <a:pPr marL="1028700" marR="0" lvl="1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cloud dependency</a:t>
            </a:r>
          </a:p>
          <a:p>
            <a:pPr marL="1028700" marR="0" lvl="1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secure and protect privacy</a:t>
            </a:r>
          </a:p>
          <a:p>
            <a:pPr marL="1028700" marR="0" lvl="1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rapid development of applications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2DDF-D104-42F6-9A50-FD290C8A0C24}"/>
              </a:ext>
            </a:extLst>
          </p:cNvPr>
          <p:cNvSpPr txBox="1"/>
          <p:nvPr/>
        </p:nvSpPr>
        <p:spPr>
          <a:xfrm>
            <a:off x="1067585" y="7903570"/>
            <a:ext cx="125214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Cordova Accessor Host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Cordova is a light-weight accessor host that: 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Calibri" panose="020F0502020204030204"/>
              </a:rPr>
              <a:t>Runs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smaller edge-based 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Supports local processing, adding security and lowering cloud dependency. </a:t>
            </a:r>
            <a:endParaRPr lang="en-US" sz="4000" dirty="0">
              <a:solidFill>
                <a:prstClr val="white"/>
              </a:solidFill>
              <a:latin typeface="Calibri" panose="020F0502020204030204"/>
            </a:endParaRP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Calibri" panose="020F0502020204030204"/>
              </a:rPr>
              <a:t>Utilizes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 technologies like JavaScript, HTML, and CSS. 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cross-platform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4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C45E4-0EBD-4DD4-B104-99A39C6EAB54}"/>
              </a:ext>
            </a:extLst>
          </p:cNvPr>
          <p:cNvSpPr txBox="1"/>
          <p:nvPr/>
        </p:nvSpPr>
        <p:spPr>
          <a:xfrm>
            <a:off x="1181664" y="12877487"/>
            <a:ext cx="125226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Previous Research</a:t>
            </a: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application has been developed for fall detection that features reusable accessors, software that has input and output ports.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504DA-3473-4F06-BA13-036477F08740}"/>
              </a:ext>
            </a:extLst>
          </p:cNvPr>
          <p:cNvSpPr txBox="1"/>
          <p:nvPr/>
        </p:nvSpPr>
        <p:spPr>
          <a:xfrm>
            <a:off x="1065149" y="19747557"/>
            <a:ext cx="125238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Goal</a:t>
            </a: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make Cordova host run on microcontroller device to demonstrate the advantage of Cordova Host as an edge-based IoT middleware.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2F2F1FF3-16DE-44AB-907B-48D5EF96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246" y="22997065"/>
            <a:ext cx="4434113" cy="25148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33EC0C-36E4-44A0-8113-71DDF001B884}"/>
              </a:ext>
            </a:extLst>
          </p:cNvPr>
          <p:cNvSpPr/>
          <p:nvPr/>
        </p:nvSpPr>
        <p:spPr>
          <a:xfrm>
            <a:off x="763214" y="7903570"/>
            <a:ext cx="12825788" cy="15093495"/>
          </a:xfrm>
          <a:prstGeom prst="rect">
            <a:avLst/>
          </a:prstGeom>
          <a:noFill/>
          <a:ln w="12700" cap="flat" cmpd="sng" algn="ctr">
            <a:solidFill>
              <a:srgbClr val="00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BBE52-AFE6-4019-B274-58459D029CA9}"/>
              </a:ext>
            </a:extLst>
          </p:cNvPr>
          <p:cNvSpPr txBox="1"/>
          <p:nvPr/>
        </p:nvSpPr>
        <p:spPr>
          <a:xfrm>
            <a:off x="14782800" y="3267854"/>
            <a:ext cx="219443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 1: </a:t>
            </a:r>
            <a:r>
              <a:rPr lang="en-US" sz="7200" dirty="0">
                <a:solidFill>
                  <a:prstClr val="white"/>
                </a:solidFill>
                <a:latin typeface="Calibri" panose="020F0502020204030204"/>
              </a:rPr>
              <a:t>Cordova Host for Arduino Devices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Utilizing a pre-existing Cordova Plugin API developed by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EVOthings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communicate with Bluetooth low energy devices (BLE) on Android and IOS. 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replaced the BLE module, library,  and successfully created two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applications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Calibri" panose="020F0502020204030204"/>
              </a:rPr>
              <a:t>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 app receives data from an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Arduino MKR1010 Wi-Fi board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either an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ultrasonic sensor or an Infrared temperature sensor. </a:t>
            </a:r>
          </a:p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 2: </a:t>
            </a:r>
            <a:r>
              <a:rPr lang="en-US" sz="7200" dirty="0">
                <a:solidFill>
                  <a:prstClr val="white"/>
                </a:solidFill>
                <a:latin typeface="Calibri" panose="020F0502020204030204"/>
              </a:rPr>
              <a:t>Cross-platform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Deployment</a:t>
            </a: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deployment was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successful without any modification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the code.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EB6A97-97DB-4FAB-95F1-840A45547E02}"/>
              </a:ext>
            </a:extLst>
          </p:cNvPr>
          <p:cNvSpPr/>
          <p:nvPr/>
        </p:nvSpPr>
        <p:spPr>
          <a:xfrm>
            <a:off x="772293" y="2529379"/>
            <a:ext cx="12825789" cy="5145129"/>
          </a:xfrm>
          <a:prstGeom prst="rect">
            <a:avLst/>
          </a:prstGeom>
          <a:noFill/>
          <a:ln w="12700" cap="flat" cmpd="sng" algn="ctr">
            <a:solidFill>
              <a:srgbClr val="00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24BCF-3B31-4588-8038-F0F508EB95EE}"/>
              </a:ext>
            </a:extLst>
          </p:cNvPr>
          <p:cNvSpPr/>
          <p:nvPr/>
        </p:nvSpPr>
        <p:spPr>
          <a:xfrm>
            <a:off x="14234465" y="2882788"/>
            <a:ext cx="22835020" cy="20114277"/>
          </a:xfrm>
          <a:prstGeom prst="rect">
            <a:avLst/>
          </a:prstGeom>
          <a:noFill/>
          <a:ln w="12700" cap="flat" cmpd="sng" algn="ctr">
            <a:solidFill>
              <a:srgbClr val="00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800083-DA2C-40F3-8133-8C8F1AFA2A07}"/>
              </a:ext>
            </a:extLst>
          </p:cNvPr>
          <p:cNvSpPr txBox="1"/>
          <p:nvPr/>
        </p:nvSpPr>
        <p:spPr>
          <a:xfrm>
            <a:off x="14706600" y="14630898"/>
            <a:ext cx="22096784" cy="735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 3: Cordova Host on Raspberry Pi</a:t>
            </a: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our intentions were to use a Raspberry Pi as an IoT device to send sensor data to a smartphone. After installing the Raspbian OS, we realized that the BLE library only supports the Pi as a gateway device, not as a sensing device. </a:t>
            </a: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 Raspberry Pi is a mini-computer we decided to deploy Cordova </a:t>
            </a:r>
            <a:r>
              <a:rPr lang="en-US" sz="4000" dirty="0">
                <a:solidFill>
                  <a:prstClr val="white"/>
                </a:solidFill>
                <a:latin typeface="Calibri" panose="020F0502020204030204"/>
              </a:rPr>
              <a:t>Host on Raspberry Pi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by:</a:t>
            </a:r>
          </a:p>
          <a:p>
            <a:pPr marL="1200150" marR="0" lvl="1" indent="-74295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Installing Lineage OS – Android based OS</a:t>
            </a:r>
          </a:p>
          <a:p>
            <a:pPr marL="1200150" marR="0" lvl="1" indent="-74295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the Raspberry Pi via network connection to a computer</a:t>
            </a:r>
          </a:p>
          <a:p>
            <a:pPr marL="1200150" marR="0" lvl="1" indent="-74295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Run within Android Studio</a:t>
            </a: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successfully deployed and ran both simple applications</a:t>
            </a:r>
            <a:r>
              <a:rPr lang="en-US" sz="4000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4000" dirty="0">
                <a:solidFill>
                  <a:schemeClr val="bg1"/>
                </a:solidFill>
                <a:latin typeface="Calibri" panose="020F0502020204030204"/>
              </a:rPr>
              <a:t>This shows that Cordova Host can be easily deployed to a different IoT device than a smartphone.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82F35-1156-4903-A834-239993657201}"/>
              </a:ext>
            </a:extLst>
          </p:cNvPr>
          <p:cNvSpPr txBox="1"/>
          <p:nvPr/>
        </p:nvSpPr>
        <p:spPr>
          <a:xfrm>
            <a:off x="38272968" y="2972429"/>
            <a:ext cx="121702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Result</a:t>
            </a:r>
          </a:p>
          <a:p>
            <a:r>
              <a:rPr lang="en-US" sz="4000" dirty="0">
                <a:solidFill>
                  <a:schemeClr val="bg1"/>
                </a:solidFill>
              </a:rPr>
              <a:t>Rapid development of IoT applications using Cordova Accessor Host: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prstClr val="white"/>
                </a:solidFill>
                <a:latin typeface="Calibri" panose="020F0502020204030204"/>
              </a:rPr>
              <a:t>Developed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BLE application for an Android smartphone that collects sensor data from Arduino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latin typeface="Calibri" panose="020F0502020204030204"/>
              </a:rPr>
              <a:t>Deployed two simple </a:t>
            </a:r>
            <a:r>
              <a:rPr lang="en-US" sz="4000" dirty="0">
                <a:solidFill>
                  <a:srgbClr val="00FFFF"/>
                </a:solidFill>
                <a:latin typeface="Calibri" panose="020F0502020204030204"/>
              </a:rPr>
              <a:t>Android applications to IOS </a:t>
            </a:r>
            <a:r>
              <a:rPr lang="en-US" sz="4000" dirty="0">
                <a:solidFill>
                  <a:schemeClr val="bg1"/>
                </a:solidFill>
                <a:latin typeface="Calibri" panose="020F0502020204030204"/>
              </a:rPr>
              <a:t>by using Cordova’s CLI command for adding a platform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Deployed multiple smartphone applications developed with Cordova Host to Raspberry Pi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 changing any code.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452D90-9581-4BD9-8D78-EE952D216471}"/>
              </a:ext>
            </a:extLst>
          </p:cNvPr>
          <p:cNvSpPr txBox="1"/>
          <p:nvPr/>
        </p:nvSpPr>
        <p:spPr>
          <a:xfrm>
            <a:off x="38216275" y="9895658"/>
            <a:ext cx="1228572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Future Research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</a:rPr>
              <a:t>Enable fall detection application to monitor multiple smartwatches concurrently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</a:rPr>
              <a:t>Further development of Cordova Accessor Host on Raspberry Pi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</a:rPr>
              <a:t>Evaluate the performance of Cordova Host with various IoT applications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Battery usage and memory consumption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39027A-8288-4579-B513-54B1638C2D6B}"/>
              </a:ext>
            </a:extLst>
          </p:cNvPr>
          <p:cNvSpPr txBox="1"/>
          <p:nvPr/>
        </p:nvSpPr>
        <p:spPr>
          <a:xfrm>
            <a:off x="38265109" y="15627329"/>
            <a:ext cx="122857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Pamboris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A.,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Kozis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C., &amp;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Herodotou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H. (2020). Cuttlefish: A Flexible and Lightweight Middleware for Combining Heterogeneous IoT Devices. 2020 IEEE 17th Annual Consumer Communications &amp; Networking Conference (CCNC), Consumer Communications &amp; Networking Conference (CCNC), 2020 IEEE 17th Annual, 1–6. Retrieved from https://bit.ly/3ff9OBa</a:t>
            </a:r>
          </a:p>
          <a:p>
            <a:pPr marL="571500" marR="0" lvl="0" indent="-5715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Evothings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(n.d.). “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Evothings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/Cordova-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.”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Retrieved from github.com/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evothings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/cordova-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75DF7A5F-8A45-4BA1-B4C6-3C097E81D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985" y="23073821"/>
            <a:ext cx="6065415" cy="270820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1ECA3D3-66F1-492E-B409-4ECA9C7B2A5B}"/>
              </a:ext>
            </a:extLst>
          </p:cNvPr>
          <p:cNvSpPr txBox="1"/>
          <p:nvPr/>
        </p:nvSpPr>
        <p:spPr>
          <a:xfrm>
            <a:off x="4556708" y="25113608"/>
            <a:ext cx="42092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material is based upon work supported by the National Science Foundation under REU grant #1757893.  Any opinions, findings, and conclusions or recommendations expressed in this material are those of the authors and do not necessarily reflect the views of the National Science Foundation.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84C13-B3F9-4A0F-888E-98D590164209}"/>
              </a:ext>
            </a:extLst>
          </p:cNvPr>
          <p:cNvSpPr txBox="1"/>
          <p:nvPr/>
        </p:nvSpPr>
        <p:spPr>
          <a:xfrm>
            <a:off x="13015681" y="22973375"/>
            <a:ext cx="26289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Acknowledgements</a:t>
            </a:r>
          </a:p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thank the National Science Foundation for funding the research under the Research Experiences for Undergraduates Program. </a:t>
            </a:r>
          </a:p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extend our gratitude to Jesuloluwa Eyitayo for his dedication, time, and application contributions. </a:t>
            </a:r>
          </a:p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special recognition to our mentor Dr. Anne Ngu for guidance.  Finally we would like to praise UC Berkeley for their contributions in The Ptolemy Project.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E9D2B2-9D83-43C2-B8ED-9D4C03E7CE70}"/>
              </a:ext>
            </a:extLst>
          </p:cNvPr>
          <p:cNvSpPr/>
          <p:nvPr/>
        </p:nvSpPr>
        <p:spPr>
          <a:xfrm>
            <a:off x="37725048" y="2550510"/>
            <a:ext cx="12825789" cy="20446555"/>
          </a:xfrm>
          <a:prstGeom prst="rect">
            <a:avLst/>
          </a:prstGeom>
          <a:noFill/>
          <a:ln w="12700" cap="flat" cmpd="sng" algn="ctr">
            <a:solidFill>
              <a:srgbClr val="00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B5344B61-2E2B-48B3-AC55-6EC0F1A4E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415" y="7180580"/>
            <a:ext cx="13711460" cy="102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636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Wakabayashi</dc:creator>
  <cp:lastModifiedBy>Ryan Wakabayashi</cp:lastModifiedBy>
  <cp:revision>30</cp:revision>
  <dcterms:created xsi:type="dcterms:W3CDTF">2020-07-30T22:13:49Z</dcterms:created>
  <dcterms:modified xsi:type="dcterms:W3CDTF">2020-07-31T04:57:19Z</dcterms:modified>
</cp:coreProperties>
</file>