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/>
    <p:restoredTop sz="94684"/>
  </p:normalViewPr>
  <p:slideViewPr>
    <p:cSldViewPr snapToGrid="0">
      <p:cViewPr>
        <p:scale>
          <a:sx n="108" d="100"/>
          <a:sy n="108" d="100"/>
        </p:scale>
        <p:origin x="5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99B-35CF-F7BE-B15E-A47F77FF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E175C-8E0F-6AEF-1B9D-5D471C3B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CB3-CF96-7869-7041-F37825F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8801-8E2E-415B-6F89-CB3F2F5D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6593-F573-94B0-2E93-DB74B6C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90D-A9FB-1666-B74F-626982C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2F0-CFBE-3D2B-9D4D-203E14D1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AD00-E1A0-25D7-23DD-99A1BFF0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0B73-351E-5338-E270-BE82708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1B4F-C2FE-FB09-E758-9632F62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3A42-DFA3-D1A7-37DD-7212833BA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F7AE-E8BB-5225-3D32-B5C62450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B6E-8FD9-981F-0A8D-E73CB46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3C3B-2BB8-E5A7-C50E-F39354BD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ED47-EACF-3F6E-3092-E2ECDAC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940-7259-1732-18F6-B8B4A68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C49F-C3DB-02AC-FAFA-9DAFCD6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8F58-36D4-0D2E-5D4A-1CE61D75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A18F-A990-83E8-6312-3FDC0FD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BF16-86B8-18D0-3CBF-26E2BE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8A62-B18F-6BD6-1C35-B29F2B28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77DD-529F-526F-70E5-1635DC77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4924-BAD7-82AE-ED78-DF8F9F5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430C-94D2-EE9E-FDF0-FBA1AF5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C18E-4440-F940-BE30-84A4776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341-C039-189D-9B83-0ECD60A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207-F4DE-E226-8A66-9BB9B94C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C3FD-69E8-F3EA-1340-839A0539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51C7-DCD3-EE0A-EFD4-24E82AAE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DA96-A108-62B6-63A1-A36AF83A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61B7-E3FC-DC9B-3B0E-448525E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A3EA-D00D-BABA-D7ED-F5CAB679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0181-6965-5B90-8027-DE36AEB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BB5F-1335-203E-7CCA-38852FB5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AA40-E9EA-CD65-3F70-970F2406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55ED-0578-9A35-3A24-E695BAD7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CBF1-9995-8585-AE88-3C3A2251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DCDF-E77B-041C-A3D2-CBE49AC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7F5D-3474-5A08-6071-6AD29F59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01A-EB5A-F227-6334-0858C5A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251D-1796-77A8-F03D-195BF563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25715-01F9-878B-4C7E-2BF2EDAD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E517-1924-4DDB-D7FA-32C2CA7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F5737-AC24-4E07-268A-D25902DC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9869-D397-E82C-99E5-6B2035B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7C1B-4E0B-1CF6-ECB9-3A7F5F94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ADA3-9B2E-A14D-649A-3F3A6D48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8B34-323B-48E1-79EC-0974652E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E6F-7155-97B1-E5C2-F6D4EE7E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1062-B631-3EB3-0030-E9FD1FC8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6BF1-ACFD-EE19-B677-8E53E22A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5350-3FEF-0FA2-8A60-7EB82A13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B3A-E924-D6DD-F769-3454D0AE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561F-9FBF-3248-D750-93451942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B15B-D6DF-3534-BAC0-B918334E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DA97-9F26-22C7-C987-9746741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29EB-C168-126A-CD97-51DD41F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3E3C-3117-7752-324E-440D9885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F3FE6-6CDE-5F49-BD8A-FAF51274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5221-2A6A-9E77-FC57-EF52009F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45E2-D8D7-232E-6950-5AB2E331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6A95-8041-FD9B-4D9C-443C6FF56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B0DE-4A87-28C0-7D91-559BA02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1948-C7FF-8D64-062B-1FA57A7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CA0FA4-6188-CE86-65C9-5E1DF58C3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4D5DB-831D-A934-76BE-8C64788441DD}"/>
              </a:ext>
            </a:extLst>
          </p:cNvPr>
          <p:cNvSpPr txBox="1"/>
          <p:nvPr/>
        </p:nvSpPr>
        <p:spPr>
          <a:xfrm>
            <a:off x="1770992" y="1690688"/>
            <a:ext cx="86500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Team 18 Portfolio Manager</a:t>
            </a:r>
          </a:p>
          <a:p>
            <a:pPr algn="ctr"/>
            <a:endParaRPr lang="en-US" sz="4400" b="1" dirty="0">
              <a:solidFill>
                <a:srgbClr val="0070C0"/>
              </a:solidFill>
            </a:endParaRP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Ryan Wiwcharyk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Derin Yilmaz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Hannah Qu</a:t>
            </a:r>
          </a:p>
        </p:txBody>
      </p:sp>
    </p:spTree>
    <p:extLst>
      <p:ext uri="{BB962C8B-B14F-4D97-AF65-F5344CB8AC3E}">
        <p14:creationId xmlns:p14="http://schemas.microsoft.com/office/powerpoint/2010/main" val="1095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40D39-7B45-5614-3888-03577AFD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CEAF-780C-5CF1-1847-D7062C80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0097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Context, Requirements &amp; Approach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DE036-083D-816D-056D-FF5DF9826725}"/>
              </a:ext>
            </a:extLst>
          </p:cNvPr>
          <p:cNvSpPr txBox="1"/>
          <p:nvPr/>
        </p:nvSpPr>
        <p:spPr>
          <a:xfrm>
            <a:off x="640080" y="2872899"/>
            <a:ext cx="4368602" cy="3641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Project Context: </a:t>
            </a:r>
            <a:r>
              <a:rPr lang="en-US" sz="1700" dirty="0"/>
              <a:t>We decided to approach the project with a different perspective, which is that of a financial advisor in charge of managing several portfolios for their clients.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Role Division: </a:t>
            </a:r>
            <a:r>
              <a:rPr lang="en-US" sz="1700" dirty="0"/>
              <a:t>Roles were divided equally with Derin on the UI features and functionality, Hannah on the backend architecture/resiliency and Ryan working on API design and business logic implementation.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Requirements</a:t>
            </a:r>
            <a:r>
              <a:rPr lang="en-US" sz="170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Portfolio based CRUD operations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Portfolio dashboard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Purchasing/selling stocks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Viewing portfolio-wide value and P&amp;L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0F4E66-7CD7-5EE1-EE17-CE905E7C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036" r="-1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9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E55E-57DE-903C-D99D-0AC3A1E6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B37-62CC-F282-A5D0-68950F6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7C4CD5-6B86-4DB9-BB3D-18A603B0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94504-23BE-876D-31C8-836154E82039}"/>
              </a:ext>
            </a:extLst>
          </p:cNvPr>
          <p:cNvSpPr txBox="1"/>
          <p:nvPr/>
        </p:nvSpPr>
        <p:spPr>
          <a:xfrm>
            <a:off x="838200" y="383679"/>
            <a:ext cx="312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Backend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A837C-086A-86F9-AEC6-42DC808BAA2D}"/>
              </a:ext>
            </a:extLst>
          </p:cNvPr>
          <p:cNvSpPr txBox="1"/>
          <p:nvPr/>
        </p:nvSpPr>
        <p:spPr>
          <a:xfrm>
            <a:off x="270193" y="1346959"/>
            <a:ext cx="1165161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Disclaimer:</a:t>
            </a:r>
          </a:p>
          <a:p>
            <a:r>
              <a:rPr lang="en-US" sz="1600" dirty="0"/>
              <a:t>Due to limitations with the Java </a:t>
            </a:r>
            <a:r>
              <a:rPr lang="en-US" sz="1600" dirty="0" err="1"/>
              <a:t>YahooFinance</a:t>
            </a:r>
            <a:r>
              <a:rPr lang="en-US" sz="1600" dirty="0"/>
              <a:t> package and API (</a:t>
            </a:r>
            <a:r>
              <a:rPr lang="en-US" sz="1600" dirty="0" err="1"/>
              <a:t>ie</a:t>
            </a:r>
            <a:r>
              <a:rPr lang="en-US" sz="1600" dirty="0"/>
              <a:t>. dead </a:t>
            </a:r>
            <a:r>
              <a:rPr lang="en-US" sz="1600" dirty="0" err="1"/>
              <a:t>pacakge</a:t>
            </a:r>
            <a:r>
              <a:rPr lang="en-US" sz="1600" dirty="0"/>
              <a:t>), we couldn’t use free APIs like </a:t>
            </a:r>
            <a:r>
              <a:rPr lang="en-US" sz="1600" dirty="0" err="1"/>
              <a:t>yfinance</a:t>
            </a:r>
            <a:r>
              <a:rPr lang="en-US" sz="1600" dirty="0"/>
              <a:t> or Alpha Vantage without significant rate limitations. Instead, we built and used our own SQL database (MySQL) to store and simulate real-time stock data.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Packages/Structure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portfolio – CRUD for portfolios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stock – Buy/Sell stocks, update quantities &amp;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transaction – Records history of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Controllers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PortfolioController</a:t>
            </a:r>
            <a:r>
              <a:rPr lang="en-US" sz="1600" dirty="0"/>
              <a:t>, </a:t>
            </a:r>
            <a:r>
              <a:rPr lang="en-US" sz="1600" dirty="0" err="1"/>
              <a:t>StockController</a:t>
            </a:r>
            <a:r>
              <a:rPr lang="en-US" sz="1600" dirty="0"/>
              <a:t>, </a:t>
            </a:r>
            <a:r>
              <a:rPr lang="en-US" sz="1600" dirty="0" err="1"/>
              <a:t>TransactionController</a:t>
            </a:r>
            <a:r>
              <a:rPr lang="en-US" sz="1600" dirty="0"/>
              <a:t> with /</a:t>
            </a:r>
            <a:r>
              <a:rPr lang="en-US" sz="1600" dirty="0" err="1"/>
              <a:t>api</a:t>
            </a:r>
            <a:r>
              <a:rPr lang="en-US" sz="1600" dirty="0"/>
              <a:t>/portfolios, /</a:t>
            </a:r>
            <a:r>
              <a:rPr lang="en-US" sz="1600" dirty="0" err="1"/>
              <a:t>api</a:t>
            </a:r>
            <a:r>
              <a:rPr lang="en-US" sz="1600" dirty="0"/>
              <a:t>/stocks, /</a:t>
            </a:r>
            <a:r>
              <a:rPr lang="en-US" sz="1600" dirty="0" err="1"/>
              <a:t>api</a:t>
            </a:r>
            <a:r>
              <a:rPr lang="en-US" sz="1600" dirty="0"/>
              <a:t>/transactions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Built REST APIs using @</a:t>
            </a:r>
            <a:r>
              <a:rPr lang="en-US" sz="1600" dirty="0" err="1"/>
              <a:t>GetMapping</a:t>
            </a:r>
            <a:r>
              <a:rPr lang="en-US" sz="1600" dirty="0"/>
              <a:t>, @</a:t>
            </a:r>
            <a:r>
              <a:rPr lang="en-US" sz="1600" dirty="0" err="1"/>
              <a:t>PostMapping</a:t>
            </a:r>
            <a:r>
              <a:rPr lang="en-US" sz="1600" dirty="0"/>
              <a:t>, @</a:t>
            </a:r>
            <a:r>
              <a:rPr lang="en-US" sz="1600" dirty="0" err="1"/>
              <a:t>PutMapping</a:t>
            </a:r>
            <a:r>
              <a:rPr lang="en-US" sz="1600" dirty="0"/>
              <a:t>, @</a:t>
            </a:r>
            <a:r>
              <a:rPr lang="en-US" sz="1600" dirty="0" err="1"/>
              <a:t>DeleteMapping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Global Exception Handling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PortfolioExceptionHandler.java</a:t>
            </a:r>
            <a:r>
              <a:rPr lang="en-US" sz="1600" dirty="0"/>
              <a:t>: centralized exception handling with @</a:t>
            </a:r>
            <a:r>
              <a:rPr lang="en-US" sz="1600" dirty="0" err="1"/>
              <a:t>ControllerAdvice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Custom Exceptions for Portfolio, Stock, and </a:t>
            </a:r>
            <a:r>
              <a:rPr lang="en-US" sz="1600" dirty="0" err="1"/>
              <a:t>InsufficientCash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Database Design</a:t>
            </a:r>
            <a:r>
              <a:rPr lang="en-US" sz="1600" dirty="0"/>
              <a:t> (MySQL):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Tables: portfolios, stocks, transactions, </a:t>
            </a:r>
            <a:r>
              <a:rPr lang="en-US" sz="1600" dirty="0" err="1"/>
              <a:t>stockData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Generated by Spring JPA at runtime</a:t>
            </a:r>
            <a:endParaRPr lang="en-US" dirty="0"/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1B6D10-70F4-289E-A524-1C35B9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7148337" y="251599"/>
            <a:ext cx="71266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C8AD6-4DD7-43A9-E2E7-30CBECE079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775546" y="296612"/>
            <a:ext cx="2229982" cy="1167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B9D77-FDFA-0BB5-58BC-77C4B94EEFC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55542" y="251599"/>
            <a:ext cx="2953602" cy="11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6C83F-1C52-76DB-B8E5-BEBBCD85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5123-1176-7CBB-7A12-7B9119D79BB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  <a:endParaRPr lang="en-US" sz="3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4" name="Content Placeholder 23" descr="A diagram of a data flow&#10;&#10;AI-generated content may be incorrect.">
            <a:extLst>
              <a:ext uri="{FF2B5EF4-FFF2-40B4-BE49-F238E27FC236}">
                <a16:creationId xmlns:a16="http://schemas.microsoft.com/office/drawing/2014/main" id="{EE6EFA94-CC56-A24F-0C99-C8D9F6AB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775" y="644630"/>
            <a:ext cx="6570783" cy="5568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BD258-AE25-F926-9BC9-58AEA614DE92}"/>
              </a:ext>
            </a:extLst>
          </p:cNvPr>
          <p:cNvSpPr txBox="1"/>
          <p:nvPr/>
        </p:nvSpPr>
        <p:spPr>
          <a:xfrm>
            <a:off x="270193" y="1346959"/>
            <a:ext cx="116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9021-C11C-4E1C-41DA-48452929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FFE-22ED-868D-43A7-CCC1A349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AE73C2-D434-498B-71DD-18F618D6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BFCF1-400B-7086-5AD1-5FFD072FFE32}"/>
              </a:ext>
            </a:extLst>
          </p:cNvPr>
          <p:cNvSpPr txBox="1"/>
          <p:nvPr/>
        </p:nvSpPr>
        <p:spPr>
          <a:xfrm>
            <a:off x="746883" y="365125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Frontend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54B74-CFF6-3E5A-C179-5F1AFA60A75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95700" y="192651"/>
            <a:ext cx="2279811" cy="149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F5DCA-64C5-D0EE-7584-3A9C50258A2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75511" y="192651"/>
            <a:ext cx="1498037" cy="1498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7AEC60-546F-393C-FF05-E19B845642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31530" y="239734"/>
            <a:ext cx="1840937" cy="1380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DA8F23-59F3-9C93-0890-AFBF7C2F93DB}"/>
              </a:ext>
            </a:extLst>
          </p:cNvPr>
          <p:cNvSpPr txBox="1"/>
          <p:nvPr/>
        </p:nvSpPr>
        <p:spPr>
          <a:xfrm>
            <a:off x="520862" y="1792911"/>
            <a:ext cx="1066028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Components Edited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Home.jsx</a:t>
            </a:r>
            <a:r>
              <a:rPr lang="en-US" sz="2000" dirty="0"/>
              <a:t> – Welcome section, current portfolios (change name, description/ delete), add/search 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Dashboard.jsx</a:t>
            </a:r>
            <a:r>
              <a:rPr lang="en-US" sz="2000" dirty="0"/>
              <a:t> – Portfolio overview, bar, holdings table, buy/sell stocks, profit &amp; loss, transaction </a:t>
            </a:r>
            <a:r>
              <a:rPr lang="en-US" sz="2000" dirty="0" err="1"/>
              <a:t>historys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Styling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 CSS for buttons, panels, responsive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animations: gradient headers, glowing hover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7F5E-3A28-F3DF-FFDC-0286977F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D0-9A97-EA36-61AA-DC84152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D4067-886B-AD03-3A03-5490B8F4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23248-A8AB-D51A-9056-B3CD7D9270D4}"/>
              </a:ext>
            </a:extLst>
          </p:cNvPr>
          <p:cNvSpPr txBox="1"/>
          <p:nvPr/>
        </p:nvSpPr>
        <p:spPr>
          <a:xfrm>
            <a:off x="746884" y="487363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Demo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8D2C3-1174-2543-83E9-72777E86E9EA}"/>
              </a:ext>
            </a:extLst>
          </p:cNvPr>
          <p:cNvSpPr txBox="1"/>
          <p:nvPr/>
        </p:nvSpPr>
        <p:spPr>
          <a:xfrm>
            <a:off x="746884" y="1608881"/>
            <a:ext cx="684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“add home and dashboard final screenshots here then do demo”</a:t>
            </a:r>
          </a:p>
        </p:txBody>
      </p:sp>
    </p:spTree>
    <p:extLst>
      <p:ext uri="{BB962C8B-B14F-4D97-AF65-F5344CB8AC3E}">
        <p14:creationId xmlns:p14="http://schemas.microsoft.com/office/powerpoint/2010/main" val="26482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343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Context, Requirements &amp; Approach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Wiwcharyk, Ryan</cp:lastModifiedBy>
  <cp:revision>2</cp:revision>
  <dcterms:created xsi:type="dcterms:W3CDTF">2025-08-07T14:28:34Z</dcterms:created>
  <dcterms:modified xsi:type="dcterms:W3CDTF">2025-08-07T20:44:08Z</dcterms:modified>
</cp:coreProperties>
</file>