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81" r:id="rId5"/>
    <p:sldId id="324" r:id="rId6"/>
    <p:sldId id="316" r:id="rId7"/>
    <p:sldId id="325" r:id="rId8"/>
    <p:sldId id="317" r:id="rId9"/>
    <p:sldId id="318" r:id="rId10"/>
    <p:sldId id="319" r:id="rId11"/>
    <p:sldId id="320" r:id="rId12"/>
    <p:sldId id="322" r:id="rId13"/>
    <p:sldId id="330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1D9"/>
    <a:srgbClr val="EFE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3ADD0-E0E8-6D4F-93BB-1C702B710FEB}" v="1" dt="2021-06-04T14:15:31.97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/>
    <p:restoredTop sz="58776"/>
  </p:normalViewPr>
  <p:slideViewPr>
    <p:cSldViewPr snapToGrid="0" snapToObjects="1">
      <p:cViewPr varScale="1">
        <p:scale>
          <a:sx n="34" d="100"/>
          <a:sy n="34" d="100"/>
        </p:scale>
        <p:origin x="3160" y="1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200" dirty="0">
                <a:effectLst/>
                <a:latin typeface="+mn-lt"/>
                <a:ea typeface="+mn-ea"/>
                <a:cs typeface="+mn-cs"/>
                <a:sym typeface="Helvetica Neue"/>
              </a:rPr>
              <a:t>This week we will introduce the first in a series of interactive critique fundamentals workshops. </a:t>
            </a:r>
          </a:p>
          <a:p>
            <a:endParaRPr lang="en-CA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CA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CA" sz="2200" dirty="0">
                <a:effectLst/>
                <a:latin typeface="+mn-lt"/>
                <a:ea typeface="+mn-ea"/>
                <a:cs typeface="+mn-cs"/>
                <a:sym typeface="Helvetica Neue"/>
              </a:rPr>
              <a:t>They are informed by the following sources, provided here for instructor and students who wish to dive into them in more details:</a:t>
            </a:r>
          </a:p>
          <a:p>
            <a:endParaRPr lang="en-CA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 dirty="0">
                <a:effectLst/>
                <a:latin typeface="+mn-lt"/>
                <a:ea typeface="+mn-ea"/>
                <a:cs typeface="+mn-cs"/>
                <a:sym typeface="Helvetica Neue"/>
              </a:rPr>
              <a:t>How to </a:t>
            </a:r>
            <a:r>
              <a:rPr lang="en-CA" sz="2200" b="1" dirty="0" err="1">
                <a:effectLst/>
                <a:latin typeface="+mn-lt"/>
                <a:ea typeface="+mn-ea"/>
                <a:cs typeface="+mn-cs"/>
                <a:sym typeface="Helvetica Neue"/>
              </a:rPr>
              <a:t>Crit</a:t>
            </a:r>
            <a:r>
              <a:rPr lang="en-CA" sz="2200" b="1" dirty="0">
                <a:effectLst/>
                <a:latin typeface="+mn-lt"/>
                <a:ea typeface="+mn-ea"/>
                <a:cs typeface="+mn-cs"/>
                <a:sym typeface="Helvetica Neue"/>
              </a:rPr>
              <a:t>: A small website by Mitch Goldstein</a:t>
            </a:r>
            <a:br>
              <a:rPr lang="en-CA" sz="2200" b="1" dirty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en-CA" sz="2200" b="0" u="sng" dirty="0">
                <a:effectLst/>
                <a:latin typeface="+mn-lt"/>
                <a:ea typeface="+mn-ea"/>
                <a:cs typeface="+mn-cs"/>
                <a:sym typeface="Helvetica Neue"/>
              </a:rPr>
              <a:t>http://</a:t>
            </a:r>
            <a:r>
              <a:rPr lang="en-CA" sz="2200" b="0" u="sng" dirty="0" err="1">
                <a:effectLst/>
                <a:latin typeface="+mn-lt"/>
                <a:ea typeface="+mn-ea"/>
                <a:cs typeface="+mn-cs"/>
                <a:sym typeface="Helvetica Neue"/>
              </a:rPr>
              <a:t>howtocrit.com</a:t>
            </a:r>
            <a:r>
              <a:rPr lang="en-CA" sz="2200" b="0" u="sng" dirty="0">
                <a:effectLst/>
                <a:latin typeface="+mn-lt"/>
                <a:ea typeface="+mn-ea"/>
                <a:cs typeface="+mn-cs"/>
                <a:sym typeface="Helvetica Neue"/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 b="1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 dirty="0">
                <a:effectLst/>
                <a:latin typeface="+mn-lt"/>
                <a:ea typeface="+mn-ea"/>
                <a:cs typeface="+mn-cs"/>
                <a:sym typeface="Helvetica Neue"/>
              </a:rPr>
              <a:t>Draftsmen S2E29</a:t>
            </a:r>
            <a:r>
              <a:rPr lang="en-CA" sz="2200" dirty="0">
                <a:effectLst/>
                <a:latin typeface="+mn-lt"/>
                <a:ea typeface="+mn-ea"/>
                <a:cs typeface="+mn-cs"/>
                <a:sym typeface="Helvetica Neue"/>
              </a:rPr>
              <a:t>: How to Get Useful Feedback and Learning to Self Critique</a:t>
            </a:r>
            <a:br>
              <a:rPr lang="en-CA" sz="2200" dirty="0"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en-CA" sz="22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https://</a:t>
            </a:r>
            <a:r>
              <a:rPr lang="en-CA" sz="2200" u="sng" dirty="0" err="1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www.youtube.com</a:t>
            </a:r>
            <a:r>
              <a:rPr lang="en-CA" sz="22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/</a:t>
            </a:r>
            <a:r>
              <a:rPr lang="en-CA" sz="2200" u="sng" dirty="0" err="1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watch?v</a:t>
            </a:r>
            <a:r>
              <a:rPr lang="en-CA" sz="220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=dVT9kW916r8&amp;t=1591s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 u="sng" dirty="0">
              <a:solidFill>
                <a:schemeClr val="accent1"/>
              </a:solidFill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 b="1" u="none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“All in the Same Direction, All at the Same Time An Approach to Enhancing Creativity” by  Annie Grove-White (Cardiff School of Art &amp; Design, Wales, UK)</a:t>
            </a:r>
            <a:br>
              <a:rPr lang="en-CA" sz="2200" b="1" u="none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</a:br>
            <a:r>
              <a:rPr lang="en-CA" sz="2200" b="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https://</a:t>
            </a:r>
            <a:r>
              <a:rPr lang="en-CA" sz="2200" b="0" u="sng" dirty="0" err="1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eric.ed.gov</a:t>
            </a:r>
            <a:r>
              <a:rPr lang="en-CA" sz="2200" b="0" u="sng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  <a:sym typeface="Helvetica Neue"/>
              </a:rPr>
              <a:t>/?id=EJ1058717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 b="0" u="sng" dirty="0">
              <a:solidFill>
                <a:schemeClr val="accent1"/>
              </a:solidFill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De Bono, Edward. 1999. </a:t>
            </a:r>
            <a:r>
              <a:rPr lang="en-CA" b="1" i="1" dirty="0"/>
              <a:t>Six thinking hats</a:t>
            </a:r>
            <a:r>
              <a:rPr lang="en-CA" b="1" dirty="0"/>
              <a:t>. Boston: Back Bay Books. </a:t>
            </a:r>
            <a:br>
              <a:rPr lang="en-CA" dirty="0"/>
            </a:br>
            <a:r>
              <a:rPr lang="en-CA" u="sng" dirty="0"/>
              <a:t>https://</a:t>
            </a:r>
            <a:r>
              <a:rPr lang="en-CA" u="sng" dirty="0" err="1"/>
              <a:t>tinyurl.com</a:t>
            </a:r>
            <a:r>
              <a:rPr lang="en-CA" u="sng" dirty="0"/>
              <a:t>/y5u9ru9m</a:t>
            </a:r>
            <a:r>
              <a:rPr lang="en-CA" u="none" dirty="0"/>
              <a:t> (Sheridan only has a physical copy in the library)</a:t>
            </a:r>
            <a:endParaRPr lang="en-CA" sz="2200" b="0" u="none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572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8229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22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We begin by introducing the background info on critique.</a:t>
            </a:r>
            <a:b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</a:br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i="1" dirty="0">
                <a:effectLst/>
                <a:latin typeface="+mn-lt"/>
                <a:ea typeface="+mn-ea"/>
                <a:cs typeface="+mn-cs"/>
                <a:sym typeface="Helvetica Neue"/>
              </a:rPr>
              <a:t>Suggestion: intro this with a discussion with a crowdsourced definition of what critique is, to be generated with your students. Use any format that works best in your classroom.</a:t>
            </a: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Content adapted from </a:t>
            </a:r>
            <a:r>
              <a:rPr lang="en-US" sz="2200" u="sng" dirty="0" err="1">
                <a:effectLst/>
                <a:latin typeface="+mn-lt"/>
                <a:ea typeface="+mn-ea"/>
                <a:cs typeface="+mn-cs"/>
                <a:sym typeface="Helvetica Neue"/>
              </a:rPr>
              <a:t>www.howtocrit.com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 by Mitch Goldstein. / Image from </a:t>
            </a:r>
            <a:r>
              <a:rPr lang="en-US" sz="2200" u="sng" dirty="0" err="1">
                <a:effectLst/>
                <a:latin typeface="+mn-lt"/>
                <a:ea typeface="+mn-ea"/>
                <a:cs typeface="+mn-cs"/>
                <a:sym typeface="Helvetica Neue"/>
              </a:rPr>
              <a:t>designcritique.io</a:t>
            </a:r>
            <a:endParaRPr lang="en-US" sz="2200" u="sng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8387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2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We move on by clearly stating the purpose of </a:t>
            </a:r>
            <a:r>
              <a:rPr lang="en-US" sz="2200" dirty="0" err="1">
                <a:effectLst/>
                <a:latin typeface="+mn-lt"/>
                <a:ea typeface="+mn-ea"/>
                <a:cs typeface="+mn-cs"/>
                <a:sym typeface="Helvetica Neue"/>
              </a:rPr>
              <a:t>crits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.</a:t>
            </a:r>
            <a:b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</a:br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i="1" dirty="0">
                <a:effectLst/>
                <a:latin typeface="+mn-lt"/>
                <a:ea typeface="+mn-ea"/>
                <a:cs typeface="+mn-cs"/>
                <a:sym typeface="Helvetica Neue"/>
              </a:rPr>
              <a:t>Suggestion: intro this with a on student’s perceptions of the purpose of critique. It’s ok if this gets into the weeds a bit, especially when discussing their fears/horror stories.</a:t>
            </a: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Content heavily adapted from </a:t>
            </a:r>
            <a:r>
              <a:rPr lang="en-US" sz="2200" u="sng" dirty="0" err="1">
                <a:effectLst/>
                <a:latin typeface="+mn-lt"/>
                <a:ea typeface="+mn-ea"/>
                <a:cs typeface="+mn-cs"/>
                <a:sym typeface="Helvetica Neue"/>
              </a:rPr>
              <a:t>www.howtocrit.com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 by Mitch Goldstein. </a:t>
            </a:r>
          </a:p>
        </p:txBody>
      </p:sp>
    </p:spTree>
    <p:extLst>
      <p:ext uri="{BB962C8B-B14F-4D97-AF65-F5344CB8AC3E}">
        <p14:creationId xmlns:p14="http://schemas.microsoft.com/office/powerpoint/2010/main" val="285804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We begin by introducing the background info on critique.</a:t>
            </a: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u="sng" dirty="0">
                <a:effectLst/>
                <a:latin typeface="+mn-lt"/>
                <a:ea typeface="+mn-ea"/>
                <a:cs typeface="+mn-cs"/>
                <a:sym typeface="Helvetica Neue"/>
              </a:rPr>
              <a:t>The number one cause of a bad critique is not stating a clear purpose for seeking feedback</a:t>
            </a:r>
          </a:p>
          <a:p>
            <a:b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</a:br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i="1" dirty="0">
                <a:effectLst/>
                <a:latin typeface="+mn-lt"/>
                <a:ea typeface="+mn-ea"/>
                <a:cs typeface="+mn-cs"/>
                <a:sym typeface="Helvetica Neue"/>
              </a:rPr>
              <a:t>Suggestion: can your students think of examples of </a:t>
            </a:r>
            <a:r>
              <a:rPr lang="en-US" sz="2200" i="1" dirty="0" err="1">
                <a:effectLst/>
                <a:latin typeface="+mn-lt"/>
                <a:ea typeface="+mn-ea"/>
                <a:cs typeface="+mn-cs"/>
                <a:sym typeface="Helvetica Neue"/>
              </a:rPr>
              <a:t>crits</a:t>
            </a:r>
            <a:r>
              <a:rPr lang="en-US" sz="2200" i="1" dirty="0">
                <a:effectLst/>
                <a:latin typeface="+mn-lt"/>
                <a:ea typeface="+mn-ea"/>
                <a:cs typeface="+mn-cs"/>
                <a:sym typeface="Helvetica Neue"/>
              </a:rPr>
              <a:t> they’ve had with and/or without clear goals? As a rule, which ones were more useful? Less painful?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Be sure to reiterate that making ‘bad’ work does not make you a bad person. All designers make bad work sometimes. Work </a:t>
            </a:r>
            <a:r>
              <a:rPr lang="en-CA" dirty="0"/>
              <a:t>≠ worth.</a:t>
            </a:r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Content adapted from </a:t>
            </a:r>
            <a:r>
              <a:rPr lang="en-US" sz="2200" u="sng" dirty="0" err="1">
                <a:effectLst/>
                <a:latin typeface="+mn-lt"/>
                <a:ea typeface="+mn-ea"/>
                <a:cs typeface="+mn-cs"/>
                <a:sym typeface="Helvetica Neue"/>
              </a:rPr>
              <a:t>www.howtocrit.com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 by Mitch Goldstein. </a:t>
            </a:r>
            <a:endParaRPr lang="en-US" sz="2200" u="sng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96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Critiques functionally optimally when there are clearly defined roles.</a:t>
            </a: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Kind = giving feedback that will make the work stronger</a:t>
            </a:r>
          </a:p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Nice = avoiding constructive criticism because you don’t want to hurt someone’s feelings</a:t>
            </a: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Content adapted from </a:t>
            </a:r>
            <a:r>
              <a:rPr lang="en-US" sz="2200" u="sng" dirty="0" err="1">
                <a:effectLst/>
                <a:latin typeface="+mn-lt"/>
                <a:ea typeface="+mn-ea"/>
                <a:cs typeface="+mn-cs"/>
                <a:sym typeface="Helvetica Neue"/>
              </a:rPr>
              <a:t>www.howtocrit.com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 by Mitch Goldstein. </a:t>
            </a:r>
          </a:p>
        </p:txBody>
      </p:sp>
    </p:spTree>
    <p:extLst>
      <p:ext uri="{BB962C8B-B14F-4D97-AF65-F5344CB8AC3E}">
        <p14:creationId xmlns:p14="http://schemas.microsoft.com/office/powerpoint/2010/main" val="368814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None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2400" i="0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The “Six Thinking Hats” is parallel thinking process developed by Edward de Bono</a:t>
            </a:r>
          </a:p>
          <a:p>
            <a:pPr marL="0" indent="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None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2400" i="0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Process describes thinking into six clear functions and roles.</a:t>
            </a:r>
          </a:p>
          <a:p>
            <a:pPr marL="0" indent="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None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endParaRPr lang="en-US" sz="2400" i="0" dirty="0">
              <a:solidFill>
                <a:schemeClr val="tx1">
                  <a:lumMod val="50000"/>
                </a:schemeClr>
              </a:solidFill>
              <a:latin typeface="IBM Plex Mono" panose="020B0509050203000203" pitchFamily="49" charset="77"/>
              <a:ea typeface="SF Pro Rounded" pitchFamily="2" charset="0"/>
              <a:cs typeface="SF Pro Rounded" pitchFamily="2" charset="0"/>
            </a:endParaRPr>
          </a:p>
          <a:p>
            <a:pPr marL="0" indent="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None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endParaRPr lang="en-US" sz="2400" i="0" dirty="0">
              <a:solidFill>
                <a:schemeClr val="tx1">
                  <a:lumMod val="50000"/>
                </a:schemeClr>
              </a:solidFill>
              <a:latin typeface="IBM Plex Mono" panose="020B0509050203000203" pitchFamily="49" charset="77"/>
              <a:ea typeface="SF Pro Rounded" pitchFamily="2" charset="0"/>
              <a:cs typeface="SF Pro Rounded" pitchFamily="2" charset="0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Content adapted from </a:t>
            </a:r>
            <a:r>
              <a:rPr lang="en-CA" sz="2200" b="0" u="sng" dirty="0">
                <a:effectLst/>
                <a:latin typeface="+mn-lt"/>
                <a:ea typeface="+mn-ea"/>
                <a:cs typeface="+mn-cs"/>
                <a:sym typeface="Helvetica Neue"/>
              </a:rPr>
              <a:t>Edward de Bono’s ‘Six Thinking Hats’</a:t>
            </a:r>
            <a:r>
              <a:rPr lang="en-CA" sz="2200" b="0" u="none" dirty="0">
                <a:effectLst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lang="en-CA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as discussed by Marshall </a:t>
            </a:r>
            <a:r>
              <a:rPr lang="en-CA" sz="2200" b="0" dirty="0" err="1">
                <a:effectLst/>
                <a:latin typeface="+mn-lt"/>
                <a:ea typeface="+mn-ea"/>
                <a:cs typeface="+mn-cs"/>
                <a:sym typeface="Helvetica Neue"/>
              </a:rPr>
              <a:t>Vandruff</a:t>
            </a:r>
            <a:r>
              <a:rPr lang="en-CA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 (Draftsman, S02E29)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442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None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2400" i="0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Examples of feedback for each hat. Challenge students to come up with more potential examples for each.</a:t>
            </a:r>
          </a:p>
          <a:p>
            <a:pPr marL="0" indent="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None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endParaRPr lang="en-US" sz="2400" i="0" dirty="0">
              <a:solidFill>
                <a:schemeClr val="tx1">
                  <a:lumMod val="50000"/>
                </a:schemeClr>
              </a:solidFill>
              <a:latin typeface="IBM Plex Mono" panose="020B0509050203000203" pitchFamily="49" charset="77"/>
              <a:ea typeface="SF Pro Rounded" pitchFamily="2" charset="0"/>
              <a:cs typeface="SF Pro Rounded" pitchFamily="2" charset="0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endParaRPr lang="en-US" sz="2200" dirty="0">
              <a:effectLst/>
              <a:latin typeface="+mn-lt"/>
              <a:ea typeface="+mn-ea"/>
              <a:cs typeface="+mn-cs"/>
              <a:sym typeface="Helvetica Neue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Content adapted from </a:t>
            </a:r>
            <a:r>
              <a:rPr lang="en-CA" sz="2200" b="0" u="sng" dirty="0">
                <a:effectLst/>
                <a:latin typeface="+mn-lt"/>
                <a:ea typeface="+mn-ea"/>
                <a:cs typeface="+mn-cs"/>
                <a:sym typeface="Helvetica Neue"/>
              </a:rPr>
              <a:t>Edward de Bono’s ‘Six Thinking Hats’</a:t>
            </a:r>
            <a:r>
              <a:rPr lang="en-CA" sz="2200" b="0" u="none" dirty="0">
                <a:effectLst/>
                <a:latin typeface="+mn-lt"/>
                <a:ea typeface="+mn-ea"/>
                <a:cs typeface="+mn-cs"/>
                <a:sym typeface="Helvetica Neue"/>
              </a:rPr>
              <a:t>, </a:t>
            </a:r>
            <a:r>
              <a:rPr lang="en-CA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as discussed by Marshall </a:t>
            </a:r>
            <a:r>
              <a:rPr lang="en-CA" sz="2200" b="0" dirty="0" err="1">
                <a:effectLst/>
                <a:latin typeface="+mn-lt"/>
                <a:ea typeface="+mn-ea"/>
                <a:cs typeface="+mn-cs"/>
                <a:sym typeface="Helvetica Neue"/>
              </a:rPr>
              <a:t>Vandruff</a:t>
            </a:r>
            <a:r>
              <a:rPr lang="en-CA" sz="2200" b="0" dirty="0">
                <a:effectLst/>
                <a:latin typeface="+mn-lt"/>
                <a:ea typeface="+mn-ea"/>
                <a:cs typeface="+mn-cs"/>
                <a:sym typeface="Helvetica Neue"/>
              </a:rPr>
              <a:t> (Draftsman, S02E29)</a:t>
            </a:r>
            <a:r>
              <a:rPr lang="en-US" sz="2200" dirty="0">
                <a:effectLst/>
                <a:latin typeface="+mn-lt"/>
                <a:ea typeface="+mn-ea"/>
                <a:cs typeface="+mn-cs"/>
                <a:sym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424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</p:spPr>
        <p:txBody>
          <a:bodyPr anchor="b"/>
          <a:lstStyle>
            <a:lvl1pPr defTabSz="1160859">
              <a:defRPr sz="13300" cap="all" spc="-66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00000"/>
              </a:lnSpc>
              <a:spcBef>
                <a:spcPts val="0"/>
              </a:spcBef>
              <a:buSzTx/>
              <a:buNone/>
              <a:defRPr sz="3500" cap="all" spc="-10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defTabSz="584200">
              <a:lnSpc>
                <a:spcPct val="100000"/>
              </a:lnSpc>
              <a:spcBef>
                <a:spcPts val="0"/>
              </a:spcBef>
              <a:buSzTx/>
              <a:buNone/>
              <a:defRPr sz="3500" cap="all" spc="-10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defTabSz="584200">
              <a:lnSpc>
                <a:spcPct val="100000"/>
              </a:lnSpc>
              <a:spcBef>
                <a:spcPts val="0"/>
              </a:spcBef>
              <a:buSzTx/>
              <a:buNone/>
              <a:defRPr sz="3500" cap="all" spc="-10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defTabSz="584200">
              <a:lnSpc>
                <a:spcPct val="100000"/>
              </a:lnSpc>
              <a:spcBef>
                <a:spcPts val="0"/>
              </a:spcBef>
              <a:buSzTx/>
              <a:buNone/>
              <a:defRPr sz="3500" cap="all" spc="-10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defTabSz="584200">
              <a:lnSpc>
                <a:spcPct val="100000"/>
              </a:lnSpc>
              <a:spcBef>
                <a:spcPts val="0"/>
              </a:spcBef>
              <a:buSzTx/>
              <a:buNone/>
              <a:defRPr sz="3500" cap="all" spc="-10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797516" y="12979146"/>
            <a:ext cx="361189" cy="404115"/>
          </a:xfrm>
          <a:prstGeom prst="rect">
            <a:avLst/>
          </a:prstGeom>
        </p:spPr>
        <p:txBody>
          <a:bodyPr/>
          <a:lstStyle>
            <a:lvl1pPr defTabSz="3428914">
              <a:defRPr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ural.co/t/ixd6391/m/ixd6391/1607012547420/404496994646c2ad337c75dcc090c297a1824f5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ural.co/t/ixd6391/m/ixd6391/1607012547420/404496994646c2ad337c75dcc090c297a1824f5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1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DA0EB5-70A6-044C-93F6-E99196870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86"/>
          <a:stretch/>
        </p:blipFill>
        <p:spPr bwMode="auto">
          <a:xfrm>
            <a:off x="0" y="1469570"/>
            <a:ext cx="7184572" cy="122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6BAA589-D1AB-4F41-A94D-FAB8A41D5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1"/>
          <a:stretch/>
        </p:blipFill>
        <p:spPr bwMode="auto">
          <a:xfrm>
            <a:off x="17333797" y="0"/>
            <a:ext cx="7050198" cy="122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As we enter month 67 of 2020*"/>
          <p:cNvSpPr txBox="1"/>
          <p:nvPr/>
        </p:nvSpPr>
        <p:spPr>
          <a:xfrm>
            <a:off x="5953577" y="4866459"/>
            <a:ext cx="12476845" cy="3983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57200">
              <a:spcBef>
                <a:spcPts val="1600"/>
              </a:spcBef>
              <a:defRPr sz="5000">
                <a:solidFill>
                  <a:srgbClr val="D5D5D5"/>
                </a:solidFill>
                <a:latin typeface="DM Mono Regular"/>
                <a:ea typeface="DM Mono Regular"/>
                <a:cs typeface="DM Mono Regular"/>
                <a:sym typeface="DM Mono Regular"/>
              </a:defRPr>
            </a:pPr>
            <a:r>
              <a:rPr lang="en-US" sz="86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IBM Plex Mono" panose="020B0509050203000203" pitchFamily="49" charset="77"/>
              </a:rPr>
              <a:t>Critique </a:t>
            </a:r>
          </a:p>
          <a:p>
            <a:pPr defTabSz="457200">
              <a:spcBef>
                <a:spcPts val="1600"/>
              </a:spcBef>
              <a:defRPr sz="5000">
                <a:solidFill>
                  <a:srgbClr val="D5D5D5"/>
                </a:solidFill>
                <a:latin typeface="DM Mono Regular"/>
                <a:ea typeface="DM Mono Regular"/>
                <a:cs typeface="DM Mono Regular"/>
                <a:sym typeface="DM Mono Regular"/>
              </a:defRPr>
            </a:pPr>
            <a:r>
              <a:rPr lang="en-US" sz="86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IBM Plex Mono" panose="020B0509050203000203" pitchFamily="49" charset="77"/>
              </a:rPr>
              <a:t>Fundamentals</a:t>
            </a:r>
          </a:p>
          <a:p>
            <a:pPr defTabSz="457200">
              <a:spcBef>
                <a:spcPts val="2200"/>
              </a:spcBef>
              <a:defRPr sz="5000">
                <a:solidFill>
                  <a:srgbClr val="D5D5D5"/>
                </a:solidFill>
                <a:latin typeface="DM Mono Regular"/>
                <a:ea typeface="DM Mono Regular"/>
                <a:cs typeface="DM Mono Regular"/>
                <a:sym typeface="DM Mono Regular"/>
              </a:defRPr>
            </a:pPr>
            <a:r>
              <a:rPr lang="en-US" sz="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Peer Feedback Session 1</a:t>
            </a:r>
          </a:p>
        </p:txBody>
      </p:sp>
    </p:spTree>
    <p:extLst>
      <p:ext uri="{BB962C8B-B14F-4D97-AF65-F5344CB8AC3E}">
        <p14:creationId xmlns:p14="http://schemas.microsoft.com/office/powerpoint/2010/main" val="5518238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Evaluate your priorities Not everything can be the most important. Done is better than perfect, and not everything needs to get done.…"/>
          <p:cNvSpPr txBox="1"/>
          <p:nvPr/>
        </p:nvSpPr>
        <p:spPr>
          <a:xfrm>
            <a:off x="1047514" y="3747575"/>
            <a:ext cx="12382736" cy="8568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Will be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live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in breakout rooms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Will only take place if you have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high fidelity wireframes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to show for review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Will give feedback using the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‘6 thinking hats’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Have a goal of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getting feedback on wireframes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1:1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crits with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instructor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will happen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simultaneously</a:t>
            </a:r>
            <a:endParaRPr lang="en-US" sz="3200" i="1" dirty="0">
              <a:solidFill>
                <a:schemeClr val="tx1">
                  <a:lumMod val="50000"/>
                </a:schemeClr>
              </a:solidFill>
              <a:latin typeface="IBM Plex Mono" panose="020B0509050203000203" pitchFamily="49" charset="77"/>
              <a:ea typeface="SF Pro Rounded" pitchFamily="2" charset="0"/>
              <a:cs typeface="SF Pro Rounded" pitchFamily="2" charset="0"/>
            </a:endParaRPr>
          </a:p>
        </p:txBody>
      </p:sp>
      <p:sp>
        <p:nvSpPr>
          <p:cNvPr id="187" name="Time management tips"/>
          <p:cNvSpPr txBox="1"/>
          <p:nvPr/>
        </p:nvSpPr>
        <p:spPr>
          <a:xfrm>
            <a:off x="1047514" y="1453403"/>
            <a:ext cx="21971004" cy="150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8000" spc="-159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7000" b="1" dirty="0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Today’s Peer Feedback</a:t>
            </a:r>
            <a:endParaRPr sz="7000" b="1" dirty="0">
              <a:solidFill>
                <a:schemeClr val="tx1">
                  <a:lumMod val="50000"/>
                </a:schemeClr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pic>
        <p:nvPicPr>
          <p:cNvPr id="3074" name="Picture 2" descr="Playful illustration of a person in a yellow bunny costume.">
            <a:extLst>
              <a:ext uri="{FF2B5EF4-FFF2-40B4-BE49-F238E27FC236}">
                <a16:creationId xmlns:a16="http://schemas.microsoft.com/office/drawing/2014/main" id="{B12D6C8E-255A-FE4E-8E22-2BE5049AF6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025" y="2204045"/>
            <a:ext cx="7003544" cy="936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641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 lot of us are feeling  like 💩 at the moment.">
            <a:hlinkClick r:id="rId3"/>
          </p:cNvPr>
          <p:cNvSpPr txBox="1">
            <a:spLocks noGrp="1"/>
          </p:cNvSpPr>
          <p:nvPr>
            <p:ph type="ctrTitle"/>
          </p:nvPr>
        </p:nvSpPr>
        <p:spPr>
          <a:xfrm>
            <a:off x="3604356" y="3653137"/>
            <a:ext cx="17175287" cy="640972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defRPr b="0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en-US" u="sng" dirty="0">
                <a:solidFill>
                  <a:schemeClr val="tx1">
                    <a:lumMod val="50000"/>
                  </a:schemeClr>
                </a:solidFill>
              </a:rPr>
              <a:t>What is ‘critique’?</a:t>
            </a:r>
            <a:endParaRPr sz="67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347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Evaluate your priorities Not everything can be the most important. Done is better than perfect, and not everything needs to get done.…"/>
          <p:cNvSpPr txBox="1"/>
          <p:nvPr/>
        </p:nvSpPr>
        <p:spPr>
          <a:xfrm>
            <a:off x="1047514" y="3747575"/>
            <a:ext cx="12382736" cy="8568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Critique is a specific kind of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feedback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specific to the art and design industries.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May be one of the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most valuable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parts of a formal design education.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May also be one of the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most difficult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parts of </a:t>
            </a:r>
            <a:b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design school, especially for new(</a:t>
            </a:r>
            <a:r>
              <a:rPr lang="en-US" sz="3200" i="1" dirty="0" err="1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er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) students.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It requires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time and practice to learn the skills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needed to receive and give feedback during a critique.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You can learn and grow from both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giving and </a:t>
            </a:r>
            <a:b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receiving feedback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during a critique.</a:t>
            </a:r>
          </a:p>
        </p:txBody>
      </p:sp>
      <p:sp>
        <p:nvSpPr>
          <p:cNvPr id="187" name="Time management tips"/>
          <p:cNvSpPr txBox="1"/>
          <p:nvPr/>
        </p:nvSpPr>
        <p:spPr>
          <a:xfrm>
            <a:off x="1047514" y="1453403"/>
            <a:ext cx="21971004" cy="150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8000" spc="-159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7000" b="1" dirty="0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An overview of critique</a:t>
            </a:r>
            <a:endParaRPr sz="7000" b="1" dirty="0">
              <a:solidFill>
                <a:schemeClr val="tx1">
                  <a:lumMod val="50000"/>
                </a:schemeClr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pic>
        <p:nvPicPr>
          <p:cNvPr id="3074" name="Picture 2" descr="Playful illustration of a person in a yellow bunny costume.">
            <a:extLst>
              <a:ext uri="{FF2B5EF4-FFF2-40B4-BE49-F238E27FC236}">
                <a16:creationId xmlns:a16="http://schemas.microsoft.com/office/drawing/2014/main" id="{B12D6C8E-255A-FE4E-8E22-2BE5049AF6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025" y="2204045"/>
            <a:ext cx="7003544" cy="936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0309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 lot of us are feeling  like 💩 at the moment.">
            <a:hlinkClick r:id="rId3"/>
          </p:cNvPr>
          <p:cNvSpPr txBox="1">
            <a:spLocks noGrp="1"/>
          </p:cNvSpPr>
          <p:nvPr>
            <p:ph type="ctrTitle"/>
          </p:nvPr>
        </p:nvSpPr>
        <p:spPr>
          <a:xfrm>
            <a:off x="3604356" y="3653137"/>
            <a:ext cx="17175287" cy="640972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defRPr b="0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en-US" u="sng" dirty="0">
                <a:solidFill>
                  <a:schemeClr val="tx1">
                    <a:lumMod val="50000"/>
                  </a:schemeClr>
                </a:solidFill>
              </a:rPr>
              <a:t>What is the purpose</a:t>
            </a:r>
            <a:br>
              <a:rPr lang="en-US" u="sng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u="sng" dirty="0">
                <a:solidFill>
                  <a:schemeClr val="tx1">
                    <a:lumMod val="50000"/>
                  </a:schemeClr>
                </a:solidFill>
              </a:rPr>
              <a:t> of critique?</a:t>
            </a:r>
            <a:endParaRPr sz="67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55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me management tips"/>
          <p:cNvSpPr txBox="1"/>
          <p:nvPr/>
        </p:nvSpPr>
        <p:spPr>
          <a:xfrm>
            <a:off x="1206498" y="1453403"/>
            <a:ext cx="21971004" cy="150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8000" spc="-159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7000" b="1" dirty="0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The purpose of critique…</a:t>
            </a:r>
            <a:endParaRPr sz="7000" b="1" dirty="0">
              <a:solidFill>
                <a:schemeClr val="tx1">
                  <a:lumMod val="50000"/>
                </a:schemeClr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ACBD9C-4ABD-F94D-9C32-1CEFCB13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0006"/>
              </p:ext>
            </p:extLst>
          </p:nvPr>
        </p:nvGraphicFramePr>
        <p:xfrm>
          <a:off x="1206498" y="3694348"/>
          <a:ext cx="21971004" cy="8568249"/>
        </p:xfrm>
        <a:graphic>
          <a:graphicData uri="http://schemas.openxmlformats.org/drawingml/2006/table">
            <a:tbl>
              <a:tblPr/>
              <a:tblGrid>
                <a:gridCol w="6937378">
                  <a:extLst>
                    <a:ext uri="{9D8B030D-6E8A-4147-A177-3AD203B41FA5}">
                      <a16:colId xmlns:a16="http://schemas.microsoft.com/office/drawing/2014/main" val="2916537839"/>
                    </a:ext>
                  </a:extLst>
                </a:gridCol>
                <a:gridCol w="15033626">
                  <a:extLst>
                    <a:ext uri="{9D8B030D-6E8A-4147-A177-3AD203B41FA5}">
                      <a16:colId xmlns:a16="http://schemas.microsoft.com/office/drawing/2014/main" val="2702217098"/>
                    </a:ext>
                  </a:extLst>
                </a:gridCol>
              </a:tblGrid>
              <a:tr h="1056874">
                <a:tc>
                  <a:txBody>
                    <a:bodyPr/>
                    <a:lstStyle/>
                    <a:p>
                      <a:r>
                        <a:rPr lang="en-CA" sz="3500" b="1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Is</a:t>
                      </a:r>
                      <a:endParaRPr lang="en-CA" sz="3500" b="1" i="0" dirty="0">
                        <a:effectLst/>
                        <a:latin typeface="SF Pro Rounded" pitchFamily="2" charset="0"/>
                        <a:ea typeface="SF Pro Rounded" pitchFamily="2" charset="0"/>
                        <a:cs typeface="SF Pro Rounded" pitchFamily="2" charset="0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3500" b="1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Isn’t</a:t>
                      </a:r>
                      <a:endParaRPr lang="en-CA" sz="3500" b="1" i="0" dirty="0">
                        <a:effectLst/>
                        <a:latin typeface="SF Pro Rounded" pitchFamily="2" charset="0"/>
                        <a:ea typeface="SF Pro Rounded" pitchFamily="2" charset="0"/>
                        <a:cs typeface="SF Pro Rounded" pitchFamily="2" charset="0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600915"/>
                  </a:ext>
                </a:extLst>
              </a:tr>
              <a:tr h="987071">
                <a:tc rowSpan="7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To learn, to improve, </a:t>
                      </a:r>
                      <a:b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</a:br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and to strengthen a </a:t>
                      </a:r>
                      <a:b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</a:br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piece of design work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To comment on the talent of the designer (positive or negative)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72219"/>
                  </a:ext>
                </a:extLst>
              </a:tr>
              <a:tr h="1056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A competition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88804"/>
                  </a:ext>
                </a:extLst>
              </a:tr>
              <a:tr h="1056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A confidence boost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16540"/>
                  </a:ext>
                </a:extLst>
              </a:tr>
              <a:tr h="1056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A personal attack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32707"/>
                  </a:ext>
                </a:extLst>
              </a:tr>
              <a:tr h="1056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To show off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60314"/>
                  </a:ext>
                </a:extLst>
              </a:tr>
              <a:tr h="1056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To punish someone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55424"/>
                  </a:ext>
                </a:extLst>
              </a:tr>
              <a:tr h="123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i="1" dirty="0">
                          <a:solidFill>
                            <a:srgbClr val="000000"/>
                          </a:solidFill>
                          <a:effectLst/>
                          <a:latin typeface="IBM Plex Mono" panose="020B0509050203000203" pitchFamily="49" charset="77"/>
                        </a:rPr>
                        <a:t>To act as ‘reality tv’ for others in the classroom</a:t>
                      </a:r>
                      <a:endParaRPr lang="en-CA" sz="2800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0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8848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Evaluate your priorities Not everything can be the most important. Done is better than perfect, and not everything needs to get done.…"/>
          <p:cNvSpPr txBox="1"/>
          <p:nvPr/>
        </p:nvSpPr>
        <p:spPr>
          <a:xfrm>
            <a:off x="5419665" y="5547802"/>
            <a:ext cx="13544669" cy="507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The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goal for seeking feedback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should always be made clear before a crit begins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Goals may include: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exploring a concept, looking for errors details, as a celebration at the end of a project, etc.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The goal should NEVER be to tear apart the person who made the work. 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Your work ≠ your worth.</a:t>
            </a:r>
          </a:p>
        </p:txBody>
      </p:sp>
      <p:sp>
        <p:nvSpPr>
          <p:cNvPr id="187" name="Time management tips"/>
          <p:cNvSpPr txBox="1"/>
          <p:nvPr/>
        </p:nvSpPr>
        <p:spPr>
          <a:xfrm>
            <a:off x="5419665" y="3253629"/>
            <a:ext cx="13544669" cy="150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8000" spc="-159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7000" b="1" dirty="0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The golden rule of a good critique</a:t>
            </a:r>
            <a:endParaRPr sz="7000" b="1" dirty="0">
              <a:solidFill>
                <a:schemeClr val="tx1">
                  <a:lumMod val="50000"/>
                </a:schemeClr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168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me management tips"/>
          <p:cNvSpPr txBox="1"/>
          <p:nvPr/>
        </p:nvSpPr>
        <p:spPr>
          <a:xfrm>
            <a:off x="1206498" y="1453403"/>
            <a:ext cx="21971004" cy="150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8000" spc="-159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7000" b="1" dirty="0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Responsibilities during critique…</a:t>
            </a:r>
            <a:endParaRPr sz="7000" b="1" dirty="0">
              <a:solidFill>
                <a:schemeClr val="tx1">
                  <a:lumMod val="50000"/>
                </a:schemeClr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ACBD9C-4ABD-F94D-9C32-1CEFCB13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03070"/>
              </p:ext>
            </p:extLst>
          </p:nvPr>
        </p:nvGraphicFramePr>
        <p:xfrm>
          <a:off x="1206498" y="3126767"/>
          <a:ext cx="21971004" cy="9135830"/>
        </p:xfrm>
        <a:graphic>
          <a:graphicData uri="http://schemas.openxmlformats.org/drawingml/2006/table">
            <a:tbl>
              <a:tblPr/>
              <a:tblGrid>
                <a:gridCol w="10966452">
                  <a:extLst>
                    <a:ext uri="{9D8B030D-6E8A-4147-A177-3AD203B41FA5}">
                      <a16:colId xmlns:a16="http://schemas.microsoft.com/office/drawing/2014/main" val="2916537839"/>
                    </a:ext>
                  </a:extLst>
                </a:gridCol>
                <a:gridCol w="11004552">
                  <a:extLst>
                    <a:ext uri="{9D8B030D-6E8A-4147-A177-3AD203B41FA5}">
                      <a16:colId xmlns:a16="http://schemas.microsoft.com/office/drawing/2014/main" val="2702217098"/>
                    </a:ext>
                  </a:extLst>
                </a:gridCol>
              </a:tblGrid>
              <a:tr h="1317550">
                <a:tc>
                  <a:txBody>
                    <a:bodyPr/>
                    <a:lstStyle/>
                    <a:p>
                      <a:r>
                        <a:rPr lang="en-CA" sz="3500" b="0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The person </a:t>
                      </a:r>
                      <a:r>
                        <a:rPr lang="en-CA" sz="3500" b="1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receiving</a:t>
                      </a:r>
                      <a:r>
                        <a:rPr lang="en-CA" sz="3500" b="0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 feedback</a:t>
                      </a:r>
                      <a:endParaRPr lang="en-CA" sz="3500" b="0" i="0" dirty="0">
                        <a:effectLst/>
                        <a:latin typeface="SF Pro Rounded" pitchFamily="2" charset="0"/>
                        <a:ea typeface="SF Pro Rounded" pitchFamily="2" charset="0"/>
                        <a:cs typeface="SF Pro Rounded" pitchFamily="2" charset="0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3500" b="0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The person </a:t>
                      </a:r>
                      <a:r>
                        <a:rPr lang="en-CA" sz="3500" b="1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giving</a:t>
                      </a:r>
                      <a:r>
                        <a:rPr lang="en-CA" sz="3500" b="0" i="0" dirty="0">
                          <a:solidFill>
                            <a:srgbClr val="000000"/>
                          </a:solidFill>
                          <a:effectLst/>
                          <a:latin typeface="SF Pro Rounded" pitchFamily="2" charset="0"/>
                          <a:ea typeface="SF Pro Rounded" pitchFamily="2" charset="0"/>
                          <a:cs typeface="SF Pro Rounded" pitchFamily="2" charset="0"/>
                        </a:rPr>
                        <a:t> feedback</a:t>
                      </a:r>
                      <a:endParaRPr lang="en-CA" sz="3500" b="0" i="0" dirty="0">
                        <a:effectLst/>
                        <a:latin typeface="SF Pro Rounded" pitchFamily="2" charset="0"/>
                        <a:ea typeface="SF Pro Rounded" pitchFamily="2" charset="0"/>
                        <a:cs typeface="SF Pro Rounded" pitchFamily="2" charset="0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600915"/>
                  </a:ext>
                </a:extLst>
              </a:tr>
              <a:tr h="1230530"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Ask specific, pointed questions about your work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Give useful feedback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72219"/>
                  </a:ext>
                </a:extLst>
              </a:tr>
              <a:tr h="1317550"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Give the critique-</a:t>
                      </a:r>
                      <a:r>
                        <a:rPr lang="en-CA" sz="2800" b="1" i="1" dirty="0" err="1">
                          <a:effectLst/>
                          <a:latin typeface="IBM Plex Mono" panose="020B0509050203000203" pitchFamily="49" charset="77"/>
                        </a:rPr>
                        <a:t>er</a:t>
                      </a:r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 an area of focus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Ask the critique-</a:t>
                      </a:r>
                      <a:r>
                        <a:rPr lang="en-CA" sz="2800" b="1" i="1" dirty="0" err="1">
                          <a:effectLst/>
                          <a:latin typeface="IBM Plex Mono" panose="020B0509050203000203" pitchFamily="49" charset="77"/>
                        </a:rPr>
                        <a:t>ee</a:t>
                      </a:r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 what they want feedback on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88804"/>
                  </a:ext>
                </a:extLst>
              </a:tr>
              <a:tr h="1317550"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Take notes or record (with consent) the session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Don’t give suggestions on how to ‘fix’ things unless you’re asked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16540"/>
                  </a:ext>
                </a:extLst>
              </a:tr>
              <a:tr h="1317550"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Determine which feedback is and isn’t relevant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Be kind, not nice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32707"/>
                  </a:ext>
                </a:extLst>
              </a:tr>
              <a:tr h="1317550">
                <a:tc>
                  <a:txBody>
                    <a:bodyPr/>
                    <a:lstStyle/>
                    <a:p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Ask for more, if you’re not getting what you need	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 sz="2800" b="1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60314"/>
                  </a:ext>
                </a:extLst>
              </a:tr>
              <a:tr h="1317550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1" i="1" dirty="0">
                          <a:effectLst/>
                          <a:latin typeface="IBM Plex Mono" panose="020B0509050203000203" pitchFamily="49" charset="77"/>
                        </a:rPr>
                        <a:t>Do your best not to take it personally</a:t>
                      </a: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 sz="2800" b="1" i="1" dirty="0">
                        <a:effectLst/>
                        <a:latin typeface="IBM Plex Mono" panose="020B0509050203000203" pitchFamily="49" charset="77"/>
                      </a:endParaRPr>
                    </a:p>
                  </a:txBody>
                  <a:tcPr marL="38100" marR="38100" marT="38100" marB="38100" anchor="ctr">
                    <a:lnL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09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87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me management tips"/>
          <p:cNvSpPr txBox="1"/>
          <p:nvPr/>
        </p:nvSpPr>
        <p:spPr>
          <a:xfrm>
            <a:off x="1206498" y="1400176"/>
            <a:ext cx="21971004" cy="150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8000" spc="-159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7000" b="1" dirty="0" err="1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Crits</a:t>
            </a:r>
            <a:r>
              <a:rPr lang="en-US" sz="7000" b="1" dirty="0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 with ‘The Six Thinking Hats’</a:t>
            </a:r>
            <a:endParaRPr sz="7000" b="1" dirty="0">
              <a:solidFill>
                <a:schemeClr val="tx1">
                  <a:lumMod val="50000"/>
                </a:schemeClr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sp>
        <p:nvSpPr>
          <p:cNvPr id="4" name="Evaluate your priorities Not everything can be the most important. Done is better than perfect, and not everything needs to get done.…">
            <a:extLst>
              <a:ext uri="{FF2B5EF4-FFF2-40B4-BE49-F238E27FC236}">
                <a16:creationId xmlns:a16="http://schemas.microsoft.com/office/drawing/2014/main" id="{8BD7CCBF-DA28-024D-9FBF-B44C0112776E}"/>
              </a:ext>
            </a:extLst>
          </p:cNvPr>
          <p:cNvSpPr txBox="1"/>
          <p:nvPr/>
        </p:nvSpPr>
        <p:spPr>
          <a:xfrm>
            <a:off x="22564490" y="3747575"/>
            <a:ext cx="5067536" cy="8568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endParaRPr lang="en-US" sz="3200" i="1" dirty="0">
              <a:solidFill>
                <a:schemeClr val="tx1">
                  <a:lumMod val="50000"/>
                </a:schemeClr>
              </a:solidFill>
              <a:latin typeface="IBM Plex Mono" panose="020B0509050203000203" pitchFamily="49" charset="77"/>
              <a:ea typeface="SF Pro Rounded" pitchFamily="2" charset="0"/>
              <a:cs typeface="SF Pro Rounded" pitchFamily="2" charset="0"/>
            </a:endParaRPr>
          </a:p>
        </p:txBody>
      </p:sp>
      <p:sp>
        <p:nvSpPr>
          <p:cNvPr id="10" name="Evaluate your priorities Not everything can be the most important. Done is better than perfect, and not everything needs to get done.…">
            <a:extLst>
              <a:ext uri="{FF2B5EF4-FFF2-40B4-BE49-F238E27FC236}">
                <a16:creationId xmlns:a16="http://schemas.microsoft.com/office/drawing/2014/main" id="{07E80B9E-AFAC-964F-AD2A-6D362F4212F7}"/>
              </a:ext>
            </a:extLst>
          </p:cNvPr>
          <p:cNvSpPr txBox="1"/>
          <p:nvPr/>
        </p:nvSpPr>
        <p:spPr>
          <a:xfrm>
            <a:off x="1206498" y="3490400"/>
            <a:ext cx="21971003" cy="95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accent1"/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Blue Hat: Organization (the big picture, process)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</a:t>
            </a:r>
            <a:b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Explains the purpose of the critique and/or the work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tx1">
                    <a:lumMod val="40000"/>
                    <a:lumOff val="6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White Hat: Neutrality (facts, information, objectivity)</a:t>
            </a:r>
            <a:b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Gives facts/information to not run into the same issue(s) next time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accent5"/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Red Hat	: Emotion (feelings, subjectivity)</a:t>
            </a:r>
            <a:b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The emotional response to the work OR the feedback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Black Hat: Negativity (judgement, pessimistic view)	</a:t>
            </a:r>
            <a:b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Looks for weaknesses and negatives, assumes the worst outcome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accent3"/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Green Hat: Creativity (new ideas, innovation)</a:t>
            </a:r>
            <a:b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Brainstorming and “what ifs”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Yellow Hat: Positivity (benefits, optimistic view)</a:t>
            </a:r>
            <a:b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</a:b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Looks for strengths and positives, assumes the best outcome</a:t>
            </a:r>
          </a:p>
        </p:txBody>
      </p:sp>
    </p:spTree>
    <p:extLst>
      <p:ext uri="{BB962C8B-B14F-4D97-AF65-F5344CB8AC3E}">
        <p14:creationId xmlns:p14="http://schemas.microsoft.com/office/powerpoint/2010/main" val="40418174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me management tips"/>
          <p:cNvSpPr txBox="1"/>
          <p:nvPr/>
        </p:nvSpPr>
        <p:spPr>
          <a:xfrm>
            <a:off x="1206498" y="2657476"/>
            <a:ext cx="21971004" cy="1501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8000" spc="-159">
                <a:solidFill>
                  <a:schemeClr val="accent4">
                    <a:hueOff val="348544"/>
                    <a:lumOff val="7139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rPr lang="en-US" sz="7000" b="1" dirty="0">
                <a:solidFill>
                  <a:schemeClr val="tx1">
                    <a:lumMod val="50000"/>
                  </a:schemeClr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Example feedback from each hat</a:t>
            </a:r>
            <a:endParaRPr sz="7000" b="1" dirty="0">
              <a:solidFill>
                <a:schemeClr val="tx1">
                  <a:lumMod val="50000"/>
                </a:schemeClr>
              </a:solidFill>
              <a:latin typeface="SF Pro Rounded" pitchFamily="2" charset="0"/>
              <a:ea typeface="SF Pro Rounded" pitchFamily="2" charset="0"/>
              <a:cs typeface="SF Pro Rounded" pitchFamily="2" charset="0"/>
            </a:endParaRPr>
          </a:p>
        </p:txBody>
      </p:sp>
      <p:sp>
        <p:nvSpPr>
          <p:cNvPr id="4" name="Evaluate your priorities Not everything can be the most important. Done is better than perfect, and not everything needs to get done.…">
            <a:extLst>
              <a:ext uri="{FF2B5EF4-FFF2-40B4-BE49-F238E27FC236}">
                <a16:creationId xmlns:a16="http://schemas.microsoft.com/office/drawing/2014/main" id="{8BD7CCBF-DA28-024D-9FBF-B44C0112776E}"/>
              </a:ext>
            </a:extLst>
          </p:cNvPr>
          <p:cNvSpPr txBox="1"/>
          <p:nvPr/>
        </p:nvSpPr>
        <p:spPr>
          <a:xfrm>
            <a:off x="22564490" y="3747575"/>
            <a:ext cx="5067536" cy="8568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endParaRPr lang="en-US" sz="3200" i="1" dirty="0">
              <a:solidFill>
                <a:schemeClr val="tx1">
                  <a:lumMod val="50000"/>
                </a:schemeClr>
              </a:solidFill>
              <a:latin typeface="IBM Plex Mono" panose="020B0509050203000203" pitchFamily="49" charset="77"/>
              <a:ea typeface="SF Pro Rounded" pitchFamily="2" charset="0"/>
              <a:cs typeface="SF Pro Rounded" pitchFamily="2" charset="0"/>
            </a:endParaRPr>
          </a:p>
        </p:txBody>
      </p:sp>
      <p:sp>
        <p:nvSpPr>
          <p:cNvPr id="10" name="Evaluate your priorities Not everything can be the most important. Done is better than perfect, and not everything needs to get done.…">
            <a:extLst>
              <a:ext uri="{FF2B5EF4-FFF2-40B4-BE49-F238E27FC236}">
                <a16:creationId xmlns:a16="http://schemas.microsoft.com/office/drawing/2014/main" id="{07E80B9E-AFAC-964F-AD2A-6D362F4212F7}"/>
              </a:ext>
            </a:extLst>
          </p:cNvPr>
          <p:cNvSpPr txBox="1"/>
          <p:nvPr/>
        </p:nvSpPr>
        <p:spPr>
          <a:xfrm>
            <a:off x="1206498" y="4747700"/>
            <a:ext cx="21971003" cy="611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accent1"/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Blue Hat: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“What are you looking for feedback on?”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tx1">
                    <a:lumMod val="40000"/>
                    <a:lumOff val="6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White Hat: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“Increased contrast will make the type more legible.”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accent5"/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Red Hat	: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“The </a:t>
            </a:r>
            <a:r>
              <a:rPr lang="en-US" sz="3200" i="1" dirty="0" err="1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colours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you used are ugly.”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Black Hat: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“This idea is ambitious given the due date.”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accent3"/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Green Hat: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“What if you added an ‘Queen of Hearts’ motif?”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Yellow Hat:</a:t>
            </a:r>
            <a:r>
              <a:rPr lang="en-US" sz="3200" b="1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”The overall mood helps reinforce the theme really well”.</a:t>
            </a:r>
          </a:p>
          <a:p>
            <a:pPr marL="514350" indent="-514350" algn="l" defTabSz="448055">
              <a:lnSpc>
                <a:spcPct val="120000"/>
              </a:lnSpc>
              <a:spcBef>
                <a:spcPts val="2500"/>
              </a:spcBef>
              <a:buClr>
                <a:srgbClr val="1611D9"/>
              </a:buClr>
              <a:buSzPct val="100000"/>
              <a:buFont typeface="Arial" panose="020B0604020202020204" pitchFamily="34" charset="0"/>
              <a:buChar char="•"/>
              <a:defRPr sz="2940">
                <a:solidFill>
                  <a:srgbClr val="D5D5D5"/>
                </a:solidFill>
                <a:latin typeface="DM Mono Light"/>
                <a:ea typeface="DM Mono Light"/>
                <a:cs typeface="DM Mono Light"/>
                <a:sym typeface="DM Mono Light"/>
              </a:defRPr>
            </a:pPr>
            <a:r>
              <a:rPr lang="en-US" sz="3200" i="1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You need feedback from each </a:t>
            </a:r>
            <a:r>
              <a:rPr lang="en-US" sz="3200" i="1" u="sng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colour</a:t>
            </a:r>
            <a:r>
              <a:rPr lang="en-US" sz="3200" i="1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in order to improve your work!</a:t>
            </a:r>
            <a:r>
              <a:rPr lang="en-US" sz="32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IBM Plex Mono" panose="020B0509050203000203" pitchFamily="49" charset="77"/>
                <a:ea typeface="SF Pro Rounded" pitchFamily="2" charset="0"/>
                <a:cs typeface="SF Pro Rounded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46742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078735BF1F6F44881AC2960877918B" ma:contentTypeVersion="10" ma:contentTypeDescription="Create a new document." ma:contentTypeScope="" ma:versionID="9998a97be92d465486cb4c126ceb9f40">
  <xsd:schema xmlns:xsd="http://www.w3.org/2001/XMLSchema" xmlns:xs="http://www.w3.org/2001/XMLSchema" xmlns:p="http://schemas.microsoft.com/office/2006/metadata/properties" xmlns:ns2="54bbe92a-ea0c-4823-b03d-ab2b534593e9" targetNamespace="http://schemas.microsoft.com/office/2006/metadata/properties" ma:root="true" ma:fieldsID="a1d7322505f1098df31414355ed892cd" ns2:_="">
    <xsd:import namespace="54bbe92a-ea0c-4823-b03d-ab2b534593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bbe92a-ea0c-4823-b03d-ab2b534593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44545-7634-4583-BAE7-82D644E8618D}"/>
</file>

<file path=customXml/itemProps2.xml><?xml version="1.0" encoding="utf-8"?>
<ds:datastoreItem xmlns:ds="http://schemas.openxmlformats.org/officeDocument/2006/customXml" ds:itemID="{58972E01-CCA1-4C14-A2B2-E2A5C0F9AE9E}">
  <ds:schemaRefs>
    <ds:schemaRef ds:uri="http://www.w3.org/XML/1998/namespace"/>
    <ds:schemaRef ds:uri="http://purl.org/dc/dcmitype/"/>
    <ds:schemaRef ds:uri="df16ff2b-b042-4b1e-9490-1d0bdda83927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9C06305-5C55-448A-9A32-005E87EEA2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1143</Words>
  <Application>Microsoft Macintosh PowerPoint</Application>
  <PresentationFormat>Custom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DM Sans Bold</vt:lpstr>
      <vt:lpstr>Graphik</vt:lpstr>
      <vt:lpstr>Graphik-SemiboldItalic</vt:lpstr>
      <vt:lpstr>Helvetica Neue</vt:lpstr>
      <vt:lpstr>Helvetica Neue Medium</vt:lpstr>
      <vt:lpstr>IBM Plex Mono</vt:lpstr>
      <vt:lpstr>SF Pro Rounded</vt:lpstr>
      <vt:lpstr>21_BasicWhite</vt:lpstr>
      <vt:lpstr>PowerPoint Presentation</vt:lpstr>
      <vt:lpstr>What is ‘critique’?</vt:lpstr>
      <vt:lpstr>PowerPoint Presentation</vt:lpstr>
      <vt:lpstr>What is the purpose  of critique?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 Identifying + Managing Academic/Pandemic Burnout</dc:title>
  <cp:lastModifiedBy>Meredith Thompson</cp:lastModifiedBy>
  <cp:revision>390</cp:revision>
  <dcterms:modified xsi:type="dcterms:W3CDTF">2021-06-04T14:17:01Z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0x01010037078735BF1F6F44881AC2960877918B</vt:lpwstr>
  </property>
</Properties>
</file>