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1"/>
  </p:notesMasterIdLst>
  <p:sldIdLst>
    <p:sldId id="281" r:id="rId5"/>
    <p:sldId id="317" r:id="rId6"/>
    <p:sldId id="318" r:id="rId7"/>
    <p:sldId id="319" r:id="rId8"/>
    <p:sldId id="320" r:id="rId9"/>
    <p:sldId id="330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1D9"/>
    <a:srgbClr val="EFE7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C3ADD0-E0E8-6D4F-93BB-1C702B710FEB}" v="1" dt="2021-06-04T14:15:31.97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40"/>
    <p:restoredTop sz="58776"/>
  </p:normalViewPr>
  <p:slideViewPr>
    <p:cSldViewPr snapToGrid="0" snapToObjects="1">
      <p:cViewPr varScale="1">
        <p:scale>
          <a:sx n="34" d="100"/>
          <a:sy n="34" d="100"/>
        </p:scale>
        <p:origin x="3160" y="19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edith Thompson" userId="d6f9a2ab-d198-43a3-bd50-03c6e1ffd273" providerId="ADAL" clId="{DD5A69B5-AE62-9D4C-82B5-2B55858584F4}"/>
    <pc:docChg chg="delSld modSld">
      <pc:chgData name="Meredith Thompson" userId="d6f9a2ab-d198-43a3-bd50-03c6e1ffd273" providerId="ADAL" clId="{DD5A69B5-AE62-9D4C-82B5-2B55858584F4}" dt="2021-06-04T14:18:09.882" v="57" actId="20577"/>
      <pc:docMkLst>
        <pc:docMk/>
      </pc:docMkLst>
      <pc:sldChg chg="modSp mod">
        <pc:chgData name="Meredith Thompson" userId="d6f9a2ab-d198-43a3-bd50-03c6e1ffd273" providerId="ADAL" clId="{DD5A69B5-AE62-9D4C-82B5-2B55858584F4}" dt="2021-06-04T14:18:09.882" v="57" actId="20577"/>
        <pc:sldMkLst>
          <pc:docMk/>
          <pc:sldMk cId="551823877" sldId="281"/>
        </pc:sldMkLst>
        <pc:spChg chg="mod">
          <ac:chgData name="Meredith Thompson" userId="d6f9a2ab-d198-43a3-bd50-03c6e1ffd273" providerId="ADAL" clId="{DD5A69B5-AE62-9D4C-82B5-2B55858584F4}" dt="2021-06-04T14:18:09.882" v="57" actId="20577"/>
          <ac:spMkLst>
            <pc:docMk/>
            <pc:sldMk cId="551823877" sldId="281"/>
            <ac:spMk id="161" creationId="{00000000-0000-0000-0000-000000000000}"/>
          </ac:spMkLst>
        </pc:spChg>
      </pc:sldChg>
      <pc:sldChg chg="del">
        <pc:chgData name="Meredith Thompson" userId="d6f9a2ab-d198-43a3-bd50-03c6e1ffd273" providerId="ADAL" clId="{DD5A69B5-AE62-9D4C-82B5-2B55858584F4}" dt="2021-06-04T14:17:37.622" v="1" actId="2696"/>
        <pc:sldMkLst>
          <pc:docMk/>
          <pc:sldMk cId="4206030936" sldId="316"/>
        </pc:sldMkLst>
      </pc:sldChg>
      <pc:sldChg chg="del">
        <pc:chgData name="Meredith Thompson" userId="d6f9a2ab-d198-43a3-bd50-03c6e1ffd273" providerId="ADAL" clId="{DD5A69B5-AE62-9D4C-82B5-2B55858584F4}" dt="2021-06-04T14:17:43.127" v="2" actId="2696"/>
        <pc:sldMkLst>
          <pc:docMk/>
          <pc:sldMk cId="2244674230" sldId="322"/>
        </pc:sldMkLst>
      </pc:sldChg>
      <pc:sldChg chg="del">
        <pc:chgData name="Meredith Thompson" userId="d6f9a2ab-d198-43a3-bd50-03c6e1ffd273" providerId="ADAL" clId="{DD5A69B5-AE62-9D4C-82B5-2B55858584F4}" dt="2021-06-04T14:17:32.352" v="0" actId="2696"/>
        <pc:sldMkLst>
          <pc:docMk/>
          <pc:sldMk cId="3007934772" sldId="324"/>
        </pc:sldMkLst>
      </pc:sldChg>
      <pc:sldChg chg="del">
        <pc:chgData name="Meredith Thompson" userId="d6f9a2ab-d198-43a3-bd50-03c6e1ffd273" providerId="ADAL" clId="{DD5A69B5-AE62-9D4C-82B5-2B55858584F4}" dt="2021-06-04T14:17:37.622" v="1" actId="2696"/>
        <pc:sldMkLst>
          <pc:docMk/>
          <pc:sldMk cId="90265547" sldId="325"/>
        </pc:sldMkLst>
      </pc:sldChg>
      <pc:sldChg chg="modSp mod">
        <pc:chgData name="Meredith Thompson" userId="d6f9a2ab-d198-43a3-bd50-03c6e1ffd273" providerId="ADAL" clId="{DD5A69B5-AE62-9D4C-82B5-2B55858584F4}" dt="2021-06-04T14:18:03.808" v="55" actId="20577"/>
        <pc:sldMkLst>
          <pc:docMk/>
          <pc:sldMk cId="2773764195" sldId="330"/>
        </pc:sldMkLst>
        <pc:spChg chg="mod">
          <ac:chgData name="Meredith Thompson" userId="d6f9a2ab-d198-43a3-bd50-03c6e1ffd273" providerId="ADAL" clId="{DD5A69B5-AE62-9D4C-82B5-2B55858584F4}" dt="2021-06-04T14:18:03.808" v="55" actId="20577"/>
          <ac:spMkLst>
            <pc:docMk/>
            <pc:sldMk cId="2773764195" sldId="330"/>
            <ac:spMk id="18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2200" dirty="0">
                <a:effectLst/>
                <a:latin typeface="+mn-lt"/>
                <a:ea typeface="+mn-ea"/>
                <a:cs typeface="+mn-cs"/>
                <a:sym typeface="Helvetica Neue"/>
              </a:rPr>
              <a:t>This week we will introduce the first in a series of interactive critique fundamentals workshops. </a:t>
            </a:r>
          </a:p>
          <a:p>
            <a:endParaRPr lang="en-CA" sz="2200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endParaRPr lang="en-CA" sz="2200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r>
              <a:rPr lang="en-CA" sz="2200" dirty="0">
                <a:effectLst/>
                <a:latin typeface="+mn-lt"/>
                <a:ea typeface="+mn-ea"/>
                <a:cs typeface="+mn-cs"/>
                <a:sym typeface="Helvetica Neue"/>
              </a:rPr>
              <a:t>They are informed by the following sources, provided here for instructor and students who wish to dive into them in more details:</a:t>
            </a:r>
          </a:p>
          <a:p>
            <a:endParaRPr lang="en-CA" sz="2200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 b="1" dirty="0">
                <a:effectLst/>
                <a:latin typeface="+mn-lt"/>
                <a:ea typeface="+mn-ea"/>
                <a:cs typeface="+mn-cs"/>
                <a:sym typeface="Helvetica Neue"/>
              </a:rPr>
              <a:t>How to </a:t>
            </a:r>
            <a:r>
              <a:rPr lang="en-CA" sz="2200" b="1" dirty="0" err="1">
                <a:effectLst/>
                <a:latin typeface="+mn-lt"/>
                <a:ea typeface="+mn-ea"/>
                <a:cs typeface="+mn-cs"/>
                <a:sym typeface="Helvetica Neue"/>
              </a:rPr>
              <a:t>Crit</a:t>
            </a:r>
            <a:r>
              <a:rPr lang="en-CA" sz="2200" b="1" dirty="0">
                <a:effectLst/>
                <a:latin typeface="+mn-lt"/>
                <a:ea typeface="+mn-ea"/>
                <a:cs typeface="+mn-cs"/>
                <a:sym typeface="Helvetica Neue"/>
              </a:rPr>
              <a:t>: A small website by Mitch Goldstein</a:t>
            </a:r>
            <a:br>
              <a:rPr lang="en-CA" sz="2200" b="1" dirty="0">
                <a:effectLst/>
                <a:latin typeface="+mn-lt"/>
                <a:ea typeface="+mn-ea"/>
                <a:cs typeface="+mn-cs"/>
                <a:sym typeface="Helvetica Neue"/>
              </a:rPr>
            </a:br>
            <a:r>
              <a:rPr lang="en-CA" sz="2200" b="0" u="sng" dirty="0">
                <a:effectLst/>
                <a:latin typeface="+mn-lt"/>
                <a:ea typeface="+mn-ea"/>
                <a:cs typeface="+mn-cs"/>
                <a:sym typeface="Helvetica Neue"/>
              </a:rPr>
              <a:t>http://</a:t>
            </a:r>
            <a:r>
              <a:rPr lang="en-CA" sz="2200" b="0" u="sng" dirty="0" err="1">
                <a:effectLst/>
                <a:latin typeface="+mn-lt"/>
                <a:ea typeface="+mn-ea"/>
                <a:cs typeface="+mn-cs"/>
                <a:sym typeface="Helvetica Neue"/>
              </a:rPr>
              <a:t>howtocrit.com</a:t>
            </a:r>
            <a:r>
              <a:rPr lang="en-CA" sz="2200" b="0" u="sng" dirty="0">
                <a:effectLst/>
                <a:latin typeface="+mn-lt"/>
                <a:ea typeface="+mn-ea"/>
                <a:cs typeface="+mn-cs"/>
                <a:sym typeface="Helvetica Neue"/>
              </a:rPr>
              <a:t>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200" b="1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 b="1" dirty="0">
                <a:effectLst/>
                <a:latin typeface="+mn-lt"/>
                <a:ea typeface="+mn-ea"/>
                <a:cs typeface="+mn-cs"/>
                <a:sym typeface="Helvetica Neue"/>
              </a:rPr>
              <a:t>Draftsmen S2E29</a:t>
            </a:r>
            <a:r>
              <a:rPr lang="en-CA" sz="2200" dirty="0">
                <a:effectLst/>
                <a:latin typeface="+mn-lt"/>
                <a:ea typeface="+mn-ea"/>
                <a:cs typeface="+mn-cs"/>
                <a:sym typeface="Helvetica Neue"/>
              </a:rPr>
              <a:t>: How to Get Useful Feedback and Learning to Self Critique</a:t>
            </a:r>
            <a:br>
              <a:rPr lang="en-CA" sz="2200" dirty="0">
                <a:effectLst/>
                <a:latin typeface="+mn-lt"/>
                <a:ea typeface="+mn-ea"/>
                <a:cs typeface="+mn-cs"/>
                <a:sym typeface="Helvetica Neue"/>
              </a:rPr>
            </a:br>
            <a:r>
              <a:rPr lang="en-CA" sz="2200" u="sng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  <a:sym typeface="Helvetica Neue"/>
              </a:rPr>
              <a:t>https://</a:t>
            </a:r>
            <a:r>
              <a:rPr lang="en-CA" sz="2200" u="sng" dirty="0" err="1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  <a:sym typeface="Helvetica Neue"/>
              </a:rPr>
              <a:t>www.youtube.com</a:t>
            </a:r>
            <a:r>
              <a:rPr lang="en-CA" sz="2200" u="sng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  <a:sym typeface="Helvetica Neue"/>
              </a:rPr>
              <a:t>/</a:t>
            </a:r>
            <a:r>
              <a:rPr lang="en-CA" sz="2200" u="sng" dirty="0" err="1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  <a:sym typeface="Helvetica Neue"/>
              </a:rPr>
              <a:t>watch?v</a:t>
            </a:r>
            <a:r>
              <a:rPr lang="en-CA" sz="2200" u="sng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  <a:sym typeface="Helvetica Neue"/>
              </a:rPr>
              <a:t>=dVT9kW916r8&amp;t=1591s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200" u="sng" dirty="0">
              <a:solidFill>
                <a:schemeClr val="accent1"/>
              </a:solidFill>
              <a:effectLst/>
              <a:latin typeface="+mn-lt"/>
              <a:ea typeface="+mn-ea"/>
              <a:cs typeface="+mn-cs"/>
              <a:sym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 b="1" u="none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  <a:sym typeface="Helvetica Neue"/>
              </a:rPr>
              <a:t>“All in the Same Direction, All at the Same Time An Approach to Enhancing Creativity” by  Annie Grove-White (Cardiff School of Art &amp; Design, Wales, UK)</a:t>
            </a:r>
            <a:br>
              <a:rPr lang="en-CA" sz="2200" b="1" u="none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  <a:sym typeface="Helvetica Neue"/>
              </a:rPr>
            </a:br>
            <a:r>
              <a:rPr lang="en-CA" sz="2200" b="0" u="sng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  <a:sym typeface="Helvetica Neue"/>
              </a:rPr>
              <a:t>https://</a:t>
            </a:r>
            <a:r>
              <a:rPr lang="en-CA" sz="2200" b="0" u="sng" dirty="0" err="1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  <a:sym typeface="Helvetica Neue"/>
              </a:rPr>
              <a:t>eric.ed.gov</a:t>
            </a:r>
            <a:r>
              <a:rPr lang="en-CA" sz="2200" b="0" u="sng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  <a:sym typeface="Helvetica Neue"/>
              </a:rPr>
              <a:t>/?id=EJ1058717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200" b="0" u="sng" dirty="0">
              <a:solidFill>
                <a:schemeClr val="accent1"/>
              </a:solidFill>
              <a:effectLst/>
              <a:latin typeface="+mn-lt"/>
              <a:ea typeface="+mn-ea"/>
              <a:cs typeface="+mn-cs"/>
              <a:sym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1" dirty="0"/>
              <a:t>De Bono, Edward. 1999. </a:t>
            </a:r>
            <a:r>
              <a:rPr lang="en-CA" b="1" i="1" dirty="0"/>
              <a:t>Six thinking hats</a:t>
            </a:r>
            <a:r>
              <a:rPr lang="en-CA" b="1" dirty="0"/>
              <a:t>. Boston: Back Bay Books. </a:t>
            </a:r>
            <a:br>
              <a:rPr lang="en-CA" dirty="0"/>
            </a:br>
            <a:r>
              <a:rPr lang="en-CA" u="sng" dirty="0"/>
              <a:t>https://</a:t>
            </a:r>
            <a:r>
              <a:rPr lang="en-CA" u="sng" dirty="0" err="1"/>
              <a:t>tinyurl.com</a:t>
            </a:r>
            <a:r>
              <a:rPr lang="en-CA" u="sng" dirty="0"/>
              <a:t>/y5u9ru9m</a:t>
            </a:r>
            <a:r>
              <a:rPr lang="en-CA" u="none" dirty="0"/>
              <a:t> (Sheridan only has a physical copy in the library)</a:t>
            </a:r>
            <a:endParaRPr lang="en-CA" sz="2200" b="0" u="none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200" dirty="0">
              <a:effectLst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75727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>
                <a:effectLst/>
                <a:latin typeface="+mn-lt"/>
                <a:ea typeface="+mn-ea"/>
                <a:cs typeface="+mn-cs"/>
                <a:sym typeface="Helvetica Neue"/>
              </a:rPr>
              <a:t>We move on by clearly stating the purpose of </a:t>
            </a:r>
            <a:r>
              <a:rPr lang="en-US" sz="2200" dirty="0" err="1">
                <a:effectLst/>
                <a:latin typeface="+mn-lt"/>
                <a:ea typeface="+mn-ea"/>
                <a:cs typeface="+mn-cs"/>
                <a:sym typeface="Helvetica Neue"/>
              </a:rPr>
              <a:t>crits</a:t>
            </a:r>
            <a:r>
              <a:rPr lang="en-US" sz="2200" dirty="0">
                <a:effectLst/>
                <a:latin typeface="+mn-lt"/>
                <a:ea typeface="+mn-ea"/>
                <a:cs typeface="+mn-cs"/>
                <a:sym typeface="Helvetica Neue"/>
              </a:rPr>
              <a:t>.</a:t>
            </a:r>
            <a:br>
              <a:rPr lang="en-US" sz="2200" dirty="0">
                <a:effectLst/>
                <a:latin typeface="+mn-lt"/>
                <a:ea typeface="+mn-ea"/>
                <a:cs typeface="+mn-cs"/>
                <a:sym typeface="Helvetica Neue"/>
              </a:rPr>
            </a:br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r>
              <a:rPr lang="en-US" sz="2200" i="1" dirty="0">
                <a:effectLst/>
                <a:latin typeface="+mn-lt"/>
                <a:ea typeface="+mn-ea"/>
                <a:cs typeface="+mn-cs"/>
                <a:sym typeface="Helvetica Neue"/>
              </a:rPr>
              <a:t>Suggestion: intro this with a on student’s perceptions of the purpose of critique. It’s ok if this gets into the weeds a bit, especially when discussing their fears/horror stories.</a:t>
            </a:r>
          </a:p>
          <a:p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r>
              <a:rPr lang="en-US" sz="2200" dirty="0">
                <a:effectLst/>
                <a:latin typeface="+mn-lt"/>
                <a:ea typeface="+mn-ea"/>
                <a:cs typeface="+mn-cs"/>
                <a:sym typeface="Helvetica Neue"/>
              </a:rPr>
              <a:t>Content heavily adapted from </a:t>
            </a:r>
            <a:r>
              <a:rPr lang="en-US" sz="2200" u="sng" dirty="0" err="1">
                <a:effectLst/>
                <a:latin typeface="+mn-lt"/>
                <a:ea typeface="+mn-ea"/>
                <a:cs typeface="+mn-cs"/>
                <a:sym typeface="Helvetica Neue"/>
              </a:rPr>
              <a:t>www.howtocrit.com</a:t>
            </a:r>
            <a:r>
              <a:rPr lang="en-US" sz="2200" dirty="0">
                <a:effectLst/>
                <a:latin typeface="+mn-lt"/>
                <a:ea typeface="+mn-ea"/>
                <a:cs typeface="+mn-cs"/>
                <a:sym typeface="Helvetica Neue"/>
              </a:rPr>
              <a:t> by Mitch Goldstein. </a:t>
            </a:r>
          </a:p>
        </p:txBody>
      </p:sp>
    </p:spTree>
    <p:extLst>
      <p:ext uri="{BB962C8B-B14F-4D97-AF65-F5344CB8AC3E}">
        <p14:creationId xmlns:p14="http://schemas.microsoft.com/office/powerpoint/2010/main" val="2858040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>
                <a:effectLst/>
                <a:latin typeface="+mn-lt"/>
                <a:ea typeface="+mn-ea"/>
                <a:cs typeface="+mn-cs"/>
                <a:sym typeface="Helvetica Neue"/>
              </a:rPr>
              <a:t>We begin by introducing the background info on critique.</a:t>
            </a:r>
          </a:p>
          <a:p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r>
              <a:rPr lang="en-US" sz="2200" u="sng" dirty="0">
                <a:effectLst/>
                <a:latin typeface="+mn-lt"/>
                <a:ea typeface="+mn-ea"/>
                <a:cs typeface="+mn-cs"/>
                <a:sym typeface="Helvetica Neue"/>
              </a:rPr>
              <a:t>The number one cause of a bad critique is not stating a clear purpose for seeking feedback</a:t>
            </a:r>
          </a:p>
          <a:p>
            <a:br>
              <a:rPr lang="en-US" sz="2200" dirty="0">
                <a:effectLst/>
                <a:latin typeface="+mn-lt"/>
                <a:ea typeface="+mn-ea"/>
                <a:cs typeface="+mn-cs"/>
                <a:sym typeface="Helvetica Neue"/>
              </a:rPr>
            </a:br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r>
              <a:rPr lang="en-US" sz="2200" i="1" dirty="0">
                <a:effectLst/>
                <a:latin typeface="+mn-lt"/>
                <a:ea typeface="+mn-ea"/>
                <a:cs typeface="+mn-cs"/>
                <a:sym typeface="Helvetica Neue"/>
              </a:rPr>
              <a:t>Suggestion: can your students think of examples of </a:t>
            </a:r>
            <a:r>
              <a:rPr lang="en-US" sz="2200" i="1" dirty="0" err="1">
                <a:effectLst/>
                <a:latin typeface="+mn-lt"/>
                <a:ea typeface="+mn-ea"/>
                <a:cs typeface="+mn-cs"/>
                <a:sym typeface="Helvetica Neue"/>
              </a:rPr>
              <a:t>crits</a:t>
            </a:r>
            <a:r>
              <a:rPr lang="en-US" sz="2200" i="1" dirty="0">
                <a:effectLst/>
                <a:latin typeface="+mn-lt"/>
                <a:ea typeface="+mn-ea"/>
                <a:cs typeface="+mn-cs"/>
                <a:sym typeface="Helvetica Neue"/>
              </a:rPr>
              <a:t> they’ve had with and/or without clear goals? As a rule, which ones were more useful? Less painful?</a:t>
            </a:r>
            <a:r>
              <a:rPr lang="en-US" sz="2200" dirty="0">
                <a:effectLst/>
                <a:latin typeface="+mn-lt"/>
                <a:ea typeface="+mn-ea"/>
                <a:cs typeface="+mn-cs"/>
                <a:sym typeface="Helvetica Neue"/>
              </a:rPr>
              <a:t> </a:t>
            </a:r>
          </a:p>
          <a:p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r>
              <a:rPr lang="en-US" sz="2200" dirty="0">
                <a:effectLst/>
                <a:latin typeface="+mn-lt"/>
                <a:ea typeface="+mn-ea"/>
                <a:cs typeface="+mn-cs"/>
                <a:sym typeface="Helvetica Neue"/>
              </a:rPr>
              <a:t>Be sure to reiterate that making ‘bad’ work does not make you a bad person. All designers make bad work sometimes. Work </a:t>
            </a:r>
            <a:r>
              <a:rPr lang="en-CA" dirty="0"/>
              <a:t>≠ worth.</a:t>
            </a:r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r>
              <a:rPr lang="en-US" sz="2200" dirty="0">
                <a:effectLst/>
                <a:latin typeface="+mn-lt"/>
                <a:ea typeface="+mn-ea"/>
                <a:cs typeface="+mn-cs"/>
                <a:sym typeface="Helvetica Neue"/>
              </a:rPr>
              <a:t>Content adapted from </a:t>
            </a:r>
            <a:r>
              <a:rPr lang="en-US" sz="2200" u="sng" dirty="0" err="1">
                <a:effectLst/>
                <a:latin typeface="+mn-lt"/>
                <a:ea typeface="+mn-ea"/>
                <a:cs typeface="+mn-cs"/>
                <a:sym typeface="Helvetica Neue"/>
              </a:rPr>
              <a:t>www.howtocrit.com</a:t>
            </a:r>
            <a:r>
              <a:rPr lang="en-US" sz="2200" dirty="0">
                <a:effectLst/>
                <a:latin typeface="+mn-lt"/>
                <a:ea typeface="+mn-ea"/>
                <a:cs typeface="+mn-cs"/>
                <a:sym typeface="Helvetica Neue"/>
              </a:rPr>
              <a:t> by Mitch Goldstein. </a:t>
            </a:r>
            <a:endParaRPr lang="en-US" sz="2200" u="sng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7966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>
                <a:effectLst/>
                <a:latin typeface="+mn-lt"/>
                <a:ea typeface="+mn-ea"/>
                <a:cs typeface="+mn-cs"/>
                <a:sym typeface="Helvetica Neue"/>
              </a:rPr>
              <a:t>Critiques functionally optimally when there are clearly defined roles.</a:t>
            </a:r>
          </a:p>
          <a:p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r>
              <a:rPr lang="en-US" sz="2200" dirty="0">
                <a:effectLst/>
                <a:latin typeface="+mn-lt"/>
                <a:ea typeface="+mn-ea"/>
                <a:cs typeface="+mn-cs"/>
                <a:sym typeface="Helvetica Neue"/>
              </a:rPr>
              <a:t>Kind = giving feedback that will make the work stronger</a:t>
            </a:r>
          </a:p>
          <a:p>
            <a:r>
              <a:rPr lang="en-US" sz="2200" dirty="0">
                <a:effectLst/>
                <a:latin typeface="+mn-lt"/>
                <a:ea typeface="+mn-ea"/>
                <a:cs typeface="+mn-cs"/>
                <a:sym typeface="Helvetica Neue"/>
              </a:rPr>
              <a:t>Nice = avoiding constructive criticism because you don’t want to hurt someone’s feelings</a:t>
            </a:r>
          </a:p>
          <a:p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r>
              <a:rPr lang="en-US" sz="2200" dirty="0">
                <a:effectLst/>
                <a:latin typeface="+mn-lt"/>
                <a:ea typeface="+mn-ea"/>
                <a:cs typeface="+mn-cs"/>
                <a:sym typeface="Helvetica Neue"/>
              </a:rPr>
              <a:t>Content adapted from </a:t>
            </a:r>
            <a:r>
              <a:rPr lang="en-US" sz="2200" u="sng" dirty="0" err="1">
                <a:effectLst/>
                <a:latin typeface="+mn-lt"/>
                <a:ea typeface="+mn-ea"/>
                <a:cs typeface="+mn-cs"/>
                <a:sym typeface="Helvetica Neue"/>
              </a:rPr>
              <a:t>www.howtocrit.com</a:t>
            </a:r>
            <a:r>
              <a:rPr lang="en-US" sz="2200" dirty="0">
                <a:effectLst/>
                <a:latin typeface="+mn-lt"/>
                <a:ea typeface="+mn-ea"/>
                <a:cs typeface="+mn-cs"/>
                <a:sym typeface="Helvetica Neue"/>
              </a:rPr>
              <a:t> by Mitch Goldstein. </a:t>
            </a:r>
          </a:p>
        </p:txBody>
      </p:sp>
    </p:spTree>
    <p:extLst>
      <p:ext uri="{BB962C8B-B14F-4D97-AF65-F5344CB8AC3E}">
        <p14:creationId xmlns:p14="http://schemas.microsoft.com/office/powerpoint/2010/main" val="3688142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448055">
              <a:lnSpc>
                <a:spcPct val="120000"/>
              </a:lnSpc>
              <a:spcBef>
                <a:spcPts val="2500"/>
              </a:spcBef>
              <a:buClr>
                <a:srgbClr val="1611D9"/>
              </a:buClr>
              <a:buSzPct val="100000"/>
              <a:buFont typeface="Arial" panose="020B0604020202020204" pitchFamily="34" charset="0"/>
              <a:buNone/>
              <a:defRPr sz="2940">
                <a:solidFill>
                  <a:srgbClr val="D5D5D5"/>
                </a:solidFill>
                <a:latin typeface="DM Mono Light"/>
                <a:ea typeface="DM Mono Light"/>
                <a:cs typeface="DM Mono Light"/>
                <a:sym typeface="DM Mono Light"/>
              </a:defRPr>
            </a:pPr>
            <a:r>
              <a:rPr lang="en-US" sz="2400" i="0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The “Six Thinking Hats” is parallel thinking process developed by Edward de Bono</a:t>
            </a:r>
          </a:p>
          <a:p>
            <a:pPr marL="0" indent="0" algn="l" defTabSz="448055">
              <a:lnSpc>
                <a:spcPct val="120000"/>
              </a:lnSpc>
              <a:spcBef>
                <a:spcPts val="2500"/>
              </a:spcBef>
              <a:buClr>
                <a:srgbClr val="1611D9"/>
              </a:buClr>
              <a:buSzPct val="100000"/>
              <a:buFont typeface="Arial" panose="020B0604020202020204" pitchFamily="34" charset="0"/>
              <a:buNone/>
              <a:defRPr sz="2940">
                <a:solidFill>
                  <a:srgbClr val="D5D5D5"/>
                </a:solidFill>
                <a:latin typeface="DM Mono Light"/>
                <a:ea typeface="DM Mono Light"/>
                <a:cs typeface="DM Mono Light"/>
                <a:sym typeface="DM Mono Light"/>
              </a:defRPr>
            </a:pPr>
            <a:r>
              <a:rPr lang="en-US" sz="2400" i="0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Process describes thinking into six clear functions and roles.</a:t>
            </a:r>
          </a:p>
          <a:p>
            <a:pPr marL="0" indent="0" algn="l" defTabSz="448055">
              <a:lnSpc>
                <a:spcPct val="120000"/>
              </a:lnSpc>
              <a:spcBef>
                <a:spcPts val="2500"/>
              </a:spcBef>
              <a:buClr>
                <a:srgbClr val="1611D9"/>
              </a:buClr>
              <a:buSzPct val="100000"/>
              <a:buFont typeface="Arial" panose="020B0604020202020204" pitchFamily="34" charset="0"/>
              <a:buNone/>
              <a:defRPr sz="2940">
                <a:solidFill>
                  <a:srgbClr val="D5D5D5"/>
                </a:solidFill>
                <a:latin typeface="DM Mono Light"/>
                <a:ea typeface="DM Mono Light"/>
                <a:cs typeface="DM Mono Light"/>
                <a:sym typeface="DM Mono Light"/>
              </a:defRPr>
            </a:pPr>
            <a:endParaRPr lang="en-US" sz="2400" i="0" dirty="0">
              <a:solidFill>
                <a:schemeClr val="tx1">
                  <a:lumMod val="50000"/>
                </a:schemeClr>
              </a:solidFill>
              <a:latin typeface="IBM Plex Mono" panose="020B0509050203000203" pitchFamily="49" charset="77"/>
              <a:ea typeface="SF Pro Rounded" pitchFamily="2" charset="0"/>
              <a:cs typeface="SF Pro Rounded" pitchFamily="2" charset="0"/>
            </a:endParaRPr>
          </a:p>
          <a:p>
            <a:pPr marL="0" indent="0" algn="l" defTabSz="448055">
              <a:lnSpc>
                <a:spcPct val="120000"/>
              </a:lnSpc>
              <a:spcBef>
                <a:spcPts val="2500"/>
              </a:spcBef>
              <a:buClr>
                <a:srgbClr val="1611D9"/>
              </a:buClr>
              <a:buSzPct val="100000"/>
              <a:buFont typeface="Arial" panose="020B0604020202020204" pitchFamily="34" charset="0"/>
              <a:buNone/>
              <a:defRPr sz="2940">
                <a:solidFill>
                  <a:srgbClr val="D5D5D5"/>
                </a:solidFill>
                <a:latin typeface="DM Mono Light"/>
                <a:ea typeface="DM Mono Light"/>
                <a:cs typeface="DM Mono Light"/>
                <a:sym typeface="DM Mono Light"/>
              </a:defRPr>
            </a:pPr>
            <a:endParaRPr lang="en-US" sz="2400" i="0" dirty="0">
              <a:solidFill>
                <a:schemeClr val="tx1">
                  <a:lumMod val="50000"/>
                </a:schemeClr>
              </a:solidFill>
              <a:latin typeface="IBM Plex Mono" panose="020B0509050203000203" pitchFamily="49" charset="77"/>
              <a:ea typeface="SF Pro Rounded" pitchFamily="2" charset="0"/>
              <a:cs typeface="SF Pro Rounded" pitchFamily="2" charset="0"/>
            </a:endParaRPr>
          </a:p>
          <a:p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>
                <a:effectLst/>
                <a:latin typeface="+mn-lt"/>
                <a:ea typeface="+mn-ea"/>
                <a:cs typeface="+mn-cs"/>
                <a:sym typeface="Helvetica Neue"/>
              </a:rPr>
              <a:t>Content adapted from </a:t>
            </a:r>
            <a:r>
              <a:rPr lang="en-CA" sz="2200" b="0" u="sng" dirty="0">
                <a:effectLst/>
                <a:latin typeface="+mn-lt"/>
                <a:ea typeface="+mn-ea"/>
                <a:cs typeface="+mn-cs"/>
                <a:sym typeface="Helvetica Neue"/>
              </a:rPr>
              <a:t>Edward de Bono’s ‘Six Thinking Hats’</a:t>
            </a:r>
            <a:r>
              <a:rPr lang="en-CA" sz="2200" b="0" u="none" dirty="0">
                <a:effectLst/>
                <a:latin typeface="+mn-lt"/>
                <a:ea typeface="+mn-ea"/>
                <a:cs typeface="+mn-cs"/>
                <a:sym typeface="Helvetica Neue"/>
              </a:rPr>
              <a:t>, </a:t>
            </a:r>
            <a:r>
              <a:rPr lang="en-CA" sz="2200" b="0" dirty="0">
                <a:effectLst/>
                <a:latin typeface="+mn-lt"/>
                <a:ea typeface="+mn-ea"/>
                <a:cs typeface="+mn-cs"/>
                <a:sym typeface="Helvetica Neue"/>
              </a:rPr>
              <a:t>as discussed by Marshall </a:t>
            </a:r>
            <a:r>
              <a:rPr lang="en-CA" sz="2200" b="0" dirty="0" err="1">
                <a:effectLst/>
                <a:latin typeface="+mn-lt"/>
                <a:ea typeface="+mn-ea"/>
                <a:cs typeface="+mn-cs"/>
                <a:sym typeface="Helvetica Neue"/>
              </a:rPr>
              <a:t>Vandruff</a:t>
            </a:r>
            <a:r>
              <a:rPr lang="en-CA" sz="2200" b="0" dirty="0">
                <a:effectLst/>
                <a:latin typeface="+mn-lt"/>
                <a:ea typeface="+mn-ea"/>
                <a:cs typeface="+mn-cs"/>
                <a:sym typeface="Helvetica Neue"/>
              </a:rPr>
              <a:t> (Draftsman, S02E29)</a:t>
            </a:r>
            <a:r>
              <a:rPr lang="en-US" sz="2200" dirty="0">
                <a:effectLst/>
                <a:latin typeface="+mn-lt"/>
                <a:ea typeface="+mn-ea"/>
                <a:cs typeface="+mn-cs"/>
                <a:sym typeface="Helvetica Neue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94422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82299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98349" y="4384675"/>
            <a:ext cx="21869401" cy="4699000"/>
          </a:xfrm>
          <a:prstGeom prst="rect">
            <a:avLst/>
          </a:prstGeom>
        </p:spPr>
        <p:txBody>
          <a:bodyPr anchor="b"/>
          <a:lstStyle>
            <a:lvl1pPr defTabSz="1160859">
              <a:defRPr sz="13300" cap="all" spc="-665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5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98349" y="9268776"/>
            <a:ext cx="21869401" cy="1402242"/>
          </a:xfrm>
          <a:prstGeom prst="rect">
            <a:avLst/>
          </a:prstGeom>
        </p:spPr>
        <p:txBody>
          <a:bodyPr/>
          <a:lstStyle>
            <a:lvl1pPr marL="0" indent="0" defTabSz="584200">
              <a:lnSpc>
                <a:spcPct val="100000"/>
              </a:lnSpc>
              <a:spcBef>
                <a:spcPts val="0"/>
              </a:spcBef>
              <a:buSzTx/>
              <a:buNone/>
              <a:defRPr sz="3500" cap="all" spc="-10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defTabSz="584200">
              <a:lnSpc>
                <a:spcPct val="100000"/>
              </a:lnSpc>
              <a:spcBef>
                <a:spcPts val="0"/>
              </a:spcBef>
              <a:buSzTx/>
              <a:buNone/>
              <a:defRPr sz="3500" cap="all" spc="-104"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defTabSz="584200">
              <a:lnSpc>
                <a:spcPct val="100000"/>
              </a:lnSpc>
              <a:spcBef>
                <a:spcPts val="0"/>
              </a:spcBef>
              <a:buSzTx/>
              <a:buNone/>
              <a:defRPr sz="3500" cap="all" spc="-104"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defTabSz="584200">
              <a:lnSpc>
                <a:spcPct val="100000"/>
              </a:lnSpc>
              <a:spcBef>
                <a:spcPts val="0"/>
              </a:spcBef>
              <a:buSzTx/>
              <a:buNone/>
              <a:defRPr sz="3500" cap="all" spc="-104"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defTabSz="584200">
              <a:lnSpc>
                <a:spcPct val="100000"/>
              </a:lnSpc>
              <a:spcBef>
                <a:spcPts val="0"/>
              </a:spcBef>
              <a:buSzTx/>
              <a:buNone/>
              <a:defRPr sz="3500" cap="all" spc="-104"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Presentation Subtitle 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797516" y="12979146"/>
            <a:ext cx="361189" cy="404115"/>
          </a:xfrm>
          <a:prstGeom prst="rect">
            <a:avLst/>
          </a:prstGeom>
        </p:spPr>
        <p:txBody>
          <a:bodyPr/>
          <a:lstStyle>
            <a:lvl1pPr defTabSz="3428914">
              <a:defRPr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1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DA0EB5-70A6-044C-93F6-E99196870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86"/>
          <a:stretch/>
        </p:blipFill>
        <p:spPr bwMode="auto">
          <a:xfrm>
            <a:off x="0" y="1469570"/>
            <a:ext cx="7184572" cy="1224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6BAA589-D1AB-4F41-A94D-FAB8A41D5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91"/>
          <a:stretch/>
        </p:blipFill>
        <p:spPr bwMode="auto">
          <a:xfrm>
            <a:off x="17333797" y="0"/>
            <a:ext cx="7050198" cy="1224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" name="As we enter month 67 of 2020*"/>
          <p:cNvSpPr txBox="1"/>
          <p:nvPr/>
        </p:nvSpPr>
        <p:spPr>
          <a:xfrm>
            <a:off x="5953577" y="4866459"/>
            <a:ext cx="12476845" cy="3983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defTabSz="457200">
              <a:spcBef>
                <a:spcPts val="1600"/>
              </a:spcBef>
              <a:defRPr sz="5000">
                <a:solidFill>
                  <a:srgbClr val="D5D5D5"/>
                </a:solidFill>
                <a:latin typeface="DM Mono Regular"/>
                <a:ea typeface="DM Mono Regular"/>
                <a:cs typeface="DM Mono Regular"/>
                <a:sym typeface="DM Mono Regular"/>
              </a:defRPr>
            </a:pPr>
            <a:r>
              <a:rPr lang="en-US" sz="86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IBM Plex Mono" panose="020B0509050203000203" pitchFamily="49" charset="77"/>
              </a:rPr>
              <a:t>Critique </a:t>
            </a:r>
          </a:p>
          <a:p>
            <a:pPr defTabSz="457200">
              <a:spcBef>
                <a:spcPts val="1600"/>
              </a:spcBef>
              <a:defRPr sz="5000">
                <a:solidFill>
                  <a:srgbClr val="D5D5D5"/>
                </a:solidFill>
                <a:latin typeface="DM Mono Regular"/>
                <a:ea typeface="DM Mono Regular"/>
                <a:cs typeface="DM Mono Regular"/>
                <a:sym typeface="DM Mono Regular"/>
              </a:defRPr>
            </a:pPr>
            <a:r>
              <a:rPr lang="en-US" sz="86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IBM Plex Mono" panose="020B0509050203000203" pitchFamily="49" charset="77"/>
              </a:rPr>
              <a:t>Fundamentals</a:t>
            </a:r>
          </a:p>
          <a:p>
            <a:pPr defTabSz="457200">
              <a:spcBef>
                <a:spcPts val="2200"/>
              </a:spcBef>
              <a:defRPr sz="5000">
                <a:solidFill>
                  <a:srgbClr val="D5D5D5"/>
                </a:solidFill>
                <a:latin typeface="DM Mono Regular"/>
                <a:ea typeface="DM Mono Regular"/>
                <a:cs typeface="DM Mono Regular"/>
                <a:sym typeface="DM Mono Regular"/>
              </a:defRPr>
            </a:pPr>
            <a:r>
              <a:rPr lang="en-US" sz="5000" dirty="0">
                <a:solidFill>
                  <a:schemeClr val="accent4">
                    <a:lumMod val="20000"/>
                    <a:lumOff val="80000"/>
                  </a:schemeClr>
                </a:solidFill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Peer Feedback </a:t>
            </a:r>
            <a:r>
              <a:rPr lang="en-US" sz="5000">
                <a:solidFill>
                  <a:schemeClr val="accent4">
                    <a:lumMod val="20000"/>
                    <a:lumOff val="80000"/>
                  </a:schemeClr>
                </a:solidFill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Session 2</a:t>
            </a:r>
            <a:endParaRPr lang="en-US" sz="5000" dirty="0">
              <a:solidFill>
                <a:schemeClr val="accent4">
                  <a:lumMod val="20000"/>
                  <a:lumOff val="80000"/>
                </a:schemeClr>
              </a:solidFill>
              <a:latin typeface="SF Pro Rounded" pitchFamily="2" charset="0"/>
              <a:ea typeface="SF Pro Rounded" pitchFamily="2" charset="0"/>
              <a:cs typeface="SF Pro Round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8238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me management tips"/>
          <p:cNvSpPr txBox="1"/>
          <p:nvPr/>
        </p:nvSpPr>
        <p:spPr>
          <a:xfrm>
            <a:off x="1206498" y="1453403"/>
            <a:ext cx="21971004" cy="1501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8000" spc="-159">
                <a:solidFill>
                  <a:schemeClr val="accent4">
                    <a:hueOff val="348544"/>
                    <a:lumOff val="7139"/>
                  </a:schemeClr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sz="7000" b="1" dirty="0">
                <a:solidFill>
                  <a:schemeClr val="tx1">
                    <a:lumMod val="50000"/>
                  </a:schemeClr>
                </a:solidFill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The purpose of critique…</a:t>
            </a:r>
            <a:endParaRPr sz="7000" b="1" dirty="0">
              <a:solidFill>
                <a:schemeClr val="tx1">
                  <a:lumMod val="50000"/>
                </a:schemeClr>
              </a:solidFill>
              <a:latin typeface="SF Pro Rounded" pitchFamily="2" charset="0"/>
              <a:ea typeface="SF Pro Rounded" pitchFamily="2" charset="0"/>
              <a:cs typeface="SF Pro Rounded" pitchFamily="2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4ACBD9C-4ABD-F94D-9C32-1CEFCB137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50006"/>
              </p:ext>
            </p:extLst>
          </p:nvPr>
        </p:nvGraphicFramePr>
        <p:xfrm>
          <a:off x="1206498" y="3694348"/>
          <a:ext cx="21971004" cy="8568249"/>
        </p:xfrm>
        <a:graphic>
          <a:graphicData uri="http://schemas.openxmlformats.org/drawingml/2006/table">
            <a:tbl>
              <a:tblPr/>
              <a:tblGrid>
                <a:gridCol w="6937378">
                  <a:extLst>
                    <a:ext uri="{9D8B030D-6E8A-4147-A177-3AD203B41FA5}">
                      <a16:colId xmlns:a16="http://schemas.microsoft.com/office/drawing/2014/main" val="2916537839"/>
                    </a:ext>
                  </a:extLst>
                </a:gridCol>
                <a:gridCol w="15033626">
                  <a:extLst>
                    <a:ext uri="{9D8B030D-6E8A-4147-A177-3AD203B41FA5}">
                      <a16:colId xmlns:a16="http://schemas.microsoft.com/office/drawing/2014/main" val="2702217098"/>
                    </a:ext>
                  </a:extLst>
                </a:gridCol>
              </a:tblGrid>
              <a:tr h="1056874">
                <a:tc>
                  <a:txBody>
                    <a:bodyPr/>
                    <a:lstStyle/>
                    <a:p>
                      <a:r>
                        <a:rPr lang="en-CA" sz="3500" b="1" i="0" dirty="0">
                          <a:solidFill>
                            <a:srgbClr val="000000"/>
                          </a:solidFill>
                          <a:effectLst/>
                          <a:latin typeface="SF Pro Rounded" pitchFamily="2" charset="0"/>
                          <a:ea typeface="SF Pro Rounded" pitchFamily="2" charset="0"/>
                          <a:cs typeface="SF Pro Rounded" pitchFamily="2" charset="0"/>
                        </a:rPr>
                        <a:t>Is</a:t>
                      </a:r>
                      <a:endParaRPr lang="en-CA" sz="3500" b="1" i="0" dirty="0">
                        <a:effectLst/>
                        <a:latin typeface="SF Pro Rounded" pitchFamily="2" charset="0"/>
                        <a:ea typeface="SF Pro Rounded" pitchFamily="2" charset="0"/>
                        <a:cs typeface="SF Pro Rounded" pitchFamily="2" charset="0"/>
                      </a:endParaRPr>
                    </a:p>
                  </a:txBody>
                  <a:tcPr marL="38100" marR="38100" marT="38100" marB="38100" anchor="ctr">
                    <a:lnL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3500" b="1" i="0" dirty="0">
                          <a:solidFill>
                            <a:srgbClr val="000000"/>
                          </a:solidFill>
                          <a:effectLst/>
                          <a:latin typeface="SF Pro Rounded" pitchFamily="2" charset="0"/>
                          <a:ea typeface="SF Pro Rounded" pitchFamily="2" charset="0"/>
                          <a:cs typeface="SF Pro Rounded" pitchFamily="2" charset="0"/>
                        </a:rPr>
                        <a:t>Isn’t</a:t>
                      </a:r>
                      <a:endParaRPr lang="en-CA" sz="3500" b="1" i="0" dirty="0">
                        <a:effectLst/>
                        <a:latin typeface="SF Pro Rounded" pitchFamily="2" charset="0"/>
                        <a:ea typeface="SF Pro Rounded" pitchFamily="2" charset="0"/>
                        <a:cs typeface="SF Pro Rounded" pitchFamily="2" charset="0"/>
                      </a:endParaRPr>
                    </a:p>
                  </a:txBody>
                  <a:tcPr marL="38100" marR="38100" marT="38100" marB="38100" anchor="ctr">
                    <a:lnL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600915"/>
                  </a:ext>
                </a:extLst>
              </a:tr>
              <a:tr h="987071">
                <a:tc rowSpan="7"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CA" sz="2800" i="1" dirty="0">
                          <a:solidFill>
                            <a:srgbClr val="000000"/>
                          </a:solidFill>
                          <a:effectLst/>
                          <a:latin typeface="IBM Plex Mono" panose="020B0509050203000203" pitchFamily="49" charset="77"/>
                        </a:rPr>
                        <a:t>To learn, to improve, </a:t>
                      </a:r>
                      <a:br>
                        <a:rPr lang="en-CA" sz="2800" i="1" dirty="0">
                          <a:solidFill>
                            <a:srgbClr val="000000"/>
                          </a:solidFill>
                          <a:effectLst/>
                          <a:latin typeface="IBM Plex Mono" panose="020B0509050203000203" pitchFamily="49" charset="77"/>
                        </a:rPr>
                      </a:br>
                      <a:r>
                        <a:rPr lang="en-CA" sz="2800" i="1" dirty="0">
                          <a:solidFill>
                            <a:srgbClr val="000000"/>
                          </a:solidFill>
                          <a:effectLst/>
                          <a:latin typeface="IBM Plex Mono" panose="020B0509050203000203" pitchFamily="49" charset="77"/>
                        </a:rPr>
                        <a:t>and to strengthen a </a:t>
                      </a:r>
                      <a:br>
                        <a:rPr lang="en-CA" sz="2800" i="1" dirty="0">
                          <a:solidFill>
                            <a:srgbClr val="000000"/>
                          </a:solidFill>
                          <a:effectLst/>
                          <a:latin typeface="IBM Plex Mono" panose="020B0509050203000203" pitchFamily="49" charset="77"/>
                        </a:rPr>
                      </a:br>
                      <a:r>
                        <a:rPr lang="en-CA" sz="2800" i="1" dirty="0">
                          <a:solidFill>
                            <a:srgbClr val="000000"/>
                          </a:solidFill>
                          <a:effectLst/>
                          <a:latin typeface="IBM Plex Mono" panose="020B0509050203000203" pitchFamily="49" charset="77"/>
                        </a:rPr>
                        <a:t>piece of design work</a:t>
                      </a:r>
                      <a:endParaRPr lang="en-CA" sz="2800" i="1" dirty="0">
                        <a:effectLst/>
                        <a:latin typeface="IBM Plex Mono" panose="020B0509050203000203" pitchFamily="49" charset="77"/>
                      </a:endParaRPr>
                    </a:p>
                  </a:txBody>
                  <a:tcPr marL="38100" marR="38100" marT="38100" marB="38100" anchor="ctr">
                    <a:lnL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2800" i="1" dirty="0">
                          <a:solidFill>
                            <a:srgbClr val="000000"/>
                          </a:solidFill>
                          <a:effectLst/>
                          <a:latin typeface="IBM Plex Mono" panose="020B0509050203000203" pitchFamily="49" charset="77"/>
                        </a:rPr>
                        <a:t>To comment on the talent of the designer (positive or negative)</a:t>
                      </a:r>
                      <a:endParaRPr lang="en-CA" sz="2800" i="1" dirty="0">
                        <a:effectLst/>
                        <a:latin typeface="IBM Plex Mono" panose="020B0509050203000203" pitchFamily="49" charset="77"/>
                      </a:endParaRPr>
                    </a:p>
                  </a:txBody>
                  <a:tcPr marL="38100" marR="38100" marT="38100" marB="38100" anchor="ctr">
                    <a:lnL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172219"/>
                  </a:ext>
                </a:extLst>
              </a:tr>
              <a:tr h="10568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i="1" dirty="0">
                          <a:solidFill>
                            <a:srgbClr val="000000"/>
                          </a:solidFill>
                          <a:effectLst/>
                          <a:latin typeface="IBM Plex Mono" panose="020B0509050203000203" pitchFamily="49" charset="77"/>
                        </a:rPr>
                        <a:t>A competition</a:t>
                      </a:r>
                      <a:endParaRPr lang="en-CA" sz="2800" i="1" dirty="0">
                        <a:effectLst/>
                        <a:latin typeface="IBM Plex Mono" panose="020B0509050203000203" pitchFamily="49" charset="77"/>
                      </a:endParaRPr>
                    </a:p>
                  </a:txBody>
                  <a:tcPr marL="38100" marR="38100" marT="38100" marB="38100" anchor="ctr">
                    <a:lnL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388804"/>
                  </a:ext>
                </a:extLst>
              </a:tr>
              <a:tr h="10568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i="1" dirty="0">
                          <a:solidFill>
                            <a:srgbClr val="000000"/>
                          </a:solidFill>
                          <a:effectLst/>
                          <a:latin typeface="IBM Plex Mono" panose="020B0509050203000203" pitchFamily="49" charset="77"/>
                        </a:rPr>
                        <a:t>A confidence boost</a:t>
                      </a:r>
                      <a:endParaRPr lang="en-CA" sz="2800" i="1" dirty="0">
                        <a:effectLst/>
                        <a:latin typeface="IBM Plex Mono" panose="020B0509050203000203" pitchFamily="49" charset="77"/>
                      </a:endParaRPr>
                    </a:p>
                  </a:txBody>
                  <a:tcPr marL="38100" marR="38100" marT="38100" marB="38100" anchor="ctr">
                    <a:lnL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516540"/>
                  </a:ext>
                </a:extLst>
              </a:tr>
              <a:tr h="10568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i="1" dirty="0">
                          <a:solidFill>
                            <a:srgbClr val="000000"/>
                          </a:solidFill>
                          <a:effectLst/>
                          <a:latin typeface="IBM Plex Mono" panose="020B0509050203000203" pitchFamily="49" charset="77"/>
                        </a:rPr>
                        <a:t>A personal attack</a:t>
                      </a:r>
                      <a:endParaRPr lang="en-CA" sz="2800" i="1" dirty="0">
                        <a:effectLst/>
                        <a:latin typeface="IBM Plex Mono" panose="020B0509050203000203" pitchFamily="49" charset="77"/>
                      </a:endParaRPr>
                    </a:p>
                  </a:txBody>
                  <a:tcPr marL="38100" marR="38100" marT="38100" marB="38100" anchor="ctr">
                    <a:lnL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532707"/>
                  </a:ext>
                </a:extLst>
              </a:tr>
              <a:tr h="10568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i="1" dirty="0">
                          <a:solidFill>
                            <a:srgbClr val="000000"/>
                          </a:solidFill>
                          <a:effectLst/>
                          <a:latin typeface="IBM Plex Mono" panose="020B0509050203000203" pitchFamily="49" charset="77"/>
                        </a:rPr>
                        <a:t>To show off</a:t>
                      </a:r>
                      <a:endParaRPr lang="en-CA" sz="2800" i="1" dirty="0">
                        <a:effectLst/>
                        <a:latin typeface="IBM Plex Mono" panose="020B0509050203000203" pitchFamily="49" charset="77"/>
                      </a:endParaRPr>
                    </a:p>
                  </a:txBody>
                  <a:tcPr marL="38100" marR="38100" marT="38100" marB="38100" anchor="ctr">
                    <a:lnL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960314"/>
                  </a:ext>
                </a:extLst>
              </a:tr>
              <a:tr h="10568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i="1" dirty="0">
                          <a:solidFill>
                            <a:srgbClr val="000000"/>
                          </a:solidFill>
                          <a:effectLst/>
                          <a:latin typeface="IBM Plex Mono" panose="020B0509050203000203" pitchFamily="49" charset="77"/>
                        </a:rPr>
                        <a:t>To punish someone</a:t>
                      </a:r>
                      <a:endParaRPr lang="en-CA" sz="2800" i="1" dirty="0">
                        <a:effectLst/>
                        <a:latin typeface="IBM Plex Mono" panose="020B0509050203000203" pitchFamily="49" charset="77"/>
                      </a:endParaRPr>
                    </a:p>
                  </a:txBody>
                  <a:tcPr marL="38100" marR="38100" marT="38100" marB="38100" anchor="ctr">
                    <a:lnL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955424"/>
                  </a:ext>
                </a:extLst>
              </a:tr>
              <a:tr h="12399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i="1" dirty="0">
                          <a:solidFill>
                            <a:srgbClr val="000000"/>
                          </a:solidFill>
                          <a:effectLst/>
                          <a:latin typeface="IBM Plex Mono" panose="020B0509050203000203" pitchFamily="49" charset="77"/>
                        </a:rPr>
                        <a:t>To act as ‘reality tv’ for others in the classroom</a:t>
                      </a:r>
                      <a:endParaRPr lang="en-CA" sz="2800" i="1" dirty="0">
                        <a:effectLst/>
                        <a:latin typeface="IBM Plex Mono" panose="020B0509050203000203" pitchFamily="49" charset="77"/>
                      </a:endParaRPr>
                    </a:p>
                  </a:txBody>
                  <a:tcPr marL="38100" marR="38100" marT="38100" marB="38100" anchor="ctr">
                    <a:lnL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07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88483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Evaluate your priorities Not everything can be the most important. Done is better than perfect, and not everything needs to get done.…"/>
          <p:cNvSpPr txBox="1"/>
          <p:nvPr/>
        </p:nvSpPr>
        <p:spPr>
          <a:xfrm>
            <a:off x="5419665" y="5547802"/>
            <a:ext cx="13544669" cy="5070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514350" indent="-514350" algn="l" defTabSz="448055">
              <a:lnSpc>
                <a:spcPct val="120000"/>
              </a:lnSpc>
              <a:spcBef>
                <a:spcPts val="2500"/>
              </a:spcBef>
              <a:buClr>
                <a:srgbClr val="1611D9"/>
              </a:buClr>
              <a:buSzPct val="100000"/>
              <a:buFont typeface="Arial" panose="020B0604020202020204" pitchFamily="34" charset="0"/>
              <a:buChar char="•"/>
              <a:defRPr sz="2940">
                <a:solidFill>
                  <a:srgbClr val="D5D5D5"/>
                </a:solidFill>
                <a:latin typeface="DM Mono Light"/>
                <a:ea typeface="DM Mono Light"/>
                <a:cs typeface="DM Mono Light"/>
                <a:sym typeface="DM Mono Light"/>
              </a:defRPr>
            </a:pPr>
            <a: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The </a:t>
            </a:r>
            <a:r>
              <a:rPr lang="en-US" sz="3200" b="1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goal for seeking feedback </a:t>
            </a:r>
            <a: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should always be made clear before a crit begins</a:t>
            </a:r>
          </a:p>
          <a:p>
            <a:pPr marL="514350" indent="-514350" algn="l" defTabSz="448055">
              <a:lnSpc>
                <a:spcPct val="120000"/>
              </a:lnSpc>
              <a:spcBef>
                <a:spcPts val="2500"/>
              </a:spcBef>
              <a:buClr>
                <a:srgbClr val="1611D9"/>
              </a:buClr>
              <a:buSzPct val="100000"/>
              <a:buFont typeface="Arial" panose="020B0604020202020204" pitchFamily="34" charset="0"/>
              <a:buChar char="•"/>
              <a:defRPr sz="2940">
                <a:solidFill>
                  <a:srgbClr val="D5D5D5"/>
                </a:solidFill>
                <a:latin typeface="DM Mono Light"/>
                <a:ea typeface="DM Mono Light"/>
                <a:cs typeface="DM Mono Light"/>
                <a:sym typeface="DM Mono Light"/>
              </a:defRPr>
            </a:pPr>
            <a:r>
              <a:rPr lang="en-US" sz="3200" b="1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Goals may include: </a:t>
            </a:r>
            <a: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exploring a concept, looking for errors details, as a celebration at the end of a project, etc.</a:t>
            </a:r>
          </a:p>
          <a:p>
            <a:pPr marL="514350" indent="-514350" algn="l" defTabSz="448055">
              <a:lnSpc>
                <a:spcPct val="120000"/>
              </a:lnSpc>
              <a:spcBef>
                <a:spcPts val="2500"/>
              </a:spcBef>
              <a:buClr>
                <a:srgbClr val="1611D9"/>
              </a:buClr>
              <a:buSzPct val="100000"/>
              <a:buFont typeface="Arial" panose="020B0604020202020204" pitchFamily="34" charset="0"/>
              <a:buChar char="•"/>
              <a:defRPr sz="2940">
                <a:solidFill>
                  <a:srgbClr val="D5D5D5"/>
                </a:solidFill>
                <a:latin typeface="DM Mono Light"/>
                <a:ea typeface="DM Mono Light"/>
                <a:cs typeface="DM Mono Light"/>
                <a:sym typeface="DM Mono Light"/>
              </a:defRPr>
            </a:pPr>
            <a: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The goal should NEVER be to tear apart the person who made the work. </a:t>
            </a:r>
            <a:r>
              <a:rPr lang="en-US" sz="3200" b="1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Your work ≠ your worth.</a:t>
            </a:r>
          </a:p>
        </p:txBody>
      </p:sp>
      <p:sp>
        <p:nvSpPr>
          <p:cNvPr id="187" name="Time management tips"/>
          <p:cNvSpPr txBox="1"/>
          <p:nvPr/>
        </p:nvSpPr>
        <p:spPr>
          <a:xfrm>
            <a:off x="5419665" y="3253629"/>
            <a:ext cx="13544669" cy="1501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8000" spc="-159">
                <a:solidFill>
                  <a:schemeClr val="accent4">
                    <a:hueOff val="348544"/>
                    <a:lumOff val="7139"/>
                  </a:schemeClr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sz="7000" b="1" dirty="0">
                <a:solidFill>
                  <a:schemeClr val="tx1">
                    <a:lumMod val="50000"/>
                  </a:schemeClr>
                </a:solidFill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The golden rule of a good critique</a:t>
            </a:r>
            <a:endParaRPr sz="7000" b="1" dirty="0">
              <a:solidFill>
                <a:schemeClr val="tx1">
                  <a:lumMod val="50000"/>
                </a:schemeClr>
              </a:solidFill>
              <a:latin typeface="SF Pro Rounded" pitchFamily="2" charset="0"/>
              <a:ea typeface="SF Pro Rounded" pitchFamily="2" charset="0"/>
              <a:cs typeface="SF Pro Round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168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me management tips"/>
          <p:cNvSpPr txBox="1"/>
          <p:nvPr/>
        </p:nvSpPr>
        <p:spPr>
          <a:xfrm>
            <a:off x="1206498" y="1453403"/>
            <a:ext cx="21971004" cy="1501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8000" spc="-159">
                <a:solidFill>
                  <a:schemeClr val="accent4">
                    <a:hueOff val="348544"/>
                    <a:lumOff val="7139"/>
                  </a:schemeClr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sz="7000" b="1" dirty="0">
                <a:solidFill>
                  <a:schemeClr val="tx1">
                    <a:lumMod val="50000"/>
                  </a:schemeClr>
                </a:solidFill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Responsibilities during critique…</a:t>
            </a:r>
            <a:endParaRPr sz="7000" b="1" dirty="0">
              <a:solidFill>
                <a:schemeClr val="tx1">
                  <a:lumMod val="50000"/>
                </a:schemeClr>
              </a:solidFill>
              <a:latin typeface="SF Pro Rounded" pitchFamily="2" charset="0"/>
              <a:ea typeface="SF Pro Rounded" pitchFamily="2" charset="0"/>
              <a:cs typeface="SF Pro Rounded" pitchFamily="2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4ACBD9C-4ABD-F94D-9C32-1CEFCB137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503070"/>
              </p:ext>
            </p:extLst>
          </p:nvPr>
        </p:nvGraphicFramePr>
        <p:xfrm>
          <a:off x="1206498" y="3126767"/>
          <a:ext cx="21971004" cy="9135830"/>
        </p:xfrm>
        <a:graphic>
          <a:graphicData uri="http://schemas.openxmlformats.org/drawingml/2006/table">
            <a:tbl>
              <a:tblPr/>
              <a:tblGrid>
                <a:gridCol w="10966452">
                  <a:extLst>
                    <a:ext uri="{9D8B030D-6E8A-4147-A177-3AD203B41FA5}">
                      <a16:colId xmlns:a16="http://schemas.microsoft.com/office/drawing/2014/main" val="2916537839"/>
                    </a:ext>
                  </a:extLst>
                </a:gridCol>
                <a:gridCol w="11004552">
                  <a:extLst>
                    <a:ext uri="{9D8B030D-6E8A-4147-A177-3AD203B41FA5}">
                      <a16:colId xmlns:a16="http://schemas.microsoft.com/office/drawing/2014/main" val="2702217098"/>
                    </a:ext>
                  </a:extLst>
                </a:gridCol>
              </a:tblGrid>
              <a:tr h="1317550">
                <a:tc>
                  <a:txBody>
                    <a:bodyPr/>
                    <a:lstStyle/>
                    <a:p>
                      <a:r>
                        <a:rPr lang="en-CA" sz="3500" b="0" i="0" dirty="0">
                          <a:solidFill>
                            <a:srgbClr val="000000"/>
                          </a:solidFill>
                          <a:effectLst/>
                          <a:latin typeface="SF Pro Rounded" pitchFamily="2" charset="0"/>
                          <a:ea typeface="SF Pro Rounded" pitchFamily="2" charset="0"/>
                          <a:cs typeface="SF Pro Rounded" pitchFamily="2" charset="0"/>
                        </a:rPr>
                        <a:t>The person </a:t>
                      </a:r>
                      <a:r>
                        <a:rPr lang="en-CA" sz="3500" b="1" i="0" dirty="0">
                          <a:solidFill>
                            <a:srgbClr val="000000"/>
                          </a:solidFill>
                          <a:effectLst/>
                          <a:latin typeface="SF Pro Rounded" pitchFamily="2" charset="0"/>
                          <a:ea typeface="SF Pro Rounded" pitchFamily="2" charset="0"/>
                          <a:cs typeface="SF Pro Rounded" pitchFamily="2" charset="0"/>
                        </a:rPr>
                        <a:t>receiving</a:t>
                      </a:r>
                      <a:r>
                        <a:rPr lang="en-CA" sz="3500" b="0" i="0" dirty="0">
                          <a:solidFill>
                            <a:srgbClr val="000000"/>
                          </a:solidFill>
                          <a:effectLst/>
                          <a:latin typeface="SF Pro Rounded" pitchFamily="2" charset="0"/>
                          <a:ea typeface="SF Pro Rounded" pitchFamily="2" charset="0"/>
                          <a:cs typeface="SF Pro Rounded" pitchFamily="2" charset="0"/>
                        </a:rPr>
                        <a:t> feedback</a:t>
                      </a:r>
                      <a:endParaRPr lang="en-CA" sz="3500" b="0" i="0" dirty="0">
                        <a:effectLst/>
                        <a:latin typeface="SF Pro Rounded" pitchFamily="2" charset="0"/>
                        <a:ea typeface="SF Pro Rounded" pitchFamily="2" charset="0"/>
                        <a:cs typeface="SF Pro Rounded" pitchFamily="2" charset="0"/>
                      </a:endParaRPr>
                    </a:p>
                  </a:txBody>
                  <a:tcPr marL="38100" marR="38100" marT="38100" marB="38100" anchor="ctr">
                    <a:lnL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3500" b="0" i="0" dirty="0">
                          <a:solidFill>
                            <a:srgbClr val="000000"/>
                          </a:solidFill>
                          <a:effectLst/>
                          <a:latin typeface="SF Pro Rounded" pitchFamily="2" charset="0"/>
                          <a:ea typeface="SF Pro Rounded" pitchFamily="2" charset="0"/>
                          <a:cs typeface="SF Pro Rounded" pitchFamily="2" charset="0"/>
                        </a:rPr>
                        <a:t>The person </a:t>
                      </a:r>
                      <a:r>
                        <a:rPr lang="en-CA" sz="3500" b="1" i="0" dirty="0">
                          <a:solidFill>
                            <a:srgbClr val="000000"/>
                          </a:solidFill>
                          <a:effectLst/>
                          <a:latin typeface="SF Pro Rounded" pitchFamily="2" charset="0"/>
                          <a:ea typeface="SF Pro Rounded" pitchFamily="2" charset="0"/>
                          <a:cs typeface="SF Pro Rounded" pitchFamily="2" charset="0"/>
                        </a:rPr>
                        <a:t>giving</a:t>
                      </a:r>
                      <a:r>
                        <a:rPr lang="en-CA" sz="3500" b="0" i="0" dirty="0">
                          <a:solidFill>
                            <a:srgbClr val="000000"/>
                          </a:solidFill>
                          <a:effectLst/>
                          <a:latin typeface="SF Pro Rounded" pitchFamily="2" charset="0"/>
                          <a:ea typeface="SF Pro Rounded" pitchFamily="2" charset="0"/>
                          <a:cs typeface="SF Pro Rounded" pitchFamily="2" charset="0"/>
                        </a:rPr>
                        <a:t> feedback</a:t>
                      </a:r>
                      <a:endParaRPr lang="en-CA" sz="3500" b="0" i="0" dirty="0">
                        <a:effectLst/>
                        <a:latin typeface="SF Pro Rounded" pitchFamily="2" charset="0"/>
                        <a:ea typeface="SF Pro Rounded" pitchFamily="2" charset="0"/>
                        <a:cs typeface="SF Pro Rounded" pitchFamily="2" charset="0"/>
                      </a:endParaRPr>
                    </a:p>
                  </a:txBody>
                  <a:tcPr marL="38100" marR="38100" marT="38100" marB="38100" anchor="ctr">
                    <a:lnL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600915"/>
                  </a:ext>
                </a:extLst>
              </a:tr>
              <a:tr h="1230530">
                <a:tc>
                  <a:txBody>
                    <a:bodyPr/>
                    <a:lstStyle/>
                    <a:p>
                      <a:r>
                        <a:rPr lang="en-CA" sz="2800" b="1" i="1" dirty="0">
                          <a:effectLst/>
                          <a:latin typeface="IBM Plex Mono" panose="020B0509050203000203" pitchFamily="49" charset="77"/>
                        </a:rPr>
                        <a:t>Ask specific, pointed questions about your work</a:t>
                      </a:r>
                    </a:p>
                  </a:txBody>
                  <a:tcPr marL="38100" marR="38100" marT="38100" marB="38100" anchor="ctr">
                    <a:lnL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2800" b="1" i="1" dirty="0">
                          <a:effectLst/>
                          <a:latin typeface="IBM Plex Mono" panose="020B0509050203000203" pitchFamily="49" charset="77"/>
                        </a:rPr>
                        <a:t>Give useful feedback</a:t>
                      </a:r>
                    </a:p>
                  </a:txBody>
                  <a:tcPr marL="38100" marR="38100" marT="38100" marB="38100" anchor="ctr">
                    <a:lnL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172219"/>
                  </a:ext>
                </a:extLst>
              </a:tr>
              <a:tr h="1317550">
                <a:tc>
                  <a:txBody>
                    <a:bodyPr/>
                    <a:lstStyle/>
                    <a:p>
                      <a:r>
                        <a:rPr lang="en-CA" sz="2800" b="1" i="1" dirty="0">
                          <a:effectLst/>
                          <a:latin typeface="IBM Plex Mono" panose="020B0509050203000203" pitchFamily="49" charset="77"/>
                        </a:rPr>
                        <a:t>Give the critique-</a:t>
                      </a:r>
                      <a:r>
                        <a:rPr lang="en-CA" sz="2800" b="1" i="1" dirty="0" err="1">
                          <a:effectLst/>
                          <a:latin typeface="IBM Plex Mono" panose="020B0509050203000203" pitchFamily="49" charset="77"/>
                        </a:rPr>
                        <a:t>er</a:t>
                      </a:r>
                      <a:r>
                        <a:rPr lang="en-CA" sz="2800" b="1" i="1" dirty="0">
                          <a:effectLst/>
                          <a:latin typeface="IBM Plex Mono" panose="020B0509050203000203" pitchFamily="49" charset="77"/>
                        </a:rPr>
                        <a:t> an area of focus</a:t>
                      </a:r>
                    </a:p>
                  </a:txBody>
                  <a:tcPr marL="38100" marR="38100" marT="38100" marB="38100" anchor="ctr">
                    <a:lnL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b="1" i="1" dirty="0">
                          <a:effectLst/>
                          <a:latin typeface="IBM Plex Mono" panose="020B0509050203000203" pitchFamily="49" charset="77"/>
                        </a:rPr>
                        <a:t>Ask the critique-</a:t>
                      </a:r>
                      <a:r>
                        <a:rPr lang="en-CA" sz="2800" b="1" i="1" dirty="0" err="1">
                          <a:effectLst/>
                          <a:latin typeface="IBM Plex Mono" panose="020B0509050203000203" pitchFamily="49" charset="77"/>
                        </a:rPr>
                        <a:t>ee</a:t>
                      </a:r>
                      <a:r>
                        <a:rPr lang="en-CA" sz="2800" b="1" i="1" dirty="0">
                          <a:effectLst/>
                          <a:latin typeface="IBM Plex Mono" panose="020B0509050203000203" pitchFamily="49" charset="77"/>
                        </a:rPr>
                        <a:t> what they want feedback on</a:t>
                      </a:r>
                    </a:p>
                  </a:txBody>
                  <a:tcPr marL="38100" marR="38100" marT="38100" marB="38100" anchor="ctr">
                    <a:lnL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388804"/>
                  </a:ext>
                </a:extLst>
              </a:tr>
              <a:tr h="1317550">
                <a:tc>
                  <a:txBody>
                    <a:bodyPr/>
                    <a:lstStyle/>
                    <a:p>
                      <a:r>
                        <a:rPr lang="en-CA" sz="2800" b="1" i="1" dirty="0">
                          <a:effectLst/>
                          <a:latin typeface="IBM Plex Mono" panose="020B0509050203000203" pitchFamily="49" charset="77"/>
                        </a:rPr>
                        <a:t>Take notes or record (with consent) the session</a:t>
                      </a:r>
                    </a:p>
                  </a:txBody>
                  <a:tcPr marL="38100" marR="38100" marT="38100" marB="38100" anchor="ctr">
                    <a:lnL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2800" b="1" i="1" dirty="0">
                          <a:effectLst/>
                          <a:latin typeface="IBM Plex Mono" panose="020B0509050203000203" pitchFamily="49" charset="77"/>
                        </a:rPr>
                        <a:t>Don’t give suggestions on how to ‘fix’ things unless you’re asked</a:t>
                      </a:r>
                    </a:p>
                  </a:txBody>
                  <a:tcPr marL="38100" marR="38100" marT="38100" marB="38100" anchor="ctr">
                    <a:lnL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516540"/>
                  </a:ext>
                </a:extLst>
              </a:tr>
              <a:tr h="1317550">
                <a:tc>
                  <a:txBody>
                    <a:bodyPr/>
                    <a:lstStyle/>
                    <a:p>
                      <a:r>
                        <a:rPr lang="en-CA" sz="2800" b="1" i="1" dirty="0">
                          <a:effectLst/>
                          <a:latin typeface="IBM Plex Mono" panose="020B0509050203000203" pitchFamily="49" charset="77"/>
                        </a:rPr>
                        <a:t>Determine which feedback is and isn’t relevant</a:t>
                      </a:r>
                    </a:p>
                  </a:txBody>
                  <a:tcPr marL="38100" marR="38100" marT="38100" marB="38100" anchor="ctr">
                    <a:lnL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en-CA" sz="2800" b="1" i="1" dirty="0">
                          <a:effectLst/>
                          <a:latin typeface="IBM Plex Mono" panose="020B0509050203000203" pitchFamily="49" charset="77"/>
                        </a:rPr>
                        <a:t>Be kind, not nice</a:t>
                      </a:r>
                    </a:p>
                  </a:txBody>
                  <a:tcPr marL="38100" marR="38100" marT="38100" marB="38100" anchor="ctr">
                    <a:lnL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532707"/>
                  </a:ext>
                </a:extLst>
              </a:tr>
              <a:tr h="1317550">
                <a:tc>
                  <a:txBody>
                    <a:bodyPr/>
                    <a:lstStyle/>
                    <a:p>
                      <a:r>
                        <a:rPr lang="en-CA" sz="2800" b="1" i="1" dirty="0">
                          <a:effectLst/>
                          <a:latin typeface="IBM Plex Mono" panose="020B0509050203000203" pitchFamily="49" charset="77"/>
                        </a:rPr>
                        <a:t>Ask for more, if you’re not getting what you need	</a:t>
                      </a:r>
                    </a:p>
                  </a:txBody>
                  <a:tcPr marL="38100" marR="38100" marT="38100" marB="38100" anchor="ctr">
                    <a:lnL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A" sz="2800" b="1" i="1" dirty="0">
                        <a:effectLst/>
                        <a:latin typeface="IBM Plex Mono" panose="020B0509050203000203" pitchFamily="49" charset="77"/>
                      </a:endParaRPr>
                    </a:p>
                  </a:txBody>
                  <a:tcPr marL="38100" marR="38100" marT="38100" marB="38100" anchor="ctr">
                    <a:lnL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960314"/>
                  </a:ext>
                </a:extLst>
              </a:tr>
              <a:tr h="1317550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b="1" i="1" dirty="0">
                          <a:effectLst/>
                          <a:latin typeface="IBM Plex Mono" panose="020B0509050203000203" pitchFamily="49" charset="77"/>
                        </a:rPr>
                        <a:t>Do your best not to take it personally</a:t>
                      </a:r>
                    </a:p>
                  </a:txBody>
                  <a:tcPr marL="38100" marR="38100" marT="38100" marB="38100" anchor="ctr">
                    <a:lnL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A" sz="2800" b="1" i="1" dirty="0">
                        <a:effectLst/>
                        <a:latin typeface="IBM Plex Mono" panose="020B0509050203000203" pitchFamily="49" charset="77"/>
                      </a:endParaRPr>
                    </a:p>
                  </a:txBody>
                  <a:tcPr marL="38100" marR="38100" marT="38100" marB="38100" anchor="ctr">
                    <a:lnL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094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88796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me management tips"/>
          <p:cNvSpPr txBox="1"/>
          <p:nvPr/>
        </p:nvSpPr>
        <p:spPr>
          <a:xfrm>
            <a:off x="1206498" y="1400176"/>
            <a:ext cx="21971004" cy="1501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8000" spc="-159">
                <a:solidFill>
                  <a:schemeClr val="accent4">
                    <a:hueOff val="348544"/>
                    <a:lumOff val="7139"/>
                  </a:schemeClr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sz="7000" b="1" dirty="0" err="1">
                <a:solidFill>
                  <a:schemeClr val="tx1">
                    <a:lumMod val="50000"/>
                  </a:schemeClr>
                </a:solidFill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Crits</a:t>
            </a:r>
            <a:r>
              <a:rPr lang="en-US" sz="7000" b="1" dirty="0">
                <a:solidFill>
                  <a:schemeClr val="tx1">
                    <a:lumMod val="50000"/>
                  </a:schemeClr>
                </a:solidFill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 with ‘The Six Thinking Hats’</a:t>
            </a:r>
            <a:endParaRPr sz="7000" b="1" dirty="0">
              <a:solidFill>
                <a:schemeClr val="tx1">
                  <a:lumMod val="50000"/>
                </a:schemeClr>
              </a:solidFill>
              <a:latin typeface="SF Pro Rounded" pitchFamily="2" charset="0"/>
              <a:ea typeface="SF Pro Rounded" pitchFamily="2" charset="0"/>
              <a:cs typeface="SF Pro Rounded" pitchFamily="2" charset="0"/>
            </a:endParaRPr>
          </a:p>
        </p:txBody>
      </p:sp>
      <p:sp>
        <p:nvSpPr>
          <p:cNvPr id="4" name="Evaluate your priorities Not everything can be the most important. Done is better than perfect, and not everything needs to get done.…">
            <a:extLst>
              <a:ext uri="{FF2B5EF4-FFF2-40B4-BE49-F238E27FC236}">
                <a16:creationId xmlns:a16="http://schemas.microsoft.com/office/drawing/2014/main" id="{8BD7CCBF-DA28-024D-9FBF-B44C0112776E}"/>
              </a:ext>
            </a:extLst>
          </p:cNvPr>
          <p:cNvSpPr txBox="1"/>
          <p:nvPr/>
        </p:nvSpPr>
        <p:spPr>
          <a:xfrm>
            <a:off x="22564490" y="3747575"/>
            <a:ext cx="5067536" cy="8568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514350" indent="-514350" algn="l" defTabSz="448055">
              <a:lnSpc>
                <a:spcPct val="120000"/>
              </a:lnSpc>
              <a:spcBef>
                <a:spcPts val="2500"/>
              </a:spcBef>
              <a:buClr>
                <a:srgbClr val="1611D9"/>
              </a:buClr>
              <a:buSzPct val="100000"/>
              <a:buFont typeface="Arial" panose="020B0604020202020204" pitchFamily="34" charset="0"/>
              <a:buChar char="•"/>
              <a:defRPr sz="2940">
                <a:solidFill>
                  <a:srgbClr val="D5D5D5"/>
                </a:solidFill>
                <a:latin typeface="DM Mono Light"/>
                <a:ea typeface="DM Mono Light"/>
                <a:cs typeface="DM Mono Light"/>
                <a:sym typeface="DM Mono Light"/>
              </a:defRPr>
            </a:pPr>
            <a:endParaRPr lang="en-US" sz="3200" i="1" dirty="0">
              <a:solidFill>
                <a:schemeClr val="tx1">
                  <a:lumMod val="50000"/>
                </a:schemeClr>
              </a:solidFill>
              <a:latin typeface="IBM Plex Mono" panose="020B0509050203000203" pitchFamily="49" charset="77"/>
              <a:ea typeface="SF Pro Rounded" pitchFamily="2" charset="0"/>
              <a:cs typeface="SF Pro Rounded" pitchFamily="2" charset="0"/>
            </a:endParaRPr>
          </a:p>
        </p:txBody>
      </p:sp>
      <p:sp>
        <p:nvSpPr>
          <p:cNvPr id="10" name="Evaluate your priorities Not everything can be the most important. Done is better than perfect, and not everything needs to get done.…">
            <a:extLst>
              <a:ext uri="{FF2B5EF4-FFF2-40B4-BE49-F238E27FC236}">
                <a16:creationId xmlns:a16="http://schemas.microsoft.com/office/drawing/2014/main" id="{07E80B9E-AFAC-964F-AD2A-6D362F4212F7}"/>
              </a:ext>
            </a:extLst>
          </p:cNvPr>
          <p:cNvSpPr txBox="1"/>
          <p:nvPr/>
        </p:nvSpPr>
        <p:spPr>
          <a:xfrm>
            <a:off x="1206498" y="3490400"/>
            <a:ext cx="21971003" cy="9539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514350" indent="-514350" algn="l" defTabSz="448055">
              <a:lnSpc>
                <a:spcPct val="120000"/>
              </a:lnSpc>
              <a:spcBef>
                <a:spcPts val="2500"/>
              </a:spcBef>
              <a:buClr>
                <a:srgbClr val="1611D9"/>
              </a:buClr>
              <a:buSzPct val="100000"/>
              <a:buFont typeface="Arial" panose="020B0604020202020204" pitchFamily="34" charset="0"/>
              <a:buChar char="•"/>
              <a:defRPr sz="2940">
                <a:solidFill>
                  <a:srgbClr val="D5D5D5"/>
                </a:solidFill>
                <a:latin typeface="DM Mono Light"/>
                <a:ea typeface="DM Mono Light"/>
                <a:cs typeface="DM Mono Light"/>
                <a:sym typeface="DM Mono Light"/>
              </a:defRPr>
            </a:pPr>
            <a:r>
              <a:rPr lang="en-US" sz="3200" b="1" i="1" dirty="0">
                <a:solidFill>
                  <a:schemeClr val="accent1"/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Blue Hat: Organization (the big picture, process)</a:t>
            </a:r>
            <a:r>
              <a:rPr lang="en-US" sz="3200" b="1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 </a:t>
            </a:r>
            <a:b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</a:br>
            <a: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Explains the purpose of the critique and/or the work</a:t>
            </a:r>
          </a:p>
          <a:p>
            <a:pPr marL="514350" indent="-514350" algn="l" defTabSz="448055">
              <a:lnSpc>
                <a:spcPct val="120000"/>
              </a:lnSpc>
              <a:spcBef>
                <a:spcPts val="2500"/>
              </a:spcBef>
              <a:buClr>
                <a:srgbClr val="1611D9"/>
              </a:buClr>
              <a:buSzPct val="100000"/>
              <a:buFont typeface="Arial" panose="020B0604020202020204" pitchFamily="34" charset="0"/>
              <a:buChar char="•"/>
              <a:defRPr sz="2940">
                <a:solidFill>
                  <a:srgbClr val="D5D5D5"/>
                </a:solidFill>
                <a:latin typeface="DM Mono Light"/>
                <a:ea typeface="DM Mono Light"/>
                <a:cs typeface="DM Mono Light"/>
                <a:sym typeface="DM Mono Light"/>
              </a:defRPr>
            </a:pPr>
            <a:r>
              <a:rPr lang="en-US" sz="3200" b="1" i="1" dirty="0">
                <a:solidFill>
                  <a:schemeClr val="tx1">
                    <a:lumMod val="40000"/>
                    <a:lumOff val="6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White Hat: Neutrality (facts, information, objectivity)</a:t>
            </a:r>
            <a:br>
              <a:rPr lang="en-US" sz="3200" b="1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</a:br>
            <a: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Gives facts/information to not run into the same issue(s) next time</a:t>
            </a:r>
          </a:p>
          <a:p>
            <a:pPr marL="514350" indent="-514350" algn="l" defTabSz="448055">
              <a:lnSpc>
                <a:spcPct val="120000"/>
              </a:lnSpc>
              <a:spcBef>
                <a:spcPts val="2500"/>
              </a:spcBef>
              <a:buClr>
                <a:srgbClr val="1611D9"/>
              </a:buClr>
              <a:buSzPct val="100000"/>
              <a:buFont typeface="Arial" panose="020B0604020202020204" pitchFamily="34" charset="0"/>
              <a:buChar char="•"/>
              <a:defRPr sz="2940">
                <a:solidFill>
                  <a:srgbClr val="D5D5D5"/>
                </a:solidFill>
                <a:latin typeface="DM Mono Light"/>
                <a:ea typeface="DM Mono Light"/>
                <a:cs typeface="DM Mono Light"/>
                <a:sym typeface="DM Mono Light"/>
              </a:defRPr>
            </a:pPr>
            <a:r>
              <a:rPr lang="en-US" sz="3200" b="1" i="1" dirty="0">
                <a:solidFill>
                  <a:schemeClr val="accent5"/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Red Hat	: Emotion (feelings, subjectivity)</a:t>
            </a:r>
            <a:b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</a:br>
            <a: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The emotional response to the work OR the feedback</a:t>
            </a:r>
          </a:p>
          <a:p>
            <a:pPr marL="514350" indent="-514350" algn="l" defTabSz="448055">
              <a:lnSpc>
                <a:spcPct val="120000"/>
              </a:lnSpc>
              <a:spcBef>
                <a:spcPts val="2500"/>
              </a:spcBef>
              <a:buClr>
                <a:srgbClr val="1611D9"/>
              </a:buClr>
              <a:buSzPct val="100000"/>
              <a:buFont typeface="Arial" panose="020B0604020202020204" pitchFamily="34" charset="0"/>
              <a:buChar char="•"/>
              <a:defRPr sz="2940">
                <a:solidFill>
                  <a:srgbClr val="D5D5D5"/>
                </a:solidFill>
                <a:latin typeface="DM Mono Light"/>
                <a:ea typeface="DM Mono Light"/>
                <a:cs typeface="DM Mono Light"/>
                <a:sym typeface="DM Mono Light"/>
              </a:defRPr>
            </a:pPr>
            <a:r>
              <a:rPr lang="en-US" sz="3200" b="1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Black Hat: Negativity (judgement, pessimistic view)	</a:t>
            </a:r>
            <a:b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</a:br>
            <a: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Looks for weaknesses and negatives, assumes the worst outcome</a:t>
            </a:r>
          </a:p>
          <a:p>
            <a:pPr marL="514350" indent="-514350" algn="l" defTabSz="448055">
              <a:lnSpc>
                <a:spcPct val="120000"/>
              </a:lnSpc>
              <a:spcBef>
                <a:spcPts val="2500"/>
              </a:spcBef>
              <a:buClr>
                <a:srgbClr val="1611D9"/>
              </a:buClr>
              <a:buSzPct val="100000"/>
              <a:buFont typeface="Arial" panose="020B0604020202020204" pitchFamily="34" charset="0"/>
              <a:buChar char="•"/>
              <a:defRPr sz="2940">
                <a:solidFill>
                  <a:srgbClr val="D5D5D5"/>
                </a:solidFill>
                <a:latin typeface="DM Mono Light"/>
                <a:ea typeface="DM Mono Light"/>
                <a:cs typeface="DM Mono Light"/>
                <a:sym typeface="DM Mono Light"/>
              </a:defRPr>
            </a:pPr>
            <a:r>
              <a:rPr lang="en-US" sz="3200" b="1" i="1" dirty="0">
                <a:solidFill>
                  <a:schemeClr val="accent3"/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Green Hat: Creativity (new ideas, innovation)</a:t>
            </a:r>
            <a:b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</a:br>
            <a: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Brainstorming and “what ifs”</a:t>
            </a:r>
          </a:p>
          <a:p>
            <a:pPr marL="514350" indent="-514350" algn="l" defTabSz="448055">
              <a:lnSpc>
                <a:spcPct val="120000"/>
              </a:lnSpc>
              <a:spcBef>
                <a:spcPts val="2500"/>
              </a:spcBef>
              <a:buClr>
                <a:srgbClr val="1611D9"/>
              </a:buClr>
              <a:buSzPct val="100000"/>
              <a:buFont typeface="Arial" panose="020B0604020202020204" pitchFamily="34" charset="0"/>
              <a:buChar char="•"/>
              <a:defRPr sz="2940">
                <a:solidFill>
                  <a:srgbClr val="D5D5D5"/>
                </a:solidFill>
                <a:latin typeface="DM Mono Light"/>
                <a:ea typeface="DM Mono Light"/>
                <a:cs typeface="DM Mono Light"/>
                <a:sym typeface="DM Mono Light"/>
              </a:defRPr>
            </a:pPr>
            <a:r>
              <a:rPr lang="en-US" sz="3200" b="1" i="1" dirty="0">
                <a:solidFill>
                  <a:schemeClr val="accent4">
                    <a:lumMod val="75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Yellow Hat: Positivity (benefits, optimistic view)</a:t>
            </a:r>
            <a:b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</a:br>
            <a: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Looks for strengths and positives, assumes the best outcome</a:t>
            </a:r>
          </a:p>
        </p:txBody>
      </p:sp>
    </p:spTree>
    <p:extLst>
      <p:ext uri="{BB962C8B-B14F-4D97-AF65-F5344CB8AC3E}">
        <p14:creationId xmlns:p14="http://schemas.microsoft.com/office/powerpoint/2010/main" val="404181745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Evaluate your priorities Not everything can be the most important. Done is better than perfect, and not everything needs to get done.…"/>
          <p:cNvSpPr txBox="1"/>
          <p:nvPr/>
        </p:nvSpPr>
        <p:spPr>
          <a:xfrm>
            <a:off x="1047514" y="3747575"/>
            <a:ext cx="12382736" cy="8568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514350" indent="-514350" algn="l" defTabSz="448055">
              <a:lnSpc>
                <a:spcPct val="120000"/>
              </a:lnSpc>
              <a:spcBef>
                <a:spcPts val="2500"/>
              </a:spcBef>
              <a:buClr>
                <a:srgbClr val="1611D9"/>
              </a:buClr>
              <a:buSzPct val="100000"/>
              <a:buFont typeface="Arial" panose="020B0604020202020204" pitchFamily="34" charset="0"/>
              <a:buChar char="•"/>
              <a:defRPr sz="2940">
                <a:solidFill>
                  <a:srgbClr val="D5D5D5"/>
                </a:solidFill>
                <a:latin typeface="DM Mono Light"/>
                <a:ea typeface="DM Mono Light"/>
                <a:cs typeface="DM Mono Light"/>
                <a:sym typeface="DM Mono Light"/>
              </a:defRPr>
            </a:pPr>
            <a: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Will be </a:t>
            </a:r>
            <a:r>
              <a:rPr lang="en-US" sz="3200" b="1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live </a:t>
            </a:r>
            <a: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in breakout rooms</a:t>
            </a:r>
          </a:p>
          <a:p>
            <a:pPr marL="514350" indent="-514350" algn="l" defTabSz="448055">
              <a:lnSpc>
                <a:spcPct val="120000"/>
              </a:lnSpc>
              <a:spcBef>
                <a:spcPts val="2500"/>
              </a:spcBef>
              <a:buClr>
                <a:srgbClr val="1611D9"/>
              </a:buClr>
              <a:buSzPct val="100000"/>
              <a:buFont typeface="Arial" panose="020B0604020202020204" pitchFamily="34" charset="0"/>
              <a:buChar char="•"/>
              <a:defRPr sz="2940">
                <a:solidFill>
                  <a:srgbClr val="D5D5D5"/>
                </a:solidFill>
                <a:latin typeface="DM Mono Light"/>
                <a:ea typeface="DM Mono Light"/>
                <a:cs typeface="DM Mono Light"/>
                <a:sym typeface="DM Mono Light"/>
              </a:defRPr>
            </a:pPr>
            <a: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Will only take place if you have </a:t>
            </a:r>
            <a:r>
              <a:rPr lang="en-US" sz="3200" b="1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in-progress code </a:t>
            </a:r>
            <a: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to show for review</a:t>
            </a:r>
          </a:p>
          <a:p>
            <a:pPr marL="514350" indent="-514350" algn="l" defTabSz="448055">
              <a:lnSpc>
                <a:spcPct val="120000"/>
              </a:lnSpc>
              <a:spcBef>
                <a:spcPts val="2500"/>
              </a:spcBef>
              <a:buClr>
                <a:srgbClr val="1611D9"/>
              </a:buClr>
              <a:buSzPct val="100000"/>
              <a:buFont typeface="Arial" panose="020B0604020202020204" pitchFamily="34" charset="0"/>
              <a:buChar char="•"/>
              <a:defRPr sz="2940">
                <a:solidFill>
                  <a:srgbClr val="D5D5D5"/>
                </a:solidFill>
                <a:latin typeface="DM Mono Light"/>
                <a:ea typeface="DM Mono Light"/>
                <a:cs typeface="DM Mono Light"/>
                <a:sym typeface="DM Mono Light"/>
              </a:defRPr>
            </a:pPr>
            <a: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Will give feedback using the </a:t>
            </a:r>
            <a:r>
              <a:rPr lang="en-US" sz="3200" b="1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‘6 thinking hats’</a:t>
            </a:r>
          </a:p>
          <a:p>
            <a:pPr marL="514350" indent="-514350" algn="l" defTabSz="448055">
              <a:lnSpc>
                <a:spcPct val="120000"/>
              </a:lnSpc>
              <a:spcBef>
                <a:spcPts val="2500"/>
              </a:spcBef>
              <a:buClr>
                <a:srgbClr val="1611D9"/>
              </a:buClr>
              <a:buSzPct val="100000"/>
              <a:buFont typeface="Arial" panose="020B0604020202020204" pitchFamily="34" charset="0"/>
              <a:buChar char="•"/>
              <a:defRPr sz="2940">
                <a:solidFill>
                  <a:srgbClr val="D5D5D5"/>
                </a:solidFill>
                <a:latin typeface="DM Mono Light"/>
                <a:ea typeface="DM Mono Light"/>
                <a:cs typeface="DM Mono Light"/>
                <a:sym typeface="DM Mono Light"/>
              </a:defRPr>
            </a:pPr>
            <a: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Have a goal of </a:t>
            </a:r>
            <a:r>
              <a:rPr lang="en-US" sz="3200" b="1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getting feedback if your code makes sense to others</a:t>
            </a:r>
          </a:p>
          <a:p>
            <a:pPr marL="514350" indent="-514350" algn="l" defTabSz="448055">
              <a:lnSpc>
                <a:spcPct val="120000"/>
              </a:lnSpc>
              <a:spcBef>
                <a:spcPts val="2500"/>
              </a:spcBef>
              <a:buClr>
                <a:srgbClr val="1611D9"/>
              </a:buClr>
              <a:buSzPct val="100000"/>
              <a:buFont typeface="Arial" panose="020B0604020202020204" pitchFamily="34" charset="0"/>
              <a:buChar char="•"/>
              <a:defRPr sz="2940">
                <a:solidFill>
                  <a:srgbClr val="D5D5D5"/>
                </a:solidFill>
                <a:latin typeface="DM Mono Light"/>
                <a:ea typeface="DM Mono Light"/>
                <a:cs typeface="DM Mono Light"/>
                <a:sym typeface="DM Mono Light"/>
              </a:defRPr>
            </a:pPr>
            <a:r>
              <a:rPr lang="en-US" sz="3200" b="1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1:1 </a:t>
            </a:r>
            <a: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crits with </a:t>
            </a:r>
            <a:r>
              <a:rPr lang="en-US" sz="3200" b="1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instructor </a:t>
            </a:r>
            <a: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will happen</a:t>
            </a:r>
            <a:r>
              <a:rPr lang="en-US" sz="3200" b="1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 simultaneously</a:t>
            </a:r>
            <a:endParaRPr lang="en-US" sz="3200" i="1" dirty="0">
              <a:solidFill>
                <a:schemeClr val="tx1">
                  <a:lumMod val="50000"/>
                </a:schemeClr>
              </a:solidFill>
              <a:latin typeface="IBM Plex Mono" panose="020B0509050203000203" pitchFamily="49" charset="77"/>
              <a:ea typeface="SF Pro Rounded" pitchFamily="2" charset="0"/>
              <a:cs typeface="SF Pro Rounded" pitchFamily="2" charset="0"/>
            </a:endParaRPr>
          </a:p>
        </p:txBody>
      </p:sp>
      <p:sp>
        <p:nvSpPr>
          <p:cNvPr id="187" name="Time management tips"/>
          <p:cNvSpPr txBox="1"/>
          <p:nvPr/>
        </p:nvSpPr>
        <p:spPr>
          <a:xfrm>
            <a:off x="1047514" y="1453403"/>
            <a:ext cx="21971004" cy="1501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8000" spc="-159">
                <a:solidFill>
                  <a:schemeClr val="accent4">
                    <a:hueOff val="348544"/>
                    <a:lumOff val="7139"/>
                  </a:schemeClr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sz="7000" b="1" dirty="0">
                <a:solidFill>
                  <a:schemeClr val="tx1">
                    <a:lumMod val="50000"/>
                  </a:schemeClr>
                </a:solidFill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Today’s Peer Feedback</a:t>
            </a:r>
            <a:endParaRPr sz="7000" b="1" dirty="0">
              <a:solidFill>
                <a:schemeClr val="tx1">
                  <a:lumMod val="50000"/>
                </a:schemeClr>
              </a:solidFill>
              <a:latin typeface="SF Pro Rounded" pitchFamily="2" charset="0"/>
              <a:ea typeface="SF Pro Rounded" pitchFamily="2" charset="0"/>
              <a:cs typeface="SF Pro Rounded" pitchFamily="2" charset="0"/>
            </a:endParaRPr>
          </a:p>
        </p:txBody>
      </p:sp>
      <p:pic>
        <p:nvPicPr>
          <p:cNvPr id="3074" name="Picture 2" descr="Playful illustration of a person in a yellow bunny costume.">
            <a:extLst>
              <a:ext uri="{FF2B5EF4-FFF2-40B4-BE49-F238E27FC236}">
                <a16:creationId xmlns:a16="http://schemas.microsoft.com/office/drawing/2014/main" id="{B12D6C8E-255A-FE4E-8E22-2BE5049AF68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3025" y="2204045"/>
            <a:ext cx="7003544" cy="936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7641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078735BF1F6F44881AC2960877918B" ma:contentTypeVersion="10" ma:contentTypeDescription="Create a new document." ma:contentTypeScope="" ma:versionID="9998a97be92d465486cb4c126ceb9f40">
  <xsd:schema xmlns:xsd="http://www.w3.org/2001/XMLSchema" xmlns:xs="http://www.w3.org/2001/XMLSchema" xmlns:p="http://schemas.microsoft.com/office/2006/metadata/properties" xmlns:ns2="54bbe92a-ea0c-4823-b03d-ab2b534593e9" targetNamespace="http://schemas.microsoft.com/office/2006/metadata/properties" ma:root="true" ma:fieldsID="a1d7322505f1098df31414355ed892cd" ns2:_="">
    <xsd:import namespace="54bbe92a-ea0c-4823-b03d-ab2b534593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bbe92a-ea0c-4823-b03d-ab2b534593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C06305-5C55-448A-9A32-005E87EEA2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972E01-CCA1-4C14-A2B2-E2A5C0F9AE9E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54bbe92a-ea0c-4823-b03d-ab2b534593e9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0800249-4C36-4E05-8AD4-42202EF2B4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bbe92a-ea0c-4823-b03d-ab2b534593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2803</TotalTime>
  <Words>842</Words>
  <Application>Microsoft Macintosh PowerPoint</Application>
  <PresentationFormat>Custom</PresentationFormat>
  <Paragraphs>89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Graphik</vt:lpstr>
      <vt:lpstr>Graphik-SemiboldItalic</vt:lpstr>
      <vt:lpstr>Helvetica Neue</vt:lpstr>
      <vt:lpstr>Helvetica Neue Medium</vt:lpstr>
      <vt:lpstr>IBM Plex Mono</vt:lpstr>
      <vt:lpstr>SF Pro Rounded</vt:lpstr>
      <vt:lpstr>21_BasicWhite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✨ Identifying + Managing Academic/Pandemic Burnout</dc:title>
  <cp:lastModifiedBy>Meredith Thompson</cp:lastModifiedBy>
  <cp:revision>390</cp:revision>
  <dcterms:modified xsi:type="dcterms:W3CDTF">2021-06-04T14:18:10Z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0x01010037078735BF1F6F44881AC2960877918B</vt:lpwstr>
  </property>
</Properties>
</file>