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DB520-BC95-400A-ABCB-C410D5BA2C1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3D36CF-F0C7-4F79-B94C-06375BAAC8AD}">
      <dgm:prSet/>
      <dgm:spPr/>
      <dgm:t>
        <a:bodyPr/>
        <a:lstStyle/>
        <a:p>
          <a:r>
            <a:rPr lang="pt-BR" b="0" i="0"/>
            <a:t>À base de bário, administrado por via oral que avalia o tudo digestivo;</a:t>
          </a:r>
          <a:endParaRPr lang="en-US"/>
        </a:p>
      </dgm:t>
    </dgm:pt>
    <dgm:pt modelId="{21E085AE-1CC1-4104-A9A3-A72ED87CFC53}" type="parTrans" cxnId="{3E6E5D4C-8005-4A66-8732-464CEE4A0734}">
      <dgm:prSet/>
      <dgm:spPr/>
      <dgm:t>
        <a:bodyPr/>
        <a:lstStyle/>
        <a:p>
          <a:endParaRPr lang="en-US"/>
        </a:p>
      </dgm:t>
    </dgm:pt>
    <dgm:pt modelId="{7CCBE4BC-C4F7-4E26-900A-872A0C1C71C2}" type="sibTrans" cxnId="{3E6E5D4C-8005-4A66-8732-464CEE4A0734}">
      <dgm:prSet/>
      <dgm:spPr/>
      <dgm:t>
        <a:bodyPr/>
        <a:lstStyle/>
        <a:p>
          <a:endParaRPr lang="en-US"/>
        </a:p>
      </dgm:t>
    </dgm:pt>
    <dgm:pt modelId="{3559A726-BBC0-4D37-8BFA-E1BD640E3AC5}">
      <dgm:prSet/>
      <dgm:spPr/>
      <dgm:t>
        <a:bodyPr/>
        <a:lstStyle/>
        <a:p>
          <a:r>
            <a:rPr lang="pt-BR" b="0" i="0"/>
            <a:t>À base de iodo, administrado tanto por via oral como por via endovenosa. ... </a:t>
          </a:r>
          <a:endParaRPr lang="en-US"/>
        </a:p>
      </dgm:t>
    </dgm:pt>
    <dgm:pt modelId="{F554740E-6F18-4116-B09B-7DFA56FFC319}" type="parTrans" cxnId="{A1F70E7E-94CA-466C-B124-DB2C9CC4A149}">
      <dgm:prSet/>
      <dgm:spPr/>
      <dgm:t>
        <a:bodyPr/>
        <a:lstStyle/>
        <a:p>
          <a:endParaRPr lang="en-US"/>
        </a:p>
      </dgm:t>
    </dgm:pt>
    <dgm:pt modelId="{FE8D527E-90A8-4A49-826A-90F2AEF3B260}" type="sibTrans" cxnId="{A1F70E7E-94CA-466C-B124-DB2C9CC4A149}">
      <dgm:prSet/>
      <dgm:spPr/>
      <dgm:t>
        <a:bodyPr/>
        <a:lstStyle/>
        <a:p>
          <a:endParaRPr lang="en-US"/>
        </a:p>
      </dgm:t>
    </dgm:pt>
    <dgm:pt modelId="{048FDDF5-B5E3-4241-887B-ED3C746DF00C}">
      <dgm:prSet/>
      <dgm:spPr/>
      <dgm:t>
        <a:bodyPr/>
        <a:lstStyle/>
        <a:p>
          <a:r>
            <a:rPr lang="pt-BR" b="0" i="0"/>
            <a:t>À base de gadolínio, sempre administrado por via endovenosa.</a:t>
          </a:r>
          <a:endParaRPr lang="en-US"/>
        </a:p>
      </dgm:t>
    </dgm:pt>
    <dgm:pt modelId="{E5DF904B-52D9-42C2-96E3-54FE808BEB7E}" type="parTrans" cxnId="{5B1DE8C7-9A8B-4268-A3B3-71894D927824}">
      <dgm:prSet/>
      <dgm:spPr/>
      <dgm:t>
        <a:bodyPr/>
        <a:lstStyle/>
        <a:p>
          <a:endParaRPr lang="en-US"/>
        </a:p>
      </dgm:t>
    </dgm:pt>
    <dgm:pt modelId="{9D423B20-22E5-4837-B72C-CF4226F54F29}" type="sibTrans" cxnId="{5B1DE8C7-9A8B-4268-A3B3-71894D927824}">
      <dgm:prSet/>
      <dgm:spPr/>
      <dgm:t>
        <a:bodyPr/>
        <a:lstStyle/>
        <a:p>
          <a:endParaRPr lang="en-US"/>
        </a:p>
      </dgm:t>
    </dgm:pt>
    <dgm:pt modelId="{E7895E36-6D09-E543-8703-FF77D93B5F37}" type="pres">
      <dgm:prSet presAssocID="{0C5DB520-BC95-400A-ABCB-C410D5BA2C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D10DE7-AAD5-DE48-921F-49101CBF54F0}" type="pres">
      <dgm:prSet presAssocID="{6B3D36CF-F0C7-4F79-B94C-06375BAAC8AD}" presName="hierRoot1" presStyleCnt="0"/>
      <dgm:spPr/>
    </dgm:pt>
    <dgm:pt modelId="{23338C78-6EE0-3C49-83A8-0A62F1E37D7E}" type="pres">
      <dgm:prSet presAssocID="{6B3D36CF-F0C7-4F79-B94C-06375BAAC8AD}" presName="composite" presStyleCnt="0"/>
      <dgm:spPr/>
    </dgm:pt>
    <dgm:pt modelId="{A5D9805C-E60F-5D4E-B4A4-5F8563E69B3C}" type="pres">
      <dgm:prSet presAssocID="{6B3D36CF-F0C7-4F79-B94C-06375BAAC8AD}" presName="background" presStyleLbl="node0" presStyleIdx="0" presStyleCnt="3"/>
      <dgm:spPr/>
    </dgm:pt>
    <dgm:pt modelId="{A4EC8C37-F221-C741-BF18-ABEC30122E63}" type="pres">
      <dgm:prSet presAssocID="{6B3D36CF-F0C7-4F79-B94C-06375BAAC8AD}" presName="text" presStyleLbl="fgAcc0" presStyleIdx="0" presStyleCnt="3">
        <dgm:presLayoutVars>
          <dgm:chPref val="3"/>
        </dgm:presLayoutVars>
      </dgm:prSet>
      <dgm:spPr/>
    </dgm:pt>
    <dgm:pt modelId="{4C261EFC-7518-8347-95B9-7B6FDB5B07D5}" type="pres">
      <dgm:prSet presAssocID="{6B3D36CF-F0C7-4F79-B94C-06375BAAC8AD}" presName="hierChild2" presStyleCnt="0"/>
      <dgm:spPr/>
    </dgm:pt>
    <dgm:pt modelId="{171BF3BF-19E2-F745-BAFF-E5AC9DD5B371}" type="pres">
      <dgm:prSet presAssocID="{3559A726-BBC0-4D37-8BFA-E1BD640E3AC5}" presName="hierRoot1" presStyleCnt="0"/>
      <dgm:spPr/>
    </dgm:pt>
    <dgm:pt modelId="{2514D66A-39E8-FC44-B94D-6E5D157F8131}" type="pres">
      <dgm:prSet presAssocID="{3559A726-BBC0-4D37-8BFA-E1BD640E3AC5}" presName="composite" presStyleCnt="0"/>
      <dgm:spPr/>
    </dgm:pt>
    <dgm:pt modelId="{4813A1E1-5610-8E40-9A40-AAE2862DC766}" type="pres">
      <dgm:prSet presAssocID="{3559A726-BBC0-4D37-8BFA-E1BD640E3AC5}" presName="background" presStyleLbl="node0" presStyleIdx="1" presStyleCnt="3"/>
      <dgm:spPr/>
    </dgm:pt>
    <dgm:pt modelId="{FE29D3BC-03E9-5945-803E-32B59D5FBB42}" type="pres">
      <dgm:prSet presAssocID="{3559A726-BBC0-4D37-8BFA-E1BD640E3AC5}" presName="text" presStyleLbl="fgAcc0" presStyleIdx="1" presStyleCnt="3">
        <dgm:presLayoutVars>
          <dgm:chPref val="3"/>
        </dgm:presLayoutVars>
      </dgm:prSet>
      <dgm:spPr/>
    </dgm:pt>
    <dgm:pt modelId="{335E4A2B-3F55-894F-B4E7-052F28A6B2C9}" type="pres">
      <dgm:prSet presAssocID="{3559A726-BBC0-4D37-8BFA-E1BD640E3AC5}" presName="hierChild2" presStyleCnt="0"/>
      <dgm:spPr/>
    </dgm:pt>
    <dgm:pt modelId="{8B266C7E-28BD-1B4B-8AE2-92AA1F7BE526}" type="pres">
      <dgm:prSet presAssocID="{048FDDF5-B5E3-4241-887B-ED3C746DF00C}" presName="hierRoot1" presStyleCnt="0"/>
      <dgm:spPr/>
    </dgm:pt>
    <dgm:pt modelId="{768B2CE3-3BAA-1145-BA1E-DB8D04246D27}" type="pres">
      <dgm:prSet presAssocID="{048FDDF5-B5E3-4241-887B-ED3C746DF00C}" presName="composite" presStyleCnt="0"/>
      <dgm:spPr/>
    </dgm:pt>
    <dgm:pt modelId="{24AED041-F9CC-7C43-94EB-62FBB01EABB6}" type="pres">
      <dgm:prSet presAssocID="{048FDDF5-B5E3-4241-887B-ED3C746DF00C}" presName="background" presStyleLbl="node0" presStyleIdx="2" presStyleCnt="3"/>
      <dgm:spPr/>
    </dgm:pt>
    <dgm:pt modelId="{60D980CA-113C-6C4C-AE46-68B304DF8478}" type="pres">
      <dgm:prSet presAssocID="{048FDDF5-B5E3-4241-887B-ED3C746DF00C}" presName="text" presStyleLbl="fgAcc0" presStyleIdx="2" presStyleCnt="3">
        <dgm:presLayoutVars>
          <dgm:chPref val="3"/>
        </dgm:presLayoutVars>
      </dgm:prSet>
      <dgm:spPr/>
    </dgm:pt>
    <dgm:pt modelId="{F20ED3D9-8164-494A-B075-FADE393AAD81}" type="pres">
      <dgm:prSet presAssocID="{048FDDF5-B5E3-4241-887B-ED3C746DF00C}" presName="hierChild2" presStyleCnt="0"/>
      <dgm:spPr/>
    </dgm:pt>
  </dgm:ptLst>
  <dgm:cxnLst>
    <dgm:cxn modelId="{3D18473F-CE71-674D-A679-8027B23570D4}" type="presOf" srcId="{6B3D36CF-F0C7-4F79-B94C-06375BAAC8AD}" destId="{A4EC8C37-F221-C741-BF18-ABEC30122E63}" srcOrd="0" destOrd="0" presId="urn:microsoft.com/office/officeart/2005/8/layout/hierarchy1"/>
    <dgm:cxn modelId="{C0D2FE40-B78A-8146-9A36-CB251DDAB071}" type="presOf" srcId="{0C5DB520-BC95-400A-ABCB-C410D5BA2C17}" destId="{E7895E36-6D09-E543-8703-FF77D93B5F37}" srcOrd="0" destOrd="0" presId="urn:microsoft.com/office/officeart/2005/8/layout/hierarchy1"/>
    <dgm:cxn modelId="{3E6E5D4C-8005-4A66-8732-464CEE4A0734}" srcId="{0C5DB520-BC95-400A-ABCB-C410D5BA2C17}" destId="{6B3D36CF-F0C7-4F79-B94C-06375BAAC8AD}" srcOrd="0" destOrd="0" parTransId="{21E085AE-1CC1-4104-A9A3-A72ED87CFC53}" sibTransId="{7CCBE4BC-C4F7-4E26-900A-872A0C1C71C2}"/>
    <dgm:cxn modelId="{82F28176-B583-BE46-BBF6-423AA36CFA95}" type="presOf" srcId="{3559A726-BBC0-4D37-8BFA-E1BD640E3AC5}" destId="{FE29D3BC-03E9-5945-803E-32B59D5FBB42}" srcOrd="0" destOrd="0" presId="urn:microsoft.com/office/officeart/2005/8/layout/hierarchy1"/>
    <dgm:cxn modelId="{A1F70E7E-94CA-466C-B124-DB2C9CC4A149}" srcId="{0C5DB520-BC95-400A-ABCB-C410D5BA2C17}" destId="{3559A726-BBC0-4D37-8BFA-E1BD640E3AC5}" srcOrd="1" destOrd="0" parTransId="{F554740E-6F18-4116-B09B-7DFA56FFC319}" sibTransId="{FE8D527E-90A8-4A49-826A-90F2AEF3B260}"/>
    <dgm:cxn modelId="{42A84291-096C-CC41-A3E6-44DFB99EB1AC}" type="presOf" srcId="{048FDDF5-B5E3-4241-887B-ED3C746DF00C}" destId="{60D980CA-113C-6C4C-AE46-68B304DF8478}" srcOrd="0" destOrd="0" presId="urn:microsoft.com/office/officeart/2005/8/layout/hierarchy1"/>
    <dgm:cxn modelId="{5B1DE8C7-9A8B-4268-A3B3-71894D927824}" srcId="{0C5DB520-BC95-400A-ABCB-C410D5BA2C17}" destId="{048FDDF5-B5E3-4241-887B-ED3C746DF00C}" srcOrd="2" destOrd="0" parTransId="{E5DF904B-52D9-42C2-96E3-54FE808BEB7E}" sibTransId="{9D423B20-22E5-4837-B72C-CF4226F54F29}"/>
    <dgm:cxn modelId="{B1C16A92-29C0-764D-9575-5EFA34A411D5}" type="presParOf" srcId="{E7895E36-6D09-E543-8703-FF77D93B5F37}" destId="{68D10DE7-AAD5-DE48-921F-49101CBF54F0}" srcOrd="0" destOrd="0" presId="urn:microsoft.com/office/officeart/2005/8/layout/hierarchy1"/>
    <dgm:cxn modelId="{BFF1E16B-A247-6F47-AC33-839DDAD127C4}" type="presParOf" srcId="{68D10DE7-AAD5-DE48-921F-49101CBF54F0}" destId="{23338C78-6EE0-3C49-83A8-0A62F1E37D7E}" srcOrd="0" destOrd="0" presId="urn:microsoft.com/office/officeart/2005/8/layout/hierarchy1"/>
    <dgm:cxn modelId="{04306045-1878-324E-AA9B-47446CCF156D}" type="presParOf" srcId="{23338C78-6EE0-3C49-83A8-0A62F1E37D7E}" destId="{A5D9805C-E60F-5D4E-B4A4-5F8563E69B3C}" srcOrd="0" destOrd="0" presId="urn:microsoft.com/office/officeart/2005/8/layout/hierarchy1"/>
    <dgm:cxn modelId="{DB01302E-9D47-4148-AFBF-9E5ACA0D3273}" type="presParOf" srcId="{23338C78-6EE0-3C49-83A8-0A62F1E37D7E}" destId="{A4EC8C37-F221-C741-BF18-ABEC30122E63}" srcOrd="1" destOrd="0" presId="urn:microsoft.com/office/officeart/2005/8/layout/hierarchy1"/>
    <dgm:cxn modelId="{C396EA4D-CCB3-074D-A760-C718AD55F5DA}" type="presParOf" srcId="{68D10DE7-AAD5-DE48-921F-49101CBF54F0}" destId="{4C261EFC-7518-8347-95B9-7B6FDB5B07D5}" srcOrd="1" destOrd="0" presId="urn:microsoft.com/office/officeart/2005/8/layout/hierarchy1"/>
    <dgm:cxn modelId="{E4EC1970-3D81-944D-A7EE-C2B106FAF405}" type="presParOf" srcId="{E7895E36-6D09-E543-8703-FF77D93B5F37}" destId="{171BF3BF-19E2-F745-BAFF-E5AC9DD5B371}" srcOrd="1" destOrd="0" presId="urn:microsoft.com/office/officeart/2005/8/layout/hierarchy1"/>
    <dgm:cxn modelId="{D4110EBC-F47F-6E4A-958D-E1D37F29DBFD}" type="presParOf" srcId="{171BF3BF-19E2-F745-BAFF-E5AC9DD5B371}" destId="{2514D66A-39E8-FC44-B94D-6E5D157F8131}" srcOrd="0" destOrd="0" presId="urn:microsoft.com/office/officeart/2005/8/layout/hierarchy1"/>
    <dgm:cxn modelId="{F46EFFFA-6967-EB43-BEB7-6234F3250D59}" type="presParOf" srcId="{2514D66A-39E8-FC44-B94D-6E5D157F8131}" destId="{4813A1E1-5610-8E40-9A40-AAE2862DC766}" srcOrd="0" destOrd="0" presId="urn:microsoft.com/office/officeart/2005/8/layout/hierarchy1"/>
    <dgm:cxn modelId="{10587485-D4DC-AA43-A8EB-BA323B6874BF}" type="presParOf" srcId="{2514D66A-39E8-FC44-B94D-6E5D157F8131}" destId="{FE29D3BC-03E9-5945-803E-32B59D5FBB42}" srcOrd="1" destOrd="0" presId="urn:microsoft.com/office/officeart/2005/8/layout/hierarchy1"/>
    <dgm:cxn modelId="{2F046FC9-E766-9E43-9BE6-D9B29E92737F}" type="presParOf" srcId="{171BF3BF-19E2-F745-BAFF-E5AC9DD5B371}" destId="{335E4A2B-3F55-894F-B4E7-052F28A6B2C9}" srcOrd="1" destOrd="0" presId="urn:microsoft.com/office/officeart/2005/8/layout/hierarchy1"/>
    <dgm:cxn modelId="{2CECD5E2-E765-414C-964F-C8BF92624E1F}" type="presParOf" srcId="{E7895E36-6D09-E543-8703-FF77D93B5F37}" destId="{8B266C7E-28BD-1B4B-8AE2-92AA1F7BE526}" srcOrd="2" destOrd="0" presId="urn:microsoft.com/office/officeart/2005/8/layout/hierarchy1"/>
    <dgm:cxn modelId="{54FBFD71-7CAB-3C46-84D1-F5019E99A054}" type="presParOf" srcId="{8B266C7E-28BD-1B4B-8AE2-92AA1F7BE526}" destId="{768B2CE3-3BAA-1145-BA1E-DB8D04246D27}" srcOrd="0" destOrd="0" presId="urn:microsoft.com/office/officeart/2005/8/layout/hierarchy1"/>
    <dgm:cxn modelId="{C121AACF-905B-4A46-8CD3-F8712353BDC5}" type="presParOf" srcId="{768B2CE3-3BAA-1145-BA1E-DB8D04246D27}" destId="{24AED041-F9CC-7C43-94EB-62FBB01EABB6}" srcOrd="0" destOrd="0" presId="urn:microsoft.com/office/officeart/2005/8/layout/hierarchy1"/>
    <dgm:cxn modelId="{372281AD-07A7-0846-A161-F19F55679BD1}" type="presParOf" srcId="{768B2CE3-3BAA-1145-BA1E-DB8D04246D27}" destId="{60D980CA-113C-6C4C-AE46-68B304DF8478}" srcOrd="1" destOrd="0" presId="urn:microsoft.com/office/officeart/2005/8/layout/hierarchy1"/>
    <dgm:cxn modelId="{DA24672C-D57B-DF4B-BB17-1005D442736D}" type="presParOf" srcId="{8B266C7E-28BD-1B4B-8AE2-92AA1F7BE526}" destId="{F20ED3D9-8164-494A-B075-FADE393AAD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C6001-E500-4AC8-A2AE-C4B8997E7B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28CD0-01E3-4B98-86D7-D31EEDAFB0E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</a:t>
          </a:r>
          <a:r>
            <a:rPr lang="pt-BR" b="0" i="0"/>
            <a:t>ome genérico atribuído a substâncias que auxiliam na realização de exames de imagem. </a:t>
          </a:r>
          <a:endParaRPr lang="en-US"/>
        </a:p>
      </dgm:t>
    </dgm:pt>
    <dgm:pt modelId="{E6B9D3FC-D959-4268-B772-A393DD17FAEF}" type="parTrans" cxnId="{C79F81F9-637F-4559-AB78-4F719F9FDD0D}">
      <dgm:prSet/>
      <dgm:spPr/>
      <dgm:t>
        <a:bodyPr/>
        <a:lstStyle/>
        <a:p>
          <a:endParaRPr lang="en-US"/>
        </a:p>
      </dgm:t>
    </dgm:pt>
    <dgm:pt modelId="{A7238FCD-9CF3-4CC9-AE24-4D1AAA09CD80}" type="sibTrans" cxnId="{C79F81F9-637F-4559-AB78-4F719F9FDD0D}">
      <dgm:prSet/>
      <dgm:spPr/>
      <dgm:t>
        <a:bodyPr/>
        <a:lstStyle/>
        <a:p>
          <a:endParaRPr lang="en-US"/>
        </a:p>
      </dgm:t>
    </dgm:pt>
    <dgm:pt modelId="{F32C603B-B6BF-44AD-BA00-B352EC3F75B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Estas substâncias são utilizadas para melhorar a diferenciação entre tecidos ou estruturas de composição diferente no corpo, melhorando a interpretação do resultado e garantindo diagnósticos mais precisos.</a:t>
          </a:r>
          <a:endParaRPr lang="en-US"/>
        </a:p>
      </dgm:t>
    </dgm:pt>
    <dgm:pt modelId="{D7AEDE63-7348-4528-BA57-C270F26ED527}" type="parTrans" cxnId="{4E7477F1-F181-4FFD-8D81-970A44E5FFC0}">
      <dgm:prSet/>
      <dgm:spPr/>
      <dgm:t>
        <a:bodyPr/>
        <a:lstStyle/>
        <a:p>
          <a:endParaRPr lang="en-US"/>
        </a:p>
      </dgm:t>
    </dgm:pt>
    <dgm:pt modelId="{3C336DCE-376C-4EBB-AD9D-545225CB49AC}" type="sibTrans" cxnId="{4E7477F1-F181-4FFD-8D81-970A44E5FFC0}">
      <dgm:prSet/>
      <dgm:spPr/>
      <dgm:t>
        <a:bodyPr/>
        <a:lstStyle/>
        <a:p>
          <a:endParaRPr lang="en-US"/>
        </a:p>
      </dgm:t>
    </dgm:pt>
    <dgm:pt modelId="{87C7512C-1BB1-4CC9-9CFD-6DB7CFC8C6B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Nos contrastes</a:t>
          </a:r>
          <a:r>
            <a:rPr lang="pt-BR" b="0" i="0" dirty="0">
              <a:highlight>
                <a:srgbClr val="FFFF00"/>
              </a:highlight>
            </a:rPr>
            <a:t> iodados</a:t>
          </a:r>
          <a:r>
            <a:rPr lang="pt-BR" b="0" i="0" dirty="0"/>
            <a:t>, o elemento radiopaco é o próprio iodo, enquanto nos </a:t>
          </a:r>
          <a:r>
            <a:rPr lang="pt-BR" b="0" i="0" dirty="0">
              <a:highlight>
                <a:srgbClr val="FFFF00"/>
              </a:highlight>
            </a:rPr>
            <a:t>não iodados </a:t>
          </a:r>
          <a:r>
            <a:rPr lang="pt-BR" b="0" i="0" dirty="0"/>
            <a:t>o mais comum é o sulfato de Bário, embora sua composição possa ser diferente de acordo com cada necessidade.</a:t>
          </a:r>
          <a:endParaRPr lang="en-US" dirty="0"/>
        </a:p>
      </dgm:t>
    </dgm:pt>
    <dgm:pt modelId="{23DF2B57-026F-4B3B-9BF7-ECD411BF0A05}" type="parTrans" cxnId="{078CF7DB-B7E4-4B43-828D-532E35F283B3}">
      <dgm:prSet/>
      <dgm:spPr/>
      <dgm:t>
        <a:bodyPr/>
        <a:lstStyle/>
        <a:p>
          <a:endParaRPr lang="en-US"/>
        </a:p>
      </dgm:t>
    </dgm:pt>
    <dgm:pt modelId="{1EC67430-D193-4490-831E-5E03908E8E16}" type="sibTrans" cxnId="{078CF7DB-B7E4-4B43-828D-532E35F283B3}">
      <dgm:prSet/>
      <dgm:spPr/>
      <dgm:t>
        <a:bodyPr/>
        <a:lstStyle/>
        <a:p>
          <a:endParaRPr lang="en-US"/>
        </a:p>
      </dgm:t>
    </dgm:pt>
    <dgm:pt modelId="{D9F37E3F-CE99-482D-94DD-77EDFE11C9AE}" type="pres">
      <dgm:prSet presAssocID="{105C6001-E500-4AC8-A2AE-C4B8997E7BE7}" presName="root" presStyleCnt="0">
        <dgm:presLayoutVars>
          <dgm:dir/>
          <dgm:resizeHandles val="exact"/>
        </dgm:presLayoutVars>
      </dgm:prSet>
      <dgm:spPr/>
    </dgm:pt>
    <dgm:pt modelId="{2E79D3BB-6894-44B6-B63E-5CAA39CE1D2C}" type="pres">
      <dgm:prSet presAssocID="{5D928CD0-01E3-4B98-86D7-D31EEDAFB0E7}" presName="compNode" presStyleCnt="0"/>
      <dgm:spPr/>
    </dgm:pt>
    <dgm:pt modelId="{DE46F6F9-E441-4C57-BDFA-0C853BFB8B1C}" type="pres">
      <dgm:prSet presAssocID="{5D928CD0-01E3-4B98-86D7-D31EEDAFB0E7}" presName="bgRect" presStyleLbl="bgShp" presStyleIdx="0" presStyleCnt="3"/>
      <dgm:spPr/>
    </dgm:pt>
    <dgm:pt modelId="{895CA464-1CCA-47D7-B6B2-E638B0B865B5}" type="pres">
      <dgm:prSet presAssocID="{5D928CD0-01E3-4B98-86D7-D31EEDAFB0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64BC0D1-3813-4503-9110-C12CA91B0E4B}" type="pres">
      <dgm:prSet presAssocID="{5D928CD0-01E3-4B98-86D7-D31EEDAFB0E7}" presName="spaceRect" presStyleCnt="0"/>
      <dgm:spPr/>
    </dgm:pt>
    <dgm:pt modelId="{191B1928-DCF7-4740-8897-F601A09E00F5}" type="pres">
      <dgm:prSet presAssocID="{5D928CD0-01E3-4B98-86D7-D31EEDAFB0E7}" presName="parTx" presStyleLbl="revTx" presStyleIdx="0" presStyleCnt="3">
        <dgm:presLayoutVars>
          <dgm:chMax val="0"/>
          <dgm:chPref val="0"/>
        </dgm:presLayoutVars>
      </dgm:prSet>
      <dgm:spPr/>
    </dgm:pt>
    <dgm:pt modelId="{D81CDCE1-8AE1-4057-BB00-65B0558C8D2C}" type="pres">
      <dgm:prSet presAssocID="{A7238FCD-9CF3-4CC9-AE24-4D1AAA09CD80}" presName="sibTrans" presStyleCnt="0"/>
      <dgm:spPr/>
    </dgm:pt>
    <dgm:pt modelId="{6FCCD9DF-3A3C-4B8F-9EFF-BED4C3B7F7AA}" type="pres">
      <dgm:prSet presAssocID="{F32C603B-B6BF-44AD-BA00-B352EC3F75BE}" presName="compNode" presStyleCnt="0"/>
      <dgm:spPr/>
    </dgm:pt>
    <dgm:pt modelId="{9FCE4833-86E3-4741-995C-A926998CFD87}" type="pres">
      <dgm:prSet presAssocID="{F32C603B-B6BF-44AD-BA00-B352EC3F75BE}" presName="bgRect" presStyleLbl="bgShp" presStyleIdx="1" presStyleCnt="3"/>
      <dgm:spPr/>
    </dgm:pt>
    <dgm:pt modelId="{6A808D22-1E29-4198-AFE9-68746125487D}" type="pres">
      <dgm:prSet presAssocID="{F32C603B-B6BF-44AD-BA00-B352EC3F75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7F76CE71-6070-49C9-9C6F-CDF2F69D70E6}" type="pres">
      <dgm:prSet presAssocID="{F32C603B-B6BF-44AD-BA00-B352EC3F75BE}" presName="spaceRect" presStyleCnt="0"/>
      <dgm:spPr/>
    </dgm:pt>
    <dgm:pt modelId="{4EB41FA1-20A3-4CF0-A02E-BFD8B7A6DEEA}" type="pres">
      <dgm:prSet presAssocID="{F32C603B-B6BF-44AD-BA00-B352EC3F75BE}" presName="parTx" presStyleLbl="revTx" presStyleIdx="1" presStyleCnt="3">
        <dgm:presLayoutVars>
          <dgm:chMax val="0"/>
          <dgm:chPref val="0"/>
        </dgm:presLayoutVars>
      </dgm:prSet>
      <dgm:spPr/>
    </dgm:pt>
    <dgm:pt modelId="{914184A4-B8C0-4FC7-95F2-5E4FE3B8CE37}" type="pres">
      <dgm:prSet presAssocID="{3C336DCE-376C-4EBB-AD9D-545225CB49AC}" presName="sibTrans" presStyleCnt="0"/>
      <dgm:spPr/>
    </dgm:pt>
    <dgm:pt modelId="{6422FC0F-A54F-4A35-9444-3EE555F2C2CE}" type="pres">
      <dgm:prSet presAssocID="{87C7512C-1BB1-4CC9-9CFD-6DB7CFC8C6B3}" presName="compNode" presStyleCnt="0"/>
      <dgm:spPr/>
    </dgm:pt>
    <dgm:pt modelId="{1E760B8F-AFBC-43BD-AB8D-C145A91400C9}" type="pres">
      <dgm:prSet presAssocID="{87C7512C-1BB1-4CC9-9CFD-6DB7CFC8C6B3}" presName="bgRect" presStyleLbl="bgShp" presStyleIdx="2" presStyleCnt="3"/>
      <dgm:spPr/>
    </dgm:pt>
    <dgm:pt modelId="{EFB67484-F6BC-4EE0-B1C3-C0AC37FC9D7F}" type="pres">
      <dgm:prSet presAssocID="{87C7512C-1BB1-4CC9-9CFD-6DB7CFC8C6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asco"/>
        </a:ext>
      </dgm:extLst>
    </dgm:pt>
    <dgm:pt modelId="{5307AE37-A042-4BA5-ADE5-D057B2B393B1}" type="pres">
      <dgm:prSet presAssocID="{87C7512C-1BB1-4CC9-9CFD-6DB7CFC8C6B3}" presName="spaceRect" presStyleCnt="0"/>
      <dgm:spPr/>
    </dgm:pt>
    <dgm:pt modelId="{66ECA057-515B-4C94-8080-E464D34C29CE}" type="pres">
      <dgm:prSet presAssocID="{87C7512C-1BB1-4CC9-9CFD-6DB7CFC8C6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51C252-ED59-4899-AAD2-F8D7F842B408}" type="presOf" srcId="{87C7512C-1BB1-4CC9-9CFD-6DB7CFC8C6B3}" destId="{66ECA057-515B-4C94-8080-E464D34C29CE}" srcOrd="0" destOrd="0" presId="urn:microsoft.com/office/officeart/2018/2/layout/IconVerticalSolidList"/>
    <dgm:cxn modelId="{CD51E9B5-9467-47E1-B501-70D965BCA5E7}" type="presOf" srcId="{105C6001-E500-4AC8-A2AE-C4B8997E7BE7}" destId="{D9F37E3F-CE99-482D-94DD-77EDFE11C9AE}" srcOrd="0" destOrd="0" presId="urn:microsoft.com/office/officeart/2018/2/layout/IconVerticalSolidList"/>
    <dgm:cxn modelId="{04648CC1-27C3-446E-B125-F40557A9F06B}" type="presOf" srcId="{F32C603B-B6BF-44AD-BA00-B352EC3F75BE}" destId="{4EB41FA1-20A3-4CF0-A02E-BFD8B7A6DEEA}" srcOrd="0" destOrd="0" presId="urn:microsoft.com/office/officeart/2018/2/layout/IconVerticalSolidList"/>
    <dgm:cxn modelId="{078CF7DB-B7E4-4B43-828D-532E35F283B3}" srcId="{105C6001-E500-4AC8-A2AE-C4B8997E7BE7}" destId="{87C7512C-1BB1-4CC9-9CFD-6DB7CFC8C6B3}" srcOrd="2" destOrd="0" parTransId="{23DF2B57-026F-4B3B-9BF7-ECD411BF0A05}" sibTransId="{1EC67430-D193-4490-831E-5E03908E8E16}"/>
    <dgm:cxn modelId="{4E7477F1-F181-4FFD-8D81-970A44E5FFC0}" srcId="{105C6001-E500-4AC8-A2AE-C4B8997E7BE7}" destId="{F32C603B-B6BF-44AD-BA00-B352EC3F75BE}" srcOrd="1" destOrd="0" parTransId="{D7AEDE63-7348-4528-BA57-C270F26ED527}" sibTransId="{3C336DCE-376C-4EBB-AD9D-545225CB49AC}"/>
    <dgm:cxn modelId="{C79F81F9-637F-4559-AB78-4F719F9FDD0D}" srcId="{105C6001-E500-4AC8-A2AE-C4B8997E7BE7}" destId="{5D928CD0-01E3-4B98-86D7-D31EEDAFB0E7}" srcOrd="0" destOrd="0" parTransId="{E6B9D3FC-D959-4268-B772-A393DD17FAEF}" sibTransId="{A7238FCD-9CF3-4CC9-AE24-4D1AAA09CD80}"/>
    <dgm:cxn modelId="{0107D1F9-44A9-455E-B425-C7720A5D8D6E}" type="presOf" srcId="{5D928CD0-01E3-4B98-86D7-D31EEDAFB0E7}" destId="{191B1928-DCF7-4740-8897-F601A09E00F5}" srcOrd="0" destOrd="0" presId="urn:microsoft.com/office/officeart/2018/2/layout/IconVerticalSolidList"/>
    <dgm:cxn modelId="{12DC92A0-7C63-44A4-82C7-BF1FB354F5D1}" type="presParOf" srcId="{D9F37E3F-CE99-482D-94DD-77EDFE11C9AE}" destId="{2E79D3BB-6894-44B6-B63E-5CAA39CE1D2C}" srcOrd="0" destOrd="0" presId="urn:microsoft.com/office/officeart/2018/2/layout/IconVerticalSolidList"/>
    <dgm:cxn modelId="{26B40C4C-022F-4583-AC5D-B25E2A796D23}" type="presParOf" srcId="{2E79D3BB-6894-44B6-B63E-5CAA39CE1D2C}" destId="{DE46F6F9-E441-4C57-BDFA-0C853BFB8B1C}" srcOrd="0" destOrd="0" presId="urn:microsoft.com/office/officeart/2018/2/layout/IconVerticalSolidList"/>
    <dgm:cxn modelId="{562715BC-23CE-429F-8CC5-F8AE12B793B1}" type="presParOf" srcId="{2E79D3BB-6894-44B6-B63E-5CAA39CE1D2C}" destId="{895CA464-1CCA-47D7-B6B2-E638B0B865B5}" srcOrd="1" destOrd="0" presId="urn:microsoft.com/office/officeart/2018/2/layout/IconVerticalSolidList"/>
    <dgm:cxn modelId="{E99E21A4-E333-438B-97C0-E01D8D5F5146}" type="presParOf" srcId="{2E79D3BB-6894-44B6-B63E-5CAA39CE1D2C}" destId="{664BC0D1-3813-4503-9110-C12CA91B0E4B}" srcOrd="2" destOrd="0" presId="urn:microsoft.com/office/officeart/2018/2/layout/IconVerticalSolidList"/>
    <dgm:cxn modelId="{28D6572A-74F3-4283-9C7E-2AD593C4703B}" type="presParOf" srcId="{2E79D3BB-6894-44B6-B63E-5CAA39CE1D2C}" destId="{191B1928-DCF7-4740-8897-F601A09E00F5}" srcOrd="3" destOrd="0" presId="urn:microsoft.com/office/officeart/2018/2/layout/IconVerticalSolidList"/>
    <dgm:cxn modelId="{7CA35FA4-EB7A-4F81-8B60-E910B49C7051}" type="presParOf" srcId="{D9F37E3F-CE99-482D-94DD-77EDFE11C9AE}" destId="{D81CDCE1-8AE1-4057-BB00-65B0558C8D2C}" srcOrd="1" destOrd="0" presId="urn:microsoft.com/office/officeart/2018/2/layout/IconVerticalSolidList"/>
    <dgm:cxn modelId="{4BF41D41-1A05-4CC0-92E8-3111EA106FB6}" type="presParOf" srcId="{D9F37E3F-CE99-482D-94DD-77EDFE11C9AE}" destId="{6FCCD9DF-3A3C-4B8F-9EFF-BED4C3B7F7AA}" srcOrd="2" destOrd="0" presId="urn:microsoft.com/office/officeart/2018/2/layout/IconVerticalSolidList"/>
    <dgm:cxn modelId="{FECACC56-17C3-497D-AF56-E342A8C44D5D}" type="presParOf" srcId="{6FCCD9DF-3A3C-4B8F-9EFF-BED4C3B7F7AA}" destId="{9FCE4833-86E3-4741-995C-A926998CFD87}" srcOrd="0" destOrd="0" presId="urn:microsoft.com/office/officeart/2018/2/layout/IconVerticalSolidList"/>
    <dgm:cxn modelId="{EAA96E28-F33B-42D7-B004-CA5050080D31}" type="presParOf" srcId="{6FCCD9DF-3A3C-4B8F-9EFF-BED4C3B7F7AA}" destId="{6A808D22-1E29-4198-AFE9-68746125487D}" srcOrd="1" destOrd="0" presId="urn:microsoft.com/office/officeart/2018/2/layout/IconVerticalSolidList"/>
    <dgm:cxn modelId="{95D9811C-1DC2-47C2-A74E-A2A3470144A1}" type="presParOf" srcId="{6FCCD9DF-3A3C-4B8F-9EFF-BED4C3B7F7AA}" destId="{7F76CE71-6070-49C9-9C6F-CDF2F69D70E6}" srcOrd="2" destOrd="0" presId="urn:microsoft.com/office/officeart/2018/2/layout/IconVerticalSolidList"/>
    <dgm:cxn modelId="{03C8AB0F-5CD1-457A-ACA6-854B4158A029}" type="presParOf" srcId="{6FCCD9DF-3A3C-4B8F-9EFF-BED4C3B7F7AA}" destId="{4EB41FA1-20A3-4CF0-A02E-BFD8B7A6DEEA}" srcOrd="3" destOrd="0" presId="urn:microsoft.com/office/officeart/2018/2/layout/IconVerticalSolidList"/>
    <dgm:cxn modelId="{439FF896-985F-445E-B963-0C5746591BFE}" type="presParOf" srcId="{D9F37E3F-CE99-482D-94DD-77EDFE11C9AE}" destId="{914184A4-B8C0-4FC7-95F2-5E4FE3B8CE37}" srcOrd="3" destOrd="0" presId="urn:microsoft.com/office/officeart/2018/2/layout/IconVerticalSolidList"/>
    <dgm:cxn modelId="{A25D1D66-3B9F-4267-AB13-C1FC3EDCAA83}" type="presParOf" srcId="{D9F37E3F-CE99-482D-94DD-77EDFE11C9AE}" destId="{6422FC0F-A54F-4A35-9444-3EE555F2C2CE}" srcOrd="4" destOrd="0" presId="urn:microsoft.com/office/officeart/2018/2/layout/IconVerticalSolidList"/>
    <dgm:cxn modelId="{42491DDE-810A-4A11-B26E-0B665341970E}" type="presParOf" srcId="{6422FC0F-A54F-4A35-9444-3EE555F2C2CE}" destId="{1E760B8F-AFBC-43BD-AB8D-C145A91400C9}" srcOrd="0" destOrd="0" presId="urn:microsoft.com/office/officeart/2018/2/layout/IconVerticalSolidList"/>
    <dgm:cxn modelId="{38A7229E-6086-4992-B1BF-2315988B82DE}" type="presParOf" srcId="{6422FC0F-A54F-4A35-9444-3EE555F2C2CE}" destId="{EFB67484-F6BC-4EE0-B1C3-C0AC37FC9D7F}" srcOrd="1" destOrd="0" presId="urn:microsoft.com/office/officeart/2018/2/layout/IconVerticalSolidList"/>
    <dgm:cxn modelId="{83EBFBAC-7A6B-48E5-9DF9-2407C40A3142}" type="presParOf" srcId="{6422FC0F-A54F-4A35-9444-3EE555F2C2CE}" destId="{5307AE37-A042-4BA5-ADE5-D057B2B393B1}" srcOrd="2" destOrd="0" presId="urn:microsoft.com/office/officeart/2018/2/layout/IconVerticalSolidList"/>
    <dgm:cxn modelId="{7089FD8C-846F-4169-894A-B3A363B0BB76}" type="presParOf" srcId="{6422FC0F-A54F-4A35-9444-3EE555F2C2CE}" destId="{66ECA057-515B-4C94-8080-E464D34C29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0EA9C-3F1C-4A43-BE59-E481F7F403E0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3ABEA8-CD9C-49BC-9906-BF7009F02870}">
      <dgm:prSet/>
      <dgm:spPr/>
      <dgm:t>
        <a:bodyPr/>
        <a:lstStyle/>
        <a:p>
          <a:r>
            <a:rPr lang="pt-BR" b="0" i="0"/>
            <a:t>Radiografias, tomografias e exames de ressonância magnética são exemplos de procedimentos radiológicos que podem utilizar meios de contraste. </a:t>
          </a:r>
          <a:endParaRPr lang="en-US"/>
        </a:p>
      </dgm:t>
    </dgm:pt>
    <dgm:pt modelId="{ED598D11-AA30-49F8-A0C9-DA1BAA9C617D}" type="parTrans" cxnId="{6AAA35B4-3B2B-44DC-A4C3-0C04279EB1FD}">
      <dgm:prSet/>
      <dgm:spPr/>
      <dgm:t>
        <a:bodyPr/>
        <a:lstStyle/>
        <a:p>
          <a:endParaRPr lang="en-US"/>
        </a:p>
      </dgm:t>
    </dgm:pt>
    <dgm:pt modelId="{CE5F5727-F5D7-4814-BF55-FA1F5553358B}" type="sibTrans" cxnId="{6AAA35B4-3B2B-44DC-A4C3-0C04279EB1FD}">
      <dgm:prSet/>
      <dgm:spPr/>
      <dgm:t>
        <a:bodyPr/>
        <a:lstStyle/>
        <a:p>
          <a:endParaRPr lang="en-US"/>
        </a:p>
      </dgm:t>
    </dgm:pt>
    <dgm:pt modelId="{BD237598-2D9E-4454-B8AE-5C275DD3FA71}">
      <dgm:prSet/>
      <dgm:spPr/>
      <dgm:t>
        <a:bodyPr/>
        <a:lstStyle/>
        <a:p>
          <a:r>
            <a:rPr lang="pt-BR" b="0" i="0"/>
            <a:t>Essas são substâncias químicas capazes de realçar tecidos que, normalmente, não apareceriam com nitidez em uma imagem radiológica</a:t>
          </a:r>
          <a:endParaRPr lang="en-US"/>
        </a:p>
      </dgm:t>
    </dgm:pt>
    <dgm:pt modelId="{1D65FCD6-384C-4D12-B406-C0521E58AC38}" type="parTrans" cxnId="{3A37B9E9-1DE0-402D-9EC6-CD462C4B910F}">
      <dgm:prSet/>
      <dgm:spPr/>
      <dgm:t>
        <a:bodyPr/>
        <a:lstStyle/>
        <a:p>
          <a:endParaRPr lang="en-US"/>
        </a:p>
      </dgm:t>
    </dgm:pt>
    <dgm:pt modelId="{176D8C31-1CA6-437B-8667-A9DB8DC1014E}" type="sibTrans" cxnId="{3A37B9E9-1DE0-402D-9EC6-CD462C4B910F}">
      <dgm:prSet/>
      <dgm:spPr/>
      <dgm:t>
        <a:bodyPr/>
        <a:lstStyle/>
        <a:p>
          <a:endParaRPr lang="en-US"/>
        </a:p>
      </dgm:t>
    </dgm:pt>
    <dgm:pt modelId="{3EC7222D-4CB5-B040-9D69-82D83CB6DBEB}" type="pres">
      <dgm:prSet presAssocID="{7FF0EA9C-3F1C-4A43-BE59-E481F7F403E0}" presName="diagram" presStyleCnt="0">
        <dgm:presLayoutVars>
          <dgm:dir/>
          <dgm:resizeHandles/>
        </dgm:presLayoutVars>
      </dgm:prSet>
      <dgm:spPr/>
    </dgm:pt>
    <dgm:pt modelId="{E05B1019-7891-BB46-955C-ABBE635AC887}" type="pres">
      <dgm:prSet presAssocID="{A23ABEA8-CD9C-49BC-9906-BF7009F02870}" presName="firstNode" presStyleLbl="node1" presStyleIdx="0" presStyleCnt="2">
        <dgm:presLayoutVars>
          <dgm:bulletEnabled val="1"/>
        </dgm:presLayoutVars>
      </dgm:prSet>
      <dgm:spPr/>
    </dgm:pt>
    <dgm:pt modelId="{9A6EDDE9-CB0E-564B-92A2-76E9C6C9186F}" type="pres">
      <dgm:prSet presAssocID="{CE5F5727-F5D7-4814-BF55-FA1F5553358B}" presName="sibTrans" presStyleLbl="sibTrans2D1" presStyleIdx="0" presStyleCnt="1"/>
      <dgm:spPr/>
    </dgm:pt>
    <dgm:pt modelId="{7E61C43B-E74B-424C-950F-AF7E1CE19561}" type="pres">
      <dgm:prSet presAssocID="{BD237598-2D9E-4454-B8AE-5C275DD3FA71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6F72A83C-9AF1-9240-BBDC-2674C3447F57}" type="presOf" srcId="{7FF0EA9C-3F1C-4A43-BE59-E481F7F403E0}" destId="{3EC7222D-4CB5-B040-9D69-82D83CB6DBEB}" srcOrd="0" destOrd="0" presId="urn:microsoft.com/office/officeart/2005/8/layout/bProcess2"/>
    <dgm:cxn modelId="{38F24848-EBCD-A64D-9056-0D63F19F520B}" type="presOf" srcId="{CE5F5727-F5D7-4814-BF55-FA1F5553358B}" destId="{9A6EDDE9-CB0E-564B-92A2-76E9C6C9186F}" srcOrd="0" destOrd="0" presId="urn:microsoft.com/office/officeart/2005/8/layout/bProcess2"/>
    <dgm:cxn modelId="{0FC88154-94C5-7B48-B0AE-35441DA16A50}" type="presOf" srcId="{BD237598-2D9E-4454-B8AE-5C275DD3FA71}" destId="{7E61C43B-E74B-424C-950F-AF7E1CE19561}" srcOrd="0" destOrd="0" presId="urn:microsoft.com/office/officeart/2005/8/layout/bProcess2"/>
    <dgm:cxn modelId="{6AAA35B4-3B2B-44DC-A4C3-0C04279EB1FD}" srcId="{7FF0EA9C-3F1C-4A43-BE59-E481F7F403E0}" destId="{A23ABEA8-CD9C-49BC-9906-BF7009F02870}" srcOrd="0" destOrd="0" parTransId="{ED598D11-AA30-49F8-A0C9-DA1BAA9C617D}" sibTransId="{CE5F5727-F5D7-4814-BF55-FA1F5553358B}"/>
    <dgm:cxn modelId="{998200C6-86A4-0541-B94F-2FD4C1859842}" type="presOf" srcId="{A23ABEA8-CD9C-49BC-9906-BF7009F02870}" destId="{E05B1019-7891-BB46-955C-ABBE635AC887}" srcOrd="0" destOrd="0" presId="urn:microsoft.com/office/officeart/2005/8/layout/bProcess2"/>
    <dgm:cxn modelId="{3A37B9E9-1DE0-402D-9EC6-CD462C4B910F}" srcId="{7FF0EA9C-3F1C-4A43-BE59-E481F7F403E0}" destId="{BD237598-2D9E-4454-B8AE-5C275DD3FA71}" srcOrd="1" destOrd="0" parTransId="{1D65FCD6-384C-4D12-B406-C0521E58AC38}" sibTransId="{176D8C31-1CA6-437B-8667-A9DB8DC1014E}"/>
    <dgm:cxn modelId="{7E76E0BA-89F0-D44B-AA88-C53EED51D757}" type="presParOf" srcId="{3EC7222D-4CB5-B040-9D69-82D83CB6DBEB}" destId="{E05B1019-7891-BB46-955C-ABBE635AC887}" srcOrd="0" destOrd="0" presId="urn:microsoft.com/office/officeart/2005/8/layout/bProcess2"/>
    <dgm:cxn modelId="{2C8C7A3D-9D89-7B45-B5B2-468C9F53EE19}" type="presParOf" srcId="{3EC7222D-4CB5-B040-9D69-82D83CB6DBEB}" destId="{9A6EDDE9-CB0E-564B-92A2-76E9C6C9186F}" srcOrd="1" destOrd="0" presId="urn:microsoft.com/office/officeart/2005/8/layout/bProcess2"/>
    <dgm:cxn modelId="{17995BD8-60D3-2441-9D48-E1AC41B05442}" type="presParOf" srcId="{3EC7222D-4CB5-B040-9D69-82D83CB6DBEB}" destId="{7E61C43B-E74B-424C-950F-AF7E1CE1956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D5521D-B92C-47EE-810B-F1B9F2852BD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6BFD-B512-4910-A7A1-DCF1342E8095}">
      <dgm:prSet/>
      <dgm:spPr/>
      <dgm:t>
        <a:bodyPr/>
        <a:lstStyle/>
        <a:p>
          <a:r>
            <a:rPr lang="pt-BR" b="0" i="0" dirty="0"/>
            <a:t>O contraste </a:t>
          </a:r>
          <a:r>
            <a:rPr lang="pt-BR" b="0" i="0" dirty="0">
              <a:highlight>
                <a:srgbClr val="FFFF00"/>
              </a:highlight>
            </a:rPr>
            <a:t>iodado iônico </a:t>
          </a:r>
          <a:r>
            <a:rPr lang="pt-BR" b="0" i="0" dirty="0"/>
            <a:t>é aquele que, quando em solução, dissocia-se em partículas com carga negativa e positiva, </a:t>
          </a:r>
          <a:endParaRPr lang="en-US" dirty="0"/>
        </a:p>
      </dgm:t>
    </dgm:pt>
    <dgm:pt modelId="{11231008-7064-456A-8150-ED7E8B3CE0E0}" type="parTrans" cxnId="{A210A896-DC3F-4B11-B428-A8A97D53E7FF}">
      <dgm:prSet/>
      <dgm:spPr/>
      <dgm:t>
        <a:bodyPr/>
        <a:lstStyle/>
        <a:p>
          <a:endParaRPr lang="en-US"/>
        </a:p>
      </dgm:t>
    </dgm:pt>
    <dgm:pt modelId="{D1AF4FCA-3ABE-4E60-85E4-936DB8D99844}" type="sibTrans" cxnId="{A210A896-DC3F-4B11-B428-A8A97D53E7FF}">
      <dgm:prSet/>
      <dgm:spPr/>
      <dgm:t>
        <a:bodyPr/>
        <a:lstStyle/>
        <a:p>
          <a:endParaRPr lang="en-US"/>
        </a:p>
      </dgm:t>
    </dgm:pt>
    <dgm:pt modelId="{B25F7AEA-F6CB-403E-8544-F48A228496A8}">
      <dgm:prSet/>
      <dgm:spPr/>
      <dgm:t>
        <a:bodyPr/>
        <a:lstStyle/>
        <a:p>
          <a:r>
            <a:rPr lang="pt-BR" b="0" i="0" dirty="0"/>
            <a:t>O contraste </a:t>
          </a:r>
          <a:r>
            <a:rPr lang="pt-BR" b="0" i="0" dirty="0">
              <a:highlight>
                <a:srgbClr val="FFFF00"/>
              </a:highlight>
            </a:rPr>
            <a:t>não iônicos - </a:t>
          </a:r>
          <a:r>
            <a:rPr lang="pt-BR" b="0" i="0" dirty="0"/>
            <a:t>esse não liberam partículas com carga elétrica.</a:t>
          </a:r>
          <a:endParaRPr lang="en-US" dirty="0"/>
        </a:p>
      </dgm:t>
    </dgm:pt>
    <dgm:pt modelId="{A389BA85-2643-41A6-AC95-7E17AE4C7DDD}" type="parTrans" cxnId="{B3C2B53E-F613-4654-87DE-75D34F9AE927}">
      <dgm:prSet/>
      <dgm:spPr/>
      <dgm:t>
        <a:bodyPr/>
        <a:lstStyle/>
        <a:p>
          <a:endParaRPr lang="en-US"/>
        </a:p>
      </dgm:t>
    </dgm:pt>
    <dgm:pt modelId="{9FF14975-4AC4-4DC6-A5FC-CFD258765755}" type="sibTrans" cxnId="{B3C2B53E-F613-4654-87DE-75D34F9AE927}">
      <dgm:prSet/>
      <dgm:spPr/>
      <dgm:t>
        <a:bodyPr/>
        <a:lstStyle/>
        <a:p>
          <a:endParaRPr lang="en-US"/>
        </a:p>
      </dgm:t>
    </dgm:pt>
    <dgm:pt modelId="{C8A95F0C-A6D1-6E47-9AC3-30A387304154}" type="pres">
      <dgm:prSet presAssocID="{24D5521D-B92C-47EE-810B-F1B9F2852B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D8339E-3E58-2E4E-BC43-C2F1EFFDEA70}" type="pres">
      <dgm:prSet presAssocID="{20476BFD-B512-4910-A7A1-DCF1342E8095}" presName="hierRoot1" presStyleCnt="0"/>
      <dgm:spPr/>
    </dgm:pt>
    <dgm:pt modelId="{8FE053F4-1F57-1448-A73C-5B1B2EDC5A0E}" type="pres">
      <dgm:prSet presAssocID="{20476BFD-B512-4910-A7A1-DCF1342E8095}" presName="composite" presStyleCnt="0"/>
      <dgm:spPr/>
    </dgm:pt>
    <dgm:pt modelId="{3E3534CC-64A6-3249-878F-146C065B904E}" type="pres">
      <dgm:prSet presAssocID="{20476BFD-B512-4910-A7A1-DCF1342E8095}" presName="background" presStyleLbl="node0" presStyleIdx="0" presStyleCnt="2"/>
      <dgm:spPr/>
    </dgm:pt>
    <dgm:pt modelId="{6BA901E1-53AE-334E-BCBB-8086846327CE}" type="pres">
      <dgm:prSet presAssocID="{20476BFD-B512-4910-A7A1-DCF1342E8095}" presName="text" presStyleLbl="fgAcc0" presStyleIdx="0" presStyleCnt="2">
        <dgm:presLayoutVars>
          <dgm:chPref val="3"/>
        </dgm:presLayoutVars>
      </dgm:prSet>
      <dgm:spPr/>
    </dgm:pt>
    <dgm:pt modelId="{82E18079-C876-294A-8682-48A2C991A699}" type="pres">
      <dgm:prSet presAssocID="{20476BFD-B512-4910-A7A1-DCF1342E8095}" presName="hierChild2" presStyleCnt="0"/>
      <dgm:spPr/>
    </dgm:pt>
    <dgm:pt modelId="{0F0299D9-AF2E-F746-AE5F-BCF6D5584F77}" type="pres">
      <dgm:prSet presAssocID="{B25F7AEA-F6CB-403E-8544-F48A228496A8}" presName="hierRoot1" presStyleCnt="0"/>
      <dgm:spPr/>
    </dgm:pt>
    <dgm:pt modelId="{6777E6D9-6A77-FD4A-A2F4-5D26261D47A3}" type="pres">
      <dgm:prSet presAssocID="{B25F7AEA-F6CB-403E-8544-F48A228496A8}" presName="composite" presStyleCnt="0"/>
      <dgm:spPr/>
    </dgm:pt>
    <dgm:pt modelId="{CB0049A6-E7C3-D946-BA65-167BD20357B3}" type="pres">
      <dgm:prSet presAssocID="{B25F7AEA-F6CB-403E-8544-F48A228496A8}" presName="background" presStyleLbl="node0" presStyleIdx="1" presStyleCnt="2"/>
      <dgm:spPr/>
    </dgm:pt>
    <dgm:pt modelId="{14C2369C-23C7-3A4E-A3FB-FD11B1918C41}" type="pres">
      <dgm:prSet presAssocID="{B25F7AEA-F6CB-403E-8544-F48A228496A8}" presName="text" presStyleLbl="fgAcc0" presStyleIdx="1" presStyleCnt="2">
        <dgm:presLayoutVars>
          <dgm:chPref val="3"/>
        </dgm:presLayoutVars>
      </dgm:prSet>
      <dgm:spPr/>
    </dgm:pt>
    <dgm:pt modelId="{8FD88711-ACB3-E74E-AB55-54DAA892E76C}" type="pres">
      <dgm:prSet presAssocID="{B25F7AEA-F6CB-403E-8544-F48A228496A8}" presName="hierChild2" presStyleCnt="0"/>
      <dgm:spPr/>
    </dgm:pt>
  </dgm:ptLst>
  <dgm:cxnLst>
    <dgm:cxn modelId="{B3C2B53E-F613-4654-87DE-75D34F9AE927}" srcId="{24D5521D-B92C-47EE-810B-F1B9F2852BD2}" destId="{B25F7AEA-F6CB-403E-8544-F48A228496A8}" srcOrd="1" destOrd="0" parTransId="{A389BA85-2643-41A6-AC95-7E17AE4C7DDD}" sibTransId="{9FF14975-4AC4-4DC6-A5FC-CFD258765755}"/>
    <dgm:cxn modelId="{20691B73-EE01-294B-87B3-B83B0FFC9EB2}" type="presOf" srcId="{24D5521D-B92C-47EE-810B-F1B9F2852BD2}" destId="{C8A95F0C-A6D1-6E47-9AC3-30A387304154}" srcOrd="0" destOrd="0" presId="urn:microsoft.com/office/officeart/2005/8/layout/hierarchy1"/>
    <dgm:cxn modelId="{2D64F290-FA98-9E4B-ACD3-72ED40ED80F6}" type="presOf" srcId="{20476BFD-B512-4910-A7A1-DCF1342E8095}" destId="{6BA901E1-53AE-334E-BCBB-8086846327CE}" srcOrd="0" destOrd="0" presId="urn:microsoft.com/office/officeart/2005/8/layout/hierarchy1"/>
    <dgm:cxn modelId="{A210A896-DC3F-4B11-B428-A8A97D53E7FF}" srcId="{24D5521D-B92C-47EE-810B-F1B9F2852BD2}" destId="{20476BFD-B512-4910-A7A1-DCF1342E8095}" srcOrd="0" destOrd="0" parTransId="{11231008-7064-456A-8150-ED7E8B3CE0E0}" sibTransId="{D1AF4FCA-3ABE-4E60-85E4-936DB8D99844}"/>
    <dgm:cxn modelId="{A58375AA-C48D-7947-938C-F5E5D5EE633C}" type="presOf" srcId="{B25F7AEA-F6CB-403E-8544-F48A228496A8}" destId="{14C2369C-23C7-3A4E-A3FB-FD11B1918C41}" srcOrd="0" destOrd="0" presId="urn:microsoft.com/office/officeart/2005/8/layout/hierarchy1"/>
    <dgm:cxn modelId="{E7A3F3E7-1037-3A4D-9E25-A3E978E85794}" type="presParOf" srcId="{C8A95F0C-A6D1-6E47-9AC3-30A387304154}" destId="{37D8339E-3E58-2E4E-BC43-C2F1EFFDEA70}" srcOrd="0" destOrd="0" presId="urn:microsoft.com/office/officeart/2005/8/layout/hierarchy1"/>
    <dgm:cxn modelId="{AA5F0376-7635-B444-9000-3C07AA9943DA}" type="presParOf" srcId="{37D8339E-3E58-2E4E-BC43-C2F1EFFDEA70}" destId="{8FE053F4-1F57-1448-A73C-5B1B2EDC5A0E}" srcOrd="0" destOrd="0" presId="urn:microsoft.com/office/officeart/2005/8/layout/hierarchy1"/>
    <dgm:cxn modelId="{0F7CB459-39AC-8A4E-93FF-300C017EDD37}" type="presParOf" srcId="{8FE053F4-1F57-1448-A73C-5B1B2EDC5A0E}" destId="{3E3534CC-64A6-3249-878F-146C065B904E}" srcOrd="0" destOrd="0" presId="urn:microsoft.com/office/officeart/2005/8/layout/hierarchy1"/>
    <dgm:cxn modelId="{36E3AEE3-AD9F-4140-81C1-F0E80983AC50}" type="presParOf" srcId="{8FE053F4-1F57-1448-A73C-5B1B2EDC5A0E}" destId="{6BA901E1-53AE-334E-BCBB-8086846327CE}" srcOrd="1" destOrd="0" presId="urn:microsoft.com/office/officeart/2005/8/layout/hierarchy1"/>
    <dgm:cxn modelId="{B4DA931F-FCE3-9642-A4ED-B3EB2F553078}" type="presParOf" srcId="{37D8339E-3E58-2E4E-BC43-C2F1EFFDEA70}" destId="{82E18079-C876-294A-8682-48A2C991A699}" srcOrd="1" destOrd="0" presId="urn:microsoft.com/office/officeart/2005/8/layout/hierarchy1"/>
    <dgm:cxn modelId="{059888E9-3158-1742-8548-4BF784165D43}" type="presParOf" srcId="{C8A95F0C-A6D1-6E47-9AC3-30A387304154}" destId="{0F0299D9-AF2E-F746-AE5F-BCF6D5584F77}" srcOrd="1" destOrd="0" presId="urn:microsoft.com/office/officeart/2005/8/layout/hierarchy1"/>
    <dgm:cxn modelId="{982206A6-AF64-6748-812B-631C88AA664E}" type="presParOf" srcId="{0F0299D9-AF2E-F746-AE5F-BCF6D5584F77}" destId="{6777E6D9-6A77-FD4A-A2F4-5D26261D47A3}" srcOrd="0" destOrd="0" presId="urn:microsoft.com/office/officeart/2005/8/layout/hierarchy1"/>
    <dgm:cxn modelId="{640E13F1-CBEF-1741-A19B-3DC993CF373D}" type="presParOf" srcId="{6777E6D9-6A77-FD4A-A2F4-5D26261D47A3}" destId="{CB0049A6-E7C3-D946-BA65-167BD20357B3}" srcOrd="0" destOrd="0" presId="urn:microsoft.com/office/officeart/2005/8/layout/hierarchy1"/>
    <dgm:cxn modelId="{98275C30-B0EC-1846-9869-79E86E3CB91D}" type="presParOf" srcId="{6777E6D9-6A77-FD4A-A2F4-5D26261D47A3}" destId="{14C2369C-23C7-3A4E-A3FB-FD11B1918C41}" srcOrd="1" destOrd="0" presId="urn:microsoft.com/office/officeart/2005/8/layout/hierarchy1"/>
    <dgm:cxn modelId="{A4AC50AE-02EE-964A-B230-4F236F62B59C}" type="presParOf" srcId="{0F0299D9-AF2E-F746-AE5F-BCF6D5584F77}" destId="{8FD88711-ACB3-E74E-AB55-54DAA892E7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04A29A-0B15-48CF-AF52-89CC46DC42CF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BF89A93-289D-4E55-9224-5E94E04A96E1}">
      <dgm:prSet/>
      <dgm:spPr/>
      <dgm:t>
        <a:bodyPr/>
        <a:lstStyle/>
        <a:p>
          <a:r>
            <a:rPr lang="pt-BR" b="0" i="0" dirty="0"/>
            <a:t>Além das reações alérgicas, o uso dos meios de contraste pode causar danos aos rins, principal órgão responsável pela eliminação desses agentes pelo corpo. Porém, protocolos de </a:t>
          </a:r>
          <a:r>
            <a:rPr lang="pt-BR" b="0" i="0" dirty="0" err="1"/>
            <a:t>nefroproteção</a:t>
          </a:r>
          <a:r>
            <a:rPr lang="pt-BR" b="0" i="0" dirty="0"/>
            <a:t>, assim como preparos antialérgicos, podem ser utilizados previamente em casos específicos.</a:t>
          </a:r>
          <a:endParaRPr lang="en-US" dirty="0"/>
        </a:p>
      </dgm:t>
    </dgm:pt>
    <dgm:pt modelId="{0552D55B-AA7A-4ECB-8BC7-E6A4DE39E215}" type="parTrans" cxnId="{6CA2568B-82A3-4CB4-8A03-1314A4AE30CD}">
      <dgm:prSet/>
      <dgm:spPr/>
      <dgm:t>
        <a:bodyPr/>
        <a:lstStyle/>
        <a:p>
          <a:endParaRPr lang="en-US"/>
        </a:p>
      </dgm:t>
    </dgm:pt>
    <dgm:pt modelId="{653DDF6F-0A26-4205-95E1-22760E62C71A}" type="sibTrans" cxnId="{6CA2568B-82A3-4CB4-8A03-1314A4AE30CD}">
      <dgm:prSet/>
      <dgm:spPr/>
      <dgm:t>
        <a:bodyPr/>
        <a:lstStyle/>
        <a:p>
          <a:endParaRPr lang="en-US"/>
        </a:p>
      </dgm:t>
    </dgm:pt>
    <dgm:pt modelId="{64662EF7-2189-4ADA-9607-8485FAD3F0DF}">
      <dgm:prSet/>
      <dgm:spPr/>
      <dgm:t>
        <a:bodyPr/>
        <a:lstStyle/>
        <a:p>
          <a:r>
            <a:rPr lang="pt-BR" b="0" i="0" dirty="0"/>
            <a:t>O extravasamento de contraste é uma complicação bem reconhecida, com frequências relatadas de 0,25% a 0,9%. O extravasamento geralmente causa alguma combinação de dor imediata, eritema e inchaço, mas felizmente estes são geralmente autolimitados e a morbidade maior a longo prazo é rara.</a:t>
          </a:r>
          <a:endParaRPr lang="en-US" dirty="0"/>
        </a:p>
      </dgm:t>
    </dgm:pt>
    <dgm:pt modelId="{BEA4765A-9451-442B-B87C-ED1DDD1F406C}" type="parTrans" cxnId="{33F7D245-B3BA-4348-9E63-E7049F30858C}">
      <dgm:prSet/>
      <dgm:spPr/>
      <dgm:t>
        <a:bodyPr/>
        <a:lstStyle/>
        <a:p>
          <a:endParaRPr lang="en-US"/>
        </a:p>
      </dgm:t>
    </dgm:pt>
    <dgm:pt modelId="{B7273E84-B31C-4C7D-B32E-F639F2DD1E4C}" type="sibTrans" cxnId="{33F7D245-B3BA-4348-9E63-E7049F30858C}">
      <dgm:prSet/>
      <dgm:spPr/>
      <dgm:t>
        <a:bodyPr/>
        <a:lstStyle/>
        <a:p>
          <a:endParaRPr lang="en-US"/>
        </a:p>
      </dgm:t>
    </dgm:pt>
    <dgm:pt modelId="{313754A7-F41E-D54F-A3DB-DA3AC38835B7}" type="pres">
      <dgm:prSet presAssocID="{C604A29A-0B15-48CF-AF52-89CC46DC42CF}" presName="diagram" presStyleCnt="0">
        <dgm:presLayoutVars>
          <dgm:dir/>
          <dgm:resizeHandles/>
        </dgm:presLayoutVars>
      </dgm:prSet>
      <dgm:spPr/>
    </dgm:pt>
    <dgm:pt modelId="{2F89BA95-0070-044E-B053-20B724A1FAB7}" type="pres">
      <dgm:prSet presAssocID="{3BF89A93-289D-4E55-9224-5E94E04A96E1}" presName="firstNode" presStyleLbl="node1" presStyleIdx="0" presStyleCnt="2" custScaleX="120428">
        <dgm:presLayoutVars>
          <dgm:bulletEnabled val="1"/>
        </dgm:presLayoutVars>
      </dgm:prSet>
      <dgm:spPr/>
    </dgm:pt>
    <dgm:pt modelId="{927E2185-69CA-0D45-A993-0E6B25F61FA4}" type="pres">
      <dgm:prSet presAssocID="{653DDF6F-0A26-4205-95E1-22760E62C71A}" presName="sibTrans" presStyleLbl="sibTrans2D1" presStyleIdx="0" presStyleCnt="1"/>
      <dgm:spPr/>
    </dgm:pt>
    <dgm:pt modelId="{997A718A-F466-2447-9FDA-5E820E0245DD}" type="pres">
      <dgm:prSet presAssocID="{64662EF7-2189-4ADA-9607-8485FAD3F0DF}" presName="lastNode" presStyleLbl="node1" presStyleIdx="1" presStyleCnt="2" custScaleX="127312">
        <dgm:presLayoutVars>
          <dgm:bulletEnabled val="1"/>
        </dgm:presLayoutVars>
      </dgm:prSet>
      <dgm:spPr/>
    </dgm:pt>
  </dgm:ptLst>
  <dgm:cxnLst>
    <dgm:cxn modelId="{33F7D245-B3BA-4348-9E63-E7049F30858C}" srcId="{C604A29A-0B15-48CF-AF52-89CC46DC42CF}" destId="{64662EF7-2189-4ADA-9607-8485FAD3F0DF}" srcOrd="1" destOrd="0" parTransId="{BEA4765A-9451-442B-B87C-ED1DDD1F406C}" sibTransId="{B7273E84-B31C-4C7D-B32E-F639F2DD1E4C}"/>
    <dgm:cxn modelId="{4FAAAB62-11E1-D54B-A1AB-E3C3DD78381F}" type="presOf" srcId="{3BF89A93-289D-4E55-9224-5E94E04A96E1}" destId="{2F89BA95-0070-044E-B053-20B724A1FAB7}" srcOrd="0" destOrd="0" presId="urn:microsoft.com/office/officeart/2005/8/layout/bProcess2"/>
    <dgm:cxn modelId="{6CA2568B-82A3-4CB4-8A03-1314A4AE30CD}" srcId="{C604A29A-0B15-48CF-AF52-89CC46DC42CF}" destId="{3BF89A93-289D-4E55-9224-5E94E04A96E1}" srcOrd="0" destOrd="0" parTransId="{0552D55B-AA7A-4ECB-8BC7-E6A4DE39E215}" sibTransId="{653DDF6F-0A26-4205-95E1-22760E62C71A}"/>
    <dgm:cxn modelId="{5E4A3AA6-D53F-C74E-9912-5EFEE199F3D9}" type="presOf" srcId="{C604A29A-0B15-48CF-AF52-89CC46DC42CF}" destId="{313754A7-F41E-D54F-A3DB-DA3AC38835B7}" srcOrd="0" destOrd="0" presId="urn:microsoft.com/office/officeart/2005/8/layout/bProcess2"/>
    <dgm:cxn modelId="{0E756DB3-1314-9647-B2A4-F010DBE700C7}" type="presOf" srcId="{653DDF6F-0A26-4205-95E1-22760E62C71A}" destId="{927E2185-69CA-0D45-A993-0E6B25F61FA4}" srcOrd="0" destOrd="0" presId="urn:microsoft.com/office/officeart/2005/8/layout/bProcess2"/>
    <dgm:cxn modelId="{04FB55E3-081F-AF49-9EA5-49555C3A51F0}" type="presOf" srcId="{64662EF7-2189-4ADA-9607-8485FAD3F0DF}" destId="{997A718A-F466-2447-9FDA-5E820E0245DD}" srcOrd="0" destOrd="0" presId="urn:microsoft.com/office/officeart/2005/8/layout/bProcess2"/>
    <dgm:cxn modelId="{09D3A992-E463-CC42-AA54-467A1FD3B51C}" type="presParOf" srcId="{313754A7-F41E-D54F-A3DB-DA3AC38835B7}" destId="{2F89BA95-0070-044E-B053-20B724A1FAB7}" srcOrd="0" destOrd="0" presId="urn:microsoft.com/office/officeart/2005/8/layout/bProcess2"/>
    <dgm:cxn modelId="{A03DD42A-62BE-4E44-B76F-4541526C6BF1}" type="presParOf" srcId="{313754A7-F41E-D54F-A3DB-DA3AC38835B7}" destId="{927E2185-69CA-0D45-A993-0E6B25F61FA4}" srcOrd="1" destOrd="0" presId="urn:microsoft.com/office/officeart/2005/8/layout/bProcess2"/>
    <dgm:cxn modelId="{6169F60E-EF81-BA47-B5B3-664D924D8309}" type="presParOf" srcId="{313754A7-F41E-D54F-A3DB-DA3AC38835B7}" destId="{997A718A-F466-2447-9FDA-5E820E0245DD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E50187-3954-41FA-A7BF-1570A7C10C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2B6474-E5A8-4794-98BF-BE0A75248DB7}">
      <dgm:prSet custT="1"/>
      <dgm:spPr/>
      <dgm:t>
        <a:bodyPr/>
        <a:lstStyle/>
        <a:p>
          <a:r>
            <a:rPr lang="pt-BR" sz="2400" b="0" i="0" dirty="0"/>
            <a:t>Agentes de contraste radiopacos ou positivos aumentam a capacidade de absorção de radiação ionizante. Já os </a:t>
          </a:r>
          <a:r>
            <a:rPr lang="pt-BR" sz="2400" b="0" i="0" dirty="0" err="1"/>
            <a:t>radiotransparentes</a:t>
          </a:r>
          <a:r>
            <a:rPr lang="pt-BR" sz="2400" b="0" i="0" dirty="0"/>
            <a:t> ou negativos diminuem essa capacidade. </a:t>
          </a:r>
          <a:endParaRPr lang="en-US" sz="2400" dirty="0"/>
        </a:p>
      </dgm:t>
    </dgm:pt>
    <dgm:pt modelId="{A914598B-2A16-43D8-9AEC-5A0AB48DED76}" type="parTrans" cxnId="{CD819910-1647-4056-B0A1-31858C43593C}">
      <dgm:prSet/>
      <dgm:spPr/>
      <dgm:t>
        <a:bodyPr/>
        <a:lstStyle/>
        <a:p>
          <a:endParaRPr lang="en-US"/>
        </a:p>
      </dgm:t>
    </dgm:pt>
    <dgm:pt modelId="{833866C0-60C8-41F9-974F-E56E89CD034A}" type="sibTrans" cxnId="{CD819910-1647-4056-B0A1-31858C43593C}">
      <dgm:prSet/>
      <dgm:spPr/>
      <dgm:t>
        <a:bodyPr/>
        <a:lstStyle/>
        <a:p>
          <a:endParaRPr lang="en-US"/>
        </a:p>
      </dgm:t>
    </dgm:pt>
    <dgm:pt modelId="{30944E7C-6F31-4269-9892-53460D4B11DD}">
      <dgm:prSet custT="1"/>
      <dgm:spPr/>
      <dgm:t>
        <a:bodyPr/>
        <a:lstStyle/>
        <a:p>
          <a:r>
            <a:rPr lang="pt-BR" sz="2400" b="0" i="0" dirty="0"/>
            <a:t>O bário é um meio de contraste positivo, enquanto o ar é negativo.</a:t>
          </a:r>
          <a:endParaRPr lang="en-US" sz="2400" dirty="0"/>
        </a:p>
      </dgm:t>
    </dgm:pt>
    <dgm:pt modelId="{2476C897-EEBF-4C43-916A-EEB0EE6E897D}" type="parTrans" cxnId="{75F76142-F9FF-4C23-839B-92F076D6D116}">
      <dgm:prSet/>
      <dgm:spPr/>
      <dgm:t>
        <a:bodyPr/>
        <a:lstStyle/>
        <a:p>
          <a:endParaRPr lang="en-US"/>
        </a:p>
      </dgm:t>
    </dgm:pt>
    <dgm:pt modelId="{6921F8E9-D202-4F2A-8D62-DE18679E31C2}" type="sibTrans" cxnId="{75F76142-F9FF-4C23-839B-92F076D6D116}">
      <dgm:prSet/>
      <dgm:spPr/>
      <dgm:t>
        <a:bodyPr/>
        <a:lstStyle/>
        <a:p>
          <a:endParaRPr lang="en-US"/>
        </a:p>
      </dgm:t>
    </dgm:pt>
    <dgm:pt modelId="{3ACAC996-16FE-4D13-A0E0-F3ADF4F38EC3}" type="pres">
      <dgm:prSet presAssocID="{4AE50187-3954-41FA-A7BF-1570A7C10CE6}" presName="root" presStyleCnt="0">
        <dgm:presLayoutVars>
          <dgm:dir/>
          <dgm:resizeHandles val="exact"/>
        </dgm:presLayoutVars>
      </dgm:prSet>
      <dgm:spPr/>
    </dgm:pt>
    <dgm:pt modelId="{F8E712F5-DDC2-47AF-AB70-C4F37246025A}" type="pres">
      <dgm:prSet presAssocID="{E32B6474-E5A8-4794-98BF-BE0A75248DB7}" presName="compNode" presStyleCnt="0"/>
      <dgm:spPr/>
    </dgm:pt>
    <dgm:pt modelId="{C2D720FD-E3E8-4A2F-B4F7-8BE4837BE5AE}" type="pres">
      <dgm:prSet presAssocID="{E32B6474-E5A8-4794-98BF-BE0A75248D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3D3A1EFA-69F7-49B5-8426-27828D4F5B41}" type="pres">
      <dgm:prSet presAssocID="{E32B6474-E5A8-4794-98BF-BE0A75248DB7}" presName="spaceRect" presStyleCnt="0"/>
      <dgm:spPr/>
    </dgm:pt>
    <dgm:pt modelId="{85F09E75-6921-4B28-B93E-784B3F212C03}" type="pres">
      <dgm:prSet presAssocID="{E32B6474-E5A8-4794-98BF-BE0A75248DB7}" presName="textRect" presStyleLbl="revTx" presStyleIdx="0" presStyleCnt="2" custScaleX="248114">
        <dgm:presLayoutVars>
          <dgm:chMax val="1"/>
          <dgm:chPref val="1"/>
        </dgm:presLayoutVars>
      </dgm:prSet>
      <dgm:spPr/>
    </dgm:pt>
    <dgm:pt modelId="{348BE696-661D-486B-86D9-9F1FBE7A0845}" type="pres">
      <dgm:prSet presAssocID="{833866C0-60C8-41F9-974F-E56E89CD034A}" presName="sibTrans" presStyleCnt="0"/>
      <dgm:spPr/>
    </dgm:pt>
    <dgm:pt modelId="{483F33AA-C1A5-4C2F-B560-7E6EE0CEB463}" type="pres">
      <dgm:prSet presAssocID="{30944E7C-6F31-4269-9892-53460D4B11DD}" presName="compNode" presStyleCnt="0"/>
      <dgm:spPr/>
    </dgm:pt>
    <dgm:pt modelId="{73B3B151-3FAA-4748-9C66-3AB878E19B7B}" type="pres">
      <dgm:prSet presAssocID="{30944E7C-6F31-4269-9892-53460D4B11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 de dentes"/>
        </a:ext>
      </dgm:extLst>
    </dgm:pt>
    <dgm:pt modelId="{14A9941B-68BE-4F75-9CF2-EAAD942E03C9}" type="pres">
      <dgm:prSet presAssocID="{30944E7C-6F31-4269-9892-53460D4B11DD}" presName="spaceRect" presStyleCnt="0"/>
      <dgm:spPr/>
    </dgm:pt>
    <dgm:pt modelId="{E6314BFE-4217-44DC-856E-C5BBB4630CC5}" type="pres">
      <dgm:prSet presAssocID="{30944E7C-6F31-4269-9892-53460D4B11DD}" presName="textRect" presStyleLbl="revTx" presStyleIdx="1" presStyleCnt="2" custScaleX="184900">
        <dgm:presLayoutVars>
          <dgm:chMax val="1"/>
          <dgm:chPref val="1"/>
        </dgm:presLayoutVars>
      </dgm:prSet>
      <dgm:spPr/>
    </dgm:pt>
  </dgm:ptLst>
  <dgm:cxnLst>
    <dgm:cxn modelId="{CD819910-1647-4056-B0A1-31858C43593C}" srcId="{4AE50187-3954-41FA-A7BF-1570A7C10CE6}" destId="{E32B6474-E5A8-4794-98BF-BE0A75248DB7}" srcOrd="0" destOrd="0" parTransId="{A914598B-2A16-43D8-9AEC-5A0AB48DED76}" sibTransId="{833866C0-60C8-41F9-974F-E56E89CD034A}"/>
    <dgm:cxn modelId="{75F76142-F9FF-4C23-839B-92F076D6D116}" srcId="{4AE50187-3954-41FA-A7BF-1570A7C10CE6}" destId="{30944E7C-6F31-4269-9892-53460D4B11DD}" srcOrd="1" destOrd="0" parTransId="{2476C897-EEBF-4C43-916A-EEB0EE6E897D}" sibTransId="{6921F8E9-D202-4F2A-8D62-DE18679E31C2}"/>
    <dgm:cxn modelId="{146D54CC-8169-4D74-A654-9413EC63AE33}" type="presOf" srcId="{4AE50187-3954-41FA-A7BF-1570A7C10CE6}" destId="{3ACAC996-16FE-4D13-A0E0-F3ADF4F38EC3}" srcOrd="0" destOrd="0" presId="urn:microsoft.com/office/officeart/2018/2/layout/IconLabelList"/>
    <dgm:cxn modelId="{35A754DB-D9DA-4149-A68D-081BED55FB32}" type="presOf" srcId="{30944E7C-6F31-4269-9892-53460D4B11DD}" destId="{E6314BFE-4217-44DC-856E-C5BBB4630CC5}" srcOrd="0" destOrd="0" presId="urn:microsoft.com/office/officeart/2018/2/layout/IconLabelList"/>
    <dgm:cxn modelId="{D61FC5F6-3680-451C-B357-867A021488A1}" type="presOf" srcId="{E32B6474-E5A8-4794-98BF-BE0A75248DB7}" destId="{85F09E75-6921-4B28-B93E-784B3F212C03}" srcOrd="0" destOrd="0" presId="urn:microsoft.com/office/officeart/2018/2/layout/IconLabelList"/>
    <dgm:cxn modelId="{63C711F3-8330-4416-BC27-97E26446101D}" type="presParOf" srcId="{3ACAC996-16FE-4D13-A0E0-F3ADF4F38EC3}" destId="{F8E712F5-DDC2-47AF-AB70-C4F37246025A}" srcOrd="0" destOrd="0" presId="urn:microsoft.com/office/officeart/2018/2/layout/IconLabelList"/>
    <dgm:cxn modelId="{1D07FD86-3AD5-46B4-99DF-BB6752FBDD95}" type="presParOf" srcId="{F8E712F5-DDC2-47AF-AB70-C4F37246025A}" destId="{C2D720FD-E3E8-4A2F-B4F7-8BE4837BE5AE}" srcOrd="0" destOrd="0" presId="urn:microsoft.com/office/officeart/2018/2/layout/IconLabelList"/>
    <dgm:cxn modelId="{60729DC9-0434-40FB-B534-4AEADCBC0ECA}" type="presParOf" srcId="{F8E712F5-DDC2-47AF-AB70-C4F37246025A}" destId="{3D3A1EFA-69F7-49B5-8426-27828D4F5B41}" srcOrd="1" destOrd="0" presId="urn:microsoft.com/office/officeart/2018/2/layout/IconLabelList"/>
    <dgm:cxn modelId="{3B2535BE-4F57-4AB4-8356-8F82D45EB02B}" type="presParOf" srcId="{F8E712F5-DDC2-47AF-AB70-C4F37246025A}" destId="{85F09E75-6921-4B28-B93E-784B3F212C03}" srcOrd="2" destOrd="0" presId="urn:microsoft.com/office/officeart/2018/2/layout/IconLabelList"/>
    <dgm:cxn modelId="{7A40CD65-BD9B-48DB-91BA-D4320D213BD8}" type="presParOf" srcId="{3ACAC996-16FE-4D13-A0E0-F3ADF4F38EC3}" destId="{348BE696-661D-486B-86D9-9F1FBE7A0845}" srcOrd="1" destOrd="0" presId="urn:microsoft.com/office/officeart/2018/2/layout/IconLabelList"/>
    <dgm:cxn modelId="{D03DD6A0-404B-49A2-B31F-F72176666A70}" type="presParOf" srcId="{3ACAC996-16FE-4D13-A0E0-F3ADF4F38EC3}" destId="{483F33AA-C1A5-4C2F-B560-7E6EE0CEB463}" srcOrd="2" destOrd="0" presId="urn:microsoft.com/office/officeart/2018/2/layout/IconLabelList"/>
    <dgm:cxn modelId="{B08B78F4-B568-4A14-91F6-F8F3C2F43AD7}" type="presParOf" srcId="{483F33AA-C1A5-4C2F-B560-7E6EE0CEB463}" destId="{73B3B151-3FAA-4748-9C66-3AB878E19B7B}" srcOrd="0" destOrd="0" presId="urn:microsoft.com/office/officeart/2018/2/layout/IconLabelList"/>
    <dgm:cxn modelId="{90752BB1-780C-4F94-8513-B37FEE0256DA}" type="presParOf" srcId="{483F33AA-C1A5-4C2F-B560-7E6EE0CEB463}" destId="{14A9941B-68BE-4F75-9CF2-EAAD942E03C9}" srcOrd="1" destOrd="0" presId="urn:microsoft.com/office/officeart/2018/2/layout/IconLabelList"/>
    <dgm:cxn modelId="{B3DDD645-8481-4C60-8C9E-456547A56066}" type="presParOf" srcId="{483F33AA-C1A5-4C2F-B560-7E6EE0CEB463}" destId="{E6314BFE-4217-44DC-856E-C5BBB4630C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6F48E8-0790-4133-AC48-7329D256FBE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06B8DE-19D5-47BE-A157-28BFD013B6F4}">
      <dgm:prSet/>
      <dgm:spPr/>
      <dgm:t>
        <a:bodyPr/>
        <a:lstStyle/>
        <a:p>
          <a:r>
            <a:rPr lang="pt-BR" b="0" i="0" dirty="0"/>
            <a:t>O efeito do contraste costuma durar algumas horas, a fim de possibilitar o realce de tecidos nas imagens radiográficas.</a:t>
          </a:r>
          <a:endParaRPr lang="en-US" dirty="0"/>
        </a:p>
      </dgm:t>
    </dgm:pt>
    <dgm:pt modelId="{B8BAFDE5-E1F0-4F20-AC1E-9A49A7EFE061}" type="parTrans" cxnId="{45E91106-848D-499E-AAE1-54AF0BAC25A7}">
      <dgm:prSet/>
      <dgm:spPr/>
      <dgm:t>
        <a:bodyPr/>
        <a:lstStyle/>
        <a:p>
          <a:endParaRPr lang="en-US"/>
        </a:p>
      </dgm:t>
    </dgm:pt>
    <dgm:pt modelId="{6B5FE613-E1A6-46FC-9816-F600CFDC132A}" type="sibTrans" cxnId="{45E91106-848D-499E-AAE1-54AF0BAC25A7}">
      <dgm:prSet/>
      <dgm:spPr/>
      <dgm:t>
        <a:bodyPr/>
        <a:lstStyle/>
        <a:p>
          <a:endParaRPr lang="en-US"/>
        </a:p>
      </dgm:t>
    </dgm:pt>
    <dgm:pt modelId="{152DF6F0-663B-416E-BFE9-1CAFB5D6FB2F}">
      <dgm:prSet/>
      <dgm:spPr/>
      <dgm:t>
        <a:bodyPr/>
        <a:lstStyle/>
        <a:p>
          <a:r>
            <a:rPr lang="pt-BR" b="0" i="0"/>
            <a:t>Já as reações adversas podem aparecer até 48 horas após a tomografia, que é o tempo necessário para o corpo eliminar a substância.</a:t>
          </a:r>
          <a:endParaRPr lang="en-US"/>
        </a:p>
      </dgm:t>
    </dgm:pt>
    <dgm:pt modelId="{9D894360-E557-40AE-BBE7-2690F4EA502C}" type="parTrans" cxnId="{9515873D-B92F-49DF-B3AB-9AAB5F5D051C}">
      <dgm:prSet/>
      <dgm:spPr/>
      <dgm:t>
        <a:bodyPr/>
        <a:lstStyle/>
        <a:p>
          <a:endParaRPr lang="en-US"/>
        </a:p>
      </dgm:t>
    </dgm:pt>
    <dgm:pt modelId="{960C3F0B-2C24-4580-A21E-8B04CA79DD12}" type="sibTrans" cxnId="{9515873D-B92F-49DF-B3AB-9AAB5F5D051C}">
      <dgm:prSet/>
      <dgm:spPr/>
      <dgm:t>
        <a:bodyPr/>
        <a:lstStyle/>
        <a:p>
          <a:endParaRPr lang="en-US"/>
        </a:p>
      </dgm:t>
    </dgm:pt>
    <dgm:pt modelId="{D163C6FD-BEF5-D241-9F7C-07D20DA7D92F}" type="pres">
      <dgm:prSet presAssocID="{A16F48E8-0790-4133-AC48-7329D256FBE3}" presName="linear" presStyleCnt="0">
        <dgm:presLayoutVars>
          <dgm:animLvl val="lvl"/>
          <dgm:resizeHandles val="exact"/>
        </dgm:presLayoutVars>
      </dgm:prSet>
      <dgm:spPr/>
    </dgm:pt>
    <dgm:pt modelId="{DA32961B-3AEE-8C4A-BCAB-8159107CD332}" type="pres">
      <dgm:prSet presAssocID="{5C06B8DE-19D5-47BE-A157-28BFD013B6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D68304-D737-344D-AA0E-E7B3B3C01094}" type="pres">
      <dgm:prSet presAssocID="{6B5FE613-E1A6-46FC-9816-F600CFDC132A}" presName="spacer" presStyleCnt="0"/>
      <dgm:spPr/>
    </dgm:pt>
    <dgm:pt modelId="{5AB6DFDA-B1B4-DD4F-83F5-02EDC2CEF2C7}" type="pres">
      <dgm:prSet presAssocID="{152DF6F0-663B-416E-BFE9-1CAFB5D6FB2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5E91106-848D-499E-AAE1-54AF0BAC25A7}" srcId="{A16F48E8-0790-4133-AC48-7329D256FBE3}" destId="{5C06B8DE-19D5-47BE-A157-28BFD013B6F4}" srcOrd="0" destOrd="0" parTransId="{B8BAFDE5-E1F0-4F20-AC1E-9A49A7EFE061}" sibTransId="{6B5FE613-E1A6-46FC-9816-F600CFDC132A}"/>
    <dgm:cxn modelId="{9515873D-B92F-49DF-B3AB-9AAB5F5D051C}" srcId="{A16F48E8-0790-4133-AC48-7329D256FBE3}" destId="{152DF6F0-663B-416E-BFE9-1CAFB5D6FB2F}" srcOrd="1" destOrd="0" parTransId="{9D894360-E557-40AE-BBE7-2690F4EA502C}" sibTransId="{960C3F0B-2C24-4580-A21E-8B04CA79DD12}"/>
    <dgm:cxn modelId="{CF85FC96-A47E-B943-BAF4-E03E089BDE62}" type="presOf" srcId="{152DF6F0-663B-416E-BFE9-1CAFB5D6FB2F}" destId="{5AB6DFDA-B1B4-DD4F-83F5-02EDC2CEF2C7}" srcOrd="0" destOrd="0" presId="urn:microsoft.com/office/officeart/2005/8/layout/vList2"/>
    <dgm:cxn modelId="{75FFC1B2-2969-924F-94CC-89DD09703AA5}" type="presOf" srcId="{A16F48E8-0790-4133-AC48-7329D256FBE3}" destId="{D163C6FD-BEF5-D241-9F7C-07D20DA7D92F}" srcOrd="0" destOrd="0" presId="urn:microsoft.com/office/officeart/2005/8/layout/vList2"/>
    <dgm:cxn modelId="{3B8BA5F6-9AC8-9C41-9EAD-6AB201A5B22E}" type="presOf" srcId="{5C06B8DE-19D5-47BE-A157-28BFD013B6F4}" destId="{DA32961B-3AEE-8C4A-BCAB-8159107CD332}" srcOrd="0" destOrd="0" presId="urn:microsoft.com/office/officeart/2005/8/layout/vList2"/>
    <dgm:cxn modelId="{9D7E9EA1-BED9-8E42-AF97-6A1B76C82892}" type="presParOf" srcId="{D163C6FD-BEF5-D241-9F7C-07D20DA7D92F}" destId="{DA32961B-3AEE-8C4A-BCAB-8159107CD332}" srcOrd="0" destOrd="0" presId="urn:microsoft.com/office/officeart/2005/8/layout/vList2"/>
    <dgm:cxn modelId="{69D0D9E9-D337-D842-B0EA-BB3A6472FAC0}" type="presParOf" srcId="{D163C6FD-BEF5-D241-9F7C-07D20DA7D92F}" destId="{92D68304-D737-344D-AA0E-E7B3B3C01094}" srcOrd="1" destOrd="0" presId="urn:microsoft.com/office/officeart/2005/8/layout/vList2"/>
    <dgm:cxn modelId="{1342264D-0342-DB47-B5A7-CB001B67F470}" type="presParOf" srcId="{D163C6FD-BEF5-D241-9F7C-07D20DA7D92F}" destId="{5AB6DFDA-B1B4-DD4F-83F5-02EDC2CEF2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9805C-E60F-5D4E-B4A4-5F8563E69B3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C8C37-F221-C741-BF18-ABEC30122E6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À base de bário, administrado por via oral que avalia o tudo digestivo;</a:t>
          </a:r>
          <a:endParaRPr lang="en-US" sz="2300" kern="1200"/>
        </a:p>
      </dsp:txBody>
      <dsp:txXfrm>
        <a:off x="378614" y="886531"/>
        <a:ext cx="2810360" cy="1744948"/>
      </dsp:txXfrm>
    </dsp:sp>
    <dsp:sp modelId="{4813A1E1-5610-8E40-9A40-AAE2862DC766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D3BC-03E9-5945-803E-32B59D5FBB4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À base de iodo, administrado tanto por via oral como por via endovenosa. ... </a:t>
          </a:r>
          <a:endParaRPr lang="en-US" sz="2300" kern="1200"/>
        </a:p>
      </dsp:txBody>
      <dsp:txXfrm>
        <a:off x="3946203" y="886531"/>
        <a:ext cx="2810360" cy="1744948"/>
      </dsp:txXfrm>
    </dsp:sp>
    <dsp:sp modelId="{24AED041-F9CC-7C43-94EB-62FBB01EABB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980CA-113C-6C4C-AE46-68B304DF847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À base de gadolínio, sempre administrado por via endovenosa.</a:t>
          </a:r>
          <a:endParaRPr lang="en-US" sz="2300" kern="1200"/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6F6F9-E441-4C57-BDFA-0C853BFB8B1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CA464-1CCA-47D7-B6B2-E638B0B865B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1928-DCF7-4740-8897-F601A09E00F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N</a:t>
          </a:r>
          <a:r>
            <a:rPr lang="pt-BR" sz="2100" b="0" i="0" kern="1200"/>
            <a:t>ome genérico atribuído a substâncias que auxiliam na realização de exames de imagem. </a:t>
          </a:r>
          <a:endParaRPr lang="en-US" sz="2100" kern="1200"/>
        </a:p>
      </dsp:txBody>
      <dsp:txXfrm>
        <a:off x="1435590" y="531"/>
        <a:ext cx="9080009" cy="1242935"/>
      </dsp:txXfrm>
    </dsp:sp>
    <dsp:sp modelId="{9FCE4833-86E3-4741-995C-A926998CFD8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08D22-1E29-4198-AFE9-68746125487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41FA1-20A3-4CF0-A02E-BFD8B7A6DEE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/>
            <a:t>Estas substâncias são utilizadas para melhorar a diferenciação entre tecidos ou estruturas de composição diferente no corpo, melhorando a interpretação do resultado e garantindo diagnósticos mais precisos.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1E760B8F-AFBC-43BD-AB8D-C145A91400C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67484-F6BC-4EE0-B1C3-C0AC37FC9D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CA057-515B-4C94-8080-E464D34C29C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Nos contrastes</a:t>
          </a:r>
          <a:r>
            <a:rPr lang="pt-BR" sz="2100" b="0" i="0" kern="1200" dirty="0">
              <a:highlight>
                <a:srgbClr val="FFFF00"/>
              </a:highlight>
            </a:rPr>
            <a:t> iodados</a:t>
          </a:r>
          <a:r>
            <a:rPr lang="pt-BR" sz="2100" b="0" i="0" kern="1200" dirty="0"/>
            <a:t>, o elemento radiopaco é o próprio iodo, enquanto nos </a:t>
          </a:r>
          <a:r>
            <a:rPr lang="pt-BR" sz="2100" b="0" i="0" kern="1200" dirty="0">
              <a:highlight>
                <a:srgbClr val="FFFF00"/>
              </a:highlight>
            </a:rPr>
            <a:t>não iodados </a:t>
          </a:r>
          <a:r>
            <a:rPr lang="pt-BR" sz="2100" b="0" i="0" kern="1200" dirty="0"/>
            <a:t>o mais comum é o sulfato de Bário, embora sua composição possa ser diferente de acordo com cada necessidade.</a:t>
          </a:r>
          <a:endParaRPr lang="en-US" sz="2100" kern="1200" dirty="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B1019-7891-BB46-955C-ABBE635AC887}">
      <dsp:nvSpPr>
        <dsp:cNvPr id="0" name=""/>
        <dsp:cNvSpPr/>
      </dsp:nvSpPr>
      <dsp:spPr>
        <a:xfrm>
          <a:off x="228107" y="2079"/>
          <a:ext cx="4188645" cy="41886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Radiografias, tomografias e exames de ressonância magnética são exemplos de procedimentos radiológicos que podem utilizar meios de contraste. </a:t>
          </a:r>
          <a:endParaRPr lang="en-US" sz="2300" kern="1200"/>
        </a:p>
      </dsp:txBody>
      <dsp:txXfrm>
        <a:off x="841520" y="615492"/>
        <a:ext cx="2961819" cy="2961819"/>
      </dsp:txXfrm>
    </dsp:sp>
    <dsp:sp modelId="{9A6EDDE9-CB0E-564B-92A2-76E9C6C9186F}">
      <dsp:nvSpPr>
        <dsp:cNvPr id="0" name=""/>
        <dsp:cNvSpPr/>
      </dsp:nvSpPr>
      <dsp:spPr>
        <a:xfrm rot="5400000">
          <a:off x="4762316" y="1541406"/>
          <a:ext cx="1466025" cy="1109991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1C43B-E74B-424C-950F-AF7E1CE19561}">
      <dsp:nvSpPr>
        <dsp:cNvPr id="0" name=""/>
        <dsp:cNvSpPr/>
      </dsp:nvSpPr>
      <dsp:spPr>
        <a:xfrm>
          <a:off x="6511075" y="2079"/>
          <a:ext cx="4188645" cy="418864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0" i="0" kern="1200"/>
            <a:t>Essas são substâncias químicas capazes de realçar tecidos que, normalmente, não apareceriam com nitidez em uma imagem radiológica</a:t>
          </a:r>
          <a:endParaRPr lang="en-US" sz="2300" kern="1200"/>
        </a:p>
      </dsp:txBody>
      <dsp:txXfrm>
        <a:off x="7124488" y="615492"/>
        <a:ext cx="2961819" cy="2961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534CC-64A6-3249-878F-146C065B904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01E1-53AE-334E-BCBB-8086846327C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i="0" kern="1200" dirty="0"/>
            <a:t>O contraste </a:t>
          </a:r>
          <a:r>
            <a:rPr lang="pt-BR" sz="3200" b="0" i="0" kern="1200" dirty="0">
              <a:highlight>
                <a:srgbClr val="FFFF00"/>
              </a:highlight>
            </a:rPr>
            <a:t>iodado iônico </a:t>
          </a:r>
          <a:r>
            <a:rPr lang="pt-BR" sz="3200" b="0" i="0" kern="1200" dirty="0"/>
            <a:t>é aquele que, quando em solução, dissocia-se em partículas com carga negativa e positiva, </a:t>
          </a:r>
          <a:endParaRPr lang="en-US" sz="3200" kern="1200" dirty="0"/>
        </a:p>
      </dsp:txBody>
      <dsp:txXfrm>
        <a:off x="608661" y="692298"/>
        <a:ext cx="4508047" cy="2799040"/>
      </dsp:txXfrm>
    </dsp:sp>
    <dsp:sp modelId="{CB0049A6-E7C3-D946-BA65-167BD20357B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2369C-23C7-3A4E-A3FB-FD11B1918C41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i="0" kern="1200" dirty="0"/>
            <a:t>O contraste </a:t>
          </a:r>
          <a:r>
            <a:rPr lang="pt-BR" sz="3200" b="0" i="0" kern="1200" dirty="0">
              <a:highlight>
                <a:srgbClr val="FFFF00"/>
              </a:highlight>
            </a:rPr>
            <a:t>não iônicos - </a:t>
          </a:r>
          <a:r>
            <a:rPr lang="pt-BR" sz="3200" b="0" i="0" kern="1200" dirty="0"/>
            <a:t>esse não liberam partículas com carga elétrica.</a:t>
          </a:r>
          <a:endParaRPr lang="en-US" sz="3200" kern="1200" dirty="0"/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9BA95-0070-044E-B053-20B724A1FAB7}">
      <dsp:nvSpPr>
        <dsp:cNvPr id="0" name=""/>
        <dsp:cNvSpPr/>
      </dsp:nvSpPr>
      <dsp:spPr>
        <a:xfrm>
          <a:off x="7042" y="181073"/>
          <a:ext cx="4613183" cy="38306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Além das reações alérgicas, o uso dos meios de contraste pode causar danos aos rins, principal órgão responsável pela eliminação desses agentes pelo corpo. Porém, protocolos de </a:t>
          </a:r>
          <a:r>
            <a:rPr lang="pt-BR" sz="1900" b="0" i="0" kern="1200" dirty="0" err="1"/>
            <a:t>nefroproteção</a:t>
          </a:r>
          <a:r>
            <a:rPr lang="pt-BR" sz="1900" b="0" i="0" kern="1200" dirty="0"/>
            <a:t>, assim como preparos antialérgicos, podem ser utilizados previamente em casos específicos.</a:t>
          </a:r>
          <a:endParaRPr lang="en-US" sz="1900" kern="1200" dirty="0"/>
        </a:p>
      </dsp:txBody>
      <dsp:txXfrm>
        <a:off x="682627" y="742060"/>
        <a:ext cx="3262013" cy="2708683"/>
      </dsp:txXfrm>
    </dsp:sp>
    <dsp:sp modelId="{927E2185-69CA-0D45-A993-0E6B25F61FA4}">
      <dsp:nvSpPr>
        <dsp:cNvPr id="0" name=""/>
        <dsp:cNvSpPr/>
      </dsp:nvSpPr>
      <dsp:spPr>
        <a:xfrm rot="5400000">
          <a:off x="4936256" y="1588840"/>
          <a:ext cx="1340730" cy="1015124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A718A-F466-2447-9FDA-5E820E0245DD}">
      <dsp:nvSpPr>
        <dsp:cNvPr id="0" name=""/>
        <dsp:cNvSpPr/>
      </dsp:nvSpPr>
      <dsp:spPr>
        <a:xfrm>
          <a:off x="6535555" y="181073"/>
          <a:ext cx="4876886" cy="383065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0" i="0" kern="1200" dirty="0"/>
            <a:t>O extravasamento de contraste é uma complicação bem reconhecida, com frequências relatadas de 0,25% a 0,9%. O extravasamento geralmente causa alguma combinação de dor imediata, eritema e inchaço, mas felizmente estes são geralmente autolimitados e a morbidade maior a longo prazo é rara.</a:t>
          </a:r>
          <a:endParaRPr lang="en-US" sz="1900" kern="1200" dirty="0"/>
        </a:p>
      </dsp:txBody>
      <dsp:txXfrm>
        <a:off x="7249758" y="742060"/>
        <a:ext cx="3448480" cy="27086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D720FD-E3E8-4A2F-B4F7-8BE4837BE5AE}">
      <dsp:nvSpPr>
        <dsp:cNvPr id="0" name=""/>
        <dsp:cNvSpPr/>
      </dsp:nvSpPr>
      <dsp:spPr>
        <a:xfrm>
          <a:off x="2907393" y="161694"/>
          <a:ext cx="1128937" cy="11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09E75-6921-4B28-B93E-784B3F212C03}">
      <dsp:nvSpPr>
        <dsp:cNvPr id="0" name=""/>
        <dsp:cNvSpPr/>
      </dsp:nvSpPr>
      <dsp:spPr>
        <a:xfrm>
          <a:off x="359582" y="1633874"/>
          <a:ext cx="6224559" cy="81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Agentes de contraste radiopacos ou positivos aumentam a capacidade de absorção de radiação ionizante. Já os </a:t>
          </a:r>
          <a:r>
            <a:rPr lang="pt-BR" sz="2400" b="0" i="0" kern="1200" dirty="0" err="1"/>
            <a:t>radiotransparentes</a:t>
          </a:r>
          <a:r>
            <a:rPr lang="pt-BR" sz="2400" b="0" i="0" kern="1200" dirty="0"/>
            <a:t> ou negativos diminuem essa capacidade. </a:t>
          </a:r>
          <a:endParaRPr lang="en-US" sz="2400" kern="1200" dirty="0"/>
        </a:p>
      </dsp:txBody>
      <dsp:txXfrm>
        <a:off x="359582" y="1633874"/>
        <a:ext cx="6224559" cy="815735"/>
      </dsp:txXfrm>
    </dsp:sp>
    <dsp:sp modelId="{73B3B151-3FAA-4748-9C66-3AB878E19B7B}">
      <dsp:nvSpPr>
        <dsp:cNvPr id="0" name=""/>
        <dsp:cNvSpPr/>
      </dsp:nvSpPr>
      <dsp:spPr>
        <a:xfrm>
          <a:off x="2907393" y="3076797"/>
          <a:ext cx="1128937" cy="11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14BFE-4217-44DC-856E-C5BBB4630CC5}">
      <dsp:nvSpPr>
        <dsp:cNvPr id="0" name=""/>
        <dsp:cNvSpPr/>
      </dsp:nvSpPr>
      <dsp:spPr>
        <a:xfrm>
          <a:off x="1152523" y="4548976"/>
          <a:ext cx="4638678" cy="815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dirty="0"/>
            <a:t>O bário é um meio de contraste positivo, enquanto o ar é negativo.</a:t>
          </a:r>
          <a:endParaRPr lang="en-US" sz="2400" kern="1200" dirty="0"/>
        </a:p>
      </dsp:txBody>
      <dsp:txXfrm>
        <a:off x="1152523" y="4548976"/>
        <a:ext cx="4638678" cy="815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2961B-3AEE-8C4A-BCAB-8159107CD332}">
      <dsp:nvSpPr>
        <dsp:cNvPr id="0" name=""/>
        <dsp:cNvSpPr/>
      </dsp:nvSpPr>
      <dsp:spPr>
        <a:xfrm>
          <a:off x="0" y="87357"/>
          <a:ext cx="5853776" cy="2435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 dirty="0"/>
            <a:t>O efeito do contraste costuma durar algumas horas, a fim de possibilitar o realce de tecidos nas imagens radiográficas.</a:t>
          </a:r>
          <a:endParaRPr lang="en-US" sz="2800" kern="1200" dirty="0"/>
        </a:p>
      </dsp:txBody>
      <dsp:txXfrm>
        <a:off x="118891" y="206248"/>
        <a:ext cx="5615994" cy="2197719"/>
      </dsp:txXfrm>
    </dsp:sp>
    <dsp:sp modelId="{5AB6DFDA-B1B4-DD4F-83F5-02EDC2CEF2C7}">
      <dsp:nvSpPr>
        <dsp:cNvPr id="0" name=""/>
        <dsp:cNvSpPr/>
      </dsp:nvSpPr>
      <dsp:spPr>
        <a:xfrm>
          <a:off x="0" y="2603498"/>
          <a:ext cx="5853776" cy="24355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i="0" kern="1200"/>
            <a:t>Já as reações adversas podem aparecer até 48 horas após a tomografia, que é o tempo necessário para o corpo eliminar a substância.</a:t>
          </a:r>
          <a:endParaRPr lang="en-US" sz="2800" kern="1200"/>
        </a:p>
      </dsp:txBody>
      <dsp:txXfrm>
        <a:off x="118891" y="2722389"/>
        <a:ext cx="5615994" cy="2197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6CDB8-8EED-7D2C-811B-388A5FADC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C773D-DE3C-4546-A45D-FED0AF8AC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9C186-BD67-4FDF-4E50-6E27BEBD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40CD9-A075-337B-7A60-B835BFB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E40DAD-9DA0-B651-DA6F-B1483DFF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1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C403D-17CE-6082-A0AF-94AF12B1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48EB2C-AF9B-D670-1F9D-0A1A4CF0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C16BD9-9955-97CC-253D-A137DD32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CF571-BCD5-5F5B-F550-4B624C7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CEB7F-D740-C32B-5E99-0E57568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4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AB7229-6E79-CA86-AD38-0646C19C0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CAA35-AE4D-A7C0-A5EE-AB1E5A99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05CFB-490D-A0E2-E8DF-337F919F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E25AFC-B98C-9E56-CFE6-329BE81E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BDC1B5-FA1F-C911-77ED-1032F853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22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55F4-1BC2-BA50-B105-95078BA1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AFBF53-4D85-86B7-8834-5FE0451F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51862-375C-AAE6-223D-F71F413E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BB1002-D6F7-1606-DBEF-3E82F5A4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4B83A-68DA-7DBA-35FF-E5CF5DAE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4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E2EC8-8C9C-FE3A-BD02-5EF40C7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D90E1D-2C91-EF9A-19C5-66C6BC405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88AF5-A05C-3528-CCA4-8B78733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056619-6200-A7FE-D2EA-4A14EF7F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4E99-4935-7472-D18D-5BDD236D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6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76B2A-68C2-43B5-8FB4-638A4367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31B14-9267-C94B-3C9F-90002E1A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03BF75-9F04-81D1-5A24-17DE3F8A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81C889-F9D4-F790-4E8E-6C6DF85C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B85386-E35B-182E-5ABC-6C63ABCA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F1568B-CF97-DABE-30EE-27505859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6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B7D7C-35A1-F479-E900-B55D8AC2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C90B2A-1735-3B7D-1602-D97FF75E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60813-A71B-6E15-72B1-65C79773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41FB8B-94CC-C35F-0590-A9DF413CE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468F10-4243-E44B-62DB-DD66489C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851A40-9733-E735-6E00-C00C4664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A4A67D-0B5F-4D7A-FA77-31234781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1D4DA3-E825-5618-ECD7-2C9CAE7E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3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2FB7C-AE11-2FE9-30C6-605A1912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8B3E10-4055-7419-8903-75AB08A7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18D89F-8689-F3DE-B998-1D73ADD43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7737BB-50F4-567D-B800-0B3E41D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4A60CE-86E8-2FFB-4486-A29D1474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E5192-E416-1A45-A3A6-7349385B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8DF53F-9B6F-F18C-F257-22373C08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84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84EE4-42BD-E1C0-1252-AD4A87AF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834D6-E9DD-9512-5929-674DCBB02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29256-9872-6167-466E-E82CC4BFC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FC9C4F-E911-ED1F-1484-87F37F52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AAA774-CCAF-C480-A1EC-F28D47E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6065FA-39B9-71AB-5A18-457B9F6E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A1478-FE9E-A7A7-464F-F67D2DE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01AE50-1F1C-B5A2-8C7F-40484A6DB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399F89-9380-1E2F-4496-11DFC17A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DEADF-D5E8-AB4A-0AE8-8CAC408E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8AC50-621F-6847-2EE1-DCDD336A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D4D7EF-1F02-A1FF-3A23-12060F39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5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1B3E72-59FA-5383-20E9-96CFE13E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211162-A99D-D75C-41E2-DEE977541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F0F38-B4A7-61B3-1085-13A50AB53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25CB-3324-DD49-87E2-FFD28AD35D81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FB146-C5C8-9AA2-BD7C-0E23FEA43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5960A-FBCB-5DA9-3B00-7428AF6F1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86BDF-AA2B-6146-9B1B-5679843CA2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31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07C755-EB93-6E76-E739-1CA470A97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pt-BR" sz="7200">
                <a:solidFill>
                  <a:schemeClr val="bg1"/>
                </a:solidFill>
              </a:rPr>
              <a:t>CONTRASTE</a:t>
            </a:r>
          </a:p>
        </p:txBody>
      </p:sp>
    </p:spTree>
    <p:extLst>
      <p:ext uri="{BB962C8B-B14F-4D97-AF65-F5344CB8AC3E}">
        <p14:creationId xmlns:p14="http://schemas.microsoft.com/office/powerpoint/2010/main" val="230310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to em close de frasco ao lado de uma seringa">
            <a:extLst>
              <a:ext uri="{FF2B5EF4-FFF2-40B4-BE49-F238E27FC236}">
                <a16:creationId xmlns:a16="http://schemas.microsoft.com/office/drawing/2014/main" id="{6BDB616A-7E97-67C4-9B2B-63991293B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70" r="18065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C865D-5675-3045-5820-7E8D93AB9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511630"/>
            <a:ext cx="4977578" cy="5543416"/>
          </a:xfrm>
        </p:spPr>
        <p:txBody>
          <a:bodyPr anchor="ctr">
            <a:noAutofit/>
          </a:bodyPr>
          <a:lstStyle/>
          <a:p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Esta solução deve ser administrada por via venosa da seguinte forma: </a:t>
            </a:r>
          </a:p>
          <a:p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- 3 </a:t>
            </a:r>
            <a:r>
              <a:rPr lang="pt-BR" sz="3600" b="0" i="0" u="none" strike="noStrike" dirty="0" err="1">
                <a:solidFill>
                  <a:schemeClr val="tx2"/>
                </a:solidFill>
                <a:effectLst/>
                <a:latin typeface="Google Sans"/>
              </a:rPr>
              <a:t>mL</a:t>
            </a:r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/kg/hora 1 hora antes do exame; </a:t>
            </a:r>
          </a:p>
          <a:p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- 1 </a:t>
            </a:r>
            <a:r>
              <a:rPr lang="pt-BR" sz="3600" b="0" i="0" u="none" strike="noStrike" dirty="0" err="1">
                <a:solidFill>
                  <a:schemeClr val="tx2"/>
                </a:solidFill>
                <a:effectLst/>
                <a:latin typeface="Google Sans"/>
              </a:rPr>
              <a:t>mL</a:t>
            </a:r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/kg/hora 6 horas após a injeção do contraste iodado.</a:t>
            </a:r>
            <a:endParaRPr lang="pt-B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7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C87163-332B-248F-98B4-0235745C9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08" r="16327" b="-2"/>
          <a:stretch/>
        </p:blipFill>
        <p:spPr>
          <a:xfrm>
            <a:off x="-9526" y="3725"/>
            <a:ext cx="4281490" cy="68505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2804CA2-59F2-CE18-A80A-D2673D2EB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02068"/>
              </p:ext>
            </p:extLst>
          </p:nvPr>
        </p:nvGraphicFramePr>
        <p:xfrm>
          <a:off x="4943475" y="528638"/>
          <a:ext cx="6943725" cy="5526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11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1F2C1-BE89-2208-19C3-ACC1E9F6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035" b="-2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9A5D055-3F5D-5C40-89B8-0AF0EB8F5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481387"/>
              </p:ext>
            </p:extLst>
          </p:nvPr>
        </p:nvGraphicFramePr>
        <p:xfrm>
          <a:off x="6090574" y="928688"/>
          <a:ext cx="5853776" cy="512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662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961D1-BCD6-30D3-F808-F4385397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457325"/>
            <a:ext cx="9833548" cy="4537574"/>
          </a:xfrm>
        </p:spPr>
        <p:txBody>
          <a:bodyPr anchor="ctr">
            <a:noAutofit/>
          </a:bodyPr>
          <a:lstStyle/>
          <a:p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Os tipos de contraste para ressonância magnética mais comuns estão baseados no uso de gadolínio (</a:t>
            </a:r>
            <a:r>
              <a:rPr lang="pt-BR" sz="3600" b="0" i="0" u="none" strike="noStrike" dirty="0" err="1">
                <a:solidFill>
                  <a:schemeClr val="tx2"/>
                </a:solidFill>
                <a:effectLst/>
                <a:latin typeface="Google Sans"/>
              </a:rPr>
              <a:t>Gd</a:t>
            </a:r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), manganês (Mn) e óxidos de ferro. </a:t>
            </a:r>
          </a:p>
          <a:p>
            <a:endParaRPr lang="pt-BR" sz="3600" dirty="0">
              <a:solidFill>
                <a:schemeClr val="tx2"/>
              </a:solidFill>
              <a:latin typeface="Google Sans"/>
            </a:endParaRPr>
          </a:p>
          <a:p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Desses, o mais comumente usado é o gadolínio, considerado bastante seguro pois não costuma provocar reações.</a:t>
            </a:r>
            <a:endParaRPr lang="pt-B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5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B38C27-E3C6-6A81-3F9F-DE9E84BE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100" b="1" i="0" u="none" strike="noStrike" dirty="0">
                <a:effectLst/>
                <a:latin typeface="Google Sans"/>
              </a:rPr>
              <a:t>Existem basicamente três tipos de contraste:</a:t>
            </a:r>
            <a:br>
              <a:rPr lang="pt-BR" sz="4100" b="0" i="0" u="none" strike="noStrike" dirty="0">
                <a:effectLst/>
                <a:latin typeface="Google Sans"/>
              </a:rPr>
            </a:br>
            <a:endParaRPr lang="pt-BR" sz="4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3A4D1A2-98BC-D159-3B2C-5C73B546C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05933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94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2D103-D887-5833-1595-93D363EC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u="none" strike="noStrike" dirty="0">
                <a:effectLst/>
                <a:latin typeface="Google Sans"/>
              </a:rPr>
              <a:t>contraste</a:t>
            </a:r>
            <a:endParaRPr lang="pt-BR" dirty="0"/>
          </a:p>
        </p:txBody>
      </p:sp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8A36E68A-30CB-AB0B-46E6-CBB630686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936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4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012281E-DB70-186F-4F58-6FE2892BE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4837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35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6CA73D-0D2D-E500-A363-35247E11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27314"/>
            <a:ext cx="10191751" cy="4630146"/>
          </a:xfrm>
        </p:spPr>
        <p:txBody>
          <a:bodyPr>
            <a:noAutofit/>
          </a:bodyPr>
          <a:lstStyle/>
          <a:p>
            <a:r>
              <a:rPr lang="pt-BR" sz="36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Google Sans"/>
              </a:rPr>
              <a:t>O bário e o iodo são utilizados em exames radiológicos contrastados, o bário se destaca como melhor contraste para estudos de patologias no trato gastrointestinal (ARTUNK, 2010). </a:t>
            </a:r>
          </a:p>
          <a:p>
            <a:r>
              <a:rPr lang="pt-BR" sz="3600" b="0" i="0" u="none" strike="noStrike" dirty="0">
                <a:solidFill>
                  <a:schemeClr val="tx1">
                    <a:alpha val="80000"/>
                  </a:schemeClr>
                </a:solidFill>
                <a:effectLst/>
                <a:latin typeface="Google Sans"/>
              </a:rPr>
              <a:t>O iodo é para a realização de angiografias, tomografias, arteriografias, flebografias, entre outros.</a:t>
            </a:r>
            <a:endParaRPr lang="pt-BR" sz="36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085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tetoscópio">
            <a:extLst>
              <a:ext uri="{FF2B5EF4-FFF2-40B4-BE49-F238E27FC236}">
                <a16:creationId xmlns:a16="http://schemas.microsoft.com/office/drawing/2014/main" id="{4D51BBAD-CE41-67F8-F75F-02900C73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97" r="1746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EE114-6B5E-CD31-20FA-84001151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371" y="391886"/>
            <a:ext cx="5388427" cy="5785077"/>
          </a:xfrm>
        </p:spPr>
        <p:txBody>
          <a:bodyPr>
            <a:noAutofit/>
          </a:bodyPr>
          <a:lstStyle/>
          <a:p>
            <a:r>
              <a:rPr lang="pt-BR" sz="3600" b="0" i="0" u="none" strike="noStrike" dirty="0">
                <a:effectLst/>
                <a:latin typeface="Google Sans"/>
              </a:rPr>
              <a:t>Os agentes de contraste à base de gadolínio são muito mais seguros que o contraste iodado, no entanto, existem complicações que devem ser reconhecidas, para orientação e tratamento adequados.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438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F1E458-6A27-9579-EF23-17A7E41C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 b="0" i="0" u="none" strike="noStrike">
                <a:solidFill>
                  <a:srgbClr val="FFFFFF"/>
                </a:solidFill>
                <a:effectLst/>
                <a:latin typeface="Google Sans"/>
              </a:rPr>
              <a:t>CLASSIFICAÇAO DO CONTRASTE IODADO</a:t>
            </a:r>
            <a:br>
              <a:rPr lang="pt-BR" sz="4000" b="0" i="0" u="none" strike="noStrike">
                <a:solidFill>
                  <a:srgbClr val="FFFFFF"/>
                </a:solidFill>
                <a:effectLst/>
                <a:latin typeface="Google Sans"/>
              </a:rPr>
            </a:b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9C9D7E3-CF13-0144-9231-071E6C7C2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1349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302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945C7-BBEA-3820-FDEB-25935F0D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337458"/>
            <a:ext cx="5423021" cy="5723514"/>
          </a:xfrm>
        </p:spPr>
        <p:txBody>
          <a:bodyPr anchor="ctr">
            <a:noAutofit/>
          </a:bodyPr>
          <a:lstStyle/>
          <a:p>
            <a:r>
              <a:rPr lang="pt-BR" sz="3600" b="0" i="0" u="none" strike="noStrike" dirty="0">
                <a:solidFill>
                  <a:schemeClr val="tx2"/>
                </a:solidFill>
                <a:effectLst/>
                <a:latin typeface="Google Sans"/>
              </a:rPr>
              <a:t>Os meios de contraste são eliminados principalmente pelos rins através da urina e, por isso, após a realização do exame é recomendado beber bastante água para ajudar na eliminação do contraste</a:t>
            </a:r>
            <a:endParaRPr lang="pt-BR" sz="3600" dirty="0">
              <a:solidFill>
                <a:schemeClr val="tx2"/>
              </a:solidFill>
            </a:endParaRP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ins">
            <a:extLst>
              <a:ext uri="{FF2B5EF4-FFF2-40B4-BE49-F238E27FC236}">
                <a16:creationId xmlns:a16="http://schemas.microsoft.com/office/drawing/2014/main" id="{510D08DD-C9D2-F5EA-B47C-C6E1830FF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1640497-3B73-95F4-FB34-D05EA5D57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830138"/>
              </p:ext>
            </p:extLst>
          </p:nvPr>
        </p:nvGraphicFramePr>
        <p:xfrm>
          <a:off x="152400" y="2112579"/>
          <a:ext cx="11419485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00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593</Words>
  <Application>Microsoft Macintosh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Tema do Office</vt:lpstr>
      <vt:lpstr>CONTRASTE</vt:lpstr>
      <vt:lpstr>Existem basicamente três tipos de contraste: </vt:lpstr>
      <vt:lpstr>contraste</vt:lpstr>
      <vt:lpstr>Apresentação do PowerPoint</vt:lpstr>
      <vt:lpstr>Apresentação do PowerPoint</vt:lpstr>
      <vt:lpstr>Apresentação do PowerPoint</vt:lpstr>
      <vt:lpstr>CLASSIFICAÇAO DO CONTRASTE IODADO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CONTRASTE</dc:title>
  <dc:creator>Sandra Cristina Maia</dc:creator>
  <cp:lastModifiedBy>Sandra Cristina Maia</cp:lastModifiedBy>
  <cp:revision>1</cp:revision>
  <dcterms:created xsi:type="dcterms:W3CDTF">2024-08-21T12:28:03Z</dcterms:created>
  <dcterms:modified xsi:type="dcterms:W3CDTF">2024-08-21T12:48:53Z</dcterms:modified>
</cp:coreProperties>
</file>