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28744" y="2276855"/>
            <a:ext cx="4572000" cy="3970020"/>
          </a:xfrm>
          <a:custGeom>
            <a:avLst/>
            <a:gdLst/>
            <a:ahLst/>
            <a:cxnLst/>
            <a:rect l="l" t="t" r="r" b="b"/>
            <a:pathLst>
              <a:path w="4572000" h="3970020">
                <a:moveTo>
                  <a:pt x="4572000" y="0"/>
                </a:moveTo>
                <a:lnTo>
                  <a:pt x="0" y="0"/>
                </a:lnTo>
                <a:lnTo>
                  <a:pt x="0" y="1153668"/>
                </a:lnTo>
                <a:lnTo>
                  <a:pt x="0" y="3970020"/>
                </a:lnTo>
                <a:lnTo>
                  <a:pt x="4572000" y="3970020"/>
                </a:lnTo>
                <a:lnTo>
                  <a:pt x="4572000" y="1153668"/>
                </a:lnTo>
                <a:lnTo>
                  <a:pt x="45720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28159" y="2295271"/>
            <a:ext cx="3773170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0686" y="195198"/>
            <a:ext cx="2722626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1594" y="3155696"/>
            <a:ext cx="4637405" cy="208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680" y="180522"/>
            <a:ext cx="8534400" cy="6409055"/>
            <a:chOff x="487680" y="180522"/>
            <a:chExt cx="8534400" cy="6409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180522"/>
              <a:ext cx="8534399" cy="64085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3073" y="2349246"/>
              <a:ext cx="7272655" cy="1728470"/>
            </a:xfrm>
            <a:custGeom>
              <a:avLst/>
              <a:gdLst/>
              <a:ahLst/>
              <a:cxnLst/>
              <a:rect l="l" t="t" r="r" b="b"/>
              <a:pathLst>
                <a:path w="7272655" h="1728470">
                  <a:moveTo>
                    <a:pt x="0" y="1728215"/>
                  </a:moveTo>
                  <a:lnTo>
                    <a:pt x="7272528" y="1728215"/>
                  </a:lnTo>
                  <a:lnTo>
                    <a:pt x="7272528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25400">
              <a:solidFill>
                <a:srgbClr val="DCE6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85774" y="2361945"/>
            <a:ext cx="7247255" cy="170307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4125"/>
              </a:lnSpc>
            </a:pPr>
            <a:r>
              <a:rPr sz="3600" spc="5" dirty="0">
                <a:latin typeface="Ink Free"/>
                <a:cs typeface="Ink Free"/>
              </a:rPr>
              <a:t>Coleta,</a:t>
            </a:r>
            <a:r>
              <a:rPr sz="3600" spc="-30" dirty="0">
                <a:latin typeface="Ink Free"/>
                <a:cs typeface="Ink Free"/>
              </a:rPr>
              <a:t> </a:t>
            </a:r>
            <a:r>
              <a:rPr sz="3600" spc="5" dirty="0">
                <a:latin typeface="Ink Free"/>
                <a:cs typeface="Ink Free"/>
              </a:rPr>
              <a:t>transporte</a:t>
            </a:r>
            <a:r>
              <a:rPr sz="3600" spc="-35" dirty="0">
                <a:latin typeface="Ink Free"/>
                <a:cs typeface="Ink Free"/>
              </a:rPr>
              <a:t> </a:t>
            </a:r>
            <a:r>
              <a:rPr sz="3600" dirty="0">
                <a:latin typeface="Ink Free"/>
                <a:cs typeface="Ink Free"/>
              </a:rPr>
              <a:t>e</a:t>
            </a:r>
            <a:r>
              <a:rPr sz="3600" spc="-5" dirty="0">
                <a:latin typeface="Ink Free"/>
                <a:cs typeface="Ink Free"/>
              </a:rPr>
              <a:t> </a:t>
            </a:r>
            <a:r>
              <a:rPr sz="3600" dirty="0">
                <a:latin typeface="Ink Free"/>
                <a:cs typeface="Ink Free"/>
              </a:rPr>
              <a:t>processamento</a:t>
            </a:r>
            <a:endParaRPr sz="3600">
              <a:latin typeface="Ink Free"/>
              <a:cs typeface="Ink Free"/>
            </a:endParaRPr>
          </a:p>
          <a:p>
            <a:pPr marL="2251075" marR="175895" indent="-2079625">
              <a:lnSpc>
                <a:spcPct val="100000"/>
              </a:lnSpc>
              <a:tabLst>
                <a:tab pos="734060" algn="l"/>
              </a:tabLst>
            </a:pPr>
            <a:r>
              <a:rPr sz="3600" spc="5" dirty="0">
                <a:latin typeface="Ink Free"/>
                <a:cs typeface="Ink Free"/>
              </a:rPr>
              <a:t>de	amostras</a:t>
            </a:r>
            <a:r>
              <a:rPr sz="3600" spc="-65" dirty="0">
                <a:latin typeface="Ink Free"/>
                <a:cs typeface="Ink Free"/>
              </a:rPr>
              <a:t> </a:t>
            </a:r>
            <a:r>
              <a:rPr sz="3600" spc="5" dirty="0">
                <a:latin typeface="Ink Free"/>
                <a:cs typeface="Ink Free"/>
              </a:rPr>
              <a:t>biológicas</a:t>
            </a:r>
            <a:r>
              <a:rPr sz="3600" spc="-60" dirty="0">
                <a:latin typeface="Ink Free"/>
                <a:cs typeface="Ink Free"/>
              </a:rPr>
              <a:t> </a:t>
            </a:r>
            <a:r>
              <a:rPr sz="3600" spc="5" dirty="0">
                <a:latin typeface="Ink Free"/>
                <a:cs typeface="Ink Free"/>
              </a:rPr>
              <a:t>para</a:t>
            </a:r>
            <a:r>
              <a:rPr sz="3600" spc="-35" dirty="0">
                <a:latin typeface="Ink Free"/>
                <a:cs typeface="Ink Free"/>
              </a:rPr>
              <a:t> </a:t>
            </a:r>
            <a:r>
              <a:rPr sz="3600" spc="5" dirty="0">
                <a:latin typeface="Ink Free"/>
                <a:cs typeface="Ink Free"/>
              </a:rPr>
              <a:t>exames </a:t>
            </a:r>
            <a:r>
              <a:rPr sz="3600" spc="-1019" dirty="0">
                <a:latin typeface="Ink Free"/>
                <a:cs typeface="Ink Free"/>
              </a:rPr>
              <a:t> </a:t>
            </a:r>
            <a:r>
              <a:rPr sz="3600" spc="5" dirty="0">
                <a:latin typeface="Ink Free"/>
                <a:cs typeface="Ink Free"/>
              </a:rPr>
              <a:t>microbiológicos</a:t>
            </a:r>
            <a:endParaRPr sz="3600">
              <a:latin typeface="Ink Free"/>
              <a:cs typeface="Ink Fre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0161" y="4077461"/>
            <a:ext cx="4249420" cy="721360"/>
          </a:xfrm>
          <a:prstGeom prst="rect">
            <a:avLst/>
          </a:prstGeom>
          <a:solidFill>
            <a:srgbClr val="548ED4"/>
          </a:solidFill>
          <a:ln w="25400">
            <a:solidFill>
              <a:srgbClr val="B8CDE4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110"/>
              </a:spcBef>
            </a:pPr>
            <a:r>
              <a:rPr sz="2400" spc="5" dirty="0">
                <a:latin typeface="Ink Free"/>
                <a:cs typeface="Ink Free"/>
              </a:rPr>
              <a:t>Prof.:</a:t>
            </a:r>
            <a:r>
              <a:rPr sz="2400" spc="-40" dirty="0">
                <a:latin typeface="Ink Free"/>
                <a:cs typeface="Ink Free"/>
              </a:rPr>
              <a:t> </a:t>
            </a:r>
            <a:r>
              <a:rPr sz="2400" spc="5" dirty="0">
                <a:latin typeface="Ink Free"/>
                <a:cs typeface="Ink Free"/>
              </a:rPr>
              <a:t>Msc.</a:t>
            </a:r>
            <a:r>
              <a:rPr sz="2400" spc="-45" dirty="0">
                <a:latin typeface="Ink Free"/>
                <a:cs typeface="Ink Free"/>
              </a:rPr>
              <a:t> </a:t>
            </a:r>
            <a:r>
              <a:rPr sz="2400" dirty="0">
                <a:latin typeface="Ink Free"/>
                <a:cs typeface="Ink Free"/>
              </a:rPr>
              <a:t>Pedro</a:t>
            </a:r>
            <a:r>
              <a:rPr sz="2400" spc="-40" dirty="0">
                <a:latin typeface="Ink Free"/>
                <a:cs typeface="Ink Free"/>
              </a:rPr>
              <a:t> </a:t>
            </a:r>
            <a:r>
              <a:rPr sz="2400" dirty="0">
                <a:latin typeface="Ink Free"/>
                <a:cs typeface="Ink Free"/>
              </a:rPr>
              <a:t>Fontenelle</a:t>
            </a:r>
            <a:endParaRPr sz="2400">
              <a:latin typeface="Ink Free"/>
              <a:cs typeface="Ink Fre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9050" y="6060135"/>
            <a:ext cx="17354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Ink Free"/>
                <a:cs typeface="Ink Free"/>
              </a:rPr>
              <a:t>São</a:t>
            </a:r>
            <a:r>
              <a:rPr sz="2400" spc="-80" dirty="0">
                <a:latin typeface="Ink Free"/>
                <a:cs typeface="Ink Free"/>
              </a:rPr>
              <a:t> </a:t>
            </a:r>
            <a:r>
              <a:rPr sz="2400" spc="10">
                <a:latin typeface="Ink Free"/>
                <a:cs typeface="Ink Free"/>
              </a:rPr>
              <a:t>Luís-</a:t>
            </a:r>
            <a:r>
              <a:rPr sz="2400" spc="-95">
                <a:latin typeface="Ink Free"/>
                <a:cs typeface="Ink Free"/>
              </a:rPr>
              <a:t> </a:t>
            </a:r>
            <a:r>
              <a:rPr sz="2400" spc="15">
                <a:latin typeface="Ink Free"/>
                <a:cs typeface="Ink Free"/>
              </a:rPr>
              <a:t>MA</a:t>
            </a:r>
            <a:endParaRPr sz="2400" dirty="0">
              <a:latin typeface="Ink Free"/>
              <a:cs typeface="Ink Fr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0"/>
            <a:ext cx="8738235" cy="744855"/>
            <a:chOff x="239522" y="0"/>
            <a:chExt cx="8738235" cy="744855"/>
          </a:xfrm>
        </p:grpSpPr>
        <p:sp>
          <p:nvSpPr>
            <p:cNvPr id="3" name="object 3"/>
            <p:cNvSpPr/>
            <p:nvPr/>
          </p:nvSpPr>
          <p:spPr>
            <a:xfrm>
              <a:off x="252222" y="762"/>
              <a:ext cx="8712835" cy="719455"/>
            </a:xfrm>
            <a:custGeom>
              <a:avLst/>
              <a:gdLst/>
              <a:ahLst/>
              <a:cxnLst/>
              <a:rect l="l" t="t" r="r" b="b"/>
              <a:pathLst>
                <a:path w="8712835" h="719455">
                  <a:moveTo>
                    <a:pt x="8592820" y="0"/>
                  </a:moveTo>
                  <a:lnTo>
                    <a:pt x="119888" y="0"/>
                  </a:lnTo>
                  <a:lnTo>
                    <a:pt x="73219" y="9427"/>
                  </a:lnTo>
                  <a:lnTo>
                    <a:pt x="35112" y="35131"/>
                  </a:lnTo>
                  <a:lnTo>
                    <a:pt x="9420" y="73241"/>
                  </a:lnTo>
                  <a:lnTo>
                    <a:pt x="0" y="119888"/>
                  </a:lnTo>
                  <a:lnTo>
                    <a:pt x="0" y="599440"/>
                  </a:lnTo>
                  <a:lnTo>
                    <a:pt x="9420" y="646086"/>
                  </a:lnTo>
                  <a:lnTo>
                    <a:pt x="35112" y="684196"/>
                  </a:lnTo>
                  <a:lnTo>
                    <a:pt x="73219" y="709900"/>
                  </a:lnTo>
                  <a:lnTo>
                    <a:pt x="119888" y="719328"/>
                  </a:lnTo>
                  <a:lnTo>
                    <a:pt x="8592820" y="719328"/>
                  </a:lnTo>
                  <a:lnTo>
                    <a:pt x="8639466" y="709900"/>
                  </a:lnTo>
                  <a:lnTo>
                    <a:pt x="8677576" y="684196"/>
                  </a:lnTo>
                  <a:lnTo>
                    <a:pt x="8703280" y="646086"/>
                  </a:lnTo>
                  <a:lnTo>
                    <a:pt x="8712708" y="599440"/>
                  </a:lnTo>
                  <a:lnTo>
                    <a:pt x="8712708" y="119888"/>
                  </a:lnTo>
                  <a:lnTo>
                    <a:pt x="8703280" y="73241"/>
                  </a:lnTo>
                  <a:lnTo>
                    <a:pt x="8677576" y="35131"/>
                  </a:lnTo>
                  <a:lnTo>
                    <a:pt x="8639466" y="9427"/>
                  </a:lnTo>
                  <a:lnTo>
                    <a:pt x="85928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762"/>
              <a:ext cx="8712835" cy="719455"/>
            </a:xfrm>
            <a:custGeom>
              <a:avLst/>
              <a:gdLst/>
              <a:ahLst/>
              <a:cxnLst/>
              <a:rect l="l" t="t" r="r" b="b"/>
              <a:pathLst>
                <a:path w="8712835" h="719455">
                  <a:moveTo>
                    <a:pt x="0" y="119888"/>
                  </a:moveTo>
                  <a:lnTo>
                    <a:pt x="9420" y="73241"/>
                  </a:lnTo>
                  <a:lnTo>
                    <a:pt x="35112" y="35131"/>
                  </a:lnTo>
                  <a:lnTo>
                    <a:pt x="73219" y="9427"/>
                  </a:lnTo>
                  <a:lnTo>
                    <a:pt x="119888" y="0"/>
                  </a:lnTo>
                  <a:lnTo>
                    <a:pt x="8592820" y="0"/>
                  </a:lnTo>
                  <a:lnTo>
                    <a:pt x="8639466" y="9427"/>
                  </a:lnTo>
                  <a:lnTo>
                    <a:pt x="8677576" y="35131"/>
                  </a:lnTo>
                  <a:lnTo>
                    <a:pt x="8703280" y="73241"/>
                  </a:lnTo>
                  <a:lnTo>
                    <a:pt x="8712708" y="119888"/>
                  </a:lnTo>
                  <a:lnTo>
                    <a:pt x="8712708" y="599440"/>
                  </a:lnTo>
                  <a:lnTo>
                    <a:pt x="8703280" y="646086"/>
                  </a:lnTo>
                  <a:lnTo>
                    <a:pt x="8677576" y="684196"/>
                  </a:lnTo>
                  <a:lnTo>
                    <a:pt x="8639466" y="709900"/>
                  </a:lnTo>
                  <a:lnTo>
                    <a:pt x="8592820" y="719328"/>
                  </a:lnTo>
                  <a:lnTo>
                    <a:pt x="119888" y="719328"/>
                  </a:lnTo>
                  <a:lnTo>
                    <a:pt x="73219" y="709900"/>
                  </a:lnTo>
                  <a:lnTo>
                    <a:pt x="35112" y="684196"/>
                  </a:lnTo>
                  <a:lnTo>
                    <a:pt x="9420" y="646086"/>
                  </a:lnTo>
                  <a:lnTo>
                    <a:pt x="0" y="599440"/>
                  </a:lnTo>
                  <a:lnTo>
                    <a:pt x="0" y="119888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EXAMES</a:t>
            </a:r>
            <a:r>
              <a:rPr spc="-50" dirty="0"/>
              <a:t> </a:t>
            </a:r>
            <a:r>
              <a:rPr spc="-10" dirty="0"/>
              <a:t>MICROBIOLÓGICOS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0200" y="1215009"/>
            <a:ext cx="855535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HEMOCULTURA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Material</a:t>
            </a:r>
            <a:r>
              <a:rPr sz="18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Clínico: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Sangue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venosa </a:t>
            </a:r>
            <a:r>
              <a:rPr sz="1800" spc="-10" dirty="0">
                <a:latin typeface="Calibri"/>
                <a:cs typeface="Calibri"/>
              </a:rPr>
              <a:t>(evitar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via </a:t>
            </a:r>
            <a:r>
              <a:rPr sz="1800" spc="-15" dirty="0">
                <a:latin typeface="Calibri"/>
                <a:cs typeface="Calibri"/>
              </a:rPr>
              <a:t>cateter)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Número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amostras: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03 </a:t>
            </a:r>
            <a:r>
              <a:rPr sz="1800" spc="-10" dirty="0">
                <a:latin typeface="Calibri"/>
                <a:cs typeface="Calibri"/>
              </a:rPr>
              <a:t>amostras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Adulto: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08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</a:t>
            </a:r>
            <a:r>
              <a:rPr sz="1800" dirty="0">
                <a:latin typeface="Calibri"/>
                <a:cs typeface="Calibri"/>
              </a:rPr>
              <a:t> mL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sangue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5" dirty="0">
                <a:latin typeface="Calibri"/>
                <a:cs typeface="Calibri"/>
              </a:rPr>
              <a:t>cada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(frasco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adulto)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Crianças: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6 anos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idade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1mL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sangue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(francos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pediátrico)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Recém-Nascido: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Até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1,5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sangue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(frasco pediátrico)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Intervalo</a:t>
            </a: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sz="1800" b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coleta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Deverá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15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minutos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coletas,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intercalando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sítios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punção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(exemplo:</a:t>
            </a:r>
            <a:r>
              <a:rPr sz="18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braço</a:t>
            </a:r>
            <a:r>
              <a:rPr sz="18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direito,</a:t>
            </a:r>
            <a:r>
              <a:rPr sz="18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braço</a:t>
            </a:r>
            <a:r>
              <a:rPr sz="18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esquerdo).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Coleta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Amostra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Realizar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5" dirty="0">
                <a:latin typeface="Calibri"/>
                <a:cs typeface="Calibri"/>
              </a:rPr>
              <a:t>ascensão</a:t>
            </a:r>
            <a:r>
              <a:rPr sz="1800" dirty="0">
                <a:latin typeface="Calibri"/>
                <a:cs typeface="Calibri"/>
              </a:rPr>
              <a:t> 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temperatura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(evitar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pico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febril);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Pacientes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febre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constante,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fazer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coleta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5" dirty="0">
                <a:latin typeface="Calibri"/>
                <a:cs typeface="Calibri"/>
              </a:rPr>
              <a:t>qualquer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horário;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Pacientes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uso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terapia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antimicrobiana,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utilizar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frascos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inibidor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antibióticos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colher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antibiótico.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59" y="836675"/>
            <a:ext cx="3404616" cy="2199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06" y="696340"/>
            <a:ext cx="8988425" cy="61995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Procedimento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Garrotear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braço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paciente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selecionar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veia</a:t>
            </a:r>
            <a:r>
              <a:rPr sz="1800" dirty="0">
                <a:latin typeface="Calibri"/>
                <a:cs typeface="Calibri"/>
              </a:rPr>
              <a:t> adequada;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Limpar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algodão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gaze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estéril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álcool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70%;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Afrouxar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5" dirty="0">
                <a:latin typeface="Calibri"/>
                <a:cs typeface="Calibri"/>
              </a:rPr>
              <a:t>garrote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temporariamente;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Aplicar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solução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clorexidina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alcoólica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0,5%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solução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iodo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(povidina-iodo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10%);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Deixar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min,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até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secar.</a:t>
            </a:r>
            <a:r>
              <a:rPr sz="1800" spc="-15" dirty="0">
                <a:latin typeface="Calibri"/>
                <a:cs typeface="Calibri"/>
              </a:rPr>
              <a:t> Evitar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tocar</a:t>
            </a:r>
            <a:r>
              <a:rPr sz="1800" dirty="0">
                <a:latin typeface="Calibri"/>
                <a:cs typeface="Calibri"/>
              </a:rPr>
              <a:t> 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punção;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Preparar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frasco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hemocultura.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Limpar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tampa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álcool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70%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deixar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secar;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usar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latin typeface="Calibri"/>
                <a:cs typeface="Calibri"/>
              </a:rPr>
              <a:t>solução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iodo,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danifica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rolha.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tampa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plástica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frasco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colocar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sobre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rolha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gaze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algodão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embebido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álcool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70%.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Mantenha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algodão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sobre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frasco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momento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punção;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Apertar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garrote;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Colher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amostra,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seringa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agulha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descartáveis,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transferir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frasco,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trocar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agulha;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522" y="0"/>
            <a:ext cx="8738235" cy="744855"/>
            <a:chOff x="239522" y="0"/>
            <a:chExt cx="8738235" cy="744855"/>
          </a:xfrm>
        </p:grpSpPr>
        <p:sp>
          <p:nvSpPr>
            <p:cNvPr id="4" name="object 4"/>
            <p:cNvSpPr/>
            <p:nvPr/>
          </p:nvSpPr>
          <p:spPr>
            <a:xfrm>
              <a:off x="252222" y="762"/>
              <a:ext cx="8712835" cy="719455"/>
            </a:xfrm>
            <a:custGeom>
              <a:avLst/>
              <a:gdLst/>
              <a:ahLst/>
              <a:cxnLst/>
              <a:rect l="l" t="t" r="r" b="b"/>
              <a:pathLst>
                <a:path w="8712835" h="719455">
                  <a:moveTo>
                    <a:pt x="8592820" y="0"/>
                  </a:moveTo>
                  <a:lnTo>
                    <a:pt x="119888" y="0"/>
                  </a:lnTo>
                  <a:lnTo>
                    <a:pt x="73219" y="9427"/>
                  </a:lnTo>
                  <a:lnTo>
                    <a:pt x="35112" y="35131"/>
                  </a:lnTo>
                  <a:lnTo>
                    <a:pt x="9420" y="73241"/>
                  </a:lnTo>
                  <a:lnTo>
                    <a:pt x="0" y="119888"/>
                  </a:lnTo>
                  <a:lnTo>
                    <a:pt x="0" y="599440"/>
                  </a:lnTo>
                  <a:lnTo>
                    <a:pt x="9420" y="646086"/>
                  </a:lnTo>
                  <a:lnTo>
                    <a:pt x="35112" y="684196"/>
                  </a:lnTo>
                  <a:lnTo>
                    <a:pt x="73219" y="709900"/>
                  </a:lnTo>
                  <a:lnTo>
                    <a:pt x="119888" y="719328"/>
                  </a:lnTo>
                  <a:lnTo>
                    <a:pt x="8592820" y="719328"/>
                  </a:lnTo>
                  <a:lnTo>
                    <a:pt x="8639466" y="709900"/>
                  </a:lnTo>
                  <a:lnTo>
                    <a:pt x="8677576" y="684196"/>
                  </a:lnTo>
                  <a:lnTo>
                    <a:pt x="8703280" y="646086"/>
                  </a:lnTo>
                  <a:lnTo>
                    <a:pt x="8712708" y="599440"/>
                  </a:lnTo>
                  <a:lnTo>
                    <a:pt x="8712708" y="119888"/>
                  </a:lnTo>
                  <a:lnTo>
                    <a:pt x="8703280" y="73241"/>
                  </a:lnTo>
                  <a:lnTo>
                    <a:pt x="8677576" y="35131"/>
                  </a:lnTo>
                  <a:lnTo>
                    <a:pt x="8639466" y="9427"/>
                  </a:lnTo>
                  <a:lnTo>
                    <a:pt x="85928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22" y="762"/>
              <a:ext cx="8712835" cy="719455"/>
            </a:xfrm>
            <a:custGeom>
              <a:avLst/>
              <a:gdLst/>
              <a:ahLst/>
              <a:cxnLst/>
              <a:rect l="l" t="t" r="r" b="b"/>
              <a:pathLst>
                <a:path w="8712835" h="719455">
                  <a:moveTo>
                    <a:pt x="0" y="119888"/>
                  </a:moveTo>
                  <a:lnTo>
                    <a:pt x="9420" y="73241"/>
                  </a:lnTo>
                  <a:lnTo>
                    <a:pt x="35112" y="35131"/>
                  </a:lnTo>
                  <a:lnTo>
                    <a:pt x="73219" y="9427"/>
                  </a:lnTo>
                  <a:lnTo>
                    <a:pt x="119888" y="0"/>
                  </a:lnTo>
                  <a:lnTo>
                    <a:pt x="8592820" y="0"/>
                  </a:lnTo>
                  <a:lnTo>
                    <a:pt x="8639466" y="9427"/>
                  </a:lnTo>
                  <a:lnTo>
                    <a:pt x="8677576" y="35131"/>
                  </a:lnTo>
                  <a:lnTo>
                    <a:pt x="8703280" y="73241"/>
                  </a:lnTo>
                  <a:lnTo>
                    <a:pt x="8712708" y="119888"/>
                  </a:lnTo>
                  <a:lnTo>
                    <a:pt x="8712708" y="599440"/>
                  </a:lnTo>
                  <a:lnTo>
                    <a:pt x="8703280" y="646086"/>
                  </a:lnTo>
                  <a:lnTo>
                    <a:pt x="8677576" y="684196"/>
                  </a:lnTo>
                  <a:lnTo>
                    <a:pt x="8639466" y="709900"/>
                  </a:lnTo>
                  <a:lnTo>
                    <a:pt x="8592820" y="719328"/>
                  </a:lnTo>
                  <a:lnTo>
                    <a:pt x="119888" y="719328"/>
                  </a:lnTo>
                  <a:lnTo>
                    <a:pt x="73219" y="709900"/>
                  </a:lnTo>
                  <a:lnTo>
                    <a:pt x="35112" y="684196"/>
                  </a:lnTo>
                  <a:lnTo>
                    <a:pt x="9420" y="646086"/>
                  </a:lnTo>
                  <a:lnTo>
                    <a:pt x="0" y="599440"/>
                  </a:lnTo>
                  <a:lnTo>
                    <a:pt x="0" y="119888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EXAMES</a:t>
            </a:r>
            <a:r>
              <a:rPr spc="-50" dirty="0"/>
              <a:t> </a:t>
            </a:r>
            <a:r>
              <a:rPr spc="-10" dirty="0"/>
              <a:t>MICROBIOLÓGICOS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0"/>
            <a:ext cx="8738235" cy="744855"/>
            <a:chOff x="239522" y="0"/>
            <a:chExt cx="8738235" cy="744855"/>
          </a:xfrm>
        </p:grpSpPr>
        <p:sp>
          <p:nvSpPr>
            <p:cNvPr id="3" name="object 3"/>
            <p:cNvSpPr/>
            <p:nvPr/>
          </p:nvSpPr>
          <p:spPr>
            <a:xfrm>
              <a:off x="252222" y="762"/>
              <a:ext cx="8712835" cy="719455"/>
            </a:xfrm>
            <a:custGeom>
              <a:avLst/>
              <a:gdLst/>
              <a:ahLst/>
              <a:cxnLst/>
              <a:rect l="l" t="t" r="r" b="b"/>
              <a:pathLst>
                <a:path w="8712835" h="719455">
                  <a:moveTo>
                    <a:pt x="8592820" y="0"/>
                  </a:moveTo>
                  <a:lnTo>
                    <a:pt x="119888" y="0"/>
                  </a:lnTo>
                  <a:lnTo>
                    <a:pt x="73219" y="9427"/>
                  </a:lnTo>
                  <a:lnTo>
                    <a:pt x="35112" y="35131"/>
                  </a:lnTo>
                  <a:lnTo>
                    <a:pt x="9420" y="73241"/>
                  </a:lnTo>
                  <a:lnTo>
                    <a:pt x="0" y="119888"/>
                  </a:lnTo>
                  <a:lnTo>
                    <a:pt x="0" y="599440"/>
                  </a:lnTo>
                  <a:lnTo>
                    <a:pt x="9420" y="646086"/>
                  </a:lnTo>
                  <a:lnTo>
                    <a:pt x="35112" y="684196"/>
                  </a:lnTo>
                  <a:lnTo>
                    <a:pt x="73219" y="709900"/>
                  </a:lnTo>
                  <a:lnTo>
                    <a:pt x="119888" y="719328"/>
                  </a:lnTo>
                  <a:lnTo>
                    <a:pt x="8592820" y="719328"/>
                  </a:lnTo>
                  <a:lnTo>
                    <a:pt x="8639466" y="709900"/>
                  </a:lnTo>
                  <a:lnTo>
                    <a:pt x="8677576" y="684196"/>
                  </a:lnTo>
                  <a:lnTo>
                    <a:pt x="8703280" y="646086"/>
                  </a:lnTo>
                  <a:lnTo>
                    <a:pt x="8712708" y="599440"/>
                  </a:lnTo>
                  <a:lnTo>
                    <a:pt x="8712708" y="119888"/>
                  </a:lnTo>
                  <a:lnTo>
                    <a:pt x="8703280" y="73241"/>
                  </a:lnTo>
                  <a:lnTo>
                    <a:pt x="8677576" y="35131"/>
                  </a:lnTo>
                  <a:lnTo>
                    <a:pt x="8639466" y="9427"/>
                  </a:lnTo>
                  <a:lnTo>
                    <a:pt x="859282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762"/>
              <a:ext cx="8712835" cy="719455"/>
            </a:xfrm>
            <a:custGeom>
              <a:avLst/>
              <a:gdLst/>
              <a:ahLst/>
              <a:cxnLst/>
              <a:rect l="l" t="t" r="r" b="b"/>
              <a:pathLst>
                <a:path w="8712835" h="719455">
                  <a:moveTo>
                    <a:pt x="0" y="119888"/>
                  </a:moveTo>
                  <a:lnTo>
                    <a:pt x="9420" y="73241"/>
                  </a:lnTo>
                  <a:lnTo>
                    <a:pt x="35112" y="35131"/>
                  </a:lnTo>
                  <a:lnTo>
                    <a:pt x="73219" y="9427"/>
                  </a:lnTo>
                  <a:lnTo>
                    <a:pt x="119888" y="0"/>
                  </a:lnTo>
                  <a:lnTo>
                    <a:pt x="8592820" y="0"/>
                  </a:lnTo>
                  <a:lnTo>
                    <a:pt x="8639466" y="9427"/>
                  </a:lnTo>
                  <a:lnTo>
                    <a:pt x="8677576" y="35131"/>
                  </a:lnTo>
                  <a:lnTo>
                    <a:pt x="8703280" y="73241"/>
                  </a:lnTo>
                  <a:lnTo>
                    <a:pt x="8712708" y="119888"/>
                  </a:lnTo>
                  <a:lnTo>
                    <a:pt x="8712708" y="599440"/>
                  </a:lnTo>
                  <a:lnTo>
                    <a:pt x="8703280" y="646086"/>
                  </a:lnTo>
                  <a:lnTo>
                    <a:pt x="8677576" y="684196"/>
                  </a:lnTo>
                  <a:lnTo>
                    <a:pt x="8639466" y="709900"/>
                  </a:lnTo>
                  <a:lnTo>
                    <a:pt x="8592820" y="719328"/>
                  </a:lnTo>
                  <a:lnTo>
                    <a:pt x="119888" y="719328"/>
                  </a:lnTo>
                  <a:lnTo>
                    <a:pt x="73219" y="709900"/>
                  </a:lnTo>
                  <a:lnTo>
                    <a:pt x="35112" y="684196"/>
                  </a:lnTo>
                  <a:lnTo>
                    <a:pt x="9420" y="646086"/>
                  </a:lnTo>
                  <a:lnTo>
                    <a:pt x="0" y="599440"/>
                  </a:lnTo>
                  <a:lnTo>
                    <a:pt x="0" y="119888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EXAMES</a:t>
            </a:r>
            <a:r>
              <a:rPr spc="-50" dirty="0"/>
              <a:t> </a:t>
            </a:r>
            <a:r>
              <a:rPr spc="-10" dirty="0"/>
              <a:t>MICROBIOLÓGICOS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179" y="906017"/>
            <a:ext cx="6414135" cy="574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CULTURA</a:t>
            </a:r>
            <a:r>
              <a:rPr sz="1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AMOSTRAS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1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TRATO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RESPIRATÓRIO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SUPERIOR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Material</a:t>
            </a:r>
            <a:r>
              <a:rPr sz="1800" b="1" spc="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clínico:</a:t>
            </a:r>
            <a:r>
              <a:rPr sz="1800" b="1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secreção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orofaringe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nasal,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punção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seios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maxilares,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raspado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boca,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tonsilas,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outros.</a:t>
            </a:r>
            <a:endParaRPr sz="1800">
              <a:latin typeface="Calibri"/>
              <a:cs typeface="Calibri"/>
            </a:endParaRPr>
          </a:p>
          <a:p>
            <a:pPr marL="12700" marR="8890">
              <a:lnSpc>
                <a:spcPct val="100000"/>
              </a:lnSpc>
              <a:spcBef>
                <a:spcPts val="5"/>
              </a:spcBef>
              <a:buAutoNum type="alphaLcParenR" startAt="2"/>
              <a:tabLst>
                <a:tab pos="522605" algn="l"/>
                <a:tab pos="523240" algn="l"/>
              </a:tabLst>
            </a:pP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Época</a:t>
            </a:r>
            <a:r>
              <a:rPr sz="18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da</a:t>
            </a:r>
            <a:r>
              <a:rPr sz="1800" b="1" spc="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coleta:</a:t>
            </a:r>
            <a:r>
              <a:rPr sz="1800" b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aguda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doença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antimicrobianos.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Secreção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Orofaringe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Solicitar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 </a:t>
            </a:r>
            <a:r>
              <a:rPr sz="1800" spc="-5" dirty="0">
                <a:latin typeface="Calibri"/>
                <a:cs typeface="Calibri"/>
              </a:rPr>
              <a:t>paciente</a:t>
            </a:r>
            <a:r>
              <a:rPr sz="1800" dirty="0">
                <a:latin typeface="Calibri"/>
                <a:cs typeface="Calibri"/>
              </a:rPr>
              <a:t> que engula a </a:t>
            </a:r>
            <a:r>
              <a:rPr sz="1800" spc="-10" dirty="0">
                <a:latin typeface="Calibri"/>
                <a:cs typeface="Calibri"/>
              </a:rPr>
              <a:t>saliva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emita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som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70" dirty="0">
                <a:latin typeface="Calibri"/>
                <a:cs typeface="Calibri"/>
              </a:rPr>
              <a:t>“AAA”, 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elevar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úvula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ajudar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reduzir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refluxo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5" dirty="0">
                <a:latin typeface="Calibri"/>
                <a:cs typeface="Calibri"/>
              </a:rPr>
              <a:t>náusea;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500">
              <a:latin typeface="Calibri"/>
              <a:cs typeface="Calibri"/>
            </a:endParaRPr>
          </a:p>
          <a:p>
            <a:pPr marL="299085" marR="6985" indent="-287020" algn="just">
              <a:lnSpc>
                <a:spcPct val="15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auxílio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abaixador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língua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iluminação,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introduzir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swab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estéril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friccioná-lo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sobre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faringe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posterior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amídalas, </a:t>
            </a:r>
            <a:r>
              <a:rPr sz="1800" spc="-10" dirty="0">
                <a:latin typeface="Calibri"/>
                <a:cs typeface="Calibri"/>
              </a:rPr>
              <a:t>com </a:t>
            </a:r>
            <a:r>
              <a:rPr sz="1800" spc="-5" dirty="0">
                <a:latin typeface="Calibri"/>
                <a:cs typeface="Calibri"/>
              </a:rPr>
              <a:t>moderada </a:t>
            </a:r>
            <a:r>
              <a:rPr sz="1800" spc="-10" dirty="0">
                <a:latin typeface="Calibri"/>
                <a:cs typeface="Calibri"/>
              </a:rPr>
              <a:t>pressão, procurando </a:t>
            </a:r>
            <a:r>
              <a:rPr sz="1800" spc="-5" dirty="0">
                <a:latin typeface="Calibri"/>
                <a:cs typeface="Calibri"/>
              </a:rPr>
              <a:t>colher nas </a:t>
            </a:r>
            <a:r>
              <a:rPr sz="1800" spc="-10" dirty="0">
                <a:latin typeface="Calibri"/>
                <a:cs typeface="Calibri"/>
              </a:rPr>
              <a:t>áreas </a:t>
            </a:r>
            <a:r>
              <a:rPr sz="1800" spc="-5" dirty="0">
                <a:latin typeface="Calibri"/>
                <a:cs typeface="Calibri"/>
              </a:rPr>
              <a:t> onde </a:t>
            </a:r>
            <a:r>
              <a:rPr sz="1800" spc="-15" dirty="0">
                <a:latin typeface="Calibri"/>
                <a:cs typeface="Calibri"/>
              </a:rPr>
              <a:t>existem </a:t>
            </a:r>
            <a:r>
              <a:rPr sz="1800" spc="-5" dirty="0">
                <a:latin typeface="Calibri"/>
                <a:cs typeface="Calibri"/>
              </a:rPr>
              <a:t>pontos </a:t>
            </a:r>
            <a:r>
              <a:rPr sz="1800" dirty="0">
                <a:latin typeface="Calibri"/>
                <a:cs typeface="Calibri"/>
              </a:rPr>
              <a:t>de pus e as </a:t>
            </a:r>
            <a:r>
              <a:rPr sz="1800" spc="-5" dirty="0">
                <a:latin typeface="Calibri"/>
                <a:cs typeface="Calibri"/>
              </a:rPr>
              <a:t>hiperemiadas adjacentes </a:t>
            </a:r>
            <a:r>
              <a:rPr sz="1800" dirty="0">
                <a:latin typeface="Calibri"/>
                <a:cs typeface="Calibri"/>
              </a:rPr>
              <a:t>aos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pontos </a:t>
            </a:r>
            <a:r>
              <a:rPr sz="1800" spc="-5" dirty="0">
                <a:latin typeface="Calibri"/>
                <a:cs typeface="Calibri"/>
              </a:rPr>
              <a:t>ou placas, deve-se </a:t>
            </a:r>
            <a:r>
              <a:rPr sz="1800" spc="-10" dirty="0">
                <a:latin typeface="Calibri"/>
                <a:cs typeface="Calibri"/>
              </a:rPr>
              <a:t>evitar tocar </a:t>
            </a:r>
            <a:r>
              <a:rPr sz="1800" dirty="0">
                <a:latin typeface="Calibri"/>
                <a:cs typeface="Calibri"/>
              </a:rPr>
              <a:t>na </a:t>
            </a:r>
            <a:r>
              <a:rPr sz="1800" spc="-5" dirty="0">
                <a:latin typeface="Calibri"/>
                <a:cs typeface="Calibri"/>
              </a:rPr>
              <a:t>língua, úvula, </a:t>
            </a:r>
            <a:r>
              <a:rPr sz="1800" spc="-10" dirty="0">
                <a:latin typeface="Calibri"/>
                <a:cs typeface="Calibri"/>
              </a:rPr>
              <a:t>dentes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saliva.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45223" y="1154391"/>
            <a:ext cx="2313940" cy="3582670"/>
            <a:chOff x="6745223" y="1154391"/>
            <a:chExt cx="2313940" cy="35826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6048" y="1154391"/>
              <a:ext cx="1730978" cy="20274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5223" y="3194304"/>
              <a:ext cx="2313431" cy="1542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00" y="1142746"/>
            <a:ext cx="877443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CULTURA</a:t>
            </a:r>
            <a:r>
              <a:rPr sz="18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AMOSTRAS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DO </a:t>
            </a:r>
            <a:r>
              <a:rPr sz="1800" b="1" spc="-45" dirty="0">
                <a:solidFill>
                  <a:srgbClr val="00AFEF"/>
                </a:solidFill>
                <a:latin typeface="Calibri"/>
                <a:cs typeface="Calibri"/>
              </a:rPr>
              <a:t>TRATO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RESPIRATÓRIO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INFERIOR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Material</a:t>
            </a:r>
            <a:r>
              <a:rPr sz="18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clínico:</a:t>
            </a:r>
            <a:endParaRPr sz="1800">
              <a:latin typeface="Calibri"/>
              <a:cs typeface="Calibri"/>
            </a:endParaRPr>
          </a:p>
          <a:p>
            <a:pPr marL="300355" marR="301625"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cultura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escarro,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cultura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lavado,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cultura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lavado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bronco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alveolar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(LBA),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cultura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aspirado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brônquico,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aspirado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traqueal,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cultura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escovado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brônquico.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Escarro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Orientar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paciente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5" dirty="0">
                <a:latin typeface="Calibri"/>
                <a:cs typeface="Calibri"/>
              </a:rPr>
              <a:t>importância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15" dirty="0">
                <a:latin typeface="Calibri"/>
                <a:cs typeface="Calibri"/>
              </a:rPr>
              <a:t>coleta </a:t>
            </a:r>
            <a:r>
              <a:rPr sz="1800" dirty="0">
                <a:latin typeface="Calibri"/>
                <a:cs typeface="Calibri"/>
              </a:rPr>
              <a:t>do </a:t>
            </a:r>
            <a:r>
              <a:rPr sz="1800" spc="-10" dirty="0">
                <a:latin typeface="Calibri"/>
                <a:cs typeface="Calibri"/>
              </a:rPr>
              <a:t>escarro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não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5" dirty="0">
                <a:latin typeface="Calibri"/>
                <a:cs typeface="Calibri"/>
              </a:rPr>
              <a:t>saliva. As </a:t>
            </a:r>
            <a:r>
              <a:rPr sz="1800" spc="-15" dirty="0">
                <a:latin typeface="Calibri"/>
                <a:cs typeface="Calibri"/>
              </a:rPr>
              <a:t>amostras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saliva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impróprias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análises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bacteriológicas,</a:t>
            </a:r>
            <a:r>
              <a:rPr sz="1800" dirty="0">
                <a:latin typeface="Calibri"/>
                <a:cs typeface="Calibri"/>
              </a:rPr>
              <a:t> pois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infeccioso;</a:t>
            </a:r>
            <a:endParaRPr sz="1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Colher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preferência,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primeira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manhã,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orientando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paciente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escovar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 </a:t>
            </a:r>
            <a:r>
              <a:rPr sz="1800" spc="-10" dirty="0">
                <a:latin typeface="Calibri"/>
                <a:cs typeface="Calibri"/>
              </a:rPr>
              <a:t>dentes, somente com </a:t>
            </a:r>
            <a:r>
              <a:rPr sz="1800" spc="-5" dirty="0">
                <a:latin typeface="Calibri"/>
                <a:cs typeface="Calibri"/>
              </a:rPr>
              <a:t>água (não </a:t>
            </a:r>
            <a:r>
              <a:rPr sz="1800" spc="-10" dirty="0">
                <a:latin typeface="Calibri"/>
                <a:cs typeface="Calibri"/>
              </a:rPr>
              <a:t>utilizar </a:t>
            </a:r>
            <a:r>
              <a:rPr sz="1800" spc="-5" dirty="0">
                <a:latin typeface="Calibri"/>
                <a:cs typeface="Calibri"/>
              </a:rPr>
              <a:t>creme </a:t>
            </a:r>
            <a:r>
              <a:rPr sz="1800" spc="-10" dirty="0">
                <a:latin typeface="Calibri"/>
                <a:cs typeface="Calibri"/>
              </a:rPr>
              <a:t>dental)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enxaguar várias </a:t>
            </a:r>
            <a:r>
              <a:rPr sz="1800" spc="-15" dirty="0">
                <a:latin typeface="Calibri"/>
                <a:cs typeface="Calibri"/>
              </a:rPr>
              <a:t>vezes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boca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 </a:t>
            </a:r>
            <a:r>
              <a:rPr sz="1800" spc="-5" dirty="0">
                <a:latin typeface="Calibri"/>
                <a:cs typeface="Calibri"/>
              </a:rPr>
              <a:t>água, inclusive </a:t>
            </a:r>
            <a:r>
              <a:rPr sz="1800" spc="-10" dirty="0">
                <a:latin typeface="Calibri"/>
                <a:cs typeface="Calibri"/>
              </a:rPr>
              <a:t>com </a:t>
            </a:r>
            <a:r>
              <a:rPr sz="1800" spc="-15" dirty="0">
                <a:latin typeface="Calibri"/>
                <a:cs typeface="Calibri"/>
              </a:rPr>
              <a:t>gargarejo para </a:t>
            </a:r>
            <a:r>
              <a:rPr sz="1800" spc="-10" dirty="0">
                <a:latin typeface="Calibri"/>
                <a:cs typeface="Calibri"/>
              </a:rPr>
              <a:t>remover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flora </a:t>
            </a:r>
            <a:r>
              <a:rPr sz="1800" spc="-5" dirty="0">
                <a:latin typeface="Calibri"/>
                <a:cs typeface="Calibri"/>
              </a:rPr>
              <a:t>bacteriana superficial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colher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obtida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tosse profunda;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Respirar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fundo,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várias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vezes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tossir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profundamente,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recolhendo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um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frasco</a:t>
            </a:r>
            <a:endParaRPr sz="1800">
              <a:latin typeface="Calibri"/>
              <a:cs typeface="Calibri"/>
            </a:endParaRPr>
          </a:p>
          <a:p>
            <a:pPr marL="299085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larga.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escasso,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</a:t>
            </a:r>
            <a:r>
              <a:rPr sz="1800" spc="-5" dirty="0">
                <a:latin typeface="Calibri"/>
                <a:cs typeface="Calibri"/>
              </a:rPr>
              <a:t> depois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nebulização;</a:t>
            </a:r>
            <a:endParaRPr sz="1800">
              <a:latin typeface="Calibri"/>
              <a:cs typeface="Calibri"/>
            </a:endParaRPr>
          </a:p>
          <a:p>
            <a:pPr marL="299085" marR="698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Encaminhar </a:t>
            </a:r>
            <a:r>
              <a:rPr sz="1800" spc="-10" dirty="0">
                <a:latin typeface="Calibri"/>
                <a:cs typeface="Calibri"/>
              </a:rPr>
              <a:t>imediatamente </a:t>
            </a:r>
            <a:r>
              <a:rPr sz="1800" dirty="0">
                <a:latin typeface="Calibri"/>
                <a:cs typeface="Calibri"/>
              </a:rPr>
              <a:t>ao </a:t>
            </a:r>
            <a:r>
              <a:rPr sz="1800" spc="-10" dirty="0">
                <a:latin typeface="Calibri"/>
                <a:cs typeface="Calibri"/>
              </a:rPr>
              <a:t>laboratório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temperatura </a:t>
            </a:r>
            <a:r>
              <a:rPr sz="1800" spc="-5" dirty="0">
                <a:latin typeface="Calibri"/>
                <a:cs typeface="Calibri"/>
              </a:rPr>
              <a:t>ambiente </a:t>
            </a:r>
            <a:r>
              <a:rPr sz="1800" spc="-10" dirty="0">
                <a:latin typeface="Calibri"/>
                <a:cs typeface="Calibri"/>
              </a:rPr>
              <a:t>dentro </a:t>
            </a:r>
            <a:r>
              <a:rPr sz="1800" dirty="0">
                <a:latin typeface="Calibri"/>
                <a:cs typeface="Calibri"/>
              </a:rPr>
              <a:t>de 2 </a:t>
            </a:r>
            <a:r>
              <a:rPr sz="1800" spc="-10" dirty="0">
                <a:latin typeface="Calibri"/>
                <a:cs typeface="Calibri"/>
              </a:rPr>
              <a:t>horas </a:t>
            </a:r>
            <a:r>
              <a:rPr sz="1800" dirty="0">
                <a:latin typeface="Calibri"/>
                <a:cs typeface="Calibri"/>
              </a:rPr>
              <a:t>após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coleta.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período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maiores, </a:t>
            </a:r>
            <a:r>
              <a:rPr sz="1800" spc="-15" dirty="0">
                <a:latin typeface="Calibri"/>
                <a:cs typeface="Calibri"/>
              </a:rPr>
              <a:t>refrigerar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8º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amostra.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522" y="70357"/>
            <a:ext cx="8738235" cy="746760"/>
            <a:chOff x="239522" y="70357"/>
            <a:chExt cx="8738235" cy="746760"/>
          </a:xfrm>
        </p:grpSpPr>
        <p:sp>
          <p:nvSpPr>
            <p:cNvPr id="4" name="object 4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2"/>
                  </a:lnTo>
                  <a:lnTo>
                    <a:pt x="8592566" y="720852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10"/>
                  </a:lnTo>
                  <a:lnTo>
                    <a:pt x="8712708" y="120142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2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2"/>
                  </a:lnTo>
                  <a:lnTo>
                    <a:pt x="8712708" y="600710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2"/>
                  </a:lnTo>
                  <a:lnTo>
                    <a:pt x="120142" y="720852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2188" y="277748"/>
            <a:ext cx="265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EXAMES</a:t>
            </a:r>
            <a:r>
              <a:rPr spc="-50" dirty="0"/>
              <a:t> </a:t>
            </a:r>
            <a:r>
              <a:rPr spc="-10" dirty="0"/>
              <a:t>MICROBIOLÓGICOS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70357"/>
            <a:ext cx="8738235" cy="746760"/>
            <a:chOff x="239522" y="70357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2"/>
                  </a:lnTo>
                  <a:lnTo>
                    <a:pt x="8592566" y="720852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10"/>
                  </a:lnTo>
                  <a:lnTo>
                    <a:pt x="8712708" y="120142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2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2"/>
                  </a:lnTo>
                  <a:lnTo>
                    <a:pt x="8712708" y="600710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2"/>
                  </a:lnTo>
                  <a:lnTo>
                    <a:pt x="120142" y="720852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2188" y="277748"/>
            <a:ext cx="265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EXAMES</a:t>
            </a:r>
            <a:r>
              <a:rPr spc="-50" dirty="0"/>
              <a:t> </a:t>
            </a:r>
            <a:r>
              <a:rPr spc="-10" dirty="0"/>
              <a:t>MICROBIOLÓGICOS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0911" y="1207008"/>
            <a:ext cx="4082795" cy="32598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831850"/>
            <a:ext cx="8877935" cy="587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ASPIRADO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TRAQUEAL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4002404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coleta deste </a:t>
            </a:r>
            <a:r>
              <a:rPr sz="1800" spc="-10" dirty="0">
                <a:latin typeface="Calibri"/>
                <a:cs typeface="Calibri"/>
              </a:rPr>
              <a:t>material </a:t>
            </a:r>
            <a:r>
              <a:rPr sz="1800" dirty="0">
                <a:latin typeface="Calibri"/>
                <a:cs typeface="Calibri"/>
              </a:rPr>
              <a:t>é </a:t>
            </a:r>
            <a:r>
              <a:rPr sz="1800" spc="-5" dirty="0">
                <a:latin typeface="Calibri"/>
                <a:cs typeface="Calibri"/>
              </a:rPr>
              <a:t>obtida </a:t>
            </a:r>
            <a:r>
              <a:rPr sz="1800" spc="-10" dirty="0">
                <a:latin typeface="Calibri"/>
                <a:cs typeface="Calibri"/>
              </a:rPr>
              <a:t>principalmente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pacientes </a:t>
            </a:r>
            <a:r>
              <a:rPr sz="1800" spc="-5" dirty="0">
                <a:latin typeface="Calibri"/>
                <a:cs typeface="Calibri"/>
              </a:rPr>
              <a:t>internados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5" dirty="0">
                <a:latin typeface="Calibri"/>
                <a:cs typeface="Calibri"/>
              </a:rPr>
              <a:t>unidades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terapia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intensiva </a:t>
            </a:r>
            <a:r>
              <a:rPr sz="1800" dirty="0">
                <a:latin typeface="Calibri"/>
                <a:cs typeface="Calibri"/>
              </a:rPr>
              <a:t>e em </a:t>
            </a:r>
            <a:r>
              <a:rPr sz="1800" spc="-5" dirty="0">
                <a:latin typeface="Calibri"/>
                <a:cs typeface="Calibri"/>
              </a:rPr>
              <a:t>uso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aparelhos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respiração </a:t>
            </a:r>
            <a:r>
              <a:rPr sz="1800" spc="-5" dirty="0">
                <a:latin typeface="Calibri"/>
                <a:cs typeface="Calibri"/>
              </a:rPr>
              <a:t> mecânica;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marR="4001770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Apesar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solicitado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frequentemente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alguns </a:t>
            </a:r>
            <a:r>
              <a:rPr sz="1800" spc="-10" dirty="0">
                <a:latin typeface="Calibri"/>
                <a:cs typeface="Calibri"/>
              </a:rPr>
              <a:t>clínicos, </a:t>
            </a:r>
            <a:r>
              <a:rPr sz="1800" spc="-5" dirty="0">
                <a:latin typeface="Calibri"/>
                <a:cs typeface="Calibri"/>
              </a:rPr>
              <a:t>não </a:t>
            </a:r>
            <a:r>
              <a:rPr sz="1800" dirty="0">
                <a:latin typeface="Calibri"/>
                <a:cs typeface="Calibri"/>
              </a:rPr>
              <a:t>é </a:t>
            </a:r>
            <a:r>
              <a:rPr sz="1800" spc="-5" dirty="0">
                <a:latin typeface="Calibri"/>
                <a:cs typeface="Calibri"/>
              </a:rPr>
              <a:t>recomendado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spc="-10" dirty="0">
                <a:latin typeface="Calibri"/>
                <a:cs typeface="Calibri"/>
              </a:rPr>
              <a:t>cultura, </a:t>
            </a:r>
            <a:r>
              <a:rPr sz="1800" spc="-5" dirty="0">
                <a:latin typeface="Calibri"/>
                <a:cs typeface="Calibri"/>
              </a:rPr>
              <a:t> devido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dificuldade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avaliação </a:t>
            </a:r>
            <a:r>
              <a:rPr sz="1800" dirty="0">
                <a:latin typeface="Calibri"/>
                <a:cs typeface="Calibri"/>
              </a:rPr>
              <a:t>do </a:t>
            </a:r>
            <a:r>
              <a:rPr sz="1800" spc="-5" dirty="0">
                <a:latin typeface="Calibri"/>
                <a:cs typeface="Calibri"/>
              </a:rPr>
              <a:t>patógeno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principal,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resultado</a:t>
            </a:r>
            <a:r>
              <a:rPr sz="1800" spc="-5" dirty="0">
                <a:latin typeface="Calibri"/>
                <a:cs typeface="Calibri"/>
              </a:rPr>
              <a:t> pode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refletir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colonização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interpretação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clínica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complicada;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3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</a:pP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LAVADO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BRONCO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ALVEOLAR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39420" marR="6985" lvl="1" indent="-287020" algn="just">
              <a:lnSpc>
                <a:spcPct val="100000"/>
              </a:lnSpc>
              <a:buFont typeface="Wingdings"/>
              <a:buChar char=""/>
              <a:tabLst>
                <a:tab pos="440055" algn="l"/>
              </a:tabLst>
            </a:pPr>
            <a:r>
              <a:rPr sz="1800" spc="-10" dirty="0">
                <a:latin typeface="Calibri"/>
                <a:cs typeface="Calibri"/>
              </a:rPr>
              <a:t>Utilizado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obtenção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agente</a:t>
            </a:r>
            <a:r>
              <a:rPr sz="1800" spc="-5" dirty="0">
                <a:latin typeface="Calibri"/>
                <a:cs typeface="Calibri"/>
              </a:rPr>
              <a:t> etiológico</a:t>
            </a:r>
            <a:r>
              <a:rPr sz="1800" dirty="0">
                <a:latin typeface="Calibri"/>
                <a:cs typeface="Calibri"/>
              </a:rPr>
              <a:t> das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pneumonias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associadas</a:t>
            </a:r>
            <a:r>
              <a:rPr sz="1800" dirty="0">
                <a:latin typeface="Calibri"/>
                <a:cs typeface="Calibri"/>
              </a:rPr>
              <a:t> 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ventilação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mecânica </a:t>
            </a:r>
            <a:r>
              <a:rPr sz="1800" dirty="0">
                <a:latin typeface="Calibri"/>
                <a:cs typeface="Calibri"/>
              </a:rPr>
              <a:t>e em </a:t>
            </a:r>
            <a:r>
              <a:rPr sz="1800" spc="-10" dirty="0">
                <a:latin typeface="Calibri"/>
                <a:cs typeface="Calibri"/>
              </a:rPr>
              <a:t>pacientes </a:t>
            </a:r>
            <a:r>
              <a:rPr sz="1800" dirty="0">
                <a:latin typeface="Calibri"/>
                <a:cs typeface="Calibri"/>
              </a:rPr>
              <a:t>imunodeprimidos, sendo </a:t>
            </a:r>
            <a:r>
              <a:rPr sz="1800" spc="-10" dirty="0">
                <a:latin typeface="Calibri"/>
                <a:cs typeface="Calibri"/>
              </a:rPr>
              <a:t>considerado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método </a:t>
            </a:r>
            <a:r>
              <a:rPr sz="1800" dirty="0">
                <a:latin typeface="Calibri"/>
                <a:cs typeface="Calibri"/>
              </a:rPr>
              <a:t>mais </a:t>
            </a:r>
            <a:r>
              <a:rPr sz="1800" spc="-5" dirty="0">
                <a:latin typeface="Calibri"/>
                <a:cs typeface="Calibri"/>
              </a:rPr>
              <a:t>fidedigno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investigação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microbiológica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trato respiratório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inferior;</a:t>
            </a:r>
            <a:endParaRPr sz="1800">
              <a:latin typeface="Calibri"/>
              <a:cs typeface="Calibri"/>
            </a:endParaRPr>
          </a:p>
          <a:p>
            <a:pPr marL="439420" marR="5080" lvl="1" indent="-287020" algn="just">
              <a:lnSpc>
                <a:spcPct val="100000"/>
              </a:lnSpc>
              <a:buFont typeface="Wingdings"/>
              <a:buChar char=""/>
              <a:tabLst>
                <a:tab pos="440055" algn="l"/>
              </a:tabLst>
            </a:pP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material deverá </a:t>
            </a:r>
            <a:r>
              <a:rPr sz="1800" dirty="0">
                <a:latin typeface="Calibri"/>
                <a:cs typeface="Calibri"/>
              </a:rPr>
              <a:t>ser </a:t>
            </a:r>
            <a:r>
              <a:rPr sz="1800" spc="-5" dirty="0">
                <a:latin typeface="Calibri"/>
                <a:cs typeface="Calibri"/>
              </a:rPr>
              <a:t>obtido antes das </a:t>
            </a:r>
            <a:r>
              <a:rPr sz="1800" spc="-10" dirty="0">
                <a:latin typeface="Calibri"/>
                <a:cs typeface="Calibri"/>
              </a:rPr>
              <a:t>biópsias </a:t>
            </a:r>
            <a:r>
              <a:rPr sz="1800" dirty="0">
                <a:latin typeface="Calibri"/>
                <a:cs typeface="Calibri"/>
              </a:rPr>
              <a:t>e de </a:t>
            </a:r>
            <a:r>
              <a:rPr sz="1800" spc="-10" dirty="0">
                <a:latin typeface="Calibri"/>
                <a:cs typeface="Calibri"/>
              </a:rPr>
              <a:t>escovados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evitar excesso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sangue;</a:t>
            </a:r>
            <a:endParaRPr sz="1800">
              <a:latin typeface="Calibri"/>
              <a:cs typeface="Calibri"/>
            </a:endParaRPr>
          </a:p>
          <a:p>
            <a:pPr marL="439420" lvl="1" indent="-287020" algn="just">
              <a:lnSpc>
                <a:spcPct val="100000"/>
              </a:lnSpc>
              <a:buFont typeface="Wingdings"/>
              <a:buChar char=""/>
              <a:tabLst>
                <a:tab pos="440055" algn="l"/>
              </a:tabLst>
            </a:pPr>
            <a:r>
              <a:rPr sz="1800" spc="-10" dirty="0">
                <a:latin typeface="Calibri"/>
                <a:cs typeface="Calibri"/>
              </a:rPr>
              <a:t>Procedimento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realizado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equipe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médica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especializada;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70357"/>
            <a:ext cx="8738235" cy="746760"/>
            <a:chOff x="239522" y="70357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2"/>
                  </a:lnTo>
                  <a:lnTo>
                    <a:pt x="8592566" y="720852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10"/>
                  </a:lnTo>
                  <a:lnTo>
                    <a:pt x="8712708" y="120142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2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2"/>
                  </a:lnTo>
                  <a:lnTo>
                    <a:pt x="8712708" y="600710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2"/>
                  </a:lnTo>
                  <a:lnTo>
                    <a:pt x="120142" y="720852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54074" y="277748"/>
            <a:ext cx="6509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MICRORGANISMOS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POR AGENTES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FÍSICOS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QUÍMICOS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1534392"/>
            <a:ext cx="1429385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Industrial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Laboratorial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Hospitalar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103503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APLI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Ç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Õ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6264" y="1764792"/>
            <a:ext cx="4572000" cy="9239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0480" rIns="0" bIns="0" rtlCol="0">
            <a:spAutoFit/>
          </a:bodyPr>
          <a:lstStyle/>
          <a:p>
            <a:pPr marL="139065" marR="137160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escolha 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método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objetivo,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nível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deseja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obter.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4455" y="2098224"/>
            <a:ext cx="1152525" cy="257175"/>
          </a:xfrm>
          <a:custGeom>
            <a:avLst/>
            <a:gdLst/>
            <a:ahLst/>
            <a:cxnLst/>
            <a:rect l="l" t="t" r="r" b="b"/>
            <a:pathLst>
              <a:path w="1152525" h="257175">
                <a:moveTo>
                  <a:pt x="1038887" y="128339"/>
                </a:moveTo>
                <a:lnTo>
                  <a:pt x="909701" y="203650"/>
                </a:lnTo>
                <a:lnTo>
                  <a:pt x="901235" y="211226"/>
                </a:lnTo>
                <a:lnTo>
                  <a:pt x="896461" y="221112"/>
                </a:lnTo>
                <a:lnTo>
                  <a:pt x="895734" y="232046"/>
                </a:lnTo>
                <a:lnTo>
                  <a:pt x="899413" y="242766"/>
                </a:lnTo>
                <a:lnTo>
                  <a:pt x="906972" y="251213"/>
                </a:lnTo>
                <a:lnTo>
                  <a:pt x="916828" y="255958"/>
                </a:lnTo>
                <a:lnTo>
                  <a:pt x="927756" y="256678"/>
                </a:lnTo>
                <a:lnTo>
                  <a:pt x="938530" y="253053"/>
                </a:lnTo>
                <a:lnTo>
                  <a:pt x="1103297" y="156914"/>
                </a:lnTo>
                <a:lnTo>
                  <a:pt x="1095502" y="156914"/>
                </a:lnTo>
                <a:lnTo>
                  <a:pt x="1095502" y="152977"/>
                </a:lnTo>
                <a:lnTo>
                  <a:pt x="1081151" y="152977"/>
                </a:lnTo>
                <a:lnTo>
                  <a:pt x="1038887" y="128339"/>
                </a:lnTo>
                <a:close/>
              </a:path>
              <a:path w="1152525" h="257175">
                <a:moveTo>
                  <a:pt x="989870" y="99764"/>
                </a:moveTo>
                <a:lnTo>
                  <a:pt x="0" y="99764"/>
                </a:lnTo>
                <a:lnTo>
                  <a:pt x="0" y="156914"/>
                </a:lnTo>
                <a:lnTo>
                  <a:pt x="989870" y="156914"/>
                </a:lnTo>
                <a:lnTo>
                  <a:pt x="1038887" y="128339"/>
                </a:lnTo>
                <a:lnTo>
                  <a:pt x="989870" y="99764"/>
                </a:lnTo>
                <a:close/>
              </a:path>
              <a:path w="1152525" h="257175">
                <a:moveTo>
                  <a:pt x="1103297" y="99764"/>
                </a:moveTo>
                <a:lnTo>
                  <a:pt x="1095502" y="99764"/>
                </a:lnTo>
                <a:lnTo>
                  <a:pt x="1095502" y="156914"/>
                </a:lnTo>
                <a:lnTo>
                  <a:pt x="1103297" y="156914"/>
                </a:lnTo>
                <a:lnTo>
                  <a:pt x="1152270" y="128339"/>
                </a:lnTo>
                <a:lnTo>
                  <a:pt x="1103297" y="99764"/>
                </a:lnTo>
                <a:close/>
              </a:path>
              <a:path w="1152525" h="257175">
                <a:moveTo>
                  <a:pt x="1081151" y="103701"/>
                </a:moveTo>
                <a:lnTo>
                  <a:pt x="1038887" y="128339"/>
                </a:lnTo>
                <a:lnTo>
                  <a:pt x="1081151" y="152977"/>
                </a:lnTo>
                <a:lnTo>
                  <a:pt x="1081151" y="103701"/>
                </a:lnTo>
                <a:close/>
              </a:path>
              <a:path w="1152525" h="257175">
                <a:moveTo>
                  <a:pt x="1095502" y="103701"/>
                </a:moveTo>
                <a:lnTo>
                  <a:pt x="1081151" y="103701"/>
                </a:lnTo>
                <a:lnTo>
                  <a:pt x="1081151" y="152977"/>
                </a:lnTo>
                <a:lnTo>
                  <a:pt x="1095502" y="152977"/>
                </a:lnTo>
                <a:lnTo>
                  <a:pt x="1095502" y="103701"/>
                </a:lnTo>
                <a:close/>
              </a:path>
              <a:path w="1152525" h="257175">
                <a:moveTo>
                  <a:pt x="927756" y="0"/>
                </a:moveTo>
                <a:lnTo>
                  <a:pt x="916828" y="720"/>
                </a:lnTo>
                <a:lnTo>
                  <a:pt x="906972" y="5464"/>
                </a:lnTo>
                <a:lnTo>
                  <a:pt x="899413" y="13912"/>
                </a:lnTo>
                <a:lnTo>
                  <a:pt x="895734" y="24632"/>
                </a:lnTo>
                <a:lnTo>
                  <a:pt x="896461" y="35565"/>
                </a:lnTo>
                <a:lnTo>
                  <a:pt x="901235" y="45452"/>
                </a:lnTo>
                <a:lnTo>
                  <a:pt x="909701" y="53028"/>
                </a:lnTo>
                <a:lnTo>
                  <a:pt x="1038887" y="128339"/>
                </a:lnTo>
                <a:lnTo>
                  <a:pt x="1081151" y="103701"/>
                </a:lnTo>
                <a:lnTo>
                  <a:pt x="1095502" y="103701"/>
                </a:lnTo>
                <a:lnTo>
                  <a:pt x="1095502" y="99764"/>
                </a:lnTo>
                <a:lnTo>
                  <a:pt x="1103297" y="99764"/>
                </a:lnTo>
                <a:lnTo>
                  <a:pt x="938530" y="3625"/>
                </a:lnTo>
                <a:lnTo>
                  <a:pt x="927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8194" y="2981325"/>
            <a:ext cx="6620509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Controle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microrganismos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Redução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carga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microbiana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MICROBIOLOGIA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–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MORTE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–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PERDA 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DA </a:t>
            </a:r>
            <a:r>
              <a:rPr sz="3200" b="1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CAPACIDADE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REPRODUTIVA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2988" y="5006340"/>
            <a:ext cx="1827276" cy="18272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70357"/>
            <a:ext cx="8738235" cy="746760"/>
            <a:chOff x="239522" y="70357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2"/>
                  </a:lnTo>
                  <a:lnTo>
                    <a:pt x="8592566" y="720852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10"/>
                  </a:lnTo>
                  <a:lnTo>
                    <a:pt x="8712708" y="120142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2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2"/>
                  </a:lnTo>
                  <a:lnTo>
                    <a:pt x="8712708" y="600710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2"/>
                  </a:lnTo>
                  <a:lnTo>
                    <a:pt x="120142" y="720852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4074" y="277748"/>
            <a:ext cx="6509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CONTROLE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MICRORGANISMOS</a:t>
            </a:r>
            <a:r>
              <a:rPr spc="-20" dirty="0"/>
              <a:t> </a:t>
            </a:r>
            <a:r>
              <a:rPr spc="-5" dirty="0"/>
              <a:t>POR AGENTES</a:t>
            </a:r>
            <a:r>
              <a:rPr spc="-30" dirty="0"/>
              <a:t> </a:t>
            </a:r>
            <a:r>
              <a:rPr spc="-5" dirty="0"/>
              <a:t>FÍSICOS</a:t>
            </a:r>
            <a:r>
              <a:rPr spc="-15" dirty="0"/>
              <a:t> </a:t>
            </a:r>
            <a:r>
              <a:rPr dirty="0"/>
              <a:t>E</a:t>
            </a:r>
            <a:r>
              <a:rPr spc="-10" dirty="0"/>
              <a:t> </a:t>
            </a:r>
            <a:r>
              <a:rPr spc="-5" dirty="0"/>
              <a:t>QUÍMICOS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8144" y="1160145"/>
            <a:ext cx="8259445" cy="564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29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ESTERILIZAÇÃO:</a:t>
            </a:r>
            <a:endParaRPr sz="1800">
              <a:latin typeface="Calibri"/>
              <a:cs typeface="Calibri"/>
            </a:endParaRPr>
          </a:p>
          <a:p>
            <a:pPr marL="535305" marR="4171315" indent="8731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Processo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dirty="0">
                <a:latin typeface="Calibri"/>
                <a:cs typeface="Calibri"/>
              </a:rPr>
              <a:t>visa 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destruição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todas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formas 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466725" marR="4102735" indent="2711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vida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 </a:t>
            </a: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ambiente,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através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métodos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físicos</a:t>
            </a:r>
            <a:r>
              <a:rPr sz="1800" spc="-5" dirty="0">
                <a:latin typeface="Calibri"/>
                <a:cs typeface="Calibri"/>
              </a:rPr>
              <a:t> 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químicos.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4421505" algn="ctr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DESINFECÇÃO:</a:t>
            </a:r>
            <a:endParaRPr sz="1800">
              <a:latin typeface="Calibri"/>
              <a:cs typeface="Calibri"/>
            </a:endParaRPr>
          </a:p>
          <a:p>
            <a:pPr marL="4836795" marR="410845" indent="190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eliminação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parcial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microrganismos,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formas</a:t>
            </a:r>
            <a:endParaRPr sz="1800">
              <a:latin typeface="Calibri"/>
              <a:cs typeface="Calibri"/>
            </a:endParaRPr>
          </a:p>
          <a:p>
            <a:pPr marL="4430395" marR="508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vegetativas, </a:t>
            </a:r>
            <a:r>
              <a:rPr sz="1800" dirty="0">
                <a:latin typeface="Calibri"/>
                <a:cs typeface="Calibri"/>
              </a:rPr>
              <a:t>mas </a:t>
            </a:r>
            <a:r>
              <a:rPr sz="1800" spc="-5" dirty="0">
                <a:latin typeface="Calibri"/>
                <a:cs typeface="Calibri"/>
              </a:rPr>
              <a:t>não necessariamente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esporuladas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microorganismos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patogênicos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presentes</a:t>
            </a:r>
            <a:r>
              <a:rPr sz="1800" spc="-5" dirty="0">
                <a:latin typeface="Calibri"/>
                <a:cs typeface="Calibri"/>
              </a:rPr>
              <a:t> num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material </a:t>
            </a:r>
            <a:r>
              <a:rPr sz="1800" spc="-5" dirty="0">
                <a:latin typeface="Calibri"/>
                <a:cs typeface="Calibri"/>
              </a:rPr>
              <a:t> inanimado.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551940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Métodos:</a:t>
            </a:r>
            <a:endParaRPr sz="1800">
              <a:latin typeface="Calibri"/>
              <a:cs typeface="Calibri"/>
            </a:endParaRPr>
          </a:p>
          <a:p>
            <a:pPr marL="12700" marR="4246245" indent="102743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substâncias</a:t>
            </a:r>
            <a:r>
              <a:rPr sz="1800" spc="-5" dirty="0">
                <a:latin typeface="Calibri"/>
                <a:cs typeface="Calibri"/>
              </a:rPr>
              <a:t> químicas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(desinfetantes),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UV,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água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fervente</a:t>
            </a:r>
            <a:endParaRPr sz="1800">
              <a:latin typeface="Calibri"/>
              <a:cs typeface="Calibri"/>
            </a:endParaRPr>
          </a:p>
          <a:p>
            <a:pPr marL="15792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vapor.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728" y="978408"/>
            <a:ext cx="9034780" cy="4556760"/>
            <a:chOff x="109728" y="978408"/>
            <a:chExt cx="9034780" cy="45567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7072" y="978408"/>
              <a:ext cx="4376928" cy="18059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" y="2825496"/>
              <a:ext cx="4657344" cy="2709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70357"/>
            <a:ext cx="8738235" cy="746760"/>
            <a:chOff x="239522" y="70357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2"/>
                  </a:lnTo>
                  <a:lnTo>
                    <a:pt x="8592566" y="720852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10"/>
                  </a:lnTo>
                  <a:lnTo>
                    <a:pt x="8712708" y="120142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2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2"/>
                  </a:lnTo>
                  <a:lnTo>
                    <a:pt x="8712708" y="600710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2"/>
                  </a:lnTo>
                  <a:lnTo>
                    <a:pt x="120142" y="720852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54074" y="277748"/>
            <a:ext cx="6509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MICRORGANISMOS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POR AGENTES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FÍSICOS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QUÍMICOS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1860" y="1069339"/>
            <a:ext cx="46875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SANITIZAÇÃO</a:t>
            </a:r>
            <a:r>
              <a:rPr sz="2000" spc="-10" dirty="0">
                <a:solidFill>
                  <a:srgbClr val="000000"/>
                </a:solidFill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spc="-10" dirty="0">
                <a:solidFill>
                  <a:srgbClr val="000000"/>
                </a:solidFill>
              </a:rPr>
              <a:t>Utiliza</a:t>
            </a:r>
            <a:r>
              <a:rPr sz="2000" spc="2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um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agente,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normalmente</a:t>
            </a:r>
            <a:r>
              <a:rPr sz="2000" spc="2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químico,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em </a:t>
            </a:r>
            <a:r>
              <a:rPr sz="2000" spc="-434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utensílios </a:t>
            </a:r>
            <a:r>
              <a:rPr sz="2000" dirty="0">
                <a:solidFill>
                  <a:srgbClr val="000000"/>
                </a:solidFill>
              </a:rPr>
              <a:t>e </a:t>
            </a:r>
            <a:r>
              <a:rPr sz="2000" spc="-5" dirty="0">
                <a:solidFill>
                  <a:srgbClr val="000000"/>
                </a:solidFill>
              </a:rPr>
              <a:t>equipamentos, </a:t>
            </a:r>
            <a:r>
              <a:rPr sz="2000" dirty="0">
                <a:solidFill>
                  <a:srgbClr val="000000"/>
                </a:solidFill>
              </a:rPr>
              <a:t>que </a:t>
            </a:r>
            <a:r>
              <a:rPr sz="2000" spc="-5" dirty="0">
                <a:solidFill>
                  <a:srgbClr val="000000"/>
                </a:solidFill>
              </a:rPr>
              <a:t>reduz </a:t>
            </a:r>
            <a:r>
              <a:rPr sz="2000" dirty="0">
                <a:solidFill>
                  <a:srgbClr val="000000"/>
                </a:solidFill>
              </a:rPr>
              <a:t>a 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população</a:t>
            </a:r>
            <a:r>
              <a:rPr sz="2000" spc="-3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microbiana</a:t>
            </a:r>
            <a:r>
              <a:rPr sz="2000" spc="20" dirty="0">
                <a:solidFill>
                  <a:srgbClr val="000000"/>
                </a:solidFill>
              </a:rPr>
              <a:t> </a:t>
            </a:r>
            <a:r>
              <a:rPr sz="2000" spc="-15" dirty="0">
                <a:solidFill>
                  <a:srgbClr val="000000"/>
                </a:solidFill>
              </a:rPr>
              <a:t>até</a:t>
            </a:r>
            <a:r>
              <a:rPr sz="2000" spc="1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níveis</a:t>
            </a:r>
            <a:r>
              <a:rPr sz="2000" spc="1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compatíveis </a:t>
            </a:r>
            <a:r>
              <a:rPr sz="2000" spc="-5" dirty="0">
                <a:solidFill>
                  <a:srgbClr val="000000"/>
                </a:solidFill>
              </a:rPr>
              <a:t> com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às </a:t>
            </a:r>
            <a:r>
              <a:rPr sz="2000" spc="-5" dirty="0">
                <a:solidFill>
                  <a:srgbClr val="000000"/>
                </a:solidFill>
              </a:rPr>
              <a:t>exigências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da </a:t>
            </a:r>
            <a:r>
              <a:rPr sz="2000" dirty="0">
                <a:solidFill>
                  <a:srgbClr val="000000"/>
                </a:solidFill>
              </a:rPr>
              <a:t>saúde</a:t>
            </a:r>
            <a:r>
              <a:rPr sz="2000" spc="-5" dirty="0">
                <a:solidFill>
                  <a:srgbClr val="000000"/>
                </a:solidFill>
              </a:rPr>
              <a:t> pública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408228" y="2898089"/>
            <a:ext cx="489521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ASSEPSIA:</a:t>
            </a:r>
            <a:endParaRPr sz="2000">
              <a:latin typeface="Calibri"/>
              <a:cs typeface="Calibri"/>
            </a:endParaRPr>
          </a:p>
          <a:p>
            <a:pPr marL="42545" marR="39370" indent="127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Procedimentos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evitar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retorno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contaminação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objeto, </a:t>
            </a:r>
            <a:r>
              <a:rPr sz="2000" spc="-5" dirty="0">
                <a:latin typeface="Calibri"/>
                <a:cs typeface="Calibri"/>
              </a:rPr>
              <a:t>superfície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 local.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ANTI-SEPSSIA:</a:t>
            </a:r>
            <a:endParaRPr sz="2000">
              <a:latin typeface="Calibri"/>
              <a:cs typeface="Calibri"/>
            </a:endParaRPr>
          </a:p>
          <a:p>
            <a:pPr marL="288290" marR="281940" algn="ctr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Desinfecção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tecidos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vivos,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pele</a:t>
            </a:r>
            <a:r>
              <a:rPr sz="2000" dirty="0">
                <a:latin typeface="Calibri"/>
                <a:cs typeface="Calibri"/>
              </a:rPr>
              <a:t> 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mucosas.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LIMPEZA:</a:t>
            </a:r>
            <a:endParaRPr sz="20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Remoção</a:t>
            </a:r>
            <a:r>
              <a:rPr sz="2000" spc="-5" dirty="0">
                <a:latin typeface="Calibri"/>
                <a:cs typeface="Calibri"/>
              </a:rPr>
              <a:t> 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sujidades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indispensavelmente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antecede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 </a:t>
            </a:r>
            <a:r>
              <a:rPr sz="2000" spc="-10" dirty="0">
                <a:latin typeface="Calibri"/>
                <a:cs typeface="Calibri"/>
              </a:rPr>
              <a:t>procedimentos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desinfecção </a:t>
            </a:r>
            <a:r>
              <a:rPr sz="2000" spc="-5" dirty="0">
                <a:latin typeface="Calibri"/>
                <a:cs typeface="Calibri"/>
              </a:rPr>
              <a:t>ou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esterilização.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515" y="1132332"/>
            <a:ext cx="3168395" cy="29550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2515" y="4351020"/>
            <a:ext cx="3291840" cy="17282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70357"/>
            <a:ext cx="8738235" cy="746760"/>
            <a:chOff x="239522" y="70357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2"/>
                  </a:lnTo>
                  <a:lnTo>
                    <a:pt x="8592566" y="720852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10"/>
                  </a:lnTo>
                  <a:lnTo>
                    <a:pt x="8712708" y="120142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2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2"/>
                  </a:lnTo>
                  <a:lnTo>
                    <a:pt x="8712708" y="600710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2"/>
                  </a:lnTo>
                  <a:lnTo>
                    <a:pt x="120142" y="720852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54074" y="277748"/>
            <a:ext cx="6509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MICRORGANISMOS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POR AGENTES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FÍSICOS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QUÍMICOS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7690" y="1131188"/>
            <a:ext cx="43764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BACTERIOSTASE:</a:t>
            </a:r>
            <a:endParaRPr sz="2800">
              <a:latin typeface="Calibri"/>
              <a:cs typeface="Calibri"/>
            </a:endParaRPr>
          </a:p>
          <a:p>
            <a:pPr marL="12700" marR="5080" indent="4445" algn="ctr">
              <a:lnSpc>
                <a:spcPct val="100000"/>
              </a:lnSpc>
            </a:pPr>
            <a:r>
              <a:rPr sz="2800" spc="-10" dirty="0">
                <a:solidFill>
                  <a:srgbClr val="000000"/>
                </a:solidFill>
              </a:rPr>
              <a:t>inibição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do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crescimento,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pela 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inibição</a:t>
            </a:r>
            <a:r>
              <a:rPr sz="2800" spc="2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da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síntese protéica, 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entretanto </a:t>
            </a:r>
            <a:r>
              <a:rPr sz="2800" spc="-5" dirty="0">
                <a:solidFill>
                  <a:srgbClr val="000000"/>
                </a:solidFill>
              </a:rPr>
              <a:t>a </a:t>
            </a:r>
            <a:r>
              <a:rPr sz="2800" spc="-10" dirty="0">
                <a:solidFill>
                  <a:srgbClr val="000000"/>
                </a:solidFill>
              </a:rPr>
              <a:t>bactéria não </a:t>
            </a:r>
            <a:r>
              <a:rPr sz="2800" spc="-20" dirty="0">
                <a:solidFill>
                  <a:srgbClr val="000000"/>
                </a:solidFill>
              </a:rPr>
              <a:t>está </a:t>
            </a:r>
            <a:r>
              <a:rPr sz="2800" spc="-62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morta.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401218" y="3692144"/>
            <a:ext cx="430911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6305" marR="905510" indent="635" algn="ctr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BACTERICIDA: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MORTE</a:t>
            </a:r>
            <a:r>
              <a:rPr sz="28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CELULAR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BACTERIOLÍTICO:</a:t>
            </a:r>
            <a:endParaRPr sz="28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morte </a:t>
            </a:r>
            <a:r>
              <a:rPr sz="2800" spc="-5" dirty="0">
                <a:latin typeface="Calibri"/>
                <a:cs typeface="Calibri"/>
              </a:rPr>
              <a:t>celular por </a:t>
            </a:r>
            <a:r>
              <a:rPr sz="2800" spc="-10" dirty="0">
                <a:latin typeface="Calibri"/>
                <a:cs typeface="Calibri"/>
              </a:rPr>
              <a:t>lise Inibição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 </a:t>
            </a:r>
            <a:r>
              <a:rPr sz="2800" spc="-15" dirty="0">
                <a:latin typeface="Calibri"/>
                <a:cs typeface="Calibri"/>
              </a:rPr>
              <a:t>síntese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parede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celular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3515" y="1258824"/>
            <a:ext cx="1904999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70357"/>
            <a:ext cx="8738235" cy="746760"/>
            <a:chOff x="239522" y="70357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2"/>
                  </a:lnTo>
                  <a:lnTo>
                    <a:pt x="8592566" y="720852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10"/>
                  </a:lnTo>
                  <a:lnTo>
                    <a:pt x="8712708" y="120142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2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2"/>
                  </a:lnTo>
                  <a:lnTo>
                    <a:pt x="8712708" y="600710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2"/>
                  </a:lnTo>
                  <a:lnTo>
                    <a:pt x="120142" y="720852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6097" y="277748"/>
            <a:ext cx="612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CONDIÇÕES</a:t>
            </a:r>
            <a:r>
              <a:rPr spc="-25" dirty="0"/>
              <a:t> </a:t>
            </a:r>
            <a:r>
              <a:rPr dirty="0"/>
              <a:t>QUE </a:t>
            </a:r>
            <a:r>
              <a:rPr spc="-5" dirty="0"/>
              <a:t>INFLUENCIAM</a:t>
            </a:r>
            <a:r>
              <a:rPr spc="-3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20" dirty="0"/>
              <a:t>CAPACIDADE</a:t>
            </a:r>
            <a:r>
              <a:rPr spc="-5" dirty="0"/>
              <a:t> ANTIMICROBIANA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594" y="1234821"/>
            <a:ext cx="2533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Tamanho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população;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4148" y="1646301"/>
            <a:ext cx="304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1938020" algn="l"/>
                <a:tab pos="2393315" algn="l"/>
              </a:tabLst>
            </a:pPr>
            <a:r>
              <a:rPr sz="1800" dirty="0">
                <a:latin typeface="Calibri"/>
                <a:cs typeface="Calibri"/>
              </a:rPr>
              <a:t>ou	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ç</a:t>
            </a:r>
            <a:r>
              <a:rPr sz="1800" dirty="0">
                <a:latin typeface="Calibri"/>
                <a:cs typeface="Calibri"/>
              </a:rPr>
              <a:t>ão	do	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594" y="1508760"/>
            <a:ext cx="323151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64970" indent="-287020">
              <a:lnSpc>
                <a:spcPct val="1501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Intensidade </a:t>
            </a:r>
            <a:r>
              <a:rPr sz="1800" dirty="0">
                <a:latin typeface="Calibri"/>
                <a:cs typeface="Calibri"/>
              </a:rPr>
              <a:t> mi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obio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Tempo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exposição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</a:t>
            </a:r>
            <a:r>
              <a:rPr sz="1800" spc="-10" dirty="0">
                <a:latin typeface="Calibri"/>
                <a:cs typeface="Calibri"/>
              </a:rPr>
              <a:t> agente;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Temperatura;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1481455" algn="l"/>
                <a:tab pos="2066925" algn="l"/>
                <a:tab pos="3183890" algn="l"/>
                <a:tab pos="4414520" algn="l"/>
              </a:tabLst>
            </a:pPr>
            <a:r>
              <a:rPr dirty="0"/>
              <a:t>N</a:t>
            </a:r>
            <a:r>
              <a:rPr spc="-10" dirty="0"/>
              <a:t>a</a:t>
            </a:r>
            <a:r>
              <a:rPr dirty="0"/>
              <a:t>tu</a:t>
            </a:r>
            <a:r>
              <a:rPr spc="-30" dirty="0"/>
              <a:t>r</a:t>
            </a:r>
            <a:r>
              <a:rPr spc="-10" dirty="0"/>
              <a:t>e</a:t>
            </a:r>
            <a:r>
              <a:rPr spc="-30" dirty="0"/>
              <a:t>z</a:t>
            </a:r>
            <a:r>
              <a:rPr dirty="0"/>
              <a:t>a	do	m</a:t>
            </a:r>
            <a:r>
              <a:rPr spc="-10" dirty="0"/>
              <a:t>a</a:t>
            </a:r>
            <a:r>
              <a:rPr spc="-30" dirty="0"/>
              <a:t>t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al	</a:t>
            </a:r>
            <a:r>
              <a:rPr spc="-10" dirty="0"/>
              <a:t>c</a:t>
            </a:r>
            <a:r>
              <a:rPr spc="-5" dirty="0"/>
              <a:t>o</a:t>
            </a:r>
            <a:r>
              <a:rPr spc="-10" dirty="0"/>
              <a:t>n</a:t>
            </a:r>
            <a:r>
              <a:rPr spc="-30" dirty="0"/>
              <a:t>t</a:t>
            </a:r>
            <a:r>
              <a:rPr dirty="0"/>
              <a:t>e</a:t>
            </a:r>
            <a:r>
              <a:rPr spc="5" dirty="0"/>
              <a:t>n</a:t>
            </a:r>
            <a:r>
              <a:rPr spc="-5" dirty="0"/>
              <a:t>d</a:t>
            </a:r>
            <a:r>
              <a:rPr dirty="0"/>
              <a:t>o	</a:t>
            </a:r>
            <a:r>
              <a:rPr spc="-5" dirty="0"/>
              <a:t>os  </a:t>
            </a:r>
            <a:r>
              <a:rPr spc="-10" dirty="0"/>
              <a:t>microrganismos;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pc="-10" dirty="0"/>
              <a:t>Características</a:t>
            </a:r>
            <a:r>
              <a:rPr spc="10" dirty="0"/>
              <a:t> </a:t>
            </a:r>
            <a:r>
              <a:rPr spc="-5" dirty="0"/>
              <a:t>dos </a:t>
            </a:r>
            <a:r>
              <a:rPr spc="-10" dirty="0"/>
              <a:t>microrganismos;</a:t>
            </a:r>
          </a:p>
          <a:p>
            <a:pPr marL="299085" marR="5715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pc="-5" dirty="0"/>
              <a:t>Condições</a:t>
            </a:r>
            <a:r>
              <a:rPr spc="114" dirty="0"/>
              <a:t> </a:t>
            </a:r>
            <a:r>
              <a:rPr spc="-5" dirty="0"/>
              <a:t>ambientais</a:t>
            </a:r>
            <a:r>
              <a:rPr spc="110" dirty="0"/>
              <a:t> </a:t>
            </a:r>
            <a:r>
              <a:rPr spc="-5" dirty="0"/>
              <a:t>(pH,</a:t>
            </a:r>
            <a:r>
              <a:rPr spc="105" dirty="0"/>
              <a:t> </a:t>
            </a:r>
            <a:r>
              <a:rPr spc="-10" dirty="0"/>
              <a:t>concentração</a:t>
            </a:r>
            <a:r>
              <a:rPr spc="120" dirty="0"/>
              <a:t> </a:t>
            </a:r>
            <a:r>
              <a:rPr dirty="0"/>
              <a:t>de </a:t>
            </a:r>
            <a:r>
              <a:rPr spc="-395" dirty="0"/>
              <a:t> </a:t>
            </a:r>
            <a:r>
              <a:rPr spc="-10" dirty="0"/>
              <a:t>carboidratos,</a:t>
            </a:r>
            <a:r>
              <a:rPr dirty="0"/>
              <a:t> </a:t>
            </a:r>
            <a:r>
              <a:rPr spc="-5" dirty="0"/>
              <a:t>presença</a:t>
            </a:r>
            <a:r>
              <a:rPr spc="-1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10" dirty="0"/>
              <a:t>matéria</a:t>
            </a:r>
            <a:r>
              <a:rPr spc="10" dirty="0"/>
              <a:t> </a:t>
            </a:r>
            <a:r>
              <a:rPr spc="-10" dirty="0"/>
              <a:t>orgânica).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5913120" y="1120139"/>
            <a:ext cx="3051175" cy="5192395"/>
            <a:chOff x="5913120" y="1120139"/>
            <a:chExt cx="3051175" cy="51923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2556" y="1120139"/>
              <a:ext cx="2932176" cy="2743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120" y="3863339"/>
              <a:ext cx="3051048" cy="2449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248665"/>
            <a:ext cx="8738235" cy="746760"/>
            <a:chOff x="239522" y="248665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1"/>
                  </a:lnTo>
                  <a:lnTo>
                    <a:pt x="8592566" y="720851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09"/>
                  </a:lnTo>
                  <a:lnTo>
                    <a:pt x="8712708" y="120141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1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1"/>
                  </a:lnTo>
                  <a:lnTo>
                    <a:pt x="8712708" y="600709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1"/>
                  </a:lnTo>
                  <a:lnTo>
                    <a:pt x="120142" y="720851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253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8086" y="455803"/>
            <a:ext cx="8234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Coleta,</a:t>
            </a:r>
            <a:r>
              <a:rPr spc="20" dirty="0"/>
              <a:t> </a:t>
            </a:r>
            <a:r>
              <a:rPr spc="-10" dirty="0"/>
              <a:t>transporte</a:t>
            </a:r>
            <a:r>
              <a:rPr spc="5" dirty="0"/>
              <a:t> </a:t>
            </a:r>
            <a:r>
              <a:rPr dirty="0"/>
              <a:t>e</a:t>
            </a:r>
            <a:r>
              <a:rPr spc="25" dirty="0"/>
              <a:t> </a:t>
            </a:r>
            <a:r>
              <a:rPr spc="-10" dirty="0"/>
              <a:t>processamento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10" dirty="0"/>
              <a:t>amostras</a:t>
            </a:r>
            <a:r>
              <a:rPr spc="-5" dirty="0"/>
              <a:t> </a:t>
            </a:r>
            <a:r>
              <a:rPr spc="-10" dirty="0"/>
              <a:t>biológicas</a:t>
            </a:r>
            <a:r>
              <a:rPr spc="35" dirty="0"/>
              <a:t> </a:t>
            </a:r>
            <a:r>
              <a:rPr spc="-15" dirty="0"/>
              <a:t>para</a:t>
            </a:r>
            <a:r>
              <a:rPr dirty="0"/>
              <a:t> </a:t>
            </a:r>
            <a:r>
              <a:rPr spc="-10" dirty="0"/>
              <a:t>exames</a:t>
            </a:r>
            <a:r>
              <a:rPr dirty="0"/>
              <a:t> </a:t>
            </a:r>
            <a:r>
              <a:rPr spc="-10" dirty="0"/>
              <a:t>microbiológicos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0200" y="1030203"/>
            <a:ext cx="8557260" cy="372935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Wingdings"/>
              <a:buChar char=""/>
              <a:tabLst>
                <a:tab pos="299720" algn="l"/>
                <a:tab pos="564515" algn="l"/>
                <a:tab pos="1259205" algn="l"/>
                <a:tab pos="1632585" algn="l"/>
                <a:tab pos="2745740" algn="l"/>
                <a:tab pos="3112770" algn="l"/>
                <a:tab pos="4015104" algn="l"/>
                <a:tab pos="4262120" algn="l"/>
                <a:tab pos="4809490" algn="l"/>
                <a:tab pos="5260340" algn="l"/>
                <a:tab pos="6007735" algn="l"/>
                <a:tab pos="6374765" algn="l"/>
                <a:tab pos="7051675" algn="l"/>
                <a:tab pos="8302625" algn="l"/>
              </a:tabLst>
            </a:pPr>
            <a:r>
              <a:rPr sz="1800" dirty="0">
                <a:latin typeface="Calibri"/>
                <a:cs typeface="Calibri"/>
              </a:rPr>
              <a:t>A	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	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	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	de	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	é	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a	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ap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	de	maior	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â</a:t>
            </a:r>
            <a:r>
              <a:rPr sz="1800" spc="-5" dirty="0">
                <a:latin typeface="Calibri"/>
                <a:cs typeface="Calibri"/>
              </a:rPr>
              <a:t>nc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	no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isolamento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microrganismos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responsáveis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por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doenças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infecciosas</a:t>
            </a:r>
            <a:r>
              <a:rPr sz="1800" spc="-1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1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transporte</a:t>
            </a:r>
            <a:r>
              <a:rPr sz="1800" spc="-5" dirty="0">
                <a:latin typeface="Calibri"/>
                <a:cs typeface="Calibri"/>
              </a:rPr>
              <a:t> inadequado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ocasionar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falha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no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isolamento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agente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etiológico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favorecer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desenvolvimento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flora contaminante, </a:t>
            </a:r>
            <a:r>
              <a:rPr sz="1800" spc="-5" dirty="0">
                <a:latin typeface="Calibri"/>
                <a:cs typeface="Calibri"/>
              </a:rPr>
              <a:t>podendo conduzir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terapia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incorreta</a:t>
            </a:r>
            <a:r>
              <a:rPr sz="1800" spc="-1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265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1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20" dirty="0">
                <a:latin typeface="Calibri"/>
                <a:cs typeface="Calibri"/>
              </a:rPr>
              <a:t>Portanto,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procedimentos</a:t>
            </a:r>
            <a:r>
              <a:rPr sz="1800" spc="-5" dirty="0">
                <a:latin typeface="Calibri"/>
                <a:cs typeface="Calibri"/>
              </a:rPr>
              <a:t> adequados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coleta</a:t>
            </a:r>
            <a:r>
              <a:rPr sz="1800" spc="-5" dirty="0">
                <a:latin typeface="Calibri"/>
                <a:cs typeface="Calibri"/>
              </a:rPr>
              <a:t> devem</a:t>
            </a:r>
            <a:r>
              <a:rPr sz="1800" dirty="0">
                <a:latin typeface="Calibri"/>
                <a:cs typeface="Calibri"/>
              </a:rPr>
              <a:t> 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adotados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evitar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isolamento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um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“falso”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agente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etiológico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resultando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orientação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inadequada.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707" y="5373671"/>
            <a:ext cx="1844946" cy="13753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096" y="1344395"/>
            <a:ext cx="7551435" cy="413210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522" y="70357"/>
            <a:ext cx="8738235" cy="746760"/>
            <a:chOff x="239522" y="70357"/>
            <a:chExt cx="8738235" cy="746760"/>
          </a:xfrm>
        </p:grpSpPr>
        <p:sp>
          <p:nvSpPr>
            <p:cNvPr id="4" name="object 4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2"/>
                  </a:lnTo>
                  <a:lnTo>
                    <a:pt x="8592566" y="720852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10"/>
                  </a:lnTo>
                  <a:lnTo>
                    <a:pt x="8712708" y="120142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22" y="83057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2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2"/>
                  </a:lnTo>
                  <a:lnTo>
                    <a:pt x="8712708" y="600710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2"/>
                  </a:lnTo>
                  <a:lnTo>
                    <a:pt x="120142" y="720852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63900" y="277748"/>
            <a:ext cx="268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CRESCIMENTO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MICROBIANO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519" y="5506923"/>
            <a:ext cx="27127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1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059815" algn="l"/>
              </a:tabLst>
            </a:pPr>
            <a:r>
              <a:rPr sz="1800" b="1" spc="-9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ASE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1051560" indent="-287020">
              <a:lnSpc>
                <a:spcPct val="100000"/>
              </a:lnSpc>
              <a:buFont typeface="Wingdings"/>
              <a:buChar char=""/>
              <a:tabLst>
                <a:tab pos="1052195" algn="l"/>
              </a:tabLst>
            </a:pPr>
            <a:r>
              <a:rPr sz="1800" b="1" spc="-9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ASE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OG</a:t>
            </a:r>
            <a:endParaRPr sz="1800">
              <a:latin typeface="Calibri"/>
              <a:cs typeface="Calibri"/>
            </a:endParaRPr>
          </a:p>
          <a:p>
            <a:pPr marL="516890" indent="-287020">
              <a:lnSpc>
                <a:spcPct val="100000"/>
              </a:lnSpc>
              <a:buFont typeface="Wingdings"/>
              <a:buChar char=""/>
              <a:tabLst>
                <a:tab pos="517525" algn="l"/>
              </a:tabLst>
            </a:pP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FASE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ESTACIONÁRIA,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FASE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MORTE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CELULAR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QUÍMICOS:</a:t>
            </a:r>
          </a:p>
          <a:p>
            <a:pPr algn="ctr">
              <a:lnSpc>
                <a:spcPct val="100000"/>
              </a:lnSpc>
            </a:pP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Desinfetantes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e/ou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anti-sépticos:</a:t>
            </a:r>
          </a:p>
          <a:p>
            <a:pPr algn="ctr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halogênios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(cloro,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iodo)</a:t>
            </a:r>
          </a:p>
          <a:p>
            <a:pPr marL="1270" algn="ctr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álcoois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(etanol</a:t>
            </a:r>
            <a:r>
              <a:rPr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70%,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isopropanol)</a:t>
            </a:r>
          </a:p>
          <a:p>
            <a:pPr marL="134620" indent="-1346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fenóis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bifenóis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(o-fenilfenol,</a:t>
            </a:r>
            <a:r>
              <a:rPr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tricosan)</a:t>
            </a:r>
          </a:p>
          <a:p>
            <a:pPr marL="1270" algn="ctr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biguanidas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(clorexidina)</a:t>
            </a:r>
          </a:p>
          <a:p>
            <a:pPr marL="559435" lvl="1" indent="-558800">
              <a:lnSpc>
                <a:spcPct val="100000"/>
              </a:lnSpc>
              <a:buChar char="-"/>
              <a:tabLst>
                <a:tab pos="560070" algn="l"/>
              </a:tabLst>
            </a:pPr>
            <a:r>
              <a:rPr sz="1800" spc="-5" dirty="0">
                <a:latin typeface="Calibri"/>
                <a:cs typeface="Calibri"/>
              </a:rPr>
              <a:t>agentes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tensoativos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(sabões 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detergentes)</a:t>
            </a:r>
          </a:p>
          <a:p>
            <a:pPr algn="ctr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Quaternários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amônio</a:t>
            </a:r>
          </a:p>
          <a:p>
            <a:pPr algn="ctr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Metais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(Ag,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Hg,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Cu)</a:t>
            </a:r>
          </a:p>
          <a:p>
            <a:pPr algn="ctr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Conservantes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de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alimentos</a:t>
            </a:r>
          </a:p>
          <a:p>
            <a:pPr marL="1270" algn="ctr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Antibióticos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(nisina)</a:t>
            </a:r>
          </a:p>
          <a:p>
            <a:pPr marL="512445" lvl="1" indent="-511809">
              <a:lnSpc>
                <a:spcPct val="100000"/>
              </a:lnSpc>
              <a:buChar char="-"/>
              <a:tabLst>
                <a:tab pos="513080" algn="l"/>
              </a:tabLst>
            </a:pPr>
            <a:r>
              <a:rPr sz="1800" spc="-10" dirty="0">
                <a:latin typeface="Calibri"/>
                <a:cs typeface="Calibri"/>
              </a:rPr>
              <a:t>Esterilizantes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gasosos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(oxirano)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Aldeídos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(glutaraldeído)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1123187"/>
            <a:ext cx="4572000" cy="2307590"/>
          </a:xfrm>
          <a:custGeom>
            <a:avLst/>
            <a:gdLst/>
            <a:ahLst/>
            <a:cxnLst/>
            <a:rect l="l" t="t" r="r" b="b"/>
            <a:pathLst>
              <a:path w="4572000" h="2307590">
                <a:moveTo>
                  <a:pt x="4572000" y="0"/>
                </a:moveTo>
                <a:lnTo>
                  <a:pt x="0" y="0"/>
                </a:lnTo>
                <a:lnTo>
                  <a:pt x="0" y="290322"/>
                </a:lnTo>
                <a:lnTo>
                  <a:pt x="0" y="2307336"/>
                </a:lnTo>
                <a:lnTo>
                  <a:pt x="4572000" y="2307336"/>
                </a:lnTo>
                <a:lnTo>
                  <a:pt x="4572000" y="290322"/>
                </a:lnTo>
                <a:lnTo>
                  <a:pt x="45720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7524" y="1140967"/>
            <a:ext cx="33254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FÍSICOS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Calor</a:t>
            </a:r>
            <a:r>
              <a:rPr sz="1800" spc="-10" dirty="0">
                <a:latin typeface="Calibri"/>
                <a:cs typeface="Calibri"/>
              </a:rPr>
              <a:t> (úmido,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seco,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pasteurização)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Filtração;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Baixas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temperaturas;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Alta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pressão;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Dessecação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Pressão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osmótica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tabLst>
                <a:tab pos="288925" algn="l"/>
              </a:tabLst>
            </a:pPr>
            <a:r>
              <a:rPr sz="1800" dirty="0">
                <a:latin typeface="Calibri"/>
                <a:cs typeface="Calibri"/>
              </a:rPr>
              <a:t>-	</a:t>
            </a:r>
            <a:r>
              <a:rPr sz="1800" spc="-5" dirty="0">
                <a:latin typeface="Calibri"/>
                <a:cs typeface="Calibri"/>
              </a:rPr>
              <a:t>Radiação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60061" y="320293"/>
            <a:ext cx="3194050" cy="1106170"/>
            <a:chOff x="4560061" y="320293"/>
            <a:chExt cx="3194050" cy="1106170"/>
          </a:xfrm>
        </p:grpSpPr>
        <p:sp>
          <p:nvSpPr>
            <p:cNvPr id="6" name="object 6"/>
            <p:cNvSpPr/>
            <p:nvPr/>
          </p:nvSpPr>
          <p:spPr>
            <a:xfrm>
              <a:off x="4572761" y="332993"/>
              <a:ext cx="3168650" cy="1080770"/>
            </a:xfrm>
            <a:custGeom>
              <a:avLst/>
              <a:gdLst/>
              <a:ahLst/>
              <a:cxnLst/>
              <a:rect l="l" t="t" r="r" b="b"/>
              <a:pathLst>
                <a:path w="3168650" h="1080770">
                  <a:moveTo>
                    <a:pt x="3168395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3168395" y="1080515"/>
                  </a:lnTo>
                  <a:lnTo>
                    <a:pt x="316839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761" y="332993"/>
              <a:ext cx="3168650" cy="1080770"/>
            </a:xfrm>
            <a:custGeom>
              <a:avLst/>
              <a:gdLst/>
              <a:ahLst/>
              <a:cxnLst/>
              <a:rect l="l" t="t" r="r" b="b"/>
              <a:pathLst>
                <a:path w="3168650" h="1080770">
                  <a:moveTo>
                    <a:pt x="0" y="1080515"/>
                  </a:moveTo>
                  <a:lnTo>
                    <a:pt x="3168395" y="1080515"/>
                  </a:lnTo>
                  <a:lnTo>
                    <a:pt x="3168395" y="0"/>
                  </a:lnTo>
                  <a:lnTo>
                    <a:pt x="0" y="0"/>
                  </a:lnTo>
                  <a:lnTo>
                    <a:pt x="0" y="1080515"/>
                  </a:lnTo>
                  <a:close/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84470" y="474726"/>
            <a:ext cx="17424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MÉTODOS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CONTROLE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3645408"/>
            <a:ext cx="4145279" cy="26014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6264" y="411480"/>
            <a:ext cx="4572000" cy="923925"/>
          </a:xfrm>
          <a:prstGeom prst="rect">
            <a:avLst/>
          </a:prstGeom>
          <a:ln w="9525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40690" marR="437515" indent="3175" algn="ctr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Calor </a:t>
            </a:r>
            <a:r>
              <a:rPr sz="1800" spc="-10" dirty="0">
                <a:latin typeface="Calibri"/>
                <a:cs typeface="Calibri"/>
              </a:rPr>
              <a:t>(úmido,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seco,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pasteurização)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Mecanismos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ação: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desnaturação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proteínas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(enzimas)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4" y="320293"/>
            <a:ext cx="3194050" cy="110617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55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909319" marR="906144" algn="ctr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ONT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OLE  FÍSICO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9" y="2551176"/>
            <a:ext cx="4572000" cy="3139440"/>
          </a:xfrm>
          <a:custGeom>
            <a:avLst/>
            <a:gdLst/>
            <a:ahLst/>
            <a:cxnLst/>
            <a:rect l="l" t="t" r="r" b="b"/>
            <a:pathLst>
              <a:path w="4572000" h="3139440">
                <a:moveTo>
                  <a:pt x="0" y="3139440"/>
                </a:moveTo>
                <a:lnTo>
                  <a:pt x="4572000" y="3139440"/>
                </a:lnTo>
                <a:lnTo>
                  <a:pt x="4572000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525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929" y="2569921"/>
            <a:ext cx="44011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F6128"/>
                </a:solidFill>
                <a:latin typeface="Calibri"/>
                <a:cs typeface="Calibri"/>
              </a:rPr>
              <a:t>FERVURA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R="5080" algn="just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Destrói</a:t>
            </a:r>
            <a:r>
              <a:rPr sz="1800" spc="-10" dirty="0">
                <a:latin typeface="Calibri"/>
                <a:cs typeface="Calibri"/>
              </a:rPr>
              <a:t> formas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vegetativas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bactérias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patogênicas, </a:t>
            </a:r>
            <a:r>
              <a:rPr sz="1800" spc="-5" dirty="0">
                <a:latin typeface="Calibri"/>
                <a:cs typeface="Calibri"/>
              </a:rPr>
              <a:t>fungos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grandes </a:t>
            </a:r>
            <a:r>
              <a:rPr sz="1800" spc="-10" dirty="0">
                <a:latin typeface="Calibri"/>
                <a:cs typeface="Calibri"/>
              </a:rPr>
              <a:t>partes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vírus </a:t>
            </a:r>
            <a:r>
              <a:rPr sz="1800" dirty="0">
                <a:latin typeface="Calibri"/>
                <a:cs typeface="Calibri"/>
              </a:rPr>
              <a:t> em </a:t>
            </a:r>
            <a:r>
              <a:rPr sz="1800" spc="-5" dirty="0">
                <a:latin typeface="Calibri"/>
                <a:cs typeface="Calibri"/>
              </a:rPr>
              <a:t>10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minutos(</a:t>
            </a:r>
            <a:r>
              <a:rPr sz="1800" dirty="0">
                <a:latin typeface="Calibri"/>
                <a:cs typeface="Calibri"/>
              </a:rPr>
              <a:t> vírus </a:t>
            </a:r>
            <a:r>
              <a:rPr sz="1800" spc="-10" dirty="0">
                <a:latin typeface="Calibri"/>
                <a:cs typeface="Calibri"/>
              </a:rPr>
              <a:t>hepatite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endosporos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resistem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3521" y="5039309"/>
            <a:ext cx="1143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0209" algn="l"/>
              </a:tabLst>
            </a:pPr>
            <a:r>
              <a:rPr sz="1800" dirty="0">
                <a:latin typeface="Calibri"/>
                <a:cs typeface="Calibri"/>
              </a:rPr>
              <a:t>a	</a:t>
            </a:r>
            <a:r>
              <a:rPr sz="1800" spc="-10" dirty="0">
                <a:latin typeface="Calibri"/>
                <a:cs typeface="Calibri"/>
              </a:rPr>
              <a:t>pressão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929" y="4490973"/>
            <a:ext cx="29705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512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F6128"/>
                </a:solidFill>
                <a:latin typeface="Calibri"/>
                <a:cs typeface="Calibri"/>
              </a:rPr>
              <a:t>AUTOCLAVE: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855980" algn="l"/>
                <a:tab pos="2327275" algn="l"/>
              </a:tabLst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	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tu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	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vido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(esterilização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efetiva)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42" y="1795526"/>
            <a:ext cx="3194050" cy="56515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79375" rIns="0" bIns="0" rtlCol="0">
            <a:spAutoFit/>
          </a:bodyPr>
          <a:lstStyle/>
          <a:p>
            <a:pPr marL="824865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solidFill>
                  <a:srgbClr val="4F6128"/>
                </a:solidFill>
                <a:latin typeface="Calibri"/>
                <a:cs typeface="Calibri"/>
              </a:rPr>
              <a:t>Calor</a:t>
            </a:r>
            <a:r>
              <a:rPr sz="2400" b="1" spc="-5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F6128"/>
                </a:solidFill>
                <a:latin typeface="Calibri"/>
                <a:cs typeface="Calibri"/>
              </a:rPr>
              <a:t>úmido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64479" y="1563624"/>
            <a:ext cx="3665854" cy="5294630"/>
            <a:chOff x="5364479" y="1563624"/>
            <a:chExt cx="3665854" cy="52946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8954" y="3238498"/>
              <a:ext cx="2130890" cy="36194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79" y="1563624"/>
              <a:ext cx="2519172" cy="191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79" y="2709672"/>
            <a:ext cx="4572000" cy="2307590"/>
          </a:xfrm>
          <a:custGeom>
            <a:avLst/>
            <a:gdLst/>
            <a:ahLst/>
            <a:cxnLst/>
            <a:rect l="l" t="t" r="r" b="b"/>
            <a:pathLst>
              <a:path w="4572000" h="2307590">
                <a:moveTo>
                  <a:pt x="0" y="2307335"/>
                </a:moveTo>
                <a:lnTo>
                  <a:pt x="4572000" y="2307335"/>
                </a:lnTo>
                <a:lnTo>
                  <a:pt x="4572000" y="0"/>
                </a:lnTo>
                <a:lnTo>
                  <a:pt x="0" y="0"/>
                </a:lnTo>
                <a:lnTo>
                  <a:pt x="0" y="2307335"/>
                </a:lnTo>
                <a:close/>
              </a:path>
            </a:pathLst>
          </a:custGeom>
          <a:ln w="9525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929" y="2727452"/>
            <a:ext cx="44005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F6128"/>
                </a:solidFill>
                <a:latin typeface="Calibri"/>
                <a:cs typeface="Calibri"/>
              </a:rPr>
              <a:t>PASTEURIZAÇÃO: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R="5080" algn="just">
              <a:lnSpc>
                <a:spcPct val="100000"/>
              </a:lnSpc>
              <a:tabLst>
                <a:tab pos="1500505" algn="l"/>
                <a:tab pos="2915285" algn="l"/>
              </a:tabLst>
            </a:pPr>
            <a:r>
              <a:rPr sz="1800" spc="-5" dirty="0">
                <a:latin typeface="Calibri"/>
                <a:cs typeface="Calibri"/>
              </a:rPr>
              <a:t>Obj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o:	el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minar	m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rg</a:t>
            </a:r>
            <a:r>
              <a:rPr sz="1800" dirty="0">
                <a:latin typeface="Calibri"/>
                <a:cs typeface="Calibri"/>
              </a:rPr>
              <a:t>anismos  </a:t>
            </a:r>
            <a:r>
              <a:rPr sz="1800" spc="-10" dirty="0">
                <a:latin typeface="Calibri"/>
                <a:cs typeface="Calibri"/>
              </a:rPr>
              <a:t>patogênicos,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prolongar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qualidade,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utilizado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alimentos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perecíveis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(leite,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iogurte,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sorvete,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cerveja)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Tempo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pasteurização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difere: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viscosidade,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teor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gorduras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966" y="361441"/>
            <a:ext cx="3194050" cy="110617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55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909319" marR="905510" algn="ctr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OLE  FÍSICO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058" y="1795526"/>
            <a:ext cx="3194050" cy="56515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79375" rIns="0" bIns="0" rtlCol="0">
            <a:spAutoFit/>
          </a:bodyPr>
          <a:lstStyle/>
          <a:p>
            <a:pPr marL="824230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solidFill>
                  <a:srgbClr val="4F6128"/>
                </a:solidFill>
                <a:latin typeface="Calibri"/>
                <a:cs typeface="Calibri"/>
              </a:rPr>
              <a:t>Calor</a:t>
            </a:r>
            <a:r>
              <a:rPr sz="2400" b="1" spc="-5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F6128"/>
                </a:solidFill>
                <a:latin typeface="Calibri"/>
                <a:cs typeface="Calibri"/>
              </a:rPr>
              <a:t>úmido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4523" y="297179"/>
            <a:ext cx="3895344" cy="22311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471" y="2964179"/>
            <a:ext cx="3773424" cy="25237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5904" y="5480303"/>
            <a:ext cx="3779520" cy="923925"/>
          </a:xfrm>
          <a:prstGeom prst="rect">
            <a:avLst/>
          </a:prstGeom>
          <a:ln w="9525">
            <a:solidFill>
              <a:srgbClr val="4F61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21005" marR="414020" algn="ctr">
              <a:lnSpc>
                <a:spcPct val="100000"/>
              </a:lnSpc>
              <a:spcBef>
                <a:spcPts val="250"/>
              </a:spcBef>
            </a:pPr>
            <a:r>
              <a:rPr sz="1800" spc="-35" dirty="0">
                <a:latin typeface="Calibri"/>
                <a:cs typeface="Calibri"/>
              </a:rPr>
              <a:t>LENTA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(62-65ºC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MINUTOS)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RÁPIDA</a:t>
            </a:r>
            <a:r>
              <a:rPr sz="1800" spc="-5" dirty="0">
                <a:latin typeface="Calibri"/>
                <a:cs typeface="Calibri"/>
              </a:rPr>
              <a:t> (72-75ºC/15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SEGUNDOS)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966" y="361441"/>
            <a:ext cx="3194050" cy="110617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55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909319" marR="905510" algn="ctr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OLE  FÍSICO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058" y="1795526"/>
            <a:ext cx="3194050" cy="56515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7937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solidFill>
                  <a:srgbClr val="4F6128"/>
                </a:solidFill>
                <a:latin typeface="Calibri"/>
                <a:cs typeface="Calibri"/>
              </a:rPr>
              <a:t>Calor</a:t>
            </a:r>
            <a:r>
              <a:rPr sz="2400" b="1" spc="-5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6128"/>
                </a:solidFill>
                <a:latin typeface="Calibri"/>
                <a:cs typeface="Calibri"/>
              </a:rPr>
              <a:t>seco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504" y="2636520"/>
            <a:ext cx="3312160" cy="1816735"/>
          </a:xfrm>
          <a:prstGeom prst="rect">
            <a:avLst/>
          </a:prstGeom>
          <a:ln w="9525">
            <a:solidFill>
              <a:srgbClr val="4F6128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22909" marR="419100" algn="ctr">
              <a:lnSpc>
                <a:spcPct val="100000"/>
              </a:lnSpc>
              <a:spcBef>
                <a:spcPts val="185"/>
              </a:spcBef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SN</a:t>
            </a:r>
            <a:r>
              <a:rPr sz="2800" spc="-229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Ç</a:t>
            </a:r>
            <a:r>
              <a:rPr sz="2800" spc="-45" dirty="0">
                <a:latin typeface="Calibri"/>
                <a:cs typeface="Calibri"/>
              </a:rPr>
              <a:t>Ã</a:t>
            </a:r>
            <a:r>
              <a:rPr sz="2800" spc="-7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,  </a:t>
            </a:r>
            <a:r>
              <a:rPr sz="2800" spc="-15" dirty="0">
                <a:latin typeface="Calibri"/>
                <a:cs typeface="Calibri"/>
              </a:rPr>
              <a:t>PERDA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INTEGRIDADE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CELULAR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3964" y="329184"/>
            <a:ext cx="4572000" cy="2543810"/>
          </a:xfrm>
          <a:prstGeom prst="rect">
            <a:avLst/>
          </a:prstGeom>
          <a:ln w="9525">
            <a:solidFill>
              <a:srgbClr val="4F612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95630" marR="197485" indent="-392430">
              <a:lnSpc>
                <a:spcPts val="3240"/>
              </a:lnSpc>
              <a:spcBef>
                <a:spcPts val="204"/>
              </a:spcBef>
              <a:buFont typeface="Wingdings"/>
              <a:buChar char=""/>
              <a:tabLst>
                <a:tab pos="490855" algn="l"/>
              </a:tabLst>
            </a:pPr>
            <a:r>
              <a:rPr sz="1800" spc="-5" dirty="0">
                <a:latin typeface="Calibri"/>
                <a:cs typeface="Calibri"/>
              </a:rPr>
              <a:t>Aplicado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principalmente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instrumentos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materiais </a:t>
            </a:r>
            <a:r>
              <a:rPr sz="1800" spc="-5" dirty="0">
                <a:latin typeface="Calibri"/>
                <a:cs typeface="Calibri"/>
              </a:rPr>
              <a:t>sólidos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exemplo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vidraria)</a:t>
            </a:r>
            <a:endParaRPr sz="1800">
              <a:latin typeface="Calibri"/>
              <a:cs typeface="Calibri"/>
            </a:endParaRPr>
          </a:p>
          <a:p>
            <a:pPr marL="866775" marR="365760" lvl="1" indent="-495300">
              <a:lnSpc>
                <a:spcPts val="3240"/>
              </a:lnSpc>
              <a:spcBef>
                <a:spcPts val="5"/>
              </a:spcBef>
              <a:buFont typeface="Wingdings"/>
              <a:buChar char=""/>
              <a:tabLst>
                <a:tab pos="658495" algn="l"/>
              </a:tabLst>
            </a:pPr>
            <a:r>
              <a:rPr sz="1800" spc="-10" dirty="0">
                <a:latin typeface="Calibri"/>
                <a:cs typeface="Calibri"/>
              </a:rPr>
              <a:t>Requer</a:t>
            </a:r>
            <a:r>
              <a:rPr sz="1800" spc="-5" dirty="0">
                <a:latin typeface="Calibri"/>
                <a:cs typeface="Calibri"/>
              </a:rPr>
              <a:t> uma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temperatura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(170-180°C/algumas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horas)</a:t>
            </a:r>
            <a:endParaRPr sz="1800">
              <a:latin typeface="Calibri"/>
              <a:cs typeface="Calibri"/>
            </a:endParaRPr>
          </a:p>
          <a:p>
            <a:pPr marL="391160" indent="-287020">
              <a:lnSpc>
                <a:spcPct val="100000"/>
              </a:lnSpc>
              <a:spcBef>
                <a:spcPts val="795"/>
              </a:spcBef>
              <a:buFont typeface="Wingdings"/>
              <a:buChar char=""/>
              <a:tabLst>
                <a:tab pos="391795" algn="l"/>
              </a:tabLst>
            </a:pPr>
            <a:r>
              <a:rPr sz="1800" spc="-10" dirty="0">
                <a:latin typeface="Calibri"/>
                <a:cs typeface="Calibri"/>
              </a:rPr>
              <a:t>Obtido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10" dirty="0">
                <a:latin typeface="Calibri"/>
                <a:cs typeface="Calibri"/>
              </a:rPr>
              <a:t>fornos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esterilização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(Forno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288925" algn="ctr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Calibri"/>
                <a:cs typeface="Calibri"/>
              </a:rPr>
              <a:t>Pasteur)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255" y="3441865"/>
            <a:ext cx="4140707" cy="31432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196" y="4815839"/>
            <a:ext cx="1296432" cy="20277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974041"/>
            <a:ext cx="8486775" cy="249618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35" dirty="0">
                <a:latin typeface="Calibri"/>
                <a:cs typeface="Calibri"/>
              </a:rPr>
              <a:t>Testes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utilizados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monitorar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validar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processos,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garantindo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segurança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métodos,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Calibri"/>
                <a:cs typeface="Calibri"/>
              </a:rPr>
              <a:t>podem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ser;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Químicos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fitas</a:t>
            </a:r>
            <a:r>
              <a:rPr sz="1800" spc="-5" dirty="0">
                <a:latin typeface="Calibri"/>
                <a:cs typeface="Calibri"/>
              </a:rPr>
              <a:t> termossensíveis</a:t>
            </a:r>
            <a:endParaRPr sz="1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Biológicos</a:t>
            </a:r>
            <a:r>
              <a:rPr sz="1800" dirty="0">
                <a:latin typeface="Calibri"/>
                <a:cs typeface="Calibri"/>
              </a:rPr>
              <a:t> 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padronizada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microrganismos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viáveis </a:t>
            </a:r>
            <a:r>
              <a:rPr sz="1800" spc="-5" dirty="0">
                <a:latin typeface="Calibri"/>
                <a:cs typeface="Calibri"/>
              </a:rPr>
              <a:t> (usualmente esporulados) conhecidos como </a:t>
            </a:r>
            <a:r>
              <a:rPr sz="1800" spc="-10" dirty="0">
                <a:latin typeface="Calibri"/>
                <a:cs typeface="Calibri"/>
              </a:rPr>
              <a:t>resistentes </a:t>
            </a:r>
            <a:r>
              <a:rPr sz="1800" dirty="0">
                <a:latin typeface="Calibri"/>
                <a:cs typeface="Calibri"/>
              </a:rPr>
              <a:t>ao modo de </a:t>
            </a:r>
            <a:r>
              <a:rPr sz="1800" spc="-10" dirty="0">
                <a:latin typeface="Calibri"/>
                <a:cs typeface="Calibri"/>
              </a:rPr>
              <a:t>esterilização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ser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monitorizado.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536701"/>
            <a:ext cx="3194050" cy="110617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735965">
              <a:lnSpc>
                <a:spcPts val="2755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880744" marR="876300" indent="28575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CONTROLE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5909" y="4296155"/>
            <a:ext cx="2345637" cy="23313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2466213"/>
            <a:ext cx="44132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MECANISMO</a:t>
            </a:r>
            <a:r>
              <a:rPr sz="18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AÇÃO: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REMOÇÃO MECÂNICA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Soluções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sensíveis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calor,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ar;</a:t>
            </a:r>
            <a:endParaRPr sz="1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Filtros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membrana: </a:t>
            </a:r>
            <a:r>
              <a:rPr sz="1800" spc="-15" dirty="0">
                <a:latin typeface="Calibri"/>
                <a:cs typeface="Calibri"/>
              </a:rPr>
              <a:t>ésteres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celulose,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polímeros plásticos </a:t>
            </a:r>
            <a:r>
              <a:rPr sz="1800" dirty="0">
                <a:latin typeface="Calibri"/>
                <a:cs typeface="Calibri"/>
              </a:rPr>
              <a:t>◦ </a:t>
            </a:r>
            <a:r>
              <a:rPr sz="1800" spc="-10" dirty="0">
                <a:latin typeface="Calibri"/>
                <a:cs typeface="Calibri"/>
              </a:rPr>
              <a:t>0,22μm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0,45μm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bactérias.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320293"/>
            <a:ext cx="3194050" cy="110617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735965">
              <a:lnSpc>
                <a:spcPts val="2755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880744" marR="876300" indent="28575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CONTROLE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058" y="1795526"/>
            <a:ext cx="3194050" cy="56515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79375" rIns="0" bIns="0" rtlCol="0">
            <a:spAutoFit/>
          </a:bodyPr>
          <a:lstStyle/>
          <a:p>
            <a:pPr marL="904875">
              <a:lnSpc>
                <a:spcPct val="100000"/>
              </a:lnSpc>
              <a:spcBef>
                <a:spcPts val="625"/>
              </a:spcBef>
            </a:pPr>
            <a:r>
              <a:rPr sz="2400" b="1" spc="-30" dirty="0">
                <a:solidFill>
                  <a:srgbClr val="4F6128"/>
                </a:solidFill>
                <a:latin typeface="Calibri"/>
                <a:cs typeface="Calibri"/>
              </a:rPr>
              <a:t>FILTRAÇÃO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7735" y="673608"/>
            <a:ext cx="3060700" cy="1478280"/>
          </a:xfrm>
          <a:prstGeom prst="rect">
            <a:avLst/>
          </a:prstGeom>
          <a:ln w="9525">
            <a:solidFill>
              <a:srgbClr val="4F6128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54940" marR="144145" indent="-1270" algn="ctr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libri"/>
                <a:cs typeface="Calibri"/>
              </a:rPr>
              <a:t>CAPELAS DE </a:t>
            </a:r>
            <a:r>
              <a:rPr sz="1800" spc="-20" dirty="0">
                <a:latin typeface="Calibri"/>
                <a:cs typeface="Calibri"/>
              </a:rPr>
              <a:t>FLUXO </a:t>
            </a:r>
            <a:r>
              <a:rPr sz="1800" spc="-5" dirty="0">
                <a:latin typeface="Calibri"/>
                <a:cs typeface="Calibri"/>
              </a:rPr>
              <a:t>LAMINAR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FILTROS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5" dirty="0">
                <a:latin typeface="Calibri"/>
                <a:cs typeface="Calibri"/>
              </a:rPr>
              <a:t> DE </a:t>
            </a:r>
            <a:r>
              <a:rPr sz="1800" spc="-70" dirty="0">
                <a:latin typeface="Calibri"/>
                <a:cs typeface="Calibri"/>
              </a:rPr>
              <a:t>ALTA 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EFICIENCIA (90%)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MEMBRANAS DE </a:t>
            </a:r>
            <a:r>
              <a:rPr sz="1800" spc="-55" dirty="0">
                <a:latin typeface="Calibri"/>
                <a:cs typeface="Calibri"/>
              </a:rPr>
              <a:t>ACETATO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CELULOSE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" y="4297679"/>
            <a:ext cx="3528059" cy="2363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0830" y="2356102"/>
            <a:ext cx="3290146" cy="43799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926414"/>
            <a:ext cx="491934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Refrigeração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comum: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bacteriostático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0- 7ºC;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(exceção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bactérias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psicrotróficas)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Congelamento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-20ºC;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Lento: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bactérias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10" dirty="0">
                <a:latin typeface="Calibri"/>
                <a:cs typeface="Calibri"/>
              </a:rPr>
              <a:t>estado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latente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  <a:tab pos="1143000" algn="l"/>
                <a:tab pos="1715135" algn="l"/>
                <a:tab pos="2309495" algn="l"/>
                <a:tab pos="2954020" algn="l"/>
                <a:tab pos="3327400" algn="l"/>
                <a:tab pos="4792345" algn="l"/>
              </a:tabLst>
            </a:pPr>
            <a:r>
              <a:rPr sz="1800" dirty="0">
                <a:latin typeface="Calibri"/>
                <a:cs typeface="Calibri"/>
              </a:rPr>
              <a:t>Ráp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:	ma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	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al,	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dirty="0">
                <a:latin typeface="Calibri"/>
                <a:cs typeface="Calibri"/>
              </a:rPr>
              <a:t>s	de	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elamen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	e  </a:t>
            </a:r>
            <a:r>
              <a:rPr sz="1800" spc="-5" dirty="0">
                <a:latin typeface="Calibri"/>
                <a:cs typeface="Calibri"/>
              </a:rPr>
              <a:t>descongelamento são</a:t>
            </a:r>
            <a:r>
              <a:rPr sz="1800" spc="-10" dirty="0">
                <a:latin typeface="Calibri"/>
                <a:cs typeface="Calibri"/>
              </a:rPr>
              <a:t> utilizados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Nitrogênio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líquido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-179ºC.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222" y="212090"/>
            <a:ext cx="3194050" cy="56642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79375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625"/>
              </a:spcBef>
            </a:pPr>
            <a:r>
              <a:rPr sz="2400" b="1" spc="-10" dirty="0">
                <a:solidFill>
                  <a:srgbClr val="4F6128"/>
                </a:solidFill>
                <a:latin typeface="Calibri"/>
                <a:cs typeface="Calibri"/>
              </a:rPr>
              <a:t>CONGELAMENTO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328" y="518159"/>
            <a:ext cx="3465576" cy="2706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555" y="4816220"/>
            <a:ext cx="2408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Comprimento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onda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Intensidade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Distância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fonte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Duração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766" y="3921505"/>
            <a:ext cx="3194050" cy="56515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80010" rIns="0" bIns="0" rtlCol="0">
            <a:spAutoFit/>
          </a:bodyPr>
          <a:lstStyle/>
          <a:p>
            <a:pPr marL="916940">
              <a:lnSpc>
                <a:spcPct val="100000"/>
              </a:lnSpc>
              <a:spcBef>
                <a:spcPts val="630"/>
              </a:spcBef>
            </a:pPr>
            <a:r>
              <a:rPr sz="2400" b="1" spc="-10" dirty="0">
                <a:solidFill>
                  <a:srgbClr val="4F6128"/>
                </a:solidFill>
                <a:latin typeface="Calibri"/>
                <a:cs typeface="Calibri"/>
              </a:rPr>
              <a:t>RADIAÇÃO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35" y="3755135"/>
            <a:ext cx="4151375" cy="29138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894" y="105410"/>
            <a:ext cx="3194050" cy="1104900"/>
            <a:chOff x="167894" y="105410"/>
            <a:chExt cx="3194050" cy="1104900"/>
          </a:xfrm>
        </p:grpSpPr>
        <p:sp>
          <p:nvSpPr>
            <p:cNvPr id="3" name="object 3"/>
            <p:cNvSpPr/>
            <p:nvPr/>
          </p:nvSpPr>
          <p:spPr>
            <a:xfrm>
              <a:off x="180594" y="118110"/>
              <a:ext cx="3168650" cy="1079500"/>
            </a:xfrm>
            <a:custGeom>
              <a:avLst/>
              <a:gdLst/>
              <a:ahLst/>
              <a:cxnLst/>
              <a:rect l="l" t="t" r="r" b="b"/>
              <a:pathLst>
                <a:path w="3168650" h="1079500">
                  <a:moveTo>
                    <a:pt x="3168396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3168396" y="1078992"/>
                  </a:lnTo>
                  <a:lnTo>
                    <a:pt x="316839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594" y="118110"/>
              <a:ext cx="3168650" cy="1079500"/>
            </a:xfrm>
            <a:custGeom>
              <a:avLst/>
              <a:gdLst/>
              <a:ahLst/>
              <a:cxnLst/>
              <a:rect l="l" t="t" r="r" b="b"/>
              <a:pathLst>
                <a:path w="3168650" h="1079500">
                  <a:moveTo>
                    <a:pt x="0" y="1078992"/>
                  </a:moveTo>
                  <a:lnTo>
                    <a:pt x="3168396" y="1078992"/>
                  </a:lnTo>
                  <a:lnTo>
                    <a:pt x="3168396" y="0"/>
                  </a:lnTo>
                  <a:lnTo>
                    <a:pt x="0" y="0"/>
                  </a:lnTo>
                  <a:lnTo>
                    <a:pt x="0" y="1078992"/>
                  </a:lnTo>
                  <a:close/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1336" y="258571"/>
            <a:ext cx="1741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MÉTODOS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CONTROLE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37" y="1329182"/>
            <a:ext cx="3192780" cy="56515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7874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620"/>
              </a:spcBef>
            </a:pPr>
            <a:r>
              <a:rPr sz="2400" b="1" spc="-10" dirty="0">
                <a:solidFill>
                  <a:srgbClr val="4F6128"/>
                </a:solidFill>
                <a:latin typeface="Calibri"/>
                <a:cs typeface="Calibri"/>
              </a:rPr>
              <a:t>CONTROLE</a:t>
            </a:r>
            <a:r>
              <a:rPr sz="2400" b="1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F6128"/>
                </a:solidFill>
                <a:latin typeface="Calibri"/>
                <a:cs typeface="Calibri"/>
              </a:rPr>
              <a:t>QUÍMICO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551" y="2150821"/>
            <a:ext cx="1594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4F6128"/>
                </a:solidFill>
                <a:latin typeface="Calibri"/>
                <a:cs typeface="Calibri"/>
              </a:rPr>
              <a:t>DESINFETANTES: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993" y="2655570"/>
            <a:ext cx="44113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Capacidade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penetração </a:t>
            </a:r>
            <a:r>
              <a:rPr sz="1800" dirty="0">
                <a:latin typeface="Calibri"/>
                <a:cs typeface="Calibri"/>
              </a:rPr>
              <a:t>na </a:t>
            </a:r>
            <a:r>
              <a:rPr sz="1800" spc="-10" dirty="0">
                <a:latin typeface="Calibri"/>
                <a:cs typeface="Calibri"/>
              </a:rPr>
              <a:t>matéria </a:t>
            </a:r>
            <a:r>
              <a:rPr sz="1800" spc="-15" dirty="0">
                <a:latin typeface="Calibri"/>
                <a:cs typeface="Calibri"/>
              </a:rPr>
              <a:t>orgânica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 </a:t>
            </a:r>
            <a:r>
              <a:rPr sz="1800" spc="-5" dirty="0">
                <a:latin typeface="Calibri"/>
                <a:cs typeface="Calibri"/>
              </a:rPr>
              <a:t>perder </a:t>
            </a:r>
            <a:r>
              <a:rPr sz="1800" dirty="0">
                <a:latin typeface="Calibri"/>
                <a:cs typeface="Calibri"/>
              </a:rPr>
              <a:t>sua </a:t>
            </a:r>
            <a:r>
              <a:rPr sz="1800" spc="-5" dirty="0">
                <a:latin typeface="Calibri"/>
                <a:cs typeface="Calibri"/>
              </a:rPr>
              <a:t>ação germicida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ausência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ação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corrosiva.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67" y="3695192"/>
            <a:ext cx="441388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F6128"/>
                </a:solidFill>
                <a:latin typeface="Calibri"/>
                <a:cs typeface="Calibri"/>
              </a:rPr>
              <a:t>ANTI-SÉPTICOS: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Calibri"/>
                <a:cs typeface="Calibri"/>
              </a:rPr>
              <a:t>Não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irritante,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interferir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cicatrização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absorvido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6444" y="236220"/>
            <a:ext cx="3816350" cy="286258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30480" rIns="0" bIns="0" rtlCol="0">
            <a:spAutoFit/>
          </a:bodyPr>
          <a:lstStyle/>
          <a:p>
            <a:pPr marL="282575" marR="276225" algn="ctr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1- </a:t>
            </a:r>
            <a:r>
              <a:rPr sz="1800" spc="-10" dirty="0">
                <a:latin typeface="Calibri"/>
                <a:cs typeface="Calibri"/>
              </a:rPr>
              <a:t>Possuir alta </a:t>
            </a:r>
            <a:r>
              <a:rPr sz="1800" spc="-5" dirty="0">
                <a:latin typeface="Calibri"/>
                <a:cs typeface="Calibri"/>
              </a:rPr>
              <a:t>eficiência germicida,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2- 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efeito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rápido,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amplo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espectro antimicrobiano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ação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prolongada.</a:t>
            </a:r>
            <a:endParaRPr sz="1800">
              <a:latin typeface="Calibri"/>
              <a:cs typeface="Calibri"/>
            </a:endParaRPr>
          </a:p>
          <a:p>
            <a:pPr marL="266065" marR="25781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3-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Apresentar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estabilidade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química,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devendo </a:t>
            </a:r>
            <a:r>
              <a:rPr sz="1800" dirty="0">
                <a:latin typeface="Calibri"/>
                <a:cs typeface="Calibri"/>
              </a:rPr>
              <a:t>ser </a:t>
            </a:r>
            <a:r>
              <a:rPr sz="1800" spc="-5" dirty="0">
                <a:latin typeface="Calibri"/>
                <a:cs typeface="Calibri"/>
              </a:rPr>
              <a:t>solúvel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5" dirty="0">
                <a:latin typeface="Calibri"/>
                <a:cs typeface="Calibri"/>
              </a:rPr>
              <a:t>água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nos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líquidos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orgânicos;</a:t>
            </a:r>
            <a:endParaRPr sz="1800">
              <a:latin typeface="Calibri"/>
              <a:cs typeface="Calibri"/>
            </a:endParaRPr>
          </a:p>
          <a:p>
            <a:pPr marL="188595" marR="18161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inodoro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odor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agradável;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5- </a:t>
            </a:r>
            <a:r>
              <a:rPr sz="1800" spc="-10" dirty="0">
                <a:latin typeface="Calibri"/>
                <a:cs typeface="Calibri"/>
              </a:rPr>
              <a:t>Incolor;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 </a:t>
            </a:r>
            <a:r>
              <a:rPr sz="1800" spc="-10" dirty="0">
                <a:latin typeface="Calibri"/>
                <a:cs typeface="Calibri"/>
              </a:rPr>
              <a:t>produzir </a:t>
            </a:r>
            <a:r>
              <a:rPr sz="1800" spc="-5" dirty="0">
                <a:latin typeface="Calibri"/>
                <a:cs typeface="Calibri"/>
              </a:rPr>
              <a:t>manchas.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532" y="5956808"/>
            <a:ext cx="7472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15" dirty="0">
                <a:latin typeface="Calibri"/>
                <a:cs typeface="Calibri"/>
              </a:rPr>
              <a:t>Parede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celular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•Membrana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plasmática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•Ligação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cruzada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macromoléculas</a:t>
            </a:r>
            <a:endParaRPr sz="180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•Intercalação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•Interação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grupos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tióis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(sulfidrilas)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•Oxidação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72554" y="3345434"/>
            <a:ext cx="348615" cy="2329815"/>
            <a:chOff x="6972554" y="3345434"/>
            <a:chExt cx="348615" cy="2329815"/>
          </a:xfrm>
        </p:grpSpPr>
        <p:sp>
          <p:nvSpPr>
            <p:cNvPr id="13" name="object 13"/>
            <p:cNvSpPr/>
            <p:nvPr/>
          </p:nvSpPr>
          <p:spPr>
            <a:xfrm>
              <a:off x="6985254" y="3358134"/>
              <a:ext cx="323215" cy="2304415"/>
            </a:xfrm>
            <a:custGeom>
              <a:avLst/>
              <a:gdLst/>
              <a:ahLst/>
              <a:cxnLst/>
              <a:rect l="l" t="t" r="r" b="b"/>
              <a:pathLst>
                <a:path w="323215" h="2304415">
                  <a:moveTo>
                    <a:pt x="242316" y="0"/>
                  </a:moveTo>
                  <a:lnTo>
                    <a:pt x="80772" y="0"/>
                  </a:lnTo>
                  <a:lnTo>
                    <a:pt x="80772" y="2142743"/>
                  </a:lnTo>
                  <a:lnTo>
                    <a:pt x="0" y="2142743"/>
                  </a:lnTo>
                  <a:lnTo>
                    <a:pt x="161544" y="2304288"/>
                  </a:lnTo>
                  <a:lnTo>
                    <a:pt x="323088" y="2142743"/>
                  </a:lnTo>
                  <a:lnTo>
                    <a:pt x="242316" y="2142743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5254" y="3358134"/>
              <a:ext cx="323215" cy="2304415"/>
            </a:xfrm>
            <a:custGeom>
              <a:avLst/>
              <a:gdLst/>
              <a:ahLst/>
              <a:cxnLst/>
              <a:rect l="l" t="t" r="r" b="b"/>
              <a:pathLst>
                <a:path w="323215" h="2304415">
                  <a:moveTo>
                    <a:pt x="0" y="2142743"/>
                  </a:moveTo>
                  <a:lnTo>
                    <a:pt x="80772" y="2142743"/>
                  </a:lnTo>
                  <a:lnTo>
                    <a:pt x="80772" y="0"/>
                  </a:lnTo>
                  <a:lnTo>
                    <a:pt x="242316" y="0"/>
                  </a:lnTo>
                  <a:lnTo>
                    <a:pt x="242316" y="2142743"/>
                  </a:lnTo>
                  <a:lnTo>
                    <a:pt x="323088" y="2142743"/>
                  </a:lnTo>
                  <a:lnTo>
                    <a:pt x="161544" y="2304288"/>
                  </a:lnTo>
                  <a:lnTo>
                    <a:pt x="0" y="2142743"/>
                  </a:lnTo>
                  <a:close/>
                </a:path>
              </a:pathLst>
            </a:custGeom>
            <a:ln w="25399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934" y="343027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Ácidos</a:t>
            </a:r>
            <a:r>
              <a:rPr sz="1800" spc="-10" dirty="0">
                <a:latin typeface="Calibri"/>
                <a:cs typeface="Calibri"/>
              </a:rPr>
              <a:t> orgânicos: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acético,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láctico,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sórbico...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ácido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crescimento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microbiano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3339" y="1166240"/>
            <a:ext cx="3979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61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974707"/>
                </a:solidFill>
                <a:latin typeface="Calibri"/>
                <a:cs typeface="Calibri"/>
              </a:rPr>
              <a:t>NITRITOS</a:t>
            </a:r>
            <a:r>
              <a:rPr sz="1800" b="1" spc="-3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974707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974707"/>
                </a:solidFill>
                <a:latin typeface="Calibri"/>
                <a:cs typeface="Calibri"/>
              </a:rPr>
              <a:t>NITRATOS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Formam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ác. </a:t>
            </a:r>
            <a:r>
              <a:rPr sz="1800" spc="-10" dirty="0">
                <a:latin typeface="Calibri"/>
                <a:cs typeface="Calibri"/>
              </a:rPr>
              <a:t>nitroso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óxido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nítrico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são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substâncias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oxidantes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3339" y="2263902"/>
            <a:ext cx="411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74707"/>
                </a:solidFill>
                <a:latin typeface="Calibri"/>
                <a:cs typeface="Calibri"/>
              </a:rPr>
              <a:t>GÁS</a:t>
            </a:r>
            <a:r>
              <a:rPr sz="1800" b="1" spc="-15" dirty="0">
                <a:solidFill>
                  <a:srgbClr val="974707"/>
                </a:solidFill>
                <a:latin typeface="Calibri"/>
                <a:cs typeface="Calibri"/>
              </a:rPr>
              <a:t> SULFETO,</a:t>
            </a:r>
            <a:r>
              <a:rPr sz="1800" b="1" spc="-2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974707"/>
                </a:solidFill>
                <a:latin typeface="Calibri"/>
                <a:cs typeface="Calibri"/>
              </a:rPr>
              <a:t>METABISSULFITO</a:t>
            </a:r>
            <a:r>
              <a:rPr sz="1800" b="1" spc="-2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974707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974707"/>
                </a:solidFill>
                <a:latin typeface="Calibri"/>
                <a:cs typeface="Calibri"/>
              </a:rPr>
              <a:t>SO2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Redução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pontes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dissulfeto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proteínas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6760" y="3360877"/>
            <a:ext cx="2487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74707"/>
                </a:solidFill>
                <a:latin typeface="Calibri"/>
                <a:cs typeface="Calibri"/>
              </a:rPr>
              <a:t>ADIÇÃO</a:t>
            </a:r>
            <a:r>
              <a:rPr sz="1800" b="1" spc="-3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974707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974707"/>
                </a:solidFill>
                <a:latin typeface="Calibri"/>
                <a:cs typeface="Calibri"/>
              </a:rPr>
              <a:t>SAL </a:t>
            </a:r>
            <a:r>
              <a:rPr sz="1800" b="1" dirty="0">
                <a:solidFill>
                  <a:srgbClr val="974707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974707"/>
                </a:solidFill>
                <a:latin typeface="Calibri"/>
                <a:cs typeface="Calibri"/>
              </a:rPr>
              <a:t>AÇÚCAR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894" y="105410"/>
            <a:ext cx="3194050" cy="1104900"/>
            <a:chOff x="167894" y="105410"/>
            <a:chExt cx="3194050" cy="1104900"/>
          </a:xfrm>
        </p:grpSpPr>
        <p:sp>
          <p:nvSpPr>
            <p:cNvPr id="7" name="object 7"/>
            <p:cNvSpPr/>
            <p:nvPr/>
          </p:nvSpPr>
          <p:spPr>
            <a:xfrm>
              <a:off x="180594" y="118110"/>
              <a:ext cx="3168650" cy="1079500"/>
            </a:xfrm>
            <a:custGeom>
              <a:avLst/>
              <a:gdLst/>
              <a:ahLst/>
              <a:cxnLst/>
              <a:rect l="l" t="t" r="r" b="b"/>
              <a:pathLst>
                <a:path w="3168650" h="1079500">
                  <a:moveTo>
                    <a:pt x="3168396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3168396" y="1078992"/>
                  </a:lnTo>
                  <a:lnTo>
                    <a:pt x="316839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594" y="118110"/>
              <a:ext cx="3168650" cy="1079500"/>
            </a:xfrm>
            <a:custGeom>
              <a:avLst/>
              <a:gdLst/>
              <a:ahLst/>
              <a:cxnLst/>
              <a:rect l="l" t="t" r="r" b="b"/>
              <a:pathLst>
                <a:path w="3168650" h="1079500">
                  <a:moveTo>
                    <a:pt x="0" y="1078992"/>
                  </a:moveTo>
                  <a:lnTo>
                    <a:pt x="3168396" y="1078992"/>
                  </a:lnTo>
                  <a:lnTo>
                    <a:pt x="3168396" y="0"/>
                  </a:lnTo>
                  <a:lnTo>
                    <a:pt x="0" y="0"/>
                  </a:lnTo>
                  <a:lnTo>
                    <a:pt x="0" y="1078992"/>
                  </a:lnTo>
                  <a:close/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1336" y="258571"/>
            <a:ext cx="1741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MÉTODOS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CONTROLE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037" y="1329182"/>
            <a:ext cx="3192780" cy="56515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7874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620"/>
              </a:spcBef>
            </a:pPr>
            <a:r>
              <a:rPr sz="2400" b="1" spc="-10" dirty="0">
                <a:solidFill>
                  <a:srgbClr val="4F6128"/>
                </a:solidFill>
                <a:latin typeface="Calibri"/>
                <a:cs typeface="Calibri"/>
              </a:rPr>
              <a:t>CONTROLE</a:t>
            </a:r>
            <a:r>
              <a:rPr sz="2400" b="1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F6128"/>
                </a:solidFill>
                <a:latin typeface="Calibri"/>
                <a:cs typeface="Calibri"/>
              </a:rPr>
              <a:t>QUÍMICO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737" y="2033777"/>
            <a:ext cx="3167380" cy="820419"/>
          </a:xfrm>
          <a:prstGeom prst="rect">
            <a:avLst/>
          </a:prstGeom>
          <a:solidFill>
            <a:srgbClr val="F9C090"/>
          </a:solidFill>
          <a:ln w="25400">
            <a:solidFill>
              <a:srgbClr val="C3D59B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90"/>
              </a:spcBef>
            </a:pPr>
            <a:r>
              <a:rPr sz="2400" b="1" spc="-10" dirty="0">
                <a:solidFill>
                  <a:srgbClr val="974707"/>
                </a:solidFill>
                <a:latin typeface="Calibri"/>
                <a:cs typeface="Calibri"/>
              </a:rPr>
              <a:t>CONTROLE</a:t>
            </a:r>
            <a:r>
              <a:rPr sz="2400" b="1" spc="-5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74707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</a:pPr>
            <a:r>
              <a:rPr sz="2400" b="1" spc="-10" dirty="0">
                <a:solidFill>
                  <a:srgbClr val="974707"/>
                </a:solidFill>
                <a:latin typeface="Calibri"/>
                <a:cs typeface="Calibri"/>
              </a:rPr>
              <a:t>ALIMENTOS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3357371"/>
            <a:ext cx="3995928" cy="26639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408" y="4021835"/>
            <a:ext cx="3826764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06170"/>
            <a:ext cx="844931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Coletar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administração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antibioticoterapia,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sempre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possível;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Instruir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claramente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paciente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sobre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procedimento;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Obter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evitando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contaminação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flora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paciente;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Observar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antissepsia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spc="-10" dirty="0">
                <a:latin typeface="Calibri"/>
                <a:cs typeface="Calibri"/>
              </a:rPr>
              <a:t> materiais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clínicos;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ts val="4320"/>
              </a:lnSpc>
              <a:spcBef>
                <a:spcPts val="5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Coletar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microrganismo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suspeito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tenha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probabilidade</a:t>
            </a:r>
            <a:r>
              <a:rPr sz="1800" spc="5" dirty="0">
                <a:latin typeface="Calibri"/>
                <a:cs typeface="Calibri"/>
              </a:rPr>
              <a:t> de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isolado;</a:t>
            </a:r>
            <a:endParaRPr sz="1800">
              <a:latin typeface="Calibri"/>
              <a:cs typeface="Calibri"/>
            </a:endParaRPr>
          </a:p>
          <a:p>
            <a:pPr marL="299085" marR="8255" indent="-287020">
              <a:lnSpc>
                <a:spcPts val="432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Usar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recipientes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adequados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enviar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imediatamente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laboratório.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isto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possível,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colocar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meio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transporte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temperatura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adequada;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Considerar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estágio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doença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escolha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material.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522" y="248665"/>
            <a:ext cx="8738235" cy="746760"/>
            <a:chOff x="239522" y="248665"/>
            <a:chExt cx="8738235" cy="746760"/>
          </a:xfrm>
        </p:grpSpPr>
        <p:sp>
          <p:nvSpPr>
            <p:cNvPr id="4" name="object 4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1"/>
                  </a:lnTo>
                  <a:lnTo>
                    <a:pt x="8592566" y="720851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09"/>
                  </a:lnTo>
                  <a:lnTo>
                    <a:pt x="8712708" y="120141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1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1"/>
                  </a:lnTo>
                  <a:lnTo>
                    <a:pt x="8712708" y="600709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1"/>
                  </a:lnTo>
                  <a:lnTo>
                    <a:pt x="120142" y="720851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253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8086" y="455803"/>
            <a:ext cx="8234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Coleta,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transporte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processamento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amostras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biológicas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microbiológicos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707" y="5373671"/>
            <a:ext cx="1844946" cy="13753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4366" y="1053846"/>
            <a:ext cx="6553200" cy="3888104"/>
          </a:xfrm>
          <a:prstGeom prst="rect">
            <a:avLst/>
          </a:prstGeom>
          <a:solidFill>
            <a:srgbClr val="001F5F"/>
          </a:solidFill>
          <a:ln w="25400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1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6600" dirty="0">
                <a:latin typeface="Ink Free"/>
                <a:cs typeface="Ink Free"/>
              </a:rPr>
              <a:t>BONS</a:t>
            </a:r>
            <a:r>
              <a:rPr sz="6600" spc="-45" dirty="0">
                <a:latin typeface="Ink Free"/>
                <a:cs typeface="Ink Free"/>
              </a:rPr>
              <a:t> </a:t>
            </a:r>
            <a:r>
              <a:rPr sz="6600" dirty="0">
                <a:latin typeface="Ink Free"/>
                <a:cs typeface="Ink Free"/>
              </a:rPr>
              <a:t>ESTUDOS</a:t>
            </a:r>
            <a:endParaRPr sz="6600">
              <a:latin typeface="Ink Free"/>
              <a:cs typeface="Ink Fr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248665"/>
            <a:ext cx="8738235" cy="746760"/>
            <a:chOff x="239522" y="248665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1"/>
                  </a:lnTo>
                  <a:lnTo>
                    <a:pt x="8592566" y="720851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09"/>
                  </a:lnTo>
                  <a:lnTo>
                    <a:pt x="8712708" y="120141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1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1"/>
                  </a:lnTo>
                  <a:lnTo>
                    <a:pt x="8712708" y="600709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1"/>
                  </a:lnTo>
                  <a:lnTo>
                    <a:pt x="120142" y="720851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253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7152" y="318642"/>
            <a:ext cx="8543925" cy="575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0754" marR="495300" indent="-29813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CRITÉRIOS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REJEIÇÃO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AMOSTRAS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CLÍNICAS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ENVIADAS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LABORÁTÓRIO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MICROBIOLOGIA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2700" marR="5080" algn="just">
              <a:lnSpc>
                <a:spcPct val="150100"/>
              </a:lnSpc>
            </a:pP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recebimento criterioso das </a:t>
            </a:r>
            <a:r>
              <a:rPr sz="1800" spc="-10" dirty="0">
                <a:latin typeface="Calibri"/>
                <a:cs typeface="Calibri"/>
              </a:rPr>
              <a:t>amostras clinicas </a:t>
            </a:r>
            <a:r>
              <a:rPr sz="1800" dirty="0">
                <a:latin typeface="Calibri"/>
                <a:cs typeface="Calibri"/>
              </a:rPr>
              <a:t>pelo </a:t>
            </a:r>
            <a:r>
              <a:rPr sz="1800" spc="-10" dirty="0">
                <a:latin typeface="Calibri"/>
                <a:cs typeface="Calibri"/>
              </a:rPr>
              <a:t>laboratório </a:t>
            </a:r>
            <a:r>
              <a:rPr sz="1800" spc="5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microbiologia, </a:t>
            </a:r>
            <a:r>
              <a:rPr sz="1800" spc="-15" dirty="0">
                <a:latin typeface="Calibri"/>
                <a:cs typeface="Calibri"/>
              </a:rPr>
              <a:t>garantem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 </a:t>
            </a:r>
            <a:r>
              <a:rPr sz="1800" dirty="0">
                <a:latin typeface="Calibri"/>
                <a:cs typeface="Calibri"/>
              </a:rPr>
              <a:t>melhor </a:t>
            </a:r>
            <a:r>
              <a:rPr sz="1800" spc="-10" dirty="0">
                <a:latin typeface="Calibri"/>
                <a:cs typeface="Calibri"/>
              </a:rPr>
              <a:t>correlação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clínico-laboratorial. Considerações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devem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5" dirty="0">
                <a:latin typeface="Calibri"/>
                <a:cs typeface="Calibri"/>
              </a:rPr>
              <a:t>utilizadas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spc="-10" dirty="0">
                <a:latin typeface="Calibri"/>
                <a:cs typeface="Calibri"/>
              </a:rPr>
              <a:t> rejeição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das </a:t>
            </a:r>
            <a:r>
              <a:rPr sz="1800" spc="-10" dirty="0">
                <a:latin typeface="Calibri"/>
                <a:cs typeface="Calibri"/>
              </a:rPr>
              <a:t>amostras:</a:t>
            </a:r>
            <a:endParaRPr sz="1800">
              <a:latin typeface="Calibri"/>
              <a:cs typeface="Calibri"/>
            </a:endParaRPr>
          </a:p>
          <a:p>
            <a:pPr marL="15240" algn="just">
              <a:lnSpc>
                <a:spcPct val="100000"/>
              </a:lnSpc>
              <a:spcBef>
                <a:spcPts val="1135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ERROS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IDENTIFICAÇÃO</a:t>
            </a:r>
            <a:endParaRPr sz="1800">
              <a:latin typeface="Calibri"/>
              <a:cs typeface="Calibri"/>
            </a:endParaRPr>
          </a:p>
          <a:p>
            <a:pPr marL="358775" marR="3735704" indent="-343535">
              <a:lnSpc>
                <a:spcPct val="200000"/>
              </a:lnSpc>
              <a:buFont typeface="Wingdings"/>
              <a:buChar char=""/>
              <a:tabLst>
                <a:tab pos="358775" algn="l"/>
                <a:tab pos="359410" algn="l"/>
              </a:tabLst>
            </a:pPr>
            <a:r>
              <a:rPr sz="1800" spc="-5" dirty="0">
                <a:latin typeface="Calibri"/>
                <a:cs typeface="Calibri"/>
              </a:rPr>
              <a:t>Discrepância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identificação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pedido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médico;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358775" indent="-344170">
              <a:lnSpc>
                <a:spcPct val="100000"/>
              </a:lnSpc>
              <a:buFont typeface="Wingdings"/>
              <a:buChar char=""/>
              <a:tabLst>
                <a:tab pos="358775" algn="l"/>
                <a:tab pos="359410" algn="l"/>
              </a:tabLst>
            </a:pPr>
            <a:r>
              <a:rPr sz="1800" spc="-20" dirty="0">
                <a:latin typeface="Calibri"/>
                <a:cs typeface="Calibri"/>
              </a:rPr>
              <a:t>Falta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identificação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358775" indent="-34417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8775" algn="l"/>
                <a:tab pos="359410" algn="l"/>
              </a:tabLst>
            </a:pPr>
            <a:r>
              <a:rPr sz="1800" spc="-5" dirty="0">
                <a:latin typeface="Calibri"/>
                <a:cs typeface="Calibri"/>
              </a:rPr>
              <a:t>Origem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4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amostra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tipo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 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3587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identificada;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8775" indent="-34417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8775" algn="l"/>
                <a:tab pos="359410" algn="l"/>
              </a:tabLst>
            </a:pPr>
            <a:r>
              <a:rPr sz="1800" spc="-45" dirty="0">
                <a:latin typeface="Calibri"/>
                <a:cs typeface="Calibri"/>
              </a:rPr>
              <a:t>Teste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realizado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identificado.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4536947"/>
            <a:ext cx="3419855" cy="2321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248665"/>
            <a:ext cx="8738235" cy="746760"/>
            <a:chOff x="239522" y="248665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1"/>
                  </a:lnTo>
                  <a:lnTo>
                    <a:pt x="8592566" y="720851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09"/>
                  </a:lnTo>
                  <a:lnTo>
                    <a:pt x="8712708" y="120141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1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1"/>
                  </a:lnTo>
                  <a:lnTo>
                    <a:pt x="8712708" y="600709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1"/>
                  </a:lnTo>
                  <a:lnTo>
                    <a:pt x="120142" y="720851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253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318642"/>
            <a:ext cx="830199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9040" marR="5080" indent="-29813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CRITÉRIOS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REJEIÇÃO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AMOSTRAS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CLÍNICAS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ENVIADAS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LABORÁTÓRIO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MICROBIOLOGIA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AMOSTRAS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INADEQUADAS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813941"/>
            <a:ext cx="5927090" cy="45529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clínico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recebido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10" dirty="0">
                <a:latin typeface="Calibri"/>
                <a:cs typeface="Calibri"/>
              </a:rPr>
              <a:t>solução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fixação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(formalina);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Urinas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coletadas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mais 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24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horas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ficaram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guardadas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geladeira;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Frascos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estéreis;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Swab </a:t>
            </a:r>
            <a:r>
              <a:rPr sz="1800" spc="-5" dirty="0">
                <a:latin typeface="Calibri"/>
                <a:cs typeface="Calibri"/>
              </a:rPr>
              <a:t>seco;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Mais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5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amostra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urina,</a:t>
            </a:r>
            <a:r>
              <a:rPr sz="1800" spc="4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fezes,</a:t>
            </a:r>
            <a:r>
              <a:rPr sz="1800" spc="4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escarro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09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feridas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"/>
                <a:cs typeface="Calibri"/>
              </a:rPr>
              <a:t>colhidas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origem;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  <a:tab pos="1047115" algn="l"/>
                <a:tab pos="1811020" algn="l"/>
                <a:tab pos="2463165" algn="l"/>
                <a:tab pos="3574415" algn="l"/>
                <a:tab pos="4872990" algn="l"/>
                <a:tab pos="5362575" algn="l"/>
              </a:tabLst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ab	</a:t>
            </a:r>
            <a:r>
              <a:rPr sz="1800" spc="-5" dirty="0">
                <a:latin typeface="Calibri"/>
                <a:cs typeface="Calibri"/>
              </a:rPr>
              <a:t>ú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	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	múlt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pla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spc="-5" dirty="0">
                <a:latin typeface="Calibri"/>
                <a:cs typeface="Calibri"/>
              </a:rPr>
              <a:t>uisi</a:t>
            </a:r>
            <a:r>
              <a:rPr sz="1800" spc="-25" dirty="0">
                <a:latin typeface="Calibri"/>
                <a:cs typeface="Calibri"/>
              </a:rPr>
              <a:t>ç</a:t>
            </a:r>
            <a:r>
              <a:rPr sz="1800" spc="-5" dirty="0">
                <a:latin typeface="Calibri"/>
                <a:cs typeface="Calibri"/>
              </a:rPr>
              <a:t>õe</a:t>
            </a:r>
            <a:r>
              <a:rPr sz="1800" dirty="0">
                <a:latin typeface="Calibri"/>
                <a:cs typeface="Calibri"/>
              </a:rPr>
              <a:t>s	de	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  </a:t>
            </a:r>
            <a:r>
              <a:rPr sz="1800" spc="-10" dirty="0">
                <a:latin typeface="Calibri"/>
                <a:cs typeface="Calibri"/>
              </a:rPr>
              <a:t>microbiológicos;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  <a:tab pos="1320165" algn="l"/>
                <a:tab pos="1990725" algn="l"/>
                <a:tab pos="3281679" algn="l"/>
                <a:tab pos="4431030" algn="l"/>
                <a:tab pos="4986020" algn="l"/>
              </a:tabLst>
            </a:pPr>
            <a:r>
              <a:rPr sz="1800" spc="-10" dirty="0">
                <a:latin typeface="Calibri"/>
                <a:cs typeface="Calibri"/>
              </a:rPr>
              <a:t>Culturas	</a:t>
            </a:r>
            <a:r>
              <a:rPr sz="1800" spc="-15" dirty="0">
                <a:latin typeface="Calibri"/>
                <a:cs typeface="Calibri"/>
              </a:rPr>
              <a:t>para	</a:t>
            </a:r>
            <a:r>
              <a:rPr sz="1800" spc="-5" dirty="0">
                <a:latin typeface="Calibri"/>
                <a:cs typeface="Calibri"/>
              </a:rPr>
              <a:t>anaeróbios	recebidas	</a:t>
            </a:r>
            <a:r>
              <a:rPr sz="1800" dirty="0">
                <a:latin typeface="Calibri"/>
                <a:cs typeface="Calibri"/>
              </a:rPr>
              <a:t>em	</a:t>
            </a:r>
            <a:r>
              <a:rPr sz="1800" spc="-10" dirty="0">
                <a:latin typeface="Calibri"/>
                <a:cs typeface="Calibri"/>
              </a:rPr>
              <a:t>condições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inapropriadas.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5935" y="1484375"/>
            <a:ext cx="2618232" cy="18425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8503" y="3572255"/>
            <a:ext cx="2633472" cy="1901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248665"/>
            <a:ext cx="8738235" cy="746760"/>
            <a:chOff x="239522" y="248665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1"/>
                  </a:lnTo>
                  <a:lnTo>
                    <a:pt x="8592566" y="720851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09"/>
                  </a:lnTo>
                  <a:lnTo>
                    <a:pt x="8712708" y="120141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1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1"/>
                  </a:lnTo>
                  <a:lnTo>
                    <a:pt x="8712708" y="600709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1"/>
                  </a:lnTo>
                  <a:lnTo>
                    <a:pt x="120142" y="720851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253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318642"/>
            <a:ext cx="8988425" cy="612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9040" marR="691515" indent="-29813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CRITÉRIOS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REJEIÇÃO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AMOSTRAS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CLÍNICAS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ENVIADAS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LABORÁTÓRIO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MICROBIOLOGIA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R="21590" algn="ctr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TRANSPORTE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DAS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AMOSTRAS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00AFEF"/>
                </a:solidFill>
                <a:latin typeface="Calibri"/>
                <a:cs typeface="Calibri"/>
              </a:rPr>
              <a:t>Transportar</a:t>
            </a:r>
            <a:r>
              <a:rPr sz="18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as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amostras</a:t>
            </a:r>
            <a:r>
              <a:rPr sz="18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IMEDIATAMENTE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 ao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laboratório</a:t>
            </a:r>
            <a:r>
              <a:rPr sz="18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com</a:t>
            </a:r>
            <a:r>
              <a:rPr sz="18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finalidade</a:t>
            </a:r>
            <a:r>
              <a:rPr sz="18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de:</a:t>
            </a:r>
            <a:endParaRPr sz="1800">
              <a:latin typeface="Calibri"/>
              <a:cs typeface="Calibri"/>
            </a:endParaRPr>
          </a:p>
          <a:p>
            <a:pPr marL="299085" marR="8255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  <a:tab pos="1395095" algn="l"/>
                <a:tab pos="1681480" algn="l"/>
                <a:tab pos="3128010" algn="l"/>
                <a:tab pos="3422015" algn="l"/>
                <a:tab pos="4635500" algn="l"/>
                <a:tab pos="5053330" algn="l"/>
                <a:tab pos="6665595" algn="l"/>
                <a:tab pos="7226934" algn="l"/>
                <a:tab pos="7525384" algn="l"/>
                <a:tab pos="8736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ar	a	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ê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	e	</a:t>
            </a:r>
            <a:r>
              <a:rPr sz="1800" spc="-5" dirty="0">
                <a:latin typeface="Calibri"/>
                <a:cs typeface="Calibri"/>
              </a:rPr>
              <a:t>isolamen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	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	mi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anism</a:t>
            </a:r>
            <a:r>
              <a:rPr sz="1800" spc="-3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,	</a:t>
            </a:r>
            <a:r>
              <a:rPr sz="1800" spc="-5" dirty="0">
                <a:latin typeface="Calibri"/>
                <a:cs typeface="Calibri"/>
              </a:rPr>
              <a:t>poi</a:t>
            </a:r>
            <a:r>
              <a:rPr sz="1800" dirty="0">
                <a:latin typeface="Calibri"/>
                <a:cs typeface="Calibri"/>
              </a:rPr>
              <a:t>s	o	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bo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ór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	de  </a:t>
            </a:r>
            <a:r>
              <a:rPr sz="1800" spc="-10" dirty="0">
                <a:latin typeface="Calibri"/>
                <a:cs typeface="Calibri"/>
              </a:rPr>
              <a:t>microbiologia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trabalha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viabilidade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microrganismos;</a:t>
            </a:r>
            <a:endParaRPr sz="1800">
              <a:latin typeface="Calibri"/>
              <a:cs typeface="Calibri"/>
            </a:endParaRPr>
          </a:p>
          <a:p>
            <a:pPr marL="299085" marR="6985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Evitar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contato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prolongado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microrganismos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anestésicos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utilizados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durante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coleta,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pois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poderão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exercer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bactericida;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Evitar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culturas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quantitativas</a:t>
            </a:r>
            <a:r>
              <a:rPr sz="1800" spc="-5" dirty="0">
                <a:latin typeface="Calibri"/>
                <a:cs typeface="Calibri"/>
              </a:rPr>
              <a:t> (urina);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Consultar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laboratório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verificar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disponibilidade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meios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transporte;</a:t>
            </a:r>
            <a:endParaRPr sz="18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spc="-5" dirty="0">
                <a:latin typeface="Calibri"/>
                <a:cs typeface="Calibri"/>
              </a:rPr>
              <a:t> colhido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swab</a:t>
            </a:r>
            <a:r>
              <a:rPr sz="1800" spc="-5" dirty="0">
                <a:latin typeface="Calibri"/>
                <a:cs typeface="Calibri"/>
              </a:rPr>
              <a:t> deve</a:t>
            </a:r>
            <a:r>
              <a:rPr sz="1800" dirty="0">
                <a:latin typeface="Calibri"/>
                <a:cs typeface="Calibri"/>
              </a:rPr>
              <a:t> 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processado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imediatamente</a:t>
            </a:r>
            <a:r>
              <a:rPr sz="1800" spc="-5" dirty="0">
                <a:latin typeface="Calibri"/>
                <a:cs typeface="Calibri"/>
              </a:rPr>
              <a:t> 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imerso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transporte.</a:t>
            </a:r>
            <a:endParaRPr sz="1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swab</a:t>
            </a:r>
            <a:r>
              <a:rPr sz="1800" spc="-5" dirty="0">
                <a:latin typeface="Calibri"/>
                <a:cs typeface="Calibri"/>
              </a:rPr>
              <a:t> conservado</a:t>
            </a:r>
            <a:r>
              <a:rPr sz="1800" dirty="0">
                <a:latin typeface="Calibri"/>
                <a:cs typeface="Calibri"/>
              </a:rPr>
              <a:t> 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transporte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mantido,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geralmente,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temperatura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ambiente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até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momento</a:t>
            </a:r>
            <a:r>
              <a:rPr sz="1800" dirty="0">
                <a:latin typeface="Calibri"/>
                <a:cs typeface="Calibri"/>
              </a:rPr>
              <a:t> 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processamento.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ultrapassar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indicado</a:t>
            </a:r>
            <a:r>
              <a:rPr sz="1800" dirty="0">
                <a:latin typeface="Calibri"/>
                <a:cs typeface="Calibri"/>
              </a:rPr>
              <a:t> pelo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laboratório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geral,</a:t>
            </a:r>
            <a:r>
              <a:rPr sz="1800" dirty="0">
                <a:latin typeface="Calibri"/>
                <a:cs typeface="Calibri"/>
              </a:rPr>
              <a:t> 8 </a:t>
            </a:r>
            <a:r>
              <a:rPr sz="1800" spc="-10" dirty="0">
                <a:latin typeface="Calibri"/>
                <a:cs typeface="Calibri"/>
              </a:rPr>
              <a:t>horas).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248665"/>
            <a:ext cx="8738235" cy="746760"/>
            <a:chOff x="239522" y="248665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1"/>
                  </a:lnTo>
                  <a:lnTo>
                    <a:pt x="8592566" y="720851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09"/>
                  </a:lnTo>
                  <a:lnTo>
                    <a:pt x="8712708" y="120141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1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1"/>
                  </a:lnTo>
                  <a:lnTo>
                    <a:pt x="8712708" y="600709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1"/>
                  </a:lnTo>
                  <a:lnTo>
                    <a:pt x="120142" y="720851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253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74111" y="455803"/>
            <a:ext cx="386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TRÊS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LABORATORIAIS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1525" y="3872738"/>
            <a:ext cx="2473325" cy="1970405"/>
            <a:chOff x="271525" y="3872738"/>
            <a:chExt cx="2473325" cy="1970405"/>
          </a:xfrm>
        </p:grpSpPr>
        <p:sp>
          <p:nvSpPr>
            <p:cNvPr id="7" name="object 7"/>
            <p:cNvSpPr/>
            <p:nvPr/>
          </p:nvSpPr>
          <p:spPr>
            <a:xfrm>
              <a:off x="284225" y="3885438"/>
              <a:ext cx="2447925" cy="1945005"/>
            </a:xfrm>
            <a:custGeom>
              <a:avLst/>
              <a:gdLst/>
              <a:ahLst/>
              <a:cxnLst/>
              <a:rect l="l" t="t" r="r" b="b"/>
              <a:pathLst>
                <a:path w="2447925" h="1945004">
                  <a:moveTo>
                    <a:pt x="1223772" y="0"/>
                  </a:moveTo>
                  <a:lnTo>
                    <a:pt x="1170687" y="898"/>
                  </a:lnTo>
                  <a:lnTo>
                    <a:pt x="1118180" y="3569"/>
                  </a:lnTo>
                  <a:lnTo>
                    <a:pt x="1066297" y="7976"/>
                  </a:lnTo>
                  <a:lnTo>
                    <a:pt x="1015083" y="14082"/>
                  </a:lnTo>
                  <a:lnTo>
                    <a:pt x="964584" y="21851"/>
                  </a:lnTo>
                  <a:lnTo>
                    <a:pt x="914847" y="31247"/>
                  </a:lnTo>
                  <a:lnTo>
                    <a:pt x="865917" y="42233"/>
                  </a:lnTo>
                  <a:lnTo>
                    <a:pt x="817840" y="54772"/>
                  </a:lnTo>
                  <a:lnTo>
                    <a:pt x="770662" y="68828"/>
                  </a:lnTo>
                  <a:lnTo>
                    <a:pt x="724430" y="84365"/>
                  </a:lnTo>
                  <a:lnTo>
                    <a:pt x="679188" y="101346"/>
                  </a:lnTo>
                  <a:lnTo>
                    <a:pt x="634983" y="119734"/>
                  </a:lnTo>
                  <a:lnTo>
                    <a:pt x="591860" y="139493"/>
                  </a:lnTo>
                  <a:lnTo>
                    <a:pt x="549867" y="160587"/>
                  </a:lnTo>
                  <a:lnTo>
                    <a:pt x="509047" y="182979"/>
                  </a:lnTo>
                  <a:lnTo>
                    <a:pt x="469449" y="206632"/>
                  </a:lnTo>
                  <a:lnTo>
                    <a:pt x="431116" y="231511"/>
                  </a:lnTo>
                  <a:lnTo>
                    <a:pt x="394096" y="257578"/>
                  </a:lnTo>
                  <a:lnTo>
                    <a:pt x="358435" y="284797"/>
                  </a:lnTo>
                  <a:lnTo>
                    <a:pt x="324177" y="313132"/>
                  </a:lnTo>
                  <a:lnTo>
                    <a:pt x="291370" y="342545"/>
                  </a:lnTo>
                  <a:lnTo>
                    <a:pt x="260058" y="373002"/>
                  </a:lnTo>
                  <a:lnTo>
                    <a:pt x="230289" y="404464"/>
                  </a:lnTo>
                  <a:lnTo>
                    <a:pt x="202107" y="436896"/>
                  </a:lnTo>
                  <a:lnTo>
                    <a:pt x="175559" y="470261"/>
                  </a:lnTo>
                  <a:lnTo>
                    <a:pt x="150691" y="504522"/>
                  </a:lnTo>
                  <a:lnTo>
                    <a:pt x="127548" y="539644"/>
                  </a:lnTo>
                  <a:lnTo>
                    <a:pt x="106177" y="575589"/>
                  </a:lnTo>
                  <a:lnTo>
                    <a:pt x="86623" y="612322"/>
                  </a:lnTo>
                  <a:lnTo>
                    <a:pt x="68933" y="649805"/>
                  </a:lnTo>
                  <a:lnTo>
                    <a:pt x="53151" y="688002"/>
                  </a:lnTo>
                  <a:lnTo>
                    <a:pt x="39325" y="726877"/>
                  </a:lnTo>
                  <a:lnTo>
                    <a:pt x="27500" y="766392"/>
                  </a:lnTo>
                  <a:lnTo>
                    <a:pt x="17723" y="806513"/>
                  </a:lnTo>
                  <a:lnTo>
                    <a:pt x="10038" y="847202"/>
                  </a:lnTo>
                  <a:lnTo>
                    <a:pt x="4491" y="888422"/>
                  </a:lnTo>
                  <a:lnTo>
                    <a:pt x="1130" y="930137"/>
                  </a:lnTo>
                  <a:lnTo>
                    <a:pt x="0" y="972312"/>
                  </a:lnTo>
                  <a:lnTo>
                    <a:pt x="1130" y="1014486"/>
                  </a:lnTo>
                  <a:lnTo>
                    <a:pt x="4491" y="1056201"/>
                  </a:lnTo>
                  <a:lnTo>
                    <a:pt x="10038" y="1097421"/>
                  </a:lnTo>
                  <a:lnTo>
                    <a:pt x="17723" y="1138110"/>
                  </a:lnTo>
                  <a:lnTo>
                    <a:pt x="27500" y="1178231"/>
                  </a:lnTo>
                  <a:lnTo>
                    <a:pt x="39325" y="1217746"/>
                  </a:lnTo>
                  <a:lnTo>
                    <a:pt x="53151" y="1256621"/>
                  </a:lnTo>
                  <a:lnTo>
                    <a:pt x="68933" y="1294818"/>
                  </a:lnTo>
                  <a:lnTo>
                    <a:pt x="86623" y="1332301"/>
                  </a:lnTo>
                  <a:lnTo>
                    <a:pt x="106177" y="1369034"/>
                  </a:lnTo>
                  <a:lnTo>
                    <a:pt x="127548" y="1404979"/>
                  </a:lnTo>
                  <a:lnTo>
                    <a:pt x="150691" y="1440101"/>
                  </a:lnTo>
                  <a:lnTo>
                    <a:pt x="175559" y="1474362"/>
                  </a:lnTo>
                  <a:lnTo>
                    <a:pt x="202107" y="1507727"/>
                  </a:lnTo>
                  <a:lnTo>
                    <a:pt x="230289" y="1540159"/>
                  </a:lnTo>
                  <a:lnTo>
                    <a:pt x="260058" y="1571621"/>
                  </a:lnTo>
                  <a:lnTo>
                    <a:pt x="291370" y="1602078"/>
                  </a:lnTo>
                  <a:lnTo>
                    <a:pt x="324177" y="1631491"/>
                  </a:lnTo>
                  <a:lnTo>
                    <a:pt x="358435" y="1659826"/>
                  </a:lnTo>
                  <a:lnTo>
                    <a:pt x="394096" y="1687045"/>
                  </a:lnTo>
                  <a:lnTo>
                    <a:pt x="431116" y="1713112"/>
                  </a:lnTo>
                  <a:lnTo>
                    <a:pt x="469449" y="1737991"/>
                  </a:lnTo>
                  <a:lnTo>
                    <a:pt x="509047" y="1761644"/>
                  </a:lnTo>
                  <a:lnTo>
                    <a:pt x="549867" y="1784036"/>
                  </a:lnTo>
                  <a:lnTo>
                    <a:pt x="591860" y="1805130"/>
                  </a:lnTo>
                  <a:lnTo>
                    <a:pt x="634983" y="1824889"/>
                  </a:lnTo>
                  <a:lnTo>
                    <a:pt x="679188" y="1843277"/>
                  </a:lnTo>
                  <a:lnTo>
                    <a:pt x="724430" y="1860258"/>
                  </a:lnTo>
                  <a:lnTo>
                    <a:pt x="770662" y="1875795"/>
                  </a:lnTo>
                  <a:lnTo>
                    <a:pt x="817840" y="1889851"/>
                  </a:lnTo>
                  <a:lnTo>
                    <a:pt x="865917" y="1902390"/>
                  </a:lnTo>
                  <a:lnTo>
                    <a:pt x="914847" y="1913376"/>
                  </a:lnTo>
                  <a:lnTo>
                    <a:pt x="964584" y="1922772"/>
                  </a:lnTo>
                  <a:lnTo>
                    <a:pt x="1015083" y="1930541"/>
                  </a:lnTo>
                  <a:lnTo>
                    <a:pt x="1066297" y="1936647"/>
                  </a:lnTo>
                  <a:lnTo>
                    <a:pt x="1118180" y="1941054"/>
                  </a:lnTo>
                  <a:lnTo>
                    <a:pt x="1170687" y="1943725"/>
                  </a:lnTo>
                  <a:lnTo>
                    <a:pt x="1223772" y="1944624"/>
                  </a:lnTo>
                  <a:lnTo>
                    <a:pt x="1276858" y="1943725"/>
                  </a:lnTo>
                  <a:lnTo>
                    <a:pt x="1329367" y="1941054"/>
                  </a:lnTo>
                  <a:lnTo>
                    <a:pt x="1381251" y="1936647"/>
                  </a:lnTo>
                  <a:lnTo>
                    <a:pt x="1432467" y="1930541"/>
                  </a:lnTo>
                  <a:lnTo>
                    <a:pt x="1482966" y="1922772"/>
                  </a:lnTo>
                  <a:lnTo>
                    <a:pt x="1532704" y="1913376"/>
                  </a:lnTo>
                  <a:lnTo>
                    <a:pt x="1581635" y="1902390"/>
                  </a:lnTo>
                  <a:lnTo>
                    <a:pt x="1629713" y="1889851"/>
                  </a:lnTo>
                  <a:lnTo>
                    <a:pt x="1676891" y="1875795"/>
                  </a:lnTo>
                  <a:lnTo>
                    <a:pt x="1723124" y="1860258"/>
                  </a:lnTo>
                  <a:lnTo>
                    <a:pt x="1768366" y="1843277"/>
                  </a:lnTo>
                  <a:lnTo>
                    <a:pt x="1812572" y="1824889"/>
                  </a:lnTo>
                  <a:lnTo>
                    <a:pt x="1855694" y="1805130"/>
                  </a:lnTo>
                  <a:lnTo>
                    <a:pt x="1897688" y="1784036"/>
                  </a:lnTo>
                  <a:lnTo>
                    <a:pt x="1938507" y="1761644"/>
                  </a:lnTo>
                  <a:lnTo>
                    <a:pt x="1978105" y="1737991"/>
                  </a:lnTo>
                  <a:lnTo>
                    <a:pt x="2016437" y="1713112"/>
                  </a:lnTo>
                  <a:lnTo>
                    <a:pt x="2053457" y="1687045"/>
                  </a:lnTo>
                  <a:lnTo>
                    <a:pt x="2089118" y="1659826"/>
                  </a:lnTo>
                  <a:lnTo>
                    <a:pt x="2123375" y="1631491"/>
                  </a:lnTo>
                  <a:lnTo>
                    <a:pt x="2156182" y="1602078"/>
                  </a:lnTo>
                  <a:lnTo>
                    <a:pt x="2187493" y="1571621"/>
                  </a:lnTo>
                  <a:lnTo>
                    <a:pt x="2217261" y="1540159"/>
                  </a:lnTo>
                  <a:lnTo>
                    <a:pt x="2245443" y="1507727"/>
                  </a:lnTo>
                  <a:lnTo>
                    <a:pt x="2271990" y="1474362"/>
                  </a:lnTo>
                  <a:lnTo>
                    <a:pt x="2296857" y="1440101"/>
                  </a:lnTo>
                  <a:lnTo>
                    <a:pt x="2320000" y="1404979"/>
                  </a:lnTo>
                  <a:lnTo>
                    <a:pt x="2341370" y="1369034"/>
                  </a:lnTo>
                  <a:lnTo>
                    <a:pt x="2360923" y="1332301"/>
                  </a:lnTo>
                  <a:lnTo>
                    <a:pt x="2378613" y="1294818"/>
                  </a:lnTo>
                  <a:lnTo>
                    <a:pt x="2394394" y="1256621"/>
                  </a:lnTo>
                  <a:lnTo>
                    <a:pt x="2408219" y="1217746"/>
                  </a:lnTo>
                  <a:lnTo>
                    <a:pt x="2420044" y="1178231"/>
                  </a:lnTo>
                  <a:lnTo>
                    <a:pt x="2429821" y="1138110"/>
                  </a:lnTo>
                  <a:lnTo>
                    <a:pt x="2437506" y="1097421"/>
                  </a:lnTo>
                  <a:lnTo>
                    <a:pt x="2443052" y="1056201"/>
                  </a:lnTo>
                  <a:lnTo>
                    <a:pt x="2446413" y="1014486"/>
                  </a:lnTo>
                  <a:lnTo>
                    <a:pt x="2447544" y="972312"/>
                  </a:lnTo>
                  <a:lnTo>
                    <a:pt x="2446413" y="930137"/>
                  </a:lnTo>
                  <a:lnTo>
                    <a:pt x="2443052" y="888422"/>
                  </a:lnTo>
                  <a:lnTo>
                    <a:pt x="2437506" y="847202"/>
                  </a:lnTo>
                  <a:lnTo>
                    <a:pt x="2429821" y="806513"/>
                  </a:lnTo>
                  <a:lnTo>
                    <a:pt x="2420044" y="766392"/>
                  </a:lnTo>
                  <a:lnTo>
                    <a:pt x="2408219" y="726877"/>
                  </a:lnTo>
                  <a:lnTo>
                    <a:pt x="2394394" y="688002"/>
                  </a:lnTo>
                  <a:lnTo>
                    <a:pt x="2378613" y="649805"/>
                  </a:lnTo>
                  <a:lnTo>
                    <a:pt x="2360923" y="612322"/>
                  </a:lnTo>
                  <a:lnTo>
                    <a:pt x="2341370" y="575589"/>
                  </a:lnTo>
                  <a:lnTo>
                    <a:pt x="2320000" y="539644"/>
                  </a:lnTo>
                  <a:lnTo>
                    <a:pt x="2296857" y="504522"/>
                  </a:lnTo>
                  <a:lnTo>
                    <a:pt x="2271990" y="470261"/>
                  </a:lnTo>
                  <a:lnTo>
                    <a:pt x="2245443" y="436896"/>
                  </a:lnTo>
                  <a:lnTo>
                    <a:pt x="2217261" y="404464"/>
                  </a:lnTo>
                  <a:lnTo>
                    <a:pt x="2187493" y="373002"/>
                  </a:lnTo>
                  <a:lnTo>
                    <a:pt x="2156182" y="342545"/>
                  </a:lnTo>
                  <a:lnTo>
                    <a:pt x="2123375" y="313132"/>
                  </a:lnTo>
                  <a:lnTo>
                    <a:pt x="2089118" y="284797"/>
                  </a:lnTo>
                  <a:lnTo>
                    <a:pt x="2053457" y="257578"/>
                  </a:lnTo>
                  <a:lnTo>
                    <a:pt x="2016437" y="231511"/>
                  </a:lnTo>
                  <a:lnTo>
                    <a:pt x="1978105" y="206632"/>
                  </a:lnTo>
                  <a:lnTo>
                    <a:pt x="1938507" y="182979"/>
                  </a:lnTo>
                  <a:lnTo>
                    <a:pt x="1897688" y="160587"/>
                  </a:lnTo>
                  <a:lnTo>
                    <a:pt x="1855694" y="139493"/>
                  </a:lnTo>
                  <a:lnTo>
                    <a:pt x="1812572" y="119734"/>
                  </a:lnTo>
                  <a:lnTo>
                    <a:pt x="1768366" y="101346"/>
                  </a:lnTo>
                  <a:lnTo>
                    <a:pt x="1723124" y="84365"/>
                  </a:lnTo>
                  <a:lnTo>
                    <a:pt x="1676891" y="68828"/>
                  </a:lnTo>
                  <a:lnTo>
                    <a:pt x="1629713" y="54772"/>
                  </a:lnTo>
                  <a:lnTo>
                    <a:pt x="1581635" y="42233"/>
                  </a:lnTo>
                  <a:lnTo>
                    <a:pt x="1532704" y="31247"/>
                  </a:lnTo>
                  <a:lnTo>
                    <a:pt x="1482966" y="21851"/>
                  </a:lnTo>
                  <a:lnTo>
                    <a:pt x="1432467" y="14082"/>
                  </a:lnTo>
                  <a:lnTo>
                    <a:pt x="1381251" y="7976"/>
                  </a:lnTo>
                  <a:lnTo>
                    <a:pt x="1329367" y="3569"/>
                  </a:lnTo>
                  <a:lnTo>
                    <a:pt x="1276858" y="898"/>
                  </a:lnTo>
                  <a:lnTo>
                    <a:pt x="1223772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225" y="3885438"/>
              <a:ext cx="2447925" cy="1945005"/>
            </a:xfrm>
            <a:custGeom>
              <a:avLst/>
              <a:gdLst/>
              <a:ahLst/>
              <a:cxnLst/>
              <a:rect l="l" t="t" r="r" b="b"/>
              <a:pathLst>
                <a:path w="2447925" h="1945004">
                  <a:moveTo>
                    <a:pt x="0" y="972312"/>
                  </a:moveTo>
                  <a:lnTo>
                    <a:pt x="1130" y="930137"/>
                  </a:lnTo>
                  <a:lnTo>
                    <a:pt x="4491" y="888422"/>
                  </a:lnTo>
                  <a:lnTo>
                    <a:pt x="10038" y="847202"/>
                  </a:lnTo>
                  <a:lnTo>
                    <a:pt x="17723" y="806513"/>
                  </a:lnTo>
                  <a:lnTo>
                    <a:pt x="27500" y="766392"/>
                  </a:lnTo>
                  <a:lnTo>
                    <a:pt x="39325" y="726877"/>
                  </a:lnTo>
                  <a:lnTo>
                    <a:pt x="53151" y="688002"/>
                  </a:lnTo>
                  <a:lnTo>
                    <a:pt x="68933" y="649805"/>
                  </a:lnTo>
                  <a:lnTo>
                    <a:pt x="86623" y="612322"/>
                  </a:lnTo>
                  <a:lnTo>
                    <a:pt x="106177" y="575589"/>
                  </a:lnTo>
                  <a:lnTo>
                    <a:pt x="127548" y="539644"/>
                  </a:lnTo>
                  <a:lnTo>
                    <a:pt x="150691" y="504522"/>
                  </a:lnTo>
                  <a:lnTo>
                    <a:pt x="175559" y="470261"/>
                  </a:lnTo>
                  <a:lnTo>
                    <a:pt x="202107" y="436896"/>
                  </a:lnTo>
                  <a:lnTo>
                    <a:pt x="230289" y="404464"/>
                  </a:lnTo>
                  <a:lnTo>
                    <a:pt x="260058" y="373002"/>
                  </a:lnTo>
                  <a:lnTo>
                    <a:pt x="291370" y="342545"/>
                  </a:lnTo>
                  <a:lnTo>
                    <a:pt x="324177" y="313132"/>
                  </a:lnTo>
                  <a:lnTo>
                    <a:pt x="358435" y="284797"/>
                  </a:lnTo>
                  <a:lnTo>
                    <a:pt x="394096" y="257578"/>
                  </a:lnTo>
                  <a:lnTo>
                    <a:pt x="431116" y="231511"/>
                  </a:lnTo>
                  <a:lnTo>
                    <a:pt x="469449" y="206632"/>
                  </a:lnTo>
                  <a:lnTo>
                    <a:pt x="509047" y="182979"/>
                  </a:lnTo>
                  <a:lnTo>
                    <a:pt x="549867" y="160587"/>
                  </a:lnTo>
                  <a:lnTo>
                    <a:pt x="591860" y="139493"/>
                  </a:lnTo>
                  <a:lnTo>
                    <a:pt x="634983" y="119734"/>
                  </a:lnTo>
                  <a:lnTo>
                    <a:pt x="679188" y="101346"/>
                  </a:lnTo>
                  <a:lnTo>
                    <a:pt x="724430" y="84365"/>
                  </a:lnTo>
                  <a:lnTo>
                    <a:pt x="770662" y="68828"/>
                  </a:lnTo>
                  <a:lnTo>
                    <a:pt x="817840" y="54772"/>
                  </a:lnTo>
                  <a:lnTo>
                    <a:pt x="865917" y="42233"/>
                  </a:lnTo>
                  <a:lnTo>
                    <a:pt x="914847" y="31247"/>
                  </a:lnTo>
                  <a:lnTo>
                    <a:pt x="964584" y="21851"/>
                  </a:lnTo>
                  <a:lnTo>
                    <a:pt x="1015083" y="14082"/>
                  </a:lnTo>
                  <a:lnTo>
                    <a:pt x="1066297" y="7976"/>
                  </a:lnTo>
                  <a:lnTo>
                    <a:pt x="1118180" y="3569"/>
                  </a:lnTo>
                  <a:lnTo>
                    <a:pt x="1170687" y="898"/>
                  </a:lnTo>
                  <a:lnTo>
                    <a:pt x="1223772" y="0"/>
                  </a:lnTo>
                  <a:lnTo>
                    <a:pt x="1276858" y="898"/>
                  </a:lnTo>
                  <a:lnTo>
                    <a:pt x="1329367" y="3569"/>
                  </a:lnTo>
                  <a:lnTo>
                    <a:pt x="1381251" y="7976"/>
                  </a:lnTo>
                  <a:lnTo>
                    <a:pt x="1432467" y="14082"/>
                  </a:lnTo>
                  <a:lnTo>
                    <a:pt x="1482966" y="21851"/>
                  </a:lnTo>
                  <a:lnTo>
                    <a:pt x="1532704" y="31247"/>
                  </a:lnTo>
                  <a:lnTo>
                    <a:pt x="1581635" y="42233"/>
                  </a:lnTo>
                  <a:lnTo>
                    <a:pt x="1629713" y="54772"/>
                  </a:lnTo>
                  <a:lnTo>
                    <a:pt x="1676891" y="68828"/>
                  </a:lnTo>
                  <a:lnTo>
                    <a:pt x="1723124" y="84365"/>
                  </a:lnTo>
                  <a:lnTo>
                    <a:pt x="1768366" y="101346"/>
                  </a:lnTo>
                  <a:lnTo>
                    <a:pt x="1812572" y="119734"/>
                  </a:lnTo>
                  <a:lnTo>
                    <a:pt x="1855694" y="139493"/>
                  </a:lnTo>
                  <a:lnTo>
                    <a:pt x="1897688" y="160587"/>
                  </a:lnTo>
                  <a:lnTo>
                    <a:pt x="1938507" y="182979"/>
                  </a:lnTo>
                  <a:lnTo>
                    <a:pt x="1978105" y="206632"/>
                  </a:lnTo>
                  <a:lnTo>
                    <a:pt x="2016437" y="231511"/>
                  </a:lnTo>
                  <a:lnTo>
                    <a:pt x="2053457" y="257578"/>
                  </a:lnTo>
                  <a:lnTo>
                    <a:pt x="2089118" y="284797"/>
                  </a:lnTo>
                  <a:lnTo>
                    <a:pt x="2123375" y="313132"/>
                  </a:lnTo>
                  <a:lnTo>
                    <a:pt x="2156182" y="342545"/>
                  </a:lnTo>
                  <a:lnTo>
                    <a:pt x="2187493" y="373002"/>
                  </a:lnTo>
                  <a:lnTo>
                    <a:pt x="2217261" y="404464"/>
                  </a:lnTo>
                  <a:lnTo>
                    <a:pt x="2245443" y="436896"/>
                  </a:lnTo>
                  <a:lnTo>
                    <a:pt x="2271990" y="470261"/>
                  </a:lnTo>
                  <a:lnTo>
                    <a:pt x="2296857" y="504522"/>
                  </a:lnTo>
                  <a:lnTo>
                    <a:pt x="2320000" y="539644"/>
                  </a:lnTo>
                  <a:lnTo>
                    <a:pt x="2341370" y="575589"/>
                  </a:lnTo>
                  <a:lnTo>
                    <a:pt x="2360923" y="612322"/>
                  </a:lnTo>
                  <a:lnTo>
                    <a:pt x="2378613" y="649805"/>
                  </a:lnTo>
                  <a:lnTo>
                    <a:pt x="2394394" y="688002"/>
                  </a:lnTo>
                  <a:lnTo>
                    <a:pt x="2408219" y="726877"/>
                  </a:lnTo>
                  <a:lnTo>
                    <a:pt x="2420044" y="766392"/>
                  </a:lnTo>
                  <a:lnTo>
                    <a:pt x="2429821" y="806513"/>
                  </a:lnTo>
                  <a:lnTo>
                    <a:pt x="2437506" y="847202"/>
                  </a:lnTo>
                  <a:lnTo>
                    <a:pt x="2443052" y="888422"/>
                  </a:lnTo>
                  <a:lnTo>
                    <a:pt x="2446413" y="930137"/>
                  </a:lnTo>
                  <a:lnTo>
                    <a:pt x="2447544" y="972312"/>
                  </a:lnTo>
                  <a:lnTo>
                    <a:pt x="2446413" y="1014486"/>
                  </a:lnTo>
                  <a:lnTo>
                    <a:pt x="2443052" y="1056201"/>
                  </a:lnTo>
                  <a:lnTo>
                    <a:pt x="2437506" y="1097421"/>
                  </a:lnTo>
                  <a:lnTo>
                    <a:pt x="2429821" y="1138110"/>
                  </a:lnTo>
                  <a:lnTo>
                    <a:pt x="2420044" y="1178231"/>
                  </a:lnTo>
                  <a:lnTo>
                    <a:pt x="2408219" y="1217746"/>
                  </a:lnTo>
                  <a:lnTo>
                    <a:pt x="2394394" y="1256621"/>
                  </a:lnTo>
                  <a:lnTo>
                    <a:pt x="2378613" y="1294818"/>
                  </a:lnTo>
                  <a:lnTo>
                    <a:pt x="2360923" y="1332301"/>
                  </a:lnTo>
                  <a:lnTo>
                    <a:pt x="2341370" y="1369034"/>
                  </a:lnTo>
                  <a:lnTo>
                    <a:pt x="2320000" y="1404979"/>
                  </a:lnTo>
                  <a:lnTo>
                    <a:pt x="2296857" y="1440101"/>
                  </a:lnTo>
                  <a:lnTo>
                    <a:pt x="2271990" y="1474362"/>
                  </a:lnTo>
                  <a:lnTo>
                    <a:pt x="2245443" y="1507727"/>
                  </a:lnTo>
                  <a:lnTo>
                    <a:pt x="2217261" y="1540159"/>
                  </a:lnTo>
                  <a:lnTo>
                    <a:pt x="2187493" y="1571621"/>
                  </a:lnTo>
                  <a:lnTo>
                    <a:pt x="2156182" y="1602078"/>
                  </a:lnTo>
                  <a:lnTo>
                    <a:pt x="2123375" y="1631491"/>
                  </a:lnTo>
                  <a:lnTo>
                    <a:pt x="2089118" y="1659826"/>
                  </a:lnTo>
                  <a:lnTo>
                    <a:pt x="2053457" y="1687045"/>
                  </a:lnTo>
                  <a:lnTo>
                    <a:pt x="2016437" y="1713112"/>
                  </a:lnTo>
                  <a:lnTo>
                    <a:pt x="1978105" y="1737991"/>
                  </a:lnTo>
                  <a:lnTo>
                    <a:pt x="1938507" y="1761644"/>
                  </a:lnTo>
                  <a:lnTo>
                    <a:pt x="1897688" y="1784036"/>
                  </a:lnTo>
                  <a:lnTo>
                    <a:pt x="1855694" y="1805130"/>
                  </a:lnTo>
                  <a:lnTo>
                    <a:pt x="1812572" y="1824889"/>
                  </a:lnTo>
                  <a:lnTo>
                    <a:pt x="1768366" y="1843277"/>
                  </a:lnTo>
                  <a:lnTo>
                    <a:pt x="1723124" y="1860258"/>
                  </a:lnTo>
                  <a:lnTo>
                    <a:pt x="1676891" y="1875795"/>
                  </a:lnTo>
                  <a:lnTo>
                    <a:pt x="1629713" y="1889851"/>
                  </a:lnTo>
                  <a:lnTo>
                    <a:pt x="1581635" y="1902390"/>
                  </a:lnTo>
                  <a:lnTo>
                    <a:pt x="1532704" y="1913376"/>
                  </a:lnTo>
                  <a:lnTo>
                    <a:pt x="1482966" y="1922772"/>
                  </a:lnTo>
                  <a:lnTo>
                    <a:pt x="1432467" y="1930541"/>
                  </a:lnTo>
                  <a:lnTo>
                    <a:pt x="1381251" y="1936647"/>
                  </a:lnTo>
                  <a:lnTo>
                    <a:pt x="1329367" y="1941054"/>
                  </a:lnTo>
                  <a:lnTo>
                    <a:pt x="1276858" y="1943725"/>
                  </a:lnTo>
                  <a:lnTo>
                    <a:pt x="1223772" y="1944624"/>
                  </a:lnTo>
                  <a:lnTo>
                    <a:pt x="1170687" y="1943725"/>
                  </a:lnTo>
                  <a:lnTo>
                    <a:pt x="1118180" y="1941054"/>
                  </a:lnTo>
                  <a:lnTo>
                    <a:pt x="1066297" y="1936647"/>
                  </a:lnTo>
                  <a:lnTo>
                    <a:pt x="1015083" y="1930541"/>
                  </a:lnTo>
                  <a:lnTo>
                    <a:pt x="964584" y="1922772"/>
                  </a:lnTo>
                  <a:lnTo>
                    <a:pt x="914847" y="1913376"/>
                  </a:lnTo>
                  <a:lnTo>
                    <a:pt x="865917" y="1902390"/>
                  </a:lnTo>
                  <a:lnTo>
                    <a:pt x="817840" y="1889851"/>
                  </a:lnTo>
                  <a:lnTo>
                    <a:pt x="770662" y="1875795"/>
                  </a:lnTo>
                  <a:lnTo>
                    <a:pt x="724430" y="1860258"/>
                  </a:lnTo>
                  <a:lnTo>
                    <a:pt x="679188" y="1843277"/>
                  </a:lnTo>
                  <a:lnTo>
                    <a:pt x="634983" y="1824889"/>
                  </a:lnTo>
                  <a:lnTo>
                    <a:pt x="591860" y="1805130"/>
                  </a:lnTo>
                  <a:lnTo>
                    <a:pt x="549867" y="1784036"/>
                  </a:lnTo>
                  <a:lnTo>
                    <a:pt x="509047" y="1761644"/>
                  </a:lnTo>
                  <a:lnTo>
                    <a:pt x="469449" y="1737991"/>
                  </a:lnTo>
                  <a:lnTo>
                    <a:pt x="431116" y="1713112"/>
                  </a:lnTo>
                  <a:lnTo>
                    <a:pt x="394096" y="1687045"/>
                  </a:lnTo>
                  <a:lnTo>
                    <a:pt x="358435" y="1659826"/>
                  </a:lnTo>
                  <a:lnTo>
                    <a:pt x="324177" y="1631491"/>
                  </a:lnTo>
                  <a:lnTo>
                    <a:pt x="291370" y="1602078"/>
                  </a:lnTo>
                  <a:lnTo>
                    <a:pt x="260058" y="1571621"/>
                  </a:lnTo>
                  <a:lnTo>
                    <a:pt x="230289" y="1540159"/>
                  </a:lnTo>
                  <a:lnTo>
                    <a:pt x="202107" y="1507727"/>
                  </a:lnTo>
                  <a:lnTo>
                    <a:pt x="175559" y="1474362"/>
                  </a:lnTo>
                  <a:lnTo>
                    <a:pt x="150691" y="1440101"/>
                  </a:lnTo>
                  <a:lnTo>
                    <a:pt x="127548" y="1404979"/>
                  </a:lnTo>
                  <a:lnTo>
                    <a:pt x="106177" y="1369034"/>
                  </a:lnTo>
                  <a:lnTo>
                    <a:pt x="86623" y="1332301"/>
                  </a:lnTo>
                  <a:lnTo>
                    <a:pt x="68933" y="1294818"/>
                  </a:lnTo>
                  <a:lnTo>
                    <a:pt x="53151" y="1256621"/>
                  </a:lnTo>
                  <a:lnTo>
                    <a:pt x="39325" y="1217746"/>
                  </a:lnTo>
                  <a:lnTo>
                    <a:pt x="27500" y="1178231"/>
                  </a:lnTo>
                  <a:lnTo>
                    <a:pt x="17723" y="1138110"/>
                  </a:lnTo>
                  <a:lnTo>
                    <a:pt x="10038" y="1097421"/>
                  </a:lnTo>
                  <a:lnTo>
                    <a:pt x="4491" y="1056201"/>
                  </a:lnTo>
                  <a:lnTo>
                    <a:pt x="1130" y="1014486"/>
                  </a:lnTo>
                  <a:lnTo>
                    <a:pt x="0" y="972312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9540" y="4556252"/>
            <a:ext cx="101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FASE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ANALÍTICA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5953" y="1512061"/>
            <a:ext cx="2473325" cy="1970405"/>
            <a:chOff x="3695953" y="1512061"/>
            <a:chExt cx="2473325" cy="1970405"/>
          </a:xfrm>
        </p:grpSpPr>
        <p:sp>
          <p:nvSpPr>
            <p:cNvPr id="11" name="object 11"/>
            <p:cNvSpPr/>
            <p:nvPr/>
          </p:nvSpPr>
          <p:spPr>
            <a:xfrm>
              <a:off x="3708653" y="1524761"/>
              <a:ext cx="2447925" cy="1945005"/>
            </a:xfrm>
            <a:custGeom>
              <a:avLst/>
              <a:gdLst/>
              <a:ahLst/>
              <a:cxnLst/>
              <a:rect l="l" t="t" r="r" b="b"/>
              <a:pathLst>
                <a:path w="2447925" h="1945004">
                  <a:moveTo>
                    <a:pt x="1223772" y="0"/>
                  </a:moveTo>
                  <a:lnTo>
                    <a:pt x="1170685" y="898"/>
                  </a:lnTo>
                  <a:lnTo>
                    <a:pt x="1118176" y="3569"/>
                  </a:lnTo>
                  <a:lnTo>
                    <a:pt x="1066292" y="7976"/>
                  </a:lnTo>
                  <a:lnTo>
                    <a:pt x="1015076" y="14082"/>
                  </a:lnTo>
                  <a:lnTo>
                    <a:pt x="964577" y="21851"/>
                  </a:lnTo>
                  <a:lnTo>
                    <a:pt x="914839" y="31247"/>
                  </a:lnTo>
                  <a:lnTo>
                    <a:pt x="865908" y="42233"/>
                  </a:lnTo>
                  <a:lnTo>
                    <a:pt x="817830" y="54772"/>
                  </a:lnTo>
                  <a:lnTo>
                    <a:pt x="770652" y="68828"/>
                  </a:lnTo>
                  <a:lnTo>
                    <a:pt x="724419" y="84365"/>
                  </a:lnTo>
                  <a:lnTo>
                    <a:pt x="679177" y="101346"/>
                  </a:lnTo>
                  <a:lnTo>
                    <a:pt x="634971" y="119734"/>
                  </a:lnTo>
                  <a:lnTo>
                    <a:pt x="591849" y="139493"/>
                  </a:lnTo>
                  <a:lnTo>
                    <a:pt x="549855" y="160587"/>
                  </a:lnTo>
                  <a:lnTo>
                    <a:pt x="509036" y="182979"/>
                  </a:lnTo>
                  <a:lnTo>
                    <a:pt x="469438" y="206632"/>
                  </a:lnTo>
                  <a:lnTo>
                    <a:pt x="431106" y="231511"/>
                  </a:lnTo>
                  <a:lnTo>
                    <a:pt x="394086" y="257578"/>
                  </a:lnTo>
                  <a:lnTo>
                    <a:pt x="358425" y="284797"/>
                  </a:lnTo>
                  <a:lnTo>
                    <a:pt x="324168" y="313132"/>
                  </a:lnTo>
                  <a:lnTo>
                    <a:pt x="291361" y="342545"/>
                  </a:lnTo>
                  <a:lnTo>
                    <a:pt x="260050" y="373002"/>
                  </a:lnTo>
                  <a:lnTo>
                    <a:pt x="230282" y="404464"/>
                  </a:lnTo>
                  <a:lnTo>
                    <a:pt x="202100" y="436896"/>
                  </a:lnTo>
                  <a:lnTo>
                    <a:pt x="175553" y="470261"/>
                  </a:lnTo>
                  <a:lnTo>
                    <a:pt x="150686" y="504522"/>
                  </a:lnTo>
                  <a:lnTo>
                    <a:pt x="127543" y="539644"/>
                  </a:lnTo>
                  <a:lnTo>
                    <a:pt x="106173" y="575589"/>
                  </a:lnTo>
                  <a:lnTo>
                    <a:pt x="86620" y="612322"/>
                  </a:lnTo>
                  <a:lnTo>
                    <a:pt x="68930" y="649805"/>
                  </a:lnTo>
                  <a:lnTo>
                    <a:pt x="53149" y="688002"/>
                  </a:lnTo>
                  <a:lnTo>
                    <a:pt x="39324" y="726877"/>
                  </a:lnTo>
                  <a:lnTo>
                    <a:pt x="27499" y="766392"/>
                  </a:lnTo>
                  <a:lnTo>
                    <a:pt x="17722" y="806513"/>
                  </a:lnTo>
                  <a:lnTo>
                    <a:pt x="10037" y="847202"/>
                  </a:lnTo>
                  <a:lnTo>
                    <a:pt x="4491" y="888422"/>
                  </a:lnTo>
                  <a:lnTo>
                    <a:pt x="1130" y="930137"/>
                  </a:lnTo>
                  <a:lnTo>
                    <a:pt x="0" y="972312"/>
                  </a:lnTo>
                  <a:lnTo>
                    <a:pt x="1130" y="1014486"/>
                  </a:lnTo>
                  <a:lnTo>
                    <a:pt x="4491" y="1056201"/>
                  </a:lnTo>
                  <a:lnTo>
                    <a:pt x="10037" y="1097421"/>
                  </a:lnTo>
                  <a:lnTo>
                    <a:pt x="17722" y="1138110"/>
                  </a:lnTo>
                  <a:lnTo>
                    <a:pt x="27499" y="1178231"/>
                  </a:lnTo>
                  <a:lnTo>
                    <a:pt x="39324" y="1217746"/>
                  </a:lnTo>
                  <a:lnTo>
                    <a:pt x="53149" y="1256621"/>
                  </a:lnTo>
                  <a:lnTo>
                    <a:pt x="68930" y="1294818"/>
                  </a:lnTo>
                  <a:lnTo>
                    <a:pt x="86620" y="1332301"/>
                  </a:lnTo>
                  <a:lnTo>
                    <a:pt x="106173" y="1369034"/>
                  </a:lnTo>
                  <a:lnTo>
                    <a:pt x="127543" y="1404979"/>
                  </a:lnTo>
                  <a:lnTo>
                    <a:pt x="150686" y="1440101"/>
                  </a:lnTo>
                  <a:lnTo>
                    <a:pt x="175553" y="1474362"/>
                  </a:lnTo>
                  <a:lnTo>
                    <a:pt x="202100" y="1507727"/>
                  </a:lnTo>
                  <a:lnTo>
                    <a:pt x="230282" y="1540159"/>
                  </a:lnTo>
                  <a:lnTo>
                    <a:pt x="260050" y="1571621"/>
                  </a:lnTo>
                  <a:lnTo>
                    <a:pt x="291361" y="1602078"/>
                  </a:lnTo>
                  <a:lnTo>
                    <a:pt x="324168" y="1631491"/>
                  </a:lnTo>
                  <a:lnTo>
                    <a:pt x="358425" y="1659826"/>
                  </a:lnTo>
                  <a:lnTo>
                    <a:pt x="394086" y="1687045"/>
                  </a:lnTo>
                  <a:lnTo>
                    <a:pt x="431106" y="1713112"/>
                  </a:lnTo>
                  <a:lnTo>
                    <a:pt x="469438" y="1737991"/>
                  </a:lnTo>
                  <a:lnTo>
                    <a:pt x="509036" y="1761644"/>
                  </a:lnTo>
                  <a:lnTo>
                    <a:pt x="549855" y="1784036"/>
                  </a:lnTo>
                  <a:lnTo>
                    <a:pt x="591849" y="1805130"/>
                  </a:lnTo>
                  <a:lnTo>
                    <a:pt x="634971" y="1824889"/>
                  </a:lnTo>
                  <a:lnTo>
                    <a:pt x="679177" y="1843277"/>
                  </a:lnTo>
                  <a:lnTo>
                    <a:pt x="724419" y="1860258"/>
                  </a:lnTo>
                  <a:lnTo>
                    <a:pt x="770652" y="1875795"/>
                  </a:lnTo>
                  <a:lnTo>
                    <a:pt x="817830" y="1889851"/>
                  </a:lnTo>
                  <a:lnTo>
                    <a:pt x="865908" y="1902390"/>
                  </a:lnTo>
                  <a:lnTo>
                    <a:pt x="914839" y="1913376"/>
                  </a:lnTo>
                  <a:lnTo>
                    <a:pt x="964577" y="1922772"/>
                  </a:lnTo>
                  <a:lnTo>
                    <a:pt x="1015076" y="1930541"/>
                  </a:lnTo>
                  <a:lnTo>
                    <a:pt x="1066292" y="1936647"/>
                  </a:lnTo>
                  <a:lnTo>
                    <a:pt x="1118176" y="1941054"/>
                  </a:lnTo>
                  <a:lnTo>
                    <a:pt x="1170685" y="1943725"/>
                  </a:lnTo>
                  <a:lnTo>
                    <a:pt x="1223772" y="1944624"/>
                  </a:lnTo>
                  <a:lnTo>
                    <a:pt x="1276858" y="1943725"/>
                  </a:lnTo>
                  <a:lnTo>
                    <a:pt x="1329367" y="1941054"/>
                  </a:lnTo>
                  <a:lnTo>
                    <a:pt x="1381251" y="1936647"/>
                  </a:lnTo>
                  <a:lnTo>
                    <a:pt x="1432467" y="1930541"/>
                  </a:lnTo>
                  <a:lnTo>
                    <a:pt x="1482966" y="1922772"/>
                  </a:lnTo>
                  <a:lnTo>
                    <a:pt x="1532704" y="1913376"/>
                  </a:lnTo>
                  <a:lnTo>
                    <a:pt x="1581635" y="1902390"/>
                  </a:lnTo>
                  <a:lnTo>
                    <a:pt x="1629713" y="1889851"/>
                  </a:lnTo>
                  <a:lnTo>
                    <a:pt x="1676891" y="1875795"/>
                  </a:lnTo>
                  <a:lnTo>
                    <a:pt x="1723124" y="1860258"/>
                  </a:lnTo>
                  <a:lnTo>
                    <a:pt x="1768366" y="1843277"/>
                  </a:lnTo>
                  <a:lnTo>
                    <a:pt x="1812572" y="1824889"/>
                  </a:lnTo>
                  <a:lnTo>
                    <a:pt x="1855694" y="1805130"/>
                  </a:lnTo>
                  <a:lnTo>
                    <a:pt x="1897688" y="1784036"/>
                  </a:lnTo>
                  <a:lnTo>
                    <a:pt x="1938507" y="1761644"/>
                  </a:lnTo>
                  <a:lnTo>
                    <a:pt x="1978105" y="1737991"/>
                  </a:lnTo>
                  <a:lnTo>
                    <a:pt x="2016437" y="1713112"/>
                  </a:lnTo>
                  <a:lnTo>
                    <a:pt x="2053457" y="1687045"/>
                  </a:lnTo>
                  <a:lnTo>
                    <a:pt x="2089118" y="1659826"/>
                  </a:lnTo>
                  <a:lnTo>
                    <a:pt x="2123375" y="1631491"/>
                  </a:lnTo>
                  <a:lnTo>
                    <a:pt x="2156182" y="1602078"/>
                  </a:lnTo>
                  <a:lnTo>
                    <a:pt x="2187493" y="1571621"/>
                  </a:lnTo>
                  <a:lnTo>
                    <a:pt x="2217261" y="1540159"/>
                  </a:lnTo>
                  <a:lnTo>
                    <a:pt x="2245443" y="1507727"/>
                  </a:lnTo>
                  <a:lnTo>
                    <a:pt x="2271990" y="1474362"/>
                  </a:lnTo>
                  <a:lnTo>
                    <a:pt x="2296857" y="1440101"/>
                  </a:lnTo>
                  <a:lnTo>
                    <a:pt x="2320000" y="1404979"/>
                  </a:lnTo>
                  <a:lnTo>
                    <a:pt x="2341370" y="1369034"/>
                  </a:lnTo>
                  <a:lnTo>
                    <a:pt x="2360923" y="1332301"/>
                  </a:lnTo>
                  <a:lnTo>
                    <a:pt x="2378613" y="1294818"/>
                  </a:lnTo>
                  <a:lnTo>
                    <a:pt x="2394394" y="1256621"/>
                  </a:lnTo>
                  <a:lnTo>
                    <a:pt x="2408219" y="1217746"/>
                  </a:lnTo>
                  <a:lnTo>
                    <a:pt x="2420044" y="1178231"/>
                  </a:lnTo>
                  <a:lnTo>
                    <a:pt x="2429821" y="1138110"/>
                  </a:lnTo>
                  <a:lnTo>
                    <a:pt x="2437506" y="1097421"/>
                  </a:lnTo>
                  <a:lnTo>
                    <a:pt x="2443052" y="1056201"/>
                  </a:lnTo>
                  <a:lnTo>
                    <a:pt x="2446413" y="1014486"/>
                  </a:lnTo>
                  <a:lnTo>
                    <a:pt x="2447544" y="972312"/>
                  </a:lnTo>
                  <a:lnTo>
                    <a:pt x="2446413" y="930137"/>
                  </a:lnTo>
                  <a:lnTo>
                    <a:pt x="2443052" y="888422"/>
                  </a:lnTo>
                  <a:lnTo>
                    <a:pt x="2437506" y="847202"/>
                  </a:lnTo>
                  <a:lnTo>
                    <a:pt x="2429821" y="806513"/>
                  </a:lnTo>
                  <a:lnTo>
                    <a:pt x="2420044" y="766392"/>
                  </a:lnTo>
                  <a:lnTo>
                    <a:pt x="2408219" y="726877"/>
                  </a:lnTo>
                  <a:lnTo>
                    <a:pt x="2394394" y="688002"/>
                  </a:lnTo>
                  <a:lnTo>
                    <a:pt x="2378613" y="649805"/>
                  </a:lnTo>
                  <a:lnTo>
                    <a:pt x="2360923" y="612322"/>
                  </a:lnTo>
                  <a:lnTo>
                    <a:pt x="2341370" y="575589"/>
                  </a:lnTo>
                  <a:lnTo>
                    <a:pt x="2320000" y="539644"/>
                  </a:lnTo>
                  <a:lnTo>
                    <a:pt x="2296857" y="504522"/>
                  </a:lnTo>
                  <a:lnTo>
                    <a:pt x="2271990" y="470261"/>
                  </a:lnTo>
                  <a:lnTo>
                    <a:pt x="2245443" y="436896"/>
                  </a:lnTo>
                  <a:lnTo>
                    <a:pt x="2217261" y="404464"/>
                  </a:lnTo>
                  <a:lnTo>
                    <a:pt x="2187493" y="373002"/>
                  </a:lnTo>
                  <a:lnTo>
                    <a:pt x="2156182" y="342545"/>
                  </a:lnTo>
                  <a:lnTo>
                    <a:pt x="2123375" y="313132"/>
                  </a:lnTo>
                  <a:lnTo>
                    <a:pt x="2089118" y="284797"/>
                  </a:lnTo>
                  <a:lnTo>
                    <a:pt x="2053457" y="257578"/>
                  </a:lnTo>
                  <a:lnTo>
                    <a:pt x="2016437" y="231511"/>
                  </a:lnTo>
                  <a:lnTo>
                    <a:pt x="1978105" y="206632"/>
                  </a:lnTo>
                  <a:lnTo>
                    <a:pt x="1938507" y="182979"/>
                  </a:lnTo>
                  <a:lnTo>
                    <a:pt x="1897688" y="160587"/>
                  </a:lnTo>
                  <a:lnTo>
                    <a:pt x="1855694" y="139493"/>
                  </a:lnTo>
                  <a:lnTo>
                    <a:pt x="1812572" y="119734"/>
                  </a:lnTo>
                  <a:lnTo>
                    <a:pt x="1768366" y="101346"/>
                  </a:lnTo>
                  <a:lnTo>
                    <a:pt x="1723124" y="84365"/>
                  </a:lnTo>
                  <a:lnTo>
                    <a:pt x="1676891" y="68828"/>
                  </a:lnTo>
                  <a:lnTo>
                    <a:pt x="1629713" y="54772"/>
                  </a:lnTo>
                  <a:lnTo>
                    <a:pt x="1581635" y="42233"/>
                  </a:lnTo>
                  <a:lnTo>
                    <a:pt x="1532704" y="31247"/>
                  </a:lnTo>
                  <a:lnTo>
                    <a:pt x="1482966" y="21851"/>
                  </a:lnTo>
                  <a:lnTo>
                    <a:pt x="1432467" y="14082"/>
                  </a:lnTo>
                  <a:lnTo>
                    <a:pt x="1381251" y="7976"/>
                  </a:lnTo>
                  <a:lnTo>
                    <a:pt x="1329367" y="3569"/>
                  </a:lnTo>
                  <a:lnTo>
                    <a:pt x="1276858" y="898"/>
                  </a:lnTo>
                  <a:lnTo>
                    <a:pt x="1223772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8653" y="1524761"/>
              <a:ext cx="2447925" cy="1945005"/>
            </a:xfrm>
            <a:custGeom>
              <a:avLst/>
              <a:gdLst/>
              <a:ahLst/>
              <a:cxnLst/>
              <a:rect l="l" t="t" r="r" b="b"/>
              <a:pathLst>
                <a:path w="2447925" h="1945004">
                  <a:moveTo>
                    <a:pt x="0" y="972312"/>
                  </a:moveTo>
                  <a:lnTo>
                    <a:pt x="1130" y="930137"/>
                  </a:lnTo>
                  <a:lnTo>
                    <a:pt x="4491" y="888422"/>
                  </a:lnTo>
                  <a:lnTo>
                    <a:pt x="10037" y="847202"/>
                  </a:lnTo>
                  <a:lnTo>
                    <a:pt x="17722" y="806513"/>
                  </a:lnTo>
                  <a:lnTo>
                    <a:pt x="27499" y="766392"/>
                  </a:lnTo>
                  <a:lnTo>
                    <a:pt x="39324" y="726877"/>
                  </a:lnTo>
                  <a:lnTo>
                    <a:pt x="53149" y="688002"/>
                  </a:lnTo>
                  <a:lnTo>
                    <a:pt x="68930" y="649805"/>
                  </a:lnTo>
                  <a:lnTo>
                    <a:pt x="86620" y="612322"/>
                  </a:lnTo>
                  <a:lnTo>
                    <a:pt x="106173" y="575589"/>
                  </a:lnTo>
                  <a:lnTo>
                    <a:pt x="127543" y="539644"/>
                  </a:lnTo>
                  <a:lnTo>
                    <a:pt x="150686" y="504522"/>
                  </a:lnTo>
                  <a:lnTo>
                    <a:pt x="175553" y="470261"/>
                  </a:lnTo>
                  <a:lnTo>
                    <a:pt x="202100" y="436896"/>
                  </a:lnTo>
                  <a:lnTo>
                    <a:pt x="230282" y="404464"/>
                  </a:lnTo>
                  <a:lnTo>
                    <a:pt x="260050" y="373002"/>
                  </a:lnTo>
                  <a:lnTo>
                    <a:pt x="291361" y="342545"/>
                  </a:lnTo>
                  <a:lnTo>
                    <a:pt x="324168" y="313132"/>
                  </a:lnTo>
                  <a:lnTo>
                    <a:pt x="358425" y="284797"/>
                  </a:lnTo>
                  <a:lnTo>
                    <a:pt x="394086" y="257578"/>
                  </a:lnTo>
                  <a:lnTo>
                    <a:pt x="431106" y="231511"/>
                  </a:lnTo>
                  <a:lnTo>
                    <a:pt x="469438" y="206632"/>
                  </a:lnTo>
                  <a:lnTo>
                    <a:pt x="509036" y="182979"/>
                  </a:lnTo>
                  <a:lnTo>
                    <a:pt x="549855" y="160587"/>
                  </a:lnTo>
                  <a:lnTo>
                    <a:pt x="591849" y="139493"/>
                  </a:lnTo>
                  <a:lnTo>
                    <a:pt x="634971" y="119734"/>
                  </a:lnTo>
                  <a:lnTo>
                    <a:pt x="679177" y="101346"/>
                  </a:lnTo>
                  <a:lnTo>
                    <a:pt x="724419" y="84365"/>
                  </a:lnTo>
                  <a:lnTo>
                    <a:pt x="770652" y="68828"/>
                  </a:lnTo>
                  <a:lnTo>
                    <a:pt x="817830" y="54772"/>
                  </a:lnTo>
                  <a:lnTo>
                    <a:pt x="865908" y="42233"/>
                  </a:lnTo>
                  <a:lnTo>
                    <a:pt x="914839" y="31247"/>
                  </a:lnTo>
                  <a:lnTo>
                    <a:pt x="964577" y="21851"/>
                  </a:lnTo>
                  <a:lnTo>
                    <a:pt x="1015076" y="14082"/>
                  </a:lnTo>
                  <a:lnTo>
                    <a:pt x="1066292" y="7976"/>
                  </a:lnTo>
                  <a:lnTo>
                    <a:pt x="1118176" y="3569"/>
                  </a:lnTo>
                  <a:lnTo>
                    <a:pt x="1170685" y="898"/>
                  </a:lnTo>
                  <a:lnTo>
                    <a:pt x="1223772" y="0"/>
                  </a:lnTo>
                  <a:lnTo>
                    <a:pt x="1276858" y="898"/>
                  </a:lnTo>
                  <a:lnTo>
                    <a:pt x="1329367" y="3569"/>
                  </a:lnTo>
                  <a:lnTo>
                    <a:pt x="1381251" y="7976"/>
                  </a:lnTo>
                  <a:lnTo>
                    <a:pt x="1432467" y="14082"/>
                  </a:lnTo>
                  <a:lnTo>
                    <a:pt x="1482966" y="21851"/>
                  </a:lnTo>
                  <a:lnTo>
                    <a:pt x="1532704" y="31247"/>
                  </a:lnTo>
                  <a:lnTo>
                    <a:pt x="1581635" y="42233"/>
                  </a:lnTo>
                  <a:lnTo>
                    <a:pt x="1629713" y="54772"/>
                  </a:lnTo>
                  <a:lnTo>
                    <a:pt x="1676891" y="68828"/>
                  </a:lnTo>
                  <a:lnTo>
                    <a:pt x="1723124" y="84365"/>
                  </a:lnTo>
                  <a:lnTo>
                    <a:pt x="1768366" y="101346"/>
                  </a:lnTo>
                  <a:lnTo>
                    <a:pt x="1812572" y="119734"/>
                  </a:lnTo>
                  <a:lnTo>
                    <a:pt x="1855694" y="139493"/>
                  </a:lnTo>
                  <a:lnTo>
                    <a:pt x="1897688" y="160587"/>
                  </a:lnTo>
                  <a:lnTo>
                    <a:pt x="1938507" y="182979"/>
                  </a:lnTo>
                  <a:lnTo>
                    <a:pt x="1978105" y="206632"/>
                  </a:lnTo>
                  <a:lnTo>
                    <a:pt x="2016437" y="231511"/>
                  </a:lnTo>
                  <a:lnTo>
                    <a:pt x="2053457" y="257578"/>
                  </a:lnTo>
                  <a:lnTo>
                    <a:pt x="2089118" y="284797"/>
                  </a:lnTo>
                  <a:lnTo>
                    <a:pt x="2123375" y="313132"/>
                  </a:lnTo>
                  <a:lnTo>
                    <a:pt x="2156182" y="342545"/>
                  </a:lnTo>
                  <a:lnTo>
                    <a:pt x="2187493" y="373002"/>
                  </a:lnTo>
                  <a:lnTo>
                    <a:pt x="2217261" y="404464"/>
                  </a:lnTo>
                  <a:lnTo>
                    <a:pt x="2245443" y="436896"/>
                  </a:lnTo>
                  <a:lnTo>
                    <a:pt x="2271990" y="470261"/>
                  </a:lnTo>
                  <a:lnTo>
                    <a:pt x="2296857" y="504522"/>
                  </a:lnTo>
                  <a:lnTo>
                    <a:pt x="2320000" y="539644"/>
                  </a:lnTo>
                  <a:lnTo>
                    <a:pt x="2341370" y="575589"/>
                  </a:lnTo>
                  <a:lnTo>
                    <a:pt x="2360923" y="612322"/>
                  </a:lnTo>
                  <a:lnTo>
                    <a:pt x="2378613" y="649805"/>
                  </a:lnTo>
                  <a:lnTo>
                    <a:pt x="2394394" y="688002"/>
                  </a:lnTo>
                  <a:lnTo>
                    <a:pt x="2408219" y="726877"/>
                  </a:lnTo>
                  <a:lnTo>
                    <a:pt x="2420044" y="766392"/>
                  </a:lnTo>
                  <a:lnTo>
                    <a:pt x="2429821" y="806513"/>
                  </a:lnTo>
                  <a:lnTo>
                    <a:pt x="2437506" y="847202"/>
                  </a:lnTo>
                  <a:lnTo>
                    <a:pt x="2443052" y="888422"/>
                  </a:lnTo>
                  <a:lnTo>
                    <a:pt x="2446413" y="930137"/>
                  </a:lnTo>
                  <a:lnTo>
                    <a:pt x="2447544" y="972312"/>
                  </a:lnTo>
                  <a:lnTo>
                    <a:pt x="2446413" y="1014486"/>
                  </a:lnTo>
                  <a:lnTo>
                    <a:pt x="2443052" y="1056201"/>
                  </a:lnTo>
                  <a:lnTo>
                    <a:pt x="2437506" y="1097421"/>
                  </a:lnTo>
                  <a:lnTo>
                    <a:pt x="2429821" y="1138110"/>
                  </a:lnTo>
                  <a:lnTo>
                    <a:pt x="2420044" y="1178231"/>
                  </a:lnTo>
                  <a:lnTo>
                    <a:pt x="2408219" y="1217746"/>
                  </a:lnTo>
                  <a:lnTo>
                    <a:pt x="2394394" y="1256621"/>
                  </a:lnTo>
                  <a:lnTo>
                    <a:pt x="2378613" y="1294818"/>
                  </a:lnTo>
                  <a:lnTo>
                    <a:pt x="2360923" y="1332301"/>
                  </a:lnTo>
                  <a:lnTo>
                    <a:pt x="2341370" y="1369034"/>
                  </a:lnTo>
                  <a:lnTo>
                    <a:pt x="2320000" y="1404979"/>
                  </a:lnTo>
                  <a:lnTo>
                    <a:pt x="2296857" y="1440101"/>
                  </a:lnTo>
                  <a:lnTo>
                    <a:pt x="2271990" y="1474362"/>
                  </a:lnTo>
                  <a:lnTo>
                    <a:pt x="2245443" y="1507727"/>
                  </a:lnTo>
                  <a:lnTo>
                    <a:pt x="2217261" y="1540159"/>
                  </a:lnTo>
                  <a:lnTo>
                    <a:pt x="2187493" y="1571621"/>
                  </a:lnTo>
                  <a:lnTo>
                    <a:pt x="2156182" y="1602078"/>
                  </a:lnTo>
                  <a:lnTo>
                    <a:pt x="2123375" y="1631491"/>
                  </a:lnTo>
                  <a:lnTo>
                    <a:pt x="2089118" y="1659826"/>
                  </a:lnTo>
                  <a:lnTo>
                    <a:pt x="2053457" y="1687045"/>
                  </a:lnTo>
                  <a:lnTo>
                    <a:pt x="2016437" y="1713112"/>
                  </a:lnTo>
                  <a:lnTo>
                    <a:pt x="1978105" y="1737991"/>
                  </a:lnTo>
                  <a:lnTo>
                    <a:pt x="1938507" y="1761644"/>
                  </a:lnTo>
                  <a:lnTo>
                    <a:pt x="1897688" y="1784036"/>
                  </a:lnTo>
                  <a:lnTo>
                    <a:pt x="1855694" y="1805130"/>
                  </a:lnTo>
                  <a:lnTo>
                    <a:pt x="1812572" y="1824889"/>
                  </a:lnTo>
                  <a:lnTo>
                    <a:pt x="1768366" y="1843277"/>
                  </a:lnTo>
                  <a:lnTo>
                    <a:pt x="1723124" y="1860258"/>
                  </a:lnTo>
                  <a:lnTo>
                    <a:pt x="1676891" y="1875795"/>
                  </a:lnTo>
                  <a:lnTo>
                    <a:pt x="1629713" y="1889851"/>
                  </a:lnTo>
                  <a:lnTo>
                    <a:pt x="1581635" y="1902390"/>
                  </a:lnTo>
                  <a:lnTo>
                    <a:pt x="1532704" y="1913376"/>
                  </a:lnTo>
                  <a:lnTo>
                    <a:pt x="1482966" y="1922772"/>
                  </a:lnTo>
                  <a:lnTo>
                    <a:pt x="1432467" y="1930541"/>
                  </a:lnTo>
                  <a:lnTo>
                    <a:pt x="1381251" y="1936647"/>
                  </a:lnTo>
                  <a:lnTo>
                    <a:pt x="1329367" y="1941054"/>
                  </a:lnTo>
                  <a:lnTo>
                    <a:pt x="1276858" y="1943725"/>
                  </a:lnTo>
                  <a:lnTo>
                    <a:pt x="1223772" y="1944624"/>
                  </a:lnTo>
                  <a:lnTo>
                    <a:pt x="1170685" y="1943725"/>
                  </a:lnTo>
                  <a:lnTo>
                    <a:pt x="1118176" y="1941054"/>
                  </a:lnTo>
                  <a:lnTo>
                    <a:pt x="1066292" y="1936647"/>
                  </a:lnTo>
                  <a:lnTo>
                    <a:pt x="1015076" y="1930541"/>
                  </a:lnTo>
                  <a:lnTo>
                    <a:pt x="964577" y="1922772"/>
                  </a:lnTo>
                  <a:lnTo>
                    <a:pt x="914839" y="1913376"/>
                  </a:lnTo>
                  <a:lnTo>
                    <a:pt x="865908" y="1902390"/>
                  </a:lnTo>
                  <a:lnTo>
                    <a:pt x="817830" y="1889851"/>
                  </a:lnTo>
                  <a:lnTo>
                    <a:pt x="770652" y="1875795"/>
                  </a:lnTo>
                  <a:lnTo>
                    <a:pt x="724419" y="1860258"/>
                  </a:lnTo>
                  <a:lnTo>
                    <a:pt x="679177" y="1843277"/>
                  </a:lnTo>
                  <a:lnTo>
                    <a:pt x="634971" y="1824889"/>
                  </a:lnTo>
                  <a:lnTo>
                    <a:pt x="591849" y="1805130"/>
                  </a:lnTo>
                  <a:lnTo>
                    <a:pt x="549855" y="1784036"/>
                  </a:lnTo>
                  <a:lnTo>
                    <a:pt x="509036" y="1761644"/>
                  </a:lnTo>
                  <a:lnTo>
                    <a:pt x="469438" y="1737991"/>
                  </a:lnTo>
                  <a:lnTo>
                    <a:pt x="431106" y="1713112"/>
                  </a:lnTo>
                  <a:lnTo>
                    <a:pt x="394086" y="1687045"/>
                  </a:lnTo>
                  <a:lnTo>
                    <a:pt x="358425" y="1659826"/>
                  </a:lnTo>
                  <a:lnTo>
                    <a:pt x="324168" y="1631491"/>
                  </a:lnTo>
                  <a:lnTo>
                    <a:pt x="291361" y="1602078"/>
                  </a:lnTo>
                  <a:lnTo>
                    <a:pt x="260050" y="1571621"/>
                  </a:lnTo>
                  <a:lnTo>
                    <a:pt x="230282" y="1540159"/>
                  </a:lnTo>
                  <a:lnTo>
                    <a:pt x="202100" y="1507727"/>
                  </a:lnTo>
                  <a:lnTo>
                    <a:pt x="175553" y="1474362"/>
                  </a:lnTo>
                  <a:lnTo>
                    <a:pt x="150686" y="1440101"/>
                  </a:lnTo>
                  <a:lnTo>
                    <a:pt x="127543" y="1404979"/>
                  </a:lnTo>
                  <a:lnTo>
                    <a:pt x="106173" y="1369034"/>
                  </a:lnTo>
                  <a:lnTo>
                    <a:pt x="86620" y="1332301"/>
                  </a:lnTo>
                  <a:lnTo>
                    <a:pt x="68930" y="1294818"/>
                  </a:lnTo>
                  <a:lnTo>
                    <a:pt x="53149" y="1256621"/>
                  </a:lnTo>
                  <a:lnTo>
                    <a:pt x="39324" y="1217746"/>
                  </a:lnTo>
                  <a:lnTo>
                    <a:pt x="27499" y="1178231"/>
                  </a:lnTo>
                  <a:lnTo>
                    <a:pt x="17722" y="1138110"/>
                  </a:lnTo>
                  <a:lnTo>
                    <a:pt x="10037" y="1097421"/>
                  </a:lnTo>
                  <a:lnTo>
                    <a:pt x="4491" y="1056201"/>
                  </a:lnTo>
                  <a:lnTo>
                    <a:pt x="1130" y="1014486"/>
                  </a:lnTo>
                  <a:lnTo>
                    <a:pt x="0" y="972312"/>
                  </a:lnTo>
                  <a:close/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25188" y="2194382"/>
            <a:ext cx="1015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FASE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ANALÍTICA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95541" y="4115053"/>
            <a:ext cx="2473325" cy="1970405"/>
            <a:chOff x="6495541" y="4115053"/>
            <a:chExt cx="2473325" cy="1970405"/>
          </a:xfrm>
        </p:grpSpPr>
        <p:sp>
          <p:nvSpPr>
            <p:cNvPr id="15" name="object 15"/>
            <p:cNvSpPr/>
            <p:nvPr/>
          </p:nvSpPr>
          <p:spPr>
            <a:xfrm>
              <a:off x="6508241" y="4127753"/>
              <a:ext cx="2447925" cy="1945005"/>
            </a:xfrm>
            <a:custGeom>
              <a:avLst/>
              <a:gdLst/>
              <a:ahLst/>
              <a:cxnLst/>
              <a:rect l="l" t="t" r="r" b="b"/>
              <a:pathLst>
                <a:path w="2447925" h="1945004">
                  <a:moveTo>
                    <a:pt x="1223772" y="0"/>
                  </a:moveTo>
                  <a:lnTo>
                    <a:pt x="1170685" y="898"/>
                  </a:lnTo>
                  <a:lnTo>
                    <a:pt x="1118176" y="3569"/>
                  </a:lnTo>
                  <a:lnTo>
                    <a:pt x="1066292" y="7976"/>
                  </a:lnTo>
                  <a:lnTo>
                    <a:pt x="1015076" y="14082"/>
                  </a:lnTo>
                  <a:lnTo>
                    <a:pt x="964577" y="21851"/>
                  </a:lnTo>
                  <a:lnTo>
                    <a:pt x="914839" y="31247"/>
                  </a:lnTo>
                  <a:lnTo>
                    <a:pt x="865908" y="42233"/>
                  </a:lnTo>
                  <a:lnTo>
                    <a:pt x="817830" y="54772"/>
                  </a:lnTo>
                  <a:lnTo>
                    <a:pt x="770652" y="68828"/>
                  </a:lnTo>
                  <a:lnTo>
                    <a:pt x="724419" y="84365"/>
                  </a:lnTo>
                  <a:lnTo>
                    <a:pt x="679177" y="101346"/>
                  </a:lnTo>
                  <a:lnTo>
                    <a:pt x="634971" y="119734"/>
                  </a:lnTo>
                  <a:lnTo>
                    <a:pt x="591849" y="139493"/>
                  </a:lnTo>
                  <a:lnTo>
                    <a:pt x="549855" y="160587"/>
                  </a:lnTo>
                  <a:lnTo>
                    <a:pt x="509036" y="182979"/>
                  </a:lnTo>
                  <a:lnTo>
                    <a:pt x="469438" y="206632"/>
                  </a:lnTo>
                  <a:lnTo>
                    <a:pt x="431106" y="231511"/>
                  </a:lnTo>
                  <a:lnTo>
                    <a:pt x="394086" y="257578"/>
                  </a:lnTo>
                  <a:lnTo>
                    <a:pt x="358425" y="284797"/>
                  </a:lnTo>
                  <a:lnTo>
                    <a:pt x="324168" y="313132"/>
                  </a:lnTo>
                  <a:lnTo>
                    <a:pt x="291361" y="342545"/>
                  </a:lnTo>
                  <a:lnTo>
                    <a:pt x="260050" y="373002"/>
                  </a:lnTo>
                  <a:lnTo>
                    <a:pt x="230282" y="404464"/>
                  </a:lnTo>
                  <a:lnTo>
                    <a:pt x="202100" y="436896"/>
                  </a:lnTo>
                  <a:lnTo>
                    <a:pt x="175553" y="470261"/>
                  </a:lnTo>
                  <a:lnTo>
                    <a:pt x="150686" y="504522"/>
                  </a:lnTo>
                  <a:lnTo>
                    <a:pt x="127543" y="539644"/>
                  </a:lnTo>
                  <a:lnTo>
                    <a:pt x="106173" y="575589"/>
                  </a:lnTo>
                  <a:lnTo>
                    <a:pt x="86620" y="612322"/>
                  </a:lnTo>
                  <a:lnTo>
                    <a:pt x="68930" y="649805"/>
                  </a:lnTo>
                  <a:lnTo>
                    <a:pt x="53149" y="688002"/>
                  </a:lnTo>
                  <a:lnTo>
                    <a:pt x="39324" y="726877"/>
                  </a:lnTo>
                  <a:lnTo>
                    <a:pt x="27499" y="766392"/>
                  </a:lnTo>
                  <a:lnTo>
                    <a:pt x="17722" y="806513"/>
                  </a:lnTo>
                  <a:lnTo>
                    <a:pt x="10037" y="847202"/>
                  </a:lnTo>
                  <a:lnTo>
                    <a:pt x="4491" y="888422"/>
                  </a:lnTo>
                  <a:lnTo>
                    <a:pt x="1130" y="930137"/>
                  </a:lnTo>
                  <a:lnTo>
                    <a:pt x="0" y="972312"/>
                  </a:lnTo>
                  <a:lnTo>
                    <a:pt x="1130" y="1014488"/>
                  </a:lnTo>
                  <a:lnTo>
                    <a:pt x="4491" y="1056206"/>
                  </a:lnTo>
                  <a:lnTo>
                    <a:pt x="10037" y="1097429"/>
                  </a:lnTo>
                  <a:lnTo>
                    <a:pt x="17722" y="1138120"/>
                  </a:lnTo>
                  <a:lnTo>
                    <a:pt x="27499" y="1178242"/>
                  </a:lnTo>
                  <a:lnTo>
                    <a:pt x="39324" y="1217759"/>
                  </a:lnTo>
                  <a:lnTo>
                    <a:pt x="53149" y="1256635"/>
                  </a:lnTo>
                  <a:lnTo>
                    <a:pt x="68930" y="1294833"/>
                  </a:lnTo>
                  <a:lnTo>
                    <a:pt x="86620" y="1332317"/>
                  </a:lnTo>
                  <a:lnTo>
                    <a:pt x="106173" y="1369050"/>
                  </a:lnTo>
                  <a:lnTo>
                    <a:pt x="127543" y="1404996"/>
                  </a:lnTo>
                  <a:lnTo>
                    <a:pt x="150686" y="1440118"/>
                  </a:lnTo>
                  <a:lnTo>
                    <a:pt x="175553" y="1474379"/>
                  </a:lnTo>
                  <a:lnTo>
                    <a:pt x="202100" y="1507744"/>
                  </a:lnTo>
                  <a:lnTo>
                    <a:pt x="230282" y="1540176"/>
                  </a:lnTo>
                  <a:lnTo>
                    <a:pt x="260050" y="1571638"/>
                  </a:lnTo>
                  <a:lnTo>
                    <a:pt x="291361" y="1602093"/>
                  </a:lnTo>
                  <a:lnTo>
                    <a:pt x="324168" y="1631506"/>
                  </a:lnTo>
                  <a:lnTo>
                    <a:pt x="358425" y="1659840"/>
                  </a:lnTo>
                  <a:lnTo>
                    <a:pt x="394086" y="1687059"/>
                  </a:lnTo>
                  <a:lnTo>
                    <a:pt x="431106" y="1713125"/>
                  </a:lnTo>
                  <a:lnTo>
                    <a:pt x="469438" y="1738002"/>
                  </a:lnTo>
                  <a:lnTo>
                    <a:pt x="509036" y="1761655"/>
                  </a:lnTo>
                  <a:lnTo>
                    <a:pt x="549855" y="1784046"/>
                  </a:lnTo>
                  <a:lnTo>
                    <a:pt x="591849" y="1805138"/>
                  </a:lnTo>
                  <a:lnTo>
                    <a:pt x="634971" y="1824897"/>
                  </a:lnTo>
                  <a:lnTo>
                    <a:pt x="679177" y="1843284"/>
                  </a:lnTo>
                  <a:lnTo>
                    <a:pt x="724419" y="1860264"/>
                  </a:lnTo>
                  <a:lnTo>
                    <a:pt x="770652" y="1875800"/>
                  </a:lnTo>
                  <a:lnTo>
                    <a:pt x="817830" y="1889855"/>
                  </a:lnTo>
                  <a:lnTo>
                    <a:pt x="865908" y="1902393"/>
                  </a:lnTo>
                  <a:lnTo>
                    <a:pt x="914839" y="1913378"/>
                  </a:lnTo>
                  <a:lnTo>
                    <a:pt x="964577" y="1922774"/>
                  </a:lnTo>
                  <a:lnTo>
                    <a:pt x="1015076" y="1930542"/>
                  </a:lnTo>
                  <a:lnTo>
                    <a:pt x="1066292" y="1936648"/>
                  </a:lnTo>
                  <a:lnTo>
                    <a:pt x="1118176" y="1941055"/>
                  </a:lnTo>
                  <a:lnTo>
                    <a:pt x="1170685" y="1943725"/>
                  </a:lnTo>
                  <a:lnTo>
                    <a:pt x="1223772" y="1944624"/>
                  </a:lnTo>
                  <a:lnTo>
                    <a:pt x="1276858" y="1943725"/>
                  </a:lnTo>
                  <a:lnTo>
                    <a:pt x="1329367" y="1941055"/>
                  </a:lnTo>
                  <a:lnTo>
                    <a:pt x="1381251" y="1936648"/>
                  </a:lnTo>
                  <a:lnTo>
                    <a:pt x="1432467" y="1930542"/>
                  </a:lnTo>
                  <a:lnTo>
                    <a:pt x="1482966" y="1922774"/>
                  </a:lnTo>
                  <a:lnTo>
                    <a:pt x="1532704" y="1913378"/>
                  </a:lnTo>
                  <a:lnTo>
                    <a:pt x="1581635" y="1902393"/>
                  </a:lnTo>
                  <a:lnTo>
                    <a:pt x="1629713" y="1889855"/>
                  </a:lnTo>
                  <a:lnTo>
                    <a:pt x="1676891" y="1875800"/>
                  </a:lnTo>
                  <a:lnTo>
                    <a:pt x="1723124" y="1860264"/>
                  </a:lnTo>
                  <a:lnTo>
                    <a:pt x="1768366" y="1843284"/>
                  </a:lnTo>
                  <a:lnTo>
                    <a:pt x="1812572" y="1824897"/>
                  </a:lnTo>
                  <a:lnTo>
                    <a:pt x="1855694" y="1805138"/>
                  </a:lnTo>
                  <a:lnTo>
                    <a:pt x="1897688" y="1784046"/>
                  </a:lnTo>
                  <a:lnTo>
                    <a:pt x="1938507" y="1761655"/>
                  </a:lnTo>
                  <a:lnTo>
                    <a:pt x="1978105" y="1738002"/>
                  </a:lnTo>
                  <a:lnTo>
                    <a:pt x="2016437" y="1713125"/>
                  </a:lnTo>
                  <a:lnTo>
                    <a:pt x="2053457" y="1687059"/>
                  </a:lnTo>
                  <a:lnTo>
                    <a:pt x="2089118" y="1659840"/>
                  </a:lnTo>
                  <a:lnTo>
                    <a:pt x="2123375" y="1631506"/>
                  </a:lnTo>
                  <a:lnTo>
                    <a:pt x="2156182" y="1602093"/>
                  </a:lnTo>
                  <a:lnTo>
                    <a:pt x="2187493" y="1571638"/>
                  </a:lnTo>
                  <a:lnTo>
                    <a:pt x="2217261" y="1540176"/>
                  </a:lnTo>
                  <a:lnTo>
                    <a:pt x="2245443" y="1507744"/>
                  </a:lnTo>
                  <a:lnTo>
                    <a:pt x="2271990" y="1474379"/>
                  </a:lnTo>
                  <a:lnTo>
                    <a:pt x="2296857" y="1440118"/>
                  </a:lnTo>
                  <a:lnTo>
                    <a:pt x="2320000" y="1404996"/>
                  </a:lnTo>
                  <a:lnTo>
                    <a:pt x="2341370" y="1369050"/>
                  </a:lnTo>
                  <a:lnTo>
                    <a:pt x="2360923" y="1332317"/>
                  </a:lnTo>
                  <a:lnTo>
                    <a:pt x="2378613" y="1294833"/>
                  </a:lnTo>
                  <a:lnTo>
                    <a:pt x="2394394" y="1256635"/>
                  </a:lnTo>
                  <a:lnTo>
                    <a:pt x="2408219" y="1217759"/>
                  </a:lnTo>
                  <a:lnTo>
                    <a:pt x="2420044" y="1178242"/>
                  </a:lnTo>
                  <a:lnTo>
                    <a:pt x="2429821" y="1138120"/>
                  </a:lnTo>
                  <a:lnTo>
                    <a:pt x="2437506" y="1097429"/>
                  </a:lnTo>
                  <a:lnTo>
                    <a:pt x="2443052" y="1056206"/>
                  </a:lnTo>
                  <a:lnTo>
                    <a:pt x="2446413" y="1014488"/>
                  </a:lnTo>
                  <a:lnTo>
                    <a:pt x="2447543" y="972312"/>
                  </a:lnTo>
                  <a:lnTo>
                    <a:pt x="2446413" y="930137"/>
                  </a:lnTo>
                  <a:lnTo>
                    <a:pt x="2443052" y="888422"/>
                  </a:lnTo>
                  <a:lnTo>
                    <a:pt x="2437506" y="847202"/>
                  </a:lnTo>
                  <a:lnTo>
                    <a:pt x="2429821" y="806513"/>
                  </a:lnTo>
                  <a:lnTo>
                    <a:pt x="2420044" y="766392"/>
                  </a:lnTo>
                  <a:lnTo>
                    <a:pt x="2408219" y="726877"/>
                  </a:lnTo>
                  <a:lnTo>
                    <a:pt x="2394394" y="688002"/>
                  </a:lnTo>
                  <a:lnTo>
                    <a:pt x="2378613" y="649805"/>
                  </a:lnTo>
                  <a:lnTo>
                    <a:pt x="2360923" y="612322"/>
                  </a:lnTo>
                  <a:lnTo>
                    <a:pt x="2341370" y="575589"/>
                  </a:lnTo>
                  <a:lnTo>
                    <a:pt x="2320000" y="539644"/>
                  </a:lnTo>
                  <a:lnTo>
                    <a:pt x="2296857" y="504522"/>
                  </a:lnTo>
                  <a:lnTo>
                    <a:pt x="2271990" y="470261"/>
                  </a:lnTo>
                  <a:lnTo>
                    <a:pt x="2245443" y="436896"/>
                  </a:lnTo>
                  <a:lnTo>
                    <a:pt x="2217261" y="404464"/>
                  </a:lnTo>
                  <a:lnTo>
                    <a:pt x="2187493" y="373002"/>
                  </a:lnTo>
                  <a:lnTo>
                    <a:pt x="2156182" y="342545"/>
                  </a:lnTo>
                  <a:lnTo>
                    <a:pt x="2123375" y="313132"/>
                  </a:lnTo>
                  <a:lnTo>
                    <a:pt x="2089118" y="284797"/>
                  </a:lnTo>
                  <a:lnTo>
                    <a:pt x="2053457" y="257578"/>
                  </a:lnTo>
                  <a:lnTo>
                    <a:pt x="2016437" y="231511"/>
                  </a:lnTo>
                  <a:lnTo>
                    <a:pt x="1978105" y="206632"/>
                  </a:lnTo>
                  <a:lnTo>
                    <a:pt x="1938507" y="182979"/>
                  </a:lnTo>
                  <a:lnTo>
                    <a:pt x="1897688" y="160587"/>
                  </a:lnTo>
                  <a:lnTo>
                    <a:pt x="1855694" y="139493"/>
                  </a:lnTo>
                  <a:lnTo>
                    <a:pt x="1812572" y="119734"/>
                  </a:lnTo>
                  <a:lnTo>
                    <a:pt x="1768366" y="101346"/>
                  </a:lnTo>
                  <a:lnTo>
                    <a:pt x="1723124" y="84365"/>
                  </a:lnTo>
                  <a:lnTo>
                    <a:pt x="1676891" y="68828"/>
                  </a:lnTo>
                  <a:lnTo>
                    <a:pt x="1629713" y="54772"/>
                  </a:lnTo>
                  <a:lnTo>
                    <a:pt x="1581635" y="42233"/>
                  </a:lnTo>
                  <a:lnTo>
                    <a:pt x="1532704" y="31247"/>
                  </a:lnTo>
                  <a:lnTo>
                    <a:pt x="1482966" y="21851"/>
                  </a:lnTo>
                  <a:lnTo>
                    <a:pt x="1432467" y="14082"/>
                  </a:lnTo>
                  <a:lnTo>
                    <a:pt x="1381251" y="7976"/>
                  </a:lnTo>
                  <a:lnTo>
                    <a:pt x="1329367" y="3569"/>
                  </a:lnTo>
                  <a:lnTo>
                    <a:pt x="1276858" y="898"/>
                  </a:lnTo>
                  <a:lnTo>
                    <a:pt x="1223772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8241" y="4127753"/>
              <a:ext cx="2447925" cy="1945005"/>
            </a:xfrm>
            <a:custGeom>
              <a:avLst/>
              <a:gdLst/>
              <a:ahLst/>
              <a:cxnLst/>
              <a:rect l="l" t="t" r="r" b="b"/>
              <a:pathLst>
                <a:path w="2447925" h="1945004">
                  <a:moveTo>
                    <a:pt x="0" y="972312"/>
                  </a:moveTo>
                  <a:lnTo>
                    <a:pt x="1130" y="930137"/>
                  </a:lnTo>
                  <a:lnTo>
                    <a:pt x="4491" y="888422"/>
                  </a:lnTo>
                  <a:lnTo>
                    <a:pt x="10037" y="847202"/>
                  </a:lnTo>
                  <a:lnTo>
                    <a:pt x="17722" y="806513"/>
                  </a:lnTo>
                  <a:lnTo>
                    <a:pt x="27499" y="766392"/>
                  </a:lnTo>
                  <a:lnTo>
                    <a:pt x="39324" y="726877"/>
                  </a:lnTo>
                  <a:lnTo>
                    <a:pt x="53149" y="688002"/>
                  </a:lnTo>
                  <a:lnTo>
                    <a:pt x="68930" y="649805"/>
                  </a:lnTo>
                  <a:lnTo>
                    <a:pt x="86620" y="612322"/>
                  </a:lnTo>
                  <a:lnTo>
                    <a:pt x="106173" y="575589"/>
                  </a:lnTo>
                  <a:lnTo>
                    <a:pt x="127543" y="539644"/>
                  </a:lnTo>
                  <a:lnTo>
                    <a:pt x="150686" y="504522"/>
                  </a:lnTo>
                  <a:lnTo>
                    <a:pt x="175553" y="470261"/>
                  </a:lnTo>
                  <a:lnTo>
                    <a:pt x="202100" y="436896"/>
                  </a:lnTo>
                  <a:lnTo>
                    <a:pt x="230282" y="404464"/>
                  </a:lnTo>
                  <a:lnTo>
                    <a:pt x="260050" y="373002"/>
                  </a:lnTo>
                  <a:lnTo>
                    <a:pt x="291361" y="342545"/>
                  </a:lnTo>
                  <a:lnTo>
                    <a:pt x="324168" y="313132"/>
                  </a:lnTo>
                  <a:lnTo>
                    <a:pt x="358425" y="284797"/>
                  </a:lnTo>
                  <a:lnTo>
                    <a:pt x="394086" y="257578"/>
                  </a:lnTo>
                  <a:lnTo>
                    <a:pt x="431106" y="231511"/>
                  </a:lnTo>
                  <a:lnTo>
                    <a:pt x="469438" y="206632"/>
                  </a:lnTo>
                  <a:lnTo>
                    <a:pt x="509036" y="182979"/>
                  </a:lnTo>
                  <a:lnTo>
                    <a:pt x="549855" y="160587"/>
                  </a:lnTo>
                  <a:lnTo>
                    <a:pt x="591849" y="139493"/>
                  </a:lnTo>
                  <a:lnTo>
                    <a:pt x="634971" y="119734"/>
                  </a:lnTo>
                  <a:lnTo>
                    <a:pt x="679177" y="101346"/>
                  </a:lnTo>
                  <a:lnTo>
                    <a:pt x="724419" y="84365"/>
                  </a:lnTo>
                  <a:lnTo>
                    <a:pt x="770652" y="68828"/>
                  </a:lnTo>
                  <a:lnTo>
                    <a:pt x="817830" y="54772"/>
                  </a:lnTo>
                  <a:lnTo>
                    <a:pt x="865908" y="42233"/>
                  </a:lnTo>
                  <a:lnTo>
                    <a:pt x="914839" y="31247"/>
                  </a:lnTo>
                  <a:lnTo>
                    <a:pt x="964577" y="21851"/>
                  </a:lnTo>
                  <a:lnTo>
                    <a:pt x="1015076" y="14082"/>
                  </a:lnTo>
                  <a:lnTo>
                    <a:pt x="1066292" y="7976"/>
                  </a:lnTo>
                  <a:lnTo>
                    <a:pt x="1118176" y="3569"/>
                  </a:lnTo>
                  <a:lnTo>
                    <a:pt x="1170685" y="898"/>
                  </a:lnTo>
                  <a:lnTo>
                    <a:pt x="1223772" y="0"/>
                  </a:lnTo>
                  <a:lnTo>
                    <a:pt x="1276858" y="898"/>
                  </a:lnTo>
                  <a:lnTo>
                    <a:pt x="1329367" y="3569"/>
                  </a:lnTo>
                  <a:lnTo>
                    <a:pt x="1381251" y="7976"/>
                  </a:lnTo>
                  <a:lnTo>
                    <a:pt x="1432467" y="14082"/>
                  </a:lnTo>
                  <a:lnTo>
                    <a:pt x="1482966" y="21851"/>
                  </a:lnTo>
                  <a:lnTo>
                    <a:pt x="1532704" y="31247"/>
                  </a:lnTo>
                  <a:lnTo>
                    <a:pt x="1581635" y="42233"/>
                  </a:lnTo>
                  <a:lnTo>
                    <a:pt x="1629713" y="54772"/>
                  </a:lnTo>
                  <a:lnTo>
                    <a:pt x="1676891" y="68828"/>
                  </a:lnTo>
                  <a:lnTo>
                    <a:pt x="1723124" y="84365"/>
                  </a:lnTo>
                  <a:lnTo>
                    <a:pt x="1768366" y="101346"/>
                  </a:lnTo>
                  <a:lnTo>
                    <a:pt x="1812572" y="119734"/>
                  </a:lnTo>
                  <a:lnTo>
                    <a:pt x="1855694" y="139493"/>
                  </a:lnTo>
                  <a:lnTo>
                    <a:pt x="1897688" y="160587"/>
                  </a:lnTo>
                  <a:lnTo>
                    <a:pt x="1938507" y="182979"/>
                  </a:lnTo>
                  <a:lnTo>
                    <a:pt x="1978105" y="206632"/>
                  </a:lnTo>
                  <a:lnTo>
                    <a:pt x="2016437" y="231511"/>
                  </a:lnTo>
                  <a:lnTo>
                    <a:pt x="2053457" y="257578"/>
                  </a:lnTo>
                  <a:lnTo>
                    <a:pt x="2089118" y="284797"/>
                  </a:lnTo>
                  <a:lnTo>
                    <a:pt x="2123375" y="313132"/>
                  </a:lnTo>
                  <a:lnTo>
                    <a:pt x="2156182" y="342545"/>
                  </a:lnTo>
                  <a:lnTo>
                    <a:pt x="2187493" y="373002"/>
                  </a:lnTo>
                  <a:lnTo>
                    <a:pt x="2217261" y="404464"/>
                  </a:lnTo>
                  <a:lnTo>
                    <a:pt x="2245443" y="436896"/>
                  </a:lnTo>
                  <a:lnTo>
                    <a:pt x="2271990" y="470261"/>
                  </a:lnTo>
                  <a:lnTo>
                    <a:pt x="2296857" y="504522"/>
                  </a:lnTo>
                  <a:lnTo>
                    <a:pt x="2320000" y="539644"/>
                  </a:lnTo>
                  <a:lnTo>
                    <a:pt x="2341370" y="575589"/>
                  </a:lnTo>
                  <a:lnTo>
                    <a:pt x="2360923" y="612322"/>
                  </a:lnTo>
                  <a:lnTo>
                    <a:pt x="2378613" y="649805"/>
                  </a:lnTo>
                  <a:lnTo>
                    <a:pt x="2394394" y="688002"/>
                  </a:lnTo>
                  <a:lnTo>
                    <a:pt x="2408219" y="726877"/>
                  </a:lnTo>
                  <a:lnTo>
                    <a:pt x="2420044" y="766392"/>
                  </a:lnTo>
                  <a:lnTo>
                    <a:pt x="2429821" y="806513"/>
                  </a:lnTo>
                  <a:lnTo>
                    <a:pt x="2437506" y="847202"/>
                  </a:lnTo>
                  <a:lnTo>
                    <a:pt x="2443052" y="888422"/>
                  </a:lnTo>
                  <a:lnTo>
                    <a:pt x="2446413" y="930137"/>
                  </a:lnTo>
                  <a:lnTo>
                    <a:pt x="2447543" y="972312"/>
                  </a:lnTo>
                  <a:lnTo>
                    <a:pt x="2446413" y="1014488"/>
                  </a:lnTo>
                  <a:lnTo>
                    <a:pt x="2443052" y="1056206"/>
                  </a:lnTo>
                  <a:lnTo>
                    <a:pt x="2437506" y="1097429"/>
                  </a:lnTo>
                  <a:lnTo>
                    <a:pt x="2429821" y="1138120"/>
                  </a:lnTo>
                  <a:lnTo>
                    <a:pt x="2420044" y="1178242"/>
                  </a:lnTo>
                  <a:lnTo>
                    <a:pt x="2408219" y="1217759"/>
                  </a:lnTo>
                  <a:lnTo>
                    <a:pt x="2394394" y="1256635"/>
                  </a:lnTo>
                  <a:lnTo>
                    <a:pt x="2378613" y="1294833"/>
                  </a:lnTo>
                  <a:lnTo>
                    <a:pt x="2360923" y="1332317"/>
                  </a:lnTo>
                  <a:lnTo>
                    <a:pt x="2341370" y="1369050"/>
                  </a:lnTo>
                  <a:lnTo>
                    <a:pt x="2320000" y="1404996"/>
                  </a:lnTo>
                  <a:lnTo>
                    <a:pt x="2296857" y="1440118"/>
                  </a:lnTo>
                  <a:lnTo>
                    <a:pt x="2271990" y="1474379"/>
                  </a:lnTo>
                  <a:lnTo>
                    <a:pt x="2245443" y="1507744"/>
                  </a:lnTo>
                  <a:lnTo>
                    <a:pt x="2217261" y="1540176"/>
                  </a:lnTo>
                  <a:lnTo>
                    <a:pt x="2187493" y="1571638"/>
                  </a:lnTo>
                  <a:lnTo>
                    <a:pt x="2156182" y="1602093"/>
                  </a:lnTo>
                  <a:lnTo>
                    <a:pt x="2123375" y="1631506"/>
                  </a:lnTo>
                  <a:lnTo>
                    <a:pt x="2089118" y="1659840"/>
                  </a:lnTo>
                  <a:lnTo>
                    <a:pt x="2053457" y="1687059"/>
                  </a:lnTo>
                  <a:lnTo>
                    <a:pt x="2016437" y="1713125"/>
                  </a:lnTo>
                  <a:lnTo>
                    <a:pt x="1978105" y="1738002"/>
                  </a:lnTo>
                  <a:lnTo>
                    <a:pt x="1938507" y="1761655"/>
                  </a:lnTo>
                  <a:lnTo>
                    <a:pt x="1897688" y="1784046"/>
                  </a:lnTo>
                  <a:lnTo>
                    <a:pt x="1855694" y="1805138"/>
                  </a:lnTo>
                  <a:lnTo>
                    <a:pt x="1812572" y="1824897"/>
                  </a:lnTo>
                  <a:lnTo>
                    <a:pt x="1768366" y="1843284"/>
                  </a:lnTo>
                  <a:lnTo>
                    <a:pt x="1723124" y="1860264"/>
                  </a:lnTo>
                  <a:lnTo>
                    <a:pt x="1676891" y="1875800"/>
                  </a:lnTo>
                  <a:lnTo>
                    <a:pt x="1629713" y="1889855"/>
                  </a:lnTo>
                  <a:lnTo>
                    <a:pt x="1581635" y="1902393"/>
                  </a:lnTo>
                  <a:lnTo>
                    <a:pt x="1532704" y="1913378"/>
                  </a:lnTo>
                  <a:lnTo>
                    <a:pt x="1482966" y="1922774"/>
                  </a:lnTo>
                  <a:lnTo>
                    <a:pt x="1432467" y="1930542"/>
                  </a:lnTo>
                  <a:lnTo>
                    <a:pt x="1381251" y="1936648"/>
                  </a:lnTo>
                  <a:lnTo>
                    <a:pt x="1329367" y="1941055"/>
                  </a:lnTo>
                  <a:lnTo>
                    <a:pt x="1276858" y="1943725"/>
                  </a:lnTo>
                  <a:lnTo>
                    <a:pt x="1223772" y="1944624"/>
                  </a:lnTo>
                  <a:lnTo>
                    <a:pt x="1170685" y="1943725"/>
                  </a:lnTo>
                  <a:lnTo>
                    <a:pt x="1118176" y="1941055"/>
                  </a:lnTo>
                  <a:lnTo>
                    <a:pt x="1066292" y="1936648"/>
                  </a:lnTo>
                  <a:lnTo>
                    <a:pt x="1015076" y="1930542"/>
                  </a:lnTo>
                  <a:lnTo>
                    <a:pt x="964577" y="1922774"/>
                  </a:lnTo>
                  <a:lnTo>
                    <a:pt x="914839" y="1913378"/>
                  </a:lnTo>
                  <a:lnTo>
                    <a:pt x="865908" y="1902393"/>
                  </a:lnTo>
                  <a:lnTo>
                    <a:pt x="817830" y="1889855"/>
                  </a:lnTo>
                  <a:lnTo>
                    <a:pt x="770652" y="1875800"/>
                  </a:lnTo>
                  <a:lnTo>
                    <a:pt x="724419" y="1860264"/>
                  </a:lnTo>
                  <a:lnTo>
                    <a:pt x="679177" y="1843284"/>
                  </a:lnTo>
                  <a:lnTo>
                    <a:pt x="634971" y="1824897"/>
                  </a:lnTo>
                  <a:lnTo>
                    <a:pt x="591849" y="1805138"/>
                  </a:lnTo>
                  <a:lnTo>
                    <a:pt x="549855" y="1784046"/>
                  </a:lnTo>
                  <a:lnTo>
                    <a:pt x="509036" y="1761655"/>
                  </a:lnTo>
                  <a:lnTo>
                    <a:pt x="469438" y="1738002"/>
                  </a:lnTo>
                  <a:lnTo>
                    <a:pt x="431106" y="1713125"/>
                  </a:lnTo>
                  <a:lnTo>
                    <a:pt x="394086" y="1687059"/>
                  </a:lnTo>
                  <a:lnTo>
                    <a:pt x="358425" y="1659840"/>
                  </a:lnTo>
                  <a:lnTo>
                    <a:pt x="324168" y="1631506"/>
                  </a:lnTo>
                  <a:lnTo>
                    <a:pt x="291361" y="1602093"/>
                  </a:lnTo>
                  <a:lnTo>
                    <a:pt x="260050" y="1571638"/>
                  </a:lnTo>
                  <a:lnTo>
                    <a:pt x="230282" y="1540176"/>
                  </a:lnTo>
                  <a:lnTo>
                    <a:pt x="202100" y="1507744"/>
                  </a:lnTo>
                  <a:lnTo>
                    <a:pt x="175553" y="1474379"/>
                  </a:lnTo>
                  <a:lnTo>
                    <a:pt x="150686" y="1440118"/>
                  </a:lnTo>
                  <a:lnTo>
                    <a:pt x="127543" y="1404996"/>
                  </a:lnTo>
                  <a:lnTo>
                    <a:pt x="106173" y="1369050"/>
                  </a:lnTo>
                  <a:lnTo>
                    <a:pt x="86620" y="1332317"/>
                  </a:lnTo>
                  <a:lnTo>
                    <a:pt x="68930" y="1294833"/>
                  </a:lnTo>
                  <a:lnTo>
                    <a:pt x="53149" y="1256635"/>
                  </a:lnTo>
                  <a:lnTo>
                    <a:pt x="39324" y="1217759"/>
                  </a:lnTo>
                  <a:lnTo>
                    <a:pt x="27499" y="1178242"/>
                  </a:lnTo>
                  <a:lnTo>
                    <a:pt x="17722" y="1138120"/>
                  </a:lnTo>
                  <a:lnTo>
                    <a:pt x="10037" y="1097429"/>
                  </a:lnTo>
                  <a:lnTo>
                    <a:pt x="4491" y="1056206"/>
                  </a:lnTo>
                  <a:lnTo>
                    <a:pt x="1130" y="1014488"/>
                  </a:lnTo>
                  <a:lnTo>
                    <a:pt x="0" y="972312"/>
                  </a:lnTo>
                  <a:close/>
                </a:path>
              </a:pathLst>
            </a:custGeom>
            <a:ln w="25400">
              <a:solidFill>
                <a:srgbClr val="974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24521" y="4798314"/>
            <a:ext cx="101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FASE </a:t>
            </a:r>
            <a:r>
              <a:rPr sz="1800" spc="-10" dirty="0">
                <a:latin typeface="Calibri"/>
                <a:cs typeface="Calibri"/>
              </a:rPr>
              <a:t>PÓS-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</a:t>
            </a:r>
            <a:r>
              <a:rPr sz="1800" spc="5" dirty="0">
                <a:latin typeface="Calibri"/>
                <a:cs typeface="Calibri"/>
              </a:rPr>
              <a:t>Í</a:t>
            </a:r>
            <a:r>
              <a:rPr sz="1800" spc="-5" dirty="0">
                <a:latin typeface="Calibri"/>
                <a:cs typeface="Calibri"/>
              </a:rPr>
              <a:t>TICA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20154" y="2676716"/>
            <a:ext cx="3958590" cy="4120515"/>
            <a:chOff x="2220154" y="2676716"/>
            <a:chExt cx="3958590" cy="4120515"/>
          </a:xfrm>
        </p:grpSpPr>
        <p:sp>
          <p:nvSpPr>
            <p:cNvPr id="19" name="object 19"/>
            <p:cNvSpPr/>
            <p:nvPr/>
          </p:nvSpPr>
          <p:spPr>
            <a:xfrm>
              <a:off x="2530728" y="2689416"/>
              <a:ext cx="1082040" cy="328930"/>
            </a:xfrm>
            <a:custGeom>
              <a:avLst/>
              <a:gdLst/>
              <a:ahLst/>
              <a:cxnLst/>
              <a:rect l="l" t="t" r="r" b="b"/>
              <a:pathLst>
                <a:path w="1082039" h="328930">
                  <a:moveTo>
                    <a:pt x="667972" y="0"/>
                  </a:moveTo>
                  <a:lnTo>
                    <a:pt x="620980" y="2424"/>
                  </a:lnTo>
                  <a:lnTo>
                    <a:pt x="573754" y="7825"/>
                  </a:lnTo>
                  <a:lnTo>
                    <a:pt x="526449" y="16180"/>
                  </a:lnTo>
                  <a:lnTo>
                    <a:pt x="479223" y="27466"/>
                  </a:lnTo>
                  <a:lnTo>
                    <a:pt x="432233" y="41660"/>
                  </a:lnTo>
                  <a:lnTo>
                    <a:pt x="385635" y="58739"/>
                  </a:lnTo>
                  <a:lnTo>
                    <a:pt x="339586" y="78681"/>
                  </a:lnTo>
                  <a:lnTo>
                    <a:pt x="294242" y="101463"/>
                  </a:lnTo>
                  <a:lnTo>
                    <a:pt x="249761" y="127062"/>
                  </a:lnTo>
                  <a:lnTo>
                    <a:pt x="206300" y="155456"/>
                  </a:lnTo>
                  <a:lnTo>
                    <a:pt x="164015" y="186621"/>
                  </a:lnTo>
                  <a:lnTo>
                    <a:pt x="123062" y="220534"/>
                  </a:lnTo>
                  <a:lnTo>
                    <a:pt x="0" y="328484"/>
                  </a:lnTo>
                  <a:lnTo>
                    <a:pt x="40951" y="294571"/>
                  </a:lnTo>
                  <a:lnTo>
                    <a:pt x="83234" y="263406"/>
                  </a:lnTo>
                  <a:lnTo>
                    <a:pt x="126691" y="235012"/>
                  </a:lnTo>
                  <a:lnTo>
                    <a:pt x="171166" y="209413"/>
                  </a:lnTo>
                  <a:lnTo>
                    <a:pt x="216503" y="186631"/>
                  </a:lnTo>
                  <a:lnTo>
                    <a:pt x="262544" y="166689"/>
                  </a:lnTo>
                  <a:lnTo>
                    <a:pt x="309134" y="149610"/>
                  </a:lnTo>
                  <a:lnTo>
                    <a:pt x="356116" y="135416"/>
                  </a:lnTo>
                  <a:lnTo>
                    <a:pt x="403332" y="124130"/>
                  </a:lnTo>
                  <a:lnTo>
                    <a:pt x="450627" y="115775"/>
                  </a:lnTo>
                  <a:lnTo>
                    <a:pt x="497844" y="110374"/>
                  </a:lnTo>
                  <a:lnTo>
                    <a:pt x="544826" y="107950"/>
                  </a:lnTo>
                  <a:lnTo>
                    <a:pt x="591417" y="108524"/>
                  </a:lnTo>
                  <a:lnTo>
                    <a:pt x="637461" y="112121"/>
                  </a:lnTo>
                  <a:lnTo>
                    <a:pt x="682799" y="118762"/>
                  </a:lnTo>
                  <a:lnTo>
                    <a:pt x="727277" y="128471"/>
                  </a:lnTo>
                  <a:lnTo>
                    <a:pt x="770737" y="141270"/>
                  </a:lnTo>
                  <a:lnTo>
                    <a:pt x="813022" y="157182"/>
                  </a:lnTo>
                  <a:lnTo>
                    <a:pt x="853977" y="176230"/>
                  </a:lnTo>
                  <a:lnTo>
                    <a:pt x="893444" y="198436"/>
                  </a:lnTo>
                  <a:lnTo>
                    <a:pt x="831849" y="252411"/>
                  </a:lnTo>
                  <a:lnTo>
                    <a:pt x="1081658" y="251268"/>
                  </a:lnTo>
                  <a:lnTo>
                    <a:pt x="1078103" y="36511"/>
                  </a:lnTo>
                  <a:lnTo>
                    <a:pt x="1016634" y="90486"/>
                  </a:lnTo>
                  <a:lnTo>
                    <a:pt x="977166" y="68280"/>
                  </a:lnTo>
                  <a:lnTo>
                    <a:pt x="936209" y="49232"/>
                  </a:lnTo>
                  <a:lnTo>
                    <a:pt x="893919" y="33320"/>
                  </a:lnTo>
                  <a:lnTo>
                    <a:pt x="850453" y="20521"/>
                  </a:lnTo>
                  <a:lnTo>
                    <a:pt x="805969" y="10812"/>
                  </a:lnTo>
                  <a:lnTo>
                    <a:pt x="760623" y="4171"/>
                  </a:lnTo>
                  <a:lnTo>
                    <a:pt x="714572" y="574"/>
                  </a:lnTo>
                  <a:lnTo>
                    <a:pt x="6679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2854" y="2966593"/>
              <a:ext cx="361950" cy="1059815"/>
            </a:xfrm>
            <a:custGeom>
              <a:avLst/>
              <a:gdLst/>
              <a:ahLst/>
              <a:cxnLst/>
              <a:rect l="l" t="t" r="r" b="b"/>
              <a:pathLst>
                <a:path w="361950" h="1059814">
                  <a:moveTo>
                    <a:pt x="361755" y="0"/>
                  </a:moveTo>
                  <a:lnTo>
                    <a:pt x="329291" y="24939"/>
                  </a:lnTo>
                  <a:lnTo>
                    <a:pt x="297874" y="51308"/>
                  </a:lnTo>
                  <a:lnTo>
                    <a:pt x="260117" y="86268"/>
                  </a:lnTo>
                  <a:lnTo>
                    <a:pt x="224828" y="122696"/>
                  </a:lnTo>
                  <a:lnTo>
                    <a:pt x="192027" y="160458"/>
                  </a:lnTo>
                  <a:lnTo>
                    <a:pt x="161734" y="199420"/>
                  </a:lnTo>
                  <a:lnTo>
                    <a:pt x="133971" y="239450"/>
                  </a:lnTo>
                  <a:lnTo>
                    <a:pt x="108758" y="280416"/>
                  </a:lnTo>
                  <a:lnTo>
                    <a:pt x="86116" y="322184"/>
                  </a:lnTo>
                  <a:lnTo>
                    <a:pt x="66065" y="364621"/>
                  </a:lnTo>
                  <a:lnTo>
                    <a:pt x="48626" y="407594"/>
                  </a:lnTo>
                  <a:lnTo>
                    <a:pt x="33820" y="450971"/>
                  </a:lnTo>
                  <a:lnTo>
                    <a:pt x="21667" y="494619"/>
                  </a:lnTo>
                  <a:lnTo>
                    <a:pt x="12188" y="538405"/>
                  </a:lnTo>
                  <a:lnTo>
                    <a:pt x="5403" y="582195"/>
                  </a:lnTo>
                  <a:lnTo>
                    <a:pt x="1333" y="625858"/>
                  </a:lnTo>
                  <a:lnTo>
                    <a:pt x="0" y="669259"/>
                  </a:lnTo>
                  <a:lnTo>
                    <a:pt x="1422" y="712267"/>
                  </a:lnTo>
                  <a:lnTo>
                    <a:pt x="5621" y="754748"/>
                  </a:lnTo>
                  <a:lnTo>
                    <a:pt x="12619" y="796569"/>
                  </a:lnTo>
                  <a:lnTo>
                    <a:pt x="22434" y="837598"/>
                  </a:lnTo>
                  <a:lnTo>
                    <a:pt x="35088" y="877702"/>
                  </a:lnTo>
                  <a:lnTo>
                    <a:pt x="50602" y="916747"/>
                  </a:lnTo>
                  <a:lnTo>
                    <a:pt x="68996" y="954601"/>
                  </a:lnTo>
                  <a:lnTo>
                    <a:pt x="90290" y="991131"/>
                  </a:lnTo>
                  <a:lnTo>
                    <a:pt x="114506" y="1026204"/>
                  </a:lnTo>
                  <a:lnTo>
                    <a:pt x="141664" y="1059688"/>
                  </a:lnTo>
                  <a:lnTo>
                    <a:pt x="264854" y="951738"/>
                  </a:lnTo>
                  <a:lnTo>
                    <a:pt x="237503" y="917979"/>
                  </a:lnTo>
                  <a:lnTo>
                    <a:pt x="213119" y="882560"/>
                  </a:lnTo>
                  <a:lnTo>
                    <a:pt x="191689" y="845618"/>
                  </a:lnTo>
                  <a:lnTo>
                    <a:pt x="173199" y="807292"/>
                  </a:lnTo>
                  <a:lnTo>
                    <a:pt x="157634" y="767720"/>
                  </a:lnTo>
                  <a:lnTo>
                    <a:pt x="144980" y="727040"/>
                  </a:lnTo>
                  <a:lnTo>
                    <a:pt x="135225" y="685390"/>
                  </a:lnTo>
                  <a:lnTo>
                    <a:pt x="128353" y="642910"/>
                  </a:lnTo>
                  <a:lnTo>
                    <a:pt x="124350" y="599737"/>
                  </a:lnTo>
                  <a:lnTo>
                    <a:pt x="123203" y="556009"/>
                  </a:lnTo>
                  <a:lnTo>
                    <a:pt x="124897" y="511865"/>
                  </a:lnTo>
                  <a:lnTo>
                    <a:pt x="129419" y="467443"/>
                  </a:lnTo>
                  <a:lnTo>
                    <a:pt x="136754" y="422881"/>
                  </a:lnTo>
                  <a:lnTo>
                    <a:pt x="146888" y="378317"/>
                  </a:lnTo>
                  <a:lnTo>
                    <a:pt x="159808" y="333891"/>
                  </a:lnTo>
                  <a:lnTo>
                    <a:pt x="175499" y="289740"/>
                  </a:lnTo>
                  <a:lnTo>
                    <a:pt x="193948" y="246002"/>
                  </a:lnTo>
                  <a:lnTo>
                    <a:pt x="215139" y="202815"/>
                  </a:lnTo>
                  <a:lnTo>
                    <a:pt x="239060" y="160319"/>
                  </a:lnTo>
                  <a:lnTo>
                    <a:pt x="265696" y="118651"/>
                  </a:lnTo>
                  <a:lnTo>
                    <a:pt x="295034" y="77950"/>
                  </a:lnTo>
                  <a:lnTo>
                    <a:pt x="327058" y="38353"/>
                  </a:lnTo>
                  <a:lnTo>
                    <a:pt x="361755" y="0"/>
                  </a:lnTo>
                  <a:close/>
                </a:path>
              </a:pathLst>
            </a:custGeom>
            <a:solidFill>
              <a:srgbClr val="CD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2854" y="2689416"/>
              <a:ext cx="1379855" cy="1337310"/>
            </a:xfrm>
            <a:custGeom>
              <a:avLst/>
              <a:gdLst/>
              <a:ahLst/>
              <a:cxnLst/>
              <a:rect l="l" t="t" r="r" b="b"/>
              <a:pathLst>
                <a:path w="1379854" h="1337310">
                  <a:moveTo>
                    <a:pt x="361755" y="277176"/>
                  </a:moveTo>
                  <a:lnTo>
                    <a:pt x="327058" y="315530"/>
                  </a:lnTo>
                  <a:lnTo>
                    <a:pt x="295034" y="355127"/>
                  </a:lnTo>
                  <a:lnTo>
                    <a:pt x="265696" y="395828"/>
                  </a:lnTo>
                  <a:lnTo>
                    <a:pt x="239060" y="437496"/>
                  </a:lnTo>
                  <a:lnTo>
                    <a:pt x="215139" y="479992"/>
                  </a:lnTo>
                  <a:lnTo>
                    <a:pt x="193948" y="523179"/>
                  </a:lnTo>
                  <a:lnTo>
                    <a:pt x="175499" y="566917"/>
                  </a:lnTo>
                  <a:lnTo>
                    <a:pt x="159808" y="611068"/>
                  </a:lnTo>
                  <a:lnTo>
                    <a:pt x="146888" y="655494"/>
                  </a:lnTo>
                  <a:lnTo>
                    <a:pt x="136754" y="700058"/>
                  </a:lnTo>
                  <a:lnTo>
                    <a:pt x="129419" y="744620"/>
                  </a:lnTo>
                  <a:lnTo>
                    <a:pt x="124897" y="789042"/>
                  </a:lnTo>
                  <a:lnTo>
                    <a:pt x="123203" y="833186"/>
                  </a:lnTo>
                  <a:lnTo>
                    <a:pt x="124350" y="876914"/>
                  </a:lnTo>
                  <a:lnTo>
                    <a:pt x="128353" y="920087"/>
                  </a:lnTo>
                  <a:lnTo>
                    <a:pt x="135225" y="962567"/>
                  </a:lnTo>
                  <a:lnTo>
                    <a:pt x="144980" y="1004217"/>
                  </a:lnTo>
                  <a:lnTo>
                    <a:pt x="157634" y="1044897"/>
                  </a:lnTo>
                  <a:lnTo>
                    <a:pt x="173199" y="1084469"/>
                  </a:lnTo>
                  <a:lnTo>
                    <a:pt x="191689" y="1122795"/>
                  </a:lnTo>
                  <a:lnTo>
                    <a:pt x="213119" y="1159737"/>
                  </a:lnTo>
                  <a:lnTo>
                    <a:pt x="237503" y="1195156"/>
                  </a:lnTo>
                  <a:lnTo>
                    <a:pt x="264854" y="1228914"/>
                  </a:lnTo>
                  <a:lnTo>
                    <a:pt x="141664" y="1336864"/>
                  </a:lnTo>
                  <a:lnTo>
                    <a:pt x="114506" y="1303381"/>
                  </a:lnTo>
                  <a:lnTo>
                    <a:pt x="90290" y="1268308"/>
                  </a:lnTo>
                  <a:lnTo>
                    <a:pt x="68996" y="1231778"/>
                  </a:lnTo>
                  <a:lnTo>
                    <a:pt x="50602" y="1193924"/>
                  </a:lnTo>
                  <a:lnTo>
                    <a:pt x="35088" y="1154879"/>
                  </a:lnTo>
                  <a:lnTo>
                    <a:pt x="22434" y="1114775"/>
                  </a:lnTo>
                  <a:lnTo>
                    <a:pt x="12619" y="1073746"/>
                  </a:lnTo>
                  <a:lnTo>
                    <a:pt x="5621" y="1031925"/>
                  </a:lnTo>
                  <a:lnTo>
                    <a:pt x="1422" y="989444"/>
                  </a:lnTo>
                  <a:lnTo>
                    <a:pt x="0" y="946436"/>
                  </a:lnTo>
                  <a:lnTo>
                    <a:pt x="1333" y="903035"/>
                  </a:lnTo>
                  <a:lnTo>
                    <a:pt x="5403" y="859372"/>
                  </a:lnTo>
                  <a:lnTo>
                    <a:pt x="12188" y="815582"/>
                  </a:lnTo>
                  <a:lnTo>
                    <a:pt x="21667" y="771796"/>
                  </a:lnTo>
                  <a:lnTo>
                    <a:pt x="33820" y="728148"/>
                  </a:lnTo>
                  <a:lnTo>
                    <a:pt x="48626" y="684771"/>
                  </a:lnTo>
                  <a:lnTo>
                    <a:pt x="66065" y="641798"/>
                  </a:lnTo>
                  <a:lnTo>
                    <a:pt x="86116" y="599361"/>
                  </a:lnTo>
                  <a:lnTo>
                    <a:pt x="108758" y="557593"/>
                  </a:lnTo>
                  <a:lnTo>
                    <a:pt x="133971" y="516627"/>
                  </a:lnTo>
                  <a:lnTo>
                    <a:pt x="161734" y="476597"/>
                  </a:lnTo>
                  <a:lnTo>
                    <a:pt x="192027" y="437635"/>
                  </a:lnTo>
                  <a:lnTo>
                    <a:pt x="224828" y="399873"/>
                  </a:lnTo>
                  <a:lnTo>
                    <a:pt x="260117" y="363445"/>
                  </a:lnTo>
                  <a:lnTo>
                    <a:pt x="297874" y="328484"/>
                  </a:lnTo>
                  <a:lnTo>
                    <a:pt x="420937" y="220534"/>
                  </a:lnTo>
                  <a:lnTo>
                    <a:pt x="461890" y="186621"/>
                  </a:lnTo>
                  <a:lnTo>
                    <a:pt x="504175" y="155456"/>
                  </a:lnTo>
                  <a:lnTo>
                    <a:pt x="547636" y="127062"/>
                  </a:lnTo>
                  <a:lnTo>
                    <a:pt x="592117" y="101463"/>
                  </a:lnTo>
                  <a:lnTo>
                    <a:pt x="637461" y="78681"/>
                  </a:lnTo>
                  <a:lnTo>
                    <a:pt x="683510" y="58739"/>
                  </a:lnTo>
                  <a:lnTo>
                    <a:pt x="730108" y="41660"/>
                  </a:lnTo>
                  <a:lnTo>
                    <a:pt x="777098" y="27466"/>
                  </a:lnTo>
                  <a:lnTo>
                    <a:pt x="824324" y="16180"/>
                  </a:lnTo>
                  <a:lnTo>
                    <a:pt x="871629" y="7825"/>
                  </a:lnTo>
                  <a:lnTo>
                    <a:pt x="918855" y="2424"/>
                  </a:lnTo>
                  <a:lnTo>
                    <a:pt x="965847" y="0"/>
                  </a:lnTo>
                  <a:lnTo>
                    <a:pt x="1012447" y="574"/>
                  </a:lnTo>
                  <a:lnTo>
                    <a:pt x="1058498" y="4171"/>
                  </a:lnTo>
                  <a:lnTo>
                    <a:pt x="1103844" y="10812"/>
                  </a:lnTo>
                  <a:lnTo>
                    <a:pt x="1148328" y="20521"/>
                  </a:lnTo>
                  <a:lnTo>
                    <a:pt x="1191794" y="33320"/>
                  </a:lnTo>
                  <a:lnTo>
                    <a:pt x="1234084" y="49232"/>
                  </a:lnTo>
                  <a:lnTo>
                    <a:pt x="1275041" y="68280"/>
                  </a:lnTo>
                  <a:lnTo>
                    <a:pt x="1314509" y="90486"/>
                  </a:lnTo>
                  <a:lnTo>
                    <a:pt x="1375977" y="36511"/>
                  </a:lnTo>
                  <a:lnTo>
                    <a:pt x="1379533" y="251268"/>
                  </a:lnTo>
                  <a:lnTo>
                    <a:pt x="1129724" y="252411"/>
                  </a:lnTo>
                  <a:lnTo>
                    <a:pt x="1191319" y="198436"/>
                  </a:lnTo>
                  <a:lnTo>
                    <a:pt x="1151852" y="176230"/>
                  </a:lnTo>
                  <a:lnTo>
                    <a:pt x="1110897" y="157182"/>
                  </a:lnTo>
                  <a:lnTo>
                    <a:pt x="1068612" y="141270"/>
                  </a:lnTo>
                  <a:lnTo>
                    <a:pt x="1025152" y="128471"/>
                  </a:lnTo>
                  <a:lnTo>
                    <a:pt x="980674" y="118762"/>
                  </a:lnTo>
                  <a:lnTo>
                    <a:pt x="935335" y="112121"/>
                  </a:lnTo>
                  <a:lnTo>
                    <a:pt x="889292" y="108524"/>
                  </a:lnTo>
                  <a:lnTo>
                    <a:pt x="842701" y="107950"/>
                  </a:lnTo>
                  <a:lnTo>
                    <a:pt x="795719" y="110374"/>
                  </a:lnTo>
                  <a:lnTo>
                    <a:pt x="748502" y="115775"/>
                  </a:lnTo>
                  <a:lnTo>
                    <a:pt x="701207" y="124130"/>
                  </a:lnTo>
                  <a:lnTo>
                    <a:pt x="653991" y="135416"/>
                  </a:lnTo>
                  <a:lnTo>
                    <a:pt x="607009" y="149610"/>
                  </a:lnTo>
                  <a:lnTo>
                    <a:pt x="560419" y="166689"/>
                  </a:lnTo>
                  <a:lnTo>
                    <a:pt x="514378" y="186631"/>
                  </a:lnTo>
                  <a:lnTo>
                    <a:pt x="469041" y="209413"/>
                  </a:lnTo>
                  <a:lnTo>
                    <a:pt x="424566" y="235012"/>
                  </a:lnTo>
                  <a:lnTo>
                    <a:pt x="381108" y="263406"/>
                  </a:lnTo>
                  <a:lnTo>
                    <a:pt x="338826" y="294571"/>
                  </a:lnTo>
                  <a:lnTo>
                    <a:pt x="297874" y="3284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4679" y="5096255"/>
              <a:ext cx="3023616" cy="1700781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287515" y="2716847"/>
            <a:ext cx="1197610" cy="1161415"/>
            <a:chOff x="6287515" y="2716847"/>
            <a:chExt cx="1197610" cy="1161415"/>
          </a:xfrm>
        </p:grpSpPr>
        <p:sp>
          <p:nvSpPr>
            <p:cNvPr id="24" name="object 24"/>
            <p:cNvSpPr/>
            <p:nvPr/>
          </p:nvSpPr>
          <p:spPr>
            <a:xfrm>
              <a:off x="7195819" y="2910332"/>
              <a:ext cx="276860" cy="955675"/>
            </a:xfrm>
            <a:custGeom>
              <a:avLst/>
              <a:gdLst/>
              <a:ahLst/>
              <a:cxnLst/>
              <a:rect l="l" t="t" r="r" b="b"/>
              <a:pathLst>
                <a:path w="276859" h="955675">
                  <a:moveTo>
                    <a:pt x="1650" y="0"/>
                  </a:moveTo>
                  <a:lnTo>
                    <a:pt x="32264" y="34702"/>
                  </a:lnTo>
                  <a:lnTo>
                    <a:pt x="59705" y="71333"/>
                  </a:lnTo>
                  <a:lnTo>
                    <a:pt x="83961" y="109709"/>
                  </a:lnTo>
                  <a:lnTo>
                    <a:pt x="105018" y="149642"/>
                  </a:lnTo>
                  <a:lnTo>
                    <a:pt x="122864" y="190949"/>
                  </a:lnTo>
                  <a:lnTo>
                    <a:pt x="137484" y="233444"/>
                  </a:lnTo>
                  <a:lnTo>
                    <a:pt x="148866" y="276942"/>
                  </a:lnTo>
                  <a:lnTo>
                    <a:pt x="156996" y="321257"/>
                  </a:lnTo>
                  <a:lnTo>
                    <a:pt x="161861" y="366204"/>
                  </a:lnTo>
                  <a:lnTo>
                    <a:pt x="163447" y="411598"/>
                  </a:lnTo>
                  <a:lnTo>
                    <a:pt x="161742" y="457254"/>
                  </a:lnTo>
                  <a:lnTo>
                    <a:pt x="156732" y="502985"/>
                  </a:lnTo>
                  <a:lnTo>
                    <a:pt x="148403" y="548608"/>
                  </a:lnTo>
                  <a:lnTo>
                    <a:pt x="136742" y="593937"/>
                  </a:lnTo>
                  <a:lnTo>
                    <a:pt x="121736" y="638786"/>
                  </a:lnTo>
                  <a:lnTo>
                    <a:pt x="103372" y="682970"/>
                  </a:lnTo>
                  <a:lnTo>
                    <a:pt x="81636" y="726305"/>
                  </a:lnTo>
                  <a:lnTo>
                    <a:pt x="56514" y="768603"/>
                  </a:lnTo>
                  <a:lnTo>
                    <a:pt x="0" y="709421"/>
                  </a:lnTo>
                  <a:lnTo>
                    <a:pt x="8127" y="955166"/>
                  </a:lnTo>
                  <a:lnTo>
                    <a:pt x="226313" y="946276"/>
                  </a:lnTo>
                  <a:lnTo>
                    <a:pt x="169672" y="887094"/>
                  </a:lnTo>
                  <a:lnTo>
                    <a:pt x="194793" y="844777"/>
                  </a:lnTo>
                  <a:lnTo>
                    <a:pt x="216529" y="801428"/>
                  </a:lnTo>
                  <a:lnTo>
                    <a:pt x="234893" y="757232"/>
                  </a:lnTo>
                  <a:lnTo>
                    <a:pt x="249899" y="712375"/>
                  </a:lnTo>
                  <a:lnTo>
                    <a:pt x="261560" y="667041"/>
                  </a:lnTo>
                  <a:lnTo>
                    <a:pt x="269889" y="621415"/>
                  </a:lnTo>
                  <a:lnTo>
                    <a:pt x="274899" y="575682"/>
                  </a:lnTo>
                  <a:lnTo>
                    <a:pt x="276604" y="530026"/>
                  </a:lnTo>
                  <a:lnTo>
                    <a:pt x="275018" y="484632"/>
                  </a:lnTo>
                  <a:lnTo>
                    <a:pt x="270153" y="439684"/>
                  </a:lnTo>
                  <a:lnTo>
                    <a:pt x="262023" y="395369"/>
                  </a:lnTo>
                  <a:lnTo>
                    <a:pt x="250641" y="351869"/>
                  </a:lnTo>
                  <a:lnTo>
                    <a:pt x="236021" y="309371"/>
                  </a:lnTo>
                  <a:lnTo>
                    <a:pt x="218175" y="268059"/>
                  </a:lnTo>
                  <a:lnTo>
                    <a:pt x="197118" y="228117"/>
                  </a:lnTo>
                  <a:lnTo>
                    <a:pt x="172862" y="189731"/>
                  </a:lnTo>
                  <a:lnTo>
                    <a:pt x="145421" y="153085"/>
                  </a:lnTo>
                  <a:lnTo>
                    <a:pt x="114807" y="118363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00215" y="2729547"/>
              <a:ext cx="949960" cy="309245"/>
            </a:xfrm>
            <a:custGeom>
              <a:avLst/>
              <a:gdLst/>
              <a:ahLst/>
              <a:cxnLst/>
              <a:rect l="l" t="t" r="r" b="b"/>
              <a:pathLst>
                <a:path w="949959" h="309244">
                  <a:moveTo>
                    <a:pt x="458962" y="0"/>
                  </a:moveTo>
                  <a:lnTo>
                    <a:pt x="414618" y="2000"/>
                  </a:lnTo>
                  <a:lnTo>
                    <a:pt x="370278" y="7066"/>
                  </a:lnTo>
                  <a:lnTo>
                    <a:pt x="326114" y="15196"/>
                  </a:lnTo>
                  <a:lnTo>
                    <a:pt x="282300" y="26387"/>
                  </a:lnTo>
                  <a:lnTo>
                    <a:pt x="239010" y="40638"/>
                  </a:lnTo>
                  <a:lnTo>
                    <a:pt x="196418" y="57947"/>
                  </a:lnTo>
                  <a:lnTo>
                    <a:pt x="154697" y="78313"/>
                  </a:lnTo>
                  <a:lnTo>
                    <a:pt x="114021" y="101734"/>
                  </a:lnTo>
                  <a:lnTo>
                    <a:pt x="74564" y="128208"/>
                  </a:lnTo>
                  <a:lnTo>
                    <a:pt x="36499" y="157734"/>
                  </a:lnTo>
                  <a:lnTo>
                    <a:pt x="0" y="190309"/>
                  </a:lnTo>
                  <a:lnTo>
                    <a:pt x="113157" y="308673"/>
                  </a:lnTo>
                  <a:lnTo>
                    <a:pt x="149595" y="276165"/>
                  </a:lnTo>
                  <a:lnTo>
                    <a:pt x="187662" y="246657"/>
                  </a:lnTo>
                  <a:lnTo>
                    <a:pt x="227178" y="220163"/>
                  </a:lnTo>
                  <a:lnTo>
                    <a:pt x="267968" y="196697"/>
                  </a:lnTo>
                  <a:lnTo>
                    <a:pt x="309856" y="176272"/>
                  </a:lnTo>
                  <a:lnTo>
                    <a:pt x="352663" y="158901"/>
                  </a:lnTo>
                  <a:lnTo>
                    <a:pt x="396214" y="144599"/>
                  </a:lnTo>
                  <a:lnTo>
                    <a:pt x="440331" y="133378"/>
                  </a:lnTo>
                  <a:lnTo>
                    <a:pt x="484838" y="125253"/>
                  </a:lnTo>
                  <a:lnTo>
                    <a:pt x="529558" y="120237"/>
                  </a:lnTo>
                  <a:lnTo>
                    <a:pt x="574314" y="118343"/>
                  </a:lnTo>
                  <a:lnTo>
                    <a:pt x="618929" y="119584"/>
                  </a:lnTo>
                  <a:lnTo>
                    <a:pt x="663228" y="123975"/>
                  </a:lnTo>
                  <a:lnTo>
                    <a:pt x="707032" y="131529"/>
                  </a:lnTo>
                  <a:lnTo>
                    <a:pt x="750165" y="142259"/>
                  </a:lnTo>
                  <a:lnTo>
                    <a:pt x="792450" y="156180"/>
                  </a:lnTo>
                  <a:lnTo>
                    <a:pt x="833711" y="173303"/>
                  </a:lnTo>
                  <a:lnTo>
                    <a:pt x="873770" y="193644"/>
                  </a:lnTo>
                  <a:lnTo>
                    <a:pt x="912452" y="217215"/>
                  </a:lnTo>
                  <a:lnTo>
                    <a:pt x="949579" y="244030"/>
                  </a:lnTo>
                  <a:lnTo>
                    <a:pt x="937313" y="227504"/>
                  </a:lnTo>
                  <a:lnTo>
                    <a:pt x="911163" y="195881"/>
                  </a:lnTo>
                  <a:lnTo>
                    <a:pt x="864343" y="148954"/>
                  </a:lnTo>
                  <a:lnTo>
                    <a:pt x="829523" y="120209"/>
                  </a:lnTo>
                  <a:lnTo>
                    <a:pt x="792970" y="94546"/>
                  </a:lnTo>
                  <a:lnTo>
                    <a:pt x="754856" y="71963"/>
                  </a:lnTo>
                  <a:lnTo>
                    <a:pt x="715356" y="52460"/>
                  </a:lnTo>
                  <a:lnTo>
                    <a:pt x="674643" y="36033"/>
                  </a:lnTo>
                  <a:lnTo>
                    <a:pt x="632890" y="22683"/>
                  </a:lnTo>
                  <a:lnTo>
                    <a:pt x="590272" y="12405"/>
                  </a:lnTo>
                  <a:lnTo>
                    <a:pt x="546962" y="5200"/>
                  </a:lnTo>
                  <a:lnTo>
                    <a:pt x="503134" y="1066"/>
                  </a:lnTo>
                  <a:lnTo>
                    <a:pt x="458962" y="0"/>
                  </a:lnTo>
                  <a:close/>
                </a:path>
              </a:pathLst>
            </a:custGeom>
            <a:solidFill>
              <a:srgbClr val="CD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00215" y="2729547"/>
              <a:ext cx="1172210" cy="1136015"/>
            </a:xfrm>
            <a:custGeom>
              <a:avLst/>
              <a:gdLst/>
              <a:ahLst/>
              <a:cxnLst/>
              <a:rect l="l" t="t" r="r" b="b"/>
              <a:pathLst>
                <a:path w="1172209" h="1136014">
                  <a:moveTo>
                    <a:pt x="949579" y="244030"/>
                  </a:moveTo>
                  <a:lnTo>
                    <a:pt x="912452" y="217215"/>
                  </a:lnTo>
                  <a:lnTo>
                    <a:pt x="873770" y="193644"/>
                  </a:lnTo>
                  <a:lnTo>
                    <a:pt x="833711" y="173303"/>
                  </a:lnTo>
                  <a:lnTo>
                    <a:pt x="792450" y="156180"/>
                  </a:lnTo>
                  <a:lnTo>
                    <a:pt x="750165" y="142259"/>
                  </a:lnTo>
                  <a:lnTo>
                    <a:pt x="707032" y="131529"/>
                  </a:lnTo>
                  <a:lnTo>
                    <a:pt x="663228" y="123975"/>
                  </a:lnTo>
                  <a:lnTo>
                    <a:pt x="618929" y="119584"/>
                  </a:lnTo>
                  <a:lnTo>
                    <a:pt x="574314" y="118343"/>
                  </a:lnTo>
                  <a:lnTo>
                    <a:pt x="529558" y="120237"/>
                  </a:lnTo>
                  <a:lnTo>
                    <a:pt x="484838" y="125253"/>
                  </a:lnTo>
                  <a:lnTo>
                    <a:pt x="440331" y="133378"/>
                  </a:lnTo>
                  <a:lnTo>
                    <a:pt x="396214" y="144599"/>
                  </a:lnTo>
                  <a:lnTo>
                    <a:pt x="352663" y="158901"/>
                  </a:lnTo>
                  <a:lnTo>
                    <a:pt x="309856" y="176272"/>
                  </a:lnTo>
                  <a:lnTo>
                    <a:pt x="267968" y="196697"/>
                  </a:lnTo>
                  <a:lnTo>
                    <a:pt x="227178" y="220163"/>
                  </a:lnTo>
                  <a:lnTo>
                    <a:pt x="187662" y="246657"/>
                  </a:lnTo>
                  <a:lnTo>
                    <a:pt x="149595" y="276165"/>
                  </a:lnTo>
                  <a:lnTo>
                    <a:pt x="113157" y="308673"/>
                  </a:lnTo>
                  <a:lnTo>
                    <a:pt x="0" y="190309"/>
                  </a:lnTo>
                  <a:lnTo>
                    <a:pt x="36499" y="157734"/>
                  </a:lnTo>
                  <a:lnTo>
                    <a:pt x="74564" y="128208"/>
                  </a:lnTo>
                  <a:lnTo>
                    <a:pt x="114021" y="101734"/>
                  </a:lnTo>
                  <a:lnTo>
                    <a:pt x="154697" y="78313"/>
                  </a:lnTo>
                  <a:lnTo>
                    <a:pt x="196418" y="57947"/>
                  </a:lnTo>
                  <a:lnTo>
                    <a:pt x="239010" y="40638"/>
                  </a:lnTo>
                  <a:lnTo>
                    <a:pt x="282300" y="26387"/>
                  </a:lnTo>
                  <a:lnTo>
                    <a:pt x="326114" y="15196"/>
                  </a:lnTo>
                  <a:lnTo>
                    <a:pt x="370278" y="7066"/>
                  </a:lnTo>
                  <a:lnTo>
                    <a:pt x="414618" y="2000"/>
                  </a:lnTo>
                  <a:lnTo>
                    <a:pt x="458962" y="0"/>
                  </a:lnTo>
                  <a:lnTo>
                    <a:pt x="503134" y="1066"/>
                  </a:lnTo>
                  <a:lnTo>
                    <a:pt x="546962" y="5200"/>
                  </a:lnTo>
                  <a:lnTo>
                    <a:pt x="590272" y="12405"/>
                  </a:lnTo>
                  <a:lnTo>
                    <a:pt x="632890" y="22683"/>
                  </a:lnTo>
                  <a:lnTo>
                    <a:pt x="674643" y="36033"/>
                  </a:lnTo>
                  <a:lnTo>
                    <a:pt x="715356" y="52460"/>
                  </a:lnTo>
                  <a:lnTo>
                    <a:pt x="754856" y="71963"/>
                  </a:lnTo>
                  <a:lnTo>
                    <a:pt x="792970" y="94546"/>
                  </a:lnTo>
                  <a:lnTo>
                    <a:pt x="829523" y="120209"/>
                  </a:lnTo>
                  <a:lnTo>
                    <a:pt x="864343" y="148954"/>
                  </a:lnTo>
                  <a:lnTo>
                    <a:pt x="897255" y="180784"/>
                  </a:lnTo>
                  <a:lnTo>
                    <a:pt x="1010412" y="299148"/>
                  </a:lnTo>
                  <a:lnTo>
                    <a:pt x="1041025" y="333869"/>
                  </a:lnTo>
                  <a:lnTo>
                    <a:pt x="1068466" y="370516"/>
                  </a:lnTo>
                  <a:lnTo>
                    <a:pt x="1092722" y="408902"/>
                  </a:lnTo>
                  <a:lnTo>
                    <a:pt x="1113779" y="448844"/>
                  </a:lnTo>
                  <a:lnTo>
                    <a:pt x="1131625" y="490156"/>
                  </a:lnTo>
                  <a:lnTo>
                    <a:pt x="1146245" y="532654"/>
                  </a:lnTo>
                  <a:lnTo>
                    <a:pt x="1157627" y="576153"/>
                  </a:lnTo>
                  <a:lnTo>
                    <a:pt x="1165757" y="620469"/>
                  </a:lnTo>
                  <a:lnTo>
                    <a:pt x="1170622" y="665416"/>
                  </a:lnTo>
                  <a:lnTo>
                    <a:pt x="1172208" y="710810"/>
                  </a:lnTo>
                  <a:lnTo>
                    <a:pt x="1170503" y="756466"/>
                  </a:lnTo>
                  <a:lnTo>
                    <a:pt x="1165493" y="802200"/>
                  </a:lnTo>
                  <a:lnTo>
                    <a:pt x="1157164" y="847826"/>
                  </a:lnTo>
                  <a:lnTo>
                    <a:pt x="1145503" y="893160"/>
                  </a:lnTo>
                  <a:lnTo>
                    <a:pt x="1130497" y="938017"/>
                  </a:lnTo>
                  <a:lnTo>
                    <a:pt x="1112133" y="982212"/>
                  </a:lnTo>
                  <a:lnTo>
                    <a:pt x="1090397" y="1025561"/>
                  </a:lnTo>
                  <a:lnTo>
                    <a:pt x="1065276" y="1067879"/>
                  </a:lnTo>
                  <a:lnTo>
                    <a:pt x="1121917" y="1127061"/>
                  </a:lnTo>
                  <a:lnTo>
                    <a:pt x="903732" y="1135951"/>
                  </a:lnTo>
                  <a:lnTo>
                    <a:pt x="895604" y="890206"/>
                  </a:lnTo>
                  <a:lnTo>
                    <a:pt x="952118" y="949388"/>
                  </a:lnTo>
                  <a:lnTo>
                    <a:pt x="977240" y="907089"/>
                  </a:lnTo>
                  <a:lnTo>
                    <a:pt x="998976" y="863755"/>
                  </a:lnTo>
                  <a:lnTo>
                    <a:pt x="1017340" y="819570"/>
                  </a:lnTo>
                  <a:lnTo>
                    <a:pt x="1032346" y="774721"/>
                  </a:lnTo>
                  <a:lnTo>
                    <a:pt x="1044007" y="729393"/>
                  </a:lnTo>
                  <a:lnTo>
                    <a:pt x="1052336" y="683770"/>
                  </a:lnTo>
                  <a:lnTo>
                    <a:pt x="1057346" y="638038"/>
                  </a:lnTo>
                  <a:lnTo>
                    <a:pt x="1059051" y="592382"/>
                  </a:lnTo>
                  <a:lnTo>
                    <a:pt x="1057465" y="546988"/>
                  </a:lnTo>
                  <a:lnTo>
                    <a:pt x="1052600" y="502041"/>
                  </a:lnTo>
                  <a:lnTo>
                    <a:pt x="1044470" y="457726"/>
                  </a:lnTo>
                  <a:lnTo>
                    <a:pt x="1033088" y="414229"/>
                  </a:lnTo>
                  <a:lnTo>
                    <a:pt x="1018468" y="371734"/>
                  </a:lnTo>
                  <a:lnTo>
                    <a:pt x="1000622" y="330427"/>
                  </a:lnTo>
                  <a:lnTo>
                    <a:pt x="979565" y="290493"/>
                  </a:lnTo>
                  <a:lnTo>
                    <a:pt x="955309" y="252118"/>
                  </a:lnTo>
                  <a:lnTo>
                    <a:pt x="927868" y="215486"/>
                  </a:lnTo>
                  <a:lnTo>
                    <a:pt x="897255" y="1807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944" y="1123188"/>
            <a:ext cx="2458211" cy="122834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55191"/>
            <a:ext cx="3424427" cy="1429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248665"/>
            <a:ext cx="8738235" cy="746760"/>
            <a:chOff x="239522" y="248665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1"/>
                  </a:lnTo>
                  <a:lnTo>
                    <a:pt x="8592566" y="720851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09"/>
                  </a:lnTo>
                  <a:lnTo>
                    <a:pt x="8712708" y="120141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1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1"/>
                  </a:lnTo>
                  <a:lnTo>
                    <a:pt x="8712708" y="600709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1"/>
                  </a:lnTo>
                  <a:lnTo>
                    <a:pt x="120142" y="720851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253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2188" y="455803"/>
            <a:ext cx="265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EXAMES</a:t>
            </a:r>
            <a:r>
              <a:rPr spc="-50" dirty="0"/>
              <a:t> </a:t>
            </a:r>
            <a:r>
              <a:rPr spc="-10" dirty="0"/>
              <a:t>MICROBIOLÓGICOS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672" y="1215009"/>
            <a:ext cx="612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URINOCULTURA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Época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coleta: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urina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aguda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5" dirty="0">
                <a:latin typeface="Calibri"/>
                <a:cs typeface="Calibri"/>
              </a:rPr>
              <a:t>doença.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72" y="2037969"/>
            <a:ext cx="61976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Técnica</a:t>
            </a:r>
            <a:r>
              <a:rPr sz="1800" b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sz="18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coleta: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a)	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Coleta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coletor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estéril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universal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  <a:tab pos="1162050" algn="l"/>
                <a:tab pos="1878330" algn="l"/>
                <a:tab pos="2349500" algn="l"/>
                <a:tab pos="3109595" algn="l"/>
                <a:tab pos="3967479" algn="l"/>
                <a:tab pos="4916170" algn="l"/>
                <a:tab pos="5737225" algn="l"/>
              </a:tabLst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ar	as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	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5" dirty="0">
                <a:latin typeface="Calibri"/>
                <a:cs typeface="Calibri"/>
              </a:rPr>
              <a:t>ó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ãos	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ais	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ernos	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	ág</a:t>
            </a:r>
            <a:r>
              <a:rPr sz="1800" spc="-5" dirty="0">
                <a:latin typeface="Calibri"/>
                <a:cs typeface="Calibri"/>
              </a:rPr>
              <a:t>ua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300" y="3135629"/>
            <a:ext cx="2421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  <a:tab pos="956944" algn="l"/>
                <a:tab pos="1783714" algn="l"/>
              </a:tabLst>
            </a:pPr>
            <a:r>
              <a:rPr sz="1800" dirty="0">
                <a:latin typeface="Calibri"/>
                <a:cs typeface="Calibri"/>
              </a:rPr>
              <a:t>e	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bã</a:t>
            </a:r>
            <a:r>
              <a:rPr sz="1800" dirty="0">
                <a:latin typeface="Calibri"/>
                <a:cs typeface="Calibri"/>
              </a:rPr>
              <a:t>o	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ut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.	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672" y="3409950"/>
            <a:ext cx="873823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completamente </a:t>
            </a:r>
            <a:r>
              <a:rPr sz="1800" dirty="0">
                <a:latin typeface="Calibri"/>
                <a:cs typeface="Calibri"/>
              </a:rPr>
              <a:t>o sabão. </a:t>
            </a:r>
            <a:r>
              <a:rPr sz="1800" spc="-5" dirty="0">
                <a:latin typeface="Calibri"/>
                <a:cs typeface="Calibri"/>
              </a:rPr>
              <a:t>Nas </a:t>
            </a:r>
            <a:r>
              <a:rPr sz="1800" spc="-10" dirty="0">
                <a:latin typeface="Calibri"/>
                <a:cs typeface="Calibri"/>
              </a:rPr>
              <a:t>mulheres, </a:t>
            </a:r>
            <a:r>
              <a:rPr sz="1800" spc="-5" dirty="0">
                <a:latin typeface="Calibri"/>
                <a:cs typeface="Calibri"/>
              </a:rPr>
              <a:t>recomenda-se </a:t>
            </a:r>
            <a:r>
              <a:rPr sz="1800" spc="-15" dirty="0">
                <a:latin typeface="Calibri"/>
                <a:cs typeface="Calibri"/>
              </a:rPr>
              <a:t>lavar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secar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região genital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frente para </a:t>
            </a:r>
            <a:r>
              <a:rPr sz="1800" spc="-10" dirty="0">
                <a:latin typeface="Calibri"/>
                <a:cs typeface="Calibri"/>
              </a:rPr>
              <a:t>trás. </a:t>
            </a:r>
            <a:r>
              <a:rPr sz="1800" dirty="0">
                <a:latin typeface="Calibri"/>
                <a:cs typeface="Calibri"/>
              </a:rPr>
              <a:t>Nos </a:t>
            </a:r>
            <a:r>
              <a:rPr sz="1800" spc="-5" dirty="0">
                <a:latin typeface="Calibri"/>
                <a:cs typeface="Calibri"/>
              </a:rPr>
              <a:t>homens, </a:t>
            </a:r>
            <a:r>
              <a:rPr sz="1800" spc="-15" dirty="0">
                <a:latin typeface="Calibri"/>
                <a:cs typeface="Calibri"/>
              </a:rPr>
              <a:t>retrair </a:t>
            </a:r>
            <a:r>
              <a:rPr sz="1800" dirty="0">
                <a:latin typeface="Calibri"/>
                <a:cs typeface="Calibri"/>
              </a:rPr>
              <a:t>bem o </a:t>
            </a:r>
            <a:r>
              <a:rPr sz="1800" spc="-5" dirty="0">
                <a:latin typeface="Calibri"/>
                <a:cs typeface="Calibri"/>
              </a:rPr>
              <a:t>prepúcio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fim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obter </a:t>
            </a:r>
            <a:r>
              <a:rPr sz="1800" spc="-10" dirty="0">
                <a:latin typeface="Calibri"/>
                <a:cs typeface="Calibri"/>
              </a:rPr>
              <a:t>limpeza </a:t>
            </a:r>
            <a:r>
              <a:rPr sz="1800" dirty="0">
                <a:latin typeface="Calibri"/>
                <a:cs typeface="Calibri"/>
              </a:rPr>
              <a:t>adequada do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(canal)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urinário.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Enxugar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toalha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limpa.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Após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asseio,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desprezar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primeiro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jato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jato </a:t>
            </a:r>
            <a:r>
              <a:rPr sz="1800" dirty="0">
                <a:latin typeface="Calibri"/>
                <a:cs typeface="Calibri"/>
              </a:rPr>
              <a:t>médio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recipiente.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b)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Crianças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necessitam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uso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coletor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20" dirty="0">
                <a:latin typeface="Calibri"/>
                <a:cs typeface="Calibri"/>
              </a:rPr>
              <a:t>Fazer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asseio</a:t>
            </a:r>
            <a:r>
              <a:rPr sz="1800" dirty="0">
                <a:latin typeface="Calibri"/>
                <a:cs typeface="Calibri"/>
              </a:rPr>
              <a:t> da </a:t>
            </a:r>
            <a:r>
              <a:rPr sz="1800" spc="-5" dirty="0">
                <a:latin typeface="Calibri"/>
                <a:cs typeface="Calibri"/>
              </a:rPr>
              <a:t>genitália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água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sabão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neutro.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Retirar</a:t>
            </a:r>
            <a:r>
              <a:rPr sz="1800" spc="-10" dirty="0">
                <a:latin typeface="Calibri"/>
                <a:cs typeface="Calibri"/>
              </a:rPr>
              <a:t> completamente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sabão.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Enxugar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toalha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limpa.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Retirar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proteção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parte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adesiva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coletor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urina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aderir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região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genitália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externa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criança,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ficar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adaptado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haja</a:t>
            </a:r>
            <a:r>
              <a:rPr sz="1800" spc="-10" dirty="0">
                <a:latin typeface="Calibri"/>
                <a:cs typeface="Calibri"/>
              </a:rPr>
              <a:t> vazamentos.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623" y="1196339"/>
            <a:ext cx="2563368" cy="1872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522" y="248665"/>
            <a:ext cx="8738235" cy="746760"/>
            <a:chOff x="239522" y="248665"/>
            <a:chExt cx="8738235" cy="746760"/>
          </a:xfrm>
        </p:grpSpPr>
        <p:sp>
          <p:nvSpPr>
            <p:cNvPr id="3" name="object 3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8592566" y="0"/>
                  </a:moveTo>
                  <a:lnTo>
                    <a:pt x="120142" y="0"/>
                  </a:lnTo>
                  <a:lnTo>
                    <a:pt x="73375" y="9449"/>
                  </a:lnTo>
                  <a:lnTo>
                    <a:pt x="35186" y="35210"/>
                  </a:lnTo>
                  <a:lnTo>
                    <a:pt x="9440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49"/>
                  </a:lnTo>
                  <a:lnTo>
                    <a:pt x="35186" y="685641"/>
                  </a:lnTo>
                  <a:lnTo>
                    <a:pt x="73375" y="711402"/>
                  </a:lnTo>
                  <a:lnTo>
                    <a:pt x="120142" y="720851"/>
                  </a:lnTo>
                  <a:lnTo>
                    <a:pt x="8592566" y="720851"/>
                  </a:lnTo>
                  <a:lnTo>
                    <a:pt x="8639305" y="711402"/>
                  </a:lnTo>
                  <a:lnTo>
                    <a:pt x="8677497" y="685641"/>
                  </a:lnTo>
                  <a:lnTo>
                    <a:pt x="8703258" y="647449"/>
                  </a:lnTo>
                  <a:lnTo>
                    <a:pt x="8712708" y="600709"/>
                  </a:lnTo>
                  <a:lnTo>
                    <a:pt x="8712708" y="120141"/>
                  </a:lnTo>
                  <a:lnTo>
                    <a:pt x="8703258" y="73402"/>
                  </a:lnTo>
                  <a:lnTo>
                    <a:pt x="8677497" y="35210"/>
                  </a:lnTo>
                  <a:lnTo>
                    <a:pt x="8639305" y="9449"/>
                  </a:lnTo>
                  <a:lnTo>
                    <a:pt x="859256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2" y="261365"/>
              <a:ext cx="8712835" cy="721360"/>
            </a:xfrm>
            <a:custGeom>
              <a:avLst/>
              <a:gdLst/>
              <a:ahLst/>
              <a:cxnLst/>
              <a:rect l="l" t="t" r="r" b="b"/>
              <a:pathLst>
                <a:path w="8712835" h="721360">
                  <a:moveTo>
                    <a:pt x="0" y="120141"/>
                  </a:moveTo>
                  <a:lnTo>
                    <a:pt x="9440" y="73402"/>
                  </a:lnTo>
                  <a:lnTo>
                    <a:pt x="35186" y="35210"/>
                  </a:lnTo>
                  <a:lnTo>
                    <a:pt x="73375" y="9449"/>
                  </a:lnTo>
                  <a:lnTo>
                    <a:pt x="120142" y="0"/>
                  </a:lnTo>
                  <a:lnTo>
                    <a:pt x="8592566" y="0"/>
                  </a:lnTo>
                  <a:lnTo>
                    <a:pt x="8639305" y="9449"/>
                  </a:lnTo>
                  <a:lnTo>
                    <a:pt x="8677497" y="35210"/>
                  </a:lnTo>
                  <a:lnTo>
                    <a:pt x="8703258" y="73402"/>
                  </a:lnTo>
                  <a:lnTo>
                    <a:pt x="8712708" y="120141"/>
                  </a:lnTo>
                  <a:lnTo>
                    <a:pt x="8712708" y="600709"/>
                  </a:lnTo>
                  <a:lnTo>
                    <a:pt x="8703258" y="647449"/>
                  </a:lnTo>
                  <a:lnTo>
                    <a:pt x="8677497" y="685641"/>
                  </a:lnTo>
                  <a:lnTo>
                    <a:pt x="8639305" y="711402"/>
                  </a:lnTo>
                  <a:lnTo>
                    <a:pt x="8592566" y="720851"/>
                  </a:lnTo>
                  <a:lnTo>
                    <a:pt x="120142" y="720851"/>
                  </a:lnTo>
                  <a:lnTo>
                    <a:pt x="73375" y="711402"/>
                  </a:lnTo>
                  <a:lnTo>
                    <a:pt x="35186" y="685641"/>
                  </a:lnTo>
                  <a:lnTo>
                    <a:pt x="9440" y="647449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253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2188" y="455803"/>
            <a:ext cx="265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EXAMES</a:t>
            </a:r>
            <a:r>
              <a:rPr spc="-50" dirty="0"/>
              <a:t> </a:t>
            </a:r>
            <a:r>
              <a:rPr spc="-10" dirty="0"/>
              <a:t>MICROBIOLÓGICOS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0200" y="1208913"/>
            <a:ext cx="873760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Transporte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Conservação: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7620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amostra deve </a:t>
            </a:r>
            <a:r>
              <a:rPr sz="1800" dirty="0">
                <a:latin typeface="Calibri"/>
                <a:cs typeface="Calibri"/>
              </a:rPr>
              <a:t>ser </a:t>
            </a:r>
            <a:r>
              <a:rPr sz="1800" spc="-5" dirty="0">
                <a:latin typeface="Calibri"/>
                <a:cs typeface="Calibri"/>
              </a:rPr>
              <a:t>enviada </a:t>
            </a:r>
            <a:r>
              <a:rPr sz="1800" spc="-10" dirty="0">
                <a:latin typeface="Calibri"/>
                <a:cs typeface="Calibri"/>
              </a:rPr>
              <a:t>imediatamente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laboratório </a:t>
            </a:r>
            <a:r>
              <a:rPr sz="1800" dirty="0">
                <a:latin typeface="Calibri"/>
                <a:cs typeface="Calibri"/>
              </a:rPr>
              <a:t>após a </a:t>
            </a:r>
            <a:r>
              <a:rPr sz="1800" spc="-15" dirty="0">
                <a:latin typeface="Calibri"/>
                <a:cs typeface="Calibri"/>
              </a:rPr>
              <a:t>coleta,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período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máximo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hora.</a:t>
            </a:r>
            <a:endParaRPr sz="1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Caso não seja </a:t>
            </a:r>
            <a:r>
              <a:rPr sz="1800" spc="-10" dirty="0">
                <a:latin typeface="Calibri"/>
                <a:cs typeface="Calibri"/>
              </a:rPr>
              <a:t>possível, conservar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amostra </a:t>
            </a:r>
            <a:r>
              <a:rPr sz="1800" dirty="0">
                <a:latin typeface="Calibri"/>
                <a:cs typeface="Calibri"/>
              </a:rPr>
              <a:t>na </a:t>
            </a:r>
            <a:r>
              <a:rPr sz="1800" spc="-10" dirty="0">
                <a:latin typeface="Calibri"/>
                <a:cs typeface="Calibri"/>
              </a:rPr>
              <a:t>geladeira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enviá-la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15" dirty="0">
                <a:latin typeface="Calibri"/>
                <a:cs typeface="Calibri"/>
              </a:rPr>
              <a:t>caixa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transporte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gelo,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ultrapassando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24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horas.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a)	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Pacientes</a:t>
            </a:r>
            <a:r>
              <a:rPr sz="18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em</a:t>
            </a:r>
            <a:r>
              <a:rPr sz="18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uso</a:t>
            </a:r>
            <a:r>
              <a:rPr sz="18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AFEF"/>
                </a:solidFill>
                <a:latin typeface="Calibri"/>
                <a:cs typeface="Calibri"/>
              </a:rPr>
              <a:t>cateter</a:t>
            </a: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com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 sistema</a:t>
            </a:r>
            <a:r>
              <a:rPr sz="18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 drenagem</a:t>
            </a:r>
            <a:r>
              <a:rPr sz="18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fechada: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Colher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urina</a:t>
            </a:r>
            <a:r>
              <a:rPr sz="1800" spc="5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puncionando-se</a:t>
            </a:r>
            <a:r>
              <a:rPr sz="1800" spc="5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cateter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5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proximidade</a:t>
            </a:r>
            <a:r>
              <a:rPr sz="1800" spc="5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5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junção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5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tubo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drenagem.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-10" dirty="0">
                <a:latin typeface="Calibri"/>
                <a:cs typeface="Calibri"/>
              </a:rPr>
              <a:t> colher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urina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5" dirty="0">
                <a:latin typeface="Calibri"/>
                <a:cs typeface="Calibri"/>
              </a:rPr>
              <a:t> bolsa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coletora.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pedido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laboratorial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deverá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paciente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está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cateterizado.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b)</a:t>
            </a:r>
            <a:r>
              <a:rPr sz="18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Punção</a:t>
            </a: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supra</a:t>
            </a: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púbica:</a:t>
            </a:r>
            <a:endParaRPr sz="18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Indicada</a:t>
            </a:r>
            <a:r>
              <a:rPr sz="1800" dirty="0">
                <a:latin typeface="Calibri"/>
                <a:cs typeface="Calibri"/>
              </a:rPr>
              <a:t> 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duvidosos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infecção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urinária,</a:t>
            </a:r>
            <a:r>
              <a:rPr sz="1800" dirty="0">
                <a:latin typeface="Calibri"/>
                <a:cs typeface="Calibri"/>
              </a:rPr>
              <a:t> 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recém-nascido</a:t>
            </a:r>
            <a:r>
              <a:rPr sz="1800" dirty="0">
                <a:latin typeface="Calibri"/>
                <a:cs typeface="Calibri"/>
              </a:rPr>
              <a:t> ou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crianças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pequenas,</a:t>
            </a:r>
            <a:r>
              <a:rPr sz="1800" dirty="0">
                <a:latin typeface="Calibri"/>
                <a:cs typeface="Calibri"/>
              </a:rPr>
              <a:t> quando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contraindicação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cateterização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suspeita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infecção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bactérias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anaeróbias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fungos.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Critérios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rejeição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amostras: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Amostras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coletadas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4</a:t>
            </a:r>
            <a:r>
              <a:rPr sz="1800" spc="-10" dirty="0">
                <a:latin typeface="Calibri"/>
                <a:cs typeface="Calibri"/>
              </a:rPr>
              <a:t> horas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 </a:t>
            </a:r>
            <a:r>
              <a:rPr sz="1800" spc="-10" dirty="0">
                <a:latin typeface="Calibri"/>
                <a:cs typeface="Calibri"/>
              </a:rPr>
              <a:t>refrigeração.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2565</Words>
  <Application>Microsoft Office PowerPoint</Application>
  <PresentationFormat>Apresentação na tela (4:3)</PresentationFormat>
  <Paragraphs>337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Calibri</vt:lpstr>
      <vt:lpstr>Courier New</vt:lpstr>
      <vt:lpstr>Ink Free</vt:lpstr>
      <vt:lpstr>Times New Roman</vt:lpstr>
      <vt:lpstr>Wingdings</vt:lpstr>
      <vt:lpstr>Office Theme</vt:lpstr>
      <vt:lpstr>Apresentação do PowerPoint</vt:lpstr>
      <vt:lpstr>Coleta, transporte e processamento de amostras biológicas para exames microbiológicos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EXAMES MICROBIOLÓGICOS</vt:lpstr>
      <vt:lpstr>EXAMES MICROBIOLÓGICOS</vt:lpstr>
      <vt:lpstr>EXAMES MICROBIOLÓGICOS</vt:lpstr>
      <vt:lpstr>EXAMES MICROBIOLÓGICOS</vt:lpstr>
      <vt:lpstr>EXAMES MICROBIOLÓGICOS</vt:lpstr>
      <vt:lpstr>EXAMES MICROBIOLÓGICOS</vt:lpstr>
      <vt:lpstr>EXAMES MICROBIOLÓGICOS</vt:lpstr>
      <vt:lpstr>Apresentação do PowerPoint</vt:lpstr>
      <vt:lpstr>CONTROLE DE MICRORGANISMOS POR AGENTES FÍSICOS E QUÍMICOS</vt:lpstr>
      <vt:lpstr>SANITIZAÇÃO: Utiliza um agente, normalmente químico, em  utensílios e equipamentos, que reduz a  população microbiana até níveis compatíveis  com às exigências da saúde pública</vt:lpstr>
      <vt:lpstr>BACTERIOSTASE: inibição do crescimento, pela  inibição da síntese protéica,  entretanto a bactéria não está  morta.</vt:lpstr>
      <vt:lpstr>CONDIÇÕES QUE INFLUENCIAM A CAPACIDADE ANTIMICROBIANA</vt:lpstr>
      <vt:lpstr>Apresentação do PowerPoint</vt:lpstr>
      <vt:lpstr>MÉTODOS DE  CONTROLE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CONGELAMENTO</vt:lpstr>
      <vt:lpstr>MÉTODOS DE  CONTROLE</vt:lpstr>
      <vt:lpstr>MÉTODOS DE  CONTROLE</vt:lpstr>
      <vt:lpstr> BONS ESTUDOS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Cunha Fontenelle</dc:creator>
  <cp:lastModifiedBy>Pedro Fontenelle</cp:lastModifiedBy>
  <cp:revision>2</cp:revision>
  <dcterms:created xsi:type="dcterms:W3CDTF">2023-01-16T12:40:52Z</dcterms:created>
  <dcterms:modified xsi:type="dcterms:W3CDTF">2024-08-20T19:14:55Z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2023-01-16T00:00:00Z</vt:filetime>
  </property>
</Properties>
</file>