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7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7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A23F-B65F-4F30-A245-8A5409CBE133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385A4-E563-4CAE-A57C-ED55B9ADF7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93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A332-342A-454B-8F70-DC17838C3AE4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3101-A1DC-497E-AA23-A209B39AC0C4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A6CC-8D72-494D-9CB9-F77439D40344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235D-2FBD-449C-9BC0-DCB554195E88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984E-E896-4EAD-9D22-8B9D2BC8ED60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9871-2CB3-44DA-A987-C03D0A7463E6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72DE-4CD1-4A59-9557-A58FBC8F62B4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C7C5-0E8D-4DE3-BB94-A6B4E0E5A7FE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3556-CA0A-4B60-9A2D-9DFBDD2C606D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646-D3AB-43AE-B004-11D58B89E7F9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0EE-C8DC-46D1-AE63-FFFB13C19616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5A40-0B14-4E79-97DA-D590780C4FFB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F49C-0AE7-4B28-A3D8-9738774FB8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網路概論 </a:t>
            </a:r>
            <a:r>
              <a:rPr lang="en-US" altLang="zh-TW" dirty="0" smtClean="0"/>
              <a:t>(OSI 7 </a:t>
            </a:r>
            <a:r>
              <a:rPr lang="zh-TW" altLang="en-US" dirty="0" smtClean="0"/>
              <a:t>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林哲正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Layer 4 </a:t>
            </a:r>
            <a:r>
              <a:rPr lang="zh-TW" altLang="en-US" dirty="0" smtClean="0"/>
              <a:t>傳輸層 </a:t>
            </a:r>
            <a:r>
              <a:rPr lang="en-US" altLang="zh-TW" dirty="0" smtClean="0"/>
              <a:t>(Transport</a:t>
            </a:r>
            <a:r>
              <a:rPr lang="en-US" altLang="zh-TW" baseline="0" dirty="0" smtClean="0"/>
              <a:t>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二個重要的協定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TCP: Transmission Control Protocol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可靠的通訊模式的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資料遺失，會重送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連接導向式通訊 </a:t>
            </a:r>
            <a:r>
              <a:rPr lang="en-US" altLang="zh-TW" dirty="0" smtClean="0"/>
              <a:t>(connection-oriented Communication)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一次可以送多個封包 </a:t>
            </a:r>
            <a:r>
              <a:rPr lang="en-US" altLang="zh-TW" dirty="0" smtClean="0"/>
              <a:t>(packet</a:t>
            </a:r>
            <a:r>
              <a:rPr lang="zh-TW" altLang="en-US" dirty="0" smtClean="0"/>
              <a:t>，資料傳送的單位</a:t>
            </a:r>
            <a:r>
              <a:rPr lang="en-US" altLang="zh-TW" dirty="0" smtClean="0"/>
              <a:t>) 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可以做流量控制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透過滑動窗，</a:t>
            </a:r>
            <a:r>
              <a:rPr lang="en-US" altLang="zh-TW" dirty="0" smtClean="0"/>
              <a:t>Sliding Window</a:t>
            </a:r>
            <a:r>
              <a:rPr lang="zh-TW" altLang="en-US" dirty="0" smtClean="0"/>
              <a:t>，決定傳送多封包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UDP: User Datagram Protocol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非可靠的通訊模式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資料遺失，不會重送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非連接導向式通訊 </a:t>
            </a:r>
            <a:r>
              <a:rPr lang="en-US" altLang="zh-TW" dirty="0" smtClean="0"/>
              <a:t>(connectionless Communication)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一次只能送一個封包 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不能做流量控制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Layer 4 </a:t>
            </a:r>
            <a:r>
              <a:rPr lang="zh-TW" altLang="en-US" dirty="0" smtClean="0"/>
              <a:t>傳輸層 </a:t>
            </a:r>
            <a:r>
              <a:rPr lang="en-US" altLang="zh-TW" dirty="0" smtClean="0"/>
              <a:t>(Transport</a:t>
            </a:r>
            <a:r>
              <a:rPr lang="en-US" altLang="zh-TW" baseline="0" dirty="0" smtClean="0"/>
              <a:t>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TW" altLang="en-US" dirty="0" smtClean="0"/>
              <a:t>通訊模式</a:t>
            </a:r>
            <a:endParaRPr lang="en-US" altLang="zh-TW" dirty="0" smtClean="0"/>
          </a:p>
          <a:p>
            <a:pPr marL="742950" lvl="2" indent="-342900">
              <a:lnSpc>
                <a:spcPct val="120000"/>
              </a:lnSpc>
            </a:pPr>
            <a:r>
              <a:rPr lang="zh-TW" altLang="en-US" dirty="0" smtClean="0"/>
              <a:t>可靠的 </a:t>
            </a:r>
            <a:r>
              <a:rPr lang="en-US" altLang="zh-TW" dirty="0" smtClean="0"/>
              <a:t>vs. </a:t>
            </a:r>
            <a:r>
              <a:rPr lang="zh-TW" altLang="en-US" dirty="0"/>
              <a:t>非</a:t>
            </a:r>
            <a:r>
              <a:rPr lang="zh-TW" altLang="en-US" dirty="0" smtClean="0"/>
              <a:t>可靠的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資料遺失，會重送</a:t>
            </a:r>
            <a:r>
              <a:rPr lang="en-US" altLang="zh-TW" dirty="0" smtClean="0"/>
              <a:t>)</a:t>
            </a:r>
          </a:p>
          <a:p>
            <a:pPr marL="742950" lvl="2" indent="-342900">
              <a:lnSpc>
                <a:spcPct val="120000"/>
              </a:lnSpc>
            </a:pPr>
            <a:r>
              <a:rPr lang="zh-TW" altLang="en-US" dirty="0" smtClean="0"/>
              <a:t>連接導向式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非連接導向式</a:t>
            </a: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/>
              <a:t>Questions:</a:t>
            </a:r>
          </a:p>
          <a:p>
            <a:pPr marL="742950" lvl="2" indent="-342900">
              <a:lnSpc>
                <a:spcPct val="120000"/>
              </a:lnSpc>
            </a:pPr>
            <a:r>
              <a:rPr lang="zh-TW" altLang="en-US" dirty="0" smtClean="0"/>
              <a:t>寄普通信是可靠的通訊模式還是非可靠的的通訊模式</a:t>
            </a:r>
            <a:r>
              <a:rPr lang="en-US" altLang="zh-TW" dirty="0" smtClean="0"/>
              <a:t>?</a:t>
            </a:r>
          </a:p>
          <a:p>
            <a:pPr marL="742950" lvl="2" indent="-342900">
              <a:lnSpc>
                <a:spcPct val="120000"/>
              </a:lnSpc>
            </a:pPr>
            <a:r>
              <a:rPr lang="zh-TW" altLang="en-US" dirty="0" smtClean="0"/>
              <a:t>寄掛號信是可靠的通訊模式還是非可靠的的通訊模式</a:t>
            </a:r>
            <a:r>
              <a:rPr lang="en-US" altLang="zh-TW" dirty="0" smtClean="0"/>
              <a:t>?</a:t>
            </a:r>
          </a:p>
          <a:p>
            <a:pPr marL="742950" lvl="2" indent="-342900">
              <a:lnSpc>
                <a:spcPct val="120000"/>
              </a:lnSpc>
            </a:pPr>
            <a:r>
              <a:rPr lang="zh-TW" altLang="en-US" dirty="0" smtClean="0"/>
              <a:t>打電話是連接導向式 還是非連接導向式</a:t>
            </a:r>
            <a:r>
              <a:rPr lang="en-US" altLang="zh-TW" dirty="0" smtClean="0"/>
              <a:t>?</a:t>
            </a:r>
          </a:p>
          <a:p>
            <a:pPr marL="742950" lvl="2" indent="-342900">
              <a:lnSpc>
                <a:spcPct val="120000"/>
              </a:lnSpc>
            </a:pPr>
            <a:r>
              <a:rPr lang="zh-TW" altLang="en-US" dirty="0" smtClean="0"/>
              <a:t>寄普通信是連接導向式 還是非連接導向式</a:t>
            </a:r>
            <a:r>
              <a:rPr lang="en-US" altLang="zh-TW" dirty="0" smtClean="0"/>
              <a:t>?</a:t>
            </a:r>
          </a:p>
          <a:p>
            <a:pPr marL="742950" lvl="2" indent="-342900">
              <a:lnSpc>
                <a:spcPct val="120000"/>
              </a:lnSpc>
            </a:pPr>
            <a:r>
              <a:rPr lang="zh-TW" altLang="en-US" dirty="0" smtClean="0"/>
              <a:t>寄掛號信是連接導向式 還是非連接導向式</a:t>
            </a:r>
            <a:r>
              <a:rPr lang="en-US" altLang="zh-TW" dirty="0" smtClean="0"/>
              <a:t>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Layer 4 </a:t>
            </a:r>
            <a:r>
              <a:rPr lang="zh-TW" altLang="en-US" dirty="0" smtClean="0"/>
              <a:t>傳輸層 </a:t>
            </a:r>
            <a:r>
              <a:rPr lang="en-US" altLang="zh-TW" dirty="0" smtClean="0"/>
              <a:t>(Transport</a:t>
            </a:r>
            <a:r>
              <a:rPr lang="en-US" altLang="zh-TW" baseline="0" dirty="0" smtClean="0"/>
              <a:t>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FTP (File Transfer Protocol ) </a:t>
            </a:r>
            <a:r>
              <a:rPr lang="zh-TW" altLang="en-US" dirty="0" smtClean="0"/>
              <a:t>應該使用 </a:t>
            </a:r>
            <a:r>
              <a:rPr lang="en-US" altLang="zh-TW" dirty="0" smtClean="0"/>
              <a:t>TCP </a:t>
            </a:r>
            <a:r>
              <a:rPr lang="zh-TW" altLang="en-US" dirty="0" smtClean="0"/>
              <a:t>還是 </a:t>
            </a:r>
            <a:r>
              <a:rPr lang="en-US" altLang="zh-TW" dirty="0" smtClean="0"/>
              <a:t>UDP? </a:t>
            </a:r>
            <a:r>
              <a:rPr lang="zh-TW" altLang="en-US" dirty="0" smtClean="0"/>
              <a:t>為什麼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zh-TW" altLang="en-US" dirty="0" smtClean="0"/>
              <a:t>網路電視直播應該使用 </a:t>
            </a:r>
            <a:r>
              <a:rPr lang="en-US" altLang="zh-TW" dirty="0" smtClean="0"/>
              <a:t>TCP </a:t>
            </a:r>
            <a:r>
              <a:rPr lang="zh-TW" altLang="en-US" dirty="0" smtClean="0"/>
              <a:t>還是 </a:t>
            </a:r>
            <a:r>
              <a:rPr lang="en-US" altLang="zh-TW" dirty="0" smtClean="0"/>
              <a:t>UDP? </a:t>
            </a:r>
            <a:r>
              <a:rPr lang="zh-TW" altLang="en-US" dirty="0" smtClean="0"/>
              <a:t>為什麼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TCP </a:t>
            </a:r>
            <a:r>
              <a:rPr lang="zh-TW" altLang="en-US" dirty="0" smtClean="0"/>
              <a:t>的優點是什麼</a:t>
            </a:r>
            <a:r>
              <a:rPr lang="en-US" altLang="zh-TW" dirty="0" smtClean="0"/>
              <a:t>?</a:t>
            </a:r>
            <a:r>
              <a:rPr lang="zh-TW" altLang="en-US" dirty="0" smtClean="0"/>
              <a:t>缺點的什麼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UDP</a:t>
            </a:r>
            <a:r>
              <a:rPr lang="zh-TW" altLang="en-US" dirty="0" smtClean="0"/>
              <a:t>的優點是什麼</a:t>
            </a:r>
            <a:r>
              <a:rPr lang="en-US" altLang="zh-TW" dirty="0" smtClean="0"/>
              <a:t>?</a:t>
            </a:r>
            <a:r>
              <a:rPr lang="zh-TW" altLang="en-US" dirty="0" smtClean="0"/>
              <a:t>缺點的什麼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</a:t>
            </a:r>
            <a:r>
              <a:rPr lang="zh-TW" altLang="en-US" dirty="0" smtClean="0"/>
              <a:t>如何決定是使用 </a:t>
            </a:r>
            <a:r>
              <a:rPr lang="en-US" altLang="zh-TW" dirty="0" smtClean="0"/>
              <a:t>TCP </a:t>
            </a:r>
            <a:r>
              <a:rPr lang="zh-TW" altLang="en-US" dirty="0" smtClean="0"/>
              <a:t>還是 </a:t>
            </a:r>
            <a:r>
              <a:rPr lang="en-US" altLang="zh-TW" dirty="0" smtClean="0"/>
              <a:t>UDP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Layer 5 </a:t>
            </a:r>
            <a:r>
              <a:rPr lang="zh-TW" altLang="en-US" dirty="0" smtClean="0"/>
              <a:t>會談層 </a:t>
            </a:r>
            <a:r>
              <a:rPr lang="en-US" altLang="zh-TW" dirty="0" smtClean="0"/>
              <a:t>(Session</a:t>
            </a:r>
            <a:r>
              <a:rPr lang="en-US" altLang="zh-TW" baseline="0" dirty="0" smtClean="0"/>
              <a:t>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處理通訊方式的正確選擇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以電話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傳真為例，要通訊，須選對正確的通訊方式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實務上，通訊方式有三種</a:t>
            </a:r>
            <a:endParaRPr lang="en-US" altLang="zh-TW" dirty="0" smtClean="0"/>
          </a:p>
          <a:p>
            <a:pPr lvl="1">
              <a:lnSpc>
                <a:spcPct val="130000"/>
              </a:lnSpc>
            </a:pPr>
            <a:r>
              <a:rPr lang="zh-TW" altLang="en-US" dirty="0" smtClean="0"/>
              <a:t>單工：只能單方向傳或收資料，例如電視</a:t>
            </a:r>
            <a:endParaRPr lang="en-US" altLang="zh-TW" dirty="0" smtClean="0"/>
          </a:p>
          <a:p>
            <a:pPr lvl="1">
              <a:lnSpc>
                <a:spcPct val="130000"/>
              </a:lnSpc>
            </a:pPr>
            <a:r>
              <a:rPr lang="zh-TW" altLang="en-US" dirty="0" smtClean="0"/>
              <a:t>半雙工：可傳或收資料，但同一時間只能在傳與送資料之中，選擇一種，例如：有些對講機</a:t>
            </a:r>
            <a:endParaRPr lang="en-US" altLang="zh-TW" dirty="0" smtClean="0"/>
          </a:p>
          <a:p>
            <a:pPr lvl="1">
              <a:lnSpc>
                <a:spcPct val="130000"/>
              </a:lnSpc>
            </a:pPr>
            <a:r>
              <a:rPr lang="zh-TW" altLang="en-US" dirty="0" smtClean="0"/>
              <a:t>全雙工</a:t>
            </a:r>
            <a:r>
              <a:rPr lang="en-US" altLang="zh-TW" dirty="0" smtClean="0"/>
              <a:t>:</a:t>
            </a:r>
            <a:r>
              <a:rPr lang="zh-TW" altLang="en-US" dirty="0" smtClean="0"/>
              <a:t>可同時傳或收資料，例如：講電話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這一層有人質疑不應單獨存在，因為功能太小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Layer 6 </a:t>
            </a:r>
            <a:r>
              <a:rPr lang="zh-TW" altLang="en-US" dirty="0" smtClean="0"/>
              <a:t> 表達層</a:t>
            </a:r>
            <a:r>
              <a:rPr lang="en-US" altLang="zh-TW" dirty="0" smtClean="0"/>
              <a:t> (Presentation</a:t>
            </a:r>
            <a:r>
              <a:rPr lang="en-US" altLang="zh-TW" baseline="0" dirty="0" smtClean="0"/>
              <a:t> Layer</a:t>
            </a:r>
            <a:r>
              <a:rPr lang="en-US" altLang="zh-TW" dirty="0" smtClean="0"/>
              <a:t>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語意的正確解釋</a:t>
            </a:r>
            <a:endParaRPr lang="en-US" altLang="zh-TW" dirty="0" smtClean="0"/>
          </a:p>
          <a:p>
            <a:pPr lvl="1">
              <a:lnSpc>
                <a:spcPct val="140000"/>
              </a:lnSpc>
            </a:pPr>
            <a:r>
              <a:rPr lang="zh-TW" altLang="en-US" dirty="0" smtClean="0"/>
              <a:t>以跟日本人做生意</a:t>
            </a:r>
            <a:r>
              <a:rPr lang="en-US" altLang="zh-TW" dirty="0" smtClean="0"/>
              <a:t>/</a:t>
            </a:r>
            <a:r>
              <a:rPr lang="zh-TW" altLang="en-US" dirty="0" smtClean="0"/>
              <a:t>溝通為例。</a:t>
            </a:r>
            <a:endParaRPr lang="en-US" altLang="zh-TW" dirty="0" smtClean="0"/>
          </a:p>
          <a:p>
            <a:pPr>
              <a:lnSpc>
                <a:spcPct val="140000"/>
              </a:lnSpc>
            </a:pPr>
            <a:r>
              <a:rPr lang="zh-TW" altLang="en-US" dirty="0" smtClean="0"/>
              <a:t>實務上，這表達層處理</a:t>
            </a:r>
            <a:endParaRPr lang="en-US" altLang="zh-TW" dirty="0" smtClean="0"/>
          </a:p>
          <a:p>
            <a:pPr lvl="1">
              <a:lnSpc>
                <a:spcPct val="140000"/>
              </a:lnSpc>
            </a:pPr>
            <a:r>
              <a:rPr lang="zh-TW" altLang="en-US" dirty="0" smtClean="0"/>
              <a:t>資料加密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解密</a:t>
            </a:r>
            <a:endParaRPr lang="en-US" altLang="zh-TW" dirty="0" smtClean="0"/>
          </a:p>
          <a:p>
            <a:pPr lvl="1">
              <a:lnSpc>
                <a:spcPct val="140000"/>
              </a:lnSpc>
            </a:pPr>
            <a:r>
              <a:rPr lang="zh-TW" altLang="en-US" dirty="0" smtClean="0"/>
              <a:t>資料壓縮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解壓縮</a:t>
            </a:r>
            <a:endParaRPr lang="en-US" altLang="zh-TW" dirty="0" smtClean="0"/>
          </a:p>
          <a:p>
            <a:pPr lvl="1">
              <a:lnSpc>
                <a:spcPct val="140000"/>
              </a:lnSpc>
            </a:pPr>
            <a:r>
              <a:rPr lang="zh-TW" altLang="en-US" dirty="0" smtClean="0"/>
              <a:t>編碼</a:t>
            </a:r>
            <a:r>
              <a:rPr lang="en-US" altLang="zh-TW" dirty="0" smtClean="0"/>
              <a:t>/</a:t>
            </a:r>
            <a:r>
              <a:rPr lang="zh-TW" altLang="en-US" dirty="0" smtClean="0"/>
              <a:t>解碼的正確性</a:t>
            </a:r>
            <a:endParaRPr lang="en-US" altLang="zh-TW" dirty="0" smtClean="0"/>
          </a:p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zh-TW" altLang="en-US" dirty="0" smtClean="0"/>
              <a:t>在網路通訊中，這一層不一定需要，如果沒加解密、沒資料壓縮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解壓縮，沒編碼</a:t>
            </a:r>
            <a:r>
              <a:rPr lang="en-US" altLang="zh-TW" dirty="0" smtClean="0"/>
              <a:t>/</a:t>
            </a:r>
            <a:r>
              <a:rPr lang="zh-TW" altLang="en-US" dirty="0" smtClean="0"/>
              <a:t>解碼正確性的問題</a:t>
            </a: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</a:t>
            </a:r>
            <a:r>
              <a:rPr lang="en-US" altLang="zh-TW" baseline="0" dirty="0" smtClean="0"/>
              <a:t>ayer7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應用層 </a:t>
            </a:r>
            <a:r>
              <a:rPr lang="en-US" altLang="zh-TW" dirty="0" smtClean="0"/>
              <a:t>(Application</a:t>
            </a:r>
            <a:r>
              <a:rPr lang="en-US" altLang="zh-TW" baseline="0" dirty="0" smtClean="0"/>
              <a:t> Layer</a:t>
            </a:r>
            <a:r>
              <a:rPr lang="en-US" altLang="zh-TW" dirty="0" smtClean="0"/>
              <a:t>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應用軟體或是協定，提供某種網路的服務。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IE </a:t>
            </a:r>
            <a:r>
              <a:rPr lang="zh-TW" altLang="en-US" dirty="0" smtClean="0"/>
              <a:t>是屬於應用層嗎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Outlook</a:t>
            </a:r>
            <a:r>
              <a:rPr lang="zh-TW" altLang="en-US" dirty="0" smtClean="0"/>
              <a:t>是屬於應用層嗎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Skype </a:t>
            </a:r>
            <a:r>
              <a:rPr lang="zh-TW" altLang="en-US" dirty="0" smtClean="0"/>
              <a:t>是屬於應用層嗎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word </a:t>
            </a:r>
            <a:r>
              <a:rPr lang="zh-TW" altLang="en-US" dirty="0" smtClean="0"/>
              <a:t>是屬於應用層嗎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Excel</a:t>
            </a:r>
            <a:r>
              <a:rPr lang="zh-TW" altLang="en-US" dirty="0" smtClean="0"/>
              <a:t>是屬於應用層嗎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</a:t>
            </a:r>
            <a:r>
              <a:rPr lang="en-US" altLang="zh-TW" baseline="0" dirty="0" smtClean="0"/>
              <a:t>ayer7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應用層 </a:t>
            </a:r>
            <a:r>
              <a:rPr lang="en-US" altLang="zh-TW" dirty="0" smtClean="0"/>
              <a:t>(Application</a:t>
            </a:r>
            <a:r>
              <a:rPr lang="en-US" altLang="zh-TW" baseline="0" dirty="0" smtClean="0"/>
              <a:t>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TW" dirty="0" smtClean="0"/>
              <a:t>FTP </a:t>
            </a:r>
            <a:r>
              <a:rPr lang="zh-TW" altLang="en-US" dirty="0" smtClean="0"/>
              <a:t>是應用層的協定 </a:t>
            </a:r>
            <a:r>
              <a:rPr lang="en-US" altLang="zh-TW" dirty="0" smtClean="0"/>
              <a:t>(</a:t>
            </a:r>
            <a:r>
              <a:rPr lang="zh-TW" altLang="en-US" dirty="0" smtClean="0"/>
              <a:t>軟體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，提供網路下載檔案的功能</a:t>
            </a:r>
            <a:endParaRPr lang="en-US" altLang="zh-TW" dirty="0" smtClean="0"/>
          </a:p>
          <a:p>
            <a:pPr lvl="1">
              <a:lnSpc>
                <a:spcPct val="140000"/>
              </a:lnSpc>
            </a:pPr>
            <a:r>
              <a:rPr lang="en-US" altLang="zh-TW" dirty="0" smtClean="0"/>
              <a:t>FTP is base on TCP/IP </a:t>
            </a:r>
            <a:r>
              <a:rPr lang="zh-TW" altLang="en-US" dirty="0" smtClean="0"/>
              <a:t>是什麼意思</a:t>
            </a:r>
            <a:r>
              <a:rPr lang="en-US" altLang="zh-TW" dirty="0" smtClean="0"/>
              <a:t>?</a:t>
            </a:r>
          </a:p>
          <a:p>
            <a:pPr lvl="1">
              <a:lnSpc>
                <a:spcPct val="140000"/>
              </a:lnSpc>
              <a:buNone/>
            </a:pPr>
            <a:r>
              <a:rPr lang="zh-TW" altLang="en-US" dirty="0" smtClean="0"/>
              <a:t>網路直播視頻也是應用層的協定，它提供網路觀看串流影片的功能</a:t>
            </a:r>
            <a:endParaRPr lang="en-US" altLang="zh-TW" dirty="0" smtClean="0"/>
          </a:p>
          <a:p>
            <a:pPr lvl="1">
              <a:lnSpc>
                <a:spcPct val="140000"/>
              </a:lnSpc>
            </a:pPr>
            <a:r>
              <a:rPr lang="zh-TW" altLang="en-US" dirty="0" smtClean="0"/>
              <a:t>網路直播 </a:t>
            </a:r>
            <a:r>
              <a:rPr lang="en-US" altLang="zh-TW" dirty="0" smtClean="0"/>
              <a:t>is base on UDP/IP </a:t>
            </a:r>
            <a:r>
              <a:rPr lang="zh-TW" altLang="en-US" dirty="0" smtClean="0"/>
              <a:t>是什麼意思</a:t>
            </a:r>
            <a:r>
              <a:rPr lang="en-US" altLang="zh-TW" dirty="0" smtClean="0"/>
              <a:t>?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為什麼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會使用 </a:t>
            </a:r>
            <a:r>
              <a:rPr lang="en-US" altLang="zh-TW" dirty="0" smtClean="0"/>
              <a:t>TCP/IP?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為什麼網路直播會使用 </a:t>
            </a:r>
            <a:r>
              <a:rPr lang="en-US" altLang="zh-TW" dirty="0" smtClean="0"/>
              <a:t>UDP/IP?</a:t>
            </a:r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Units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226596"/>
              </p:ext>
            </p:extLst>
          </p:nvPr>
        </p:nvGraphicFramePr>
        <p:xfrm>
          <a:off x="755576" y="2132856"/>
          <a:ext cx="18825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 Application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Presentation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r>
                        <a:rPr lang="en-US" altLang="zh-TW" baseline="0" dirty="0" smtClean="0"/>
                        <a:t> Session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Transport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 Network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Data link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en-US" altLang="zh-TW" baseline="0" dirty="0" smtClean="0"/>
                        <a:t> Physical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2915816" y="2204864"/>
            <a:ext cx="360040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19872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27784" y="3286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Segment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27784" y="36577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Packet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625688" y="40542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Frame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627784" y="44235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Bit Stream</a:t>
            </a:r>
            <a:endParaRPr lang="zh-TW" altLang="en-US" dirty="0"/>
          </a:p>
        </p:txBody>
      </p:sp>
      <p:pic>
        <p:nvPicPr>
          <p:cNvPr id="13" name="圖片 12" descr="data_un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9878" y="1988840"/>
            <a:ext cx="5325414" cy="301791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644008" y="186631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TCP/UDP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390593" y="2829976"/>
            <a:ext cx="674576" cy="2729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 smtClean="0"/>
              <a:t>Layer 4</a:t>
            </a:r>
            <a:endParaRPr lang="zh-TW" altLang="en-US" sz="1300" dirty="0"/>
          </a:p>
        </p:txBody>
      </p:sp>
      <p:sp>
        <p:nvSpPr>
          <p:cNvPr id="16" name="矩形 15"/>
          <p:cNvSpPr/>
          <p:nvPr/>
        </p:nvSpPr>
        <p:spPr>
          <a:xfrm>
            <a:off x="6065168" y="2814936"/>
            <a:ext cx="595063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14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OSI 7</a:t>
            </a:r>
            <a:r>
              <a:rPr lang="zh-TW" altLang="en-US" sz="3600" dirty="0" smtClean="0"/>
              <a:t>層網路架構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136904" cy="5472608"/>
          </a:xfrm>
        </p:spPr>
        <p:txBody>
          <a:bodyPr/>
          <a:lstStyle/>
          <a:p>
            <a:r>
              <a:rPr lang="en-US" altLang="zh-TW" sz="2400" dirty="0" smtClean="0"/>
              <a:t>OSI 7</a:t>
            </a:r>
            <a:r>
              <a:rPr lang="zh-TW" altLang="en-US" sz="2400" dirty="0" smtClean="0"/>
              <a:t>層是理想，實務上使用的是 </a:t>
            </a:r>
            <a:r>
              <a:rPr lang="en-US" altLang="zh-TW" sz="2400" dirty="0" smtClean="0"/>
              <a:t>4 </a:t>
            </a:r>
            <a:r>
              <a:rPr lang="zh-TW" altLang="en-US" sz="2400" dirty="0" smtClean="0"/>
              <a:t>層架構</a:t>
            </a:r>
            <a:r>
              <a:rPr lang="en-US" altLang="zh-TW" sz="2400" dirty="0" smtClean="0"/>
              <a:t>? </a:t>
            </a:r>
            <a:r>
              <a:rPr lang="zh-TW" altLang="en-US" sz="2400" dirty="0" smtClean="0"/>
              <a:t>為什麼</a:t>
            </a:r>
            <a:r>
              <a:rPr lang="en-US" altLang="zh-TW" sz="2400" dirty="0" smtClean="0"/>
              <a:t>?</a:t>
            </a:r>
          </a:p>
          <a:p>
            <a:pPr lvl="1"/>
            <a:r>
              <a:rPr lang="en-US" altLang="zh-TW" sz="2000" dirty="0" smtClean="0"/>
              <a:t>Layer 5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 6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 7 </a:t>
            </a:r>
            <a:r>
              <a:rPr lang="zh-TW" altLang="en-US" sz="2000" dirty="0" smtClean="0"/>
              <a:t>合併成為最上層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稱為應用層</a:t>
            </a:r>
            <a:r>
              <a:rPr lang="en-US" altLang="zh-TW" sz="2000" dirty="0" smtClean="0"/>
              <a:t>) </a:t>
            </a:r>
          </a:p>
          <a:p>
            <a:pPr lvl="1"/>
            <a:r>
              <a:rPr lang="en-US" altLang="zh-TW" sz="2000" dirty="0" smtClean="0"/>
              <a:t>Layer 1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合併成為最下層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稱為網路層</a:t>
            </a:r>
            <a:r>
              <a:rPr lang="en-US" altLang="zh-TW" sz="2000" dirty="0" smtClean="0"/>
              <a:t>) </a:t>
            </a:r>
          </a:p>
          <a:p>
            <a:pPr lvl="1"/>
            <a:r>
              <a:rPr lang="en-US" altLang="zh-TW" sz="2000" dirty="0" smtClean="0"/>
              <a:t>Layer 4 </a:t>
            </a:r>
            <a:r>
              <a:rPr lang="zh-TW" altLang="en-US" sz="2000" dirty="0" smtClean="0"/>
              <a:t>直接對應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稱為傳輸層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smtClean="0"/>
              <a:t>Layer </a:t>
            </a:r>
            <a:r>
              <a:rPr lang="en-US" altLang="zh-TW" sz="2000" dirty="0"/>
              <a:t>3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也是直接對應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但改稱為</a:t>
            </a:r>
            <a:r>
              <a:rPr lang="en-US" altLang="zh-TW" sz="2000" dirty="0" smtClean="0"/>
              <a:t>IP</a:t>
            </a:r>
            <a:r>
              <a:rPr lang="zh-TW" altLang="en-US" sz="2000" dirty="0" smtClean="0"/>
              <a:t>層</a:t>
            </a:r>
            <a:r>
              <a:rPr lang="en-US" altLang="zh-TW" sz="2000" dirty="0" smtClean="0"/>
              <a:t>)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6" y="3429000"/>
          <a:ext cx="3168352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7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應用層 </a:t>
                      </a:r>
                      <a:r>
                        <a:rPr lang="en-US" altLang="zh-TW" dirty="0" smtClean="0"/>
                        <a:t>(Application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</a:t>
                      </a:r>
                      <a:r>
                        <a:rPr lang="zh-TW" altLang="en-US" dirty="0" smtClean="0"/>
                        <a:t>表達層 </a:t>
                      </a:r>
                      <a:r>
                        <a:rPr lang="en-US" altLang="zh-TW" dirty="0" smtClean="0"/>
                        <a:t>(Presentation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 </a:t>
                      </a:r>
                      <a:r>
                        <a:rPr lang="zh-TW" altLang="en-US" dirty="0" smtClean="0"/>
                        <a:t>會談層 </a:t>
                      </a:r>
                      <a:r>
                        <a:rPr lang="en-US" altLang="zh-TW" dirty="0" smtClean="0"/>
                        <a:t>(Session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傳輸層 </a:t>
                      </a:r>
                      <a:r>
                        <a:rPr lang="en-US" altLang="zh-TW" dirty="0" smtClean="0"/>
                        <a:t>(Transport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 </a:t>
                      </a:r>
                      <a:r>
                        <a:rPr lang="zh-TW" altLang="en-US" dirty="0" smtClean="0"/>
                        <a:t>網路層 </a:t>
                      </a:r>
                      <a:r>
                        <a:rPr lang="en-US" altLang="zh-TW" dirty="0" smtClean="0"/>
                        <a:t>(Network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</a:t>
                      </a:r>
                      <a:r>
                        <a:rPr lang="zh-TW" altLang="en-US" dirty="0" smtClean="0"/>
                        <a:t>資料聯結層 </a:t>
                      </a:r>
                      <a:r>
                        <a:rPr lang="en-US" altLang="zh-TW" dirty="0" smtClean="0"/>
                        <a:t>(Data Link 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實體層 </a:t>
                      </a:r>
                      <a:r>
                        <a:rPr lang="en-US" altLang="zh-TW" dirty="0" smtClean="0"/>
                        <a:t>(Physical Layer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60032" y="3429000"/>
          <a:ext cx="3168352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68352"/>
              </a:tblGrid>
              <a:tr h="111252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應用層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傳輸層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IP</a:t>
                      </a:r>
                      <a:r>
                        <a:rPr lang="zh-TW" altLang="en-US" dirty="0" smtClean="0"/>
                        <a:t>層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網際網路層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網路層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大括弧 5"/>
          <p:cNvSpPr/>
          <p:nvPr/>
        </p:nvSpPr>
        <p:spPr>
          <a:xfrm>
            <a:off x="4283968" y="3501008"/>
            <a:ext cx="504056" cy="100811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>
            <a:off x="4355976" y="5301208"/>
            <a:ext cx="4320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-右雙向箭號 7"/>
          <p:cNvSpPr/>
          <p:nvPr/>
        </p:nvSpPr>
        <p:spPr>
          <a:xfrm>
            <a:off x="4355976" y="505672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-右雙向箭號 8"/>
          <p:cNvSpPr/>
          <p:nvPr/>
        </p:nvSpPr>
        <p:spPr>
          <a:xfrm>
            <a:off x="4366862" y="4674908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91680" y="61560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OSI  7</a:t>
            </a:r>
            <a:r>
              <a:rPr lang="zh-TW" altLang="en-US" dirty="0" smtClean="0"/>
              <a:t>層架構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80112" y="61653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實務上的架構</a:t>
            </a:r>
            <a:endParaRPr lang="zh-TW" altLang="en-US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 smtClean="0"/>
              <a:t>網路</a:t>
            </a:r>
            <a:r>
              <a:rPr lang="zh-TW" altLang="en-US" dirty="0" smtClean="0"/>
              <a:t>背景知識簡介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Network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Internet</a:t>
            </a:r>
            <a:r>
              <a:rPr lang="zh-TW" altLang="en-US" dirty="0" smtClean="0"/>
              <a:t>的定義</a:t>
            </a:r>
            <a:endParaRPr lang="en-US" altLang="zh-TW" dirty="0" smtClean="0"/>
          </a:p>
          <a:p>
            <a:r>
              <a:rPr lang="en-US" altLang="zh-TW" dirty="0" smtClean="0"/>
              <a:t>Internet </a:t>
            </a:r>
            <a:r>
              <a:rPr lang="zh-TW" altLang="en-US" dirty="0" smtClean="0"/>
              <a:t>是 </a:t>
            </a:r>
            <a:r>
              <a:rPr lang="en-US" altLang="zh-TW" dirty="0" smtClean="0">
                <a:solidFill>
                  <a:srgbClr val="FF0000"/>
                </a:solidFill>
              </a:rPr>
              <a:t>Internet</a:t>
            </a:r>
            <a:r>
              <a:rPr lang="en-US" altLang="zh-TW" dirty="0" smtClean="0"/>
              <a:t>work </a:t>
            </a:r>
            <a:r>
              <a:rPr lang="zh-TW" altLang="en-US" dirty="0" smtClean="0"/>
              <a:t>的意思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National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International </a:t>
            </a:r>
            <a:r>
              <a:rPr lang="zh-TW" altLang="en-US" dirty="0" smtClean="0"/>
              <a:t>的不同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State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Interstate </a:t>
            </a:r>
            <a:r>
              <a:rPr lang="zh-TW" altLang="en-US" dirty="0" smtClean="0"/>
              <a:t>的不同</a:t>
            </a:r>
            <a:endParaRPr lang="en-US" altLang="zh-TW" dirty="0"/>
          </a:p>
          <a:p>
            <a:r>
              <a:rPr lang="zh-TW" altLang="en-US" dirty="0" smtClean="0"/>
              <a:t>人類社會是先有 </a:t>
            </a:r>
            <a:r>
              <a:rPr lang="en-US" altLang="zh-TW" dirty="0" smtClean="0"/>
              <a:t>network </a:t>
            </a:r>
            <a:r>
              <a:rPr lang="zh-TW" altLang="en-US" dirty="0" smtClean="0"/>
              <a:t>還是 </a:t>
            </a:r>
            <a:r>
              <a:rPr lang="en-US" altLang="zh-TW" dirty="0" smtClean="0"/>
              <a:t>Internet?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但現今</a:t>
            </a:r>
            <a:r>
              <a:rPr lang="en-US" altLang="zh-TW" dirty="0" smtClean="0"/>
              <a:t>network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internet </a:t>
            </a:r>
            <a:r>
              <a:rPr lang="zh-TW" altLang="en-US" dirty="0" smtClean="0"/>
              <a:t>已不清楚分別了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網路概論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通訊協定 </a:t>
            </a:r>
            <a:r>
              <a:rPr lang="en-US" altLang="zh-TW" dirty="0" smtClean="0"/>
              <a:t>(Protocol): </a:t>
            </a:r>
            <a:r>
              <a:rPr lang="zh-TW" altLang="en-US" dirty="0" smtClean="0"/>
              <a:t>一組規則，用以規範電腦間的通信行為，類似交通規規範用路人車的使用道路的行為。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常見的協定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IP: Internet Protocol  (Layer 3 protocol)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HTTP: Hyper Text Transfer Protocol (Layer 7 protocol) 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FTP: File Transfer Protocol (Layer 7 protocol)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DNS: Domain Name System (Layer 7 protocol)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TCP: Transmission </a:t>
            </a:r>
            <a:r>
              <a:rPr lang="en-US" altLang="zh-TW" dirty="0"/>
              <a:t>Control Protocol </a:t>
            </a:r>
            <a:r>
              <a:rPr lang="en-US" altLang="zh-TW" dirty="0" smtClean="0"/>
              <a:t>(Layer 4 protocol)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UDP: User Datagram Protocol (Layer 4 protocol)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Ethernet (</a:t>
            </a:r>
            <a:r>
              <a:rPr lang="zh-TW" altLang="en-US" dirty="0" smtClean="0"/>
              <a:t>乙太</a:t>
            </a:r>
            <a:r>
              <a:rPr lang="en-US" altLang="zh-TW" dirty="0" smtClean="0"/>
              <a:t>)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: (Layers 1 and 2  protocol)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什麼是 網路的 </a:t>
            </a:r>
            <a:r>
              <a:rPr lang="en-US" altLang="zh-TW" dirty="0" smtClean="0"/>
              <a:t>Layer (</a:t>
            </a:r>
            <a:r>
              <a:rPr lang="zh-TW" altLang="en-US" dirty="0"/>
              <a:t>層</a:t>
            </a:r>
            <a:r>
              <a:rPr lang="en-US" altLang="zh-TW" dirty="0" smtClean="0"/>
              <a:t>)?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為什麼網路要分層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>
              <a:lnSpc>
                <a:spcPct val="140000"/>
              </a:lnSpc>
            </a:pPr>
            <a:r>
              <a:rPr lang="en-US" altLang="zh-TW" dirty="0" smtClean="0"/>
              <a:t>ISO </a:t>
            </a:r>
            <a:r>
              <a:rPr lang="zh-TW" altLang="en-US" dirty="0" smtClean="0"/>
              <a:t>制定了 </a:t>
            </a:r>
            <a:r>
              <a:rPr lang="en-US" altLang="zh-TW" dirty="0" smtClean="0"/>
              <a:t>7 </a:t>
            </a:r>
            <a:r>
              <a:rPr lang="zh-TW" altLang="en-US" dirty="0" smtClean="0"/>
              <a:t>層的網路架構，是目前最常見的網路分層架構，為所有講述網路科技的基礎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ISO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7 </a:t>
            </a:r>
            <a:r>
              <a:rPr lang="zh-TW" altLang="en-US" dirty="0" smtClean="0"/>
              <a:t>層網路架構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zh-TW" altLang="en-US" dirty="0" smtClean="0"/>
              <a:t>是目前最常見的網路分層架構，為所有講述網路科技的基礎，架構如下</a:t>
            </a:r>
            <a:r>
              <a:rPr lang="en-US" altLang="zh-TW" dirty="0" smtClean="0"/>
              <a:t>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TW" altLang="en-US" dirty="0" smtClean="0"/>
              <a:t>為什麼要分層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User </a:t>
            </a:r>
            <a:r>
              <a:rPr lang="zh-TW" altLang="en-US" dirty="0" smtClean="0"/>
              <a:t>在哪一層</a:t>
            </a:r>
            <a:r>
              <a:rPr lang="en-US" altLang="zh-TW" dirty="0" smtClean="0"/>
              <a:t>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TW" altLang="en-US" dirty="0" smtClean="0"/>
              <a:t>網路偵錯要先從哪一層偵錯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1720" y="2348880"/>
          <a:ext cx="3168352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68352"/>
              </a:tblGrid>
              <a:tr h="350266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7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應用層 </a:t>
                      </a:r>
                      <a:r>
                        <a:rPr lang="en-US" altLang="zh-TW" dirty="0" smtClean="0"/>
                        <a:t>(Application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</a:t>
                      </a:r>
                      <a:r>
                        <a:rPr lang="zh-TW" altLang="en-US" dirty="0" smtClean="0"/>
                        <a:t>表達層 </a:t>
                      </a:r>
                      <a:r>
                        <a:rPr lang="en-US" altLang="zh-TW" dirty="0" smtClean="0"/>
                        <a:t>(Presentation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 </a:t>
                      </a:r>
                      <a:r>
                        <a:rPr lang="zh-TW" altLang="en-US" dirty="0" smtClean="0"/>
                        <a:t>會談層 </a:t>
                      </a:r>
                      <a:r>
                        <a:rPr lang="en-US" altLang="zh-TW" dirty="0" smtClean="0"/>
                        <a:t>(Session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傳輸層 </a:t>
                      </a:r>
                      <a:r>
                        <a:rPr lang="en-US" altLang="zh-TW" dirty="0" smtClean="0"/>
                        <a:t>(Transport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 </a:t>
                      </a:r>
                      <a:r>
                        <a:rPr lang="zh-TW" altLang="en-US" dirty="0" smtClean="0"/>
                        <a:t>網路層 </a:t>
                      </a:r>
                      <a:r>
                        <a:rPr lang="en-US" altLang="zh-TW" dirty="0" smtClean="0"/>
                        <a:t>(Network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</a:t>
                      </a:r>
                      <a:r>
                        <a:rPr lang="zh-TW" altLang="en-US" dirty="0" smtClean="0"/>
                        <a:t>資料聯結層 </a:t>
                      </a:r>
                      <a:r>
                        <a:rPr lang="en-US" altLang="zh-TW" dirty="0" smtClean="0"/>
                        <a:t>(Data Link Layer)</a:t>
                      </a:r>
                      <a:endParaRPr lang="zh-TW" altLang="en-US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實體層 </a:t>
                      </a:r>
                      <a:r>
                        <a:rPr lang="en-US" altLang="zh-TW" dirty="0" smtClean="0"/>
                        <a:t>(Physical Layer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通信框架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74657"/>
              </p:ext>
            </p:extLst>
          </p:nvPr>
        </p:nvGraphicFramePr>
        <p:xfrm>
          <a:off x="899592" y="2276872"/>
          <a:ext cx="304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7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應用層 </a:t>
                      </a:r>
                      <a:r>
                        <a:rPr lang="en-US" altLang="zh-TW" dirty="0" smtClean="0"/>
                        <a:t>(Application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</a:t>
                      </a:r>
                      <a:r>
                        <a:rPr lang="zh-TW" altLang="en-US" dirty="0" smtClean="0"/>
                        <a:t>表達層 </a:t>
                      </a:r>
                      <a:r>
                        <a:rPr lang="en-US" altLang="zh-TW" dirty="0" smtClean="0"/>
                        <a:t>(Presentation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 </a:t>
                      </a:r>
                      <a:r>
                        <a:rPr lang="zh-TW" altLang="en-US" dirty="0" smtClean="0"/>
                        <a:t>會談層 </a:t>
                      </a:r>
                      <a:r>
                        <a:rPr lang="en-US" altLang="zh-TW" dirty="0" smtClean="0"/>
                        <a:t>(Session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傳輸層 </a:t>
                      </a:r>
                      <a:r>
                        <a:rPr lang="en-US" altLang="zh-TW" dirty="0" smtClean="0"/>
                        <a:t>(Transport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 </a:t>
                      </a:r>
                      <a:r>
                        <a:rPr lang="zh-TW" altLang="en-US" dirty="0" smtClean="0"/>
                        <a:t>網路層 </a:t>
                      </a:r>
                      <a:r>
                        <a:rPr lang="en-US" altLang="zh-TW" dirty="0" smtClean="0"/>
                        <a:t>(Network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</a:t>
                      </a:r>
                      <a:r>
                        <a:rPr lang="zh-TW" altLang="en-US" dirty="0" smtClean="0"/>
                        <a:t>資料聯結層 </a:t>
                      </a:r>
                      <a:r>
                        <a:rPr lang="en-US" altLang="zh-TW" dirty="0" smtClean="0"/>
                        <a:t>(Data Link 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實體層 </a:t>
                      </a:r>
                      <a:r>
                        <a:rPr lang="en-US" altLang="zh-TW" dirty="0" smtClean="0"/>
                        <a:t>(Physical Layer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36653"/>
              </p:ext>
            </p:extLst>
          </p:nvPr>
        </p:nvGraphicFramePr>
        <p:xfrm>
          <a:off x="5148064" y="2276872"/>
          <a:ext cx="304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7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應用層 </a:t>
                      </a:r>
                      <a:r>
                        <a:rPr lang="en-US" altLang="zh-TW" dirty="0" smtClean="0"/>
                        <a:t>(Application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</a:t>
                      </a:r>
                      <a:r>
                        <a:rPr lang="zh-TW" altLang="en-US" dirty="0" smtClean="0"/>
                        <a:t>表達層 </a:t>
                      </a:r>
                      <a:r>
                        <a:rPr lang="en-US" altLang="zh-TW" dirty="0" smtClean="0"/>
                        <a:t>(Presentation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 </a:t>
                      </a:r>
                      <a:r>
                        <a:rPr lang="zh-TW" altLang="en-US" dirty="0" smtClean="0"/>
                        <a:t>會談層 </a:t>
                      </a:r>
                      <a:r>
                        <a:rPr lang="en-US" altLang="zh-TW" dirty="0" smtClean="0"/>
                        <a:t>(Session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傳輸層 </a:t>
                      </a:r>
                      <a:r>
                        <a:rPr lang="en-US" altLang="zh-TW" dirty="0" smtClean="0"/>
                        <a:t>(Transport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 </a:t>
                      </a:r>
                      <a:r>
                        <a:rPr lang="zh-TW" altLang="en-US" dirty="0" smtClean="0"/>
                        <a:t>網路層 </a:t>
                      </a:r>
                      <a:r>
                        <a:rPr lang="en-US" altLang="zh-TW" dirty="0" smtClean="0"/>
                        <a:t>(Network</a:t>
                      </a:r>
                      <a:r>
                        <a:rPr lang="en-US" altLang="zh-TW" baseline="0" dirty="0" smtClean="0"/>
                        <a:t> Layer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</a:t>
                      </a:r>
                      <a:r>
                        <a:rPr lang="zh-TW" altLang="en-US" dirty="0" smtClean="0"/>
                        <a:t>資料聯結層 </a:t>
                      </a:r>
                      <a:r>
                        <a:rPr lang="en-US" altLang="zh-TW" dirty="0" smtClean="0"/>
                        <a:t>(Data Link 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實體層 </a:t>
                      </a:r>
                      <a:r>
                        <a:rPr lang="en-US" altLang="zh-TW" dirty="0" smtClean="0"/>
                        <a:t>(Physical Layer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3995936" y="2420888"/>
            <a:ext cx="108012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995936" y="2780928"/>
            <a:ext cx="108012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995936" y="3212976"/>
            <a:ext cx="108012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95936" y="3933056"/>
            <a:ext cx="108012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995936" y="3501008"/>
            <a:ext cx="108012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4365104"/>
            <a:ext cx="108012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11560" y="2204864"/>
            <a:ext cx="0" cy="295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611560" y="5157192"/>
            <a:ext cx="78488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8460432" y="2204864"/>
            <a:ext cx="0" cy="295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47664" y="1772816"/>
            <a:ext cx="2016224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</a:t>
            </a:r>
            <a:r>
              <a:rPr lang="en-US" altLang="zh-TW" dirty="0" smtClean="0"/>
              <a:t>(Source)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796136" y="1810476"/>
            <a:ext cx="2088232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(Destination)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9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Layer 1 </a:t>
            </a:r>
            <a:r>
              <a:rPr lang="zh-TW" altLang="en-US" dirty="0" smtClean="0"/>
              <a:t>實體層 </a:t>
            </a:r>
            <a:r>
              <a:rPr lang="en-US" altLang="zh-TW" dirty="0" smtClean="0"/>
              <a:t>(Physical Layer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材料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電導體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光纖 </a:t>
            </a:r>
            <a:r>
              <a:rPr lang="en-US" altLang="zh-TW" dirty="0" smtClean="0"/>
              <a:t>(Fiber)</a:t>
            </a:r>
          </a:p>
          <a:p>
            <a:pPr lvl="1"/>
            <a:r>
              <a:rPr lang="zh-TW" altLang="en-US" dirty="0" smtClean="0"/>
              <a:t>空氣 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電波，無線傳播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訊號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編碼</a:t>
            </a:r>
            <a:r>
              <a:rPr lang="en-US" altLang="zh-TW" dirty="0" smtClean="0"/>
              <a:t>: </a:t>
            </a:r>
            <a:r>
              <a:rPr lang="zh-TW" altLang="en-US" dirty="0" smtClean="0"/>
              <a:t>如何將物理訊號轉換為電腦可以接受的資料 </a:t>
            </a:r>
            <a:r>
              <a:rPr lang="en-US" altLang="zh-TW" dirty="0" smtClean="0"/>
              <a:t>(0</a:t>
            </a:r>
            <a:r>
              <a:rPr lang="zh-TW" altLang="en-US" dirty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1)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/>
              <a:t> (</a:t>
            </a:r>
            <a:r>
              <a:rPr lang="zh-TW" altLang="en-US" dirty="0" smtClean="0"/>
              <a:t>電</a:t>
            </a:r>
            <a:r>
              <a:rPr lang="en-US" altLang="zh-TW" dirty="0" smtClean="0"/>
              <a:t>) 5V =&gt; 1; 0V =&gt; 1 ;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/>
              <a:t> (</a:t>
            </a:r>
            <a:r>
              <a:rPr lang="zh-TW" altLang="en-US" dirty="0"/>
              <a:t>光</a:t>
            </a:r>
            <a:r>
              <a:rPr lang="en-US" altLang="zh-TW" dirty="0" smtClean="0"/>
              <a:t>): </a:t>
            </a:r>
            <a:r>
              <a:rPr lang="zh-TW" altLang="en-US" dirty="0" smtClean="0"/>
              <a:t>亮</a:t>
            </a:r>
            <a:r>
              <a:rPr lang="en-US" altLang="zh-TW" dirty="0" smtClean="0"/>
              <a:t>=&gt;1; </a:t>
            </a:r>
            <a:r>
              <a:rPr lang="zh-TW" altLang="en-US" dirty="0" smtClean="0"/>
              <a:t>不亮 </a:t>
            </a:r>
            <a:r>
              <a:rPr lang="en-US" altLang="zh-TW" dirty="0" smtClean="0"/>
              <a:t>=&gt; 0;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/>
              <a:t> (</a:t>
            </a:r>
            <a:r>
              <a:rPr lang="zh-TW" altLang="en-US" dirty="0" smtClean="0"/>
              <a:t>電波</a:t>
            </a:r>
            <a:r>
              <a:rPr lang="en-US" altLang="zh-TW" dirty="0" smtClean="0"/>
              <a:t>) </a:t>
            </a:r>
            <a:r>
              <a:rPr lang="zh-TW" altLang="en-US" dirty="0" smtClean="0"/>
              <a:t>高頻 </a:t>
            </a:r>
            <a:r>
              <a:rPr lang="en-US" altLang="zh-TW" dirty="0" smtClean="0"/>
              <a:t>=&gt; 1; </a:t>
            </a:r>
            <a:r>
              <a:rPr lang="zh-TW" altLang="en-US" dirty="0" smtClean="0"/>
              <a:t>低頻 </a:t>
            </a:r>
            <a:r>
              <a:rPr lang="en-US" altLang="zh-TW" dirty="0" smtClean="0"/>
              <a:t>=&gt; </a:t>
            </a:r>
            <a:r>
              <a:rPr lang="en-US" altLang="zh-TW" dirty="0" smtClean="0"/>
              <a:t>0;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轉換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不同的通</a:t>
            </a:r>
            <a:r>
              <a:rPr lang="zh-TW" altLang="en-US" dirty="0"/>
              <a:t>訊</a:t>
            </a:r>
            <a:r>
              <a:rPr lang="zh-TW" altLang="en-US" dirty="0" smtClean="0"/>
              <a:t>材料間訊號的轉換，例如</a:t>
            </a:r>
            <a:r>
              <a:rPr lang="en-US" altLang="zh-TW" dirty="0" smtClean="0"/>
              <a:t>: </a:t>
            </a:r>
          </a:p>
          <a:p>
            <a:pPr lvl="1">
              <a:buNone/>
            </a:pPr>
            <a:r>
              <a:rPr lang="zh-TW" altLang="en-US" dirty="0" smtClean="0"/>
              <a:t>              光         電         電波</a:t>
            </a:r>
            <a:r>
              <a:rPr lang="en-US" altLang="zh-TW" dirty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       </a:t>
            </a:r>
            <a:r>
              <a:rPr lang="zh-TW" altLang="en-US" dirty="0" smtClean="0"/>
              <a:t>電         電波</a:t>
            </a:r>
            <a:r>
              <a:rPr lang="en-US" altLang="zh-TW" dirty="0" smtClean="0">
                <a:sym typeface="Wingdings" pitchFamily="2" charset="2"/>
              </a:rPr>
              <a:t>        </a:t>
            </a:r>
            <a:r>
              <a:rPr lang="zh-TW" altLang="en-US" dirty="0">
                <a:sym typeface="Wingdings" pitchFamily="2" charset="2"/>
              </a:rPr>
              <a:t>光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實體接線</a:t>
            </a:r>
            <a:endParaRPr lang="zh-TW" altLang="en-US" dirty="0"/>
          </a:p>
        </p:txBody>
      </p:sp>
      <p:sp>
        <p:nvSpPr>
          <p:cNvPr id="10" name="左-右雙向箭號 9"/>
          <p:cNvSpPr/>
          <p:nvPr/>
        </p:nvSpPr>
        <p:spPr>
          <a:xfrm>
            <a:off x="2167272" y="4984712"/>
            <a:ext cx="360040" cy="72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11" name="左-右雙向箭號 10"/>
          <p:cNvSpPr/>
          <p:nvPr/>
        </p:nvSpPr>
        <p:spPr>
          <a:xfrm>
            <a:off x="3873692" y="4984712"/>
            <a:ext cx="360040" cy="72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12" name="左-右雙向箭號 11"/>
          <p:cNvSpPr/>
          <p:nvPr/>
        </p:nvSpPr>
        <p:spPr>
          <a:xfrm>
            <a:off x="5612770" y="4991404"/>
            <a:ext cx="360040" cy="72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Layer 2: </a:t>
            </a:r>
            <a:r>
              <a:rPr lang="zh-TW" altLang="en-US" dirty="0" smtClean="0"/>
              <a:t>資料聯結層 </a:t>
            </a:r>
            <a:r>
              <a:rPr lang="en-US" altLang="zh-TW" dirty="0" smtClean="0"/>
              <a:t>(Data Link Layer)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確保點對點 </a:t>
            </a:r>
            <a:r>
              <a:rPr lang="en-US" altLang="zh-TW" dirty="0" smtClean="0"/>
              <a:t>(point-to-point)</a:t>
            </a:r>
            <a:r>
              <a:rPr lang="zh-TW" altLang="en-US" dirty="0" smtClean="0"/>
              <a:t>的聯接的資料的正確性</a:t>
            </a:r>
            <a:endParaRPr lang="en-US" altLang="zh-TW" dirty="0" smtClean="0"/>
          </a:p>
          <a:p>
            <a:r>
              <a:rPr lang="zh-TW" altLang="en-US" dirty="0" smtClean="0"/>
              <a:t>何謂點對點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以機場為例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小</a:t>
            </a:r>
            <a:r>
              <a:rPr lang="zh-TW" altLang="en-US" dirty="0"/>
              <a:t>港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zh-TW" altLang="en-US" dirty="0" smtClean="0">
                <a:sym typeface="Wingdings" pitchFamily="2" charset="2"/>
              </a:rPr>
              <a:t>邁阿密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27584" y="5301208"/>
            <a:ext cx="108012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小港 </a:t>
            </a:r>
            <a:r>
              <a:rPr lang="en-US" altLang="zh-TW" dirty="0" smtClean="0"/>
              <a:t>(</a:t>
            </a:r>
            <a:r>
              <a:rPr lang="zh-TW" altLang="en-US" dirty="0"/>
              <a:t>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979712" y="4293096"/>
            <a:ext cx="108012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桃園</a:t>
            </a:r>
            <a:r>
              <a:rPr lang="en-US" altLang="zh-TW" dirty="0" smtClean="0"/>
              <a:t>(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139952" y="4005064"/>
            <a:ext cx="936104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LA (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588224" y="2852936"/>
            <a:ext cx="108012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NY (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  <p:cxnSp>
        <p:nvCxnSpPr>
          <p:cNvPr id="10" name="直線接點 9"/>
          <p:cNvCxnSpPr>
            <a:stCxn id="4" idx="7"/>
          </p:cNvCxnSpPr>
          <p:nvPr/>
        </p:nvCxnSpPr>
        <p:spPr>
          <a:xfrm flipV="1">
            <a:off x="1749524" y="4869160"/>
            <a:ext cx="518220" cy="52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6"/>
            <a:endCxn id="6" idx="2"/>
          </p:cNvCxnSpPr>
          <p:nvPr/>
        </p:nvCxnSpPr>
        <p:spPr>
          <a:xfrm flipV="1">
            <a:off x="3059832" y="4293096"/>
            <a:ext cx="108012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6"/>
            <a:endCxn id="7" idx="2"/>
          </p:cNvCxnSpPr>
          <p:nvPr/>
        </p:nvCxnSpPr>
        <p:spPr>
          <a:xfrm flipV="1">
            <a:off x="5076056" y="3176972"/>
            <a:ext cx="1512168" cy="1116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7668344" y="4941168"/>
            <a:ext cx="108012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MIA (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>
            <a:stCxn id="7" idx="5"/>
            <a:endCxn id="11" idx="0"/>
          </p:cNvCxnSpPr>
          <p:nvPr/>
        </p:nvCxnSpPr>
        <p:spPr>
          <a:xfrm>
            <a:off x="7510164" y="3406100"/>
            <a:ext cx="698240" cy="153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Layer 3 </a:t>
            </a:r>
            <a:r>
              <a:rPr lang="zh-TW" altLang="en-US" dirty="0" smtClean="0"/>
              <a:t>網路層 </a:t>
            </a:r>
            <a:r>
              <a:rPr lang="en-US" altLang="zh-TW" dirty="0" smtClean="0"/>
              <a:t>(Network</a:t>
            </a:r>
            <a:r>
              <a:rPr lang="en-US" altLang="zh-TW" baseline="0" dirty="0" smtClean="0"/>
              <a:t> Layer</a:t>
            </a:r>
            <a:r>
              <a:rPr lang="en-US" altLang="zh-TW" dirty="0" smtClean="0"/>
              <a:t>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最佳路徑的選擇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何謂最佳路徑</a:t>
            </a:r>
            <a:r>
              <a:rPr lang="en-US" altLang="zh-TW" dirty="0" smtClean="0"/>
              <a:t>?</a:t>
            </a:r>
            <a:r>
              <a:rPr lang="zh-TW" altLang="en-US" dirty="0" smtClean="0"/>
              <a:t>誰定義</a:t>
            </a:r>
            <a:r>
              <a:rPr lang="en-US" altLang="zh-TW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選擇什麼</a:t>
            </a:r>
            <a:r>
              <a:rPr lang="en-US" altLang="zh-TW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為什麼需要選擇</a:t>
            </a:r>
            <a:r>
              <a:rPr lang="en-US" altLang="zh-TW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再</a:t>
            </a:r>
            <a:r>
              <a:rPr lang="zh-TW" altLang="en-US" dirty="0" smtClean="0"/>
              <a:t>以機場為例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internet </a:t>
            </a:r>
            <a:r>
              <a:rPr lang="zh-TW" altLang="en-US" dirty="0" smtClean="0"/>
              <a:t>的實務上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最佳路徑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經過的路由器</a:t>
            </a:r>
            <a:r>
              <a:rPr lang="en-US" altLang="zh-TW" dirty="0" smtClean="0"/>
              <a:t>(router)</a:t>
            </a:r>
            <a:r>
              <a:rPr lang="zh-TW" altLang="en-US" dirty="0" smtClean="0"/>
              <a:t>數目最少</a:t>
            </a:r>
            <a:r>
              <a:rPr lang="en-US" altLang="zh-TW" dirty="0" smtClean="0"/>
              <a:t>?</a:t>
            </a:r>
          </a:p>
          <a:p>
            <a:pPr marL="1200150" lvl="3" indent="-342900">
              <a:lnSpc>
                <a:spcPct val="140000"/>
              </a:lnSpc>
            </a:pPr>
            <a:r>
              <a:rPr lang="zh-TW" altLang="en-US" dirty="0" smtClean="0"/>
              <a:t>什麼是路由器</a:t>
            </a:r>
            <a:r>
              <a:rPr lang="en-US" altLang="zh-TW" dirty="0" smtClean="0"/>
              <a:t>?</a:t>
            </a:r>
          </a:p>
          <a:p>
            <a:pPr marL="1200150" lvl="3" indent="-342900">
              <a:lnSpc>
                <a:spcPct val="140000"/>
              </a:lnSpc>
            </a:pPr>
            <a:r>
              <a:rPr lang="zh-TW" altLang="en-US" dirty="0" smtClean="0"/>
              <a:t>為什麼是經過的路由器</a:t>
            </a:r>
            <a:r>
              <a:rPr lang="en-US" altLang="zh-TW" dirty="0" smtClean="0"/>
              <a:t>(router)</a:t>
            </a:r>
            <a:r>
              <a:rPr lang="zh-TW" altLang="en-US" dirty="0" smtClean="0"/>
              <a:t>數目最少</a:t>
            </a:r>
            <a:endParaRPr lang="en-US" altLang="zh-TW" dirty="0" smtClean="0"/>
          </a:p>
          <a:p>
            <a:pPr marL="1200150" lvl="3" indent="-342900">
              <a:lnSpc>
                <a:spcPct val="140000"/>
              </a:lnSpc>
            </a:pPr>
            <a:r>
              <a:rPr lang="zh-TW" altLang="en-US" dirty="0" smtClean="0"/>
              <a:t>選擇什麼</a:t>
            </a:r>
            <a:r>
              <a:rPr lang="en-US" altLang="zh-TW" dirty="0" smtClean="0"/>
              <a:t>? =&gt;</a:t>
            </a:r>
            <a:r>
              <a:rPr lang="zh-TW" altLang="en-US" dirty="0" smtClean="0"/>
              <a:t>路由器</a:t>
            </a:r>
            <a:endParaRPr lang="en-US" altLang="zh-TW" dirty="0"/>
          </a:p>
          <a:p>
            <a:pPr marL="1200150" lvl="3" indent="-342900">
              <a:lnSpc>
                <a:spcPct val="140000"/>
              </a:lnSpc>
            </a:pPr>
            <a:r>
              <a:rPr lang="zh-TW" altLang="en-US" dirty="0" smtClean="0"/>
              <a:t>為什麼需要選擇</a:t>
            </a:r>
            <a:r>
              <a:rPr lang="en-US" altLang="zh-TW" dirty="0" smtClean="0"/>
              <a:t>? =&gt; </a:t>
            </a:r>
            <a:r>
              <a:rPr lang="zh-TW" altLang="en-US" dirty="0" smtClean="0"/>
              <a:t>因為 </a:t>
            </a:r>
            <a:r>
              <a:rPr lang="en-US" altLang="zh-TW" dirty="0" smtClean="0"/>
              <a:t>internet </a:t>
            </a:r>
            <a:r>
              <a:rPr lang="zh-TW" altLang="en-US" dirty="0" smtClean="0"/>
              <a:t>的路由器數目太多</a:t>
            </a:r>
            <a:r>
              <a:rPr lang="en-US" altLang="zh-TW" dirty="0" smtClean="0"/>
              <a:t>(</a:t>
            </a:r>
            <a:r>
              <a:rPr lang="zh-TW" altLang="en-US" dirty="0" smtClean="0"/>
              <a:t>機場太多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，以美國一家銀行為例，其在全美國就有 </a:t>
            </a:r>
            <a:r>
              <a:rPr lang="en-US" altLang="zh-TW" dirty="0" smtClean="0"/>
              <a:t>4000 </a:t>
            </a:r>
            <a:r>
              <a:rPr lang="zh-TW" altLang="en-US" dirty="0" smtClean="0"/>
              <a:t>個路由器</a:t>
            </a:r>
            <a:endParaRPr lang="en-US" altLang="zh-TW" dirty="0" smtClean="0"/>
          </a:p>
          <a:p>
            <a:pPr marL="342900" lvl="1" indent="-342900">
              <a:lnSpc>
                <a:spcPct val="120000"/>
              </a:lnSpc>
            </a:pPr>
            <a:r>
              <a:rPr lang="en-US" altLang="zh-TW" dirty="0" smtClean="0"/>
              <a:t>IP </a:t>
            </a:r>
            <a:r>
              <a:rPr lang="zh-TW" altLang="en-US" dirty="0" smtClean="0"/>
              <a:t>屬於這一層</a:t>
            </a: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Layer 4 </a:t>
            </a:r>
            <a:r>
              <a:rPr lang="zh-TW" altLang="en-US" dirty="0" smtClean="0"/>
              <a:t>傳輸層 </a:t>
            </a:r>
            <a:r>
              <a:rPr lang="en-US" altLang="zh-TW" dirty="0" smtClean="0"/>
              <a:t>(Transport</a:t>
            </a:r>
            <a:r>
              <a:rPr lang="en-US" altLang="zh-TW" baseline="0" dirty="0" smtClean="0"/>
              <a:t> Layer</a:t>
            </a:r>
            <a:r>
              <a:rPr lang="en-US" altLang="zh-TW" dirty="0" smtClean="0"/>
              <a:t>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端對端</a:t>
            </a:r>
            <a:r>
              <a:rPr lang="en-US" altLang="zh-TW" sz="2800" dirty="0" smtClean="0"/>
              <a:t>(end-to-end)</a:t>
            </a:r>
            <a:r>
              <a:rPr lang="zh-TW" altLang="en-US" sz="2800" dirty="0" smtClean="0"/>
              <a:t>的資料傳送</a:t>
            </a:r>
            <a:endParaRPr lang="en-US" altLang="zh-TW" sz="2800" dirty="0" smtClean="0"/>
          </a:p>
          <a:p>
            <a:r>
              <a:rPr lang="zh-TW" altLang="en-US" sz="2800" dirty="0" smtClean="0"/>
              <a:t>與 </a:t>
            </a:r>
            <a:r>
              <a:rPr lang="en-US" altLang="zh-TW" sz="2800" dirty="0" smtClean="0"/>
              <a:t>Layer 2 </a:t>
            </a:r>
            <a:r>
              <a:rPr lang="zh-TW" altLang="en-US" sz="2800" dirty="0" smtClean="0"/>
              <a:t>的不同</a:t>
            </a:r>
            <a:r>
              <a:rPr lang="en-US" altLang="zh-TW" sz="2800" dirty="0" smtClean="0"/>
              <a:t>?</a:t>
            </a:r>
          </a:p>
          <a:p>
            <a:r>
              <a:rPr lang="zh-TW" altLang="en-US" sz="2800" dirty="0"/>
              <a:t>每一段點對</a:t>
            </a:r>
            <a:r>
              <a:rPr lang="zh-TW" altLang="en-US" sz="2800" dirty="0" smtClean="0"/>
              <a:t>點</a:t>
            </a:r>
            <a:r>
              <a:rPr lang="en-US" altLang="zh-TW" sz="2800" dirty="0" smtClean="0"/>
              <a:t>OK ,</a:t>
            </a:r>
            <a:r>
              <a:rPr lang="zh-TW" altLang="en-US" sz="2800" dirty="0" smtClean="0"/>
              <a:t>是否端</a:t>
            </a:r>
            <a:r>
              <a:rPr lang="zh-TW" altLang="en-US" sz="2800" dirty="0"/>
              <a:t>對</a:t>
            </a:r>
            <a:r>
              <a:rPr lang="zh-TW" altLang="en-US" sz="2800" dirty="0" smtClean="0"/>
              <a:t>端 </a:t>
            </a:r>
            <a:r>
              <a:rPr lang="en-US" altLang="zh-TW" sz="2800" dirty="0" smtClean="0"/>
              <a:t>OK?</a:t>
            </a:r>
            <a:endParaRPr lang="zh-TW" altLang="en-US" sz="28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503548" y="2312876"/>
            <a:ext cx="6876764" cy="2942429"/>
            <a:chOff x="791580" y="2852936"/>
            <a:chExt cx="6876764" cy="2942429"/>
          </a:xfrm>
        </p:grpSpPr>
        <p:sp>
          <p:nvSpPr>
            <p:cNvPr id="4" name="橢圓 3"/>
            <p:cNvSpPr/>
            <p:nvPr/>
          </p:nvSpPr>
          <p:spPr>
            <a:xfrm>
              <a:off x="791580" y="5147293"/>
              <a:ext cx="1080120" cy="64807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小港 </a:t>
              </a:r>
              <a:r>
                <a:rPr lang="en-US" altLang="zh-TW" dirty="0" smtClean="0"/>
                <a:t>(</a:t>
              </a:r>
              <a:r>
                <a:rPr lang="zh-TW" altLang="en-US" dirty="0"/>
                <a:t>點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2220607" y="4262101"/>
              <a:ext cx="1080120" cy="576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r>
                <a:rPr lang="zh-TW" altLang="en-US" dirty="0" smtClean="0"/>
                <a:t>桃園 </a:t>
              </a:r>
              <a:r>
                <a:rPr lang="en-US" altLang="zh-TW" dirty="0" smtClean="0"/>
                <a:t>(</a:t>
              </a:r>
              <a:r>
                <a:rPr lang="zh-TW" altLang="en-US" dirty="0" smtClean="0"/>
                <a:t>點</a:t>
              </a:r>
              <a:r>
                <a:rPr lang="en-US" altLang="zh-TW" dirty="0" smtClean="0"/>
                <a:t>)</a:t>
              </a:r>
              <a:endParaRPr lang="zh-TW" altLang="en-US" dirty="0" smtClean="0"/>
            </a:p>
            <a:p>
              <a:pPr algn="ctr"/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4139952" y="4005064"/>
              <a:ext cx="936104" cy="576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/>
                <a:t>LA (</a:t>
              </a:r>
              <a:r>
                <a:rPr lang="zh-TW" altLang="en-US" dirty="0" smtClean="0"/>
                <a:t>點</a:t>
              </a:r>
              <a:r>
                <a:rPr lang="en-US" altLang="zh-TW" dirty="0" smtClean="0"/>
                <a:t>)</a:t>
              </a:r>
              <a:endParaRPr lang="zh-TW" altLang="en-US" dirty="0" smtClean="0"/>
            </a:p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588224" y="2852936"/>
              <a:ext cx="1080120" cy="64807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/>
                <a:t>NY (</a:t>
              </a:r>
              <a:r>
                <a:rPr lang="zh-TW" altLang="en-US" dirty="0" smtClean="0"/>
                <a:t>點</a:t>
              </a:r>
              <a:r>
                <a:rPr lang="en-US" altLang="zh-TW" dirty="0" smtClean="0"/>
                <a:t>)</a:t>
              </a:r>
              <a:endParaRPr lang="zh-TW" altLang="en-US" dirty="0" smtClean="0"/>
            </a:p>
            <a:p>
              <a:pPr algn="ctr"/>
              <a:endParaRPr lang="zh-TW" altLang="en-US" dirty="0"/>
            </a:p>
          </p:txBody>
        </p:sp>
        <p:cxnSp>
          <p:nvCxnSpPr>
            <p:cNvPr id="8" name="直線接點 7"/>
            <p:cNvCxnSpPr>
              <a:stCxn id="4" idx="7"/>
              <a:endCxn id="5" idx="2"/>
            </p:cNvCxnSpPr>
            <p:nvPr/>
          </p:nvCxnSpPr>
          <p:spPr>
            <a:xfrm flipV="1">
              <a:off x="1713520" y="4550133"/>
              <a:ext cx="507087" cy="692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" idx="6"/>
              <a:endCxn id="6" idx="2"/>
            </p:cNvCxnSpPr>
            <p:nvPr/>
          </p:nvCxnSpPr>
          <p:spPr>
            <a:xfrm flipV="1">
              <a:off x="3300727" y="4293096"/>
              <a:ext cx="839225" cy="25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6" idx="6"/>
              <a:endCxn id="7" idx="2"/>
            </p:cNvCxnSpPr>
            <p:nvPr/>
          </p:nvCxnSpPr>
          <p:spPr>
            <a:xfrm flipV="1">
              <a:off x="5076056" y="3176972"/>
              <a:ext cx="1512168" cy="1116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線單箭頭接點 12"/>
          <p:cNvCxnSpPr>
            <a:endCxn id="23" idx="1"/>
          </p:cNvCxnSpPr>
          <p:nvPr/>
        </p:nvCxnSpPr>
        <p:spPr>
          <a:xfrm flipV="1">
            <a:off x="1583668" y="5458944"/>
            <a:ext cx="6336704" cy="365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5576" y="53107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端 </a:t>
            </a:r>
            <a:r>
              <a:rPr lang="en-US" altLang="zh-TW" dirty="0" smtClean="0"/>
              <a:t>(end)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20372" y="52742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端 </a:t>
            </a:r>
            <a:r>
              <a:rPr lang="en-US" altLang="zh-TW" dirty="0" smtClean="0"/>
              <a:t>(end)</a:t>
            </a:r>
            <a:endParaRPr lang="zh-TW" altLang="en-US" dirty="0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729432" y="4115970"/>
            <a:ext cx="108012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MIA (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  <p:cxnSp>
        <p:nvCxnSpPr>
          <p:cNvPr id="17" name="直線接點 16"/>
          <p:cNvCxnSpPr>
            <a:stCxn id="7" idx="6"/>
            <a:endCxn id="16" idx="0"/>
          </p:cNvCxnSpPr>
          <p:nvPr/>
        </p:nvCxnSpPr>
        <p:spPr>
          <a:xfrm>
            <a:off x="7380312" y="2636912"/>
            <a:ext cx="889180" cy="147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1436</Words>
  <Application>Microsoft Office PowerPoint</Application>
  <PresentationFormat>如螢幕大小 (4:3)</PresentationFormat>
  <Paragraphs>243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網路概論 (OSI 7 層)</vt:lpstr>
      <vt:lpstr>網路背景知識簡介 </vt:lpstr>
      <vt:lpstr>網路概論</vt:lpstr>
      <vt:lpstr>ISO 的7 層網路架構 </vt:lpstr>
      <vt:lpstr>通信框架</vt:lpstr>
      <vt:lpstr>Layer 1 實體層 (Physical Layer )  </vt:lpstr>
      <vt:lpstr>Layer 2: 資料聯結層 (Data Link Layer) </vt:lpstr>
      <vt:lpstr>Layer 3 網路層 (Network Layer) </vt:lpstr>
      <vt:lpstr>Layer 4 傳輸層 (Transport Layer) </vt:lpstr>
      <vt:lpstr>Layer 4 傳輸層 (Transport Layer)</vt:lpstr>
      <vt:lpstr>Layer 4 傳輸層 (Transport Layer)</vt:lpstr>
      <vt:lpstr>Layer 4 傳輸層 (Transport Layer)</vt:lpstr>
      <vt:lpstr>Layer 5 會談層 (Session Layer)</vt:lpstr>
      <vt:lpstr>Layer 6  表達層 (Presentation Layer) </vt:lpstr>
      <vt:lpstr>Layer7 應用層 (Application Layer) </vt:lpstr>
      <vt:lpstr>Layer7 應用層 (Application Layer)</vt:lpstr>
      <vt:lpstr>Data Units</vt:lpstr>
      <vt:lpstr>OSI 7層網路架構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資訊科技與學習</dc:title>
  <dc:creator>CCL</dc:creator>
  <cp:lastModifiedBy>Windows 使用者</cp:lastModifiedBy>
  <cp:revision>42</cp:revision>
  <dcterms:created xsi:type="dcterms:W3CDTF">2016-01-16T02:02:07Z</dcterms:created>
  <dcterms:modified xsi:type="dcterms:W3CDTF">2021-03-15T02:05:30Z</dcterms:modified>
</cp:coreProperties>
</file>