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8" r:id="rId14"/>
    <p:sldId id="270" r:id="rId1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28EB4-C057-414A-84F6-81892D5EF254}" type="datetimeFigureOut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99054-C4F9-457A-BFE0-5980254F47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96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7AD2-38D4-4950-A164-E4D2C13230B8}" type="datetimeFigureOut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90855-06AC-4D58-9708-75215D9AA6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35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90855-06AC-4D58-9708-75215D9AA6E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FF9C-7B66-4D72-8ED5-89012BF0EA79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F51D-9BB9-42FE-BA8C-2D9B4BD6FEE0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A6C-3B69-4CC0-AA9F-5BED996737F4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4177-589A-4B4B-89EE-5950BD10648D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DC7F-B3C3-44FB-9F39-5D6A56B97439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795-4301-4BDE-BDCB-CFB8873CD6F3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5244-C65E-4441-8340-E66F2F6E4269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A833-6419-402F-87D4-6DE1EB369601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3B7-6B1F-41BB-A22B-4AFC2D758271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1183-D61F-4072-9B62-97F45C6C6FC7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CBD0-72E7-464E-819C-D8CA1AF3FE0B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8A1E-755B-46F1-AC86-EC8D93B0A0BB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7937-2F4B-4780-9207-5E378131D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.com/white-paper/6424/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的執行緒 </a:t>
            </a:r>
            <a:r>
              <a:rPr lang="en-US" altLang="zh-TW" dirty="0" smtClean="0"/>
              <a:t>(Thread)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Edited by </a:t>
            </a:r>
            <a:r>
              <a:rPr lang="zh-TW" altLang="en-US" dirty="0" smtClean="0"/>
              <a:t>林哲正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優先權</a:t>
            </a:r>
            <a:r>
              <a:rPr lang="en-US" altLang="zh-TW" dirty="0" smtClean="0"/>
              <a:t>(PRIORITY)</a:t>
            </a: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Fields</a:t>
            </a:r>
          </a:p>
          <a:p>
            <a:pPr lvl="1"/>
            <a:r>
              <a:rPr lang="en-US" altLang="zh-TW" dirty="0" smtClean="0"/>
              <a:t>MAX_PRIORITY: </a:t>
            </a:r>
            <a:r>
              <a:rPr lang="zh-TW" altLang="en-US" dirty="0" smtClean="0"/>
              <a:t>最大優先權 </a:t>
            </a:r>
            <a:r>
              <a:rPr lang="en-US" altLang="zh-TW" dirty="0" smtClean="0"/>
              <a:t>(=10)</a:t>
            </a:r>
          </a:p>
          <a:p>
            <a:pPr lvl="1"/>
            <a:r>
              <a:rPr lang="en-US" altLang="zh-TW" dirty="0" smtClean="0"/>
              <a:t>NORM_PRIORITY: </a:t>
            </a:r>
            <a:r>
              <a:rPr lang="zh-TW" altLang="en-US" dirty="0" smtClean="0"/>
              <a:t>普通優先權 </a:t>
            </a:r>
            <a:r>
              <a:rPr lang="en-US" altLang="zh-TW" dirty="0" smtClean="0"/>
              <a:t>(=5)</a:t>
            </a:r>
          </a:p>
          <a:p>
            <a:pPr lvl="1"/>
            <a:r>
              <a:rPr lang="en-US" altLang="zh-TW" dirty="0" smtClean="0"/>
              <a:t>MIN_PRIORITY: </a:t>
            </a:r>
            <a:r>
              <a:rPr lang="zh-TW" altLang="en-US" dirty="0" smtClean="0"/>
              <a:t>最小優先權 </a:t>
            </a:r>
            <a:r>
              <a:rPr lang="en-US" altLang="zh-TW" dirty="0" smtClean="0"/>
              <a:t>(=1)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err="1" smtClean="0"/>
              <a:t>getPriority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setPriority</a:t>
            </a:r>
            <a:endParaRPr lang="en-US" altLang="zh-TW" dirty="0" smtClean="0"/>
          </a:p>
          <a:p>
            <a:r>
              <a:rPr lang="zh-TW" altLang="en-US" b="1" dirty="0" smtClean="0"/>
              <a:t>註</a:t>
            </a:r>
            <a:r>
              <a:rPr lang="en-US" altLang="zh-TW" b="1" dirty="0" smtClean="0"/>
              <a:t>:</a:t>
            </a:r>
            <a:r>
              <a:rPr lang="zh-TW" altLang="en-US" dirty="0" smtClean="0"/>
              <a:t>優先權的設定，實務上影響好像不大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OS </a:t>
            </a:r>
            <a:r>
              <a:rPr lang="zh-TW" altLang="en-US" sz="2800" dirty="0" smtClean="0"/>
              <a:t>有時候會因為某些原因將在 </a:t>
            </a:r>
            <a:r>
              <a:rPr lang="en-US" altLang="zh-TW" sz="2800" dirty="0" smtClean="0"/>
              <a:t>waiting </a:t>
            </a:r>
            <a:r>
              <a:rPr lang="zh-TW" altLang="en-US" sz="2800" dirty="0" smtClean="0"/>
              <a:t>狀態的</a:t>
            </a:r>
            <a:r>
              <a:rPr lang="en-US" altLang="zh-TW" sz="2800" dirty="0" smtClean="0"/>
              <a:t> thread </a:t>
            </a:r>
            <a:r>
              <a:rPr lang="zh-TW" altLang="en-US" sz="2800" dirty="0" smtClean="0"/>
              <a:t>變成在 </a:t>
            </a:r>
            <a:r>
              <a:rPr lang="en-US" altLang="zh-TW" sz="2800" dirty="0" smtClean="0"/>
              <a:t>runnable , </a:t>
            </a:r>
            <a:r>
              <a:rPr lang="zh-TW" altLang="en-US" sz="2800" dirty="0" smtClean="0"/>
              <a:t>但這種情況並不是一定都會存在，這時需要注意哪些事情</a:t>
            </a:r>
            <a:r>
              <a:rPr lang="en-US" altLang="zh-TW" sz="2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Thread </a:t>
            </a:r>
            <a:r>
              <a:rPr lang="zh-TW" altLang="en-US" sz="2800" dirty="0" smtClean="0"/>
              <a:t>的方法有哪些是繼承自 </a:t>
            </a:r>
            <a:r>
              <a:rPr lang="en-US" altLang="zh-TW" sz="2800" dirty="0" smtClean="0"/>
              <a:t>Object? </a:t>
            </a:r>
            <a:r>
              <a:rPr lang="zh-TW" altLang="en-US" sz="2800" dirty="0" smtClean="0"/>
              <a:t>為什麼</a:t>
            </a:r>
            <a:r>
              <a:rPr lang="en-US" altLang="zh-TW" sz="2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Thread </a:t>
            </a:r>
            <a:r>
              <a:rPr lang="zh-TW" altLang="en-US" sz="2800" dirty="0" smtClean="0"/>
              <a:t>的方法有哪些是 </a:t>
            </a:r>
            <a:r>
              <a:rPr lang="en-US" altLang="zh-TW" sz="2800" dirty="0" smtClean="0"/>
              <a:t>static? </a:t>
            </a:r>
            <a:r>
              <a:rPr lang="zh-TW" altLang="en-US" sz="2800" dirty="0" smtClean="0"/>
              <a:t>為什麼是</a:t>
            </a:r>
            <a:r>
              <a:rPr lang="en-US" altLang="zh-TW" sz="2800" dirty="0" smtClean="0"/>
              <a:t> static </a:t>
            </a:r>
            <a:r>
              <a:rPr lang="zh-TW" altLang="en-US" sz="2800" dirty="0" smtClean="0"/>
              <a:t>方法</a:t>
            </a:r>
            <a:r>
              <a:rPr lang="en-US" altLang="zh-TW" sz="2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Thread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run </a:t>
            </a:r>
            <a:r>
              <a:rPr lang="zh-TW" altLang="en-US" sz="2800" dirty="0" smtClean="0"/>
              <a:t>方法跟 </a:t>
            </a:r>
            <a:r>
              <a:rPr lang="en-US" altLang="zh-TW" sz="2800" dirty="0" err="1" smtClean="0"/>
              <a:t>Runnable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run </a:t>
            </a:r>
            <a:r>
              <a:rPr lang="zh-TW" altLang="en-US" sz="2800" dirty="0" smtClean="0"/>
              <a:t>方法同時存在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方法名稱衝突時</a:t>
            </a:r>
            <a:r>
              <a:rPr lang="en-US" altLang="zh-TW" sz="2800" dirty="0" smtClean="0"/>
              <a:t>) </a:t>
            </a:r>
            <a:r>
              <a:rPr lang="zh-TW" altLang="en-US" sz="2800" dirty="0" smtClean="0"/>
              <a:t>會有什麼情況發生</a:t>
            </a:r>
            <a:r>
              <a:rPr lang="en-US" altLang="zh-TW" sz="2800" dirty="0" smtClean="0"/>
              <a:t>? </a:t>
            </a:r>
            <a:r>
              <a:rPr lang="zh-TW" altLang="en-US" sz="2800" dirty="0" smtClean="0"/>
              <a:t>執行時是會使用 </a:t>
            </a:r>
            <a:r>
              <a:rPr lang="en-US" altLang="zh-TW" sz="2800" dirty="0" smtClean="0"/>
              <a:t>Thread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run() </a:t>
            </a:r>
            <a:r>
              <a:rPr lang="zh-TW" altLang="en-US" sz="2800" dirty="0" smtClean="0"/>
              <a:t>還是 </a:t>
            </a:r>
            <a:r>
              <a:rPr lang="en-US" altLang="zh-TW" sz="2800" dirty="0" err="1" smtClean="0"/>
              <a:t>Runnable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run() ?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為什麼可以不用 </a:t>
            </a:r>
            <a:r>
              <a:rPr lang="en-US" altLang="zh-TW" sz="2800" dirty="0" smtClean="0"/>
              <a:t>override Thread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run() ?</a:t>
            </a:r>
            <a:r>
              <a:rPr lang="zh-TW" altLang="en-US" sz="2800" dirty="0" smtClean="0"/>
              <a:t>這樣的機制有什麼好處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如果沒有 </a:t>
            </a:r>
            <a:r>
              <a:rPr lang="en-US" altLang="zh-TW" sz="2800" dirty="0" smtClean="0"/>
              <a:t>override Thread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run() </a:t>
            </a:r>
            <a:r>
              <a:rPr lang="zh-TW" altLang="en-US" sz="2800" dirty="0" smtClean="0"/>
              <a:t>會有什麼情況發生</a:t>
            </a:r>
            <a:r>
              <a:rPr lang="en-US" altLang="zh-TW" sz="2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同一個 </a:t>
            </a:r>
            <a:r>
              <a:rPr lang="en-US" altLang="zh-TW" sz="2800" dirty="0" smtClean="0"/>
              <a:t>thread </a:t>
            </a:r>
            <a:r>
              <a:rPr lang="zh-TW" altLang="en-US" sz="2800" dirty="0" smtClean="0"/>
              <a:t>只可以執行 </a:t>
            </a:r>
            <a:r>
              <a:rPr lang="en-US" altLang="zh-TW" sz="2400" dirty="0" smtClean="0"/>
              <a:t>start()  </a:t>
            </a:r>
            <a:r>
              <a:rPr lang="zh-TW" altLang="en-US" sz="2400" dirty="0" smtClean="0"/>
              <a:t>一次，但可以執行 </a:t>
            </a:r>
            <a:r>
              <a:rPr lang="en-US" altLang="zh-TW" sz="2400" dirty="0" smtClean="0"/>
              <a:t>run()</a:t>
            </a:r>
            <a:r>
              <a:rPr lang="zh-TW" altLang="en-US" sz="2400" dirty="0" smtClean="0"/>
              <a:t>多次，為什麼</a:t>
            </a:r>
            <a:r>
              <a:rPr lang="en-US" altLang="zh-TW" sz="2400" dirty="0" smtClean="0"/>
              <a:t>? </a:t>
            </a:r>
            <a:endParaRPr lang="en-US" altLang="zh-TW" sz="28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main()</a:t>
            </a:r>
            <a:r>
              <a:rPr lang="zh-TW" altLang="en-US" dirty="0" smtClean="0"/>
              <a:t>有使用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嗎</a:t>
            </a:r>
            <a:r>
              <a:rPr lang="en-US" altLang="zh-TW" dirty="0" smtClean="0"/>
              <a:t>? Why?</a:t>
            </a:r>
          </a:p>
          <a:p>
            <a:r>
              <a:rPr lang="en-US" altLang="zh-TW" dirty="0" smtClean="0"/>
              <a:t>Q2: </a:t>
            </a:r>
            <a:r>
              <a:rPr lang="zh-TW" altLang="en-US" dirty="0" smtClean="0"/>
              <a:t>何謂 </a:t>
            </a:r>
            <a:r>
              <a:rPr lang="en-US" altLang="zh-TW" dirty="0" smtClean="0"/>
              <a:t>thread-safe code?</a:t>
            </a:r>
          </a:p>
          <a:p>
            <a:r>
              <a:rPr lang="en-US" altLang="zh-TW" dirty="0" smtClean="0"/>
              <a:t>Thread </a:t>
            </a:r>
            <a:r>
              <a:rPr lang="zh-TW" altLang="en-US" dirty="0" smtClean="0"/>
              <a:t>可應用在哪些地方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Multi-tasking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Multi-threading </a:t>
            </a:r>
            <a:r>
              <a:rPr lang="zh-TW" altLang="en-US" dirty="0" smtClean="0"/>
              <a:t>有何不同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>
                <a:hlinkClick r:id="rId2"/>
              </a:rPr>
              <a:t>http://www.ni.com/white-paper/6424/en/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78098"/>
          </a:xfrm>
        </p:spPr>
        <p:txBody>
          <a:bodyPr/>
          <a:lstStyle/>
          <a:p>
            <a:r>
              <a:rPr lang="en-US" altLang="zh-TW" dirty="0" smtClean="0"/>
              <a:t>Thread </a:t>
            </a:r>
            <a:r>
              <a:rPr lang="zh-TW" altLang="en-US" dirty="0" smtClean="0"/>
              <a:t>的不可預期性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268760"/>
            <a:ext cx="8136904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在迴轉壽司店，您跟壽司師傅點了一個壽司，您能保證吃得到那個壽司嗎</a:t>
            </a:r>
            <a:r>
              <a:rPr lang="en-US" altLang="zh-TW" sz="2400" b="1" dirty="0" smtClean="0"/>
              <a:t>?</a:t>
            </a:r>
          </a:p>
          <a:p>
            <a:endParaRPr lang="zh-TW" altLang="en-US" b="1" dirty="0" smtClean="0"/>
          </a:p>
          <a:p>
            <a:endParaRPr lang="zh-TW" altLang="en-US" dirty="0"/>
          </a:p>
        </p:txBody>
      </p:sp>
      <p:pic>
        <p:nvPicPr>
          <p:cNvPr id="5" name="Picture 3" descr="D:\p6CVpqackaG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4248472" cy="3798134"/>
          </a:xfrm>
          <a:prstGeom prst="rect">
            <a:avLst/>
          </a:prstGeom>
          <a:noFill/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800" dirty="0" smtClean="0"/>
              <a:t>到廟裡拜拜跟吃迴轉壽司時要想到 </a:t>
            </a:r>
            <a:r>
              <a:rPr lang="en-US" altLang="zh-TW" sz="2800" dirty="0" smtClean="0"/>
              <a:t>thread </a:t>
            </a:r>
            <a:r>
              <a:rPr lang="zh-TW" altLang="en-US" sz="2800" dirty="0" smtClean="0"/>
              <a:t>的深奧道理</a:t>
            </a:r>
            <a:endParaRPr lang="zh-TW" altLang="en-US" sz="2800" dirty="0"/>
          </a:p>
        </p:txBody>
      </p:sp>
      <p:pic>
        <p:nvPicPr>
          <p:cNvPr id="4" name="Picture 3" descr="D:\p6CVpqackaG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80928"/>
            <a:ext cx="3456384" cy="2664296"/>
          </a:xfrm>
          <a:prstGeom prst="rect">
            <a:avLst/>
          </a:prstGeom>
          <a:noFill/>
        </p:spPr>
      </p:pic>
      <p:pic>
        <p:nvPicPr>
          <p:cNvPr id="5" name="Picture 2" descr="D:\41515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780928"/>
            <a:ext cx="4176464" cy="2664296"/>
          </a:xfrm>
          <a:prstGeom prst="rect">
            <a:avLst/>
          </a:prstGeom>
          <a:noFill/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神明也</a:t>
            </a:r>
            <a:r>
              <a:rPr lang="en-US" altLang="zh-TW" dirty="0" smtClean="0"/>
              <a:t>Thread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 fontScale="700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smtClean="0"/>
              <a:t>Q1: </a:t>
            </a:r>
            <a:r>
              <a:rPr lang="zh-TW" altLang="en-US" dirty="0" smtClean="0"/>
              <a:t>信徒眾多，神明要怎麼聆聽各個信徒的禱告</a:t>
            </a:r>
            <a:r>
              <a:rPr lang="en-US" altLang="zh-TW" dirty="0" smtClean="0"/>
              <a:t>?</a:t>
            </a:r>
          </a:p>
          <a:p>
            <a:pPr lvl="1">
              <a:lnSpc>
                <a:spcPct val="170000"/>
              </a:lnSpc>
            </a:pPr>
            <a:r>
              <a:rPr lang="zh-TW" altLang="en-US" dirty="0" smtClean="0"/>
              <a:t>神明要需要</a:t>
            </a:r>
            <a:r>
              <a:rPr lang="en-US" altLang="zh-TW" dirty="0" smtClean="0"/>
              <a:t>Thread</a:t>
            </a:r>
          </a:p>
          <a:p>
            <a:pPr>
              <a:lnSpc>
                <a:spcPct val="170000"/>
              </a:lnSpc>
            </a:pPr>
            <a:r>
              <a:rPr lang="en-US" altLang="zh-TW" dirty="0" smtClean="0"/>
              <a:t>Q 2: Thread </a:t>
            </a:r>
            <a:r>
              <a:rPr lang="zh-TW" altLang="en-US" dirty="0" smtClean="0"/>
              <a:t>可幫神明做哪些事情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1026" name="Picture 2" descr="D:\4151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5715000" cy="3209925"/>
          </a:xfrm>
          <a:prstGeom prst="rect">
            <a:avLst/>
          </a:prstGeom>
          <a:noFill/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大哉問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Thread </a:t>
            </a:r>
            <a:r>
              <a:rPr lang="zh-TW" altLang="en-US" dirty="0" smtClean="0"/>
              <a:t>是什麼</a:t>
            </a:r>
            <a:r>
              <a:rPr lang="en-US" altLang="zh-TW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為什麼需要</a:t>
            </a:r>
            <a:r>
              <a:rPr lang="en-US" altLang="zh-TW" dirty="0" smtClean="0"/>
              <a:t>Thread?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Thread </a:t>
            </a:r>
            <a:r>
              <a:rPr lang="zh-TW" altLang="en-US" dirty="0" smtClean="0"/>
              <a:t>要注意哪些事情</a:t>
            </a:r>
            <a:r>
              <a:rPr lang="en-US" altLang="zh-TW" dirty="0" smtClean="0"/>
              <a:t>?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</a:t>
            </a:r>
            <a:r>
              <a:rPr lang="zh-TW" altLang="en-US" dirty="0" smtClean="0"/>
              <a:t>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9"/>
            <a:ext cx="8064896" cy="47525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TW" altLang="en-US" b="1" dirty="0"/>
          </a:p>
        </p:txBody>
      </p:sp>
      <p:sp>
        <p:nvSpPr>
          <p:cNvPr id="4" name="橢圓 3"/>
          <p:cNvSpPr/>
          <p:nvPr/>
        </p:nvSpPr>
        <p:spPr>
          <a:xfrm>
            <a:off x="1187624" y="3429001"/>
            <a:ext cx="1080120" cy="936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r>
              <a:rPr lang="en-US" altLang="zh-TW" dirty="0" smtClean="0"/>
              <a:t>ew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699792" y="3501008"/>
            <a:ext cx="1728192" cy="800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Runnable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220072" y="3501008"/>
            <a:ext cx="1440160" cy="816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092280" y="3479236"/>
            <a:ext cx="1152128" cy="860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Dead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635896" y="1916832"/>
            <a:ext cx="2376264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Waiting</a:t>
            </a:r>
          </a:p>
          <a:p>
            <a:pPr algn="ctr"/>
            <a:r>
              <a:rPr lang="en-US" altLang="zh-TW" sz="1600" dirty="0" smtClean="0"/>
              <a:t>Blocked for a lock</a:t>
            </a:r>
          </a:p>
          <a:p>
            <a:pPr algn="ctr"/>
            <a:r>
              <a:rPr lang="en-US" altLang="zh-TW" sz="1600" dirty="0" smtClean="0"/>
              <a:t>Sleeping</a:t>
            </a:r>
            <a:endParaRPr lang="zh-TW" altLang="en-US" sz="1600" dirty="0"/>
          </a:p>
        </p:txBody>
      </p:sp>
      <p:cxnSp>
        <p:nvCxnSpPr>
          <p:cNvPr id="10" name="直線單箭頭接點 9"/>
          <p:cNvCxnSpPr>
            <a:stCxn id="6" idx="0"/>
            <a:endCxn id="8" idx="5"/>
          </p:cNvCxnSpPr>
          <p:nvPr/>
        </p:nvCxnSpPr>
        <p:spPr>
          <a:xfrm flipH="1" flipV="1">
            <a:off x="5664164" y="2777310"/>
            <a:ext cx="275988" cy="7236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5" idx="0"/>
          </p:cNvCxnSpPr>
          <p:nvPr/>
        </p:nvCxnSpPr>
        <p:spPr>
          <a:xfrm flipH="1">
            <a:off x="3563888" y="2777310"/>
            <a:ext cx="420004" cy="7236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6"/>
            <a:endCxn id="5" idx="2"/>
          </p:cNvCxnSpPr>
          <p:nvPr/>
        </p:nvCxnSpPr>
        <p:spPr>
          <a:xfrm>
            <a:off x="2267744" y="3897053"/>
            <a:ext cx="432048" cy="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427984" y="3861048"/>
            <a:ext cx="79208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652120" y="285293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wait()</a:t>
            </a:r>
          </a:p>
          <a:p>
            <a:pPr algn="ctr"/>
            <a:r>
              <a:rPr lang="en-US" altLang="zh-TW" dirty="0"/>
              <a:t>s</a:t>
            </a:r>
            <a:r>
              <a:rPr lang="en-US" altLang="zh-TW" dirty="0" smtClean="0"/>
              <a:t>leep ()</a:t>
            </a:r>
          </a:p>
          <a:p>
            <a:pPr algn="ctr"/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907704" y="2636912"/>
            <a:ext cx="20162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r>
              <a:rPr lang="en-US" altLang="zh-TW" dirty="0" smtClean="0"/>
              <a:t>otify() / </a:t>
            </a:r>
            <a:r>
              <a:rPr lang="en-US" altLang="zh-TW" dirty="0" err="1" smtClean="0"/>
              <a:t>notifyAll</a:t>
            </a:r>
            <a:r>
              <a:rPr lang="en-US" altLang="zh-TW" dirty="0" smtClean="0"/>
              <a:t>()</a:t>
            </a:r>
          </a:p>
          <a:p>
            <a:pPr algn="ctr"/>
            <a:r>
              <a:rPr lang="en-US" altLang="zh-TW" dirty="0"/>
              <a:t>g</a:t>
            </a:r>
            <a:r>
              <a:rPr lang="en-US" altLang="zh-TW" dirty="0" smtClean="0"/>
              <a:t>ot a lock</a:t>
            </a:r>
          </a:p>
          <a:p>
            <a:pPr algn="ctr"/>
            <a:r>
              <a:rPr lang="en-US" altLang="zh-TW" dirty="0"/>
              <a:t>w</a:t>
            </a:r>
            <a:r>
              <a:rPr lang="en-US" altLang="zh-TW" dirty="0" smtClean="0"/>
              <a:t>ake up</a:t>
            </a:r>
            <a:endParaRPr lang="zh-TW" altLang="en-US" dirty="0"/>
          </a:p>
        </p:txBody>
      </p:sp>
      <p:cxnSp>
        <p:nvCxnSpPr>
          <p:cNvPr id="92" name="直線單箭頭接點 91"/>
          <p:cNvCxnSpPr>
            <a:stCxn id="6" idx="6"/>
            <a:endCxn id="7" idx="2"/>
          </p:cNvCxnSpPr>
          <p:nvPr/>
        </p:nvCxnSpPr>
        <p:spPr>
          <a:xfrm>
            <a:off x="6660232" y="3909054"/>
            <a:ext cx="432048" cy="2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高雄師範大學  林哲正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51720" y="4005064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start()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62496" y="4086216"/>
            <a:ext cx="7920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 of run()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345090" y="407707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334204" y="4112228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yield ()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067944" y="3356992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  assigns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15616" y="5013176"/>
            <a:ext cx="6984776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*: </a:t>
            </a:r>
            <a:r>
              <a:rPr lang="zh-TW" altLang="en-US" dirty="0" smtClean="0">
                <a:solidFill>
                  <a:srgbClr val="FF0000"/>
                </a:solidFill>
              </a:rPr>
              <a:t>如果 </a:t>
            </a:r>
            <a:r>
              <a:rPr lang="en-US" altLang="zh-TW" dirty="0" smtClean="0">
                <a:solidFill>
                  <a:srgbClr val="FF0000"/>
                </a:solidFill>
              </a:rPr>
              <a:t>thread </a:t>
            </a:r>
            <a:r>
              <a:rPr lang="zh-TW" altLang="en-US" dirty="0" smtClean="0">
                <a:solidFill>
                  <a:srgbClr val="FF0000"/>
                </a:solidFill>
              </a:rPr>
              <a:t>有 </a:t>
            </a:r>
            <a:r>
              <a:rPr lang="en-US" altLang="zh-TW" dirty="0" smtClean="0">
                <a:solidFill>
                  <a:srgbClr val="FF0000"/>
                </a:solidFill>
              </a:rPr>
              <a:t>synchronized </a:t>
            </a:r>
            <a:r>
              <a:rPr lang="zh-TW" altLang="en-US" dirty="0" smtClean="0">
                <a:solidFill>
                  <a:srgbClr val="FF0000"/>
                </a:solidFill>
              </a:rPr>
              <a:t>某個物件的鎖 ，則這個 </a:t>
            </a:r>
            <a:r>
              <a:rPr lang="en-US" altLang="zh-TW" dirty="0" smtClean="0">
                <a:solidFill>
                  <a:srgbClr val="FF0000"/>
                </a:solidFill>
              </a:rPr>
              <a:t>thread </a:t>
            </a:r>
            <a:r>
              <a:rPr lang="zh-TW" altLang="en-US" dirty="0" smtClean="0">
                <a:solidFill>
                  <a:srgbClr val="FF0000"/>
                </a:solidFill>
              </a:rPr>
              <a:t>必須要    拿到該物件的鎖，才能進到 </a:t>
            </a:r>
            <a:r>
              <a:rPr lang="en-US" altLang="zh-TW" dirty="0" smtClean="0">
                <a:solidFill>
                  <a:srgbClr val="FF0000"/>
                </a:solidFill>
              </a:rPr>
              <a:t>Running </a:t>
            </a:r>
            <a:r>
              <a:rPr lang="zh-TW" altLang="en-US" dirty="0" smtClean="0">
                <a:solidFill>
                  <a:srgbClr val="FF0000"/>
                </a:solidFill>
              </a:rPr>
              <a:t>狀態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</a:t>
            </a:r>
            <a:r>
              <a:rPr lang="zh-TW" altLang="en-US" dirty="0" smtClean="0"/>
              <a:t>的產生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繼承 </a:t>
            </a:r>
            <a:r>
              <a:rPr lang="en-US" altLang="zh-TW" sz="2800" dirty="0" smtClean="0"/>
              <a:t>Thread</a:t>
            </a:r>
          </a:p>
          <a:p>
            <a:pPr lvl="1"/>
            <a:r>
              <a:rPr lang="en-US" altLang="zh-TW" sz="2400" dirty="0"/>
              <a:t>c</a:t>
            </a:r>
            <a:r>
              <a:rPr lang="en-US" altLang="zh-TW" sz="2400" dirty="0" smtClean="0"/>
              <a:t>lass T1 extends Thread</a:t>
            </a:r>
          </a:p>
          <a:p>
            <a:pPr lvl="1"/>
            <a:r>
              <a:rPr lang="en-US" altLang="zh-TW" sz="2400" dirty="0"/>
              <a:t>o</a:t>
            </a:r>
            <a:r>
              <a:rPr lang="en-US" altLang="zh-TW" sz="2400" dirty="0" smtClean="0"/>
              <a:t>verride run()</a:t>
            </a:r>
          </a:p>
          <a:p>
            <a:r>
              <a:rPr lang="zh-TW" altLang="en-US" sz="2800" dirty="0" smtClean="0"/>
              <a:t>實作 </a:t>
            </a:r>
            <a:r>
              <a:rPr lang="en-US" altLang="zh-TW" sz="2800" dirty="0" err="1" smtClean="0"/>
              <a:t>Runnable</a:t>
            </a:r>
            <a:r>
              <a:rPr lang="zh-TW" altLang="en-US" sz="2800" dirty="0" smtClean="0"/>
              <a:t>，並導入到 </a:t>
            </a:r>
            <a:r>
              <a:rPr lang="en-US" altLang="zh-TW" sz="2800" dirty="0" smtClean="0"/>
              <a:t>Tread </a:t>
            </a:r>
            <a:r>
              <a:rPr lang="zh-TW" altLang="en-US" sz="2800" dirty="0" smtClean="0"/>
              <a:t>物件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class </a:t>
            </a:r>
            <a:r>
              <a:rPr lang="en-US" altLang="zh-TW" sz="2400" dirty="0" err="1" smtClean="0"/>
              <a:t>MyThread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implements </a:t>
            </a:r>
            <a:r>
              <a:rPr lang="en-US" altLang="zh-TW" sz="2400" dirty="0" err="1" smtClean="0"/>
              <a:t>Runnable</a:t>
            </a:r>
            <a:r>
              <a:rPr lang="en-US" altLang="zh-TW" sz="2400" dirty="0" smtClean="0"/>
              <a:t> { …</a:t>
            </a:r>
            <a:r>
              <a:rPr lang="zh-TW" altLang="en-US" sz="2400" dirty="0" smtClean="0"/>
              <a:t>實作 </a:t>
            </a:r>
            <a:r>
              <a:rPr lang="en-US" altLang="zh-TW" sz="2400" dirty="0" smtClean="0"/>
              <a:t>run() }</a:t>
            </a:r>
            <a:endParaRPr lang="en-US" altLang="zh-TW" sz="2400" dirty="0"/>
          </a:p>
          <a:p>
            <a:pPr lvl="1"/>
            <a:r>
              <a:rPr lang="en-US" altLang="zh-TW" dirty="0" smtClean="0"/>
              <a:t>Thread T2 = new Thread (</a:t>
            </a:r>
            <a:r>
              <a:rPr lang="en-US" altLang="zh-TW" dirty="0" err="1" smtClean="0"/>
              <a:t>MyThread</a:t>
            </a:r>
            <a:r>
              <a:rPr lang="en-US" altLang="zh-TW" dirty="0" smtClean="0"/>
              <a:t>) </a:t>
            </a:r>
          </a:p>
          <a:p>
            <a:r>
              <a:rPr lang="en-US" altLang="zh-TW" sz="2400" dirty="0" smtClean="0"/>
              <a:t>Q1: T1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T2</a:t>
            </a:r>
            <a:r>
              <a:rPr lang="zh-TW" altLang="en-US" sz="2400" dirty="0" smtClean="0"/>
              <a:t>有何不同</a:t>
            </a:r>
            <a:r>
              <a:rPr lang="en-US" altLang="zh-TW" sz="2400" dirty="0" smtClean="0"/>
              <a:t>?</a:t>
            </a:r>
          </a:p>
          <a:p>
            <a:r>
              <a:rPr lang="en-US" altLang="zh-TW" sz="2400" dirty="0" smtClean="0"/>
              <a:t>Q2: T1 </a:t>
            </a:r>
            <a:r>
              <a:rPr lang="zh-TW" altLang="en-US" sz="2400" dirty="0" smtClean="0"/>
              <a:t>一定要 </a:t>
            </a:r>
            <a:r>
              <a:rPr lang="en-US" altLang="zh-TW" sz="2400" dirty="0" smtClean="0"/>
              <a:t>override run() </a:t>
            </a:r>
            <a:r>
              <a:rPr lang="zh-TW" altLang="en-US" sz="2400" dirty="0" smtClean="0"/>
              <a:t>嗎</a:t>
            </a:r>
            <a:r>
              <a:rPr lang="en-US" altLang="zh-TW" sz="2400" dirty="0" smtClean="0"/>
              <a:t>? </a:t>
            </a:r>
            <a:r>
              <a:rPr lang="zh-TW" altLang="en-US" sz="2400" dirty="0" smtClean="0"/>
              <a:t>不</a:t>
            </a:r>
            <a:r>
              <a:rPr lang="en-US" altLang="zh-TW" sz="2400" dirty="0" smtClean="0"/>
              <a:t>override </a:t>
            </a:r>
            <a:r>
              <a:rPr lang="zh-TW" altLang="en-US" sz="2400" dirty="0" smtClean="0"/>
              <a:t>可以嗎</a:t>
            </a:r>
            <a:r>
              <a:rPr lang="en-US" altLang="zh-TW" sz="2400" dirty="0" smtClean="0"/>
              <a:t>?</a:t>
            </a:r>
            <a:r>
              <a:rPr lang="zh-TW" altLang="en-US" sz="2400" dirty="0" smtClean="0"/>
              <a:t>為什麼</a:t>
            </a:r>
            <a:r>
              <a:rPr lang="en-US" altLang="zh-TW" sz="2400" dirty="0" smtClean="0"/>
              <a:t>?</a:t>
            </a:r>
          </a:p>
          <a:p>
            <a:r>
              <a:rPr lang="en-US" altLang="zh-TW" sz="2400" dirty="0" smtClean="0"/>
              <a:t>Q4: </a:t>
            </a:r>
            <a:r>
              <a:rPr lang="zh-TW" altLang="en-US" sz="2400" dirty="0" smtClean="0"/>
              <a:t>要如何執行 </a:t>
            </a:r>
            <a:r>
              <a:rPr lang="en-US" altLang="zh-TW" sz="2400" dirty="0" smtClean="0"/>
              <a:t>run()</a:t>
            </a:r>
            <a:r>
              <a:rPr lang="zh-TW" altLang="en-US" sz="2400" dirty="0" smtClean="0"/>
              <a:t>，直接呼叫 </a:t>
            </a:r>
            <a:r>
              <a:rPr lang="en-US" altLang="zh-TW" sz="2400" dirty="0" smtClean="0"/>
              <a:t>run() </a:t>
            </a:r>
            <a:r>
              <a:rPr lang="zh-TW" altLang="en-US" sz="2400" dirty="0" smtClean="0"/>
              <a:t>嗎</a:t>
            </a:r>
            <a:r>
              <a:rPr lang="en-US" altLang="zh-TW" sz="2400" dirty="0" smtClean="0"/>
              <a:t>? </a:t>
            </a:r>
          </a:p>
          <a:p>
            <a:r>
              <a:rPr lang="en-US" altLang="zh-TW" sz="2400" dirty="0" smtClean="0"/>
              <a:t>Q5:</a:t>
            </a:r>
            <a:r>
              <a:rPr lang="zh-TW" altLang="en-US" sz="2400" dirty="0" smtClean="0"/>
              <a:t>呼叫 </a:t>
            </a:r>
            <a:r>
              <a:rPr lang="en-US" altLang="zh-TW" sz="2400" dirty="0" smtClean="0"/>
              <a:t>start() </a:t>
            </a:r>
            <a:r>
              <a:rPr lang="zh-TW" altLang="en-US" sz="2400" dirty="0" smtClean="0"/>
              <a:t>與直接呼叫 </a:t>
            </a:r>
            <a:r>
              <a:rPr lang="en-US" altLang="zh-TW" sz="2400" dirty="0" smtClean="0"/>
              <a:t>run()</a:t>
            </a:r>
            <a:r>
              <a:rPr lang="zh-TW" altLang="en-US" sz="2400" dirty="0" smtClean="0"/>
              <a:t>有何不同</a:t>
            </a:r>
            <a:r>
              <a:rPr lang="en-US" altLang="zh-TW" sz="2400" dirty="0" smtClean="0"/>
              <a:t>?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4581128"/>
            <a:ext cx="1296144" cy="1296144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  </a:t>
            </a:r>
            <a:r>
              <a:rPr lang="zh-TW" altLang="en-US" dirty="0" smtClean="0"/>
              <a:t>要注意哪些事情？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無法預期哪個 </a:t>
            </a:r>
            <a:r>
              <a:rPr lang="en-US" altLang="zh-TW" sz="2400" dirty="0" smtClean="0"/>
              <a:t>Thread </a:t>
            </a:r>
            <a:r>
              <a:rPr lang="zh-TW" altLang="en-US" sz="2400" dirty="0" smtClean="0"/>
              <a:t>先執行</a:t>
            </a:r>
            <a:endParaRPr lang="en-US" altLang="zh-TW" sz="2400" dirty="0" smtClean="0"/>
          </a:p>
          <a:p>
            <a:pPr marL="914400" lvl="1" indent="-514350"/>
            <a:r>
              <a:rPr lang="zh-TW" altLang="en-US" sz="2400" dirty="0" smtClean="0"/>
              <a:t>解決方法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用 </a:t>
            </a:r>
            <a:r>
              <a:rPr lang="en-US" altLang="zh-TW" sz="2400" dirty="0" smtClean="0">
                <a:solidFill>
                  <a:srgbClr val="FF0000"/>
                </a:solidFill>
              </a:rPr>
              <a:t>join()</a:t>
            </a:r>
          </a:p>
          <a:p>
            <a:endParaRPr lang="en-US" altLang="zh-TW" dirty="0"/>
          </a:p>
          <a:p>
            <a:pPr>
              <a:buNone/>
            </a:pPr>
            <a:r>
              <a:rPr lang="zh-TW" altLang="en-US" sz="2400" dirty="0" smtClean="0"/>
              <a:t>共同的資料會出現存取異常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解決方法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用 </a:t>
            </a:r>
            <a:r>
              <a:rPr lang="en-US" altLang="zh-TW" sz="2400" dirty="0" smtClean="0">
                <a:solidFill>
                  <a:srgbClr val="FF0000"/>
                </a:solidFill>
              </a:rPr>
              <a:t>synchronized </a:t>
            </a:r>
            <a:r>
              <a:rPr lang="zh-TW" altLang="en-US" sz="2400" dirty="0" smtClean="0"/>
              <a:t>鎖住物件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zh-TW" altLang="en-US" sz="2400" dirty="0" smtClean="0"/>
              <a:t>同一時間只允許一個 </a:t>
            </a:r>
            <a:r>
              <a:rPr lang="en-US" altLang="zh-TW" sz="2400" dirty="0" smtClean="0"/>
              <a:t>thread </a:t>
            </a:r>
            <a:r>
              <a:rPr lang="zh-TW" altLang="en-US" sz="2400" dirty="0" smtClean="0"/>
              <a:t>使用被鎖住的物件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Ｑ：使用了</a:t>
            </a:r>
            <a:r>
              <a:rPr lang="en-US" altLang="zh-TW" sz="2400" dirty="0" smtClean="0"/>
              <a:t>join() </a:t>
            </a:r>
            <a:r>
              <a:rPr lang="zh-TW" altLang="en-US" sz="2400" dirty="0" smtClean="0"/>
              <a:t>或用 </a:t>
            </a:r>
            <a:r>
              <a:rPr lang="en-US" altLang="zh-TW" sz="2400" dirty="0" smtClean="0">
                <a:solidFill>
                  <a:srgbClr val="FF0000"/>
                </a:solidFill>
              </a:rPr>
              <a:t>synchronized </a:t>
            </a:r>
            <a:r>
              <a:rPr lang="zh-TW" altLang="en-US" sz="2400" dirty="0" smtClean="0"/>
              <a:t>鎖住物件，</a:t>
            </a:r>
            <a:endParaRPr lang="en-US" altLang="zh-TW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TW" sz="2400" dirty="0" smtClean="0"/>
              <a:t>              </a:t>
            </a:r>
            <a:r>
              <a:rPr lang="zh-TW" altLang="en-US" sz="2400" dirty="0" smtClean="0"/>
              <a:t>有沒有失去使用</a:t>
            </a:r>
            <a:r>
              <a:rPr lang="en-US" altLang="zh-TW" sz="2400" dirty="0" smtClean="0"/>
              <a:t>thread </a:t>
            </a:r>
            <a:r>
              <a:rPr lang="zh-TW" altLang="en-US" sz="2400" dirty="0" smtClean="0"/>
              <a:t>的意義？　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2050" name="Picture 2" descr="D:\JoinOurTea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556792"/>
            <a:ext cx="2687960" cy="1709936"/>
          </a:xfrm>
          <a:prstGeom prst="rect">
            <a:avLst/>
          </a:prstGeom>
          <a:noFill/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高雄師範大學  林哲正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synchronized 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synchronized block</a:t>
            </a:r>
          </a:p>
          <a:p>
            <a:pPr marL="971550" lvl="1" indent="-514350"/>
            <a:r>
              <a:rPr lang="en-US" altLang="zh-TW" dirty="0" smtClean="0"/>
              <a:t>synchronized(object){   …   }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synchronized method</a:t>
            </a:r>
          </a:p>
          <a:p>
            <a:pPr marL="971550" lvl="1" indent="-514350"/>
            <a:r>
              <a:rPr lang="en-US" altLang="zh-TW" dirty="0" smtClean="0"/>
              <a:t>synchronized public void m1(){  …   }</a:t>
            </a:r>
          </a:p>
          <a:p>
            <a:pPr marL="971550" lvl="1" indent="-514350"/>
            <a:r>
              <a:rPr lang="zh-TW" altLang="en-US" dirty="0" smtClean="0"/>
              <a:t>等同於：</a:t>
            </a:r>
            <a:endParaRPr lang="en-US" altLang="zh-TW" dirty="0" smtClean="0"/>
          </a:p>
          <a:p>
            <a:pPr marL="971550" lvl="1" indent="-51435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public void m1(){ </a:t>
            </a:r>
          </a:p>
          <a:p>
            <a:pPr marL="971550" lvl="1" indent="-514350">
              <a:buNone/>
            </a:pPr>
            <a:r>
              <a:rPr lang="en-US" altLang="zh-TW" dirty="0" smtClean="0"/>
              <a:t>   synchronized (this){ …  }</a:t>
            </a:r>
          </a:p>
          <a:p>
            <a:pPr marL="971550" lvl="1" indent="-51435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橢圓形圖說文字 3"/>
          <p:cNvSpPr/>
          <p:nvPr/>
        </p:nvSpPr>
        <p:spPr>
          <a:xfrm>
            <a:off x="3779912" y="2708920"/>
            <a:ext cx="1656184" cy="432048"/>
          </a:xfrm>
          <a:prstGeom prst="wedgeEllipseCallout">
            <a:avLst>
              <a:gd name="adj1" fmla="val -33322"/>
              <a:gd name="adj2" fmla="val -685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lock 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常用的方法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一</a:t>
            </a:r>
            <a:r>
              <a:rPr lang="en-US" altLang="zh-TW" sz="3200" dirty="0" smtClean="0"/>
              <a:t>): wait(), notify(), </a:t>
            </a:r>
            <a:r>
              <a:rPr lang="en-US" altLang="zh-TW" sz="3200" dirty="0" err="1" smtClean="0"/>
              <a:t>notifyAll</a:t>
            </a:r>
            <a:r>
              <a:rPr lang="en-US" altLang="zh-TW" sz="3200" dirty="0" smtClean="0"/>
              <a:t>() 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8245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 smtClean="0"/>
              <a:t>wait() : </a:t>
            </a:r>
            <a:r>
              <a:rPr lang="zh-TW" altLang="en-US" dirty="0" smtClean="0"/>
              <a:t>將 該物件的 </a:t>
            </a:r>
            <a:r>
              <a:rPr lang="en-US" altLang="zh-TW" dirty="0" smtClean="0"/>
              <a:t>lock </a:t>
            </a:r>
            <a:r>
              <a:rPr lang="zh-TW" altLang="en-US" dirty="0" smtClean="0"/>
              <a:t>交出去，本身進入 </a:t>
            </a:r>
            <a:r>
              <a:rPr lang="en-US" altLang="zh-TW" dirty="0" smtClean="0"/>
              <a:t>waiting 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notify():</a:t>
            </a:r>
            <a:r>
              <a:rPr lang="zh-TW" altLang="en-US" dirty="0" smtClean="0"/>
              <a:t>通知一個等待某物件 </a:t>
            </a:r>
            <a:r>
              <a:rPr lang="en-US" altLang="zh-TW" dirty="0" smtClean="0"/>
              <a:t>lock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，讓該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進入</a:t>
            </a:r>
            <a:r>
              <a:rPr lang="en-US" altLang="zh-TW" dirty="0" err="1" smtClean="0"/>
              <a:t>runnable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狀態，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但不能保證那個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，可以進入 </a:t>
            </a:r>
            <a:r>
              <a:rPr lang="en-US" altLang="zh-TW" dirty="0" smtClean="0"/>
              <a:t>running </a:t>
            </a:r>
            <a:r>
              <a:rPr lang="zh-TW" altLang="en-US" dirty="0" smtClean="0"/>
              <a:t>狀態。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err="1" smtClean="0"/>
              <a:t>notifyAll</a:t>
            </a:r>
            <a:r>
              <a:rPr lang="en-US" altLang="zh-TW" dirty="0" smtClean="0"/>
              <a:t>():  </a:t>
            </a:r>
            <a:r>
              <a:rPr lang="zh-TW" altLang="en-US" dirty="0" smtClean="0"/>
              <a:t>通知全部等待某物件的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進入</a:t>
            </a:r>
            <a:r>
              <a:rPr lang="en-US" altLang="zh-TW" dirty="0" err="1" smtClean="0"/>
              <a:t>runnable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狀態，但只會有一個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running </a:t>
            </a:r>
            <a:r>
              <a:rPr lang="zh-TW" altLang="en-US" dirty="0" smtClean="0"/>
              <a:t>狀態，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不能指定哪個特定的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running </a:t>
            </a:r>
            <a:r>
              <a:rPr lang="zh-TW" altLang="en-US" dirty="0" smtClean="0"/>
              <a:t>狀態。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en-US" altLang="zh-TW" dirty="0" smtClean="0"/>
              <a:t>JVM </a:t>
            </a:r>
            <a:r>
              <a:rPr lang="zh-TW" altLang="en-US" dirty="0" smtClean="0"/>
              <a:t>沒辦法決定哪個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可以進入</a:t>
            </a:r>
            <a:r>
              <a:rPr lang="en-US" altLang="zh-TW" dirty="0" smtClean="0"/>
              <a:t>running </a:t>
            </a:r>
            <a:r>
              <a:rPr lang="zh-TW" altLang="en-US" dirty="0" smtClean="0"/>
              <a:t>狀態，這必須由</a:t>
            </a:r>
            <a:r>
              <a:rPr lang="en-US" altLang="zh-TW" dirty="0" smtClean="0"/>
              <a:t>OS</a:t>
            </a:r>
            <a:r>
              <a:rPr lang="zh-TW" altLang="en-US" dirty="0" smtClean="0"/>
              <a:t>決定。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這三個方法都必須 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 物件，否則會有</a:t>
            </a:r>
            <a:r>
              <a:rPr lang="en-US" altLang="zh-TW" dirty="0" err="1" smtClean="0"/>
              <a:t>IllegalMonitorStateException</a:t>
            </a:r>
            <a:endParaRPr lang="en-US" altLang="zh-TW" dirty="0" smtClean="0"/>
          </a:p>
          <a:p>
            <a:pPr>
              <a:lnSpc>
                <a:spcPct val="160000"/>
              </a:lnSpc>
            </a:pPr>
            <a:r>
              <a:rPr lang="zh-TW" altLang="en-US" dirty="0" smtClean="0"/>
              <a:t>注意 </a:t>
            </a:r>
            <a:r>
              <a:rPr lang="en-US" altLang="zh-TW" dirty="0" smtClean="0"/>
              <a:t>dead lock </a:t>
            </a:r>
            <a:r>
              <a:rPr lang="zh-TW" altLang="en-US" dirty="0" smtClean="0"/>
              <a:t>情況</a:t>
            </a:r>
            <a:r>
              <a:rPr lang="en-US" altLang="zh-TW" dirty="0" smtClean="0"/>
              <a:t>: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wait() </a:t>
            </a:r>
            <a:r>
              <a:rPr lang="zh-TW" altLang="en-US" dirty="0" smtClean="0"/>
              <a:t>時，要注意有沒有</a:t>
            </a:r>
            <a:r>
              <a:rPr lang="en-US" altLang="zh-TW" dirty="0" smtClean="0"/>
              <a:t>notify()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notifyAll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，通知正在等待某物件 </a:t>
            </a:r>
            <a:r>
              <a:rPr lang="en-US" altLang="zh-TW" dirty="0" smtClean="0"/>
              <a:t>lock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thread 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常用的方法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 smtClean="0"/>
              <a:t>join(): </a:t>
            </a:r>
            <a:r>
              <a:rPr lang="zh-TW" altLang="en-US" sz="3000" dirty="0" smtClean="0"/>
              <a:t>等到特定的 </a:t>
            </a:r>
            <a:r>
              <a:rPr lang="en-US" altLang="zh-TW" sz="3000" dirty="0" smtClean="0"/>
              <a:t>tread </a:t>
            </a:r>
            <a:r>
              <a:rPr lang="zh-TW" altLang="en-US" sz="3000" dirty="0" smtClean="0"/>
              <a:t>失效後，再接續處理。</a:t>
            </a:r>
          </a:p>
          <a:p>
            <a:pPr>
              <a:lnSpc>
                <a:spcPct val="150000"/>
              </a:lnSpc>
            </a:pPr>
            <a:r>
              <a:rPr lang="en-US" altLang="zh-TW" sz="3000" dirty="0" smtClean="0"/>
              <a:t>sleep(): </a:t>
            </a:r>
            <a:r>
              <a:rPr lang="en-US" altLang="zh-TW" sz="3000" dirty="0" smtClean="0">
                <a:solidFill>
                  <a:srgbClr val="FF0000"/>
                </a:solidFill>
              </a:rPr>
              <a:t>static</a:t>
            </a:r>
            <a:r>
              <a:rPr lang="en-US" altLang="zh-TW" sz="3000" dirty="0" smtClean="0"/>
              <a:t> </a:t>
            </a:r>
            <a:r>
              <a:rPr lang="zh-TW" altLang="en-US" sz="3000" dirty="0" smtClean="0">
                <a:solidFill>
                  <a:srgbClr val="FF0000"/>
                </a:solidFill>
              </a:rPr>
              <a:t>方法</a:t>
            </a:r>
            <a:r>
              <a:rPr lang="zh-TW" altLang="en-US" sz="3000" dirty="0" smtClean="0"/>
              <a:t>，讓一個</a:t>
            </a:r>
            <a:r>
              <a:rPr lang="en-US" altLang="zh-TW" sz="3000" dirty="0" smtClean="0"/>
              <a:t>thread </a:t>
            </a:r>
            <a:r>
              <a:rPr lang="zh-TW" altLang="en-US" sz="3000" dirty="0" smtClean="0"/>
              <a:t>睡一特定時間，睡醒後該</a:t>
            </a:r>
            <a:r>
              <a:rPr lang="en-US" altLang="zh-TW" sz="3000" dirty="0" smtClean="0"/>
              <a:t>thread </a:t>
            </a:r>
            <a:r>
              <a:rPr lang="zh-TW" altLang="en-US" sz="3000" dirty="0" smtClean="0"/>
              <a:t>會進入</a:t>
            </a:r>
            <a:r>
              <a:rPr lang="en-US" altLang="zh-TW" sz="3000" dirty="0" err="1" smtClean="0"/>
              <a:t>runable</a:t>
            </a:r>
            <a:r>
              <a:rPr lang="en-US" altLang="zh-TW" sz="3000" dirty="0" smtClean="0"/>
              <a:t> </a:t>
            </a:r>
            <a:r>
              <a:rPr lang="zh-TW" altLang="en-US" sz="3000" dirty="0" smtClean="0"/>
              <a:t>狀態</a:t>
            </a:r>
            <a:endParaRPr lang="en-US" altLang="zh-TW" sz="3000" dirty="0" smtClean="0"/>
          </a:p>
          <a:p>
            <a:pPr>
              <a:lnSpc>
                <a:spcPct val="150000"/>
              </a:lnSpc>
            </a:pPr>
            <a:r>
              <a:rPr lang="en-US" altLang="zh-TW" sz="3000" dirty="0" smtClean="0"/>
              <a:t>yield(): </a:t>
            </a:r>
            <a:r>
              <a:rPr lang="en-US" altLang="zh-TW" sz="3000" dirty="0" smtClean="0">
                <a:solidFill>
                  <a:srgbClr val="FF0000"/>
                </a:solidFill>
              </a:rPr>
              <a:t>static</a:t>
            </a:r>
            <a:r>
              <a:rPr lang="en-US" altLang="zh-TW" sz="3000" dirty="0" smtClean="0"/>
              <a:t> </a:t>
            </a:r>
            <a:r>
              <a:rPr lang="zh-TW" altLang="en-US" sz="3000" dirty="0" smtClean="0">
                <a:solidFill>
                  <a:srgbClr val="FF0000"/>
                </a:solidFill>
              </a:rPr>
              <a:t>方法</a:t>
            </a:r>
            <a:r>
              <a:rPr lang="zh-TW" altLang="en-US" sz="3000" dirty="0" smtClean="0"/>
              <a:t>，將現在</a:t>
            </a:r>
            <a:r>
              <a:rPr lang="en-US" altLang="zh-TW" sz="3000" dirty="0" smtClean="0"/>
              <a:t>running </a:t>
            </a:r>
            <a:r>
              <a:rPr lang="zh-TW" altLang="en-US" sz="3000" dirty="0" smtClean="0"/>
              <a:t>的 </a:t>
            </a:r>
            <a:r>
              <a:rPr lang="en-US" altLang="zh-TW" sz="3000" dirty="0" smtClean="0"/>
              <a:t>thread</a:t>
            </a:r>
            <a:r>
              <a:rPr lang="zh-TW" altLang="en-US" sz="3000" dirty="0" smtClean="0"/>
              <a:t> 變成在 </a:t>
            </a:r>
            <a:r>
              <a:rPr lang="en-US" altLang="zh-TW" sz="3000" dirty="0" err="1" smtClean="0"/>
              <a:t>runnable</a:t>
            </a:r>
            <a:r>
              <a:rPr lang="en-US" altLang="zh-TW" sz="3000" dirty="0" smtClean="0"/>
              <a:t> </a:t>
            </a:r>
            <a:r>
              <a:rPr lang="zh-TW" altLang="en-US" sz="3000" dirty="0" smtClean="0"/>
              <a:t>狀態。</a:t>
            </a:r>
            <a:endParaRPr lang="en-US" altLang="zh-TW" sz="3000" dirty="0" smtClean="0"/>
          </a:p>
          <a:p>
            <a:pPr lvl="1">
              <a:lnSpc>
                <a:spcPct val="150000"/>
              </a:lnSpc>
            </a:pPr>
            <a:r>
              <a:rPr lang="zh-TW" altLang="en-US" sz="3000" b="1" dirty="0" smtClean="0"/>
              <a:t>註</a:t>
            </a:r>
            <a:r>
              <a:rPr lang="en-US" altLang="zh-TW" sz="3000" b="1" dirty="0" smtClean="0"/>
              <a:t>:</a:t>
            </a:r>
            <a:r>
              <a:rPr lang="en-US" altLang="zh-TW" sz="3000" dirty="0" smtClean="0"/>
              <a:t> yield()</a:t>
            </a:r>
            <a:r>
              <a:rPr lang="zh-TW" altLang="en-US" sz="3000" dirty="0" smtClean="0"/>
              <a:t>的結果對實務上影響好像不大。</a:t>
            </a:r>
            <a:endParaRPr lang="zh-TW" altLang="en-US" sz="3000" b="1" dirty="0" smtClean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高雄師範大學  林哲正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854</Words>
  <Application>Microsoft Office PowerPoint</Application>
  <PresentationFormat>如螢幕大小 (4:3)</PresentationFormat>
  <Paragraphs>124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Java 的執行緒 (Thread)</vt:lpstr>
      <vt:lpstr>神明也Thread </vt:lpstr>
      <vt:lpstr>大哉問</vt:lpstr>
      <vt:lpstr>Thread 的狀態</vt:lpstr>
      <vt:lpstr>Thread 的產生</vt:lpstr>
      <vt:lpstr>Thread  要注意哪些事情？</vt:lpstr>
      <vt:lpstr>synchronized 方式</vt:lpstr>
      <vt:lpstr>常用的方法(一): wait(), notify(), notifyAll() </vt:lpstr>
      <vt:lpstr>常用的方法 (二)</vt:lpstr>
      <vt:lpstr>優先權(PRIORITY)的設定</vt:lpstr>
      <vt:lpstr>注意事項</vt:lpstr>
      <vt:lpstr>Open Questions</vt:lpstr>
      <vt:lpstr>Thread 的不可預期性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的執行緒 (Thread)</dc:title>
  <dc:creator>CCL</dc:creator>
  <cp:lastModifiedBy>user</cp:lastModifiedBy>
  <cp:revision>46</cp:revision>
  <dcterms:created xsi:type="dcterms:W3CDTF">2016-03-29T08:48:54Z</dcterms:created>
  <dcterms:modified xsi:type="dcterms:W3CDTF">2018-03-27T07:53:04Z</dcterms:modified>
</cp:coreProperties>
</file>