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11737A-0E66-457D-A394-192D95D89ADB}">
  <a:tblStyle styleId="{E211737A-0E66-457D-A394-192D95D89A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ic.googleusercontent.com/media/research.google.com/en//archive/bigtable-osdi06.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KaRbKdMInuc"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KaRbKdMInuc"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source and image/quote references throughout can be found at </a:t>
            </a:r>
            <a:r>
              <a:rPr lang="en" u="sng">
                <a:solidFill>
                  <a:schemeClr val="hlink"/>
                </a:solidFill>
                <a:hlinkClick r:id="rId2"/>
              </a:rPr>
              <a:t>https://static.googleusercontent.com/media/research.google.com/en//archive/bigtable-osdi06.pdf</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c2e2324e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c2e2324e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an exhaustive list; some left-out refinements are in the paper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c2e2324e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c2e2324e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 stands for in-memory reads</a:t>
            </a:r>
            <a:endParaRPr/>
          </a:p>
          <a:p>
            <a:pPr indent="0" lvl="0" marL="0" rtl="0" algn="l">
              <a:spcBef>
                <a:spcPts val="0"/>
              </a:spcBef>
              <a:spcAft>
                <a:spcPts val="0"/>
              </a:spcAft>
              <a:buNone/>
            </a:pPr>
            <a:r>
              <a:rPr lang="en"/>
              <a:t>Remember a tablet is 100-200 MB, when these were done in 2006</a:t>
            </a:r>
            <a:endParaRPr/>
          </a:p>
          <a:p>
            <a:pPr indent="0" lvl="0" marL="0" rtl="0" algn="l">
              <a:spcBef>
                <a:spcPts val="0"/>
              </a:spcBef>
              <a:spcAft>
                <a:spcPts val="0"/>
              </a:spcAft>
              <a:buNone/>
            </a:pPr>
            <a:r>
              <a:rPr lang="en"/>
              <a:t>Scans uses a Bigtable API for scanning all values in a range, “reduces RPCs since a single RPC fetches a large sequence of values from tablet a server.”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c2e2324e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c2e2324e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c963b92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c963b92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includes my opinion and highlights of what I’ve learned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c2e2324e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c2e2324e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Bigtable client servers and APIs appear to be open-sourced, but I think the main service is closed-source despite some presentations claiming otherwise.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columnar NoSQL database is known for a similar idea of SQL-like table and column/row storage ; however, the number of columns in a row can change; there is much more flexibility but sometimes SQL queries can’t function as a result (as is the case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source: </a:t>
            </a:r>
            <a:r>
              <a:rPr lang="en" u="sng">
                <a:solidFill>
                  <a:schemeClr val="hlink"/>
                </a:solidFill>
                <a:hlinkClick r:id="rId2"/>
              </a:rPr>
              <a:t>https://www.youtube.com/watch?v=KaRbKdMInuc</a:t>
            </a:r>
            <a:r>
              <a:rPr lang="en"/>
              <a:t> at 3:55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c2e2324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c2e2324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c2e2324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c2e2324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also supports versioning (see the 3 versions in the “contents:” column data in the example) which can be configured per tablet by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t>
            </a:r>
            <a:r>
              <a:rPr lang="en"/>
              <a:t>ach row-column-timestamp data value is a </a:t>
            </a:r>
            <a:r>
              <a:rPr i="1" lang="en"/>
              <a:t>cell</a:t>
            </a: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c2e2324e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c2e2324e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expound on exploiting read performance, rows are stored contiguously in memory or on disk so the system has to do less reads and fetches overall if a group of nearby rows is requested. This doesn’t impact write performance quite as much according to the paper performance evaluation.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other types of reads and writes; see 17:38 at </a:t>
            </a:r>
            <a:r>
              <a:rPr lang="en" u="sng">
                <a:solidFill>
                  <a:schemeClr val="hlink"/>
                </a:solidFill>
                <a:hlinkClick r:id="rId2"/>
              </a:rPr>
              <a:t>https://www.youtube.com/watch?v=KaRbKdMInuc</a:t>
            </a:r>
            <a:r>
              <a:rPr lang="en"/>
              <a:t>. But in the paper, it is usually full reads and writes and less flexible than relational logic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Row size </a:t>
            </a:r>
            <a:r>
              <a:rPr i="1" lang="en"/>
              <a:t>should</a:t>
            </a:r>
            <a:r>
              <a:rPr lang="en"/>
              <a:t> be &lt;100 MB but maybe doesn’t have to be.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c2e2324e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c2e2324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tablet server dies, the master server will redistribute its tablets to other tablet servers. If it died gracefully, this can be performed much faster; otherwise, the master has to detect the issue first.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c2e2324e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c2e2324e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system can address up to 2^34 tablets or 2^61 bytes!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don’t think Bigtable does tablet replication on its own; it seems it relies on GFS for that, which is abstracted away.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c2e2324e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c2e2324e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the master server acquires a unique </a:t>
            </a:r>
            <a:r>
              <a:rPr i="1" lang="en"/>
              <a:t>master</a:t>
            </a:r>
            <a:r>
              <a:rPr lang="en"/>
              <a:t> Chubby lock so there can only be at most one master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c2e2324e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c2e2324e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other types of compactions (major, merging) behind the </a:t>
            </a:r>
            <a:r>
              <a:rPr lang="en"/>
              <a:t>scenes that can consolidate SSTable files or and remove deletion information (for</a:t>
            </a:r>
            <a:endParaRPr/>
          </a:p>
          <a:p>
            <a:pPr indent="0" lvl="0" marL="0" rtl="0" algn="l">
              <a:spcBef>
                <a:spcPts val="0"/>
              </a:spcBef>
              <a:spcAft>
                <a:spcPts val="0"/>
              </a:spcAft>
              <a:buNone/>
            </a:pPr>
            <a:r>
              <a:rPr lang="en"/>
              <a:t>A major compaction; important for sensitive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Quick recovery is possible since a new tablet server just needs to access the existing SSTable Files and apply the updates in the memtable on top of them, which is relatively fast since memtable isn’t large. Also, since SSTables are immutable, no synchronization of accesses to file system is required. Only memtable is mutable and requires concurrency/consistency checks.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Google Bigtable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 Distributed Storage System for Structured Data</a:t>
            </a:r>
            <a:endParaRPr/>
          </a:p>
          <a:p>
            <a:pPr indent="0" lvl="0" marL="0" rtl="0" algn="ctr">
              <a:spcBef>
                <a:spcPts val="0"/>
              </a:spcBef>
              <a:spcAft>
                <a:spcPts val="0"/>
              </a:spcAft>
              <a:buNone/>
            </a:pPr>
            <a:r>
              <a:t/>
            </a:r>
            <a:endParaRPr/>
          </a:p>
        </p:txBody>
      </p:sp>
      <p:sp>
        <p:nvSpPr>
          <p:cNvPr id="56" name="Google Shape;56;p13"/>
          <p:cNvSpPr txBox="1"/>
          <p:nvPr/>
        </p:nvSpPr>
        <p:spPr>
          <a:xfrm>
            <a:off x="6022075" y="3769900"/>
            <a:ext cx="2703900" cy="1081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lt2"/>
                </a:solidFill>
              </a:rPr>
              <a:t>Paper:</a:t>
            </a:r>
            <a:r>
              <a:rPr lang="en">
                <a:solidFill>
                  <a:schemeClr val="lt2"/>
                </a:solidFill>
              </a:rPr>
              <a:t> Chang et. al </a:t>
            </a:r>
            <a:endParaRPr>
              <a:solidFill>
                <a:schemeClr val="lt2"/>
              </a:solidFill>
            </a:endParaRPr>
          </a:p>
          <a:p>
            <a:pPr indent="0" lvl="0" marL="0" rtl="0" algn="r">
              <a:spcBef>
                <a:spcPts val="0"/>
              </a:spcBef>
              <a:spcAft>
                <a:spcPts val="0"/>
              </a:spcAft>
              <a:buNone/>
            </a:pPr>
            <a:r>
              <a:rPr lang="en">
                <a:solidFill>
                  <a:schemeClr val="lt2"/>
                </a:solidFill>
              </a:rPr>
              <a:t>Slides: Ryan W. West</a:t>
            </a:r>
            <a:endParaRPr>
              <a:solidFill>
                <a:schemeClr val="lt2"/>
              </a:solidFill>
            </a:endParaRPr>
          </a:p>
          <a:p>
            <a:pPr indent="0" lvl="0" marL="0" rtl="0" algn="r">
              <a:spcBef>
                <a:spcPts val="0"/>
              </a:spcBef>
              <a:spcAft>
                <a:spcPts val="0"/>
              </a:spcAft>
              <a:buNone/>
            </a:pPr>
            <a:r>
              <a:rPr lang="en">
                <a:solidFill>
                  <a:schemeClr val="lt2"/>
                </a:solidFill>
              </a:rPr>
              <a:t>ryan@ryanwwest.com</a:t>
            </a:r>
            <a:endParaRPr>
              <a:solidFill>
                <a:schemeClr val="lt2"/>
              </a:solidFill>
            </a:endParaRPr>
          </a:p>
          <a:p>
            <a:pPr indent="0" lvl="0" marL="0" rtl="0" algn="r">
              <a:spcBef>
                <a:spcPts val="0"/>
              </a:spcBef>
              <a:spcAft>
                <a:spcPts val="0"/>
              </a:spcAft>
              <a:buClr>
                <a:schemeClr val="dk1"/>
              </a:buClr>
              <a:buSzPts val="1100"/>
              <a:buFont typeface="Arial"/>
              <a:buNone/>
            </a:pPr>
            <a:r>
              <a:rPr lang="en">
                <a:solidFill>
                  <a:schemeClr val="lt2"/>
                </a:solidFill>
              </a:rPr>
              <a:t>September 2021</a:t>
            </a:r>
            <a:endParaRPr>
              <a:solidFill>
                <a:schemeClr val="lt2"/>
              </a:solidFill>
            </a:endParaRPr>
          </a:p>
          <a:p>
            <a:pPr indent="0" lvl="0" marL="0" rtl="0" algn="r">
              <a:spcBef>
                <a:spcPts val="0"/>
              </a:spcBef>
              <a:spcAft>
                <a:spcPts val="0"/>
              </a:spcAft>
              <a:buNone/>
            </a:pPr>
            <a:r>
              <a:t/>
            </a:r>
            <a:endParaRPr sz="100">
              <a:solidFill>
                <a:schemeClr val="lt2"/>
              </a:solidFill>
            </a:endParaRPr>
          </a:p>
        </p:txBody>
      </p:sp>
      <p:pic>
        <p:nvPicPr>
          <p:cNvPr id="57" name="Google Shape;57;p13"/>
          <p:cNvPicPr preferRelativeResize="0"/>
          <p:nvPr/>
        </p:nvPicPr>
        <p:blipFill>
          <a:blip r:embed="rId3">
            <a:alphaModFix/>
          </a:blip>
          <a:stretch>
            <a:fillRect/>
          </a:stretch>
        </p:blipFill>
        <p:spPr>
          <a:xfrm>
            <a:off x="3943050" y="579300"/>
            <a:ext cx="1257900" cy="113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Refinements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Locality groups - </a:t>
            </a:r>
            <a:r>
              <a:rPr lang="en"/>
              <a:t>groups</a:t>
            </a:r>
            <a:r>
              <a:rPr lang="en"/>
              <a:t> of </a:t>
            </a:r>
            <a:r>
              <a:rPr lang="en"/>
              <a:t>column families, allows for more efficient reads (a user who wants webpage metadata need not fetch page contents)</a:t>
            </a:r>
            <a:endParaRPr/>
          </a:p>
          <a:p>
            <a:pPr indent="-342900" lvl="0" marL="457200" rtl="0" algn="l">
              <a:spcBef>
                <a:spcPts val="0"/>
              </a:spcBef>
              <a:spcAft>
                <a:spcPts val="0"/>
              </a:spcAft>
              <a:buSzPts val="1800"/>
              <a:buChar char="●"/>
            </a:pPr>
            <a:r>
              <a:rPr lang="en"/>
              <a:t>Compression - SSTables can be compressed for space or not for speed</a:t>
            </a:r>
            <a:endParaRPr/>
          </a:p>
          <a:p>
            <a:pPr indent="-342900" lvl="0" marL="457200" rtl="0" algn="l">
              <a:spcBef>
                <a:spcPts val="0"/>
              </a:spcBef>
              <a:spcAft>
                <a:spcPts val="0"/>
              </a:spcAft>
              <a:buSzPts val="1800"/>
              <a:buChar char="●"/>
            </a:pPr>
            <a:r>
              <a:rPr lang="en"/>
              <a:t>Caching of SSTable key-value pairs &amp; entire SSTable blocks read from GFS</a:t>
            </a:r>
            <a:endParaRPr/>
          </a:p>
          <a:p>
            <a:pPr indent="-342900" lvl="0" marL="457200" rtl="0" algn="l">
              <a:spcBef>
                <a:spcPts val="0"/>
              </a:spcBef>
              <a:spcAft>
                <a:spcPts val="0"/>
              </a:spcAft>
              <a:buSzPts val="1800"/>
              <a:buChar char="●"/>
            </a:pPr>
            <a:r>
              <a:rPr lang="en"/>
              <a:t>Bloom filters - allows tablet server to ask if each SSTable </a:t>
            </a:r>
            <a:r>
              <a:rPr i="1" lang="en"/>
              <a:t>might</a:t>
            </a:r>
            <a:r>
              <a:rPr lang="en"/>
              <a:t> contain data for a certain row/column pair.</a:t>
            </a:r>
            <a:endParaRPr/>
          </a:p>
          <a:p>
            <a:pPr indent="-317500" lvl="1" marL="914400" rtl="0" algn="l">
              <a:spcBef>
                <a:spcPts val="0"/>
              </a:spcBef>
              <a:spcAft>
                <a:spcPts val="0"/>
              </a:spcAft>
              <a:buSzPts val="1400"/>
              <a:buChar char="○"/>
            </a:pPr>
            <a:r>
              <a:rPr lang="en"/>
              <a:t>Allows certain read processing to skip scanning large amounts of SSTables of a tablet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Benchmarks</a:t>
            </a:r>
            <a:endParaRPr/>
          </a:p>
        </p:txBody>
      </p:sp>
      <p:pic>
        <p:nvPicPr>
          <p:cNvPr id="128" name="Google Shape;128;p23"/>
          <p:cNvPicPr preferRelativeResize="0"/>
          <p:nvPr/>
        </p:nvPicPr>
        <p:blipFill>
          <a:blip r:embed="rId3">
            <a:alphaModFix/>
          </a:blip>
          <a:stretch>
            <a:fillRect/>
          </a:stretch>
        </p:blipFill>
        <p:spPr>
          <a:xfrm>
            <a:off x="494738" y="1175699"/>
            <a:ext cx="8154526" cy="279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Cluster Examples (in 2006)</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51713" y="1175337"/>
            <a:ext cx="9040576" cy="337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Thoughts</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Shows that many different data models work</a:t>
            </a:r>
            <a:endParaRPr/>
          </a:p>
          <a:p>
            <a:pPr indent="-317500" lvl="1" marL="914400" rtl="0" algn="l">
              <a:spcBef>
                <a:spcPts val="0"/>
              </a:spcBef>
              <a:spcAft>
                <a:spcPts val="0"/>
              </a:spcAft>
              <a:buSzPts val="1400"/>
              <a:buChar char="○"/>
            </a:pPr>
            <a:r>
              <a:rPr lang="en"/>
              <a:t>A simple model can work well; no SQL querying can work well</a:t>
            </a:r>
            <a:endParaRPr/>
          </a:p>
          <a:p>
            <a:pPr indent="-342900" lvl="0" marL="457200" rtl="0" algn="l">
              <a:spcBef>
                <a:spcPts val="0"/>
              </a:spcBef>
              <a:spcAft>
                <a:spcPts val="0"/>
              </a:spcAft>
              <a:buSzPts val="1800"/>
              <a:buChar char="●"/>
            </a:pPr>
            <a:r>
              <a:rPr lang="en"/>
              <a:t>Few databases can scale to petabytes in a single cluster</a:t>
            </a:r>
            <a:endParaRPr/>
          </a:p>
          <a:p>
            <a:pPr indent="-342900" lvl="0" marL="457200" rtl="0" algn="l">
              <a:spcBef>
                <a:spcPts val="0"/>
              </a:spcBef>
              <a:spcAft>
                <a:spcPts val="0"/>
              </a:spcAft>
              <a:buSzPts val="1800"/>
              <a:buChar char="●"/>
            </a:pPr>
            <a:r>
              <a:rPr lang="en"/>
              <a:t>Wish it were open-sourced</a:t>
            </a:r>
            <a:endParaRPr/>
          </a:p>
          <a:p>
            <a:pPr indent="-317500" lvl="1" marL="914400" rtl="0" algn="l">
              <a:spcBef>
                <a:spcPts val="0"/>
              </a:spcBef>
              <a:spcAft>
                <a:spcPts val="0"/>
              </a:spcAft>
              <a:buSzPts val="1400"/>
              <a:buChar char="○"/>
            </a:pPr>
            <a:r>
              <a:rPr lang="en"/>
              <a:t>Could have third-party security audits this way</a:t>
            </a:r>
            <a:endParaRPr/>
          </a:p>
          <a:p>
            <a:pPr indent="-317500" lvl="1" marL="914400" rtl="0" algn="l">
              <a:spcBef>
                <a:spcPts val="0"/>
              </a:spcBef>
              <a:spcAft>
                <a:spcPts val="0"/>
              </a:spcAft>
              <a:buSzPts val="1400"/>
              <a:buChar char="○"/>
            </a:pPr>
            <a:r>
              <a:rPr lang="en"/>
              <a:t>But might not be possible with dependency on GFS and Chubby (also closed-source)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Bigtable?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Bigtable is a distributed storage system optimized for </a:t>
            </a:r>
            <a:r>
              <a:rPr b="1" lang="en"/>
              <a:t>size </a:t>
            </a:r>
            <a:r>
              <a:rPr lang="en"/>
              <a:t>and </a:t>
            </a:r>
            <a:r>
              <a:rPr b="1" lang="en"/>
              <a:t>price</a:t>
            </a:r>
            <a:r>
              <a:rPr lang="en"/>
              <a:t>:</a:t>
            </a:r>
            <a:endParaRPr/>
          </a:p>
          <a:p>
            <a:pPr indent="-317500" lvl="1" marL="914400" rtl="0" algn="l">
              <a:spcBef>
                <a:spcPts val="0"/>
              </a:spcBef>
              <a:spcAft>
                <a:spcPts val="0"/>
              </a:spcAft>
              <a:buSzPts val="1400"/>
              <a:buChar char="○"/>
            </a:pPr>
            <a:r>
              <a:rPr lang="en"/>
              <a:t>Can scale to </a:t>
            </a:r>
            <a:r>
              <a:rPr b="1" lang="en"/>
              <a:t>petabytes</a:t>
            </a:r>
            <a:r>
              <a:rPr lang="en"/>
              <a:t> of data with </a:t>
            </a:r>
            <a:r>
              <a:rPr lang="en"/>
              <a:t>fast speeds</a:t>
            </a:r>
            <a:endParaRPr/>
          </a:p>
          <a:p>
            <a:pPr indent="-317500" lvl="1" marL="914400" rtl="0" algn="l">
              <a:spcBef>
                <a:spcPts val="0"/>
              </a:spcBef>
              <a:spcAft>
                <a:spcPts val="0"/>
              </a:spcAft>
              <a:buSzPts val="1400"/>
              <a:buChar char="○"/>
            </a:pPr>
            <a:r>
              <a:rPr lang="en"/>
              <a:t>Can run on cheap commodity hardware (1GB RAM servers in 2006)</a:t>
            </a:r>
            <a:endParaRPr/>
          </a:p>
          <a:p>
            <a:pPr indent="-342900" lvl="0" marL="457200" rtl="0" algn="l">
              <a:spcBef>
                <a:spcPts val="0"/>
              </a:spcBef>
              <a:spcAft>
                <a:spcPts val="0"/>
              </a:spcAft>
              <a:buSzPts val="1800"/>
              <a:buChar char="●"/>
            </a:pPr>
            <a:r>
              <a:rPr lang="en"/>
              <a:t>Widely used in 2021</a:t>
            </a:r>
            <a:endParaRPr/>
          </a:p>
          <a:p>
            <a:pPr indent="-317500" lvl="1" marL="914400" rtl="0" algn="l">
              <a:spcBef>
                <a:spcPts val="0"/>
              </a:spcBef>
              <a:spcAft>
                <a:spcPts val="0"/>
              </a:spcAft>
              <a:buSzPts val="1400"/>
              <a:buChar char="○"/>
            </a:pPr>
            <a:r>
              <a:rPr lang="en"/>
              <a:t>Used by Google Search, Maps, Analytics, Finance, and more</a:t>
            </a:r>
            <a:endParaRPr/>
          </a:p>
          <a:p>
            <a:pPr indent="-317500" lvl="1" marL="914400" rtl="0" algn="l">
              <a:spcBef>
                <a:spcPts val="0"/>
              </a:spcBef>
              <a:spcAft>
                <a:spcPts val="0"/>
              </a:spcAft>
              <a:buSzPts val="1400"/>
              <a:buChar char="○"/>
            </a:pPr>
            <a:r>
              <a:rPr lang="en"/>
              <a:t>Closed-source but available for public use through Google Cloud Platform (GCP)</a:t>
            </a:r>
            <a:endParaRPr/>
          </a:p>
          <a:p>
            <a:pPr indent="-317500" lvl="2" marL="1371600" rtl="0" algn="l">
              <a:spcBef>
                <a:spcPts val="0"/>
              </a:spcBef>
              <a:spcAft>
                <a:spcPts val="0"/>
              </a:spcAft>
              <a:buSzPts val="1400"/>
              <a:buChar char="■"/>
            </a:pPr>
            <a:r>
              <a:rPr lang="en"/>
              <a:t>Used by Twitter, PayPal, UPS…</a:t>
            </a:r>
            <a:endParaRPr/>
          </a:p>
          <a:p>
            <a:pPr indent="-342900" lvl="0" marL="457200" rtl="0" algn="l">
              <a:spcBef>
                <a:spcPts val="0"/>
              </a:spcBef>
              <a:spcAft>
                <a:spcPts val="0"/>
              </a:spcAft>
              <a:buSzPts val="1800"/>
              <a:buChar char="●"/>
            </a:pPr>
            <a:r>
              <a:rPr lang="en"/>
              <a:t>NoSQL Wide-column DB family</a:t>
            </a:r>
            <a:endParaRPr/>
          </a:p>
        </p:txBody>
      </p:sp>
      <p:pic>
        <p:nvPicPr>
          <p:cNvPr id="64" name="Google Shape;64;p14"/>
          <p:cNvPicPr preferRelativeResize="0"/>
          <p:nvPr/>
        </p:nvPicPr>
        <p:blipFill>
          <a:blip r:embed="rId3">
            <a:alphaModFix/>
          </a:blip>
          <a:stretch>
            <a:fillRect/>
          </a:stretch>
        </p:blipFill>
        <p:spPr>
          <a:xfrm>
            <a:off x="4503750" y="3164574"/>
            <a:ext cx="4156223" cy="1748225"/>
          </a:xfrm>
          <a:prstGeom prst="rect">
            <a:avLst/>
          </a:prstGeom>
          <a:noFill/>
          <a:ln>
            <a:noFill/>
          </a:ln>
        </p:spPr>
      </p:pic>
      <p:cxnSp>
        <p:nvCxnSpPr>
          <p:cNvPr id="65" name="Google Shape;65;p14"/>
          <p:cNvCxnSpPr/>
          <p:nvPr/>
        </p:nvCxnSpPr>
        <p:spPr>
          <a:xfrm>
            <a:off x="3761675" y="3437525"/>
            <a:ext cx="657000" cy="1177200"/>
          </a:xfrm>
          <a:prstGeom prst="straightConnector1">
            <a:avLst/>
          </a:prstGeom>
          <a:noFill/>
          <a:ln cap="flat" cmpd="sng" w="19050">
            <a:solidFill>
              <a:srgbClr val="840606"/>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Features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Simple Data Model — NoSQL-like relational querying </a:t>
            </a:r>
            <a:endParaRPr/>
          </a:p>
          <a:p>
            <a:pPr indent="-342900" lvl="0" marL="457200" rtl="0" algn="l">
              <a:spcBef>
                <a:spcPts val="0"/>
              </a:spcBef>
              <a:spcAft>
                <a:spcPts val="0"/>
              </a:spcAft>
              <a:buSzPts val="1800"/>
              <a:buChar char="●"/>
            </a:pPr>
            <a:r>
              <a:rPr lang="en"/>
              <a:t>Dynamic control over data layout and format</a:t>
            </a:r>
            <a:endParaRPr/>
          </a:p>
          <a:p>
            <a:pPr indent="-342900" lvl="0" marL="457200" rtl="0" algn="l">
              <a:spcBef>
                <a:spcPts val="0"/>
              </a:spcBef>
              <a:spcAft>
                <a:spcPts val="0"/>
              </a:spcAft>
              <a:buSzPts val="1800"/>
              <a:buChar char="●"/>
            </a:pPr>
            <a:r>
              <a:rPr lang="en"/>
              <a:t>Can be configured for high throughput or low latency</a:t>
            </a:r>
            <a:endParaRPr/>
          </a:p>
          <a:p>
            <a:pPr indent="-342900" lvl="0" marL="457200" rtl="0" algn="l">
              <a:spcBef>
                <a:spcPts val="0"/>
              </a:spcBef>
              <a:spcAft>
                <a:spcPts val="0"/>
              </a:spcAft>
              <a:buSzPts val="1800"/>
              <a:buChar char="●"/>
            </a:pPr>
            <a:r>
              <a:rPr lang="en"/>
              <a:t>Live Cluster resizing, automatic replication</a:t>
            </a:r>
            <a:endParaRPr/>
          </a:p>
          <a:p>
            <a:pPr indent="-342900" lvl="0" marL="457200" rtl="0" algn="l">
              <a:spcBef>
                <a:spcPts val="0"/>
              </a:spcBef>
              <a:spcAft>
                <a:spcPts val="0"/>
              </a:spcAft>
              <a:buSzPts val="1800"/>
              <a:buChar char="●"/>
            </a:pPr>
            <a:r>
              <a:rPr lang="en"/>
              <a:t>Data is automatically compressed, can configure the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Bigtable is a sparse, distributed, persistent multidimensional sorted map.”</a:t>
            </a:r>
            <a:endParaRPr/>
          </a:p>
          <a:p>
            <a:pPr indent="-342900" lvl="0" marL="457200" rtl="0" algn="l">
              <a:spcBef>
                <a:spcPts val="1200"/>
              </a:spcBef>
              <a:spcAft>
                <a:spcPts val="0"/>
              </a:spcAft>
              <a:buSzPts val="1800"/>
              <a:buChar char="●"/>
            </a:pPr>
            <a:r>
              <a:rPr lang="en"/>
              <a:t>Map data is indexed with </a:t>
            </a:r>
            <a:r>
              <a:rPr b="1" lang="en"/>
              <a:t>Row Keys</a:t>
            </a:r>
            <a:r>
              <a:rPr lang="en"/>
              <a:t>, </a:t>
            </a:r>
            <a:r>
              <a:rPr b="1" lang="en"/>
              <a:t>Column Keys</a:t>
            </a:r>
            <a:r>
              <a:rPr lang="en"/>
              <a:t>, and </a:t>
            </a:r>
            <a:r>
              <a:rPr b="1" lang="en"/>
              <a:t>Timestamps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917213" y="2437275"/>
            <a:ext cx="7309573" cy="1810925"/>
          </a:xfrm>
          <a:prstGeom prst="rect">
            <a:avLst/>
          </a:prstGeom>
          <a:noFill/>
          <a:ln>
            <a:noFill/>
          </a:ln>
        </p:spPr>
      </p:pic>
      <p:cxnSp>
        <p:nvCxnSpPr>
          <p:cNvPr id="79" name="Google Shape;79;p16"/>
          <p:cNvCxnSpPr/>
          <p:nvPr/>
        </p:nvCxnSpPr>
        <p:spPr>
          <a:xfrm flipH="1">
            <a:off x="1799675" y="2006725"/>
            <a:ext cx="1779300" cy="1303200"/>
          </a:xfrm>
          <a:prstGeom prst="straightConnector1">
            <a:avLst/>
          </a:prstGeom>
          <a:noFill/>
          <a:ln cap="flat" cmpd="sng" w="19050">
            <a:solidFill>
              <a:srgbClr val="FF0000"/>
            </a:solidFill>
            <a:prstDash val="solid"/>
            <a:round/>
            <a:headEnd len="med" w="med" type="none"/>
            <a:tailEnd len="med" w="med" type="triangle"/>
          </a:ln>
        </p:spPr>
      </p:cxnSp>
      <p:cxnSp>
        <p:nvCxnSpPr>
          <p:cNvPr id="80" name="Google Shape;80;p16"/>
          <p:cNvCxnSpPr/>
          <p:nvPr/>
        </p:nvCxnSpPr>
        <p:spPr>
          <a:xfrm flipH="1">
            <a:off x="3909975" y="1975675"/>
            <a:ext cx="1313700" cy="620700"/>
          </a:xfrm>
          <a:prstGeom prst="straightConnector1">
            <a:avLst/>
          </a:prstGeom>
          <a:noFill/>
          <a:ln cap="flat" cmpd="sng" w="19050">
            <a:solidFill>
              <a:srgbClr val="FF0000"/>
            </a:solidFill>
            <a:prstDash val="solid"/>
            <a:round/>
            <a:headEnd len="med" w="med" type="none"/>
            <a:tailEnd len="med" w="med" type="triangle"/>
          </a:ln>
        </p:spPr>
      </p:cxnSp>
      <p:cxnSp>
        <p:nvCxnSpPr>
          <p:cNvPr id="81" name="Google Shape;81;p16"/>
          <p:cNvCxnSpPr/>
          <p:nvPr/>
        </p:nvCxnSpPr>
        <p:spPr>
          <a:xfrm flipH="1">
            <a:off x="7654550" y="2030100"/>
            <a:ext cx="73500" cy="1279800"/>
          </a:xfrm>
          <a:prstGeom prst="straightConnector1">
            <a:avLst/>
          </a:prstGeom>
          <a:noFill/>
          <a:ln cap="flat" cmpd="sng" w="19050">
            <a:solidFill>
              <a:srgbClr val="FF0000"/>
            </a:solidFill>
            <a:prstDash val="solid"/>
            <a:round/>
            <a:headEnd len="med" w="med" type="none"/>
            <a:tailEnd len="med" w="med" type="triangle"/>
          </a:ln>
        </p:spPr>
      </p:cxnSp>
      <p:sp>
        <p:nvSpPr>
          <p:cNvPr id="82" name="Google Shape;82;p16"/>
          <p:cNvSpPr txBox="1"/>
          <p:nvPr/>
        </p:nvSpPr>
        <p:spPr>
          <a:xfrm>
            <a:off x="366775" y="4273450"/>
            <a:ext cx="8248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E9E9E"/>
              </a:buClr>
              <a:buSzPts val="1400"/>
              <a:buChar char="●"/>
            </a:pPr>
            <a:r>
              <a:rPr lang="en">
                <a:solidFill>
                  <a:srgbClr val="9E9E9E"/>
                </a:solidFill>
              </a:rPr>
              <a:t>Multiple similar columns can be grouped into a </a:t>
            </a:r>
            <a:r>
              <a:rPr i="1" lang="en">
                <a:solidFill>
                  <a:srgbClr val="9E9E9E"/>
                </a:solidFill>
              </a:rPr>
              <a:t>column family</a:t>
            </a:r>
            <a:r>
              <a:rPr lang="en">
                <a:solidFill>
                  <a:srgbClr val="9E9E9E"/>
                </a:solidFill>
              </a:rPr>
              <a:t> for faster compression/operations</a:t>
            </a:r>
            <a:endParaRPr>
              <a:solidFill>
                <a:srgbClr val="9E9E9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is atomically read/written in full rows with the row key (row size &lt;100MB)</a:t>
            </a:r>
            <a:endParaRPr/>
          </a:p>
          <a:p>
            <a:pPr indent="-342900" lvl="0" marL="457200" rtl="0" algn="l">
              <a:spcBef>
                <a:spcPts val="0"/>
              </a:spcBef>
              <a:spcAft>
                <a:spcPts val="0"/>
              </a:spcAft>
              <a:buSzPts val="1800"/>
              <a:buChar char="●"/>
            </a:pPr>
            <a:r>
              <a:rPr lang="en"/>
              <a:t>Rows are sorted lexicographically</a:t>
            </a:r>
            <a:endParaRPr/>
          </a:p>
          <a:p>
            <a:pPr indent="-317500" lvl="1" marL="914400" rtl="0" algn="l">
              <a:spcBef>
                <a:spcPts val="0"/>
              </a:spcBef>
              <a:spcAft>
                <a:spcPts val="0"/>
              </a:spcAft>
              <a:buSzPts val="1400"/>
              <a:buChar char="○"/>
            </a:pPr>
            <a:r>
              <a:rPr lang="en"/>
              <a:t>Allows users to exploit locality for better read performance by carefully ordering their row-keys</a:t>
            </a:r>
            <a:endParaRPr/>
          </a:p>
          <a:p>
            <a:pPr indent="-317500" lvl="1" marL="914400" rtl="0" algn="l">
              <a:spcBef>
                <a:spcPts val="0"/>
              </a:spcBef>
              <a:spcAft>
                <a:spcPts val="0"/>
              </a:spcAft>
              <a:buSzPts val="1400"/>
              <a:buChar char="○"/>
            </a:pPr>
            <a:r>
              <a:rPr lang="en"/>
              <a:t>Google’s webpage table stores URLs in reverse so subdomains (money.cnn.com) are together</a:t>
            </a:r>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917213" y="2437275"/>
            <a:ext cx="7309573" cy="181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95" name="Google Shape;95;p18"/>
          <p:cNvSpPr txBox="1"/>
          <p:nvPr>
            <p:ph idx="1" type="body"/>
          </p:nvPr>
        </p:nvSpPr>
        <p:spPr>
          <a:xfrm>
            <a:off x="311700" y="1152475"/>
            <a:ext cx="8520600" cy="119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range of rows is a </a:t>
            </a:r>
            <a:r>
              <a:rPr i="1" lang="en"/>
              <a:t>tablet</a:t>
            </a:r>
            <a:r>
              <a:rPr lang="en"/>
              <a:t> - the unit of distribution and load-balancing</a:t>
            </a:r>
            <a:endParaRPr/>
          </a:p>
          <a:p>
            <a:pPr indent="-317500" lvl="1" marL="914400" rtl="0" algn="l">
              <a:spcBef>
                <a:spcPts val="0"/>
              </a:spcBef>
              <a:spcAft>
                <a:spcPts val="0"/>
              </a:spcAft>
              <a:buSzPts val="1400"/>
              <a:buChar char="○"/>
            </a:pPr>
            <a:r>
              <a:rPr lang="en"/>
              <a:t>A set of tablets (each 100-200 MB by default) makes a </a:t>
            </a:r>
            <a:r>
              <a:rPr i="1" lang="en"/>
              <a:t>table</a:t>
            </a:r>
            <a:endParaRPr/>
          </a:p>
          <a:p>
            <a:pPr indent="-342900" lvl="0" marL="457200" rtl="0" algn="l">
              <a:spcBef>
                <a:spcPts val="0"/>
              </a:spcBef>
              <a:spcAft>
                <a:spcPts val="0"/>
              </a:spcAft>
              <a:buSzPts val="1800"/>
              <a:buChar char="●"/>
            </a:pPr>
            <a:r>
              <a:rPr lang="en"/>
              <a:t>Three major components make up a Bigtable cluster:</a:t>
            </a:r>
            <a:endParaRPr/>
          </a:p>
        </p:txBody>
      </p:sp>
      <p:graphicFrame>
        <p:nvGraphicFramePr>
          <p:cNvPr id="96" name="Google Shape;96;p18"/>
          <p:cNvGraphicFramePr/>
          <p:nvPr/>
        </p:nvGraphicFramePr>
        <p:xfrm>
          <a:off x="952500" y="2241925"/>
          <a:ext cx="3000000" cy="3000000"/>
        </p:xfrm>
        <a:graphic>
          <a:graphicData uri="http://schemas.openxmlformats.org/drawingml/2006/table">
            <a:tbl>
              <a:tblPr>
                <a:noFill/>
                <a:tableStyleId>{E211737A-0E66-457D-A394-192D95D89ADB}</a:tableStyleId>
              </a:tblPr>
              <a:tblGrid>
                <a:gridCol w="2413000"/>
                <a:gridCol w="2413000"/>
                <a:gridCol w="2413000"/>
              </a:tblGrid>
              <a:tr h="395300">
                <a:tc>
                  <a:txBody>
                    <a:bodyPr/>
                    <a:lstStyle/>
                    <a:p>
                      <a:pPr indent="0" lvl="0" marL="0" rtl="0" algn="l">
                        <a:spcBef>
                          <a:spcPts val="0"/>
                        </a:spcBef>
                        <a:spcAft>
                          <a:spcPts val="0"/>
                        </a:spcAft>
                        <a:buNone/>
                      </a:pPr>
                      <a:r>
                        <a:rPr lang="en">
                          <a:solidFill>
                            <a:schemeClr val="lt2"/>
                          </a:solidFill>
                        </a:rPr>
                        <a:t>Master server</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Tablet servers</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Client libraries</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41325">
                <a:tc>
                  <a:txBody>
                    <a:bodyPr/>
                    <a:lstStyle/>
                    <a:p>
                      <a:pPr indent="-317500" lvl="0" marL="457200" rtl="0" algn="l">
                        <a:spcBef>
                          <a:spcPts val="0"/>
                        </a:spcBef>
                        <a:spcAft>
                          <a:spcPts val="0"/>
                        </a:spcAft>
                        <a:buClr>
                          <a:schemeClr val="lt2"/>
                        </a:buClr>
                        <a:buSzPts val="1400"/>
                        <a:buChar char="●"/>
                      </a:pPr>
                      <a:r>
                        <a:rPr lang="en">
                          <a:solidFill>
                            <a:schemeClr val="lt2"/>
                          </a:solidFill>
                        </a:rPr>
                        <a:t>Assigns </a:t>
                      </a:r>
                      <a:r>
                        <a:rPr i="1" lang="en">
                          <a:solidFill>
                            <a:schemeClr val="lt2"/>
                          </a:solidFill>
                        </a:rPr>
                        <a:t>tablets</a:t>
                      </a:r>
                      <a:r>
                        <a:rPr lang="en">
                          <a:solidFill>
                            <a:schemeClr val="lt2"/>
                          </a:solidFill>
                        </a:rPr>
                        <a:t> to </a:t>
                      </a:r>
                      <a:r>
                        <a:rPr i="1" lang="en">
                          <a:solidFill>
                            <a:schemeClr val="lt2"/>
                          </a:solidFill>
                        </a:rPr>
                        <a:t>tablet servers</a:t>
                      </a:r>
                      <a:endParaRPr i="1">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Balances tablet-server load</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Garbage-collects old tablets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Schema changes (to column-families)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Only one, low load</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lt2"/>
                        </a:buClr>
                        <a:buSzPts val="1400"/>
                        <a:buChar char="●"/>
                      </a:pPr>
                      <a:r>
                        <a:rPr lang="en">
                          <a:solidFill>
                            <a:schemeClr val="lt2"/>
                          </a:solidFill>
                        </a:rPr>
                        <a:t>Manages a set of tablets (~10-1000)</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Handles read/write requests to its tablets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Splits tablets that grow too large</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Dynamically added / removed from cluster</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lt2"/>
                        </a:buClr>
                        <a:buSzPts val="1400"/>
                        <a:buChar char="●"/>
                      </a:pPr>
                      <a:r>
                        <a:rPr lang="en">
                          <a:solidFill>
                            <a:schemeClr val="lt2"/>
                          </a:solidFill>
                        </a:rPr>
                        <a:t>An API is provided to manage the cluster, read/write data, etc.</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Done not through master but directly through tablet servers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Some </a:t>
                      </a:r>
                      <a:r>
                        <a:rPr lang="en">
                          <a:solidFill>
                            <a:schemeClr val="lt2"/>
                          </a:solidFill>
                        </a:rPr>
                        <a:t>clients</a:t>
                      </a:r>
                      <a:r>
                        <a:rPr lang="en">
                          <a:solidFill>
                            <a:schemeClr val="lt2"/>
                          </a:solidFill>
                        </a:rPr>
                        <a:t> are open-sourced online</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Bigtable relies on Chubby, a highly-available distributed lock service</a:t>
            </a:r>
            <a:endParaRPr/>
          </a:p>
          <a:p>
            <a:pPr indent="-342900" lvl="0" marL="457200" rtl="0" algn="l">
              <a:spcBef>
                <a:spcPts val="0"/>
              </a:spcBef>
              <a:spcAft>
                <a:spcPts val="0"/>
              </a:spcAft>
              <a:buSzPts val="1800"/>
              <a:buChar char="●"/>
            </a:pPr>
            <a:r>
              <a:rPr lang="en"/>
              <a:t>Uses GFS (Google File System) underneath to store &amp; replicate data files</a:t>
            </a:r>
            <a:endParaRPr/>
          </a:p>
          <a:p>
            <a:pPr indent="-342900" lvl="0" marL="457200" rtl="0" algn="l">
              <a:spcBef>
                <a:spcPts val="0"/>
              </a:spcBef>
              <a:spcAft>
                <a:spcPts val="0"/>
              </a:spcAft>
              <a:buSzPts val="1800"/>
              <a:buChar char="●"/>
            </a:pPr>
            <a:r>
              <a:rPr lang="en"/>
              <a:t>Data addressing structure:</a:t>
            </a:r>
            <a:endParaRPr/>
          </a:p>
          <a:p>
            <a:pPr indent="-317500" lvl="1" marL="914400" rtl="0" algn="l">
              <a:spcBef>
                <a:spcPts val="0"/>
              </a:spcBef>
              <a:spcAft>
                <a:spcPts val="0"/>
              </a:spcAft>
              <a:buSzPts val="1400"/>
              <a:buChar char="○"/>
            </a:pPr>
            <a:r>
              <a:rPr lang="en"/>
              <a:t>Chubby file contains root tablet’s</a:t>
            </a:r>
            <a:br>
              <a:rPr lang="en"/>
            </a:br>
            <a:r>
              <a:rPr lang="en"/>
              <a:t>location</a:t>
            </a:r>
            <a:endParaRPr/>
          </a:p>
          <a:p>
            <a:pPr indent="-317500" lvl="1" marL="914400" rtl="0" algn="l">
              <a:spcBef>
                <a:spcPts val="0"/>
              </a:spcBef>
              <a:spcAft>
                <a:spcPts val="0"/>
              </a:spcAft>
              <a:buSzPts val="1400"/>
              <a:buChar char="○"/>
            </a:pPr>
            <a:r>
              <a:rPr lang="en"/>
              <a:t>Root tablet contains locations of</a:t>
            </a:r>
            <a:br>
              <a:rPr lang="en"/>
            </a:br>
            <a:r>
              <a:rPr lang="en"/>
              <a:t>all other metadata tablets</a:t>
            </a:r>
            <a:endParaRPr/>
          </a:p>
          <a:p>
            <a:pPr indent="-317500" lvl="1" marL="914400" rtl="0" algn="l">
              <a:spcBef>
                <a:spcPts val="0"/>
              </a:spcBef>
              <a:spcAft>
                <a:spcPts val="0"/>
              </a:spcAft>
              <a:buSzPts val="1400"/>
              <a:buChar char="○"/>
            </a:pPr>
            <a:r>
              <a:rPr lang="en"/>
              <a:t>Metadata tablets contain location</a:t>
            </a:r>
            <a:br>
              <a:rPr lang="en"/>
            </a:br>
            <a:r>
              <a:rPr lang="en"/>
              <a:t>of all other tablets (in tables)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4343813" y="2127550"/>
            <a:ext cx="4194926" cy="218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Tablet Assignment</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tablet is assigned to one tablet server at a time through an exclusive Chubby lock</a:t>
            </a:r>
            <a:endParaRPr/>
          </a:p>
          <a:p>
            <a:pPr indent="-342900" lvl="0" marL="457200" rtl="0" algn="l">
              <a:spcBef>
                <a:spcPts val="0"/>
              </a:spcBef>
              <a:spcAft>
                <a:spcPts val="0"/>
              </a:spcAft>
              <a:buSzPts val="1800"/>
              <a:buChar char="●"/>
            </a:pPr>
            <a:r>
              <a:rPr lang="en"/>
              <a:t>Master server detects unassigned tablets and tablet servers that no longer serve their tablets, and quickly moves such tablets to new tablet servers</a:t>
            </a:r>
            <a:endParaRPr/>
          </a:p>
          <a:p>
            <a:pPr indent="-342900" lvl="0" marL="457200" rtl="0" algn="l">
              <a:spcBef>
                <a:spcPts val="0"/>
              </a:spcBef>
              <a:spcAft>
                <a:spcPts val="0"/>
              </a:spcAft>
              <a:buSzPts val="1800"/>
              <a:buChar char="●"/>
            </a:pPr>
            <a:r>
              <a:rPr lang="en"/>
              <a:t>Master continually </a:t>
            </a:r>
            <a:r>
              <a:rPr lang="en"/>
              <a:t>communicates</a:t>
            </a:r>
            <a:r>
              <a:rPr lang="en"/>
              <a:t> with tablet servers to ensure metadata (addressing) tablets are up-to-date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Tablet Serving</a:t>
            </a:r>
            <a:endParaRPr/>
          </a:p>
        </p:txBody>
      </p:sp>
      <p:sp>
        <p:nvSpPr>
          <p:cNvPr id="115" name="Google Shape;115;p21"/>
          <p:cNvSpPr txBox="1"/>
          <p:nvPr>
            <p:ph idx="1" type="body"/>
          </p:nvPr>
        </p:nvSpPr>
        <p:spPr>
          <a:xfrm>
            <a:off x="311700" y="1152475"/>
            <a:ext cx="402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Updates are stored in a tablet commit log on GFS (Google File System) then committed to an in-memory memtable</a:t>
            </a:r>
            <a:endParaRPr/>
          </a:p>
          <a:p>
            <a:pPr indent="-342900" lvl="0" marL="457200" rtl="0" algn="l">
              <a:spcBef>
                <a:spcPts val="0"/>
              </a:spcBef>
              <a:spcAft>
                <a:spcPts val="0"/>
              </a:spcAft>
              <a:buSzPts val="1800"/>
              <a:buChar char="●"/>
            </a:pPr>
            <a:r>
              <a:rPr lang="en"/>
              <a:t>If memtable grows too large, it is frozen, compacted, and converted to an SSTable on disk</a:t>
            </a:r>
            <a:endParaRPr/>
          </a:p>
          <a:p>
            <a:pPr indent="-342900" lvl="0" marL="457200" rtl="0" algn="l">
              <a:spcBef>
                <a:spcPts val="0"/>
              </a:spcBef>
              <a:spcAft>
                <a:spcPts val="0"/>
              </a:spcAft>
              <a:buSzPts val="1800"/>
              <a:buChar char="●"/>
            </a:pPr>
            <a:r>
              <a:rPr lang="en"/>
              <a:t>A new memtable is created</a:t>
            </a:r>
            <a:endParaRPr/>
          </a:p>
          <a:p>
            <a:pPr indent="-342900" lvl="0" marL="457200" rtl="0" algn="l">
              <a:spcBef>
                <a:spcPts val="0"/>
              </a:spcBef>
              <a:spcAft>
                <a:spcPts val="0"/>
              </a:spcAft>
              <a:buSzPts val="1800"/>
              <a:buChar char="●"/>
            </a:pPr>
            <a:r>
              <a:rPr lang="en"/>
              <a:t>SSTables allow for quick transfer and recovery of tablets</a:t>
            </a:r>
            <a:endParaRPr/>
          </a:p>
        </p:txBody>
      </p:sp>
      <p:pic>
        <p:nvPicPr>
          <p:cNvPr id="116" name="Google Shape;116;p21"/>
          <p:cNvPicPr preferRelativeResize="0"/>
          <p:nvPr/>
        </p:nvPicPr>
        <p:blipFill>
          <a:blip r:embed="rId3">
            <a:alphaModFix/>
          </a:blip>
          <a:stretch>
            <a:fillRect/>
          </a:stretch>
        </p:blipFill>
        <p:spPr>
          <a:xfrm>
            <a:off x="4265625" y="1438738"/>
            <a:ext cx="4739800" cy="2843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