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Economica"/>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3906517-0164-4E87-A9A3-D1850BED1FCA}">
  <a:tblStyle styleId="{F3906517-0164-4E87-A9A3-D1850BED1FC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Economica-bold.fntdata"/><Relationship Id="rId27" Type="http://schemas.openxmlformats.org/officeDocument/2006/relationships/font" Target="fonts/Economic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Economica-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regular.fntdata"/><Relationship Id="rId30" Type="http://schemas.openxmlformats.org/officeDocument/2006/relationships/font" Target="fonts/Economica-boldItalic.fntdata"/><Relationship Id="rId11" Type="http://schemas.openxmlformats.org/officeDocument/2006/relationships/slide" Target="slides/slide5.xml"/><Relationship Id="rId33" Type="http://schemas.openxmlformats.org/officeDocument/2006/relationships/font" Target="fonts/OpenSans-italic.fntdata"/><Relationship Id="rId10" Type="http://schemas.openxmlformats.org/officeDocument/2006/relationships/slide" Target="slides/slide4.xml"/><Relationship Id="rId32" Type="http://schemas.openxmlformats.org/officeDocument/2006/relationships/font" Target="fonts/OpenSans-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Open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explain, just go to second slide</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f713abc2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f713abc2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simplification: some AIDs contain public keys (e.g. non-transferable) but some only contain public key commitments and you need the KEL for the key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5dd24c8e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5dd24c8e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simplification: some AIDs contain public keys (e.g. non-transferable) but some only contain public key commitments and you need the KEL for the key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05ac86ce3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05ac86ce3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5dd24c8ec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5dd24c8ec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05ac86ce3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05ac86ce3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5dd24c8ec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5dd24c8ec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5dd24c8ec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5dd24c8ec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“Public” in this sense may only be public to those that the controller shares it with. Witness IP addresses may be shared via Keridemlia, which is a DNS-like routing system for KERI SCIDs (AIDs) and their corresponding witness servers.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5dd24c8ec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5dd24c8ec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5dd24c8ec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5dd24c8ec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5dd24c8ec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b5dd24c8ec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3a. This is in the works and is called Keridemlia.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5dd24c8e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5dd24c8e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5dd24c8e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5dd24c8e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5dd24c8e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5dd24c8e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5dd24c8e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5dd24c8e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1"/>
                </a:solidFill>
                <a:latin typeface="Open Sans"/>
                <a:ea typeface="Open Sans"/>
                <a:cs typeface="Open Sans"/>
                <a:sym typeface="Open Sans"/>
              </a:rPr>
              <a:t>These form the basis of </a:t>
            </a:r>
            <a:r>
              <a:rPr i="1" lang="en" sz="1800">
                <a:solidFill>
                  <a:schemeClr val="dk1"/>
                </a:solidFill>
                <a:latin typeface="Open Sans"/>
                <a:ea typeface="Open Sans"/>
                <a:cs typeface="Open Sans"/>
                <a:sym typeface="Open Sans"/>
              </a:rPr>
              <a:t>chains of trust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5dd24c8e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5dd24c8e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reason why algorithmic roots-of-trust may not have as high security as self-certifying ones - if the system and its participants turn malicious, they can still alter past key events (such as a 51% control attack on a blockchain). Self-certifying identifiers as roots of trust do not have this threat.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5dd24c8e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5dd24c8e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 delete this before publishing to github</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5dd24c8e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5dd24c8e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5dd24c8e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5dd24c8e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recovery is built directly into system - no hassle with external authorities</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5dd24c8e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5dd24c8e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github.com/SmithSamuelM/Papers/blob/master/whitepapers/10-ssi-key-management.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118300" y="1992630"/>
            <a:ext cx="3054600" cy="153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000"/>
              <a:t>K</a:t>
            </a:r>
            <a:r>
              <a:rPr lang="en" sz="4000"/>
              <a:t>ey </a:t>
            </a:r>
            <a:endParaRPr sz="4000"/>
          </a:p>
          <a:p>
            <a:pPr indent="0" lvl="0" marL="0" rtl="0" algn="l">
              <a:spcBef>
                <a:spcPts val="0"/>
              </a:spcBef>
              <a:spcAft>
                <a:spcPts val="0"/>
              </a:spcAft>
              <a:buNone/>
            </a:pPr>
            <a:r>
              <a:rPr b="1" lang="en" sz="4000"/>
              <a:t>E</a:t>
            </a:r>
            <a:r>
              <a:rPr lang="en" sz="4000"/>
              <a:t>vent </a:t>
            </a:r>
            <a:endParaRPr sz="4000"/>
          </a:p>
          <a:p>
            <a:pPr indent="0" lvl="0" marL="0" rtl="0" algn="l">
              <a:spcBef>
                <a:spcPts val="0"/>
              </a:spcBef>
              <a:spcAft>
                <a:spcPts val="0"/>
              </a:spcAft>
              <a:buNone/>
            </a:pPr>
            <a:r>
              <a:rPr b="1" lang="en" sz="4000"/>
              <a:t>R</a:t>
            </a:r>
            <a:r>
              <a:rPr lang="en" sz="4000"/>
              <a:t>eceipt </a:t>
            </a:r>
            <a:endParaRPr sz="4000"/>
          </a:p>
          <a:p>
            <a:pPr indent="0" lvl="0" marL="0" rtl="0" algn="l">
              <a:spcBef>
                <a:spcPts val="0"/>
              </a:spcBef>
              <a:spcAft>
                <a:spcPts val="0"/>
              </a:spcAft>
              <a:buNone/>
            </a:pPr>
            <a:r>
              <a:rPr b="1" lang="en" sz="4000"/>
              <a:t>I</a:t>
            </a:r>
            <a:r>
              <a:rPr lang="en" sz="4000"/>
              <a:t>nfrastructure</a:t>
            </a:r>
            <a:endParaRPr sz="4000"/>
          </a:p>
        </p:txBody>
      </p:sp>
      <p:sp>
        <p:nvSpPr>
          <p:cNvPr id="63" name="Google Shape;63;p13"/>
          <p:cNvSpPr txBox="1"/>
          <p:nvPr>
            <p:ph idx="1" type="subTitle"/>
          </p:nvPr>
        </p:nvSpPr>
        <p:spPr>
          <a:xfrm>
            <a:off x="3118300" y="3428605"/>
            <a:ext cx="3054600" cy="70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Ryan W. West</a:t>
            </a:r>
            <a:endParaRPr/>
          </a:p>
          <a:p>
            <a:pPr indent="0" lvl="0" marL="0" rtl="0" algn="l">
              <a:spcBef>
                <a:spcPts val="0"/>
              </a:spcBef>
              <a:spcAft>
                <a:spcPts val="0"/>
              </a:spcAft>
              <a:buClr>
                <a:schemeClr val="dk1"/>
              </a:buClr>
              <a:buSzPts val="1100"/>
              <a:buFont typeface="Arial"/>
              <a:buNone/>
            </a:pPr>
            <a:r>
              <a:rPr lang="en"/>
              <a:t>ryan@ryanwwest.com</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KERI: Key Event Receipt Infrastructure</a:t>
            </a:r>
            <a:endParaRPr/>
          </a:p>
        </p:txBody>
      </p:sp>
      <p:sp>
        <p:nvSpPr>
          <p:cNvPr id="120" name="Google Shape;120;p22"/>
          <p:cNvSpPr txBox="1"/>
          <p:nvPr>
            <p:ph idx="1" type="body"/>
          </p:nvPr>
        </p:nvSpPr>
        <p:spPr>
          <a:xfrm>
            <a:off x="311700" y="1225225"/>
            <a:ext cx="87138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KERI</a:t>
            </a:r>
            <a:r>
              <a:rPr lang="en"/>
              <a:t> </a:t>
            </a:r>
            <a:r>
              <a:rPr lang="en"/>
              <a:t>is a fully decentralized, end-to-end identity system that employs fully cryptographic </a:t>
            </a:r>
            <a:r>
              <a:rPr i="1" lang="en"/>
              <a:t>Self-Certifying Identifiers (SCIDs) </a:t>
            </a:r>
            <a:r>
              <a:rPr lang="en"/>
              <a:t>as its root-of-trust</a:t>
            </a:r>
            <a:endParaRPr/>
          </a:p>
          <a:p>
            <a:pPr indent="0" lvl="0" marL="0" rtl="0" algn="l">
              <a:spcBef>
                <a:spcPts val="1600"/>
              </a:spcBef>
              <a:spcAft>
                <a:spcPts val="0"/>
              </a:spcAft>
              <a:buNone/>
            </a:pPr>
            <a:r>
              <a:t/>
            </a:r>
            <a:endParaRPr b="1"/>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KERI: Self-Certifying Identifiers (SCIDs)</a:t>
            </a:r>
            <a:endParaRPr/>
          </a:p>
        </p:txBody>
      </p:sp>
      <p:sp>
        <p:nvSpPr>
          <p:cNvPr id="126" name="Google Shape;126;p23"/>
          <p:cNvSpPr txBox="1"/>
          <p:nvPr>
            <p:ph idx="1" type="body"/>
          </p:nvPr>
        </p:nvSpPr>
        <p:spPr>
          <a:xfrm>
            <a:off x="311700" y="1225225"/>
            <a:ext cx="87138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SCIDs are derived from public/private </a:t>
            </a:r>
            <a:r>
              <a:rPr lang="en"/>
              <a:t>key pairs</a:t>
            </a:r>
            <a:r>
              <a:rPr lang="en"/>
              <a:t> using cryptographic one-way hash functions</a:t>
            </a:r>
            <a:endParaRPr/>
          </a:p>
          <a:p>
            <a:pPr indent="-342900" lvl="0" marL="457200" rtl="0" algn="l">
              <a:spcBef>
                <a:spcPts val="0"/>
              </a:spcBef>
              <a:spcAft>
                <a:spcPts val="0"/>
              </a:spcAft>
              <a:buSzPts val="1800"/>
              <a:buChar char="●"/>
            </a:pPr>
            <a:r>
              <a:rPr lang="en"/>
              <a:t>The SCID is bound to the key pair; </a:t>
            </a:r>
            <a:r>
              <a:rPr i="1" lang="en"/>
              <a:t>anyone can verify who controls the SCID (aka the </a:t>
            </a:r>
            <a:r>
              <a:rPr lang="en"/>
              <a:t>controller</a:t>
            </a:r>
            <a:r>
              <a:rPr i="1" lang="en"/>
              <a:t>)</a:t>
            </a:r>
            <a:r>
              <a:rPr i="1" lang="en"/>
              <a:t> with the public key and cryptography alone</a:t>
            </a:r>
            <a:endParaRPr i="1"/>
          </a:p>
          <a:p>
            <a:pPr indent="-317500" lvl="1" marL="914400" rtl="0" algn="l">
              <a:spcBef>
                <a:spcPts val="0"/>
              </a:spcBef>
              <a:spcAft>
                <a:spcPts val="0"/>
              </a:spcAft>
              <a:buSzPts val="1400"/>
              <a:buChar char="○"/>
            </a:pPr>
            <a:r>
              <a:rPr lang="en"/>
              <a:t>No need to rely on an internet connection or any other infrastructure</a:t>
            </a:r>
            <a:endParaRPr/>
          </a:p>
          <a:p>
            <a:pPr indent="-342900" lvl="0" marL="457200" rtl="0" algn="l">
              <a:spcBef>
                <a:spcPts val="0"/>
              </a:spcBef>
              <a:spcAft>
                <a:spcPts val="0"/>
              </a:spcAft>
              <a:buSzPts val="1800"/>
              <a:buChar char="●"/>
            </a:pPr>
            <a:r>
              <a:rPr lang="en"/>
              <a:t>One can verify the authenticity of messages sent by controller with the SCID</a:t>
            </a:r>
            <a:endParaRPr/>
          </a:p>
          <a:p>
            <a:pPr indent="-342900" lvl="0" marL="457200" rtl="0" algn="l">
              <a:spcBef>
                <a:spcPts val="0"/>
              </a:spcBef>
              <a:spcAft>
                <a:spcPts val="0"/>
              </a:spcAft>
              <a:buSzPts val="1800"/>
              <a:buChar char="●"/>
            </a:pPr>
            <a:r>
              <a:rPr lang="en"/>
              <a:t>SCIDs are KERI’s </a:t>
            </a:r>
            <a:r>
              <a:rPr b="1" lang="en"/>
              <a:t>roots-of-trust</a:t>
            </a:r>
            <a:endParaRPr/>
          </a:p>
          <a:p>
            <a:pPr indent="0" lvl="0" marL="0" rtl="0" algn="l">
              <a:spcBef>
                <a:spcPts val="1600"/>
              </a:spcBef>
              <a:spcAft>
                <a:spcPts val="0"/>
              </a:spcAft>
              <a:buNone/>
            </a:pPr>
            <a:r>
              <a:t/>
            </a:r>
            <a:endParaRPr b="1"/>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127" name="Google Shape;127;p23"/>
          <p:cNvSpPr txBox="1"/>
          <p:nvPr/>
        </p:nvSpPr>
        <p:spPr>
          <a:xfrm>
            <a:off x="1875150" y="4153975"/>
            <a:ext cx="5393700" cy="59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rgbClr val="FF0000"/>
                </a:solidFill>
                <a:highlight>
                  <a:srgbClr val="FFFFFF"/>
                </a:highlight>
                <a:latin typeface="Courier New"/>
                <a:ea typeface="Courier New"/>
                <a:cs typeface="Courier New"/>
                <a:sym typeface="Courier New"/>
              </a:rPr>
              <a:t>BXq5YqaL6L48pf0fu7IUhL0JRaU2_RxFP0AL43wYn148</a:t>
            </a:r>
            <a:endParaRPr b="1">
              <a:solidFill>
                <a:srgbClr val="FF0000"/>
              </a:solidFill>
              <a:latin typeface="Open Sans"/>
              <a:ea typeface="Open Sans"/>
              <a:cs typeface="Open Sans"/>
              <a:sym typeface="Open Sans"/>
            </a:endParaRPr>
          </a:p>
        </p:txBody>
      </p:sp>
      <p:sp>
        <p:nvSpPr>
          <p:cNvPr id="128" name="Google Shape;128;p23"/>
          <p:cNvSpPr txBox="1"/>
          <p:nvPr/>
        </p:nvSpPr>
        <p:spPr>
          <a:xfrm>
            <a:off x="3058650" y="4447675"/>
            <a:ext cx="3026700" cy="30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latin typeface="Open Sans"/>
                <a:ea typeface="Open Sans"/>
                <a:cs typeface="Open Sans"/>
                <a:sym typeface="Open Sans"/>
              </a:rPr>
              <a:t>Example AID; typically in Base64</a:t>
            </a:r>
            <a:endParaRPr i="1">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Anatomy of an Self-Certifying Identifier (SCID)</a:t>
            </a:r>
            <a:endParaRPr/>
          </a:p>
        </p:txBody>
      </p:sp>
      <p:sp>
        <p:nvSpPr>
          <p:cNvPr id="134" name="Google Shape;134;p24"/>
          <p:cNvSpPr/>
          <p:nvPr/>
        </p:nvSpPr>
        <p:spPr>
          <a:xfrm>
            <a:off x="902461" y="1554275"/>
            <a:ext cx="1928100" cy="917100"/>
          </a:xfrm>
          <a:prstGeom prst="roundRect">
            <a:avLst>
              <a:gd fmla="val 16667" name="adj"/>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t>Controller</a:t>
            </a:r>
            <a:endParaRPr b="1" sz="2200"/>
          </a:p>
        </p:txBody>
      </p:sp>
      <p:sp>
        <p:nvSpPr>
          <p:cNvPr id="135" name="Google Shape;135;p24"/>
          <p:cNvSpPr/>
          <p:nvPr/>
        </p:nvSpPr>
        <p:spPr>
          <a:xfrm>
            <a:off x="902461" y="3525016"/>
            <a:ext cx="1928100" cy="917100"/>
          </a:xfrm>
          <a:prstGeom prst="roundRect">
            <a:avLst>
              <a:gd fmla="val 16667" name="adj"/>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t>Private Key</a:t>
            </a:r>
            <a:endParaRPr b="1" sz="2200"/>
          </a:p>
        </p:txBody>
      </p:sp>
      <p:sp>
        <p:nvSpPr>
          <p:cNvPr id="136" name="Google Shape;136;p24"/>
          <p:cNvSpPr/>
          <p:nvPr/>
        </p:nvSpPr>
        <p:spPr>
          <a:xfrm>
            <a:off x="4606090" y="3525016"/>
            <a:ext cx="1928100" cy="917100"/>
          </a:xfrm>
          <a:prstGeom prst="roundRect">
            <a:avLst>
              <a:gd fmla="val 16667" name="adj"/>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t>Public Key</a:t>
            </a:r>
            <a:endParaRPr b="1" sz="2200"/>
          </a:p>
        </p:txBody>
      </p:sp>
      <p:sp>
        <p:nvSpPr>
          <p:cNvPr id="137" name="Google Shape;137;p24"/>
          <p:cNvSpPr/>
          <p:nvPr/>
        </p:nvSpPr>
        <p:spPr>
          <a:xfrm>
            <a:off x="4606090" y="1554275"/>
            <a:ext cx="1928100" cy="917100"/>
          </a:xfrm>
          <a:prstGeom prst="roundRect">
            <a:avLst>
              <a:gd fmla="val 16667" name="adj"/>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t>Identifier</a:t>
            </a:r>
            <a:endParaRPr b="1" sz="2200"/>
          </a:p>
        </p:txBody>
      </p:sp>
      <p:cxnSp>
        <p:nvCxnSpPr>
          <p:cNvPr id="138" name="Google Shape;138;p24"/>
          <p:cNvCxnSpPr>
            <a:stCxn id="134" idx="3"/>
            <a:endCxn id="137" idx="1"/>
          </p:cNvCxnSpPr>
          <p:nvPr/>
        </p:nvCxnSpPr>
        <p:spPr>
          <a:xfrm>
            <a:off x="2830561" y="2012825"/>
            <a:ext cx="1775400" cy="0"/>
          </a:xfrm>
          <a:prstGeom prst="straightConnector1">
            <a:avLst/>
          </a:prstGeom>
          <a:noFill/>
          <a:ln cap="flat" cmpd="sng" w="28575">
            <a:solidFill>
              <a:srgbClr val="CC0000"/>
            </a:solidFill>
            <a:prstDash val="solid"/>
            <a:round/>
            <a:headEnd len="med" w="med" type="none"/>
            <a:tailEnd len="med" w="med" type="triangle"/>
          </a:ln>
        </p:spPr>
      </p:cxnSp>
      <p:cxnSp>
        <p:nvCxnSpPr>
          <p:cNvPr id="139" name="Google Shape;139;p24"/>
          <p:cNvCxnSpPr>
            <a:stCxn id="134" idx="2"/>
            <a:endCxn id="135" idx="0"/>
          </p:cNvCxnSpPr>
          <p:nvPr/>
        </p:nvCxnSpPr>
        <p:spPr>
          <a:xfrm>
            <a:off x="1866511" y="2471375"/>
            <a:ext cx="0" cy="1053600"/>
          </a:xfrm>
          <a:prstGeom prst="straightConnector1">
            <a:avLst/>
          </a:prstGeom>
          <a:noFill/>
          <a:ln cap="flat" cmpd="sng" w="28575">
            <a:solidFill>
              <a:srgbClr val="0B5394"/>
            </a:solidFill>
            <a:prstDash val="solid"/>
            <a:round/>
            <a:headEnd len="med" w="med" type="none"/>
            <a:tailEnd len="med" w="med" type="triangle"/>
          </a:ln>
        </p:spPr>
      </p:cxnSp>
      <p:cxnSp>
        <p:nvCxnSpPr>
          <p:cNvPr id="140" name="Google Shape;140;p24"/>
          <p:cNvCxnSpPr>
            <a:endCxn id="137" idx="2"/>
          </p:cNvCxnSpPr>
          <p:nvPr/>
        </p:nvCxnSpPr>
        <p:spPr>
          <a:xfrm rot="10800000">
            <a:off x="5570140" y="2471375"/>
            <a:ext cx="0" cy="1053600"/>
          </a:xfrm>
          <a:prstGeom prst="straightConnector1">
            <a:avLst/>
          </a:prstGeom>
          <a:noFill/>
          <a:ln cap="flat" cmpd="sng" w="28575">
            <a:solidFill>
              <a:srgbClr val="0B5394"/>
            </a:solidFill>
            <a:prstDash val="solid"/>
            <a:round/>
            <a:headEnd len="med" w="med" type="none"/>
            <a:tailEnd len="med" w="med" type="triangle"/>
          </a:ln>
        </p:spPr>
      </p:cxnSp>
      <p:cxnSp>
        <p:nvCxnSpPr>
          <p:cNvPr id="141" name="Google Shape;141;p24"/>
          <p:cNvCxnSpPr/>
          <p:nvPr/>
        </p:nvCxnSpPr>
        <p:spPr>
          <a:xfrm>
            <a:off x="2787486" y="2435513"/>
            <a:ext cx="1853400" cy="1159200"/>
          </a:xfrm>
          <a:prstGeom prst="straightConnector1">
            <a:avLst/>
          </a:prstGeom>
          <a:noFill/>
          <a:ln cap="flat" cmpd="sng" w="28575">
            <a:solidFill>
              <a:srgbClr val="CC0000"/>
            </a:solidFill>
            <a:prstDash val="solid"/>
            <a:round/>
            <a:headEnd len="med" w="med" type="none"/>
            <a:tailEnd len="med" w="med" type="triangle"/>
          </a:ln>
        </p:spPr>
      </p:cxnSp>
      <p:cxnSp>
        <p:nvCxnSpPr>
          <p:cNvPr id="142" name="Google Shape;142;p24"/>
          <p:cNvCxnSpPr>
            <a:stCxn id="135" idx="3"/>
            <a:endCxn id="136" idx="1"/>
          </p:cNvCxnSpPr>
          <p:nvPr/>
        </p:nvCxnSpPr>
        <p:spPr>
          <a:xfrm>
            <a:off x="2830561" y="3983566"/>
            <a:ext cx="1775400" cy="0"/>
          </a:xfrm>
          <a:prstGeom prst="straightConnector1">
            <a:avLst/>
          </a:prstGeom>
          <a:noFill/>
          <a:ln cap="flat" cmpd="sng" w="28575">
            <a:solidFill>
              <a:schemeClr val="dk2"/>
            </a:solidFill>
            <a:prstDash val="dot"/>
            <a:round/>
            <a:headEnd len="med" w="med" type="none"/>
            <a:tailEnd len="med" w="med" type="none"/>
          </a:ln>
        </p:spPr>
      </p:cxnSp>
      <p:sp>
        <p:nvSpPr>
          <p:cNvPr id="143" name="Google Shape;143;p24"/>
          <p:cNvSpPr txBox="1"/>
          <p:nvPr/>
        </p:nvSpPr>
        <p:spPr>
          <a:xfrm>
            <a:off x="4364210" y="2823895"/>
            <a:ext cx="1206000" cy="3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B5394"/>
                </a:solidFill>
              </a:rPr>
              <a:t>Generates</a:t>
            </a:r>
            <a:endParaRPr sz="1700">
              <a:solidFill>
                <a:srgbClr val="0B5394"/>
              </a:solidFill>
            </a:endParaRPr>
          </a:p>
        </p:txBody>
      </p:sp>
      <p:sp>
        <p:nvSpPr>
          <p:cNvPr id="144" name="Google Shape;144;p24"/>
          <p:cNvSpPr txBox="1"/>
          <p:nvPr/>
        </p:nvSpPr>
        <p:spPr>
          <a:xfrm>
            <a:off x="3144865" y="1617064"/>
            <a:ext cx="1146900" cy="3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CC0000"/>
                </a:solidFill>
              </a:rPr>
              <a:t>Publishes</a:t>
            </a:r>
            <a:endParaRPr sz="1700">
              <a:solidFill>
                <a:srgbClr val="CC0000"/>
              </a:solidFill>
            </a:endParaRPr>
          </a:p>
        </p:txBody>
      </p:sp>
      <p:sp>
        <p:nvSpPr>
          <p:cNvPr id="145" name="Google Shape;145;p24"/>
          <p:cNvSpPr txBox="1"/>
          <p:nvPr/>
        </p:nvSpPr>
        <p:spPr>
          <a:xfrm>
            <a:off x="652150" y="2823895"/>
            <a:ext cx="1206000" cy="3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B5394"/>
                </a:solidFill>
              </a:rPr>
              <a:t>Generates</a:t>
            </a:r>
            <a:endParaRPr sz="1700">
              <a:solidFill>
                <a:srgbClr val="0B5394"/>
              </a:solidFill>
            </a:endParaRPr>
          </a:p>
        </p:txBody>
      </p:sp>
      <p:sp>
        <p:nvSpPr>
          <p:cNvPr id="146" name="Google Shape;146;p24"/>
          <p:cNvSpPr txBox="1"/>
          <p:nvPr/>
        </p:nvSpPr>
        <p:spPr>
          <a:xfrm>
            <a:off x="2590592" y="2878432"/>
            <a:ext cx="1146900" cy="3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CC0000"/>
                </a:solidFill>
              </a:rPr>
              <a:t>Publishes</a:t>
            </a:r>
            <a:endParaRPr sz="1700">
              <a:solidFill>
                <a:srgbClr val="CC0000"/>
              </a:solidFill>
            </a:endParaRPr>
          </a:p>
        </p:txBody>
      </p:sp>
      <p:sp>
        <p:nvSpPr>
          <p:cNvPr id="147" name="Google Shape;147;p24"/>
          <p:cNvSpPr/>
          <p:nvPr/>
        </p:nvSpPr>
        <p:spPr>
          <a:xfrm>
            <a:off x="7076150" y="2641025"/>
            <a:ext cx="1928124" cy="1210248"/>
          </a:xfrm>
          <a:prstGeom prst="cloud">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Key Event Log (KEL)</a:t>
            </a:r>
            <a:endParaRPr b="1"/>
          </a:p>
        </p:txBody>
      </p:sp>
      <p:cxnSp>
        <p:nvCxnSpPr>
          <p:cNvPr id="148" name="Google Shape;148;p24"/>
          <p:cNvCxnSpPr>
            <a:stCxn id="137" idx="3"/>
            <a:endCxn id="147" idx="3"/>
          </p:cNvCxnSpPr>
          <p:nvPr/>
        </p:nvCxnSpPr>
        <p:spPr>
          <a:xfrm>
            <a:off x="6534190" y="2012825"/>
            <a:ext cx="1506000" cy="697500"/>
          </a:xfrm>
          <a:prstGeom prst="curvedConnector2">
            <a:avLst/>
          </a:prstGeom>
          <a:noFill/>
          <a:ln cap="flat" cmpd="sng" w="19050">
            <a:solidFill>
              <a:schemeClr val="dk2"/>
            </a:solidFill>
            <a:prstDash val="solid"/>
            <a:round/>
            <a:headEnd len="med" w="med" type="triangl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KERI: Key Event Logs (KELs)</a:t>
            </a:r>
            <a:endParaRPr/>
          </a:p>
        </p:txBody>
      </p:sp>
      <p:sp>
        <p:nvSpPr>
          <p:cNvPr id="154" name="Google Shape;154;p2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SCIDs</a:t>
            </a:r>
            <a:r>
              <a:rPr lang="en"/>
              <a:t> are bound to separately-stored </a:t>
            </a:r>
            <a:r>
              <a:rPr i="1" lang="en"/>
              <a:t>key event logs (KELs)</a:t>
            </a:r>
            <a:r>
              <a:rPr lang="en"/>
              <a:t> for verification even after keys are rotated (updated). </a:t>
            </a:r>
            <a:endParaRPr/>
          </a:p>
          <a:p>
            <a:pPr indent="-317500" lvl="1" marL="914400" rtl="0" algn="l">
              <a:spcBef>
                <a:spcPts val="0"/>
              </a:spcBef>
              <a:spcAft>
                <a:spcPts val="0"/>
              </a:spcAft>
              <a:buSzPts val="1400"/>
              <a:buChar char="○"/>
            </a:pPr>
            <a:r>
              <a:rPr lang="en"/>
              <a:t>Key rotation, delegation, and revocation can be performed by appending signed events to this log</a:t>
            </a:r>
            <a:endParaRPr/>
          </a:p>
          <a:p>
            <a:pPr indent="-342900" lvl="0" marL="457200" rtl="0" algn="l">
              <a:spcBef>
                <a:spcPts val="0"/>
              </a:spcBef>
              <a:spcAft>
                <a:spcPts val="0"/>
              </a:spcAft>
              <a:buSzPts val="1800"/>
              <a:buChar char="●"/>
            </a:pPr>
            <a:r>
              <a:rPr lang="en"/>
              <a:t>The most recently rotated key can be retrieved from this log</a:t>
            </a:r>
            <a:endParaRPr/>
          </a:p>
          <a:p>
            <a:pPr indent="-342900" lvl="0" marL="457200" rtl="0" algn="l">
              <a:spcBef>
                <a:spcPts val="0"/>
              </a:spcBef>
              <a:spcAft>
                <a:spcPts val="0"/>
              </a:spcAft>
              <a:buSzPts val="1800"/>
              <a:buChar char="●"/>
            </a:pPr>
            <a:r>
              <a:rPr lang="en"/>
              <a:t>Always-available </a:t>
            </a:r>
            <a:r>
              <a:rPr b="1" lang="en"/>
              <a:t>witness</a:t>
            </a:r>
            <a:r>
              <a:rPr lang="en"/>
              <a:t> servers store these KELs for retrieval.</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55" name="Google Shape;155;p25"/>
          <p:cNvSpPr txBox="1"/>
          <p:nvPr/>
        </p:nvSpPr>
        <p:spPr>
          <a:xfrm>
            <a:off x="1885200" y="3234900"/>
            <a:ext cx="5373600" cy="1908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i="1" lang="en">
                <a:latin typeface="Open Sans"/>
                <a:ea typeface="Open Sans"/>
                <a:cs typeface="Open Sans"/>
                <a:sym typeface="Open Sans"/>
              </a:rPr>
              <a:t>“[KERI] leverages the fact that only the controller of the private key may create and order events that perform verifiable operations on the keys. As long as one complete verifiable copy of the event history is preserved, the provenance of control authority may be established.”</a:t>
            </a:r>
            <a:endParaRPr i="1">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i="1" lang="en">
                <a:latin typeface="Open Sans"/>
                <a:ea typeface="Open Sans"/>
                <a:cs typeface="Open Sans"/>
                <a:sym typeface="Open Sans"/>
              </a:rPr>
              <a:t>— KERI technical paper</a:t>
            </a:r>
            <a:endParaRPr i="1">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i="1">
              <a:latin typeface="Open Sans"/>
              <a:ea typeface="Open Sans"/>
              <a:cs typeface="Open Sans"/>
              <a:sym typeface="Open Sans"/>
            </a:endParaRPr>
          </a:p>
          <a:p>
            <a:pPr indent="0" lvl="0" marL="0" rtl="0" algn="l">
              <a:spcBef>
                <a:spcPts val="0"/>
              </a:spcBef>
              <a:spcAft>
                <a:spcPts val="0"/>
              </a:spcAft>
              <a:buNone/>
            </a:pPr>
            <a:r>
              <a:t/>
            </a:r>
            <a:endParaRPr i="1">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Anatomy of Key Event Log (KEL) and Key Event State (KES)</a:t>
            </a:r>
            <a:endParaRPr sz="3600"/>
          </a:p>
        </p:txBody>
      </p:sp>
      <p:pic>
        <p:nvPicPr>
          <p:cNvPr id="161" name="Google Shape;161;p26"/>
          <p:cNvPicPr preferRelativeResize="0"/>
          <p:nvPr/>
        </p:nvPicPr>
        <p:blipFill rotWithShape="1">
          <a:blip r:embed="rId3">
            <a:alphaModFix/>
          </a:blip>
          <a:srcRect b="1769" l="4415" r="0" t="16677"/>
          <a:stretch/>
        </p:blipFill>
        <p:spPr>
          <a:xfrm>
            <a:off x="-182262" y="1261400"/>
            <a:ext cx="4754275" cy="3179875"/>
          </a:xfrm>
          <a:prstGeom prst="rect">
            <a:avLst/>
          </a:prstGeom>
          <a:noFill/>
          <a:ln>
            <a:noFill/>
          </a:ln>
        </p:spPr>
      </p:pic>
      <p:sp>
        <p:nvSpPr>
          <p:cNvPr id="162" name="Google Shape;162;p26"/>
          <p:cNvSpPr txBox="1"/>
          <p:nvPr/>
        </p:nvSpPr>
        <p:spPr>
          <a:xfrm>
            <a:off x="928075" y="4555475"/>
            <a:ext cx="1815900" cy="31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Key Event Log (KEL)</a:t>
            </a:r>
            <a:endParaRPr>
              <a:latin typeface="Open Sans"/>
              <a:ea typeface="Open Sans"/>
              <a:cs typeface="Open Sans"/>
              <a:sym typeface="Open Sans"/>
            </a:endParaRPr>
          </a:p>
        </p:txBody>
      </p:sp>
      <p:sp>
        <p:nvSpPr>
          <p:cNvPr id="163" name="Google Shape;163;p26"/>
          <p:cNvSpPr txBox="1"/>
          <p:nvPr/>
        </p:nvSpPr>
        <p:spPr>
          <a:xfrm>
            <a:off x="5467625" y="1300188"/>
            <a:ext cx="3284100" cy="3102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latin typeface="Open Sans"/>
                <a:ea typeface="Open Sans"/>
                <a:cs typeface="Open Sans"/>
                <a:sym typeface="Open Sans"/>
              </a:rPr>
              <a:t>{</a:t>
            </a:r>
            <a:endParaRPr sz="9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900">
                <a:latin typeface="Open Sans"/>
                <a:ea typeface="Open Sans"/>
                <a:cs typeface="Open Sans"/>
                <a:sym typeface="Open Sans"/>
              </a:rPr>
              <a:t>        "vs": "KERI10JSON000155_",</a:t>
            </a:r>
            <a:endParaRPr sz="9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900">
                <a:latin typeface="Open Sans"/>
                <a:ea typeface="Open Sans"/>
                <a:cs typeface="Open Sans"/>
                <a:sym typeface="Open Sans"/>
              </a:rPr>
              <a:t>        "pre": "DvdCuGNS8hfFwsDPr_arwNfcS-XGJjriA_DJFVpvVa98",</a:t>
            </a:r>
            <a:endParaRPr sz="9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900">
                <a:latin typeface="Open Sans"/>
                <a:ea typeface="Open Sans"/>
                <a:cs typeface="Open Sans"/>
                <a:sym typeface="Open Sans"/>
              </a:rPr>
              <a:t>        "sn": "0",</a:t>
            </a:r>
            <a:endParaRPr sz="9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900">
                <a:latin typeface="Open Sans"/>
                <a:ea typeface="Open Sans"/>
                <a:cs typeface="Open Sans"/>
                <a:sym typeface="Open Sans"/>
              </a:rPr>
              <a:t>        "ilk": "icp",</a:t>
            </a:r>
            <a:endParaRPr sz="9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900">
                <a:latin typeface="Open Sans"/>
                <a:ea typeface="Open Sans"/>
                <a:cs typeface="Open Sans"/>
                <a:sym typeface="Open Sans"/>
              </a:rPr>
              <a:t>        "sith": "1",</a:t>
            </a:r>
            <a:endParaRPr sz="9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900">
                <a:latin typeface="Open Sans"/>
                <a:ea typeface="Open Sans"/>
                <a:cs typeface="Open Sans"/>
                <a:sym typeface="Open Sans"/>
              </a:rPr>
              <a:t>        "keys": [ "DvdCuGNS8hfFwsDPr_arwNfcS-XGJjriA_DJFVpvVa98" ],</a:t>
            </a:r>
            <a:endParaRPr sz="9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900">
                <a:latin typeface="Open Sans"/>
                <a:ea typeface="Open Sans"/>
                <a:cs typeface="Open Sans"/>
                <a:sym typeface="Open Sans"/>
              </a:rPr>
              <a:t>        "nxt": "E81dOYUE-rI5vSxlXyWWAnrChwJq_XRBndrIGD0YAZ0A",</a:t>
            </a:r>
            <a:endParaRPr sz="9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900">
                <a:latin typeface="Open Sans"/>
                <a:ea typeface="Open Sans"/>
                <a:cs typeface="Open Sans"/>
                <a:sym typeface="Open Sans"/>
              </a:rPr>
              <a:t>        "toad": "1",</a:t>
            </a:r>
            <a:endParaRPr sz="9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900">
                <a:latin typeface="Open Sans"/>
                <a:ea typeface="Open Sans"/>
                <a:cs typeface="Open Sans"/>
                <a:sym typeface="Open Sans"/>
              </a:rPr>
              <a:t>        "wits": [     "AA0Qupxej1c7f60oeEqlcWfGheabpg_V9IkEauaZzWuu-R3FNxxc0hyvnG8YyXT2iIV_1lUnw9k8Tqdw76wyNICg"</a:t>
            </a:r>
            <a:endParaRPr sz="9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900">
                <a:latin typeface="Open Sans"/>
                <a:ea typeface="Open Sans"/>
                <a:cs typeface="Open Sans"/>
                <a:sym typeface="Open Sans"/>
              </a:rPr>
              <a:t>        ],</a:t>
            </a:r>
            <a:endParaRPr sz="9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900">
                <a:latin typeface="Open Sans"/>
                <a:ea typeface="Open Sans"/>
                <a:cs typeface="Open Sans"/>
                <a:sym typeface="Open Sans"/>
              </a:rPr>
              <a:t>        "cnfg": []</a:t>
            </a:r>
            <a:endParaRPr sz="900">
              <a:latin typeface="Open Sans"/>
              <a:ea typeface="Open Sans"/>
              <a:cs typeface="Open Sans"/>
              <a:sym typeface="Open Sans"/>
            </a:endParaRPr>
          </a:p>
          <a:p>
            <a:pPr indent="0" lvl="0" marL="0" rtl="0" algn="l">
              <a:lnSpc>
                <a:spcPct val="115000"/>
              </a:lnSpc>
              <a:spcBef>
                <a:spcPts val="0"/>
              </a:spcBef>
              <a:spcAft>
                <a:spcPts val="0"/>
              </a:spcAft>
              <a:buNone/>
            </a:pPr>
            <a:r>
              <a:rPr lang="en" sz="900">
                <a:latin typeface="Open Sans"/>
                <a:ea typeface="Open Sans"/>
                <a:cs typeface="Open Sans"/>
                <a:sym typeface="Open Sans"/>
              </a:rPr>
              <a:t>}</a:t>
            </a:r>
            <a:endParaRPr sz="900">
              <a:latin typeface="Open Sans"/>
              <a:ea typeface="Open Sans"/>
              <a:cs typeface="Open Sans"/>
              <a:sym typeface="Open Sans"/>
            </a:endParaRPr>
          </a:p>
        </p:txBody>
      </p:sp>
      <p:sp>
        <p:nvSpPr>
          <p:cNvPr id="164" name="Google Shape;164;p26"/>
          <p:cNvSpPr txBox="1"/>
          <p:nvPr/>
        </p:nvSpPr>
        <p:spPr>
          <a:xfrm>
            <a:off x="6201725" y="4555475"/>
            <a:ext cx="1951800" cy="31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Key Event State (KES)</a:t>
            </a:r>
            <a:endParaRPr>
              <a:latin typeface="Open Sans"/>
              <a:ea typeface="Open Sans"/>
              <a:cs typeface="Open Sans"/>
              <a:sym typeface="Open Sans"/>
            </a:endParaRPr>
          </a:p>
        </p:txBody>
      </p:sp>
      <p:sp>
        <p:nvSpPr>
          <p:cNvPr id="165" name="Google Shape;165;p26"/>
          <p:cNvSpPr/>
          <p:nvPr/>
        </p:nvSpPr>
        <p:spPr>
          <a:xfrm>
            <a:off x="3599825" y="2465238"/>
            <a:ext cx="1674600" cy="772200"/>
          </a:xfrm>
          <a:prstGeom prst="rightArrow">
            <a:avLst>
              <a:gd fmla="val 50000" name="adj1"/>
              <a:gd fmla="val 50000" name="adj2"/>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Produces</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KERI: Key Event Logs (KELs)</a:t>
            </a:r>
            <a:endParaRPr/>
          </a:p>
        </p:txBody>
      </p:sp>
      <p:pic>
        <p:nvPicPr>
          <p:cNvPr id="171" name="Google Shape;171;p27"/>
          <p:cNvPicPr preferRelativeResize="0"/>
          <p:nvPr/>
        </p:nvPicPr>
        <p:blipFill>
          <a:blip r:embed="rId3">
            <a:alphaModFix/>
          </a:blip>
          <a:stretch>
            <a:fillRect/>
          </a:stretch>
        </p:blipFill>
        <p:spPr>
          <a:xfrm>
            <a:off x="1662688" y="1225225"/>
            <a:ext cx="5818624" cy="3673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KERI: Witnesses</a:t>
            </a:r>
            <a:endParaRPr/>
          </a:p>
        </p:txBody>
      </p:sp>
      <p:sp>
        <p:nvSpPr>
          <p:cNvPr id="177" name="Google Shape;177;p2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Witness servers store Key Event Logs (KELs) for public retrieval</a:t>
            </a:r>
            <a:endParaRPr/>
          </a:p>
          <a:p>
            <a:pPr indent="-317500" lvl="1" marL="914400" rtl="0" algn="l">
              <a:spcBef>
                <a:spcPts val="0"/>
              </a:spcBef>
              <a:spcAft>
                <a:spcPts val="0"/>
              </a:spcAft>
              <a:buSzPts val="1400"/>
              <a:buChar char="○"/>
            </a:pPr>
            <a:r>
              <a:rPr lang="en"/>
              <a:t>This enables others to verify the SCID and content signed by its controller/owner</a:t>
            </a:r>
            <a:endParaRPr/>
          </a:p>
          <a:p>
            <a:pPr indent="-342900" lvl="0" marL="457200" rtl="0" algn="l">
              <a:spcBef>
                <a:spcPts val="0"/>
              </a:spcBef>
              <a:spcAft>
                <a:spcPts val="0"/>
              </a:spcAft>
              <a:buSzPts val="1800"/>
              <a:buChar char="●"/>
            </a:pPr>
            <a:r>
              <a:rPr lang="en"/>
              <a:t>Witnesses are </a:t>
            </a:r>
            <a:r>
              <a:rPr b="1" lang="en"/>
              <a:t>secondary roots-of-trust</a:t>
            </a:r>
            <a:endParaRPr/>
          </a:p>
          <a:p>
            <a:pPr indent="-317500" lvl="1" marL="914400" rtl="0" algn="l">
              <a:spcBef>
                <a:spcPts val="0"/>
              </a:spcBef>
              <a:spcAft>
                <a:spcPts val="0"/>
              </a:spcAft>
              <a:buSzPts val="1400"/>
              <a:buChar char="○"/>
            </a:pPr>
            <a:r>
              <a:rPr lang="en"/>
              <a:t>They encourage good behavior on behalf of the controller and discourage attackers</a:t>
            </a:r>
            <a:endParaRPr/>
          </a:p>
          <a:p>
            <a:pPr indent="-342900" lvl="0" marL="457200" rtl="0" algn="l">
              <a:spcBef>
                <a:spcPts val="0"/>
              </a:spcBef>
              <a:spcAft>
                <a:spcPts val="0"/>
              </a:spcAft>
              <a:buSzPts val="1800"/>
              <a:buChar char="●"/>
            </a:pPr>
            <a:r>
              <a:rPr lang="en"/>
              <a:t>Witnesses provide receipts along with each key event for verification</a:t>
            </a:r>
            <a:endParaRPr/>
          </a:p>
          <a:p>
            <a:pPr indent="-317500" lvl="1" marL="914400" rtl="0" algn="l">
              <a:spcBef>
                <a:spcPts val="0"/>
              </a:spcBef>
              <a:spcAft>
                <a:spcPts val="0"/>
              </a:spcAft>
              <a:buSzPts val="1400"/>
              <a:buChar char="○"/>
            </a:pPr>
            <a:r>
              <a:rPr lang="en"/>
              <a:t>This is where KERI — Key Event Receipt Infrastructure — gets its name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KERI: Pre-rotation</a:t>
            </a:r>
            <a:endParaRPr/>
          </a:p>
        </p:txBody>
      </p:sp>
      <p:sp>
        <p:nvSpPr>
          <p:cNvPr id="183" name="Google Shape;183;p2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KEL, the inception event and each key rotation event contain a </a:t>
            </a:r>
            <a:r>
              <a:rPr b="1" lang="en"/>
              <a:t>cryptographic commitment to the next public key</a:t>
            </a:r>
            <a:endParaRPr/>
          </a:p>
          <a:p>
            <a:pPr indent="-342900" lvl="0" marL="457200" rtl="0" algn="l">
              <a:spcBef>
                <a:spcPts val="1600"/>
              </a:spcBef>
              <a:spcAft>
                <a:spcPts val="0"/>
              </a:spcAft>
              <a:buSzPts val="1800"/>
              <a:buChar char="●"/>
            </a:pPr>
            <a:r>
              <a:rPr lang="en"/>
              <a:t>The commitment is a hash digest of the next public key</a:t>
            </a:r>
            <a:endParaRPr/>
          </a:p>
          <a:p>
            <a:pPr indent="-342900" lvl="0" marL="457200" rtl="0" algn="l">
              <a:spcBef>
                <a:spcPts val="0"/>
              </a:spcBef>
              <a:spcAft>
                <a:spcPts val="0"/>
              </a:spcAft>
              <a:buSzPts val="1800"/>
              <a:buChar char="●"/>
            </a:pPr>
            <a:r>
              <a:rPr lang="en"/>
              <a:t>The next key pair rotation / replacement </a:t>
            </a:r>
            <a:r>
              <a:rPr b="1" lang="en"/>
              <a:t>will be that public key </a:t>
            </a:r>
            <a:r>
              <a:rPr lang="en"/>
              <a:t>and its private counterpart</a:t>
            </a:r>
            <a:endParaRPr/>
          </a:p>
          <a:p>
            <a:pPr indent="-317500" lvl="1" marL="914400" rtl="0" algn="l">
              <a:spcBef>
                <a:spcPts val="0"/>
              </a:spcBef>
              <a:spcAft>
                <a:spcPts val="0"/>
              </a:spcAft>
              <a:buSzPts val="1400"/>
              <a:buChar char="○"/>
            </a:pPr>
            <a:r>
              <a:rPr lang="en"/>
              <a:t>Along with a new public key commitment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KERI: Pre-rotation</a:t>
            </a:r>
            <a:endParaRPr/>
          </a:p>
        </p:txBody>
      </p:sp>
      <p:sp>
        <p:nvSpPr>
          <p:cNvPr id="189" name="Google Shape;189;p3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only way an attacker can take over the SCID is </a:t>
            </a:r>
            <a:r>
              <a:rPr i="1" lang="en"/>
              <a:t>steal the pre-rotated private key</a:t>
            </a:r>
            <a:endParaRPr/>
          </a:p>
          <a:p>
            <a:pPr indent="-317500" lvl="1" marL="914400" rtl="0" algn="l">
              <a:spcBef>
                <a:spcPts val="0"/>
              </a:spcBef>
              <a:spcAft>
                <a:spcPts val="0"/>
              </a:spcAft>
              <a:buSzPts val="1400"/>
              <a:buChar char="○"/>
            </a:pPr>
            <a:r>
              <a:rPr lang="en"/>
              <a:t>Very difficult since not even the public key is known (only its digest)</a:t>
            </a:r>
            <a:endParaRPr/>
          </a:p>
          <a:p>
            <a:pPr indent="-317500" lvl="1" marL="914400" rtl="0" algn="l">
              <a:spcBef>
                <a:spcPts val="0"/>
              </a:spcBef>
              <a:spcAft>
                <a:spcPts val="0"/>
              </a:spcAft>
              <a:buSzPts val="1400"/>
              <a:buChar char="○"/>
            </a:pPr>
            <a:r>
              <a:rPr lang="en"/>
              <a:t>If an attacker compromises the </a:t>
            </a:r>
            <a:r>
              <a:rPr i="1" lang="en"/>
              <a:t>current</a:t>
            </a:r>
            <a:r>
              <a:rPr lang="en"/>
              <a:t> key pair, they cannot rotate it and have a valid KEL</a:t>
            </a:r>
            <a:endParaRPr/>
          </a:p>
          <a:p>
            <a:pPr indent="0" lvl="0" marL="0" rtl="0" algn="l">
              <a:spcBef>
                <a:spcPts val="1600"/>
              </a:spcBef>
              <a:spcAft>
                <a:spcPts val="1600"/>
              </a:spcAft>
              <a:buNone/>
            </a:pPr>
            <a:r>
              <a:t/>
            </a:r>
            <a:endParaRPr/>
          </a:p>
        </p:txBody>
      </p:sp>
      <p:sp>
        <p:nvSpPr>
          <p:cNvPr id="190" name="Google Shape;190;p30"/>
          <p:cNvSpPr txBox="1"/>
          <p:nvPr/>
        </p:nvSpPr>
        <p:spPr>
          <a:xfrm>
            <a:off x="1861350" y="2882250"/>
            <a:ext cx="5421300" cy="147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i="1" lang="en">
                <a:solidFill>
                  <a:schemeClr val="dk1"/>
                </a:solidFill>
                <a:latin typeface="Open Sans"/>
                <a:ea typeface="Open Sans"/>
                <a:cs typeface="Open Sans"/>
                <a:sym typeface="Open Sans"/>
              </a:rPr>
              <a:t>“</a:t>
            </a:r>
            <a:r>
              <a:rPr i="1" lang="en">
                <a:solidFill>
                  <a:schemeClr val="dk1"/>
                </a:solidFill>
                <a:latin typeface="Open Sans"/>
                <a:ea typeface="Open Sans"/>
                <a:cs typeface="Open Sans"/>
                <a:sym typeface="Open Sans"/>
              </a:rPr>
              <a:t>But if an attacker compromised an existing private key, could they not immediately publish their own conflicting key event message asserting a new pre-rotated key pair for which the attacker controls the private key? </a:t>
            </a:r>
            <a:r>
              <a:rPr b="1" i="1" lang="en">
                <a:solidFill>
                  <a:schemeClr val="dk1"/>
                </a:solidFill>
                <a:latin typeface="Open Sans"/>
                <a:ea typeface="Open Sans"/>
                <a:cs typeface="Open Sans"/>
                <a:sym typeface="Open Sans"/>
              </a:rPr>
              <a:t>Not if the controller already has one or more witnesses for the controller’s earlier key rotation event message</a:t>
            </a:r>
            <a:r>
              <a:rPr i="1" lang="en">
                <a:solidFill>
                  <a:schemeClr val="dk1"/>
                </a:solidFill>
                <a:latin typeface="Open Sans"/>
                <a:ea typeface="Open Sans"/>
                <a:cs typeface="Open Sans"/>
                <a:sym typeface="Open Sans"/>
              </a:rPr>
              <a:t>.</a:t>
            </a:r>
            <a:r>
              <a:rPr i="1" lang="en">
                <a:solidFill>
                  <a:schemeClr val="dk1"/>
                </a:solidFill>
                <a:latin typeface="Open Sans"/>
                <a:ea typeface="Open Sans"/>
                <a:cs typeface="Open Sans"/>
                <a:sym typeface="Open Sans"/>
              </a:rPr>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KERI: Additional Benefits</a:t>
            </a:r>
            <a:endParaRPr/>
          </a:p>
        </p:txBody>
      </p:sp>
      <p:sp>
        <p:nvSpPr>
          <p:cNvPr id="196" name="Google Shape;196;p3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
              <a:t>Interoperability</a:t>
            </a:r>
            <a:r>
              <a:rPr lang="en"/>
              <a:t> - no need to rely on any other infrastructure</a:t>
            </a:r>
            <a:endParaRPr/>
          </a:p>
          <a:p>
            <a:pPr indent="-317500" lvl="1" marL="914400" rtl="0" algn="l">
              <a:spcBef>
                <a:spcPts val="0"/>
              </a:spcBef>
              <a:spcAft>
                <a:spcPts val="0"/>
              </a:spcAft>
              <a:buSzPts val="1400"/>
              <a:buAutoNum type="alphaLcPeriod"/>
            </a:pPr>
            <a:r>
              <a:rPr lang="en"/>
              <a:t>You can run all processes and witness servers on your own hardware, or third-party</a:t>
            </a:r>
            <a:endParaRPr/>
          </a:p>
          <a:p>
            <a:pPr indent="-342900" lvl="0" marL="457200" rtl="0" algn="l">
              <a:spcBef>
                <a:spcPts val="0"/>
              </a:spcBef>
              <a:spcAft>
                <a:spcPts val="0"/>
              </a:spcAft>
              <a:buSzPts val="1800"/>
              <a:buAutoNum type="arabicPeriod"/>
            </a:pPr>
            <a:r>
              <a:rPr b="1" lang="en"/>
              <a:t>Delegated SCIDs</a:t>
            </a:r>
            <a:r>
              <a:rPr lang="en"/>
              <a:t> - enterprises can use </a:t>
            </a:r>
            <a:r>
              <a:rPr i="1" lang="en"/>
              <a:t>interaction </a:t>
            </a:r>
            <a:r>
              <a:rPr lang="en"/>
              <a:t>key events to create a hierarchy of revocable SCIDs bound to key-pairs for horizontal scalability</a:t>
            </a:r>
            <a:endParaRPr/>
          </a:p>
          <a:p>
            <a:pPr indent="-342900" lvl="0" marL="457200" rtl="0" algn="l">
              <a:spcBef>
                <a:spcPts val="0"/>
              </a:spcBef>
              <a:spcAft>
                <a:spcPts val="0"/>
              </a:spcAft>
              <a:buSzPts val="1800"/>
              <a:buAutoNum type="arabicPeriod"/>
            </a:pPr>
            <a:r>
              <a:rPr lang="en"/>
              <a:t>“The ability of KERI to provide universally portable, interoperable, and verifiable SCIDs and key event logs means the KERI protocol can enable a </a:t>
            </a:r>
            <a:r>
              <a:rPr b="1" lang="en"/>
              <a:t>trust spanning layer </a:t>
            </a:r>
            <a:r>
              <a:rPr lang="en"/>
              <a:t>for the Internet the same way the Internet Protocol (IP) created a </a:t>
            </a:r>
            <a:r>
              <a:rPr b="1" lang="en"/>
              <a:t>data spanning layer</a:t>
            </a:r>
            <a:r>
              <a:rPr lang="en"/>
              <a:t> for the Internet”</a:t>
            </a:r>
            <a:endParaRPr/>
          </a:p>
          <a:p>
            <a:pPr indent="-317500" lvl="1" marL="914400" rtl="0" algn="l">
              <a:spcBef>
                <a:spcPts val="0"/>
              </a:spcBef>
              <a:spcAft>
                <a:spcPts val="0"/>
              </a:spcAft>
              <a:buSzPts val="1400"/>
              <a:buAutoNum type="alphaLcPeriod"/>
            </a:pPr>
            <a:r>
              <a:rPr lang="en"/>
              <a:t>One day, KERI’s SCIDs could replace DNS for domain identifier -&gt; IP address mappings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Management</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management refers to management of cryptographic keys in a cryptosystem”</a:t>
            </a:r>
            <a:endParaRPr/>
          </a:p>
          <a:p>
            <a:pPr indent="-342900" lvl="0" marL="457200" rtl="0" algn="l">
              <a:spcBef>
                <a:spcPts val="1600"/>
              </a:spcBef>
              <a:spcAft>
                <a:spcPts val="0"/>
              </a:spcAft>
              <a:buSzPts val="1800"/>
              <a:buChar char="●"/>
            </a:pPr>
            <a:r>
              <a:rPr lang="en"/>
              <a:t>Key generation</a:t>
            </a:r>
            <a:endParaRPr/>
          </a:p>
          <a:p>
            <a:pPr indent="-342900" lvl="0" marL="457200" rtl="0" algn="l">
              <a:spcBef>
                <a:spcPts val="0"/>
              </a:spcBef>
              <a:spcAft>
                <a:spcPts val="0"/>
              </a:spcAft>
              <a:buSzPts val="1800"/>
              <a:buChar char="●"/>
            </a:pPr>
            <a:r>
              <a:rPr lang="en"/>
              <a:t>Key exchange</a:t>
            </a:r>
            <a:endParaRPr/>
          </a:p>
          <a:p>
            <a:pPr indent="-342900" lvl="0" marL="457200" rtl="0" algn="l">
              <a:spcBef>
                <a:spcPts val="0"/>
              </a:spcBef>
              <a:spcAft>
                <a:spcPts val="0"/>
              </a:spcAft>
              <a:buSzPts val="1800"/>
              <a:buChar char="●"/>
            </a:pPr>
            <a:r>
              <a:rPr lang="en"/>
              <a:t>Key storage</a:t>
            </a:r>
            <a:endParaRPr/>
          </a:p>
          <a:p>
            <a:pPr indent="-342900" lvl="0" marL="457200" rtl="0" algn="l">
              <a:spcBef>
                <a:spcPts val="0"/>
              </a:spcBef>
              <a:spcAft>
                <a:spcPts val="0"/>
              </a:spcAft>
              <a:buSzPts val="1800"/>
              <a:buChar char="●"/>
            </a:pPr>
            <a:r>
              <a:rPr lang="en"/>
              <a:t>Key destruction</a:t>
            </a:r>
            <a:endParaRPr/>
          </a:p>
          <a:p>
            <a:pPr indent="-342900" lvl="0" marL="457200" rtl="0" algn="l">
              <a:spcBef>
                <a:spcPts val="0"/>
              </a:spcBef>
              <a:spcAft>
                <a:spcPts val="0"/>
              </a:spcAft>
              <a:buSzPts val="1800"/>
              <a:buChar char="●"/>
            </a:pPr>
            <a:r>
              <a:rPr lang="en"/>
              <a:t>Key replacement / rotation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Credits</a:t>
            </a:r>
            <a:endParaRPr/>
          </a:p>
        </p:txBody>
      </p:sp>
      <p:sp>
        <p:nvSpPr>
          <p:cNvPr id="202" name="Google Shape;202;p3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presentation covers significant portions of Dr. Sam Smith’s chapter manuscript on Decentralized Key Management for an upcoming book on Self-Sovereign Identity. Many quotes have been taken directly from the text. The pre-publication is available here: </a:t>
            </a:r>
            <a:r>
              <a:rPr lang="en" u="sng">
                <a:solidFill>
                  <a:schemeClr val="hlink"/>
                </a:solidFill>
                <a:hlinkClick r:id="rId3"/>
              </a:rPr>
              <a:t>https://github.com/SmithSamuelM/Papers/blob/master/whitepapers/10-ssi-key-management.pdf</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Difficulty of Digital Key Management</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Digital keys can be stolen remotely, and you may not even know it</a:t>
            </a:r>
            <a:endParaRPr/>
          </a:p>
          <a:p>
            <a:pPr indent="-342900" lvl="0" marL="457200" rtl="0" algn="l">
              <a:spcBef>
                <a:spcPts val="0"/>
              </a:spcBef>
              <a:spcAft>
                <a:spcPts val="0"/>
              </a:spcAft>
              <a:buSzPts val="1800"/>
              <a:buChar char="●"/>
            </a:pPr>
            <a:r>
              <a:rPr lang="en"/>
              <a:t>Unlike physical locks, digital locks are very hard to pick</a:t>
            </a:r>
            <a:endParaRPr/>
          </a:p>
          <a:p>
            <a:pPr indent="-342900" lvl="0" marL="457200" rtl="0" algn="l">
              <a:spcBef>
                <a:spcPts val="0"/>
              </a:spcBef>
              <a:spcAft>
                <a:spcPts val="0"/>
              </a:spcAft>
              <a:buSzPts val="1800"/>
              <a:buChar char="●"/>
            </a:pPr>
            <a:r>
              <a:rPr lang="en"/>
              <a:t>Digital keys may protect much greater value than physical keys</a:t>
            </a:r>
            <a:endParaRPr/>
          </a:p>
          <a:p>
            <a:pPr indent="-342900" lvl="0" marL="457200" rtl="0" algn="l">
              <a:spcBef>
                <a:spcPts val="0"/>
              </a:spcBef>
              <a:spcAft>
                <a:spcPts val="0"/>
              </a:spcAft>
              <a:buSzPts val="1800"/>
              <a:buChar char="●"/>
            </a:pPr>
            <a:r>
              <a:rPr lang="en"/>
              <a:t>If lost or stolen, digital keys can be irreplaceable</a:t>
            </a:r>
            <a:endParaRPr/>
          </a:p>
          <a:p>
            <a:pPr indent="-342900" lvl="0" marL="457200" rtl="0" algn="l">
              <a:spcBef>
                <a:spcPts val="0"/>
              </a:spcBef>
              <a:spcAft>
                <a:spcPts val="0"/>
              </a:spcAft>
              <a:buSzPts val="1800"/>
              <a:buChar char="●"/>
            </a:pPr>
            <a:r>
              <a:rPr lang="en"/>
              <a:t>Digital keys will become the “keys to your digital life”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Roots-of-Trust (aka Trust Anchors)</a:t>
            </a:r>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a:t>
            </a:r>
            <a:r>
              <a:rPr i="1" lang="en"/>
              <a:t>Key Management Systems (KMSs) </a:t>
            </a:r>
            <a:r>
              <a:rPr lang="en"/>
              <a:t>begin with a</a:t>
            </a:r>
            <a:r>
              <a:rPr lang="en"/>
              <a:t> </a:t>
            </a:r>
            <a:r>
              <a:rPr i="1" lang="en"/>
              <a:t>root-of-trust</a:t>
            </a:r>
            <a:endParaRPr i="1"/>
          </a:p>
          <a:p>
            <a:pPr indent="-342900" lvl="0" marL="457200" rtl="0" algn="l">
              <a:spcBef>
                <a:spcPts val="1600"/>
              </a:spcBef>
              <a:spcAft>
                <a:spcPts val="0"/>
              </a:spcAft>
              <a:buSzPts val="1800"/>
              <a:buChar char="●"/>
            </a:pPr>
            <a:r>
              <a:rPr lang="en"/>
              <a:t>Roots-of-trust form the basis of trust in a system; trust does not need to be </a:t>
            </a:r>
            <a:r>
              <a:rPr i="1" lang="en"/>
              <a:t>derived </a:t>
            </a:r>
            <a:r>
              <a:rPr lang="en"/>
              <a:t>(depend on another source); it is </a:t>
            </a:r>
            <a:r>
              <a:rPr i="1" lang="en"/>
              <a:t>assumed</a:t>
            </a:r>
            <a:r>
              <a:rPr lang="en"/>
              <a:t> to be trusted</a:t>
            </a:r>
            <a:endParaRPr/>
          </a:p>
          <a:p>
            <a:pPr indent="-342900" lvl="0" marL="457200" rtl="0" algn="l">
              <a:spcBef>
                <a:spcPts val="0"/>
              </a:spcBef>
              <a:spcAft>
                <a:spcPts val="0"/>
              </a:spcAft>
              <a:buSzPts val="1800"/>
              <a:buChar char="●"/>
            </a:pPr>
            <a:r>
              <a:rPr lang="en"/>
              <a:t>Examples:</a:t>
            </a:r>
            <a:endParaRPr/>
          </a:p>
          <a:p>
            <a:pPr indent="-317500" lvl="1" marL="914400" rtl="0" algn="l">
              <a:spcBef>
                <a:spcPts val="0"/>
              </a:spcBef>
              <a:spcAft>
                <a:spcPts val="0"/>
              </a:spcAft>
              <a:buSzPts val="1400"/>
              <a:buChar char="○"/>
            </a:pPr>
            <a:r>
              <a:rPr lang="en"/>
              <a:t>HTTPS/DNS: Root certificates controlled by Let’s Encrypt and other Certificate Authorities</a:t>
            </a:r>
            <a:endParaRPr/>
          </a:p>
          <a:p>
            <a:pPr indent="-317500" lvl="1" marL="914400" rtl="0" algn="l">
              <a:spcBef>
                <a:spcPts val="0"/>
              </a:spcBef>
              <a:spcAft>
                <a:spcPts val="0"/>
              </a:spcAft>
              <a:buSzPts val="1400"/>
              <a:buChar char="○"/>
            </a:pPr>
            <a:r>
              <a:rPr lang="en"/>
              <a:t>Linux: root account (sudo)</a:t>
            </a:r>
            <a:endParaRPr/>
          </a:p>
          <a:p>
            <a:pPr indent="-317500" lvl="1" marL="914400" rtl="0" algn="l">
              <a:spcBef>
                <a:spcPts val="0"/>
              </a:spcBef>
              <a:spcAft>
                <a:spcPts val="0"/>
              </a:spcAft>
              <a:buSzPts val="1400"/>
              <a:buChar char="○"/>
            </a:pPr>
            <a:r>
              <a:rPr lang="en"/>
              <a:t>Real life: Government identity systems</a:t>
            </a:r>
            <a:endParaRPr/>
          </a:p>
          <a:p>
            <a:pPr indent="-317500" lvl="1" marL="914400" rtl="0" algn="l">
              <a:spcBef>
                <a:spcPts val="0"/>
              </a:spcBef>
              <a:spcAft>
                <a:spcPts val="0"/>
              </a:spcAft>
              <a:buSzPts val="1400"/>
              <a:buChar char="○"/>
            </a:pPr>
            <a:r>
              <a:rPr lang="en"/>
              <a:t>Cryptocurrency: Bitcoin’s central ledger/blockchain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Types of Roots-of-Trust</a:t>
            </a:r>
            <a:endParaRPr/>
          </a:p>
        </p:txBody>
      </p:sp>
      <p:graphicFrame>
        <p:nvGraphicFramePr>
          <p:cNvPr id="87" name="Google Shape;87;p17"/>
          <p:cNvGraphicFramePr/>
          <p:nvPr/>
        </p:nvGraphicFramePr>
        <p:xfrm>
          <a:off x="676463" y="1610050"/>
          <a:ext cx="3000000" cy="3000000"/>
        </p:xfrm>
        <a:graphic>
          <a:graphicData uri="http://schemas.openxmlformats.org/drawingml/2006/table">
            <a:tbl>
              <a:tblPr>
                <a:noFill/>
                <a:tableStyleId>{F3906517-0164-4E87-A9A3-D1850BED1FCA}</a:tableStyleId>
              </a:tblPr>
              <a:tblGrid>
                <a:gridCol w="2597025"/>
                <a:gridCol w="2597025"/>
                <a:gridCol w="2597025"/>
              </a:tblGrid>
              <a:tr h="396200">
                <a:tc>
                  <a:txBody>
                    <a:bodyPr/>
                    <a:lstStyle/>
                    <a:p>
                      <a:pPr indent="0" lvl="0" marL="0" rtl="0" algn="l">
                        <a:spcBef>
                          <a:spcPts val="0"/>
                        </a:spcBef>
                        <a:spcAft>
                          <a:spcPts val="0"/>
                        </a:spcAft>
                        <a:buNone/>
                      </a:pPr>
                      <a:r>
                        <a:rPr b="1" lang="en"/>
                        <a:t>Administrative</a:t>
                      </a:r>
                      <a:endParaRPr b="1"/>
                    </a:p>
                  </a:txBody>
                  <a:tcPr marT="91425" marB="91425" marR="91425" marL="91425"/>
                </a:tc>
                <a:tc>
                  <a:txBody>
                    <a:bodyPr/>
                    <a:lstStyle/>
                    <a:p>
                      <a:pPr indent="0" lvl="0" marL="0" rtl="0" algn="l">
                        <a:spcBef>
                          <a:spcPts val="0"/>
                        </a:spcBef>
                        <a:spcAft>
                          <a:spcPts val="0"/>
                        </a:spcAft>
                        <a:buNone/>
                      </a:pPr>
                      <a:r>
                        <a:rPr b="1" lang="en"/>
                        <a:t>Algorithmic</a:t>
                      </a:r>
                      <a:endParaRPr b="1"/>
                    </a:p>
                  </a:txBody>
                  <a:tcPr marT="91425" marB="91425" marR="91425" marL="91425"/>
                </a:tc>
                <a:tc>
                  <a:txBody>
                    <a:bodyPr/>
                    <a:lstStyle/>
                    <a:p>
                      <a:pPr indent="0" lvl="0" marL="0" rtl="0" algn="l">
                        <a:spcBef>
                          <a:spcPts val="0"/>
                        </a:spcBef>
                        <a:spcAft>
                          <a:spcPts val="0"/>
                        </a:spcAft>
                        <a:buNone/>
                      </a:pPr>
                      <a:r>
                        <a:rPr b="1" lang="en"/>
                        <a:t>Self-certifying</a:t>
                      </a:r>
                      <a:endParaRPr b="1"/>
                    </a:p>
                  </a:txBody>
                  <a:tcPr marT="91425" marB="91425" marR="91425" marL="91425"/>
                </a:tc>
              </a:tr>
              <a:tr h="609575">
                <a:tc>
                  <a:txBody>
                    <a:bodyPr/>
                    <a:lstStyle/>
                    <a:p>
                      <a:pPr indent="0" lvl="0" marL="0" rtl="0" algn="l">
                        <a:spcBef>
                          <a:spcPts val="0"/>
                        </a:spcBef>
                        <a:spcAft>
                          <a:spcPts val="0"/>
                        </a:spcAft>
                        <a:buNone/>
                      </a:pPr>
                      <a:r>
                        <a:rPr lang="en"/>
                        <a:t>DNS - Certificate Authorities</a:t>
                      </a:r>
                      <a:endParaRPr/>
                    </a:p>
                  </a:txBody>
                  <a:tcPr marT="91425" marB="91425" marR="91425" marL="91425"/>
                </a:tc>
                <a:tc>
                  <a:txBody>
                    <a:bodyPr/>
                    <a:lstStyle/>
                    <a:p>
                      <a:pPr indent="0" lvl="0" marL="0" rtl="0" algn="l">
                        <a:spcBef>
                          <a:spcPts val="0"/>
                        </a:spcBef>
                        <a:spcAft>
                          <a:spcPts val="0"/>
                        </a:spcAft>
                        <a:buNone/>
                      </a:pPr>
                      <a:r>
                        <a:rPr lang="en"/>
                        <a:t>Blockchains (Bitcoin, Sovrin)</a:t>
                      </a:r>
                      <a:endParaRPr/>
                    </a:p>
                  </a:txBody>
                  <a:tcPr marT="91425" marB="91425" marR="91425" marL="91425"/>
                </a:tc>
                <a:tc>
                  <a:txBody>
                    <a:bodyPr/>
                    <a:lstStyle/>
                    <a:p>
                      <a:pPr indent="0" lvl="0" marL="0" rtl="0" algn="l">
                        <a:spcBef>
                          <a:spcPts val="0"/>
                        </a:spcBef>
                        <a:spcAft>
                          <a:spcPts val="0"/>
                        </a:spcAft>
                        <a:buNone/>
                      </a:pPr>
                      <a:r>
                        <a:rPr lang="en"/>
                        <a:t>KERI</a:t>
                      </a:r>
                      <a:endParaRPr/>
                    </a:p>
                  </a:txBody>
                  <a:tcPr marT="91425" marB="91425" marR="91425" marL="91425"/>
                </a:tc>
              </a:tr>
              <a:tr h="1036300">
                <a:tc>
                  <a:txBody>
                    <a:bodyPr/>
                    <a:lstStyle/>
                    <a:p>
                      <a:pPr indent="0" lvl="0" marL="0" rtl="0" algn="l">
                        <a:spcBef>
                          <a:spcPts val="0"/>
                        </a:spcBef>
                        <a:spcAft>
                          <a:spcPts val="0"/>
                        </a:spcAft>
                        <a:buClr>
                          <a:schemeClr val="dk1"/>
                        </a:buClr>
                        <a:buSzPts val="1100"/>
                        <a:buFont typeface="Arial"/>
                        <a:buNone/>
                      </a:pPr>
                      <a:r>
                        <a:rPr lang="en">
                          <a:solidFill>
                            <a:schemeClr val="dk1"/>
                          </a:solidFill>
                        </a:rPr>
                        <a:t>Assumed trust in the service provider’s reputation</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Assumed trust in both cryptography and the reputation of the system (its participants) as a whole</a:t>
                      </a:r>
                      <a:endParaRPr/>
                    </a:p>
                  </a:txBody>
                  <a:tcPr marT="91425" marB="91425" marR="91425" marL="91425"/>
                </a:tc>
                <a:tc>
                  <a:txBody>
                    <a:bodyPr/>
                    <a:lstStyle/>
                    <a:p>
                      <a:pPr indent="0" lvl="0" marL="0" rtl="0" algn="l">
                        <a:spcBef>
                          <a:spcPts val="0"/>
                        </a:spcBef>
                        <a:spcAft>
                          <a:spcPts val="0"/>
                        </a:spcAft>
                        <a:buNone/>
                      </a:pPr>
                      <a:r>
                        <a:rPr lang="en"/>
                        <a:t>Assumed trust in cryptography alone</a:t>
                      </a:r>
                      <a:endParaRPr/>
                    </a:p>
                  </a:txBody>
                  <a:tcPr marT="91425" marB="91425" marR="91425" marL="91425"/>
                </a:tc>
              </a:tr>
              <a:tr h="381000">
                <a:tc>
                  <a:txBody>
                    <a:bodyPr/>
                    <a:lstStyle/>
                    <a:p>
                      <a:pPr indent="0" lvl="0" marL="0" rtl="0" algn="l">
                        <a:spcBef>
                          <a:spcPts val="0"/>
                        </a:spcBef>
                        <a:spcAft>
                          <a:spcPts val="0"/>
                        </a:spcAft>
                        <a:buNone/>
                      </a:pPr>
                      <a:r>
                        <a:rPr lang="en"/>
                        <a:t>Centralized (single point of failure)</a:t>
                      </a:r>
                      <a:endParaRPr/>
                    </a:p>
                  </a:txBody>
                  <a:tcPr marT="91425" marB="91425" marR="91425" marL="91425"/>
                </a:tc>
                <a:tc>
                  <a:txBody>
                    <a:bodyPr/>
                    <a:lstStyle/>
                    <a:p>
                      <a:pPr indent="0" lvl="0" marL="0" rtl="0" algn="l">
                        <a:spcBef>
                          <a:spcPts val="0"/>
                        </a:spcBef>
                        <a:spcAft>
                          <a:spcPts val="0"/>
                        </a:spcAft>
                        <a:buNone/>
                      </a:pPr>
                      <a:r>
                        <a:rPr lang="en"/>
                        <a:t>Partially Decentralized</a:t>
                      </a:r>
                      <a:endParaRPr/>
                    </a:p>
                  </a:txBody>
                  <a:tcPr marT="91425" marB="91425" marR="91425" marL="91425"/>
                </a:tc>
                <a:tc>
                  <a:txBody>
                    <a:bodyPr/>
                    <a:lstStyle/>
                    <a:p>
                      <a:pPr indent="0" lvl="0" marL="0" rtl="0" algn="l">
                        <a:spcBef>
                          <a:spcPts val="0"/>
                        </a:spcBef>
                        <a:spcAft>
                          <a:spcPts val="0"/>
                        </a:spcAft>
                        <a:buNone/>
                      </a:pPr>
                      <a:r>
                        <a:rPr lang="en"/>
                        <a:t>Fully Decentralized</a:t>
                      </a:r>
                      <a:endParaRPr/>
                    </a:p>
                  </a:txBody>
                  <a:tcPr marT="91425" marB="91425" marR="91425" marL="91425"/>
                </a:tc>
              </a:tr>
              <a:tr h="381000">
                <a:tc>
                  <a:txBody>
                    <a:bodyPr/>
                    <a:lstStyle/>
                    <a:p>
                      <a:pPr indent="0" lvl="0" marL="0" rtl="0" algn="l">
                        <a:spcBef>
                          <a:spcPts val="0"/>
                        </a:spcBef>
                        <a:spcAft>
                          <a:spcPts val="0"/>
                        </a:spcAft>
                        <a:buNone/>
                      </a:pPr>
                      <a:r>
                        <a:rPr lang="en"/>
                        <a:t>Lower security</a:t>
                      </a:r>
                      <a:endParaRPr/>
                    </a:p>
                  </a:txBody>
                  <a:tcPr marT="91425" marB="91425" marR="91425" marL="91425"/>
                </a:tc>
                <a:tc>
                  <a:txBody>
                    <a:bodyPr/>
                    <a:lstStyle/>
                    <a:p>
                      <a:pPr indent="0" lvl="0" marL="0" rtl="0" algn="l">
                        <a:spcBef>
                          <a:spcPts val="0"/>
                        </a:spcBef>
                        <a:spcAft>
                          <a:spcPts val="0"/>
                        </a:spcAft>
                        <a:buNone/>
                      </a:pPr>
                      <a:r>
                        <a:rPr lang="en"/>
                        <a:t>Higher security</a:t>
                      </a:r>
                      <a:endParaRPr/>
                    </a:p>
                  </a:txBody>
                  <a:tcPr marT="91425" marB="91425" marR="91425" marL="91425"/>
                </a:tc>
                <a:tc>
                  <a:txBody>
                    <a:bodyPr/>
                    <a:lstStyle/>
                    <a:p>
                      <a:pPr indent="0" lvl="0" marL="0" rtl="0" algn="l">
                        <a:spcBef>
                          <a:spcPts val="0"/>
                        </a:spcBef>
                        <a:spcAft>
                          <a:spcPts val="0"/>
                        </a:spcAft>
                        <a:buNone/>
                      </a:pPr>
                      <a:r>
                        <a:rPr lang="en"/>
                        <a:t>Highest security</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4" name="Google Shape;94;p18"/>
          <p:cNvPicPr preferRelativeResize="0"/>
          <p:nvPr/>
        </p:nvPicPr>
        <p:blipFill>
          <a:blip r:embed="rId3">
            <a:alphaModFix/>
          </a:blip>
          <a:stretch>
            <a:fillRect/>
          </a:stretch>
        </p:blipFill>
        <p:spPr>
          <a:xfrm>
            <a:off x="0" y="49267"/>
            <a:ext cx="9144001" cy="504496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0" name="Google Shape;100;p19"/>
          <p:cNvPicPr preferRelativeResize="0"/>
          <p:nvPr/>
        </p:nvPicPr>
        <p:blipFill>
          <a:blip r:embed="rId3">
            <a:alphaModFix/>
          </a:blip>
          <a:stretch>
            <a:fillRect/>
          </a:stretch>
        </p:blipFill>
        <p:spPr>
          <a:xfrm>
            <a:off x="0" y="1124333"/>
            <a:ext cx="9143998" cy="289483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Decentralized Key Management System (DKMS)</a:t>
            </a:r>
            <a:endParaRPr/>
          </a:p>
        </p:txBody>
      </p:sp>
      <p:graphicFrame>
        <p:nvGraphicFramePr>
          <p:cNvPr id="106" name="Google Shape;106;p20"/>
          <p:cNvGraphicFramePr/>
          <p:nvPr/>
        </p:nvGraphicFramePr>
        <p:xfrm>
          <a:off x="952500" y="1428750"/>
          <a:ext cx="3000000" cy="3000000"/>
        </p:xfrm>
        <a:graphic>
          <a:graphicData uri="http://schemas.openxmlformats.org/drawingml/2006/table">
            <a:tbl>
              <a:tblPr>
                <a:noFill/>
                <a:tableStyleId>{F3906517-0164-4E87-A9A3-D1850BED1FCA}</a:tableStyleId>
              </a:tblPr>
              <a:tblGrid>
                <a:gridCol w="3619500"/>
                <a:gridCol w="3619500"/>
              </a:tblGrid>
              <a:tr h="381000">
                <a:tc>
                  <a:txBody>
                    <a:bodyPr/>
                    <a:lstStyle/>
                    <a:p>
                      <a:pPr indent="0" lvl="0" marL="0" rtl="0" algn="l">
                        <a:spcBef>
                          <a:spcPts val="0"/>
                        </a:spcBef>
                        <a:spcAft>
                          <a:spcPts val="0"/>
                        </a:spcAft>
                        <a:buNone/>
                      </a:pPr>
                      <a:r>
                        <a:rPr b="1" lang="en"/>
                        <a:t>Advantages</a:t>
                      </a:r>
                      <a:endParaRPr b="1"/>
                    </a:p>
                  </a:txBody>
                  <a:tcPr marT="91425" marB="91425" marR="91425" marL="91425"/>
                </a:tc>
                <a:tc>
                  <a:txBody>
                    <a:bodyPr/>
                    <a:lstStyle/>
                    <a:p>
                      <a:pPr indent="0" lvl="0" marL="0" rtl="0" algn="l">
                        <a:spcBef>
                          <a:spcPts val="0"/>
                        </a:spcBef>
                        <a:spcAft>
                          <a:spcPts val="0"/>
                        </a:spcAft>
                        <a:buNone/>
                      </a:pPr>
                      <a:r>
                        <a:rPr b="1" lang="en"/>
                        <a:t>Challenges</a:t>
                      </a:r>
                      <a:endParaRPr b="1"/>
                    </a:p>
                  </a:txBody>
                  <a:tcPr marT="91425" marB="91425" marR="91425" marL="91425"/>
                </a:tc>
              </a:tr>
              <a:tr h="381000">
                <a:tc>
                  <a:txBody>
                    <a:bodyPr/>
                    <a:lstStyle/>
                    <a:p>
                      <a:pPr indent="0" lvl="0" marL="0" rtl="0" algn="l">
                        <a:spcBef>
                          <a:spcPts val="0"/>
                        </a:spcBef>
                        <a:spcAft>
                          <a:spcPts val="0"/>
                        </a:spcAft>
                        <a:buNone/>
                      </a:pPr>
                      <a:r>
                        <a:rPr lang="en"/>
                        <a:t>No single point of failure</a:t>
                      </a:r>
                      <a:endParaRPr/>
                    </a:p>
                  </a:txBody>
                  <a:tcPr marT="91425" marB="91425" marR="91425" marL="91425"/>
                </a:tc>
                <a:tc>
                  <a:txBody>
                    <a:bodyPr/>
                    <a:lstStyle/>
                    <a:p>
                      <a:pPr indent="0" lvl="0" marL="0" rtl="0" algn="l">
                        <a:spcBef>
                          <a:spcPts val="0"/>
                        </a:spcBef>
                        <a:spcAft>
                          <a:spcPts val="0"/>
                        </a:spcAft>
                        <a:buNone/>
                      </a:pPr>
                      <a:r>
                        <a:rPr lang="en"/>
                        <a:t>There cannot be any “higher authority” to fall back on</a:t>
                      </a:r>
                      <a:endParaRPr/>
                    </a:p>
                  </a:txBody>
                  <a:tcPr marT="91425" marB="91425" marR="91425" marL="91425"/>
                </a:tc>
              </a:tr>
              <a:tr h="381000">
                <a:tc>
                  <a:txBody>
                    <a:bodyPr/>
                    <a:lstStyle/>
                    <a:p>
                      <a:pPr indent="0" lvl="0" marL="0" rtl="0" algn="l">
                        <a:spcBef>
                          <a:spcPts val="0"/>
                        </a:spcBef>
                        <a:spcAft>
                          <a:spcPts val="0"/>
                        </a:spcAft>
                        <a:buNone/>
                      </a:pPr>
                      <a:r>
                        <a:rPr lang="en"/>
                        <a:t>Interoperability</a:t>
                      </a:r>
                      <a:endParaRPr/>
                    </a:p>
                  </a:txBody>
                  <a:tcPr marT="91425" marB="91425" marR="91425" marL="91425"/>
                </a:tc>
                <a:tc>
                  <a:txBody>
                    <a:bodyPr/>
                    <a:lstStyle/>
                    <a:p>
                      <a:pPr indent="0" lvl="0" marL="0" rtl="0" algn="l">
                        <a:spcBef>
                          <a:spcPts val="0"/>
                        </a:spcBef>
                        <a:spcAft>
                          <a:spcPts val="0"/>
                        </a:spcAft>
                        <a:buNone/>
                      </a:pPr>
                      <a:r>
                        <a:rPr lang="en"/>
                        <a:t>Must be based on open standards, not one company (or even a consortia)</a:t>
                      </a:r>
                      <a:endParaRPr/>
                    </a:p>
                  </a:txBody>
                  <a:tcPr marT="91425" marB="91425" marR="91425" marL="91425"/>
                </a:tc>
              </a:tr>
              <a:tr h="381000">
                <a:tc>
                  <a:txBody>
                    <a:bodyPr/>
                    <a:lstStyle/>
                    <a:p>
                      <a:pPr indent="0" lvl="0" marL="0" rtl="0" algn="l">
                        <a:spcBef>
                          <a:spcPts val="0"/>
                        </a:spcBef>
                        <a:spcAft>
                          <a:spcPts val="0"/>
                        </a:spcAft>
                        <a:buNone/>
                      </a:pPr>
                      <a:r>
                        <a:rPr lang="en"/>
                        <a:t>Portability</a:t>
                      </a:r>
                      <a:endParaRPr/>
                    </a:p>
                  </a:txBody>
                  <a:tcPr marT="91425" marB="91425" marR="91425" marL="91425"/>
                </a:tc>
                <a:tc>
                  <a:txBody>
                    <a:bodyPr/>
                    <a:lstStyle/>
                    <a:p>
                      <a:pPr indent="0" lvl="0" marL="0" rtl="0" algn="l">
                        <a:spcBef>
                          <a:spcPts val="0"/>
                        </a:spcBef>
                        <a:spcAft>
                          <a:spcPts val="0"/>
                        </a:spcAft>
                        <a:buNone/>
                      </a:pPr>
                      <a:r>
                        <a:rPr lang="en"/>
                        <a:t>Cannot dictate a single ciphersuite</a:t>
                      </a:r>
                      <a:endParaRPr/>
                    </a:p>
                  </a:txBody>
                  <a:tcPr marT="91425" marB="91425" marR="91425" marL="91425"/>
                </a:tc>
              </a:tr>
              <a:tr h="381000">
                <a:tc>
                  <a:txBody>
                    <a:bodyPr/>
                    <a:lstStyle/>
                    <a:p>
                      <a:pPr indent="0" lvl="0" marL="0" rtl="0" algn="l">
                        <a:spcBef>
                          <a:spcPts val="0"/>
                        </a:spcBef>
                        <a:spcAft>
                          <a:spcPts val="0"/>
                        </a:spcAft>
                        <a:buNone/>
                      </a:pPr>
                      <a:r>
                        <a:rPr lang="en"/>
                        <a:t>Resilient trust infrastructure</a:t>
                      </a:r>
                      <a:endParaRPr/>
                    </a:p>
                  </a:txBody>
                  <a:tcPr marT="91425" marB="91425" marR="91425" marL="91425"/>
                </a:tc>
                <a:tc>
                  <a:txBody>
                    <a:bodyPr/>
                    <a:lstStyle/>
                    <a:p>
                      <a:pPr indent="0" lvl="0" marL="0" rtl="0" algn="l">
                        <a:spcBef>
                          <a:spcPts val="0"/>
                        </a:spcBef>
                        <a:spcAft>
                          <a:spcPts val="0"/>
                        </a:spcAft>
                        <a:buNone/>
                      </a:pPr>
                      <a:r>
                        <a:rPr lang="en"/>
                        <a:t>Must be interoperable across different vendors’ technical implementations</a:t>
                      </a:r>
                      <a:endParaRPr/>
                    </a:p>
                  </a:txBody>
                  <a:tcPr marT="91425" marB="91425" marR="91425" marL="91425"/>
                </a:tc>
              </a:tr>
              <a:tr h="381000">
                <a:tc>
                  <a:txBody>
                    <a:bodyPr/>
                    <a:lstStyle/>
                    <a:p>
                      <a:pPr indent="0" lvl="0" marL="0" rtl="0" algn="l">
                        <a:spcBef>
                          <a:spcPts val="0"/>
                        </a:spcBef>
                        <a:spcAft>
                          <a:spcPts val="0"/>
                        </a:spcAft>
                        <a:buNone/>
                      </a:pPr>
                      <a:r>
                        <a:rPr b="1" lang="en"/>
                        <a:t>Key recovery </a:t>
                      </a:r>
                      <a:endParaRPr b="1"/>
                    </a:p>
                  </a:txBody>
                  <a:tcPr marT="91425" marB="91425" marR="91425" marL="91425"/>
                </a:tc>
                <a:tc>
                  <a:txBody>
                    <a:bodyPr/>
                    <a:lstStyle/>
                    <a:p>
                      <a:pPr indent="0" lvl="0" marL="0" rtl="0" algn="l">
                        <a:spcBef>
                          <a:spcPts val="0"/>
                        </a:spcBef>
                        <a:spcAft>
                          <a:spcPts val="0"/>
                        </a:spcAft>
                        <a:buNone/>
                      </a:pPr>
                      <a:r>
                        <a:rPr lang="en"/>
                        <a:t>Cannot assume specialized knowledge or skills on behalf of end-users</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Not Use Ledgers?</a:t>
            </a:r>
            <a:endParaRPr/>
          </a:p>
        </p:txBody>
      </p:sp>
      <p:sp>
        <p:nvSpPr>
          <p:cNvPr id="112" name="Google Shape;112;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Ledgers (or blockchains) such as Sovrin or Hyperledger Indy manage public keys and identifiers in a decentralized manner.</a:t>
            </a:r>
            <a:endParaRPr/>
          </a:p>
          <a:p>
            <a:pPr indent="0" lvl="0" marL="0" rtl="0" algn="l">
              <a:spcBef>
                <a:spcPts val="1600"/>
              </a:spcBef>
              <a:spcAft>
                <a:spcPts val="0"/>
              </a:spcAft>
              <a:buNone/>
            </a:pPr>
            <a:r>
              <a:rPr lang="en"/>
              <a:t>Downsides:</a:t>
            </a:r>
            <a:endParaRPr/>
          </a:p>
          <a:p>
            <a:pPr indent="-342900" lvl="0" marL="457200" rtl="0" algn="l">
              <a:spcBef>
                <a:spcPts val="1600"/>
              </a:spcBef>
              <a:spcAft>
                <a:spcPts val="0"/>
              </a:spcAft>
              <a:buSzPts val="1800"/>
              <a:buAutoNum type="arabicPeriod"/>
            </a:pPr>
            <a:r>
              <a:rPr lang="en"/>
              <a:t>Dependency on another party or network</a:t>
            </a:r>
            <a:endParaRPr/>
          </a:p>
          <a:p>
            <a:pPr indent="-342900" lvl="0" marL="457200" rtl="0" algn="l">
              <a:spcBef>
                <a:spcPts val="0"/>
              </a:spcBef>
              <a:spcAft>
                <a:spcPts val="0"/>
              </a:spcAft>
              <a:buSzPts val="1800"/>
              <a:buAutoNum type="arabicPeriod"/>
            </a:pPr>
            <a:r>
              <a:rPr lang="en"/>
              <a:t>Non-portability (“ledger-lock”)</a:t>
            </a:r>
            <a:endParaRPr/>
          </a:p>
          <a:p>
            <a:pPr indent="-342900" lvl="0" marL="457200" rtl="0" algn="l">
              <a:spcBef>
                <a:spcPts val="0"/>
              </a:spcBef>
              <a:spcAft>
                <a:spcPts val="0"/>
              </a:spcAft>
              <a:buSzPts val="1800"/>
              <a:buAutoNum type="arabicPeriod"/>
            </a:pPr>
            <a:r>
              <a:rPr lang="en"/>
              <a:t>Potential conflicts with the GDPR “right to be forgotten”</a:t>
            </a:r>
            <a:endParaRPr/>
          </a:p>
        </p:txBody>
      </p:sp>
      <p:pic>
        <p:nvPicPr>
          <p:cNvPr id="113" name="Google Shape;113;p21"/>
          <p:cNvPicPr preferRelativeResize="0"/>
          <p:nvPr/>
        </p:nvPicPr>
        <p:blipFill>
          <a:blip r:embed="rId3">
            <a:alphaModFix/>
          </a:blip>
          <a:stretch>
            <a:fillRect/>
          </a:stretch>
        </p:blipFill>
        <p:spPr>
          <a:xfrm>
            <a:off x="6768100" y="396925"/>
            <a:ext cx="2155153" cy="669300"/>
          </a:xfrm>
          <a:prstGeom prst="rect">
            <a:avLst/>
          </a:prstGeom>
          <a:noFill/>
          <a:ln>
            <a:noFill/>
          </a:ln>
        </p:spPr>
      </p:pic>
      <p:pic>
        <p:nvPicPr>
          <p:cNvPr id="114" name="Google Shape;114;p21"/>
          <p:cNvPicPr preferRelativeResize="0"/>
          <p:nvPr/>
        </p:nvPicPr>
        <p:blipFill>
          <a:blip r:embed="rId4">
            <a:alphaModFix/>
          </a:blip>
          <a:stretch>
            <a:fillRect/>
          </a:stretch>
        </p:blipFill>
        <p:spPr>
          <a:xfrm>
            <a:off x="4362525" y="409565"/>
            <a:ext cx="2155149" cy="64402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