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Economica"/>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Ryan W. Wes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2BB760-9CC9-4D4C-B093-14A6979DEA89}">
  <a:tblStyle styleId="{822BB760-9CC9-4D4C-B093-14A6979DEA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1B7C774-0FBC-4426-B2C7-9522EDDC5E31}"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3.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5.xml"/><Relationship Id="rId21" Type="http://schemas.openxmlformats.org/officeDocument/2006/relationships/slide" Target="slides/slide14.xml"/><Relationship Id="rId43" Type="http://schemas.openxmlformats.org/officeDocument/2006/relationships/font" Target="fonts/OpenSans-bold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Economica-bold.fntdata"/><Relationship Id="rId14" Type="http://schemas.openxmlformats.org/officeDocument/2006/relationships/slide" Target="slides/slide7.xml"/><Relationship Id="rId36" Type="http://schemas.openxmlformats.org/officeDocument/2006/relationships/font" Target="fonts/Economica-regular.fntdata"/><Relationship Id="rId17" Type="http://schemas.openxmlformats.org/officeDocument/2006/relationships/slide" Target="slides/slide10.xml"/><Relationship Id="rId39" Type="http://schemas.openxmlformats.org/officeDocument/2006/relationships/font" Target="fonts/Economica-boldItalic.fntdata"/><Relationship Id="rId16" Type="http://schemas.openxmlformats.org/officeDocument/2006/relationships/slide" Target="slides/slide9.xml"/><Relationship Id="rId38" Type="http://schemas.openxmlformats.org/officeDocument/2006/relationships/font" Target="fonts/Economica-italic.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2-09T04:51:51.468">
    <p:pos x="196" y="771"/>
    <p:text>can rotation events update this or just interaction (or other types?)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0-12-09T05:38:16.383">
    <p:pos x="196" y="771"/>
    <p:text>that means there's no purpose in 'signing' the non-transferable AID, right?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explain, just go to second slide</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05ac86c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05ac86c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reviewed blockchain; there are more types that are not covered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05ac86ce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05ac86ce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they are centralized and rely on few ‘root’ servers at the top of the hierarchy (such as DNS’s authoritative name servers), they are prone to network attacks and system outages if only a few servers are taken down.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05ac86ce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05ac86ce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Hop count is sent with packet and decremented after it arrives at each server recipient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05ac86ce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05ac86ce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05ac86ce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05ac86ce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05ac86ce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05ac86ce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05ac86ce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05ac86ce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05ac86ce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05ac86ce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transferable vs non-transferable</a:t>
            </a:r>
            <a:endParaRPr/>
          </a:p>
          <a:p>
            <a:pPr indent="0" lvl="0" marL="0" rtl="0" algn="l">
              <a:spcBef>
                <a:spcPts val="0"/>
              </a:spcBef>
              <a:spcAft>
                <a:spcPts val="0"/>
              </a:spcAft>
              <a:buNone/>
            </a:pPr>
            <a:r>
              <a:rPr lang="en"/>
              <a:t>Non-transferable AIDs cannot be rotated and thus do not need a KEL - the public key commitment in the AID is the only one there will ever be, so it can be instantly verified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05ac86ce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05ac86ce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Witness AIDs are non-transferable because they are less important and non-transferable AIDs can be instantly verified. If keys are compromised, no delegation was done; just make a new AID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05ac86ce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05ac86ce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f713abc2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f713abc2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05ac86ce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05ac86ce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05ac86ce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05ac86ce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05ac86ce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05ac86ce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Witness AIDs do not need to be individually signed for this mapping as they are present in signed KEL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05ac86ce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05ac86ce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05ac86ce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05ac86ce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some audiences add this point:</a:t>
            </a:r>
            <a:endParaRPr/>
          </a:p>
          <a:p>
            <a:pPr indent="0" lvl="0" marL="0" rtl="0" algn="l">
              <a:spcBef>
                <a:spcPts val="0"/>
              </a:spcBef>
              <a:spcAft>
                <a:spcPts val="0"/>
              </a:spcAft>
              <a:buNone/>
            </a:pPr>
            <a:r>
              <a:t/>
            </a:r>
            <a:endParaRPr/>
          </a:p>
          <a:p>
            <a:pPr indent="-342900" lvl="0" marL="457200" rtl="0" algn="l">
              <a:lnSpc>
                <a:spcPct val="115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Interested in contributing? Let me know!</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05ac86ce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b05ac86ce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05ac86ce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05ac86ce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05ac86ce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05ac86ce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05ac86ce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05ac86ce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f713abc2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f713abc2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simplification: some AIDs contain public keys (e.g. non-transferable) but some only contain public key commitments and you need the KEL for the key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05ac86ce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05ac86ce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05ac86ce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05ac86ce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f713abc2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f713abc2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f713abc2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f713abc2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f713abc2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f713abc2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f713abc2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f713abc2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comments" Target="../comments/commen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ryanwwest/kademlia" TargetMode="External"/><Relationship Id="rId4" Type="http://schemas.openxmlformats.org/officeDocument/2006/relationships/hyperlink" Target="https://docs.google.com/document/d/1URYyPf5BaMEmTSEtdQiNrxjDUPz3qLUiOhW-w67sDM4/edit?usp=shar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www.crimsonvista.com" TargetMode="External"/><Relationship Id="rId4" Type="http://schemas.openxmlformats.org/officeDocument/2006/relationships/hyperlink" Target="https://docs.google.com/spreadsheets/d/1Djo-PMpeNgCbndqRYhdmFxvgBu_-dHrhgTz_FfCzE0k/edit#gid=0" TargetMode="External"/><Relationship Id="rId9" Type="http://schemas.openxmlformats.org/officeDocument/2006/relationships/image" Target="../media/image7.png"/><Relationship Id="rId5" Type="http://schemas.openxmlformats.org/officeDocument/2006/relationships/hyperlink" Target="http://www.ryanwwest.com" TargetMode="External"/><Relationship Id="rId6" Type="http://schemas.openxmlformats.org/officeDocument/2006/relationships/hyperlink" Target="http://www.ryanwwest.com" TargetMode="External"/><Relationship Id="rId7" Type="http://schemas.openxmlformats.org/officeDocument/2006/relationships/hyperlink" Target="http://www.ryanwwest.com" TargetMode="External"/><Relationship Id="rId8" Type="http://schemas.openxmlformats.org/officeDocument/2006/relationships/hyperlink" Target="mailto:ryanwest6@gmail.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commons.wikimedia.org/wiki/File:DNS_schema.svg" TargetMode="External"/><Relationship Id="rId4" Type="http://schemas.openxmlformats.org/officeDocument/2006/relationships/hyperlink" Target="https://www.slideshare.net/shefali84/11-routing-35115583" TargetMode="External"/><Relationship Id="rId5" Type="http://schemas.openxmlformats.org/officeDocument/2006/relationships/hyperlink" Target="https://en.wikipedia.org/wiki/Distributed_hash_table" TargetMode="External"/><Relationship Id="rId6" Type="http://schemas.openxmlformats.org/officeDocument/2006/relationships/hyperlink" Target="https://github.com/SmithSamuelM/Papers/blob/master/whitepapers/KERI_WP_2.x.web.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716580"/>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Keridemlia: Discovery for KERI</a:t>
            </a:r>
            <a:endParaRPr/>
          </a:p>
        </p:txBody>
      </p:sp>
      <p:sp>
        <p:nvSpPr>
          <p:cNvPr id="63" name="Google Shape;63;p13"/>
          <p:cNvSpPr txBox="1"/>
          <p:nvPr>
            <p:ph idx="1" type="subTitle"/>
          </p:nvPr>
        </p:nvSpPr>
        <p:spPr>
          <a:xfrm>
            <a:off x="3044700" y="3388905"/>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Ryan W. West</a:t>
            </a:r>
            <a:endParaRPr/>
          </a:p>
          <a:p>
            <a:pPr indent="0" lvl="0" marL="0" rtl="0" algn="ctr">
              <a:spcBef>
                <a:spcPts val="0"/>
              </a:spcBef>
              <a:spcAft>
                <a:spcPts val="0"/>
              </a:spcAft>
              <a:buNone/>
            </a:pPr>
            <a:r>
              <a:rPr lang="en"/>
              <a:t>ryan@ryanwwest.com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 of Distributed Systems</a:t>
            </a:r>
            <a:endParaRPr/>
          </a:p>
        </p:txBody>
      </p:sp>
      <p:sp>
        <p:nvSpPr>
          <p:cNvPr id="139" name="Google Shape;139;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Hierarchy</a:t>
            </a:r>
            <a:endParaRPr/>
          </a:p>
          <a:p>
            <a:pPr indent="-342900" lvl="0" marL="457200" rtl="0" algn="l">
              <a:spcBef>
                <a:spcPts val="0"/>
              </a:spcBef>
              <a:spcAft>
                <a:spcPts val="0"/>
              </a:spcAft>
              <a:buSzPts val="1800"/>
              <a:buAutoNum type="arabicPeriod"/>
            </a:pPr>
            <a:r>
              <a:rPr lang="en"/>
              <a:t>Flooding</a:t>
            </a:r>
            <a:endParaRPr/>
          </a:p>
          <a:p>
            <a:pPr indent="-342900" lvl="0" marL="457200" rtl="0" algn="l">
              <a:spcBef>
                <a:spcPts val="0"/>
              </a:spcBef>
              <a:spcAft>
                <a:spcPts val="0"/>
              </a:spcAft>
              <a:buSzPts val="1800"/>
              <a:buAutoNum type="arabicPeriod"/>
            </a:pPr>
            <a:r>
              <a:rPr lang="en"/>
              <a:t>Distributed Hash Table (DHT)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 of Distributed Systems — Hierarchy</a:t>
            </a:r>
            <a:endParaRPr/>
          </a:p>
        </p:txBody>
      </p:sp>
      <p:sp>
        <p:nvSpPr>
          <p:cNvPr id="145" name="Google Shape;145;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Hierarchical</a:t>
            </a:r>
            <a:r>
              <a:rPr lang="en"/>
              <a:t> systems provide </a:t>
            </a:r>
            <a:r>
              <a:rPr lang="en"/>
              <a:t>several levels of servers to </a:t>
            </a:r>
            <a:br>
              <a:rPr lang="en"/>
            </a:br>
            <a:r>
              <a:rPr lang="en"/>
              <a:t>provide scalable service</a:t>
            </a:r>
            <a:endParaRPr/>
          </a:p>
          <a:p>
            <a:pPr indent="-342900" lvl="0" marL="457200" rtl="0" algn="l">
              <a:spcBef>
                <a:spcPts val="0"/>
              </a:spcBef>
              <a:spcAft>
                <a:spcPts val="0"/>
              </a:spcAft>
              <a:buSzPts val="1800"/>
              <a:buChar char="●"/>
            </a:pPr>
            <a:r>
              <a:rPr lang="en"/>
              <a:t>Example: Domain Name System (DNS)</a:t>
            </a:r>
            <a:endParaRPr/>
          </a:p>
          <a:p>
            <a:pPr indent="-342900" lvl="0" marL="457200" rtl="0" algn="l">
              <a:spcBef>
                <a:spcPts val="0"/>
              </a:spcBef>
              <a:spcAft>
                <a:spcPts val="0"/>
              </a:spcAft>
              <a:buSzPts val="1800"/>
              <a:buChar char="●"/>
            </a:pPr>
            <a:r>
              <a:rPr lang="en"/>
              <a:t>Requests are forwarded from bottom-level servers to </a:t>
            </a:r>
            <a:br>
              <a:rPr lang="en"/>
            </a:br>
            <a:r>
              <a:rPr lang="en"/>
              <a:t>higher ones who have the answers</a:t>
            </a:r>
            <a:endParaRPr/>
          </a:p>
          <a:p>
            <a:pPr indent="-342900" lvl="0" marL="457200" rtl="0" algn="l">
              <a:spcBef>
                <a:spcPts val="0"/>
              </a:spcBef>
              <a:spcAft>
                <a:spcPts val="0"/>
              </a:spcAft>
              <a:buSzPts val="1800"/>
              <a:buChar char="●"/>
            </a:pPr>
            <a:r>
              <a:rPr lang="en"/>
              <a:t>Previously fetched responses are cached by servers at </a:t>
            </a:r>
            <a:br>
              <a:rPr lang="en"/>
            </a:br>
            <a:r>
              <a:rPr lang="en"/>
              <a:t>each level</a:t>
            </a:r>
            <a:endParaRPr/>
          </a:p>
          <a:p>
            <a:pPr indent="-317500" lvl="1" marL="914400" rtl="0" algn="l">
              <a:spcBef>
                <a:spcPts val="0"/>
              </a:spcBef>
              <a:spcAft>
                <a:spcPts val="0"/>
              </a:spcAft>
              <a:buSzPts val="1400"/>
              <a:buChar char="○"/>
            </a:pPr>
            <a:r>
              <a:rPr lang="en"/>
              <a:t>If a lower-level server has the response cached, it can return it rather than going up the levels, saving time and bandwidth</a:t>
            </a:r>
            <a:endParaRPr/>
          </a:p>
          <a:p>
            <a:pPr indent="-342900" lvl="0" marL="457200" rtl="0" algn="l">
              <a:spcBef>
                <a:spcPts val="0"/>
              </a:spcBef>
              <a:spcAft>
                <a:spcPts val="0"/>
              </a:spcAft>
              <a:buSzPts val="1800"/>
              <a:buChar char="●"/>
            </a:pPr>
            <a:r>
              <a:rPr lang="en"/>
              <a:t>Performant, but centralized and impacted by network attacks</a:t>
            </a:r>
            <a:endParaRPr/>
          </a:p>
        </p:txBody>
      </p:sp>
      <p:pic>
        <p:nvPicPr>
          <p:cNvPr id="146" name="Google Shape;146;p23"/>
          <p:cNvPicPr preferRelativeResize="0"/>
          <p:nvPr/>
        </p:nvPicPr>
        <p:blipFill rotWithShape="1">
          <a:blip r:embed="rId3">
            <a:alphaModFix/>
          </a:blip>
          <a:srcRect b="0" l="0" r="35608" t="0"/>
          <a:stretch/>
        </p:blipFill>
        <p:spPr>
          <a:xfrm>
            <a:off x="6710975" y="1147225"/>
            <a:ext cx="2315625" cy="2252375"/>
          </a:xfrm>
          <a:prstGeom prst="rect">
            <a:avLst/>
          </a:prstGeom>
          <a:noFill/>
          <a:ln>
            <a:noFill/>
          </a:ln>
        </p:spPr>
      </p:pic>
      <p:sp>
        <p:nvSpPr>
          <p:cNvPr id="147" name="Google Shape;147;p23"/>
          <p:cNvSpPr/>
          <p:nvPr/>
        </p:nvSpPr>
        <p:spPr>
          <a:xfrm rot="925691">
            <a:off x="8334235" y="1760820"/>
            <a:ext cx="853662" cy="149346"/>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 of Distributed Systems — Flooding</a:t>
            </a:r>
            <a:endParaRPr/>
          </a:p>
        </p:txBody>
      </p:sp>
      <p:sp>
        <p:nvSpPr>
          <p:cNvPr id="153" name="Google Shape;153;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Flooding, or broadcast algorithms, send packets to every server they are connected to; repeat on recipient servers</a:t>
            </a:r>
            <a:endParaRPr/>
          </a:p>
          <a:p>
            <a:pPr indent="-342900" lvl="0" marL="457200" rtl="0" algn="l">
              <a:spcBef>
                <a:spcPts val="0"/>
              </a:spcBef>
              <a:spcAft>
                <a:spcPts val="0"/>
              </a:spcAft>
              <a:buSzPts val="1800"/>
              <a:buChar char="●"/>
            </a:pPr>
            <a:r>
              <a:rPr lang="en"/>
              <a:t>Goal: eventually reach the target within </a:t>
            </a:r>
            <a:r>
              <a:rPr i="1" lang="en"/>
              <a:t>n</a:t>
            </a:r>
            <a:r>
              <a:rPr lang="en"/>
              <a:t> server hops</a:t>
            </a:r>
            <a:endParaRPr/>
          </a:p>
          <a:p>
            <a:pPr indent="-317500" lvl="1" marL="914400" rtl="0" algn="l">
              <a:spcBef>
                <a:spcPts val="0"/>
              </a:spcBef>
              <a:spcAft>
                <a:spcPts val="0"/>
              </a:spcAft>
              <a:buSzPts val="1400"/>
              <a:buChar char="○"/>
            </a:pPr>
            <a:r>
              <a:rPr lang="en"/>
              <a:t>Stop replicating the message after </a:t>
            </a:r>
            <a:r>
              <a:rPr i="1" lang="en"/>
              <a:t>n </a:t>
            </a:r>
            <a:r>
              <a:rPr lang="en"/>
              <a:t>hops using a </a:t>
            </a:r>
            <a:r>
              <a:rPr i="1" lang="en"/>
              <a:t>hop count</a:t>
            </a:r>
            <a:r>
              <a:rPr lang="en"/>
              <a:t> sent with the packet</a:t>
            </a:r>
            <a:endParaRPr/>
          </a:p>
          <a:p>
            <a:pPr indent="-342900" lvl="0" marL="457200" rtl="0" algn="l">
              <a:spcBef>
                <a:spcPts val="0"/>
              </a:spcBef>
              <a:spcAft>
                <a:spcPts val="0"/>
              </a:spcAft>
              <a:buSzPts val="1800"/>
              <a:buChar char="●"/>
            </a:pPr>
            <a:r>
              <a:rPr lang="en"/>
              <a:t>Leads to fast data location, but scales poorly with many servers</a:t>
            </a:r>
            <a:endParaRPr/>
          </a:p>
          <a:p>
            <a:pPr indent="-317500" lvl="1" marL="914400" rtl="0" algn="l">
              <a:spcBef>
                <a:spcPts val="0"/>
              </a:spcBef>
              <a:spcAft>
                <a:spcPts val="0"/>
              </a:spcAft>
              <a:buSzPts val="1400"/>
              <a:buChar char="○"/>
            </a:pPr>
            <a:r>
              <a:rPr lang="en"/>
              <a:t>Polynomial increase in network traffic with each new server added</a:t>
            </a:r>
            <a:endParaRPr/>
          </a:p>
          <a:p>
            <a:pPr indent="-342900" lvl="0" marL="457200" rtl="0" algn="l">
              <a:spcBef>
                <a:spcPts val="0"/>
              </a:spcBef>
              <a:spcAft>
                <a:spcPts val="0"/>
              </a:spcAft>
              <a:buSzPts val="1800"/>
              <a:buChar char="●"/>
            </a:pPr>
            <a:r>
              <a:rPr lang="en"/>
              <a:t>Napster and other flooding services </a:t>
            </a:r>
            <a:br>
              <a:rPr lang="en"/>
            </a:br>
            <a:r>
              <a:rPr lang="en"/>
              <a:t>attempted t</a:t>
            </a:r>
            <a:r>
              <a:rPr lang="en"/>
              <a:t>o scale better with flooding</a:t>
            </a:r>
            <a:br>
              <a:rPr lang="en"/>
            </a:br>
            <a:r>
              <a:rPr lang="en"/>
              <a:t>algorithms that contact fewer nodes,</a:t>
            </a:r>
            <a:br>
              <a:rPr lang="en"/>
            </a:br>
            <a:r>
              <a:rPr lang="en"/>
              <a:t>but performance is still subpar </a:t>
            </a:r>
            <a:endParaRPr/>
          </a:p>
          <a:p>
            <a:pPr indent="0" lvl="0" marL="0" rtl="0" algn="l">
              <a:spcBef>
                <a:spcPts val="1600"/>
              </a:spcBef>
              <a:spcAft>
                <a:spcPts val="1600"/>
              </a:spcAft>
              <a:buNone/>
            </a:pPr>
            <a:r>
              <a:t/>
            </a:r>
            <a:endParaRPr/>
          </a:p>
        </p:txBody>
      </p:sp>
      <p:pic>
        <p:nvPicPr>
          <p:cNvPr id="154" name="Google Shape;154;p24"/>
          <p:cNvPicPr preferRelativeResize="0"/>
          <p:nvPr/>
        </p:nvPicPr>
        <p:blipFill>
          <a:blip r:embed="rId3">
            <a:alphaModFix/>
          </a:blip>
          <a:stretch>
            <a:fillRect/>
          </a:stretch>
        </p:blipFill>
        <p:spPr>
          <a:xfrm>
            <a:off x="5066275" y="3195175"/>
            <a:ext cx="3908175" cy="1497800"/>
          </a:xfrm>
          <a:prstGeom prst="rect">
            <a:avLst/>
          </a:prstGeom>
          <a:noFill/>
          <a:ln>
            <a:noFill/>
          </a:ln>
        </p:spPr>
      </p:pic>
      <p:pic>
        <p:nvPicPr>
          <p:cNvPr id="155" name="Google Shape;155;p24"/>
          <p:cNvPicPr preferRelativeResize="0"/>
          <p:nvPr/>
        </p:nvPicPr>
        <p:blipFill>
          <a:blip r:embed="rId4">
            <a:alphaModFix/>
          </a:blip>
          <a:stretch>
            <a:fillRect/>
          </a:stretch>
        </p:blipFill>
        <p:spPr>
          <a:xfrm>
            <a:off x="7647525" y="85622"/>
            <a:ext cx="1102826" cy="11396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 of Distributed Systems — DHT</a:t>
            </a:r>
            <a:endParaRPr/>
          </a:p>
        </p:txBody>
      </p:sp>
      <p:sp>
        <p:nvSpPr>
          <p:cNvPr id="161" name="Google Shape;161;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Hash tables map keys to values</a:t>
            </a:r>
            <a:endParaRPr/>
          </a:p>
          <a:p>
            <a:pPr indent="-342900" lvl="0" marL="457200" rtl="0" algn="l">
              <a:spcBef>
                <a:spcPts val="0"/>
              </a:spcBef>
              <a:spcAft>
                <a:spcPts val="0"/>
              </a:spcAft>
              <a:buSzPts val="1800"/>
              <a:buChar char="●"/>
            </a:pPr>
            <a:r>
              <a:rPr lang="en"/>
              <a:t>Keys provide constant-time lookup</a:t>
            </a:r>
            <a:br>
              <a:rPr lang="en"/>
            </a:br>
            <a:r>
              <a:rPr lang="en"/>
              <a:t>by running the provided key </a:t>
            </a:r>
            <a:br>
              <a:rPr lang="en"/>
            </a:br>
            <a:r>
              <a:rPr lang="en"/>
              <a:t>through a hash function (SHA-256)</a:t>
            </a:r>
            <a:endParaRPr/>
          </a:p>
          <a:p>
            <a:pPr indent="-317500" lvl="1" marL="914400" rtl="0" algn="l">
              <a:spcBef>
                <a:spcPts val="0"/>
              </a:spcBef>
              <a:spcAft>
                <a:spcPts val="0"/>
              </a:spcAft>
              <a:buSzPts val="1400"/>
              <a:buChar char="○"/>
            </a:pPr>
            <a:r>
              <a:rPr lang="en"/>
              <a:t>The resulting hash points to the </a:t>
            </a:r>
            <a:br>
              <a:rPr lang="en"/>
            </a:br>
            <a:r>
              <a:rPr lang="en"/>
              <a:t>location of the value</a:t>
            </a:r>
            <a:endParaRPr/>
          </a:p>
          <a:p>
            <a:pPr indent="-342900" lvl="0" marL="457200" rtl="0" algn="l">
              <a:spcBef>
                <a:spcPts val="0"/>
              </a:spcBef>
              <a:spcAft>
                <a:spcPts val="0"/>
              </a:spcAft>
              <a:buSzPts val="1800"/>
              <a:buChar char="●"/>
            </a:pPr>
            <a:r>
              <a:rPr i="1" lang="en"/>
              <a:t>Distributed</a:t>
            </a:r>
            <a:r>
              <a:rPr lang="en"/>
              <a:t> hash tables expand key-value pair storage to multiple nodes</a:t>
            </a:r>
            <a:endParaRPr/>
          </a:p>
          <a:p>
            <a:pPr indent="-317500" lvl="1" marL="914400" rtl="0" algn="l">
              <a:spcBef>
                <a:spcPts val="0"/>
              </a:spcBef>
              <a:spcAft>
                <a:spcPts val="0"/>
              </a:spcAft>
              <a:buSzPts val="1400"/>
              <a:buChar char="○"/>
            </a:pPr>
            <a:r>
              <a:rPr lang="en"/>
              <a:t>They use routing algorithms to store/retrieve data from specific nodes using the hash</a:t>
            </a:r>
            <a:endParaRPr/>
          </a:p>
          <a:p>
            <a:pPr indent="-342900" lvl="0" marL="457200" rtl="0" algn="l">
              <a:spcBef>
                <a:spcPts val="0"/>
              </a:spcBef>
              <a:spcAft>
                <a:spcPts val="0"/>
              </a:spcAft>
              <a:buSzPts val="1800"/>
              <a:buChar char="●"/>
            </a:pPr>
            <a:r>
              <a:rPr lang="en"/>
              <a:t>Highly scalable — as nodes in network increase, time to locate a node only logarithmically increases</a:t>
            </a:r>
            <a:endParaRPr/>
          </a:p>
          <a:p>
            <a:pPr indent="-342900" lvl="0" marL="457200" rtl="0" algn="l">
              <a:spcBef>
                <a:spcPts val="0"/>
              </a:spcBef>
              <a:spcAft>
                <a:spcPts val="0"/>
              </a:spcAft>
              <a:buSzPts val="1800"/>
              <a:buChar char="●"/>
            </a:pPr>
            <a:r>
              <a:rPr lang="en"/>
              <a:t>Decentralized and fault tolerant — can store data redundantly; freely joining/leaving network or attacking nodes doesn’t impact network</a:t>
            </a:r>
            <a:endParaRPr/>
          </a:p>
        </p:txBody>
      </p:sp>
      <p:pic>
        <p:nvPicPr>
          <p:cNvPr id="162" name="Google Shape;162;p25"/>
          <p:cNvPicPr preferRelativeResize="0"/>
          <p:nvPr/>
        </p:nvPicPr>
        <p:blipFill>
          <a:blip r:embed="rId3">
            <a:alphaModFix/>
          </a:blip>
          <a:stretch>
            <a:fillRect/>
          </a:stretch>
        </p:blipFill>
        <p:spPr>
          <a:xfrm>
            <a:off x="4636025" y="1147222"/>
            <a:ext cx="4572000" cy="1915675"/>
          </a:xfrm>
          <a:prstGeom prst="rect">
            <a:avLst/>
          </a:prstGeom>
          <a:noFill/>
          <a:ln>
            <a:noFill/>
          </a:ln>
        </p:spPr>
      </p:pic>
      <p:pic>
        <p:nvPicPr>
          <p:cNvPr id="163" name="Google Shape;163;p25"/>
          <p:cNvPicPr preferRelativeResize="0"/>
          <p:nvPr/>
        </p:nvPicPr>
        <p:blipFill>
          <a:blip r:embed="rId4">
            <a:alphaModFix/>
          </a:blip>
          <a:stretch>
            <a:fillRect/>
          </a:stretch>
        </p:blipFill>
        <p:spPr>
          <a:xfrm>
            <a:off x="7210700" y="133825"/>
            <a:ext cx="936901" cy="9369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Keridemlia’s Distributed Database — DHT</a:t>
            </a:r>
            <a:endParaRPr/>
          </a:p>
        </p:txBody>
      </p:sp>
      <p:sp>
        <p:nvSpPr>
          <p:cNvPr id="169" name="Google Shape;169;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DHTs provide high performance and scale with many nodes</a:t>
            </a:r>
            <a:endParaRPr/>
          </a:p>
          <a:p>
            <a:pPr indent="-342900" lvl="0" marL="457200" rtl="0" algn="l">
              <a:spcBef>
                <a:spcPts val="0"/>
              </a:spcBef>
              <a:spcAft>
                <a:spcPts val="0"/>
              </a:spcAft>
              <a:buSzPts val="1800"/>
              <a:buChar char="●"/>
            </a:pPr>
            <a:r>
              <a:rPr lang="en"/>
              <a:t>Fault tolerant and completely decentralizable</a:t>
            </a:r>
            <a:endParaRPr/>
          </a:p>
          <a:p>
            <a:pPr indent="-342900" lvl="0" marL="457200" rtl="0" algn="l">
              <a:spcBef>
                <a:spcPts val="0"/>
              </a:spcBef>
              <a:spcAft>
                <a:spcPts val="0"/>
              </a:spcAft>
              <a:buSzPts val="1800"/>
              <a:buChar char="●"/>
            </a:pPr>
            <a:r>
              <a:rPr lang="en"/>
              <a:t>Many tested, open-source implementations available</a:t>
            </a:r>
            <a:endParaRPr/>
          </a:p>
          <a:p>
            <a:pPr indent="-342900" lvl="0" marL="457200" rtl="0" algn="l">
              <a:spcBef>
                <a:spcPts val="0"/>
              </a:spcBef>
              <a:spcAft>
                <a:spcPts val="0"/>
              </a:spcAft>
              <a:buSzPts val="1800"/>
              <a:buChar char="●"/>
            </a:pPr>
            <a:r>
              <a:rPr lang="en"/>
              <a:t>I chose to use </a:t>
            </a:r>
            <a:r>
              <a:rPr b="1" lang="en"/>
              <a:t>Kademlia</a:t>
            </a:r>
            <a:r>
              <a:rPr lang="en"/>
              <a:t> </a:t>
            </a:r>
            <a:endParaRPr/>
          </a:p>
          <a:p>
            <a:pPr indent="-317500" lvl="1" marL="914400" rtl="0" algn="l">
              <a:spcBef>
                <a:spcPts val="0"/>
              </a:spcBef>
              <a:spcAft>
                <a:spcPts val="0"/>
              </a:spcAft>
              <a:buSzPts val="1400"/>
              <a:buChar char="○"/>
            </a:pPr>
            <a:r>
              <a:rPr lang="en"/>
              <a:t>This has a Python implementation on Github that I forked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Keridemlia Design</a:t>
            </a:r>
            <a:endParaRPr/>
          </a:p>
        </p:txBody>
      </p:sp>
      <p:sp>
        <p:nvSpPr>
          <p:cNvPr id="175" name="Google Shape;175;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Steps:</a:t>
            </a:r>
            <a:endParaRPr/>
          </a:p>
          <a:p>
            <a:pPr indent="-342900" lvl="0" marL="457200" rtl="0" algn="l">
              <a:spcBef>
                <a:spcPts val="1600"/>
              </a:spcBef>
              <a:spcAft>
                <a:spcPts val="0"/>
              </a:spcAft>
              <a:buSzPts val="1800"/>
              <a:buAutoNum type="arabicPeriod"/>
            </a:pPr>
            <a:r>
              <a:rPr lang="en"/>
              <a:t>Integrate KERI with Kademlia</a:t>
            </a:r>
            <a:endParaRPr/>
          </a:p>
          <a:p>
            <a:pPr indent="-342900" lvl="0" marL="457200" rtl="0" algn="l">
              <a:spcBef>
                <a:spcPts val="0"/>
              </a:spcBef>
              <a:spcAft>
                <a:spcPts val="0"/>
              </a:spcAft>
              <a:buSzPts val="1800"/>
              <a:buAutoNum type="arabicPeriod"/>
            </a:pPr>
            <a:r>
              <a:rPr lang="en"/>
              <a:t>Build an API</a:t>
            </a:r>
            <a:endParaRPr/>
          </a:p>
          <a:p>
            <a:pPr indent="-342900" lvl="0" marL="457200" rtl="0" algn="l">
              <a:spcBef>
                <a:spcPts val="0"/>
              </a:spcBef>
              <a:spcAft>
                <a:spcPts val="0"/>
              </a:spcAft>
              <a:buSzPts val="1800"/>
              <a:buAutoNum type="arabicPeriod"/>
            </a:pPr>
            <a:r>
              <a:rPr lang="en"/>
              <a:t>Verify Data is Authentic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1: Integrate KERI with Kademlia</a:t>
            </a:r>
            <a:endParaRPr/>
          </a:p>
        </p:txBody>
      </p:sp>
      <p:sp>
        <p:nvSpPr>
          <p:cNvPr id="181" name="Google Shape;181;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KERI’s Python library implements a special database class which keeps track of all events, keys, and other metadata needed to use KERI and AIDs</a:t>
            </a:r>
            <a:endParaRPr/>
          </a:p>
          <a:p>
            <a:pPr indent="-342900" lvl="0" marL="457200" rtl="0" algn="l">
              <a:spcBef>
                <a:spcPts val="0"/>
              </a:spcBef>
              <a:spcAft>
                <a:spcPts val="0"/>
              </a:spcAft>
              <a:buSzPts val="1800"/>
              <a:buChar char="●"/>
            </a:pPr>
            <a:r>
              <a:rPr lang="en"/>
              <a:t>This class uses Lightning Memory-Mapped Database (LMDB), a high-performance key-value storage</a:t>
            </a:r>
            <a:endParaRPr/>
          </a:p>
          <a:p>
            <a:pPr indent="-317500" lvl="1" marL="914400" rtl="0" algn="l">
              <a:spcBef>
                <a:spcPts val="0"/>
              </a:spcBef>
              <a:spcAft>
                <a:spcPts val="0"/>
              </a:spcAft>
              <a:buSzPts val="1400"/>
              <a:buChar char="○"/>
            </a:pPr>
            <a:r>
              <a:rPr lang="en"/>
              <a:t>Kademlia is also a key-value storage</a:t>
            </a:r>
            <a:endParaRPr/>
          </a:p>
          <a:p>
            <a:pPr indent="-342900" lvl="0" marL="457200" rtl="0" algn="l">
              <a:spcBef>
                <a:spcPts val="0"/>
              </a:spcBef>
              <a:spcAft>
                <a:spcPts val="0"/>
              </a:spcAft>
              <a:buSzPts val="1800"/>
              <a:buChar char="●"/>
            </a:pPr>
            <a:r>
              <a:rPr lang="en"/>
              <a:t>I modified Kademlia’s backend to use the KERI database class</a:t>
            </a:r>
            <a:endParaRPr/>
          </a:p>
          <a:p>
            <a:pPr indent="-317500" lvl="1" marL="914400" rtl="0" algn="l">
              <a:spcBef>
                <a:spcPts val="0"/>
              </a:spcBef>
              <a:spcAft>
                <a:spcPts val="0"/>
              </a:spcAft>
              <a:buSzPts val="1400"/>
              <a:buChar char="○"/>
            </a:pPr>
            <a:r>
              <a:rPr lang="en"/>
              <a:t>End result: a distributed KERI-specific database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9"/>
          <p:cNvPicPr preferRelativeResize="0"/>
          <p:nvPr/>
        </p:nvPicPr>
        <p:blipFill rotWithShape="1">
          <a:blip r:embed="rId3">
            <a:alphaModFix/>
          </a:blip>
          <a:srcRect b="1769" l="4415" r="0" t="16677"/>
          <a:stretch/>
        </p:blipFill>
        <p:spPr>
          <a:xfrm>
            <a:off x="6129600" y="1814800"/>
            <a:ext cx="3787399" cy="2533175"/>
          </a:xfrm>
          <a:prstGeom prst="rect">
            <a:avLst/>
          </a:prstGeom>
          <a:noFill/>
          <a:ln>
            <a:noFill/>
          </a:ln>
        </p:spPr>
      </p:pic>
      <p:sp>
        <p:nvSpPr>
          <p:cNvPr id="187" name="Google Shape;187;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2: Build an API</a:t>
            </a:r>
            <a:endParaRPr/>
          </a:p>
        </p:txBody>
      </p:sp>
      <p:sp>
        <p:nvSpPr>
          <p:cNvPr id="188" name="Google Shape;188;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Goal of KERI — map transferable controller AIDs to witness IP addresses</a:t>
            </a:r>
            <a:endParaRPr/>
          </a:p>
          <a:p>
            <a:pPr indent="-342900" lvl="0" marL="457200" rtl="0" algn="l">
              <a:spcBef>
                <a:spcPts val="0"/>
              </a:spcBef>
              <a:spcAft>
                <a:spcPts val="0"/>
              </a:spcAft>
              <a:buSzPts val="1800"/>
              <a:buChar char="●"/>
            </a:pPr>
            <a:r>
              <a:rPr lang="en"/>
              <a:t>Why?</a:t>
            </a:r>
            <a:endParaRPr/>
          </a:p>
          <a:p>
            <a:pPr indent="-317500" lvl="1" marL="914400" rtl="0" algn="l">
              <a:spcBef>
                <a:spcPts val="0"/>
              </a:spcBef>
              <a:spcAft>
                <a:spcPts val="0"/>
              </a:spcAft>
              <a:buSzPts val="1400"/>
              <a:buAutoNum type="alphaLcPeriod"/>
            </a:pPr>
            <a:r>
              <a:rPr lang="en"/>
              <a:t>Transferable (rotatable) AIDs are bound to a corresponding </a:t>
            </a:r>
            <a:br>
              <a:rPr lang="en"/>
            </a:br>
            <a:r>
              <a:rPr i="1" lang="en"/>
              <a:t>Key Event Log (KEL)</a:t>
            </a:r>
            <a:endParaRPr i="1"/>
          </a:p>
          <a:p>
            <a:pPr indent="-317500" lvl="1" marL="914400" rtl="0" algn="l">
              <a:spcBef>
                <a:spcPts val="0"/>
              </a:spcBef>
              <a:spcAft>
                <a:spcPts val="0"/>
              </a:spcAft>
              <a:buSzPts val="1400"/>
              <a:buAutoNum type="alphaLcPeriod"/>
            </a:pPr>
            <a:r>
              <a:rPr lang="en"/>
              <a:t>The KEL records </a:t>
            </a:r>
            <a:r>
              <a:rPr i="1" lang="en"/>
              <a:t>rotation </a:t>
            </a:r>
            <a:r>
              <a:rPr lang="en"/>
              <a:t>events that update/revoke keys and </a:t>
            </a:r>
            <a:br>
              <a:rPr lang="en"/>
            </a:br>
            <a:r>
              <a:rPr i="1" lang="en"/>
              <a:t>i</a:t>
            </a:r>
            <a:r>
              <a:rPr i="1" lang="en"/>
              <a:t>nteraction </a:t>
            </a:r>
            <a:r>
              <a:rPr lang="en"/>
              <a:t>events that delegate control to other identifiers</a:t>
            </a:r>
            <a:endParaRPr/>
          </a:p>
          <a:p>
            <a:pPr indent="-317500" lvl="1" marL="914400" rtl="0" algn="l">
              <a:spcBef>
                <a:spcPts val="0"/>
              </a:spcBef>
              <a:spcAft>
                <a:spcPts val="0"/>
              </a:spcAft>
              <a:buSzPts val="1400"/>
              <a:buAutoNum type="alphaLcPeriod"/>
            </a:pPr>
            <a:r>
              <a:rPr lang="en"/>
              <a:t>The AID itself only includes the public key commitment created</a:t>
            </a:r>
            <a:br>
              <a:rPr lang="en"/>
            </a:br>
            <a:r>
              <a:rPr i="1" lang="en"/>
              <a:t>a</a:t>
            </a:r>
            <a:r>
              <a:rPr i="1" lang="en"/>
              <a:t>t inception</a:t>
            </a:r>
            <a:r>
              <a:rPr lang="en"/>
              <a:t> — if the keys have been updated, must check KEL</a:t>
            </a:r>
            <a:endParaRPr/>
          </a:p>
          <a:p>
            <a:pPr indent="-317500" lvl="1" marL="914400" rtl="0" algn="l">
              <a:spcBef>
                <a:spcPts val="0"/>
              </a:spcBef>
              <a:spcAft>
                <a:spcPts val="0"/>
              </a:spcAft>
              <a:buSzPts val="1400"/>
              <a:buAutoNum type="alphaLcPeriod"/>
            </a:pPr>
            <a:r>
              <a:rPr lang="en"/>
              <a:t>AIDs designate </a:t>
            </a:r>
            <a:r>
              <a:rPr i="1" lang="en"/>
              <a:t>witness</a:t>
            </a:r>
            <a:r>
              <a:rPr lang="en"/>
              <a:t> </a:t>
            </a:r>
            <a:r>
              <a:rPr i="1" lang="en"/>
              <a:t>servers</a:t>
            </a:r>
            <a:r>
              <a:rPr lang="en"/>
              <a:t> to store KELs</a:t>
            </a:r>
            <a:endParaRPr/>
          </a:p>
          <a:p>
            <a:pPr indent="-317500" lvl="1" marL="914400" rtl="0" algn="l">
              <a:spcBef>
                <a:spcPts val="0"/>
              </a:spcBef>
              <a:spcAft>
                <a:spcPts val="0"/>
              </a:spcAft>
              <a:buSzPts val="1400"/>
              <a:buAutoNum type="alphaLcPeriod"/>
            </a:pPr>
            <a:r>
              <a:rPr b="1" lang="en"/>
              <a:t>If one wants to verify messages from an AID, they must get</a:t>
            </a:r>
            <a:br>
              <a:rPr b="1" lang="en"/>
            </a:br>
            <a:r>
              <a:rPr b="1" lang="en"/>
              <a:t>The KEL from the witness via its IP address</a:t>
            </a:r>
            <a:endParaRPr b="1"/>
          </a:p>
        </p:txBody>
      </p:sp>
      <p:sp>
        <p:nvSpPr>
          <p:cNvPr id="189" name="Google Shape;189;p29"/>
          <p:cNvSpPr txBox="1"/>
          <p:nvPr/>
        </p:nvSpPr>
        <p:spPr>
          <a:xfrm>
            <a:off x="7005300" y="4347975"/>
            <a:ext cx="1532700" cy="26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100">
                <a:latin typeface="Open Sans"/>
                <a:ea typeface="Open Sans"/>
                <a:cs typeface="Open Sans"/>
                <a:sym typeface="Open Sans"/>
              </a:rPr>
              <a:t>Example Key Event Log (KEL)</a:t>
            </a:r>
            <a:endParaRPr i="1" sz="110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a:t>
            </a:r>
            <a:r>
              <a:rPr lang="en"/>
              <a:t>2: Build an API</a:t>
            </a:r>
            <a:endParaRPr/>
          </a:p>
        </p:txBody>
      </p:sp>
      <p:sp>
        <p:nvSpPr>
          <p:cNvPr id="195" name="Google Shape;195;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KEL starts with an </a:t>
            </a:r>
            <a:r>
              <a:rPr i="1" lang="en"/>
              <a:t>inception </a:t>
            </a:r>
            <a:r>
              <a:rPr lang="en"/>
              <a:t>event which </a:t>
            </a:r>
            <a:r>
              <a:rPr lang="en"/>
              <a:t>defines</a:t>
            </a:r>
            <a:r>
              <a:rPr lang="en"/>
              <a:t> the keys, the AID prefix, and non-transferable witness AIDs that controller designates</a:t>
            </a:r>
            <a:endParaRPr/>
          </a:p>
          <a:p>
            <a:pPr indent="-317500" lvl="1" marL="914400" rtl="0" algn="l">
              <a:spcBef>
                <a:spcPts val="0"/>
              </a:spcBef>
              <a:spcAft>
                <a:spcPts val="0"/>
              </a:spcAft>
              <a:buSzPts val="1400"/>
              <a:buChar char="○"/>
            </a:pPr>
            <a:r>
              <a:rPr lang="en"/>
              <a:t>Future </a:t>
            </a:r>
            <a:r>
              <a:rPr lang="en"/>
              <a:t>events</a:t>
            </a:r>
            <a:r>
              <a:rPr lang="en"/>
              <a:t> can update the witness set</a:t>
            </a:r>
            <a:endParaRPr/>
          </a:p>
          <a:p>
            <a:pPr indent="-342900" lvl="0" marL="457200" rtl="0" algn="l">
              <a:spcBef>
                <a:spcPts val="0"/>
              </a:spcBef>
              <a:spcAft>
                <a:spcPts val="0"/>
              </a:spcAft>
              <a:buSzPts val="1800"/>
              <a:buChar char="●"/>
            </a:pPr>
            <a:r>
              <a:rPr b="1" lang="en"/>
              <a:t>The KEL event does not contain the witness IP address</a:t>
            </a:r>
            <a:endParaRPr/>
          </a:p>
          <a:p>
            <a:pPr indent="-342900" lvl="0" marL="457200" rtl="0" algn="l">
              <a:spcBef>
                <a:spcPts val="0"/>
              </a:spcBef>
              <a:spcAft>
                <a:spcPts val="0"/>
              </a:spcAft>
              <a:buSzPts val="1800"/>
              <a:buChar char="●"/>
            </a:pPr>
            <a:r>
              <a:rPr lang="en"/>
              <a:t>Keridemlia needs to map the controller AID to its </a:t>
            </a:r>
            <a:r>
              <a:rPr i="1" lang="en"/>
              <a:t>current </a:t>
            </a:r>
            <a:r>
              <a:rPr lang="en"/>
              <a:t>witness AIDs</a:t>
            </a:r>
            <a:endParaRPr/>
          </a:p>
          <a:p>
            <a:pPr indent="-342900" lvl="0" marL="457200" rtl="0" algn="l">
              <a:spcBef>
                <a:spcPts val="0"/>
              </a:spcBef>
              <a:spcAft>
                <a:spcPts val="0"/>
              </a:spcAft>
              <a:buSzPts val="1800"/>
              <a:buChar char="●"/>
            </a:pPr>
            <a:r>
              <a:rPr lang="en"/>
              <a:t>Keridemlia also needs to map each witness AID to its </a:t>
            </a:r>
            <a:r>
              <a:rPr i="1" lang="en"/>
              <a:t>current</a:t>
            </a:r>
            <a:r>
              <a:rPr lang="en"/>
              <a:t> IP address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a:t>
            </a:r>
            <a:r>
              <a:rPr lang="en"/>
              <a:t>2: Build an API</a:t>
            </a:r>
            <a:endParaRPr/>
          </a:p>
        </p:txBody>
      </p:sp>
      <p:graphicFrame>
        <p:nvGraphicFramePr>
          <p:cNvPr id="201" name="Google Shape;201;p31"/>
          <p:cNvGraphicFramePr/>
          <p:nvPr/>
        </p:nvGraphicFramePr>
        <p:xfrm>
          <a:off x="1062788" y="1429188"/>
          <a:ext cx="3000000" cy="3000000"/>
        </p:xfrm>
        <a:graphic>
          <a:graphicData uri="http://schemas.openxmlformats.org/drawingml/2006/table">
            <a:tbl>
              <a:tblPr>
                <a:noFill/>
                <a:tableStyleId>{21B7C774-0FBC-4426-B2C7-9522EDDC5E31}</a:tableStyleId>
              </a:tblPr>
              <a:tblGrid>
                <a:gridCol w="1675875"/>
                <a:gridCol w="2586925"/>
                <a:gridCol w="2755625"/>
              </a:tblGrid>
              <a:tr h="615300">
                <a:tc>
                  <a:txBody>
                    <a:bodyPr/>
                    <a:lstStyle/>
                    <a:p>
                      <a:pPr indent="0" lvl="0" marL="0" rtl="0" algn="l">
                        <a:lnSpc>
                          <a:spcPct val="200000"/>
                        </a:lnSpc>
                        <a:spcBef>
                          <a:spcPts val="0"/>
                        </a:spcBef>
                        <a:spcAft>
                          <a:spcPts val="0"/>
                        </a:spcAft>
                        <a:buNone/>
                      </a:pPr>
                      <a:r>
                        <a:rPr lang="en" sz="1300"/>
                        <a:t>HTTP Method</a:t>
                      </a:r>
                      <a:endParaRPr sz="1300"/>
                    </a:p>
                  </a:txBody>
                  <a:tcPr marT="63500" marB="63500" marR="63500" marL="63500">
                    <a:solidFill>
                      <a:srgbClr val="EFEFEF"/>
                    </a:solidFill>
                  </a:tcPr>
                </a:tc>
                <a:tc>
                  <a:txBody>
                    <a:bodyPr/>
                    <a:lstStyle/>
                    <a:p>
                      <a:pPr indent="0" lvl="0" marL="0" rtl="0" algn="l">
                        <a:lnSpc>
                          <a:spcPct val="200000"/>
                        </a:lnSpc>
                        <a:spcBef>
                          <a:spcPts val="0"/>
                        </a:spcBef>
                        <a:spcAft>
                          <a:spcPts val="0"/>
                        </a:spcAft>
                        <a:buNone/>
                      </a:pPr>
                      <a:r>
                        <a:rPr lang="en" sz="1300"/>
                        <a:t>Endpoint</a:t>
                      </a:r>
                      <a:endParaRPr sz="1300"/>
                    </a:p>
                  </a:txBody>
                  <a:tcPr marT="63500" marB="63500" marR="63500" marL="63500">
                    <a:solidFill>
                      <a:srgbClr val="EFEFEF"/>
                    </a:solidFill>
                  </a:tcPr>
                </a:tc>
                <a:tc>
                  <a:txBody>
                    <a:bodyPr/>
                    <a:lstStyle/>
                    <a:p>
                      <a:pPr indent="0" lvl="0" marL="0" rtl="0" algn="l">
                        <a:lnSpc>
                          <a:spcPct val="200000"/>
                        </a:lnSpc>
                        <a:spcBef>
                          <a:spcPts val="0"/>
                        </a:spcBef>
                        <a:spcAft>
                          <a:spcPts val="0"/>
                        </a:spcAft>
                        <a:buNone/>
                      </a:pPr>
                      <a:r>
                        <a:rPr lang="en" sz="1300"/>
                        <a:t>Description</a:t>
                      </a:r>
                      <a:endParaRPr sz="1300"/>
                    </a:p>
                  </a:txBody>
                  <a:tcPr marT="63500" marB="63500" marR="63500" marL="63500">
                    <a:solidFill>
                      <a:srgbClr val="EFEFEF"/>
                    </a:solidFill>
                  </a:tcPr>
                </a:tc>
              </a:tr>
              <a:tr h="615300">
                <a:tc>
                  <a:txBody>
                    <a:bodyPr/>
                    <a:lstStyle/>
                    <a:p>
                      <a:pPr indent="0" lvl="0" marL="0" rtl="0" algn="l">
                        <a:lnSpc>
                          <a:spcPct val="200000"/>
                        </a:lnSpc>
                        <a:spcBef>
                          <a:spcPts val="0"/>
                        </a:spcBef>
                        <a:spcAft>
                          <a:spcPts val="0"/>
                        </a:spcAft>
                        <a:buNone/>
                      </a:pPr>
                      <a:r>
                        <a:rPr lang="en" sz="1300"/>
                        <a:t>POST</a:t>
                      </a:r>
                      <a:endParaRPr sz="1300"/>
                    </a:p>
                  </a:txBody>
                  <a:tcPr marT="63500" marB="63500" marR="63500" marL="63500"/>
                </a:tc>
                <a:tc>
                  <a:txBody>
                    <a:bodyPr/>
                    <a:lstStyle/>
                    <a:p>
                      <a:pPr indent="0" lvl="0" marL="0" rtl="0" algn="l">
                        <a:lnSpc>
                          <a:spcPct val="200000"/>
                        </a:lnSpc>
                        <a:spcBef>
                          <a:spcPts val="0"/>
                        </a:spcBef>
                        <a:spcAft>
                          <a:spcPts val="0"/>
                        </a:spcAft>
                        <a:buNone/>
                      </a:pPr>
                      <a:r>
                        <a:rPr lang="en" sz="1300"/>
                        <a:t>/id (requires json request body)</a:t>
                      </a:r>
                      <a:endParaRPr sz="1300"/>
                    </a:p>
                  </a:txBody>
                  <a:tcPr marT="63500" marB="63500" marR="63500" marL="63500"/>
                </a:tc>
                <a:tc>
                  <a:txBody>
                    <a:bodyPr/>
                    <a:lstStyle/>
                    <a:p>
                      <a:pPr indent="0" lvl="0" marL="0" rtl="0" algn="l">
                        <a:lnSpc>
                          <a:spcPct val="200000"/>
                        </a:lnSpc>
                        <a:spcBef>
                          <a:spcPts val="0"/>
                        </a:spcBef>
                        <a:spcAft>
                          <a:spcPts val="0"/>
                        </a:spcAft>
                        <a:buNone/>
                      </a:pPr>
                      <a:r>
                        <a:rPr lang="en" sz="1300"/>
                        <a:t>publish controller AID -&gt; key event state (KES) mapping</a:t>
                      </a:r>
                      <a:endParaRPr sz="1300"/>
                    </a:p>
                  </a:txBody>
                  <a:tcPr marT="63500" marB="63500" marR="63500" marL="63500"/>
                </a:tc>
              </a:tr>
              <a:tr h="615300">
                <a:tc>
                  <a:txBody>
                    <a:bodyPr/>
                    <a:lstStyle/>
                    <a:p>
                      <a:pPr indent="0" lvl="0" marL="0" rtl="0" algn="l">
                        <a:lnSpc>
                          <a:spcPct val="200000"/>
                        </a:lnSpc>
                        <a:spcBef>
                          <a:spcPts val="0"/>
                        </a:spcBef>
                        <a:spcAft>
                          <a:spcPts val="0"/>
                        </a:spcAft>
                        <a:buNone/>
                      </a:pPr>
                      <a:r>
                        <a:rPr lang="en" sz="1300"/>
                        <a:t>GET</a:t>
                      </a:r>
                      <a:endParaRPr sz="1300"/>
                    </a:p>
                  </a:txBody>
                  <a:tcPr marT="63500" marB="63500" marR="63500" marL="63500"/>
                </a:tc>
                <a:tc>
                  <a:txBody>
                    <a:bodyPr/>
                    <a:lstStyle/>
                    <a:p>
                      <a:pPr indent="0" lvl="0" marL="0" rtl="0" algn="l">
                        <a:lnSpc>
                          <a:spcPct val="200000"/>
                        </a:lnSpc>
                        <a:spcBef>
                          <a:spcPts val="0"/>
                        </a:spcBef>
                        <a:spcAft>
                          <a:spcPts val="0"/>
                        </a:spcAft>
                        <a:buNone/>
                      </a:pPr>
                      <a:r>
                        <a:rPr lang="en" sz="1300"/>
                        <a:t>/id&lt;aid&gt; </a:t>
                      </a:r>
                      <a:endParaRPr sz="1300"/>
                    </a:p>
                  </a:txBody>
                  <a:tcPr marT="63500" marB="63500" marR="63500" marL="63500"/>
                </a:tc>
                <a:tc>
                  <a:txBody>
                    <a:bodyPr/>
                    <a:lstStyle/>
                    <a:p>
                      <a:pPr indent="0" lvl="0" marL="0" rtl="0" algn="l">
                        <a:lnSpc>
                          <a:spcPct val="200000"/>
                        </a:lnSpc>
                        <a:spcBef>
                          <a:spcPts val="0"/>
                        </a:spcBef>
                        <a:spcAft>
                          <a:spcPts val="0"/>
                        </a:spcAft>
                        <a:buNone/>
                      </a:pPr>
                      <a:r>
                        <a:rPr lang="en" sz="1300"/>
                        <a:t>get KES from controller AID</a:t>
                      </a:r>
                      <a:endParaRPr sz="1300"/>
                    </a:p>
                  </a:txBody>
                  <a:tcPr marT="63500" marB="63500" marR="63500" marL="63500"/>
                </a:tc>
              </a:tr>
              <a:tr h="615300">
                <a:tc>
                  <a:txBody>
                    <a:bodyPr/>
                    <a:lstStyle/>
                    <a:p>
                      <a:pPr indent="0" lvl="0" marL="0" rtl="0" algn="l">
                        <a:lnSpc>
                          <a:spcPct val="200000"/>
                        </a:lnSpc>
                        <a:spcBef>
                          <a:spcPts val="0"/>
                        </a:spcBef>
                        <a:spcAft>
                          <a:spcPts val="0"/>
                        </a:spcAft>
                        <a:buNone/>
                      </a:pPr>
                      <a:r>
                        <a:rPr lang="en" sz="1300"/>
                        <a:t>POST</a:t>
                      </a:r>
                      <a:endParaRPr sz="1300"/>
                    </a:p>
                  </a:txBody>
                  <a:tcPr marT="63500" marB="63500" marR="63500" marL="63500"/>
                </a:tc>
                <a:tc>
                  <a:txBody>
                    <a:bodyPr/>
                    <a:lstStyle/>
                    <a:p>
                      <a:pPr indent="0" lvl="0" marL="0" rtl="0" algn="l">
                        <a:lnSpc>
                          <a:spcPct val="200000"/>
                        </a:lnSpc>
                        <a:spcBef>
                          <a:spcPts val="0"/>
                        </a:spcBef>
                        <a:spcAft>
                          <a:spcPts val="0"/>
                        </a:spcAft>
                        <a:buNone/>
                      </a:pPr>
                      <a:r>
                        <a:rPr lang="en" sz="1300"/>
                        <a:t>/ip (requires json request body)</a:t>
                      </a:r>
                      <a:endParaRPr sz="1300"/>
                    </a:p>
                  </a:txBody>
                  <a:tcPr marT="63500" marB="63500" marR="63500" marL="63500"/>
                </a:tc>
                <a:tc>
                  <a:txBody>
                    <a:bodyPr/>
                    <a:lstStyle/>
                    <a:p>
                      <a:pPr indent="0" lvl="0" marL="0" rtl="0" algn="l">
                        <a:lnSpc>
                          <a:spcPct val="200000"/>
                        </a:lnSpc>
                        <a:spcBef>
                          <a:spcPts val="0"/>
                        </a:spcBef>
                        <a:spcAft>
                          <a:spcPts val="0"/>
                        </a:spcAft>
                        <a:buNone/>
                      </a:pPr>
                      <a:r>
                        <a:rPr lang="en" sz="1300"/>
                        <a:t>publish witness AID -&gt; IP mapping</a:t>
                      </a:r>
                      <a:endParaRPr sz="1300"/>
                    </a:p>
                  </a:txBody>
                  <a:tcPr marT="63500" marB="63500" marR="63500" marL="63500"/>
                </a:tc>
              </a:tr>
              <a:tr h="615300">
                <a:tc>
                  <a:txBody>
                    <a:bodyPr/>
                    <a:lstStyle/>
                    <a:p>
                      <a:pPr indent="0" lvl="0" marL="0" rtl="0" algn="l">
                        <a:lnSpc>
                          <a:spcPct val="200000"/>
                        </a:lnSpc>
                        <a:spcBef>
                          <a:spcPts val="0"/>
                        </a:spcBef>
                        <a:spcAft>
                          <a:spcPts val="0"/>
                        </a:spcAft>
                        <a:buNone/>
                      </a:pPr>
                      <a:r>
                        <a:rPr lang="en" sz="1300"/>
                        <a:t>GET</a:t>
                      </a:r>
                      <a:endParaRPr sz="1300"/>
                    </a:p>
                  </a:txBody>
                  <a:tcPr marT="63500" marB="63500" marR="63500" marL="63500"/>
                </a:tc>
                <a:tc>
                  <a:txBody>
                    <a:bodyPr/>
                    <a:lstStyle/>
                    <a:p>
                      <a:pPr indent="0" lvl="0" marL="0" rtl="0" algn="l">
                        <a:lnSpc>
                          <a:spcPct val="200000"/>
                        </a:lnSpc>
                        <a:spcBef>
                          <a:spcPts val="0"/>
                        </a:spcBef>
                        <a:spcAft>
                          <a:spcPts val="0"/>
                        </a:spcAft>
                        <a:buNone/>
                      </a:pPr>
                      <a:r>
                        <a:rPr lang="en" sz="1300"/>
                        <a:t>/ip/&lt;witness_id&gt;</a:t>
                      </a:r>
                      <a:endParaRPr sz="1300"/>
                    </a:p>
                  </a:txBody>
                  <a:tcPr marT="63500" marB="63500" marR="63500" marL="63500"/>
                </a:tc>
                <a:tc>
                  <a:txBody>
                    <a:bodyPr/>
                    <a:lstStyle/>
                    <a:p>
                      <a:pPr indent="0" lvl="0" marL="0" rtl="0" algn="l">
                        <a:lnSpc>
                          <a:spcPct val="200000"/>
                        </a:lnSpc>
                        <a:spcBef>
                          <a:spcPts val="0"/>
                        </a:spcBef>
                        <a:spcAft>
                          <a:spcPts val="0"/>
                        </a:spcAft>
                        <a:buNone/>
                      </a:pPr>
                      <a:r>
                        <a:rPr lang="en" sz="1300"/>
                        <a:t>get witness IP from witness AID</a:t>
                      </a:r>
                      <a:endParaRPr sz="1300"/>
                    </a:p>
                  </a:txBody>
                  <a:tcPr marT="63500" marB="63500" marR="63500" marL="635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Insecure Internet</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Internet was not designed with security in mind</a:t>
            </a:r>
            <a:endParaRPr/>
          </a:p>
          <a:p>
            <a:pPr indent="-342900" lvl="0" marL="457200" rtl="0" algn="l">
              <a:spcBef>
                <a:spcPts val="0"/>
              </a:spcBef>
              <a:spcAft>
                <a:spcPts val="0"/>
              </a:spcAft>
              <a:buSzPts val="1800"/>
              <a:buChar char="●"/>
            </a:pPr>
            <a:r>
              <a:rPr lang="en"/>
              <a:t>Today we have HTTP</a:t>
            </a:r>
            <a:r>
              <a:rPr b="1" lang="en"/>
              <a:t>S</a:t>
            </a:r>
            <a:r>
              <a:rPr lang="en"/>
              <a:t> and DNS</a:t>
            </a:r>
            <a:r>
              <a:rPr b="1" lang="en"/>
              <a:t>SEC</a:t>
            </a:r>
            <a:r>
              <a:rPr lang="en"/>
              <a:t>, but these are bolt-on solutions with constant new vulnerabilities being discovered.</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To fully counteract these issues, the Internet should be designed with security </a:t>
            </a:r>
            <a:r>
              <a:rPr i="1" lang="en"/>
              <a:t>from the ground up</a:t>
            </a:r>
            <a:endParaRPr b="1" i="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3. Verify Data is Authentic</a:t>
            </a:r>
            <a:endParaRPr/>
          </a:p>
        </p:txBody>
      </p:sp>
      <p:sp>
        <p:nvSpPr>
          <p:cNvPr id="207" name="Google Shape;207;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KERI is based on the idea of </a:t>
            </a:r>
            <a:r>
              <a:rPr i="1" lang="en"/>
              <a:t>end-verifiability</a:t>
            </a:r>
            <a:r>
              <a:rPr lang="en"/>
              <a:t> — all events can be verified anytime by anyone</a:t>
            </a:r>
            <a:endParaRPr/>
          </a:p>
          <a:p>
            <a:pPr indent="-342900" lvl="0" marL="457200" rtl="0" algn="l">
              <a:spcBef>
                <a:spcPts val="0"/>
              </a:spcBef>
              <a:spcAft>
                <a:spcPts val="0"/>
              </a:spcAft>
              <a:buSzPts val="1800"/>
              <a:buChar char="●"/>
            </a:pPr>
            <a:r>
              <a:rPr lang="en"/>
              <a:t>Keridemlia follows this idea:</a:t>
            </a:r>
            <a:endParaRPr/>
          </a:p>
          <a:p>
            <a:pPr indent="-317500" lvl="1" marL="914400" rtl="0" algn="l">
              <a:spcBef>
                <a:spcPts val="0"/>
              </a:spcBef>
              <a:spcAft>
                <a:spcPts val="0"/>
              </a:spcAft>
              <a:buSzPts val="1400"/>
              <a:buChar char="○"/>
            </a:pPr>
            <a:r>
              <a:rPr lang="en"/>
              <a:t>All data must be verified before it is published to the DHT</a:t>
            </a:r>
            <a:endParaRPr/>
          </a:p>
          <a:p>
            <a:pPr indent="-317500" lvl="1" marL="914400" rtl="0" algn="l">
              <a:spcBef>
                <a:spcPts val="0"/>
              </a:spcBef>
              <a:spcAft>
                <a:spcPts val="0"/>
              </a:spcAft>
              <a:buSzPts val="1400"/>
              <a:buChar char="○"/>
            </a:pPr>
            <a:r>
              <a:rPr lang="en"/>
              <a:t>All data fetched from the DHT is accompanied with a signature, allowing the client to verify its authenticity</a:t>
            </a:r>
            <a:endParaRPr/>
          </a:p>
          <a:p>
            <a:pPr indent="-342900" lvl="0" marL="457200" rtl="0" algn="l">
              <a:spcBef>
                <a:spcPts val="0"/>
              </a:spcBef>
              <a:spcAft>
                <a:spcPts val="0"/>
              </a:spcAft>
              <a:buSzPts val="1800"/>
              <a:buChar char="●"/>
            </a:pPr>
            <a:r>
              <a:rPr lang="en"/>
              <a:t>This also saves storage space — no garbage data published to network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3. Verify Data is Authentic</a:t>
            </a:r>
            <a:endParaRPr/>
          </a:p>
        </p:txBody>
      </p:sp>
      <p:sp>
        <p:nvSpPr>
          <p:cNvPr id="213" name="Google Shape;213;p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controller AID -&gt; AID’s key event state (KES) mappings:</a:t>
            </a:r>
            <a:endParaRPr/>
          </a:p>
          <a:p>
            <a:pPr indent="-342900" lvl="0" marL="457200" rtl="0" algn="l">
              <a:spcBef>
                <a:spcPts val="1600"/>
              </a:spcBef>
              <a:spcAft>
                <a:spcPts val="0"/>
              </a:spcAft>
              <a:buSzPts val="1800"/>
              <a:buChar char="●"/>
            </a:pPr>
            <a:r>
              <a:rPr lang="en"/>
              <a:t>Controller AIDs must be published using their latest </a:t>
            </a:r>
            <a:r>
              <a:rPr i="1" lang="en"/>
              <a:t>key event state</a:t>
            </a:r>
            <a:endParaRPr/>
          </a:p>
          <a:p>
            <a:pPr indent="-342900" lvl="0" marL="457200" rtl="0" algn="l">
              <a:spcBef>
                <a:spcPts val="0"/>
              </a:spcBef>
              <a:spcAft>
                <a:spcPts val="0"/>
              </a:spcAft>
              <a:buSzPts val="1800"/>
              <a:buChar char="●"/>
            </a:pPr>
            <a:r>
              <a:rPr lang="en"/>
              <a:t>Key event state (KES) - result of compounding all events in KEL to get the latest AID data</a:t>
            </a:r>
            <a:endParaRPr/>
          </a:p>
          <a:p>
            <a:pPr indent="-342900" lvl="0" marL="457200" rtl="0" algn="l">
              <a:spcBef>
                <a:spcPts val="0"/>
              </a:spcBef>
              <a:spcAft>
                <a:spcPts val="0"/>
              </a:spcAft>
              <a:buSzPts val="1800"/>
              <a:buChar char="●"/>
            </a:pPr>
            <a:r>
              <a:rPr lang="en"/>
              <a:t>KES includes the AID prefix identifier, latest witness AID set, and latest public keys</a:t>
            </a:r>
            <a:endParaRPr/>
          </a:p>
          <a:p>
            <a:pPr indent="-342900" lvl="0" marL="457200" rtl="0" algn="l">
              <a:spcBef>
                <a:spcPts val="0"/>
              </a:spcBef>
              <a:spcAft>
                <a:spcPts val="0"/>
              </a:spcAft>
              <a:buSzPts val="1800"/>
              <a:buChar char="●"/>
            </a:pPr>
            <a:r>
              <a:rPr lang="en"/>
              <a:t>The KES was created from signed events—if the caller does not trust the KES, they can request the full signed KEL from the witness and verify it </a:t>
            </a:r>
            <a:endParaRPr/>
          </a:p>
          <a:p>
            <a:pPr indent="-342900" lvl="0" marL="457200" rtl="0" algn="l">
              <a:spcBef>
                <a:spcPts val="0"/>
              </a:spcBef>
              <a:spcAft>
                <a:spcPts val="0"/>
              </a:spcAft>
              <a:buSzPts val="1800"/>
              <a:buChar char="●"/>
            </a:pPr>
            <a:r>
              <a:rPr lang="en"/>
              <a:t>All signatures are stored in the DHT and returned on GET requests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3. Verify Data is Authentic</a:t>
            </a:r>
            <a:endParaRPr/>
          </a:p>
        </p:txBody>
      </p:sp>
      <p:sp>
        <p:nvSpPr>
          <p:cNvPr id="219" name="Google Shape;219;p3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witness AID -&gt; witness IP address mappings:</a:t>
            </a:r>
            <a:endParaRPr/>
          </a:p>
          <a:p>
            <a:pPr indent="-342900" lvl="0" marL="457200" rtl="0" algn="l">
              <a:spcBef>
                <a:spcPts val="1600"/>
              </a:spcBef>
              <a:spcAft>
                <a:spcPts val="0"/>
              </a:spcAft>
              <a:buSzPts val="1800"/>
              <a:buChar char="●"/>
            </a:pPr>
            <a:r>
              <a:rPr lang="en"/>
              <a:t>Witness</a:t>
            </a:r>
            <a:r>
              <a:rPr lang="en"/>
              <a:t> AIDs are </a:t>
            </a:r>
            <a:r>
              <a:rPr i="1" lang="en"/>
              <a:t>non-transferable</a:t>
            </a:r>
            <a:r>
              <a:rPr lang="en"/>
              <a:t> — </a:t>
            </a:r>
            <a:r>
              <a:rPr lang="en"/>
              <a:t>their keys cannot be rotated</a:t>
            </a:r>
            <a:endParaRPr/>
          </a:p>
          <a:p>
            <a:pPr indent="-317500" lvl="1" marL="914400" rtl="0" algn="l">
              <a:spcBef>
                <a:spcPts val="0"/>
              </a:spcBef>
              <a:spcAft>
                <a:spcPts val="0"/>
              </a:spcAft>
              <a:buSzPts val="1400"/>
              <a:buChar char="○"/>
            </a:pPr>
            <a:r>
              <a:rPr lang="en"/>
              <a:t>No need for a KEL (key event log) or KES (key event state)</a:t>
            </a:r>
            <a:endParaRPr/>
          </a:p>
          <a:p>
            <a:pPr indent="-317500" lvl="1" marL="914400" rtl="0" algn="l">
              <a:spcBef>
                <a:spcPts val="0"/>
              </a:spcBef>
              <a:spcAft>
                <a:spcPts val="0"/>
              </a:spcAft>
              <a:buSzPts val="1400"/>
              <a:buChar char="○"/>
            </a:pPr>
            <a:r>
              <a:rPr lang="en"/>
              <a:t>The AID prefix itself contains all information necessary to verify the controller of the AID</a:t>
            </a:r>
            <a:endParaRPr/>
          </a:p>
          <a:p>
            <a:pPr indent="-342900" lvl="0" marL="457200" rtl="0" algn="l">
              <a:spcBef>
                <a:spcPts val="0"/>
              </a:spcBef>
              <a:spcAft>
                <a:spcPts val="0"/>
              </a:spcAft>
              <a:buSzPts val="1800"/>
              <a:buChar char="●"/>
            </a:pPr>
            <a:r>
              <a:rPr lang="en"/>
              <a:t>Witness IP addresses must be signed with the witness’s AID’s private key</a:t>
            </a:r>
            <a:endParaRPr/>
          </a:p>
          <a:p>
            <a:pPr indent="-342900" lvl="0" marL="457200" rtl="0" algn="l">
              <a:spcBef>
                <a:spcPts val="0"/>
              </a:spcBef>
              <a:spcAft>
                <a:spcPts val="0"/>
              </a:spcAft>
              <a:buSzPts val="1800"/>
              <a:buChar char="●"/>
            </a:pPr>
            <a:r>
              <a:rPr lang="en"/>
              <a:t>All signatures are stored in the DHT and returned on GET requests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3. Verify Data is Authentic</a:t>
            </a:r>
            <a:endParaRPr/>
          </a:p>
        </p:txBody>
      </p:sp>
      <p:sp>
        <p:nvSpPr>
          <p:cNvPr id="225" name="Google Shape;225;p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Properties</a:t>
            </a:r>
            <a:endParaRPr/>
          </a:p>
          <a:p>
            <a:pPr indent="-342900" lvl="0" marL="457200" rtl="0" algn="l">
              <a:spcBef>
                <a:spcPts val="1600"/>
              </a:spcBef>
              <a:spcAft>
                <a:spcPts val="0"/>
              </a:spcAft>
              <a:buSzPts val="1800"/>
              <a:buChar char="●"/>
            </a:pPr>
            <a:r>
              <a:rPr lang="en"/>
              <a:t>Validating data to be published prevents Cache Poisoning (from DNS)</a:t>
            </a:r>
            <a:endParaRPr/>
          </a:p>
          <a:p>
            <a:pPr indent="-317500" lvl="1" marL="914400" rtl="0" algn="l">
              <a:spcBef>
                <a:spcPts val="0"/>
              </a:spcBef>
              <a:spcAft>
                <a:spcPts val="0"/>
              </a:spcAft>
              <a:buSzPts val="1400"/>
              <a:buChar char="○"/>
            </a:pPr>
            <a:r>
              <a:rPr lang="en"/>
              <a:t>DNS does not validate mappings, so fake data can be published that falsely redirects users or blocks website access</a:t>
            </a:r>
            <a:endParaRPr/>
          </a:p>
          <a:p>
            <a:pPr indent="-317500" lvl="1" marL="914400" rtl="0" algn="l">
              <a:spcBef>
                <a:spcPts val="0"/>
              </a:spcBef>
              <a:spcAft>
                <a:spcPts val="0"/>
              </a:spcAft>
              <a:buSzPts val="1400"/>
              <a:buChar char="○"/>
            </a:pPr>
            <a:r>
              <a:rPr lang="en"/>
              <a:t>While false data can still be published to Keridemlia, it is easily detectable</a:t>
            </a:r>
            <a:endParaRPr/>
          </a:p>
          <a:p>
            <a:pPr indent="-342900" lvl="0" marL="457200" rtl="0" algn="l">
              <a:spcBef>
                <a:spcPts val="0"/>
              </a:spcBef>
              <a:spcAft>
                <a:spcPts val="0"/>
              </a:spcAft>
              <a:buSzPts val="1800"/>
              <a:buChar char="●"/>
            </a:pPr>
            <a:r>
              <a:rPr lang="en"/>
              <a:t>Providing signatures in GET responses </a:t>
            </a:r>
            <a:r>
              <a:rPr lang="en"/>
              <a:t>prevents a client from ever using an invalid entry if it were somehow published to the DHT</a:t>
            </a:r>
            <a:endParaRPr/>
          </a:p>
          <a:p>
            <a:pPr indent="-342900" lvl="0" marL="457200" rtl="0" algn="l">
              <a:spcBef>
                <a:spcPts val="0"/>
              </a:spcBef>
              <a:spcAft>
                <a:spcPts val="0"/>
              </a:spcAft>
              <a:buSzPts val="1800"/>
              <a:buChar char="●"/>
            </a:pPr>
            <a:r>
              <a:rPr lang="en"/>
              <a:t>It also limits attacks by malicious Keridemlia servers to only dropping data entries or denying service</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Current State of Keridemlia</a:t>
            </a:r>
            <a:endParaRPr/>
          </a:p>
        </p:txBody>
      </p:sp>
      <p:sp>
        <p:nvSpPr>
          <p:cNvPr id="231" name="Google Shape;231;p3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Prototype is being actively developed at </a:t>
            </a:r>
            <a:r>
              <a:rPr lang="en" u="sng">
                <a:solidFill>
                  <a:schemeClr val="hlink"/>
                </a:solidFill>
                <a:hlinkClick r:id="rId3"/>
              </a:rPr>
              <a:t>https://github.com/ryanwwest/kademlia</a:t>
            </a:r>
            <a:r>
              <a:rPr lang="en"/>
              <a:t>, which is a modified fork of the Kademlia repository</a:t>
            </a:r>
            <a:endParaRPr/>
          </a:p>
          <a:p>
            <a:pPr indent="-342900" lvl="0" marL="457200" rtl="0" algn="l">
              <a:spcBef>
                <a:spcPts val="0"/>
              </a:spcBef>
              <a:spcAft>
                <a:spcPts val="0"/>
              </a:spcAft>
              <a:buSzPts val="1800"/>
              <a:buChar char="●"/>
            </a:pPr>
            <a:r>
              <a:rPr lang="en"/>
              <a:t>Design steps 1 and 2 are implemented; step 3 is in progress</a:t>
            </a:r>
            <a:endParaRPr/>
          </a:p>
          <a:p>
            <a:pPr indent="-342900" lvl="0" marL="457200" rtl="0" algn="l">
              <a:spcBef>
                <a:spcPts val="0"/>
              </a:spcBef>
              <a:spcAft>
                <a:spcPts val="0"/>
              </a:spcAft>
              <a:buSzPts val="1800"/>
              <a:buChar char="●"/>
            </a:pPr>
            <a:r>
              <a:rPr lang="en"/>
              <a:t>Design paper available with more details available here: </a:t>
            </a:r>
            <a:r>
              <a:rPr lang="en" u="sng">
                <a:solidFill>
                  <a:schemeClr val="hlink"/>
                </a:solidFill>
                <a:hlinkClick r:id="rId4"/>
              </a:rPr>
              <a:t>https://docs.google.com/document/d/1URYyPf5BaMEmTSEtdQiNrxjDUPz3qLUiOhW-w67sDM4/edit?usp=sharing</a:t>
            </a:r>
            <a:r>
              <a:rPr lang="en"/>
              <a:t>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Potential Optimizations</a:t>
            </a:r>
            <a:endParaRPr/>
          </a:p>
        </p:txBody>
      </p:sp>
      <p:sp>
        <p:nvSpPr>
          <p:cNvPr id="237" name="Google Shape;237;p3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Return a witness IP address directly from a controller AID -&gt; witness AID request</a:t>
            </a:r>
            <a:endParaRPr/>
          </a:p>
          <a:p>
            <a:pPr indent="-317500" lvl="1" marL="914400" rtl="0" algn="l">
              <a:spcBef>
                <a:spcPts val="0"/>
              </a:spcBef>
              <a:spcAft>
                <a:spcPts val="0"/>
              </a:spcAft>
              <a:buSzPts val="1400"/>
              <a:buChar char="○"/>
            </a:pPr>
            <a:r>
              <a:rPr lang="en"/>
              <a:t>Today, two requests must be made for AID -&gt; witness AID then witness AID -&gt; witness IP</a:t>
            </a:r>
            <a:endParaRPr/>
          </a:p>
          <a:p>
            <a:pPr indent="-317500" lvl="1" marL="914400" rtl="0" algn="l">
              <a:spcBef>
                <a:spcPts val="0"/>
              </a:spcBef>
              <a:spcAft>
                <a:spcPts val="0"/>
              </a:spcAft>
              <a:buSzPts val="1400"/>
              <a:buChar char="○"/>
            </a:pPr>
            <a:r>
              <a:rPr lang="en"/>
              <a:t>Saves time and bandwidth</a:t>
            </a:r>
            <a:endParaRPr/>
          </a:p>
          <a:p>
            <a:pPr indent="-342900" lvl="0" marL="457200" rtl="0" algn="l">
              <a:spcBef>
                <a:spcPts val="0"/>
              </a:spcBef>
              <a:spcAft>
                <a:spcPts val="0"/>
              </a:spcAft>
              <a:buSzPts val="1800"/>
              <a:buChar char="●"/>
            </a:pPr>
            <a:r>
              <a:rPr lang="en"/>
              <a:t>Use local caching</a:t>
            </a:r>
            <a:endParaRPr/>
          </a:p>
          <a:p>
            <a:pPr indent="-317500" lvl="1" marL="914400" rtl="0" algn="l">
              <a:spcBef>
                <a:spcPts val="0"/>
              </a:spcBef>
              <a:spcAft>
                <a:spcPts val="0"/>
              </a:spcAft>
              <a:buSzPts val="1400"/>
              <a:buChar char="○"/>
            </a:pPr>
            <a:r>
              <a:rPr lang="en"/>
              <a:t>Like DNS, a local cache could store recent GET responses</a:t>
            </a:r>
            <a:endParaRPr/>
          </a:p>
          <a:p>
            <a:pPr indent="-317500" lvl="1" marL="914400" rtl="0" algn="l">
              <a:spcBef>
                <a:spcPts val="0"/>
              </a:spcBef>
              <a:spcAft>
                <a:spcPts val="0"/>
              </a:spcAft>
              <a:buSzPts val="1400"/>
              <a:buChar char="○"/>
            </a:pPr>
            <a:r>
              <a:rPr lang="en"/>
              <a:t>Before using the DHT, Keridemlia could check this cache for the response</a:t>
            </a:r>
            <a:endParaRPr/>
          </a:p>
          <a:p>
            <a:pPr indent="-317500" lvl="1" marL="914400" rtl="0" algn="l">
              <a:spcBef>
                <a:spcPts val="0"/>
              </a:spcBef>
              <a:spcAft>
                <a:spcPts val="0"/>
              </a:spcAft>
              <a:buSzPts val="1400"/>
              <a:buChar char="○"/>
            </a:pPr>
            <a:r>
              <a:rPr lang="en"/>
              <a:t>Also saves time and bandwidth</a:t>
            </a:r>
            <a:endParaRPr/>
          </a:p>
          <a:p>
            <a:pPr indent="-342900" lvl="0" marL="457200" rtl="0" algn="l">
              <a:spcBef>
                <a:spcPts val="0"/>
              </a:spcBef>
              <a:spcAft>
                <a:spcPts val="0"/>
              </a:spcAft>
              <a:buSzPts val="1800"/>
              <a:buChar char="●"/>
            </a:pPr>
            <a:r>
              <a:rPr lang="en"/>
              <a:t>Map AIDs to LIDs (Legitimized Human Meaningful Identifiers)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 or Feedback?</a:t>
            </a:r>
            <a:endParaRPr/>
          </a:p>
        </p:txBody>
      </p:sp>
      <p:sp>
        <p:nvSpPr>
          <p:cNvPr id="243" name="Google Shape;243;p3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Me</a:t>
            </a:r>
            <a:endParaRPr/>
          </a:p>
        </p:txBody>
      </p:sp>
      <p:sp>
        <p:nvSpPr>
          <p:cNvPr id="249" name="Google Shape;249;p3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Senior Research Scientist at Crimson Vista, </a:t>
            </a:r>
            <a:r>
              <a:rPr lang="en" u="sng">
                <a:solidFill>
                  <a:schemeClr val="hlink"/>
                </a:solidFill>
                <a:hlinkClick r:id="rId3"/>
              </a:rPr>
              <a:t>www.crimsonvista.com</a:t>
            </a:r>
            <a:r>
              <a:rPr lang="en"/>
              <a:t> </a:t>
            </a:r>
            <a:endParaRPr/>
          </a:p>
          <a:p>
            <a:pPr indent="-317500" lvl="1" marL="914400" rtl="0" algn="l">
              <a:spcBef>
                <a:spcPts val="0"/>
              </a:spcBef>
              <a:spcAft>
                <a:spcPts val="0"/>
              </a:spcAft>
              <a:buSzPts val="1400"/>
              <a:buChar char="○"/>
            </a:pPr>
            <a:r>
              <a:rPr lang="en"/>
              <a:t>Research for MS/PhD, cybersecurity litigation support, technical consulting</a:t>
            </a:r>
            <a:endParaRPr/>
          </a:p>
          <a:p>
            <a:pPr indent="-342900" lvl="0" marL="457200" rtl="0" algn="l">
              <a:spcBef>
                <a:spcPts val="0"/>
              </a:spcBef>
              <a:spcAft>
                <a:spcPts val="0"/>
              </a:spcAft>
              <a:buSzPts val="1800"/>
              <a:buChar char="●"/>
            </a:pPr>
            <a:r>
              <a:rPr lang="en"/>
              <a:t>Finishing my Master’s in Computer Science at BYU</a:t>
            </a:r>
            <a:endParaRPr/>
          </a:p>
          <a:p>
            <a:pPr indent="-317500" lvl="1" marL="914400" rtl="0" algn="l">
              <a:spcBef>
                <a:spcPts val="0"/>
              </a:spcBef>
              <a:spcAft>
                <a:spcPts val="0"/>
              </a:spcAft>
              <a:buSzPts val="1400"/>
              <a:buChar char="○"/>
            </a:pPr>
            <a:r>
              <a:rPr lang="en"/>
              <a:t>Keridemlia is my Master’s Project</a:t>
            </a:r>
            <a:endParaRPr/>
          </a:p>
          <a:p>
            <a:pPr indent="-342900" lvl="0" marL="457200" rtl="0" algn="l">
              <a:spcBef>
                <a:spcPts val="0"/>
              </a:spcBef>
              <a:spcAft>
                <a:spcPts val="0"/>
              </a:spcAft>
              <a:buSzPts val="1800"/>
              <a:buChar char="●"/>
            </a:pPr>
            <a:r>
              <a:rPr lang="en"/>
              <a:t>Starting a PhD in Computer Science in 2021 at U of U</a:t>
            </a:r>
            <a:endParaRPr/>
          </a:p>
          <a:p>
            <a:pPr indent="-342900" lvl="0" marL="457200" rtl="0" algn="l">
              <a:spcBef>
                <a:spcPts val="0"/>
              </a:spcBef>
              <a:spcAft>
                <a:spcPts val="0"/>
              </a:spcAft>
              <a:buSzPts val="1800"/>
              <a:buChar char="●"/>
            </a:pPr>
            <a:r>
              <a:rPr lang="en"/>
              <a:t>I enjoy piano, reading, racquetball and </a:t>
            </a:r>
            <a:r>
              <a:rPr lang="en" u="sng">
                <a:solidFill>
                  <a:schemeClr val="hlink"/>
                </a:solidFill>
                <a:hlinkClick r:id="rId4"/>
              </a:rPr>
              <a:t>chips &amp; salsa</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u="sng">
                <a:solidFill>
                  <a:schemeClr val="hlink"/>
                </a:solidFill>
                <a:hlinkClick r:id="rId5"/>
              </a:rPr>
              <a:t>www.</a:t>
            </a:r>
            <a:r>
              <a:rPr lang="en" u="sng">
                <a:solidFill>
                  <a:schemeClr val="hlink"/>
                </a:solidFill>
                <a:hlinkClick r:id="rId6"/>
              </a:rPr>
              <a:t>r</a:t>
            </a:r>
            <a:r>
              <a:rPr lang="en" u="sng">
                <a:solidFill>
                  <a:schemeClr val="hlink"/>
                </a:solidFill>
                <a:hlinkClick r:id="rId7"/>
              </a:rPr>
              <a:t>yanwwest.com</a:t>
            </a:r>
            <a:r>
              <a:rPr lang="en"/>
              <a:t> </a:t>
            </a:r>
            <a:r>
              <a:rPr lang="en" u="sng">
                <a:solidFill>
                  <a:schemeClr val="hlink"/>
                </a:solidFill>
                <a:hlinkClick r:id="rId8"/>
              </a:rPr>
              <a:t>ryanwest6@gmail.com</a:t>
            </a:r>
            <a:r>
              <a:rPr lang="en"/>
              <a:t> </a:t>
            </a:r>
            <a:endParaRPr/>
          </a:p>
        </p:txBody>
      </p:sp>
      <p:pic>
        <p:nvPicPr>
          <p:cNvPr id="250" name="Google Shape;250;p39"/>
          <p:cNvPicPr preferRelativeResize="0"/>
          <p:nvPr/>
        </p:nvPicPr>
        <p:blipFill>
          <a:blip r:embed="rId9">
            <a:alphaModFix/>
          </a:blip>
          <a:stretch>
            <a:fillRect/>
          </a:stretch>
        </p:blipFill>
        <p:spPr>
          <a:xfrm>
            <a:off x="6664600" y="2012924"/>
            <a:ext cx="1925299" cy="2566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Picture Credits</a:t>
            </a:r>
            <a:endParaRPr/>
          </a:p>
        </p:txBody>
      </p:sp>
      <p:sp>
        <p:nvSpPr>
          <p:cNvPr id="256" name="Google Shape;256;p4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DNS Hierarchy - </a:t>
            </a:r>
            <a:r>
              <a:rPr lang="en" u="sng">
                <a:solidFill>
                  <a:schemeClr val="hlink"/>
                </a:solidFill>
                <a:hlinkClick r:id="rId3"/>
              </a:rPr>
              <a:t>https://commons.wikimedia.org/wiki/File:DNS_schema.svg</a:t>
            </a:r>
            <a:r>
              <a:rPr lang="en"/>
              <a:t> </a:t>
            </a:r>
            <a:endParaRPr/>
          </a:p>
          <a:p>
            <a:pPr indent="0" lvl="0" marL="0" rtl="0" algn="l">
              <a:spcBef>
                <a:spcPts val="1600"/>
              </a:spcBef>
              <a:spcAft>
                <a:spcPts val="0"/>
              </a:spcAft>
              <a:buNone/>
            </a:pPr>
            <a:r>
              <a:rPr lang="en"/>
              <a:t>Flooding - </a:t>
            </a:r>
            <a:r>
              <a:rPr lang="en" u="sng">
                <a:solidFill>
                  <a:schemeClr val="hlink"/>
                </a:solidFill>
                <a:hlinkClick r:id="rId4"/>
              </a:rPr>
              <a:t>https://www.slideshare.net/shefali84/11-routing-35115583</a:t>
            </a:r>
            <a:endParaRPr/>
          </a:p>
          <a:p>
            <a:pPr indent="0" lvl="0" marL="0" rtl="0" algn="l">
              <a:spcBef>
                <a:spcPts val="1600"/>
              </a:spcBef>
              <a:spcAft>
                <a:spcPts val="0"/>
              </a:spcAft>
              <a:buNone/>
            </a:pPr>
            <a:r>
              <a:rPr lang="en"/>
              <a:t>DHT - </a:t>
            </a:r>
            <a:r>
              <a:rPr lang="en" u="sng">
                <a:solidFill>
                  <a:schemeClr val="hlink"/>
                </a:solidFill>
                <a:hlinkClick r:id="rId5"/>
              </a:rPr>
              <a:t>https://en.wikipedia.org/wiki/Distributed_hash_table</a:t>
            </a:r>
            <a:r>
              <a:rPr lang="en"/>
              <a:t> </a:t>
            </a:r>
            <a:endParaRPr/>
          </a:p>
          <a:p>
            <a:pPr indent="0" lvl="0" marL="0" rtl="0" algn="l">
              <a:spcBef>
                <a:spcPts val="1600"/>
              </a:spcBef>
              <a:spcAft>
                <a:spcPts val="0"/>
              </a:spcAft>
              <a:buNone/>
            </a:pPr>
            <a:r>
              <a:rPr lang="en"/>
              <a:t>Key Event Log - KERI whitepaper </a:t>
            </a:r>
            <a:r>
              <a:rPr lang="en" u="sng">
                <a:solidFill>
                  <a:schemeClr val="hlink"/>
                </a:solidFill>
                <a:hlinkClick r:id="rId6"/>
              </a:rPr>
              <a:t>https://github.com/SmithSamuelM/Papers/blob/master/whitepapers/KERI_WP_2.x.web.pdf</a:t>
            </a:r>
            <a:r>
              <a:rPr lang="en"/>
              <a:t>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KERI: Key Event Receipt Infrastructure</a:t>
            </a:r>
            <a:endParaRPr/>
          </a:p>
        </p:txBody>
      </p:sp>
      <p:sp>
        <p:nvSpPr>
          <p:cNvPr id="75" name="Google Shape;75;p15"/>
          <p:cNvSpPr txBox="1"/>
          <p:nvPr>
            <p:ph idx="1" type="body"/>
          </p:nvPr>
        </p:nvSpPr>
        <p:spPr>
          <a:xfrm>
            <a:off x="311700" y="1225225"/>
            <a:ext cx="87138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KERI</a:t>
            </a:r>
            <a:r>
              <a:rPr lang="en"/>
              <a:t> </a:t>
            </a:r>
            <a:r>
              <a:rPr lang="en"/>
              <a:t>is a fully decentralized, end-to-end identity system that uses </a:t>
            </a:r>
            <a:r>
              <a:rPr i="1" lang="en"/>
              <a:t>Autonomic Identifiers (AIDs)</a:t>
            </a:r>
            <a:r>
              <a:rPr lang="en"/>
              <a:t> which are embedded in their </a:t>
            </a:r>
            <a:r>
              <a:rPr i="1" lang="en"/>
              <a:t>controller’s</a:t>
            </a:r>
            <a:r>
              <a:rPr lang="en"/>
              <a:t> (owner’s) public keys</a:t>
            </a:r>
            <a:endParaRPr/>
          </a:p>
          <a:p>
            <a:pPr indent="-342900" lvl="0" marL="457200" rtl="0" algn="l">
              <a:spcBef>
                <a:spcPts val="1600"/>
              </a:spcBef>
              <a:spcAft>
                <a:spcPts val="0"/>
              </a:spcAft>
              <a:buSzPts val="1800"/>
              <a:buChar char="●"/>
            </a:pPr>
            <a:r>
              <a:rPr lang="en"/>
              <a:t>One can verify the authenticity of messages sent by controller with the AID</a:t>
            </a:r>
            <a:endParaRPr/>
          </a:p>
          <a:p>
            <a:pPr indent="-342900" lvl="0" marL="457200" rtl="0" algn="l">
              <a:spcBef>
                <a:spcPts val="0"/>
              </a:spcBef>
              <a:spcAft>
                <a:spcPts val="0"/>
              </a:spcAft>
              <a:buSzPts val="1800"/>
              <a:buChar char="●"/>
            </a:pPr>
            <a:r>
              <a:rPr lang="en"/>
              <a:t>AIDs are bound to separately-stored </a:t>
            </a:r>
            <a:r>
              <a:rPr i="1" lang="en"/>
              <a:t>key event logs (KELs)</a:t>
            </a:r>
            <a:r>
              <a:rPr lang="en"/>
              <a:t> for verification even after keys are rotated (updated). </a:t>
            </a:r>
            <a:endParaRPr/>
          </a:p>
          <a:p>
            <a:pPr indent="-317500" lvl="1" marL="914400" rtl="0" algn="l">
              <a:spcBef>
                <a:spcPts val="0"/>
              </a:spcBef>
              <a:spcAft>
                <a:spcPts val="0"/>
              </a:spcAft>
              <a:buSzPts val="1400"/>
              <a:buChar char="○"/>
            </a:pPr>
            <a:r>
              <a:rPr lang="en"/>
              <a:t>Key rotation, delegation, and revocation can be performed by appending signed events to this log</a:t>
            </a:r>
            <a:endParaRPr/>
          </a:p>
          <a:p>
            <a:pPr indent="-342900" lvl="0" marL="457200" rtl="0" algn="l">
              <a:spcBef>
                <a:spcPts val="0"/>
              </a:spcBef>
              <a:spcAft>
                <a:spcPts val="0"/>
              </a:spcAft>
              <a:buSzPts val="1800"/>
              <a:buChar char="●"/>
            </a:pPr>
            <a:r>
              <a:rPr lang="en"/>
              <a:t>Always-available </a:t>
            </a:r>
            <a:r>
              <a:rPr b="1" lang="en"/>
              <a:t>witness</a:t>
            </a:r>
            <a:r>
              <a:rPr lang="en"/>
              <a:t> servers store these KELs for retrieval.</a:t>
            </a:r>
            <a:endParaRPr/>
          </a:p>
          <a:p>
            <a:pPr indent="0" lvl="0" marL="0" rtl="0" algn="l">
              <a:spcBef>
                <a:spcPts val="1600"/>
              </a:spcBef>
              <a:spcAft>
                <a:spcPts val="0"/>
              </a:spcAft>
              <a:buNone/>
            </a:pPr>
            <a:r>
              <a:t/>
            </a:r>
            <a:endParaRPr b="1"/>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76" name="Google Shape;76;p15"/>
          <p:cNvSpPr txBox="1"/>
          <p:nvPr/>
        </p:nvSpPr>
        <p:spPr>
          <a:xfrm>
            <a:off x="1875150" y="4153975"/>
            <a:ext cx="5393700" cy="59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rgbClr val="FF0000"/>
                </a:solidFill>
                <a:highlight>
                  <a:srgbClr val="FFFFFF"/>
                </a:highlight>
                <a:latin typeface="Courier New"/>
                <a:ea typeface="Courier New"/>
                <a:cs typeface="Courier New"/>
                <a:sym typeface="Courier New"/>
              </a:rPr>
              <a:t>BXq5YqaL6L48pf0fu7IUhL0JRaU2_RxFP0AL43wYn148</a:t>
            </a:r>
            <a:endParaRPr b="1">
              <a:solidFill>
                <a:srgbClr val="FF0000"/>
              </a:solidFill>
              <a:latin typeface="Open Sans"/>
              <a:ea typeface="Open Sans"/>
              <a:cs typeface="Open Sans"/>
              <a:sym typeface="Open Sans"/>
            </a:endParaRPr>
          </a:p>
        </p:txBody>
      </p:sp>
      <p:sp>
        <p:nvSpPr>
          <p:cNvPr id="77" name="Google Shape;77;p15"/>
          <p:cNvSpPr txBox="1"/>
          <p:nvPr/>
        </p:nvSpPr>
        <p:spPr>
          <a:xfrm>
            <a:off x="3058650" y="4447675"/>
            <a:ext cx="3026700" cy="30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Open Sans"/>
                <a:ea typeface="Open Sans"/>
                <a:cs typeface="Open Sans"/>
                <a:sym typeface="Open Sans"/>
              </a:rPr>
              <a:t>Example AID; typically in Base64</a:t>
            </a:r>
            <a:endParaRPr i="1">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Anatomy of an Autonomic Identifier (AID)</a:t>
            </a:r>
            <a:endParaRPr/>
          </a:p>
        </p:txBody>
      </p:sp>
      <p:sp>
        <p:nvSpPr>
          <p:cNvPr id="83" name="Google Shape;83;p16"/>
          <p:cNvSpPr/>
          <p:nvPr/>
        </p:nvSpPr>
        <p:spPr>
          <a:xfrm>
            <a:off x="902461" y="1554275"/>
            <a:ext cx="1928100" cy="9171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t>Controller</a:t>
            </a:r>
            <a:endParaRPr b="1" sz="2200"/>
          </a:p>
        </p:txBody>
      </p:sp>
      <p:sp>
        <p:nvSpPr>
          <p:cNvPr id="84" name="Google Shape;84;p16"/>
          <p:cNvSpPr/>
          <p:nvPr/>
        </p:nvSpPr>
        <p:spPr>
          <a:xfrm>
            <a:off x="902461" y="3525016"/>
            <a:ext cx="1928100" cy="9171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t>Private Key</a:t>
            </a:r>
            <a:endParaRPr b="1" sz="2200"/>
          </a:p>
        </p:txBody>
      </p:sp>
      <p:sp>
        <p:nvSpPr>
          <p:cNvPr id="85" name="Google Shape;85;p16"/>
          <p:cNvSpPr/>
          <p:nvPr/>
        </p:nvSpPr>
        <p:spPr>
          <a:xfrm>
            <a:off x="4606090" y="3525016"/>
            <a:ext cx="1928100" cy="9171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t>Public Key</a:t>
            </a:r>
            <a:endParaRPr b="1" sz="2200"/>
          </a:p>
        </p:txBody>
      </p:sp>
      <p:sp>
        <p:nvSpPr>
          <p:cNvPr id="86" name="Google Shape;86;p16"/>
          <p:cNvSpPr/>
          <p:nvPr/>
        </p:nvSpPr>
        <p:spPr>
          <a:xfrm>
            <a:off x="4606090" y="1554275"/>
            <a:ext cx="1928100" cy="917100"/>
          </a:xfrm>
          <a:prstGeom prst="roundRect">
            <a:avLst>
              <a:gd fmla="val 16667" name="adj"/>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t>Identifier</a:t>
            </a:r>
            <a:endParaRPr b="1" sz="2200"/>
          </a:p>
        </p:txBody>
      </p:sp>
      <p:cxnSp>
        <p:nvCxnSpPr>
          <p:cNvPr id="87" name="Google Shape;87;p16"/>
          <p:cNvCxnSpPr>
            <a:stCxn id="83" idx="3"/>
            <a:endCxn id="86" idx="1"/>
          </p:cNvCxnSpPr>
          <p:nvPr/>
        </p:nvCxnSpPr>
        <p:spPr>
          <a:xfrm>
            <a:off x="2830561" y="2012825"/>
            <a:ext cx="1775400" cy="0"/>
          </a:xfrm>
          <a:prstGeom prst="straightConnector1">
            <a:avLst/>
          </a:prstGeom>
          <a:noFill/>
          <a:ln cap="flat" cmpd="sng" w="28575">
            <a:solidFill>
              <a:srgbClr val="CC0000"/>
            </a:solidFill>
            <a:prstDash val="solid"/>
            <a:round/>
            <a:headEnd len="med" w="med" type="none"/>
            <a:tailEnd len="med" w="med" type="triangle"/>
          </a:ln>
        </p:spPr>
      </p:cxnSp>
      <p:cxnSp>
        <p:nvCxnSpPr>
          <p:cNvPr id="88" name="Google Shape;88;p16"/>
          <p:cNvCxnSpPr>
            <a:stCxn id="83" idx="2"/>
            <a:endCxn id="84" idx="0"/>
          </p:cNvCxnSpPr>
          <p:nvPr/>
        </p:nvCxnSpPr>
        <p:spPr>
          <a:xfrm>
            <a:off x="1866511" y="2471375"/>
            <a:ext cx="0" cy="1053600"/>
          </a:xfrm>
          <a:prstGeom prst="straightConnector1">
            <a:avLst/>
          </a:prstGeom>
          <a:noFill/>
          <a:ln cap="flat" cmpd="sng" w="28575">
            <a:solidFill>
              <a:srgbClr val="0B5394"/>
            </a:solidFill>
            <a:prstDash val="solid"/>
            <a:round/>
            <a:headEnd len="med" w="med" type="none"/>
            <a:tailEnd len="med" w="med" type="triangle"/>
          </a:ln>
        </p:spPr>
      </p:cxnSp>
      <p:cxnSp>
        <p:nvCxnSpPr>
          <p:cNvPr id="89" name="Google Shape;89;p16"/>
          <p:cNvCxnSpPr>
            <a:endCxn id="86" idx="2"/>
          </p:cNvCxnSpPr>
          <p:nvPr/>
        </p:nvCxnSpPr>
        <p:spPr>
          <a:xfrm rot="10800000">
            <a:off x="5570140" y="2471375"/>
            <a:ext cx="0" cy="1053600"/>
          </a:xfrm>
          <a:prstGeom prst="straightConnector1">
            <a:avLst/>
          </a:prstGeom>
          <a:noFill/>
          <a:ln cap="flat" cmpd="sng" w="28575">
            <a:solidFill>
              <a:srgbClr val="0B5394"/>
            </a:solidFill>
            <a:prstDash val="solid"/>
            <a:round/>
            <a:headEnd len="med" w="med" type="none"/>
            <a:tailEnd len="med" w="med" type="triangle"/>
          </a:ln>
        </p:spPr>
      </p:cxnSp>
      <p:cxnSp>
        <p:nvCxnSpPr>
          <p:cNvPr id="90" name="Google Shape;90;p16"/>
          <p:cNvCxnSpPr/>
          <p:nvPr/>
        </p:nvCxnSpPr>
        <p:spPr>
          <a:xfrm>
            <a:off x="2787486" y="2435513"/>
            <a:ext cx="1853400" cy="1159200"/>
          </a:xfrm>
          <a:prstGeom prst="straightConnector1">
            <a:avLst/>
          </a:prstGeom>
          <a:noFill/>
          <a:ln cap="flat" cmpd="sng" w="28575">
            <a:solidFill>
              <a:srgbClr val="CC0000"/>
            </a:solidFill>
            <a:prstDash val="solid"/>
            <a:round/>
            <a:headEnd len="med" w="med" type="none"/>
            <a:tailEnd len="med" w="med" type="triangle"/>
          </a:ln>
        </p:spPr>
      </p:cxnSp>
      <p:cxnSp>
        <p:nvCxnSpPr>
          <p:cNvPr id="91" name="Google Shape;91;p16"/>
          <p:cNvCxnSpPr>
            <a:stCxn id="84" idx="3"/>
            <a:endCxn id="85" idx="1"/>
          </p:cNvCxnSpPr>
          <p:nvPr/>
        </p:nvCxnSpPr>
        <p:spPr>
          <a:xfrm>
            <a:off x="2830561" y="3983566"/>
            <a:ext cx="1775400" cy="0"/>
          </a:xfrm>
          <a:prstGeom prst="straightConnector1">
            <a:avLst/>
          </a:prstGeom>
          <a:noFill/>
          <a:ln cap="flat" cmpd="sng" w="28575">
            <a:solidFill>
              <a:schemeClr val="dk2"/>
            </a:solidFill>
            <a:prstDash val="dot"/>
            <a:round/>
            <a:headEnd len="med" w="med" type="none"/>
            <a:tailEnd len="med" w="med" type="none"/>
          </a:ln>
        </p:spPr>
      </p:cxnSp>
      <p:sp>
        <p:nvSpPr>
          <p:cNvPr id="92" name="Google Shape;92;p16"/>
          <p:cNvSpPr txBox="1"/>
          <p:nvPr/>
        </p:nvSpPr>
        <p:spPr>
          <a:xfrm>
            <a:off x="4364210" y="2823895"/>
            <a:ext cx="12060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B5394"/>
                </a:solidFill>
              </a:rPr>
              <a:t>Generates</a:t>
            </a:r>
            <a:endParaRPr sz="1700">
              <a:solidFill>
                <a:srgbClr val="0B5394"/>
              </a:solidFill>
            </a:endParaRPr>
          </a:p>
        </p:txBody>
      </p:sp>
      <p:sp>
        <p:nvSpPr>
          <p:cNvPr id="93" name="Google Shape;93;p16"/>
          <p:cNvSpPr txBox="1"/>
          <p:nvPr/>
        </p:nvSpPr>
        <p:spPr>
          <a:xfrm>
            <a:off x="3144865" y="1617064"/>
            <a:ext cx="11469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CC0000"/>
                </a:solidFill>
              </a:rPr>
              <a:t>Publishes</a:t>
            </a:r>
            <a:endParaRPr sz="1700">
              <a:solidFill>
                <a:srgbClr val="CC0000"/>
              </a:solidFill>
            </a:endParaRPr>
          </a:p>
        </p:txBody>
      </p:sp>
      <p:sp>
        <p:nvSpPr>
          <p:cNvPr id="94" name="Google Shape;94;p16"/>
          <p:cNvSpPr txBox="1"/>
          <p:nvPr/>
        </p:nvSpPr>
        <p:spPr>
          <a:xfrm>
            <a:off x="652150" y="2823895"/>
            <a:ext cx="12060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B5394"/>
                </a:solidFill>
              </a:rPr>
              <a:t>Generates</a:t>
            </a:r>
            <a:endParaRPr sz="1700">
              <a:solidFill>
                <a:srgbClr val="0B5394"/>
              </a:solidFill>
            </a:endParaRPr>
          </a:p>
        </p:txBody>
      </p:sp>
      <p:sp>
        <p:nvSpPr>
          <p:cNvPr id="95" name="Google Shape;95;p16"/>
          <p:cNvSpPr txBox="1"/>
          <p:nvPr/>
        </p:nvSpPr>
        <p:spPr>
          <a:xfrm>
            <a:off x="2590592" y="2878432"/>
            <a:ext cx="11469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CC0000"/>
                </a:solidFill>
              </a:rPr>
              <a:t>Publishes</a:t>
            </a:r>
            <a:endParaRPr sz="1700">
              <a:solidFill>
                <a:srgbClr val="CC0000"/>
              </a:solidFill>
            </a:endParaRPr>
          </a:p>
        </p:txBody>
      </p:sp>
      <p:sp>
        <p:nvSpPr>
          <p:cNvPr id="96" name="Google Shape;96;p16"/>
          <p:cNvSpPr/>
          <p:nvPr/>
        </p:nvSpPr>
        <p:spPr>
          <a:xfrm>
            <a:off x="7076150" y="2641025"/>
            <a:ext cx="1928124" cy="1210248"/>
          </a:xfrm>
          <a:prstGeom prst="cloud">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Key Event Log (KEL)</a:t>
            </a:r>
            <a:endParaRPr b="1"/>
          </a:p>
        </p:txBody>
      </p:sp>
      <p:cxnSp>
        <p:nvCxnSpPr>
          <p:cNvPr id="97" name="Google Shape;97;p16"/>
          <p:cNvCxnSpPr>
            <a:stCxn id="86" idx="3"/>
            <a:endCxn id="96" idx="3"/>
          </p:cNvCxnSpPr>
          <p:nvPr/>
        </p:nvCxnSpPr>
        <p:spPr>
          <a:xfrm>
            <a:off x="6534190" y="2012825"/>
            <a:ext cx="1506000" cy="697500"/>
          </a:xfrm>
          <a:prstGeom prst="curvedConnector2">
            <a:avLst/>
          </a:prstGeom>
          <a:noFill/>
          <a:ln cap="flat" cmpd="sng" w="19050">
            <a:solidFill>
              <a:schemeClr val="dk2"/>
            </a:solidFill>
            <a:prstDash val="solid"/>
            <a:round/>
            <a:headEnd len="med" w="med" type="triangl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Anatomy of Key Event Log (KEL) and Key Event State (KES)</a:t>
            </a:r>
            <a:endParaRPr sz="3600"/>
          </a:p>
        </p:txBody>
      </p:sp>
      <p:pic>
        <p:nvPicPr>
          <p:cNvPr id="103" name="Google Shape;103;p17"/>
          <p:cNvPicPr preferRelativeResize="0"/>
          <p:nvPr/>
        </p:nvPicPr>
        <p:blipFill rotWithShape="1">
          <a:blip r:embed="rId3">
            <a:alphaModFix/>
          </a:blip>
          <a:srcRect b="1769" l="4415" r="0" t="16677"/>
          <a:stretch/>
        </p:blipFill>
        <p:spPr>
          <a:xfrm>
            <a:off x="-182262" y="1261400"/>
            <a:ext cx="4754275" cy="3179875"/>
          </a:xfrm>
          <a:prstGeom prst="rect">
            <a:avLst/>
          </a:prstGeom>
          <a:noFill/>
          <a:ln>
            <a:noFill/>
          </a:ln>
        </p:spPr>
      </p:pic>
      <p:sp>
        <p:nvSpPr>
          <p:cNvPr id="104" name="Google Shape;104;p17"/>
          <p:cNvSpPr txBox="1"/>
          <p:nvPr/>
        </p:nvSpPr>
        <p:spPr>
          <a:xfrm>
            <a:off x="928075" y="4555475"/>
            <a:ext cx="1815900" cy="31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Key Event Log (KEL)</a:t>
            </a:r>
            <a:endParaRPr>
              <a:latin typeface="Open Sans"/>
              <a:ea typeface="Open Sans"/>
              <a:cs typeface="Open Sans"/>
              <a:sym typeface="Open Sans"/>
            </a:endParaRPr>
          </a:p>
        </p:txBody>
      </p:sp>
      <p:sp>
        <p:nvSpPr>
          <p:cNvPr id="105" name="Google Shape;105;p17"/>
          <p:cNvSpPr txBox="1"/>
          <p:nvPr/>
        </p:nvSpPr>
        <p:spPr>
          <a:xfrm>
            <a:off x="5467625" y="1300188"/>
            <a:ext cx="3284100" cy="310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a:t>
            </a:r>
            <a:endParaRPr sz="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        "vs": "KERI10JSON000155_",</a:t>
            </a:r>
            <a:endParaRPr sz="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        "pre": "DvdCuGNS8hfFwsDPr_arwNfcS-XGJjriA_DJFVpvVa98",</a:t>
            </a:r>
            <a:endParaRPr sz="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        "sn": "0",</a:t>
            </a:r>
            <a:endParaRPr sz="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        "ilk": "icp",</a:t>
            </a:r>
            <a:endParaRPr sz="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        "sith": "1",</a:t>
            </a:r>
            <a:endParaRPr sz="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        "keys": [ "DvdCuGNS8hfFwsDPr_arwNfcS-XGJjriA_DJFVpvVa98" ],</a:t>
            </a:r>
            <a:endParaRPr sz="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        "nxt": "E81dOYUE-rI5vSxlXyWWAnrChwJq_XRBndrIGD0YAZ0A",</a:t>
            </a:r>
            <a:endParaRPr sz="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        "toad": "1",</a:t>
            </a:r>
            <a:endParaRPr sz="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        "wits": [     "AA0Qupxej1c7f60oeEqlcWfGheabpg_V9IkEauaZzWuu-R3FNxxc0hyvnG8YyXT2iIV_1lUnw9k8Tqdw76wyNICg"</a:t>
            </a:r>
            <a:endParaRPr sz="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        ],</a:t>
            </a:r>
            <a:endParaRPr sz="9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900">
                <a:latin typeface="Open Sans"/>
                <a:ea typeface="Open Sans"/>
                <a:cs typeface="Open Sans"/>
                <a:sym typeface="Open Sans"/>
              </a:rPr>
              <a:t>        "cnfg": []</a:t>
            </a:r>
            <a:endParaRPr sz="900">
              <a:latin typeface="Open Sans"/>
              <a:ea typeface="Open Sans"/>
              <a:cs typeface="Open Sans"/>
              <a:sym typeface="Open Sans"/>
            </a:endParaRPr>
          </a:p>
          <a:p>
            <a:pPr indent="0" lvl="0" marL="0" rtl="0" algn="l">
              <a:lnSpc>
                <a:spcPct val="115000"/>
              </a:lnSpc>
              <a:spcBef>
                <a:spcPts val="0"/>
              </a:spcBef>
              <a:spcAft>
                <a:spcPts val="0"/>
              </a:spcAft>
              <a:buNone/>
            </a:pPr>
            <a:r>
              <a:rPr lang="en" sz="900">
                <a:latin typeface="Open Sans"/>
                <a:ea typeface="Open Sans"/>
                <a:cs typeface="Open Sans"/>
                <a:sym typeface="Open Sans"/>
              </a:rPr>
              <a:t>}</a:t>
            </a:r>
            <a:endParaRPr sz="900">
              <a:latin typeface="Open Sans"/>
              <a:ea typeface="Open Sans"/>
              <a:cs typeface="Open Sans"/>
              <a:sym typeface="Open Sans"/>
            </a:endParaRPr>
          </a:p>
        </p:txBody>
      </p:sp>
      <p:sp>
        <p:nvSpPr>
          <p:cNvPr id="106" name="Google Shape;106;p17"/>
          <p:cNvSpPr txBox="1"/>
          <p:nvPr/>
        </p:nvSpPr>
        <p:spPr>
          <a:xfrm>
            <a:off x="6201725" y="4555475"/>
            <a:ext cx="1951800" cy="31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Key Event State (KES)</a:t>
            </a:r>
            <a:endParaRPr>
              <a:latin typeface="Open Sans"/>
              <a:ea typeface="Open Sans"/>
              <a:cs typeface="Open Sans"/>
              <a:sym typeface="Open Sans"/>
            </a:endParaRPr>
          </a:p>
        </p:txBody>
      </p:sp>
      <p:sp>
        <p:nvSpPr>
          <p:cNvPr id="107" name="Google Shape;107;p17"/>
          <p:cNvSpPr/>
          <p:nvPr/>
        </p:nvSpPr>
        <p:spPr>
          <a:xfrm>
            <a:off x="3599825" y="2465238"/>
            <a:ext cx="1674600" cy="772200"/>
          </a:xfrm>
          <a:prstGeom prst="rightArrow">
            <a:avLst>
              <a:gd fmla="val 50000" name="adj1"/>
              <a:gd fmla="val 50000" name="adj2"/>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Produces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Modes of Running KERI</a:t>
            </a:r>
            <a:endParaRPr/>
          </a:p>
        </p:txBody>
      </p:sp>
      <p:sp>
        <p:nvSpPr>
          <p:cNvPr id="113" name="Google Shape;113;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Direct Mode (Private Mode)</a:t>
            </a:r>
            <a:endParaRPr/>
          </a:p>
          <a:p>
            <a:pPr indent="-317500" lvl="1" marL="914400" rtl="0" algn="l">
              <a:spcBef>
                <a:spcPts val="0"/>
              </a:spcBef>
              <a:spcAft>
                <a:spcPts val="0"/>
              </a:spcAft>
              <a:buSzPts val="1400"/>
              <a:buChar char="○"/>
            </a:pPr>
            <a:r>
              <a:rPr lang="en"/>
              <a:t>Controllers (users) wishing to communicate must establish an out-of-band connection</a:t>
            </a:r>
            <a:endParaRPr/>
          </a:p>
          <a:p>
            <a:pPr indent="-317500" lvl="1" marL="914400" rtl="0" algn="l">
              <a:spcBef>
                <a:spcPts val="0"/>
              </a:spcBef>
              <a:spcAft>
                <a:spcPts val="0"/>
              </a:spcAft>
              <a:buSzPts val="1400"/>
              <a:buChar char="○"/>
            </a:pPr>
            <a:r>
              <a:rPr lang="en"/>
              <a:t>No public witness servers are necessary</a:t>
            </a:r>
            <a:endParaRPr/>
          </a:p>
          <a:p>
            <a:pPr indent="-317500" lvl="1" marL="914400" rtl="0" algn="l">
              <a:spcBef>
                <a:spcPts val="0"/>
              </a:spcBef>
              <a:spcAft>
                <a:spcPts val="0"/>
              </a:spcAft>
              <a:buSzPts val="1400"/>
              <a:buChar char="○"/>
            </a:pPr>
            <a:r>
              <a:rPr lang="en"/>
              <a:t>A new AID can be made for every connection</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Indirect Mode (Public Mode)</a:t>
            </a:r>
            <a:endParaRPr/>
          </a:p>
          <a:p>
            <a:pPr indent="-317500" lvl="1" marL="914400" rtl="0" algn="l">
              <a:spcBef>
                <a:spcPts val="0"/>
              </a:spcBef>
              <a:spcAft>
                <a:spcPts val="0"/>
              </a:spcAft>
              <a:buSzPts val="1400"/>
              <a:buChar char="○"/>
            </a:pPr>
            <a:r>
              <a:rPr lang="en"/>
              <a:t>Any controllers with an AID can connect; the same AID can be used for many connections</a:t>
            </a:r>
            <a:endParaRPr/>
          </a:p>
          <a:p>
            <a:pPr indent="-317500" lvl="1" marL="914400" rtl="0" algn="l">
              <a:spcBef>
                <a:spcPts val="0"/>
              </a:spcBef>
              <a:spcAft>
                <a:spcPts val="0"/>
              </a:spcAft>
              <a:buSzPts val="1400"/>
              <a:buChar char="○"/>
            </a:pPr>
            <a:r>
              <a:rPr lang="en"/>
              <a:t>Those wishing to verify an AID must get its corresponding key event log (with the latest public key) from the AID’s current </a:t>
            </a:r>
            <a:r>
              <a:rPr b="1" lang="en"/>
              <a:t>witnesses (requiring their IP address)</a:t>
            </a:r>
            <a:endParaRPr b="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Indirect Mode</a:t>
            </a:r>
            <a:endParaRPr/>
          </a:p>
        </p:txBody>
      </p:sp>
      <p:sp>
        <p:nvSpPr>
          <p:cNvPr id="119" name="Google Shape;119;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Anyone with a controller’s public AID can use it to verify the signatures of messages published by the controller under the corresponding key pair</a:t>
            </a:r>
            <a:endParaRPr/>
          </a:p>
          <a:p>
            <a:pPr indent="-342900" lvl="0" marL="457200" rtl="0" algn="l">
              <a:spcBef>
                <a:spcPts val="0"/>
              </a:spcBef>
              <a:spcAft>
                <a:spcPts val="0"/>
              </a:spcAft>
              <a:buSzPts val="1800"/>
              <a:buChar char="●"/>
            </a:pPr>
            <a:r>
              <a:rPr lang="en"/>
              <a:t>Users that wish to verify retrieve the key event log </a:t>
            </a:r>
            <a:r>
              <a:rPr b="1" lang="en"/>
              <a:t>from witnesses</a:t>
            </a:r>
            <a:r>
              <a:rPr lang="en"/>
              <a:t> to get the most recent public key from this log</a:t>
            </a:r>
            <a:endParaRPr/>
          </a:p>
          <a:p>
            <a:pPr indent="-342900" lvl="0" marL="457200" rtl="0" algn="l">
              <a:spcBef>
                <a:spcPts val="0"/>
              </a:spcBef>
              <a:spcAft>
                <a:spcPts val="0"/>
              </a:spcAft>
              <a:buSzPts val="1800"/>
              <a:buChar char="●"/>
            </a:pPr>
            <a:r>
              <a:rPr b="1" lang="en"/>
              <a:t>This requires knowing a witness’s IP address</a:t>
            </a:r>
            <a:endParaRPr b="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Keridemlia: Discovery for KERI</a:t>
            </a:r>
            <a:endParaRPr/>
          </a:p>
        </p:txBody>
      </p:sp>
      <p:sp>
        <p:nvSpPr>
          <p:cNvPr id="125" name="Google Shape;125;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Keridemlia is </a:t>
            </a:r>
            <a:r>
              <a:rPr lang="en"/>
              <a:t>a distributed database that stores mappings of AIDs to witness server IP addresses</a:t>
            </a:r>
            <a:endParaRPr/>
          </a:p>
          <a:p>
            <a:pPr indent="-317500" lvl="1" marL="914400" rtl="0" algn="l">
              <a:spcBef>
                <a:spcPts val="0"/>
              </a:spcBef>
              <a:spcAft>
                <a:spcPts val="0"/>
              </a:spcAft>
              <a:buSzPts val="1400"/>
              <a:buChar char="○"/>
            </a:pPr>
            <a:r>
              <a:rPr lang="en"/>
              <a:t>Provides an API that allows for storage and retrieval</a:t>
            </a:r>
            <a:endParaRPr/>
          </a:p>
          <a:p>
            <a:pPr indent="-317500" lvl="1" marL="914400" rtl="0" algn="l">
              <a:spcBef>
                <a:spcPts val="0"/>
              </a:spcBef>
              <a:spcAft>
                <a:spcPts val="0"/>
              </a:spcAft>
              <a:buSzPts val="1400"/>
              <a:buChar char="○"/>
            </a:pPr>
            <a:r>
              <a:rPr lang="en"/>
              <a:t>All data must be signed to be published, and all data retrieved is also signed</a:t>
            </a:r>
            <a:endParaRPr/>
          </a:p>
          <a:p>
            <a:pPr indent="-342900" lvl="0" marL="457200" rtl="0" algn="l">
              <a:spcBef>
                <a:spcPts val="0"/>
              </a:spcBef>
              <a:spcAft>
                <a:spcPts val="0"/>
              </a:spcAft>
              <a:buSzPts val="1800"/>
              <a:buChar char="●"/>
            </a:pPr>
            <a:r>
              <a:rPr lang="en"/>
              <a:t>Enables controllers to use KERI in indirect mode</a:t>
            </a:r>
            <a:endParaRPr/>
          </a:p>
          <a:p>
            <a:pPr indent="-342900" lvl="0" marL="457200" rtl="0" algn="l">
              <a:spcBef>
                <a:spcPts val="0"/>
              </a:spcBef>
              <a:spcAft>
                <a:spcPts val="0"/>
              </a:spcAft>
              <a:buSzPts val="1800"/>
              <a:buChar char="●"/>
            </a:pPr>
            <a:r>
              <a:rPr lang="en"/>
              <a:t>Uses a modified Kademlia Distributed Hash Table (DHT) for distribution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DNS and Keridemlia</a:t>
            </a:r>
            <a:endParaRPr/>
          </a:p>
        </p:txBody>
      </p:sp>
      <p:graphicFrame>
        <p:nvGraphicFramePr>
          <p:cNvPr id="131" name="Google Shape;131;p21"/>
          <p:cNvGraphicFramePr/>
          <p:nvPr/>
        </p:nvGraphicFramePr>
        <p:xfrm>
          <a:off x="1015600" y="1147213"/>
          <a:ext cx="3000000" cy="3000000"/>
        </p:xfrm>
        <a:graphic>
          <a:graphicData uri="http://schemas.openxmlformats.org/drawingml/2006/table">
            <a:tbl>
              <a:tblPr>
                <a:noFill/>
                <a:tableStyleId>{822BB760-9CC9-4D4C-B093-14A6979DEA89}</a:tableStyleId>
              </a:tblPr>
              <a:tblGrid>
                <a:gridCol w="3556400"/>
                <a:gridCol w="3556400"/>
              </a:tblGrid>
              <a:tr h="445875">
                <a:tc>
                  <a:txBody>
                    <a:bodyPr/>
                    <a:lstStyle/>
                    <a:p>
                      <a:pPr indent="0" lvl="0" marL="0" rtl="0" algn="l">
                        <a:lnSpc>
                          <a:spcPct val="100000"/>
                        </a:lnSpc>
                        <a:spcBef>
                          <a:spcPts val="0"/>
                        </a:spcBef>
                        <a:spcAft>
                          <a:spcPts val="0"/>
                        </a:spcAft>
                        <a:buNone/>
                      </a:pPr>
                      <a:r>
                        <a:rPr lang="en" sz="1800"/>
                        <a:t>Domain Name </a:t>
                      </a:r>
                      <a:r>
                        <a:rPr lang="en" sz="1800"/>
                        <a:t>System</a:t>
                      </a:r>
                      <a:r>
                        <a:rPr lang="en" sz="1800"/>
                        <a:t> (DNS)</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FEFEF"/>
                    </a:solidFill>
                  </a:tcPr>
                </a:tc>
                <a:tc>
                  <a:txBody>
                    <a:bodyPr/>
                    <a:lstStyle/>
                    <a:p>
                      <a:pPr indent="0" lvl="0" marL="0" rtl="0" algn="l">
                        <a:lnSpc>
                          <a:spcPct val="100000"/>
                        </a:lnSpc>
                        <a:spcBef>
                          <a:spcPts val="0"/>
                        </a:spcBef>
                        <a:spcAft>
                          <a:spcPts val="0"/>
                        </a:spcAft>
                        <a:buNone/>
                      </a:pPr>
                      <a:r>
                        <a:rPr lang="en" sz="1800"/>
                        <a:t>Keridemlia</a:t>
                      </a:r>
                      <a:endParaRPr/>
                    </a:p>
                  </a:txBody>
                  <a:tcPr marT="91425" marB="91425" marR="91425" marL="91425">
                    <a:lnL cap="flat" cmpd="sng" w="9525">
                      <a:solidFill>
                        <a:srgbClr val="9E9E9E"/>
                      </a:solidFill>
                      <a:prstDash val="solid"/>
                      <a:round/>
                      <a:headEnd len="sm" w="sm" type="none"/>
                      <a:tailEnd len="sm" w="sm" type="none"/>
                    </a:lnL>
                    <a:solidFill>
                      <a:srgbClr val="EFEFEF"/>
                    </a:solidFill>
                  </a:tcPr>
                </a:tc>
              </a:tr>
              <a:tr h="381000">
                <a:tc>
                  <a:txBody>
                    <a:bodyPr/>
                    <a:lstStyle/>
                    <a:p>
                      <a:pPr indent="0" lvl="0" marL="0" rtl="0" algn="l">
                        <a:lnSpc>
                          <a:spcPct val="100000"/>
                        </a:lnSpc>
                        <a:spcBef>
                          <a:spcPts val="0"/>
                        </a:spcBef>
                        <a:spcAft>
                          <a:spcPts val="1600"/>
                        </a:spcAft>
                        <a:buNone/>
                      </a:pPr>
                      <a:r>
                        <a:rPr lang="en"/>
                        <a:t>Maps identifiers, aka domain names (www.example.com), to IP Addresses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lnSpc>
                          <a:spcPct val="100000"/>
                        </a:lnSpc>
                        <a:spcBef>
                          <a:spcPts val="0"/>
                        </a:spcBef>
                        <a:spcAft>
                          <a:spcPts val="0"/>
                        </a:spcAft>
                        <a:buNone/>
                      </a:pPr>
                      <a:r>
                        <a:rPr lang="en"/>
                        <a:t>Maps </a:t>
                      </a:r>
                      <a:r>
                        <a:rPr lang="en"/>
                        <a:t>AIDs to IP Addresses</a:t>
                      </a:r>
                      <a:endParaRPr/>
                    </a:p>
                    <a:p>
                      <a:pPr indent="0" lvl="0" marL="0" rtl="0" algn="l">
                        <a:lnSpc>
                          <a:spcPct val="100000"/>
                        </a:lnSpc>
                        <a:spcBef>
                          <a:spcPts val="160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solidFill>
                      <a:srgbClr val="00FF00"/>
                    </a:solidFill>
                  </a:tcPr>
                </a:tc>
              </a:tr>
              <a:tr h="381000">
                <a:tc>
                  <a:txBody>
                    <a:bodyPr/>
                    <a:lstStyle/>
                    <a:p>
                      <a:pPr indent="0" lvl="0" marL="0" rtl="0" algn="l">
                        <a:lnSpc>
                          <a:spcPct val="100000"/>
                        </a:lnSpc>
                        <a:spcBef>
                          <a:spcPts val="0"/>
                        </a:spcBef>
                        <a:spcAft>
                          <a:spcPts val="0"/>
                        </a:spcAft>
                        <a:buNone/>
                      </a:pPr>
                      <a:r>
                        <a:rPr lang="en"/>
                        <a:t>Maps identifiers to identifiers (CNAME)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lnSpc>
                          <a:spcPct val="100000"/>
                        </a:lnSpc>
                        <a:spcBef>
                          <a:spcPts val="0"/>
                        </a:spcBef>
                        <a:spcAft>
                          <a:spcPts val="0"/>
                        </a:spcAft>
                        <a:buNone/>
                      </a:pPr>
                      <a:r>
                        <a:rPr lang="en"/>
                        <a:t>Maps controller AIDs to witness AIDs</a:t>
                      </a:r>
                      <a:endParaRPr/>
                    </a:p>
                  </a:txBody>
                  <a:tcPr marT="91425" marB="91425" marR="91425" marL="91425">
                    <a:lnL cap="flat" cmpd="sng" w="9525">
                      <a:solidFill>
                        <a:srgbClr val="9E9E9E"/>
                      </a:solidFill>
                      <a:prstDash val="solid"/>
                      <a:round/>
                      <a:headEnd len="sm" w="sm" type="none"/>
                      <a:tailEnd len="sm" w="sm" type="none"/>
                    </a:lnL>
                    <a:solidFill>
                      <a:srgbClr val="00FF00"/>
                    </a:solidFill>
                  </a:tcPr>
                </a:tc>
              </a:tr>
              <a:tr h="381000">
                <a:tc>
                  <a:txBody>
                    <a:bodyPr/>
                    <a:lstStyle/>
                    <a:p>
                      <a:pPr indent="0" lvl="0" marL="0" rtl="0" algn="l">
                        <a:lnSpc>
                          <a:spcPct val="100000"/>
                        </a:lnSpc>
                        <a:spcBef>
                          <a:spcPts val="0"/>
                        </a:spcBef>
                        <a:spcAft>
                          <a:spcPts val="0"/>
                        </a:spcAft>
                        <a:buNone/>
                      </a:pPr>
                      <a:r>
                        <a:rPr lang="en"/>
                        <a:t>Maps identifiers to IP addresses (A, AAAA)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FF00"/>
                    </a:solidFill>
                  </a:tcPr>
                </a:tc>
                <a:tc>
                  <a:txBody>
                    <a:bodyPr/>
                    <a:lstStyle/>
                    <a:p>
                      <a:pPr indent="0" lvl="0" marL="0" rtl="0" algn="l">
                        <a:lnSpc>
                          <a:spcPct val="100000"/>
                        </a:lnSpc>
                        <a:spcBef>
                          <a:spcPts val="0"/>
                        </a:spcBef>
                        <a:spcAft>
                          <a:spcPts val="0"/>
                        </a:spcAft>
                        <a:buNone/>
                      </a:pPr>
                      <a:r>
                        <a:rPr lang="en"/>
                        <a:t>Maps witness AIDs to IP addresses</a:t>
                      </a:r>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solidFill>
                      <a:srgbClr val="00FF00"/>
                    </a:solidFill>
                  </a:tcPr>
                </a:tc>
              </a:tr>
              <a:tr h="381000">
                <a:tc>
                  <a:txBody>
                    <a:bodyPr/>
                    <a:lstStyle/>
                    <a:p>
                      <a:pPr indent="0" lvl="0" marL="0" rtl="0" algn="l">
                        <a:lnSpc>
                          <a:spcPct val="100000"/>
                        </a:lnSpc>
                        <a:spcBef>
                          <a:spcPts val="0"/>
                        </a:spcBef>
                        <a:spcAft>
                          <a:spcPts val="0"/>
                        </a:spcAft>
                        <a:buNone/>
                      </a:pPr>
                      <a:r>
                        <a:rPr lang="en"/>
                        <a:t>Insecure by default; relies on bolt-on solutions like DNSSec for security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A9999"/>
                    </a:solidFill>
                  </a:tcPr>
                </a:tc>
                <a:tc>
                  <a:txBody>
                    <a:bodyPr/>
                    <a:lstStyle/>
                    <a:p>
                      <a:pPr indent="0" lvl="0" marL="0" rtl="0" algn="l">
                        <a:lnSpc>
                          <a:spcPct val="100000"/>
                        </a:lnSpc>
                        <a:spcBef>
                          <a:spcPts val="0"/>
                        </a:spcBef>
                        <a:spcAft>
                          <a:spcPts val="0"/>
                        </a:spcAft>
                        <a:buNone/>
                      </a:pPr>
                      <a:r>
                        <a:rPr lang="en"/>
                        <a:t>Uses KERI for built-in security with a cryptographic root-of-trust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A9999"/>
                    </a:solidFill>
                  </a:tcPr>
                </a:tc>
              </a:tr>
              <a:tr h="381000">
                <a:tc>
                  <a:txBody>
                    <a:bodyPr/>
                    <a:lstStyle/>
                    <a:p>
                      <a:pPr indent="0" lvl="0" marL="0" rtl="0" algn="l">
                        <a:lnSpc>
                          <a:spcPct val="100000"/>
                        </a:lnSpc>
                        <a:spcBef>
                          <a:spcPts val="0"/>
                        </a:spcBef>
                        <a:spcAft>
                          <a:spcPts val="0"/>
                        </a:spcAft>
                        <a:buNone/>
                      </a:pPr>
                      <a:r>
                        <a:rPr lang="en"/>
                        <a:t>Susceptible to network attacks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A9999"/>
                    </a:solidFill>
                  </a:tcPr>
                </a:tc>
                <a:tc>
                  <a:txBody>
                    <a:bodyPr/>
                    <a:lstStyle/>
                    <a:p>
                      <a:pPr indent="0" lvl="0" marL="0" rtl="0" algn="l">
                        <a:lnSpc>
                          <a:spcPct val="100000"/>
                        </a:lnSpc>
                        <a:spcBef>
                          <a:spcPts val="0"/>
                        </a:spcBef>
                        <a:spcAft>
                          <a:spcPts val="0"/>
                        </a:spcAft>
                        <a:buNone/>
                      </a:pPr>
                      <a:r>
                        <a:rPr lang="en"/>
                        <a:t>Fault tolerant; redundant data storage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A9999"/>
                    </a:solidFill>
                  </a:tcPr>
                </a:tc>
              </a:tr>
              <a:tr h="381000">
                <a:tc>
                  <a:txBody>
                    <a:bodyPr/>
                    <a:lstStyle/>
                    <a:p>
                      <a:pPr indent="0" lvl="0" marL="0" rtl="0" algn="l">
                        <a:lnSpc>
                          <a:spcPct val="100000"/>
                        </a:lnSpc>
                        <a:spcBef>
                          <a:spcPts val="0"/>
                        </a:spcBef>
                        <a:spcAft>
                          <a:spcPts val="0"/>
                        </a:spcAft>
                        <a:buNone/>
                      </a:pPr>
                      <a:r>
                        <a:rPr lang="en"/>
                        <a:t>Centralized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A9999"/>
                    </a:solidFill>
                  </a:tcPr>
                </a:tc>
                <a:tc>
                  <a:txBody>
                    <a:bodyPr/>
                    <a:lstStyle/>
                    <a:p>
                      <a:pPr indent="0" lvl="0" marL="0" rtl="0" algn="l">
                        <a:lnSpc>
                          <a:spcPct val="100000"/>
                        </a:lnSpc>
                        <a:spcBef>
                          <a:spcPts val="0"/>
                        </a:spcBef>
                        <a:spcAft>
                          <a:spcPts val="0"/>
                        </a:spcAft>
                        <a:buNone/>
                      </a:pPr>
                      <a:r>
                        <a:rPr lang="en"/>
                        <a:t>Decentralized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A9999"/>
                    </a:solidFill>
                  </a:tcPr>
                </a:tc>
              </a:tr>
            </a:tbl>
          </a:graphicData>
        </a:graphic>
      </p:graphicFrame>
      <p:sp>
        <p:nvSpPr>
          <p:cNvPr id="132" name="Google Shape;132;p21"/>
          <p:cNvSpPr txBox="1"/>
          <p:nvPr/>
        </p:nvSpPr>
        <p:spPr>
          <a:xfrm rot="-5400000">
            <a:off x="-105800" y="2333500"/>
            <a:ext cx="1325700" cy="33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6AA84F"/>
                </a:solidFill>
              </a:rPr>
              <a:t>Similarities</a:t>
            </a:r>
            <a:endParaRPr b="1" sz="1300">
              <a:solidFill>
                <a:srgbClr val="6AA84F"/>
              </a:solidFill>
            </a:endParaRPr>
          </a:p>
        </p:txBody>
      </p:sp>
      <p:sp>
        <p:nvSpPr>
          <p:cNvPr id="133" name="Google Shape;133;p21"/>
          <p:cNvSpPr txBox="1"/>
          <p:nvPr/>
        </p:nvSpPr>
        <p:spPr>
          <a:xfrm rot="-5400000">
            <a:off x="-105800" y="3920675"/>
            <a:ext cx="1325700" cy="33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rgbClr val="FF0000"/>
                </a:solidFill>
              </a:rPr>
              <a:t>Differences</a:t>
            </a:r>
            <a:endParaRPr b="1" sz="13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