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DD1E9-6D49-42FE-A91B-056B0E21940B}">
  <a:tblStyle styleId="{5F3DD1E9-6D49-42FE-A91B-056B0E2194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176f2ca2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76f2ca2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176f2ca2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76f2ca2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 Alexa toolbar mentioned that is installed but the paper doesn’t go into detail. The paper is unclear when or where this toolbar is installed, and if it exists on everyday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Majestic reacts slowly to domain closure since it uses the last 90 days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176f2ca2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76f2ca2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selecting only a few of their observations and graphs to discuss, but there are many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HTST is a current research topic at the time of the paper, stands for HTTP Strict Transport Security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I wasn’t sure about was how they got the domains for com/net/org and tested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176f2ca2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76f2ca2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how Umbrella varies incredibly as well as Majestic in 2018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176f2ca2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76f2ca2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Google CDN is </a:t>
            </a:r>
            <a:r>
              <a:rPr lang="en"/>
              <a:t>underrepresented</a:t>
            </a:r>
            <a:r>
              <a:rPr lang="en"/>
              <a:t> in Umbrella and Majestic and shows that each top list is very different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176f2ca2f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76f2ca2f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One-off uses by measurement studies may result in getting skewed data that has been altered by that day’s traffic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176f2ca2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76f2ca2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176f2ca2f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76f2ca2f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Transparency example: Alexa changed significantly at the end of January 2018 but didn’t report any differences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Long-term lists could be a 90-day sliding window, whereas short-term would only uses the most recent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7851ce2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7851ce2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lots of types of lists such as category-based lists for certain markets and different sizes of lists, most of which are paid. We only consider three Top 1 million lists.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 and Majestic both use web links; Umbrella uses DNS traffic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“Umbrella is capable of capturing domains from any device using OpenDNS, such as mobile and IoT devices, and also include domains users are not aware of visiting, such as embedded third-party trackers in websites”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 and Majestic provide a web-specific picture of popular Internet domains”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176f2ca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76f2ca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are for both users of top lists and for the top list providers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176f2ca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76f2ca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44 of 45 papers are dependent on Alexa Top 1M specifically in their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2 questions make it clear that top lists are significant; other research results depend on the lists at that point in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176f2ca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76f2ca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sure why JOINT is capitalized throughout the paper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176f2ca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76f2ca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Why does Umbrella top 1K have so few TLDs?</a:t>
            </a:r>
            <a:r>
              <a:rPr lang="en"/>
              <a:t> “We speculate that this is rooted in DNS administrators from highly queried DNS names preferring the smaller set of professionally managed and well-established top-level domains over the sometimes problematic new gTLDs”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invalid TLDs occur in alexa and very few in Majestic, but a few more do in Umbrella: “early indicator of specific characteristic in the Umbrella list: invalid domain names queried by misconfigured hosts or outdated software can easily get included into the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176f2ca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76f2ca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end of January 2018, intersection of Magestic and Alexa was reduced to 240k which also introduced a weekly pattern for Alexa. Likely due to Alexa changing its 3-month sliding window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76f2ca2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76f2ca2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figure) Majestic is the most stable list with ~6k changes / day, Umbrella is ~118k/day, and Alexa used to be 21k/day but changed to ~483k/day in 1/18.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lists show an average of 20-33% of daily changing domains to be new domains, so 66-80% are repeatedly removed and reinserted into a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90% of domains in Alexa 1M are in list for 50 or fewer days, but 40% of domains in Majestic remain for the full year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Majestic is the most stable</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76f2ca2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76f2ca2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Majestic isn’t generally included here because it does not have weekly patterns (more stable)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Graph shows some second level domains that vary by more than 40% between weekdays and weekends.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shows an increase in weekend traffic for three sites but a decrease in sharepoint.com (often used for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measuring rank correlation using Kendall’s rank correlation coefficient, they also find that “The difference of variability between top and bottom domains is striking and in line with our previous findings: the ranks of top domains are fairly stable, while the ranks of bottom domains (bottom of the 1M) vary drastically.”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lexa.com/topsites" TargetMode="External"/><Relationship Id="rId4" Type="http://schemas.openxmlformats.org/officeDocument/2006/relationships/image" Target="../media/image4.png"/><Relationship Id="rId5" Type="http://schemas.openxmlformats.org/officeDocument/2006/relationships/hyperlink" Target="https://majestic.com/reports/majestic-million" TargetMode="External"/><Relationship Id="rId6" Type="http://schemas.openxmlformats.org/officeDocument/2006/relationships/image" Target="../media/image1.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Long Way to the Top:</a:t>
            </a:r>
            <a:endParaRPr/>
          </a:p>
          <a:p>
            <a:pPr indent="0" lvl="0" marL="0" rtl="0" algn="l">
              <a:spcBef>
                <a:spcPts val="0"/>
              </a:spcBef>
              <a:spcAft>
                <a:spcPts val="0"/>
              </a:spcAft>
              <a:buNone/>
            </a:pPr>
            <a:r>
              <a:rPr lang="en"/>
              <a:t>Significance, Structure, and Stability of Internet Top Lists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Quirin et. al</a:t>
            </a:r>
            <a:endParaRPr/>
          </a:p>
          <a:p>
            <a:pPr indent="0" lvl="0" marL="0" rtl="0" algn="l">
              <a:spcBef>
                <a:spcPts val="0"/>
              </a:spcBef>
              <a:spcAft>
                <a:spcPts val="0"/>
              </a:spcAft>
              <a:buNone/>
            </a:pPr>
            <a:r>
              <a:rPr lang="en"/>
              <a:t>Presented by Ryan West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Ranking Mechanisms</a:t>
            </a:r>
            <a:endParaRPr/>
          </a:p>
        </p:txBody>
      </p:sp>
      <p:sp>
        <p:nvSpPr>
          <p:cNvPr id="130" name="Google Shape;130;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lists can be unstable from day to day</a:t>
            </a:r>
            <a:endParaRPr/>
          </a:p>
          <a:p>
            <a:pPr indent="-342900" lvl="0" marL="457200" rtl="0" algn="l">
              <a:spcBef>
                <a:spcPts val="0"/>
              </a:spcBef>
              <a:spcAft>
                <a:spcPts val="0"/>
              </a:spcAft>
              <a:buSzPts val="1800"/>
              <a:buChar char="●"/>
            </a:pPr>
            <a:r>
              <a:rPr lang="en"/>
              <a:t>How does each list determine rankings?</a:t>
            </a:r>
            <a:endParaRPr/>
          </a:p>
          <a:p>
            <a:pPr indent="-342900" lvl="0" marL="457200" rtl="0" algn="l">
              <a:spcBef>
                <a:spcPts val="0"/>
              </a:spcBef>
              <a:spcAft>
                <a:spcPts val="0"/>
              </a:spcAft>
              <a:buSzPts val="1800"/>
              <a:buChar char="●"/>
            </a:pPr>
            <a:r>
              <a:rPr lang="en"/>
              <a:t>Can this ranking be manipulated?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Ranking Mechanisms</a:t>
            </a:r>
            <a:endParaRPr/>
          </a:p>
        </p:txBody>
      </p:sp>
      <p:sp>
        <p:nvSpPr>
          <p:cNvPr id="136" name="Google Shape;136;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Alexa</a:t>
            </a:r>
            <a:endParaRPr/>
          </a:p>
          <a:p>
            <a:pPr indent="-317500" lvl="1" marL="914400" rtl="0" algn="l">
              <a:spcBef>
                <a:spcPts val="0"/>
              </a:spcBef>
              <a:spcAft>
                <a:spcPts val="0"/>
              </a:spcAft>
              <a:buSzPts val="1400"/>
              <a:buChar char="○"/>
            </a:pPr>
            <a:r>
              <a:rPr lang="en"/>
              <a:t>Gathers page view stats via “25k+ browser extensions”</a:t>
            </a:r>
            <a:endParaRPr/>
          </a:p>
          <a:p>
            <a:pPr indent="-317500" lvl="1" marL="914400" rtl="0" algn="l">
              <a:spcBef>
                <a:spcPts val="0"/>
              </a:spcBef>
              <a:spcAft>
                <a:spcPts val="0"/>
              </a:spcAft>
              <a:buSzPts val="1400"/>
              <a:buChar char="○"/>
            </a:pPr>
            <a:r>
              <a:rPr lang="en"/>
              <a:t>Very secretive</a:t>
            </a:r>
            <a:endParaRPr/>
          </a:p>
          <a:p>
            <a:pPr indent="-342900" lvl="0" marL="457200" rtl="0" algn="l">
              <a:spcBef>
                <a:spcPts val="0"/>
              </a:spcBef>
              <a:spcAft>
                <a:spcPts val="0"/>
              </a:spcAft>
              <a:buSzPts val="1800"/>
              <a:buChar char="●"/>
            </a:pPr>
            <a:r>
              <a:rPr lang="en"/>
              <a:t>Umbrella</a:t>
            </a:r>
            <a:endParaRPr/>
          </a:p>
          <a:p>
            <a:pPr indent="-317500" lvl="1" marL="914400" rtl="0" algn="l">
              <a:spcBef>
                <a:spcPts val="0"/>
              </a:spcBef>
              <a:spcAft>
                <a:spcPts val="0"/>
              </a:spcAft>
              <a:buSzPts val="1400"/>
              <a:buChar char="○"/>
            </a:pPr>
            <a:r>
              <a:rPr lang="en"/>
              <a:t>Counts DNS queries through the OpenDNS public resolver</a:t>
            </a:r>
            <a:endParaRPr/>
          </a:p>
          <a:p>
            <a:pPr indent="-317500" lvl="1" marL="914400" rtl="0" algn="l">
              <a:spcBef>
                <a:spcPts val="0"/>
              </a:spcBef>
              <a:spcAft>
                <a:spcPts val="0"/>
              </a:spcAft>
              <a:buSzPts val="1400"/>
              <a:buChar char="○"/>
            </a:pPr>
            <a:r>
              <a:rPr lang="en"/>
              <a:t>Represent automated queries more than human-entered URLs</a:t>
            </a:r>
            <a:endParaRPr/>
          </a:p>
          <a:p>
            <a:pPr indent="-317500" lvl="1" marL="914400" rtl="0" algn="l">
              <a:spcBef>
                <a:spcPts val="0"/>
              </a:spcBef>
              <a:spcAft>
                <a:spcPts val="0"/>
              </a:spcAft>
              <a:buSzPts val="1400"/>
              <a:buChar char="○"/>
            </a:pPr>
            <a:r>
              <a:rPr lang="en"/>
              <a:t>R</a:t>
            </a:r>
            <a:r>
              <a:rPr lang="en"/>
              <a:t>ank determined from number of clients, not query volume per client</a:t>
            </a:r>
            <a:endParaRPr/>
          </a:p>
          <a:p>
            <a:pPr indent="-342900" lvl="0" marL="457200" rtl="0" algn="l">
              <a:spcBef>
                <a:spcPts val="0"/>
              </a:spcBef>
              <a:spcAft>
                <a:spcPts val="0"/>
              </a:spcAft>
              <a:buSzPts val="1800"/>
              <a:buChar char="●"/>
            </a:pPr>
            <a:r>
              <a:rPr lang="en"/>
              <a:t>Majestic</a:t>
            </a:r>
            <a:endParaRPr/>
          </a:p>
          <a:p>
            <a:pPr indent="-317500" lvl="1" marL="914400" rtl="0" algn="l">
              <a:spcBef>
                <a:spcPts val="0"/>
              </a:spcBef>
              <a:spcAft>
                <a:spcPts val="0"/>
              </a:spcAft>
              <a:buSzPts val="1400"/>
              <a:buChar char="○"/>
            </a:pPr>
            <a:r>
              <a:rPr lang="en"/>
              <a:t>A custom web crawler counts links by # of referring /24-IPV4 subnets, not individual IPs</a:t>
            </a:r>
            <a:endParaRPr/>
          </a:p>
          <a:p>
            <a:pPr indent="-317500" lvl="1" marL="914400" rtl="0" algn="l">
              <a:spcBef>
                <a:spcPts val="0"/>
              </a:spcBef>
              <a:spcAft>
                <a:spcPts val="0"/>
              </a:spcAft>
              <a:buSzPts val="1400"/>
              <a:buChar char="○"/>
            </a:pPr>
            <a:r>
              <a:rPr lang="en"/>
              <a:t>Uses last 90 days of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Lists vs General Domains</a:t>
            </a:r>
            <a:endParaRPr/>
          </a:p>
        </p:txBody>
      </p:sp>
      <p:pic>
        <p:nvPicPr>
          <p:cNvPr id="142" name="Google Shape;142;p24"/>
          <p:cNvPicPr preferRelativeResize="0"/>
          <p:nvPr/>
        </p:nvPicPr>
        <p:blipFill>
          <a:blip r:embed="rId3">
            <a:alphaModFix/>
          </a:blip>
          <a:stretch>
            <a:fillRect/>
          </a:stretch>
        </p:blipFill>
        <p:spPr>
          <a:xfrm>
            <a:off x="284038" y="2169125"/>
            <a:ext cx="8597824" cy="1803527"/>
          </a:xfrm>
          <a:prstGeom prst="rect">
            <a:avLst/>
          </a:prstGeom>
          <a:noFill/>
          <a:ln>
            <a:noFill/>
          </a:ln>
        </p:spPr>
      </p:pic>
      <p:pic>
        <p:nvPicPr>
          <p:cNvPr id="143" name="Google Shape;143;p24"/>
          <p:cNvPicPr preferRelativeResize="0"/>
          <p:nvPr/>
        </p:nvPicPr>
        <p:blipFill>
          <a:blip r:embed="rId4">
            <a:alphaModFix/>
          </a:blip>
          <a:stretch>
            <a:fillRect/>
          </a:stretch>
        </p:blipFill>
        <p:spPr>
          <a:xfrm>
            <a:off x="357378" y="3972653"/>
            <a:ext cx="8451143" cy="169997"/>
          </a:xfrm>
          <a:prstGeom prst="rect">
            <a:avLst/>
          </a:prstGeom>
          <a:noFill/>
          <a:ln>
            <a:noFill/>
          </a:ln>
        </p:spPr>
      </p:pic>
      <p:sp>
        <p:nvSpPr>
          <p:cNvPr id="144" name="Google Shape;144;p24"/>
          <p:cNvSpPr/>
          <p:nvPr/>
        </p:nvSpPr>
        <p:spPr>
          <a:xfrm>
            <a:off x="1057275" y="3438525"/>
            <a:ext cx="76200" cy="29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090600" y="3619500"/>
            <a:ext cx="76200" cy="29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028700" y="3950800"/>
            <a:ext cx="76200" cy="12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4"/>
          <p:cNvPicPr preferRelativeResize="0"/>
          <p:nvPr/>
        </p:nvPicPr>
        <p:blipFill>
          <a:blip r:embed="rId5">
            <a:alphaModFix/>
          </a:blip>
          <a:stretch>
            <a:fillRect/>
          </a:stretch>
        </p:blipFill>
        <p:spPr>
          <a:xfrm>
            <a:off x="347850" y="4144175"/>
            <a:ext cx="8415151" cy="167225"/>
          </a:xfrm>
          <a:prstGeom prst="rect">
            <a:avLst/>
          </a:prstGeom>
          <a:noFill/>
          <a:ln>
            <a:noFill/>
          </a:ln>
        </p:spPr>
      </p:pic>
      <p:sp>
        <p:nvSpPr>
          <p:cNvPr id="148" name="Google Shape;148;p24"/>
          <p:cNvSpPr/>
          <p:nvPr/>
        </p:nvSpPr>
        <p:spPr>
          <a:xfrm>
            <a:off x="1514475" y="3972650"/>
            <a:ext cx="76200" cy="29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357375" y="4482925"/>
            <a:ext cx="17811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(HTTP Strict Transport Security)</a:t>
            </a:r>
            <a:endParaRPr sz="800">
              <a:latin typeface="Roboto"/>
              <a:ea typeface="Roboto"/>
              <a:cs typeface="Roboto"/>
              <a:sym typeface="Roboto"/>
            </a:endParaRPr>
          </a:p>
        </p:txBody>
      </p:sp>
      <p:cxnSp>
        <p:nvCxnSpPr>
          <p:cNvPr id="150" name="Google Shape;150;p24"/>
          <p:cNvCxnSpPr/>
          <p:nvPr/>
        </p:nvCxnSpPr>
        <p:spPr>
          <a:xfrm rot="10800000">
            <a:off x="599775" y="4295700"/>
            <a:ext cx="76500" cy="27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Lists vs General Domains: NXDOMAIN</a:t>
            </a:r>
            <a:endParaRPr/>
          </a:p>
        </p:txBody>
      </p:sp>
      <p:pic>
        <p:nvPicPr>
          <p:cNvPr id="156" name="Google Shape;156;p25"/>
          <p:cNvPicPr preferRelativeResize="0"/>
          <p:nvPr/>
        </p:nvPicPr>
        <p:blipFill>
          <a:blip r:embed="rId3">
            <a:alphaModFix/>
          </a:blip>
          <a:stretch>
            <a:fillRect/>
          </a:stretch>
        </p:blipFill>
        <p:spPr>
          <a:xfrm>
            <a:off x="2310154" y="1833412"/>
            <a:ext cx="4523692" cy="3224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Lists vs General Domains: Top CDNs</a:t>
            </a:r>
            <a:endParaRPr/>
          </a:p>
        </p:txBody>
      </p:sp>
      <p:pic>
        <p:nvPicPr>
          <p:cNvPr id="162" name="Google Shape;162;p26"/>
          <p:cNvPicPr preferRelativeResize="0"/>
          <p:nvPr/>
        </p:nvPicPr>
        <p:blipFill>
          <a:blip r:embed="rId3">
            <a:alphaModFix/>
          </a:blip>
          <a:stretch>
            <a:fillRect/>
          </a:stretch>
        </p:blipFill>
        <p:spPr>
          <a:xfrm>
            <a:off x="3022900" y="1712075"/>
            <a:ext cx="3098200" cy="333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Lists vs General Domains: Takeaway</a:t>
            </a:r>
            <a:endParaRPr/>
          </a:p>
        </p:txBody>
      </p:sp>
      <p:sp>
        <p:nvSpPr>
          <p:cNvPr id="168" name="Google Shape;168;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lists have extreme measurement results (i.e. HSTS usage magnified)</a:t>
            </a:r>
            <a:endParaRPr/>
          </a:p>
          <a:p>
            <a:pPr indent="-317500" lvl="1" marL="914400" rtl="0" algn="l">
              <a:spcBef>
                <a:spcPts val="0"/>
              </a:spcBef>
              <a:spcAft>
                <a:spcPts val="0"/>
              </a:spcAft>
              <a:buSzPts val="1400"/>
              <a:buChar char="○"/>
            </a:pPr>
            <a:r>
              <a:rPr lang="en"/>
              <a:t>2 orders of magnitude more for Top 1k domains</a:t>
            </a:r>
            <a:endParaRPr/>
          </a:p>
          <a:p>
            <a:pPr indent="-342900" lvl="0" marL="457200" rtl="0" algn="l">
              <a:spcBef>
                <a:spcPts val="0"/>
              </a:spcBef>
              <a:spcAft>
                <a:spcPts val="0"/>
              </a:spcAft>
              <a:buSzPts val="1800"/>
              <a:buChar char="●"/>
            </a:pPr>
            <a:r>
              <a:rPr lang="en"/>
              <a:t>Results affected by daily and weekly patterns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sz="2400"/>
              <a:t>Huge variation between lists shows they do not necessarily represent the general state of the Internet</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 for Top List Use</a:t>
            </a:r>
            <a:endParaRPr/>
          </a:p>
        </p:txBody>
      </p:sp>
      <p:sp>
        <p:nvSpPr>
          <p:cNvPr id="174" name="Google Shape;17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Match choice of list to study purpose</a:t>
            </a:r>
            <a:endParaRPr/>
          </a:p>
          <a:p>
            <a:pPr indent="-317500" lvl="0" marL="914400" rtl="0" algn="l">
              <a:spcBef>
                <a:spcPts val="0"/>
              </a:spcBef>
              <a:spcAft>
                <a:spcPts val="0"/>
              </a:spcAft>
              <a:buSzPts val="1400"/>
              <a:buChar char="●"/>
            </a:pPr>
            <a:r>
              <a:rPr lang="en" sz="1400"/>
              <a:t>Umbrella better for DNS traffic, Alexa for human behavior</a:t>
            </a:r>
            <a:endParaRPr sz="1400"/>
          </a:p>
          <a:p>
            <a:pPr indent="-342900" lvl="0" marL="457200" rtl="0" algn="l">
              <a:spcBef>
                <a:spcPts val="0"/>
              </a:spcBef>
              <a:spcAft>
                <a:spcPts val="0"/>
              </a:spcAft>
              <a:buSzPts val="1800"/>
              <a:buAutoNum type="arabicPeriod"/>
            </a:pPr>
            <a:r>
              <a:rPr lang="en"/>
              <a:t>Conduct repeated measurements for added stability</a:t>
            </a:r>
            <a:endParaRPr/>
          </a:p>
          <a:p>
            <a:pPr indent="-342900" lvl="0" marL="457200" rtl="0" algn="l">
              <a:spcBef>
                <a:spcPts val="0"/>
              </a:spcBef>
              <a:spcAft>
                <a:spcPts val="0"/>
              </a:spcAft>
              <a:buSzPts val="1800"/>
              <a:buAutoNum type="arabicPeriod"/>
            </a:pPr>
            <a:r>
              <a:rPr lang="en"/>
              <a:t>Document list and measurement details</a:t>
            </a:r>
            <a:endParaRPr/>
          </a:p>
          <a:p>
            <a:pPr indent="-317500" lvl="0" marL="914400" rtl="0" algn="l">
              <a:spcBef>
                <a:spcPts val="0"/>
              </a:spcBef>
              <a:spcAft>
                <a:spcPts val="0"/>
              </a:spcAft>
              <a:buSzPts val="1400"/>
              <a:buChar char="●"/>
            </a:pPr>
            <a:r>
              <a:rPr lang="en" sz="1400"/>
              <a:t>Allows for replicability</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Desired Properties for Top Lists</a:t>
            </a:r>
            <a:endParaRPr/>
          </a:p>
        </p:txBody>
      </p:sp>
      <p:sp>
        <p:nvSpPr>
          <p:cNvPr id="180" name="Google Shape;180;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Consistency</a:t>
            </a:r>
            <a:endParaRPr/>
          </a:p>
          <a:p>
            <a:pPr indent="-317500" lvl="1" marL="914400" rtl="0" algn="l">
              <a:spcBef>
                <a:spcPts val="0"/>
              </a:spcBef>
              <a:spcAft>
                <a:spcPts val="0"/>
              </a:spcAft>
              <a:buSzPts val="1400"/>
              <a:buChar char="○"/>
            </a:pPr>
            <a:r>
              <a:rPr lang="en"/>
              <a:t>Ranking process and structure should remain the same</a:t>
            </a:r>
            <a:endParaRPr/>
          </a:p>
          <a:p>
            <a:pPr indent="-317500" lvl="1" marL="914400" rtl="0" algn="l">
              <a:spcBef>
                <a:spcPts val="0"/>
              </a:spcBef>
              <a:spcAft>
                <a:spcPts val="0"/>
              </a:spcAft>
              <a:buSzPts val="1400"/>
              <a:buChar char="○"/>
            </a:pPr>
            <a:r>
              <a:rPr lang="en"/>
              <a:t>Announce and document any changes</a:t>
            </a:r>
            <a:endParaRPr/>
          </a:p>
          <a:p>
            <a:pPr indent="-342900" lvl="0" marL="457200" rtl="0" algn="l">
              <a:spcBef>
                <a:spcPts val="0"/>
              </a:spcBef>
              <a:spcAft>
                <a:spcPts val="0"/>
              </a:spcAft>
              <a:buSzPts val="1800"/>
              <a:buChar char="●"/>
            </a:pPr>
            <a:r>
              <a:rPr lang="en"/>
              <a:t>Transparency</a:t>
            </a:r>
            <a:endParaRPr/>
          </a:p>
          <a:p>
            <a:pPr indent="-317500" lvl="1" marL="914400" rtl="0" algn="l">
              <a:spcBef>
                <a:spcPts val="0"/>
              </a:spcBef>
              <a:spcAft>
                <a:spcPts val="0"/>
              </a:spcAft>
              <a:buSzPts val="1400"/>
              <a:buChar char="○"/>
            </a:pPr>
            <a:r>
              <a:rPr lang="en"/>
              <a:t>Providers should be transparent about their ranking process and biases</a:t>
            </a:r>
            <a:endParaRPr/>
          </a:p>
          <a:p>
            <a:pPr indent="-317500" lvl="1" marL="914400" rtl="0" algn="l">
              <a:spcBef>
                <a:spcPts val="0"/>
              </a:spcBef>
              <a:spcAft>
                <a:spcPts val="0"/>
              </a:spcAft>
              <a:buSzPts val="1400"/>
              <a:buChar char="○"/>
            </a:pPr>
            <a:r>
              <a:rPr lang="en"/>
              <a:t>Might contradict business interests</a:t>
            </a:r>
            <a:endParaRPr/>
          </a:p>
          <a:p>
            <a:pPr indent="-342900" lvl="0" marL="457200" rtl="0" algn="l">
              <a:spcBef>
                <a:spcPts val="0"/>
              </a:spcBef>
              <a:spcAft>
                <a:spcPts val="0"/>
              </a:spcAft>
              <a:buSzPts val="1800"/>
              <a:buChar char="●"/>
            </a:pPr>
            <a:r>
              <a:rPr lang="en"/>
              <a:t>Stability</a:t>
            </a:r>
            <a:endParaRPr/>
          </a:p>
          <a:p>
            <a:pPr indent="-317500" lvl="1" marL="914400" rtl="0" algn="l">
              <a:spcBef>
                <a:spcPts val="0"/>
              </a:spcBef>
              <a:spcAft>
                <a:spcPts val="0"/>
              </a:spcAft>
              <a:buSzPts val="1400"/>
              <a:buChar char="○"/>
            </a:pPr>
            <a:r>
              <a:rPr lang="en"/>
              <a:t>Offer long-term and short-term lists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Internet Top Lists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Rank the most-visited websites by various criteria</a:t>
            </a:r>
            <a:endParaRPr/>
          </a:p>
          <a:p>
            <a:pPr indent="-342900" lvl="0" marL="457200" rtl="0" algn="l">
              <a:spcBef>
                <a:spcPts val="0"/>
              </a:spcBef>
              <a:spcAft>
                <a:spcPts val="0"/>
              </a:spcAft>
              <a:buSzPts val="1800"/>
              <a:buChar char="●"/>
            </a:pPr>
            <a:r>
              <a:rPr lang="en"/>
              <a:t>Our focus: Top million website lists</a:t>
            </a:r>
            <a:endParaRPr/>
          </a:p>
        </p:txBody>
      </p:sp>
      <p:pic>
        <p:nvPicPr>
          <p:cNvPr id="75" name="Google Shape;75;p14">
            <a:hlinkClick r:id="rId3"/>
          </p:cNvPr>
          <p:cNvPicPr preferRelativeResize="0"/>
          <p:nvPr/>
        </p:nvPicPr>
        <p:blipFill>
          <a:blip r:embed="rId4">
            <a:alphaModFix/>
          </a:blip>
          <a:stretch>
            <a:fillRect/>
          </a:stretch>
        </p:blipFill>
        <p:spPr>
          <a:xfrm>
            <a:off x="600475" y="3075750"/>
            <a:ext cx="2185276" cy="724800"/>
          </a:xfrm>
          <a:prstGeom prst="rect">
            <a:avLst/>
          </a:prstGeom>
          <a:noFill/>
          <a:ln>
            <a:noFill/>
          </a:ln>
        </p:spPr>
      </p:pic>
      <p:pic>
        <p:nvPicPr>
          <p:cNvPr id="76" name="Google Shape;76;p14">
            <a:hlinkClick r:id="rId5"/>
          </p:cNvPr>
          <p:cNvPicPr preferRelativeResize="0"/>
          <p:nvPr/>
        </p:nvPicPr>
        <p:blipFill>
          <a:blip r:embed="rId6">
            <a:alphaModFix/>
          </a:blip>
          <a:stretch>
            <a:fillRect/>
          </a:stretch>
        </p:blipFill>
        <p:spPr>
          <a:xfrm>
            <a:off x="3710550" y="2850502"/>
            <a:ext cx="1980050" cy="1003691"/>
          </a:xfrm>
          <a:prstGeom prst="rect">
            <a:avLst/>
          </a:prstGeom>
          <a:noFill/>
          <a:ln>
            <a:noFill/>
          </a:ln>
        </p:spPr>
      </p:pic>
      <p:pic>
        <p:nvPicPr>
          <p:cNvPr id="77" name="Google Shape;77;p14"/>
          <p:cNvPicPr preferRelativeResize="0"/>
          <p:nvPr/>
        </p:nvPicPr>
        <p:blipFill>
          <a:blip r:embed="rId7">
            <a:alphaModFix/>
          </a:blip>
          <a:stretch>
            <a:fillRect/>
          </a:stretch>
        </p:blipFill>
        <p:spPr>
          <a:xfrm>
            <a:off x="6615403" y="2753150"/>
            <a:ext cx="1604275" cy="137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Paper Overview</a:t>
            </a:r>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Significance of Top Lists</a:t>
            </a:r>
            <a:endParaRPr/>
          </a:p>
          <a:p>
            <a:pPr indent="-342900" lvl="0" marL="457200" rtl="0" algn="l">
              <a:spcBef>
                <a:spcPts val="0"/>
              </a:spcBef>
              <a:spcAft>
                <a:spcPts val="0"/>
              </a:spcAft>
              <a:buSzPts val="1800"/>
              <a:buAutoNum type="arabicPeriod"/>
            </a:pPr>
            <a:r>
              <a:rPr lang="en"/>
              <a:t>Structure Comparison</a:t>
            </a:r>
            <a:endParaRPr/>
          </a:p>
          <a:p>
            <a:pPr indent="-342900" lvl="0" marL="457200" rtl="0" algn="l">
              <a:spcBef>
                <a:spcPts val="0"/>
              </a:spcBef>
              <a:spcAft>
                <a:spcPts val="0"/>
              </a:spcAft>
              <a:buSzPts val="1800"/>
              <a:buAutoNum type="arabicPeriod"/>
            </a:pPr>
            <a:r>
              <a:rPr lang="en"/>
              <a:t>Stability Comparison</a:t>
            </a:r>
            <a:endParaRPr/>
          </a:p>
          <a:p>
            <a:pPr indent="-342900" lvl="0" marL="457200" rtl="0" algn="l">
              <a:spcBef>
                <a:spcPts val="0"/>
              </a:spcBef>
              <a:spcAft>
                <a:spcPts val="0"/>
              </a:spcAft>
              <a:buSzPts val="1800"/>
              <a:buAutoNum type="arabicPeriod"/>
            </a:pPr>
            <a:r>
              <a:rPr lang="en"/>
              <a:t>Ranking Mechanisms</a:t>
            </a:r>
            <a:endParaRPr/>
          </a:p>
          <a:p>
            <a:pPr indent="-342900" lvl="0" marL="457200" rtl="0" algn="l">
              <a:spcBef>
                <a:spcPts val="0"/>
              </a:spcBef>
              <a:spcAft>
                <a:spcPts val="0"/>
              </a:spcAft>
              <a:buSzPts val="1800"/>
              <a:buAutoNum type="arabicPeriod"/>
            </a:pPr>
            <a:r>
              <a:rPr lang="en"/>
              <a:t>Top Lists vs General Domains</a:t>
            </a:r>
            <a:endParaRPr/>
          </a:p>
          <a:p>
            <a:pPr indent="-342900" lvl="0" marL="457200" rtl="0" algn="l">
              <a:spcBef>
                <a:spcPts val="0"/>
              </a:spcBef>
              <a:spcAft>
                <a:spcPts val="0"/>
              </a:spcAft>
              <a:buSzPts val="1800"/>
              <a:buAutoNum type="arabicPeriod"/>
            </a:pPr>
            <a:r>
              <a:rPr lang="en"/>
              <a:t>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Significance of Top Lists</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Searched 687 network research papers from 2017</a:t>
            </a:r>
            <a:endParaRPr/>
          </a:p>
          <a:p>
            <a:pPr indent="-317500" lvl="1" marL="914400" rtl="0" algn="l">
              <a:spcBef>
                <a:spcPts val="0"/>
              </a:spcBef>
              <a:spcAft>
                <a:spcPts val="0"/>
              </a:spcAft>
              <a:buSzPts val="1400"/>
              <a:buChar char="○"/>
            </a:pPr>
            <a:r>
              <a:rPr lang="en" sz="1800"/>
              <a:t>69 </a:t>
            </a:r>
            <a:r>
              <a:rPr lang="en" sz="1800"/>
              <a:t>use top lists (10%)</a:t>
            </a:r>
            <a:endParaRPr/>
          </a:p>
          <a:p>
            <a:pPr indent="-342900" lvl="0" marL="457200" rtl="0" algn="l">
              <a:spcBef>
                <a:spcPts val="0"/>
              </a:spcBef>
              <a:spcAft>
                <a:spcPts val="0"/>
              </a:spcAft>
              <a:buSzPts val="1800"/>
              <a:buChar char="●"/>
            </a:pPr>
            <a:r>
              <a:rPr lang="en"/>
              <a:t>Are paper results dependent on top lists? </a:t>
            </a:r>
            <a:r>
              <a:rPr b="1" lang="en"/>
              <a:t>Yes </a:t>
            </a:r>
            <a:r>
              <a:rPr lang="en"/>
              <a:t>(45/69)</a:t>
            </a:r>
            <a:endParaRPr/>
          </a:p>
          <a:p>
            <a:pPr indent="-342900" lvl="0" marL="457200" rtl="0" algn="l">
              <a:spcBef>
                <a:spcPts val="0"/>
              </a:spcBef>
              <a:spcAft>
                <a:spcPts val="0"/>
              </a:spcAft>
              <a:buSzPts val="1800"/>
              <a:buChar char="●"/>
            </a:pPr>
            <a:r>
              <a:rPr lang="en"/>
              <a:t>Are studies replicable? </a:t>
            </a:r>
            <a:r>
              <a:rPr b="1" lang="en"/>
              <a:t>No</a:t>
            </a:r>
            <a:endParaRPr/>
          </a:p>
          <a:p>
            <a:pPr indent="-317500" lvl="1" marL="914400" rtl="0" algn="l">
              <a:spcBef>
                <a:spcPts val="0"/>
              </a:spcBef>
              <a:spcAft>
                <a:spcPts val="0"/>
              </a:spcAft>
              <a:buSzPts val="1400"/>
              <a:buChar char="○"/>
            </a:pPr>
            <a:r>
              <a:rPr lang="en"/>
              <a:t>Only 2 papers give list download and measurement 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Studied Alexa 1M, Cisco Umbrella 1M, and Majestic Million</a:t>
            </a:r>
            <a:endParaRPr/>
          </a:p>
          <a:p>
            <a:pPr indent="-342900" lvl="0" marL="457200" rtl="0" algn="l">
              <a:spcBef>
                <a:spcPts val="0"/>
              </a:spcBef>
              <a:spcAft>
                <a:spcPts val="0"/>
              </a:spcAft>
              <a:buSzPts val="1800"/>
              <a:buChar char="●"/>
            </a:pPr>
            <a:r>
              <a:rPr lang="en"/>
              <a:t>Daily snapshots from all lists taken to form a JOINT dataset</a:t>
            </a:r>
            <a:endParaRPr/>
          </a:p>
          <a:p>
            <a:pPr indent="-317500" lvl="1" marL="914400" rtl="0" algn="l">
              <a:spcBef>
                <a:spcPts val="0"/>
              </a:spcBef>
              <a:spcAft>
                <a:spcPts val="0"/>
              </a:spcAft>
              <a:buSzPts val="1400"/>
              <a:buChar char="○"/>
            </a:pPr>
            <a:r>
              <a:rPr lang="en"/>
              <a:t>June 2017 – April 2018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Domain Name Coverage</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1543 TLDs total, but only ~700 TLDs in dataset (May 2018)</a:t>
            </a:r>
            <a:endParaRPr/>
          </a:p>
          <a:p>
            <a:pPr indent="-342900" lvl="0" marL="457200" rtl="0" algn="l">
              <a:spcBef>
                <a:spcPts val="0"/>
              </a:spcBef>
              <a:spcAft>
                <a:spcPts val="0"/>
              </a:spcAft>
              <a:buSzPts val="1800"/>
              <a:buChar char="●"/>
            </a:pPr>
            <a:r>
              <a:rPr lang="en"/>
              <a:t>Valid TLDs in Top 1K Lists:</a:t>
            </a:r>
            <a:endParaRPr/>
          </a:p>
          <a:p>
            <a:pPr indent="-317500" lvl="1" marL="914400" rtl="0" algn="l">
              <a:spcBef>
                <a:spcPts val="0"/>
              </a:spcBef>
              <a:spcAft>
                <a:spcPts val="0"/>
              </a:spcAft>
              <a:buSzPts val="1400"/>
              <a:buChar char="○"/>
            </a:pPr>
            <a:r>
              <a:rPr lang="en"/>
              <a:t>Alexa: 105</a:t>
            </a:r>
            <a:endParaRPr/>
          </a:p>
          <a:p>
            <a:pPr indent="-317500" lvl="1" marL="914400" rtl="0" algn="l">
              <a:spcBef>
                <a:spcPts val="0"/>
              </a:spcBef>
              <a:spcAft>
                <a:spcPts val="0"/>
              </a:spcAft>
              <a:buSzPts val="1400"/>
              <a:buChar char="○"/>
            </a:pPr>
            <a:r>
              <a:rPr lang="en"/>
              <a:t>Majestic: 50</a:t>
            </a:r>
            <a:endParaRPr/>
          </a:p>
          <a:p>
            <a:pPr indent="-317500" lvl="1" marL="914400" rtl="0" algn="l">
              <a:spcBef>
                <a:spcPts val="0"/>
              </a:spcBef>
              <a:spcAft>
                <a:spcPts val="0"/>
              </a:spcAft>
              <a:buSzPts val="1400"/>
              <a:buChar char="○"/>
            </a:pPr>
            <a:r>
              <a:rPr lang="en"/>
              <a:t>Umbrella: 13</a:t>
            </a:r>
            <a:endParaRPr/>
          </a:p>
          <a:p>
            <a:pPr indent="-342900" lvl="0" marL="457200" rtl="0" algn="l">
              <a:spcBef>
                <a:spcPts val="0"/>
              </a:spcBef>
              <a:spcAft>
                <a:spcPts val="0"/>
              </a:spcAft>
              <a:buSzPts val="1800"/>
              <a:buChar char="●"/>
            </a:pPr>
            <a:r>
              <a:rPr lang="en"/>
              <a:t>72% of Umbrella list are subdomains</a:t>
            </a:r>
            <a:endParaRPr/>
          </a:p>
          <a:p>
            <a:pPr indent="-317500" lvl="1" marL="914400" rtl="0" algn="l">
              <a:spcBef>
                <a:spcPts val="0"/>
              </a:spcBef>
              <a:spcAft>
                <a:spcPts val="0"/>
              </a:spcAft>
              <a:buSzPts val="1400"/>
              <a:buChar char="○"/>
            </a:pPr>
            <a:r>
              <a:rPr lang="en"/>
              <a:t>Alexa and Majestic are almost entirely base domains (exception: blogspot)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Intersection between Lists</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many domains are shared between lists?</a:t>
            </a:r>
            <a:endParaRPr/>
          </a:p>
          <a:p>
            <a:pPr indent="0" lvl="0" marL="457200" rtl="0" algn="l">
              <a:spcBef>
                <a:spcPts val="1600"/>
              </a:spcBef>
              <a:spcAft>
                <a:spcPts val="1600"/>
              </a:spcAft>
              <a:buNone/>
            </a:pPr>
            <a:r>
              <a:t/>
            </a:r>
            <a:endParaRPr/>
          </a:p>
        </p:txBody>
      </p:sp>
      <p:graphicFrame>
        <p:nvGraphicFramePr>
          <p:cNvPr id="108" name="Google Shape;108;p19"/>
          <p:cNvGraphicFramePr/>
          <p:nvPr/>
        </p:nvGraphicFramePr>
        <p:xfrm>
          <a:off x="952500" y="2571750"/>
          <a:ext cx="3000000" cy="3000000"/>
        </p:xfrm>
        <a:graphic>
          <a:graphicData uri="http://schemas.openxmlformats.org/drawingml/2006/table">
            <a:tbl>
              <a:tblPr>
                <a:noFill/>
                <a:tableStyleId>{5F3DD1E9-6D49-42FE-A91B-056B0E21940B}</a:tableStyleId>
              </a:tblPr>
              <a:tblGrid>
                <a:gridCol w="3619500"/>
                <a:gridCol w="3619500"/>
              </a:tblGrid>
              <a:tr h="501250">
                <a:tc>
                  <a:txBody>
                    <a:bodyPr/>
                    <a:lstStyle/>
                    <a:p>
                      <a:pPr indent="0" lvl="0" marL="0" rtl="0" algn="ctr">
                        <a:lnSpc>
                          <a:spcPct val="115000"/>
                        </a:lnSpc>
                        <a:spcBef>
                          <a:spcPts val="0"/>
                        </a:spcBef>
                        <a:spcAft>
                          <a:spcPts val="0"/>
                        </a:spcAft>
                        <a:buNone/>
                      </a:pPr>
                      <a:r>
                        <a:rPr lang="en" sz="1800">
                          <a:solidFill>
                            <a:schemeClr val="lt2"/>
                          </a:solidFill>
                          <a:latin typeface="Roboto"/>
                          <a:ea typeface="Roboto"/>
                          <a:cs typeface="Roboto"/>
                          <a:sym typeface="Roboto"/>
                        </a:rPr>
                        <a:t>Majestic ⟷ Alexa</a:t>
                      </a:r>
                      <a:endParaRPr/>
                    </a:p>
                  </a:txBody>
                  <a:tcPr marT="91425" marB="91425" marR="91425" marL="91425">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lang="en" sz="1800">
                          <a:solidFill>
                            <a:schemeClr val="lt2"/>
                          </a:solidFill>
                          <a:latin typeface="Roboto"/>
                          <a:ea typeface="Roboto"/>
                          <a:cs typeface="Roboto"/>
                          <a:sym typeface="Roboto"/>
                        </a:rPr>
                        <a:t>285k then 240k</a:t>
                      </a:r>
                      <a:endParaRPr sz="1800">
                        <a:solidFill>
                          <a:schemeClr val="lt2"/>
                        </a:solidFill>
                        <a:latin typeface="Roboto"/>
                        <a:ea typeface="Roboto"/>
                        <a:cs typeface="Roboto"/>
                        <a:sym typeface="Robo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solidFill>
                            <a:schemeClr val="lt2"/>
                          </a:solidFill>
                          <a:latin typeface="Roboto"/>
                          <a:ea typeface="Roboto"/>
                          <a:cs typeface="Roboto"/>
                          <a:sym typeface="Roboto"/>
                        </a:rPr>
                        <a:t>Majestic ⟷ Umbrella</a:t>
                      </a:r>
                      <a:endParaRPr/>
                    </a:p>
                  </a:txBody>
                  <a:tcPr marT="91425" marB="91425" marR="91425" marL="91425">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lang="en" sz="1800">
                          <a:solidFill>
                            <a:schemeClr val="lt2"/>
                          </a:solidFill>
                          <a:latin typeface="Roboto"/>
                          <a:ea typeface="Roboto"/>
                          <a:cs typeface="Roboto"/>
                          <a:sym typeface="Roboto"/>
                        </a:rPr>
                        <a:t>113k</a:t>
                      </a:r>
                      <a:endParaRPr sz="1800">
                        <a:solidFill>
                          <a:schemeClr val="lt2"/>
                        </a:solidFill>
                        <a:latin typeface="Roboto"/>
                        <a:ea typeface="Roboto"/>
                        <a:cs typeface="Roboto"/>
                        <a:sym typeface="Robo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solidFill>
                            <a:schemeClr val="lt2"/>
                          </a:solidFill>
                          <a:latin typeface="Roboto"/>
                          <a:ea typeface="Roboto"/>
                          <a:cs typeface="Roboto"/>
                          <a:sym typeface="Roboto"/>
                        </a:rPr>
                        <a:t>Umbrella</a:t>
                      </a:r>
                      <a:r>
                        <a:rPr lang="en" sz="1800">
                          <a:solidFill>
                            <a:schemeClr val="lt2"/>
                          </a:solidFill>
                          <a:latin typeface="Roboto"/>
                          <a:ea typeface="Roboto"/>
                          <a:cs typeface="Roboto"/>
                          <a:sym typeface="Roboto"/>
                        </a:rPr>
                        <a:t> ⟷ Alexa</a:t>
                      </a:r>
                      <a:endParaRPr/>
                    </a:p>
                  </a:txBody>
                  <a:tcPr marT="91425" marB="91425" marR="91425" marL="91425">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lang="en" sz="1800">
                          <a:solidFill>
                            <a:schemeClr val="lt2"/>
                          </a:solidFill>
                          <a:latin typeface="Roboto"/>
                          <a:ea typeface="Roboto"/>
                          <a:cs typeface="Roboto"/>
                          <a:sym typeface="Roboto"/>
                        </a:rPr>
                        <a:t>150k</a:t>
                      </a:r>
                      <a:endParaRPr sz="1800">
                        <a:solidFill>
                          <a:schemeClr val="lt2"/>
                        </a:solidFill>
                        <a:latin typeface="Roboto"/>
                        <a:ea typeface="Roboto"/>
                        <a:cs typeface="Roboto"/>
                        <a:sym typeface="Robo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800">
                          <a:solidFill>
                            <a:schemeClr val="lt2"/>
                          </a:solidFill>
                          <a:latin typeface="Roboto"/>
                          <a:ea typeface="Roboto"/>
                          <a:cs typeface="Roboto"/>
                          <a:sym typeface="Roboto"/>
                        </a:rPr>
                        <a:t>Majestic ⟷ Umbrella ⟷ Alexa</a:t>
                      </a:r>
                      <a:endParaRPr/>
                    </a:p>
                  </a:txBody>
                  <a:tcPr marT="91425" marB="91425" marR="91425" marL="91425">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lang="en" sz="1800">
                          <a:solidFill>
                            <a:schemeClr val="lt2"/>
                          </a:solidFill>
                          <a:latin typeface="Roboto"/>
                          <a:ea typeface="Roboto"/>
                          <a:cs typeface="Roboto"/>
                          <a:sym typeface="Roboto"/>
                        </a:rPr>
                        <a:t>99k</a:t>
                      </a:r>
                      <a:endParaRPr sz="1800">
                        <a:solidFill>
                          <a:schemeClr val="lt2"/>
                        </a:solidFill>
                        <a:latin typeface="Roboto"/>
                        <a:ea typeface="Roboto"/>
                        <a:cs typeface="Roboto"/>
                        <a:sym typeface="Robo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Stability: Daily Changes</a:t>
            </a:r>
            <a:endParaRPr/>
          </a:p>
        </p:txBody>
      </p:sp>
      <p:pic>
        <p:nvPicPr>
          <p:cNvPr id="114" name="Google Shape;114;p20"/>
          <p:cNvPicPr preferRelativeResize="0"/>
          <p:nvPr/>
        </p:nvPicPr>
        <p:blipFill>
          <a:blip r:embed="rId3">
            <a:alphaModFix/>
          </a:blip>
          <a:stretch>
            <a:fillRect/>
          </a:stretch>
        </p:blipFill>
        <p:spPr>
          <a:xfrm>
            <a:off x="244950" y="1815899"/>
            <a:ext cx="8405251" cy="3042400"/>
          </a:xfrm>
          <a:prstGeom prst="rect">
            <a:avLst/>
          </a:prstGeom>
          <a:noFill/>
          <a:ln>
            <a:noFill/>
          </a:ln>
        </p:spPr>
      </p:pic>
      <p:sp>
        <p:nvSpPr>
          <p:cNvPr id="115" name="Google Shape;115;p20"/>
          <p:cNvSpPr/>
          <p:nvPr/>
        </p:nvSpPr>
        <p:spPr>
          <a:xfrm>
            <a:off x="544275" y="4613800"/>
            <a:ext cx="248700" cy="24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4836375" y="4613800"/>
            <a:ext cx="300000" cy="244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Stability: Weekly Patterns</a:t>
            </a:r>
            <a:endParaRPr/>
          </a:p>
        </p:txBody>
      </p:sp>
      <p:pic>
        <p:nvPicPr>
          <p:cNvPr id="122" name="Google Shape;122;p21"/>
          <p:cNvPicPr preferRelativeResize="0"/>
          <p:nvPr/>
        </p:nvPicPr>
        <p:blipFill>
          <a:blip r:embed="rId3">
            <a:alphaModFix/>
          </a:blip>
          <a:stretch>
            <a:fillRect/>
          </a:stretch>
        </p:blipFill>
        <p:spPr>
          <a:xfrm>
            <a:off x="471900" y="1779125"/>
            <a:ext cx="7993225" cy="3137150"/>
          </a:xfrm>
          <a:prstGeom prst="rect">
            <a:avLst/>
          </a:prstGeom>
          <a:noFill/>
          <a:ln>
            <a:noFill/>
          </a:ln>
        </p:spPr>
      </p:pic>
      <p:sp>
        <p:nvSpPr>
          <p:cNvPr id="123" name="Google Shape;123;p21"/>
          <p:cNvSpPr/>
          <p:nvPr/>
        </p:nvSpPr>
        <p:spPr>
          <a:xfrm>
            <a:off x="513175" y="4369825"/>
            <a:ext cx="326700" cy="31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4572000" y="4413375"/>
            <a:ext cx="326700" cy="31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