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57" r:id="rId5"/>
    <p:sldId id="258" r:id="rId6"/>
    <p:sldId id="259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92D5C-785E-4B24-B009-47B612B7F69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5A526DD-5BF1-41BB-94A6-B4BCABA14E7F}">
      <dgm:prSet phldrT="[文本]" custT="1"/>
      <dgm:spPr/>
      <dgm:t>
        <a:bodyPr/>
        <a:lstStyle/>
        <a:p>
          <a:r>
            <a:rPr lang="zh-CN" altLang="en-US" sz="3200" dirty="0" smtClean="0"/>
            <a:t>二、基准测试</a:t>
          </a:r>
          <a:endParaRPr lang="zh-CN" altLang="en-US" sz="3200" dirty="0"/>
        </a:p>
      </dgm:t>
    </dgm:pt>
    <dgm:pt modelId="{35E65FF8-42F2-445F-BFCE-09847E6C50CE}" type="parTrans" cxnId="{9F00D302-816F-4F3A-AA85-D8662BAB7B93}">
      <dgm:prSet/>
      <dgm:spPr/>
      <dgm:t>
        <a:bodyPr/>
        <a:lstStyle/>
        <a:p>
          <a:endParaRPr lang="zh-CN" altLang="en-US" sz="3200"/>
        </a:p>
      </dgm:t>
    </dgm:pt>
    <dgm:pt modelId="{762547C5-4BCF-4310-BCAE-24E931FC3EAE}" type="sibTrans" cxnId="{9F00D302-816F-4F3A-AA85-D8662BAB7B93}">
      <dgm:prSet/>
      <dgm:spPr/>
      <dgm:t>
        <a:bodyPr/>
        <a:lstStyle/>
        <a:p>
          <a:endParaRPr lang="zh-CN" altLang="en-US" sz="3200"/>
        </a:p>
      </dgm:t>
    </dgm:pt>
    <dgm:pt modelId="{739A7056-415C-4DFA-8FAB-EB1FE44275BE}">
      <dgm:prSet custT="1"/>
      <dgm:spPr/>
      <dgm:t>
        <a:bodyPr/>
        <a:lstStyle/>
        <a:p>
          <a:r>
            <a:rPr lang="zh-CN" altLang="en-US" sz="3200" dirty="0" smtClean="0"/>
            <a:t>三、场景模型验证</a:t>
          </a:r>
          <a:endParaRPr lang="zh-CN" altLang="en-US" sz="3200" dirty="0"/>
        </a:p>
      </dgm:t>
    </dgm:pt>
    <dgm:pt modelId="{9A535BA7-EBE1-4006-A969-744D0D8A87EF}" type="parTrans" cxnId="{B83B35F5-737A-487F-9C47-D8B232DCF011}">
      <dgm:prSet/>
      <dgm:spPr/>
      <dgm:t>
        <a:bodyPr/>
        <a:lstStyle/>
        <a:p>
          <a:endParaRPr lang="zh-CN" altLang="en-US" sz="3200"/>
        </a:p>
      </dgm:t>
    </dgm:pt>
    <dgm:pt modelId="{FBDC7DD4-E217-4293-BFA2-6738EDBBA5B4}" type="sibTrans" cxnId="{B83B35F5-737A-487F-9C47-D8B232DCF011}">
      <dgm:prSet/>
      <dgm:spPr/>
      <dgm:t>
        <a:bodyPr/>
        <a:lstStyle/>
        <a:p>
          <a:endParaRPr lang="zh-CN" altLang="en-US" sz="3200"/>
        </a:p>
      </dgm:t>
    </dgm:pt>
    <dgm:pt modelId="{E0F9EDE9-1EE5-4513-ADB3-7E26BCB6FC26}">
      <dgm:prSet phldrT="[文本]" custT="1"/>
      <dgm:spPr/>
      <dgm:t>
        <a:bodyPr/>
        <a:lstStyle/>
        <a:p>
          <a:r>
            <a:rPr lang="zh-CN" altLang="en-US" sz="3200" dirty="0" smtClean="0"/>
            <a:t>一、框架示意图</a:t>
          </a:r>
          <a:endParaRPr lang="zh-CN" altLang="en-US" sz="3200" dirty="0"/>
        </a:p>
      </dgm:t>
    </dgm:pt>
    <dgm:pt modelId="{2CED4F4B-8540-4A76-8029-C466F4E10FBA}" type="parTrans" cxnId="{45C9BB96-154A-4E40-B544-5780649A442B}">
      <dgm:prSet/>
      <dgm:spPr/>
      <dgm:t>
        <a:bodyPr/>
        <a:lstStyle/>
        <a:p>
          <a:endParaRPr lang="zh-CN" altLang="en-US" sz="3200"/>
        </a:p>
      </dgm:t>
    </dgm:pt>
    <dgm:pt modelId="{A841F96A-A43A-49C8-B7F4-0AA67BB41757}" type="sibTrans" cxnId="{45C9BB96-154A-4E40-B544-5780649A442B}">
      <dgm:prSet/>
      <dgm:spPr/>
      <dgm:t>
        <a:bodyPr/>
        <a:lstStyle/>
        <a:p>
          <a:endParaRPr lang="zh-CN" altLang="en-US" sz="3200"/>
        </a:p>
      </dgm:t>
    </dgm:pt>
    <dgm:pt modelId="{8115D39D-399B-4BF8-A9AB-A7157B3AC1E7}" type="pres">
      <dgm:prSet presAssocID="{DCB92D5C-785E-4B24-B009-47B612B7F6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A28CAEA-8670-4197-B0BB-2646E90B25D3}" type="pres">
      <dgm:prSet presAssocID="{E0F9EDE9-1EE5-4513-ADB3-7E26BCB6FC2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D08108-324E-4B5E-B2FA-FBAFE804AFED}" type="pres">
      <dgm:prSet presAssocID="{A841F96A-A43A-49C8-B7F4-0AA67BB41757}" presName="spacer" presStyleCnt="0"/>
      <dgm:spPr/>
    </dgm:pt>
    <dgm:pt modelId="{1ADFA821-24E9-4D79-AF8F-F4193B48047D}" type="pres">
      <dgm:prSet presAssocID="{F5A526DD-5BF1-41BB-94A6-B4BCABA14E7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C4FB4C-CC9E-4553-9245-36852EF0FD0D}" type="pres">
      <dgm:prSet presAssocID="{762547C5-4BCF-4310-BCAE-24E931FC3EAE}" presName="spacer" presStyleCnt="0"/>
      <dgm:spPr/>
    </dgm:pt>
    <dgm:pt modelId="{7F195E46-AD7C-4617-A820-5B296A160EB8}" type="pres">
      <dgm:prSet presAssocID="{739A7056-415C-4DFA-8FAB-EB1FE44275B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B6856D7-4910-4D9D-A28B-86B011DD8CF6}" type="presOf" srcId="{DCB92D5C-785E-4B24-B009-47B612B7F699}" destId="{8115D39D-399B-4BF8-A9AB-A7157B3AC1E7}" srcOrd="0" destOrd="0" presId="urn:microsoft.com/office/officeart/2005/8/layout/vList2"/>
    <dgm:cxn modelId="{3983B467-384A-423F-9B85-6CC6AA07E9F1}" type="presOf" srcId="{E0F9EDE9-1EE5-4513-ADB3-7E26BCB6FC26}" destId="{DA28CAEA-8670-4197-B0BB-2646E90B25D3}" srcOrd="0" destOrd="0" presId="urn:microsoft.com/office/officeart/2005/8/layout/vList2"/>
    <dgm:cxn modelId="{C0DA60E6-5865-4972-A81A-B6004217BBFC}" type="presOf" srcId="{739A7056-415C-4DFA-8FAB-EB1FE44275BE}" destId="{7F195E46-AD7C-4617-A820-5B296A160EB8}" srcOrd="0" destOrd="0" presId="urn:microsoft.com/office/officeart/2005/8/layout/vList2"/>
    <dgm:cxn modelId="{9F00D302-816F-4F3A-AA85-D8662BAB7B93}" srcId="{DCB92D5C-785E-4B24-B009-47B612B7F699}" destId="{F5A526DD-5BF1-41BB-94A6-B4BCABA14E7F}" srcOrd="1" destOrd="0" parTransId="{35E65FF8-42F2-445F-BFCE-09847E6C50CE}" sibTransId="{762547C5-4BCF-4310-BCAE-24E931FC3EAE}"/>
    <dgm:cxn modelId="{45C9BB96-154A-4E40-B544-5780649A442B}" srcId="{DCB92D5C-785E-4B24-B009-47B612B7F699}" destId="{E0F9EDE9-1EE5-4513-ADB3-7E26BCB6FC26}" srcOrd="0" destOrd="0" parTransId="{2CED4F4B-8540-4A76-8029-C466F4E10FBA}" sibTransId="{A841F96A-A43A-49C8-B7F4-0AA67BB41757}"/>
    <dgm:cxn modelId="{B83B35F5-737A-487F-9C47-D8B232DCF011}" srcId="{DCB92D5C-785E-4B24-B009-47B612B7F699}" destId="{739A7056-415C-4DFA-8FAB-EB1FE44275BE}" srcOrd="2" destOrd="0" parTransId="{9A535BA7-EBE1-4006-A969-744D0D8A87EF}" sibTransId="{FBDC7DD4-E217-4293-BFA2-6738EDBBA5B4}"/>
    <dgm:cxn modelId="{07B66DA6-8779-46A9-A7FB-620AFFCD6239}" type="presOf" srcId="{F5A526DD-5BF1-41BB-94A6-B4BCABA14E7F}" destId="{1ADFA821-24E9-4D79-AF8F-F4193B48047D}" srcOrd="0" destOrd="0" presId="urn:microsoft.com/office/officeart/2005/8/layout/vList2"/>
    <dgm:cxn modelId="{1B8C9D01-5E86-42B7-AA35-C3F7C3B2EE56}" type="presParOf" srcId="{8115D39D-399B-4BF8-A9AB-A7157B3AC1E7}" destId="{DA28CAEA-8670-4197-B0BB-2646E90B25D3}" srcOrd="0" destOrd="0" presId="urn:microsoft.com/office/officeart/2005/8/layout/vList2"/>
    <dgm:cxn modelId="{D5A1E9CB-BD1E-4236-8626-FD0997B3897E}" type="presParOf" srcId="{8115D39D-399B-4BF8-A9AB-A7157B3AC1E7}" destId="{4BD08108-324E-4B5E-B2FA-FBAFE804AFED}" srcOrd="1" destOrd="0" presId="urn:microsoft.com/office/officeart/2005/8/layout/vList2"/>
    <dgm:cxn modelId="{D451462F-9B23-4BF0-A8F0-4110B9E9B988}" type="presParOf" srcId="{8115D39D-399B-4BF8-A9AB-A7157B3AC1E7}" destId="{1ADFA821-24E9-4D79-AF8F-F4193B48047D}" srcOrd="2" destOrd="0" presId="urn:microsoft.com/office/officeart/2005/8/layout/vList2"/>
    <dgm:cxn modelId="{00754401-2FE6-4087-B556-81C372073E8C}" type="presParOf" srcId="{8115D39D-399B-4BF8-A9AB-A7157B3AC1E7}" destId="{A2C4FB4C-CC9E-4553-9245-36852EF0FD0D}" srcOrd="3" destOrd="0" presId="urn:microsoft.com/office/officeart/2005/8/layout/vList2"/>
    <dgm:cxn modelId="{5BF52CD8-A1A7-4648-B2FC-31A90581936A}" type="presParOf" srcId="{8115D39D-399B-4BF8-A9AB-A7157B3AC1E7}" destId="{7F195E46-AD7C-4617-A820-5B296A160EB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A28CAEA-8670-4197-B0BB-2646E90B25D3}">
      <dsp:nvSpPr>
        <dsp:cNvPr id="0" name=""/>
        <dsp:cNvSpPr/>
      </dsp:nvSpPr>
      <dsp:spPr>
        <a:xfrm>
          <a:off x="0" y="10080"/>
          <a:ext cx="6096000" cy="973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一、框架示意图</a:t>
          </a:r>
          <a:endParaRPr lang="zh-CN" altLang="en-US" sz="3200" kern="1200" dirty="0"/>
        </a:p>
      </dsp:txBody>
      <dsp:txXfrm>
        <a:off x="0" y="10080"/>
        <a:ext cx="6096000" cy="973440"/>
      </dsp:txXfrm>
    </dsp:sp>
    <dsp:sp modelId="{1ADFA821-24E9-4D79-AF8F-F4193B48047D}">
      <dsp:nvSpPr>
        <dsp:cNvPr id="0" name=""/>
        <dsp:cNvSpPr/>
      </dsp:nvSpPr>
      <dsp:spPr>
        <a:xfrm>
          <a:off x="0" y="1133280"/>
          <a:ext cx="6096000" cy="973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二、基准测试</a:t>
          </a:r>
          <a:endParaRPr lang="zh-CN" altLang="en-US" sz="3200" kern="1200" dirty="0"/>
        </a:p>
      </dsp:txBody>
      <dsp:txXfrm>
        <a:off x="0" y="1133280"/>
        <a:ext cx="6096000" cy="973440"/>
      </dsp:txXfrm>
    </dsp:sp>
    <dsp:sp modelId="{7F195E46-AD7C-4617-A820-5B296A160EB8}">
      <dsp:nvSpPr>
        <dsp:cNvPr id="0" name=""/>
        <dsp:cNvSpPr/>
      </dsp:nvSpPr>
      <dsp:spPr>
        <a:xfrm>
          <a:off x="0" y="2256480"/>
          <a:ext cx="6096000" cy="973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三、场景模型验证</a:t>
          </a:r>
          <a:endParaRPr lang="zh-CN" altLang="en-US" sz="3200" kern="1200" dirty="0"/>
        </a:p>
      </dsp:txBody>
      <dsp:txXfrm>
        <a:off x="0" y="2256480"/>
        <a:ext cx="6096000" cy="973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53A-EDEF-4095-977D-3DAFA51262A5}" type="datetimeFigureOut">
              <a:rPr lang="zh-CN" altLang="en-US" smtClean="0"/>
              <a:pPr/>
              <a:t>2013-7-3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612-CB9C-4F65-9FF1-88A30B1737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53A-EDEF-4095-977D-3DAFA51262A5}" type="datetimeFigureOut">
              <a:rPr lang="zh-CN" altLang="en-US" smtClean="0"/>
              <a:pPr/>
              <a:t>2013-7-3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612-CB9C-4F65-9FF1-88A30B1737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53A-EDEF-4095-977D-3DAFA51262A5}" type="datetimeFigureOut">
              <a:rPr lang="zh-CN" altLang="en-US" smtClean="0"/>
              <a:pPr/>
              <a:t>2013-7-3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612-CB9C-4F65-9FF1-88A30B1737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53A-EDEF-4095-977D-3DAFA51262A5}" type="datetimeFigureOut">
              <a:rPr lang="zh-CN" altLang="en-US" smtClean="0"/>
              <a:pPr/>
              <a:t>2013-7-3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612-CB9C-4F65-9FF1-88A30B1737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53A-EDEF-4095-977D-3DAFA51262A5}" type="datetimeFigureOut">
              <a:rPr lang="zh-CN" altLang="en-US" smtClean="0"/>
              <a:pPr/>
              <a:t>2013-7-3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612-CB9C-4F65-9FF1-88A30B1737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53A-EDEF-4095-977D-3DAFA51262A5}" type="datetimeFigureOut">
              <a:rPr lang="zh-CN" altLang="en-US" smtClean="0"/>
              <a:pPr/>
              <a:t>2013-7-3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612-CB9C-4F65-9FF1-88A30B1737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53A-EDEF-4095-977D-3DAFA51262A5}" type="datetimeFigureOut">
              <a:rPr lang="zh-CN" altLang="en-US" smtClean="0"/>
              <a:pPr/>
              <a:t>2013-7-3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612-CB9C-4F65-9FF1-88A30B1737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53A-EDEF-4095-977D-3DAFA51262A5}" type="datetimeFigureOut">
              <a:rPr lang="zh-CN" altLang="en-US" smtClean="0"/>
              <a:pPr/>
              <a:t>2013-7-3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612-CB9C-4F65-9FF1-88A30B1737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53A-EDEF-4095-977D-3DAFA51262A5}" type="datetimeFigureOut">
              <a:rPr lang="zh-CN" altLang="en-US" smtClean="0"/>
              <a:pPr/>
              <a:t>2013-7-3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612-CB9C-4F65-9FF1-88A30B1737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53A-EDEF-4095-977D-3DAFA51262A5}" type="datetimeFigureOut">
              <a:rPr lang="zh-CN" altLang="en-US" smtClean="0"/>
              <a:pPr/>
              <a:t>2013-7-3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612-CB9C-4F65-9FF1-88A30B1737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53A-EDEF-4095-977D-3DAFA51262A5}" type="datetimeFigureOut">
              <a:rPr lang="zh-CN" altLang="en-US" smtClean="0"/>
              <a:pPr/>
              <a:t>2013-7-3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612-CB9C-4F65-9FF1-88A30B1737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653A-EDEF-4095-977D-3DAFA51262A5}" type="datetimeFigureOut">
              <a:rPr lang="zh-CN" altLang="en-US" smtClean="0"/>
              <a:pPr/>
              <a:t>2013-7-3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F1612-CB9C-4F65-9FF1-88A30B1737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SDP</a:t>
            </a:r>
            <a:r>
              <a:rPr lang="zh-CN" altLang="en-US" dirty="0" smtClean="0"/>
              <a:t>系统容量评估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611560" y="1844824"/>
          <a:ext cx="6096000" cy="32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851920" y="2420888"/>
            <a:ext cx="3816424" cy="2952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框架示意图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220072" y="3573016"/>
            <a:ext cx="115212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6300192" y="3284984"/>
            <a:ext cx="86409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CMF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364088" y="4653136"/>
            <a:ext cx="100811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储值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364088" y="2780928"/>
            <a:ext cx="86409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499992" y="4221088"/>
            <a:ext cx="86409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FFS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6300192" y="4149080"/>
            <a:ext cx="86409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PBS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4499992" y="3212976"/>
            <a:ext cx="86409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RMS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48064" y="24115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核心应用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691680" y="3429000"/>
            <a:ext cx="1296144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467544" y="2348880"/>
            <a:ext cx="86409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7812360" y="5229200"/>
            <a:ext cx="86409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611560" y="4941168"/>
            <a:ext cx="86409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 rot="2808623">
            <a:off x="1331640" y="3068960"/>
            <a:ext cx="43204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18784126">
            <a:off x="1427709" y="4492352"/>
            <a:ext cx="43204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3203848" y="3717032"/>
            <a:ext cx="50405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13300260">
            <a:off x="7476383" y="4852393"/>
            <a:ext cx="43204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基准测试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CMF(</a:t>
            </a:r>
            <a:r>
              <a:rPr lang="zh-CN" altLang="en-US" dirty="0" smtClean="0"/>
              <a:t>入款接口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PE(</a:t>
            </a:r>
            <a:r>
              <a:rPr lang="zh-CN" altLang="en-US" dirty="0" smtClean="0"/>
              <a:t>入款、转账接口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发现的问题及影响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39552" y="1865437"/>
          <a:ext cx="8208912" cy="2658908"/>
        </p:xfrm>
        <a:graphic>
          <a:graphicData uri="http://schemas.openxmlformats.org/drawingml/2006/table">
            <a:tbl>
              <a:tblPr/>
              <a:tblGrid>
                <a:gridCol w="575975"/>
                <a:gridCol w="647973"/>
                <a:gridCol w="3240548"/>
                <a:gridCol w="1655243"/>
                <a:gridCol w="2089173"/>
              </a:tblGrid>
              <a:tr h="3364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编号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系统</a:t>
                      </a:r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latin typeface="Arial Unicode MS"/>
                        </a:rPr>
                        <a:t> 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问题描述</a:t>
                      </a:r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&amp;</a:t>
                      </a:r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原因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latin typeface="Arial Unicode MS"/>
                        </a:rPr>
                        <a:t>影响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解决方案</a:t>
                      </a:r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latin typeface="Arial Unicode MS"/>
                        </a:rPr>
                        <a:t> 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CMF 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现象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: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版本更新后，性能下降较多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Arial Unicode MS"/>
                        </a:rPr>
                        <a:t>3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/>
                        </a:rPr>
                        <a:t>倍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/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</a:b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原因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: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同步写日志耗时比较长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/>
                        </a:rPr>
                        <a:t>交易量超过处理能力，会出现交易请求超时或者交易请求被拒绝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应用日志采用异步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/>
                        </a:rPr>
                        <a:t>输出，已上线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Arial Unicode MS"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PE 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现象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:CMF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性能提升之后，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PE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系统性能提升不大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</a:b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原因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: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调用储值接口的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latin typeface="Arial Unicode MS"/>
                        </a:rPr>
                        <a:t>HttpClient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的连接数设置是默认值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，太小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/>
                        </a:rPr>
                        <a:t>同上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修改调储值的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Arial Unicode MS"/>
                        </a:rPr>
                        <a:t>httpclient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连接数到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Arial Unicode MS"/>
                        </a:rPr>
                        <a:t>50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/>
                        </a:rPr>
                        <a:t>，已上线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Arial Unicode MS"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PE 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现象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: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日志里面大量的“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[ERROR] 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结算请求未知异常 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</a:b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原因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:Axis2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版本兼容性问题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/>
                        </a:rPr>
                        <a:t>交易失败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Axis2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升级到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1.6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版本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/>
                        </a:rPr>
                        <a:t>，线上已同步处理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Arial Unicode MS"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PE 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现象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: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日志里面大量的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too many open files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错误 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</a:b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原因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: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服务器的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open files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设置太小 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/>
                        </a:rPr>
                        <a:t>一旦超过最大值，后续交易请求会被拒绝连接，交易失败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增大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open files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的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/>
                        </a:rPr>
                        <a:t>值，线上已同步处理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9552" y="5313407"/>
          <a:ext cx="8208912" cy="1271746"/>
        </p:xfrm>
        <a:graphic>
          <a:graphicData uri="http://schemas.openxmlformats.org/drawingml/2006/table">
            <a:tbl>
              <a:tblPr/>
              <a:tblGrid>
                <a:gridCol w="576064"/>
                <a:gridCol w="648072"/>
                <a:gridCol w="3240360"/>
                <a:gridCol w="1656184"/>
                <a:gridCol w="2088232"/>
              </a:tblGrid>
              <a:tr h="3478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编号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系统</a:t>
                      </a:r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latin typeface="Arial Unicode MS"/>
                        </a:rPr>
                        <a:t> 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问题描述</a:t>
                      </a:r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&amp;</a:t>
                      </a:r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原因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latin typeface="Arial Unicode MS"/>
                        </a:rPr>
                        <a:t>影响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解决方案</a:t>
                      </a:r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latin typeface="Arial Unicode MS"/>
                        </a:rPr>
                        <a:t> 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23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Arial Unicode MS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PE 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现象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: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转账交易在测试过程中总是有部分返回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latin typeface="Arial Unicode MS"/>
                        </a:rPr>
                        <a:t>responseCode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Arial Unicode MS"/>
                        </a:rPr>
                        <a:t>=B03102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/>
                        </a:rPr>
                        <a:t>或者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latin typeface="Arial Unicode MS"/>
                        </a:rPr>
                        <a:t>responseCode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=B02101</a:t>
                      </a:r>
                      <a:b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</a:b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原因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: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储值被调过程中有部分交易处理时间过长，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/>
                        </a:rPr>
                        <a:t>超时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latin typeface="Arial Unicode MS"/>
                        </a:rPr>
                        <a:t>sql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执行被取消。 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Arial Unicode MS"/>
                        </a:rPr>
                        <a:t>分析中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141277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已解决问题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485986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待解决问题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基准</a:t>
            </a:r>
            <a:r>
              <a:rPr lang="zh-CN" altLang="en-US" dirty="0" smtClean="0"/>
              <a:t>测试结果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CMF</a:t>
            </a:r>
            <a:r>
              <a:rPr lang="zh-CN" altLang="en-US" dirty="0" smtClean="0"/>
              <a:t>入款接口</a:t>
            </a:r>
            <a:r>
              <a:rPr lang="en-US" altLang="zh-CN" dirty="0" smtClean="0"/>
              <a:t>TPS</a:t>
            </a:r>
            <a:r>
              <a:rPr lang="zh-CN" altLang="en-US" dirty="0" smtClean="0"/>
              <a:t>从</a:t>
            </a:r>
            <a:r>
              <a:rPr lang="en-US" altLang="zh-CN" dirty="0" smtClean="0"/>
              <a:t>20</a:t>
            </a:r>
            <a:r>
              <a:rPr lang="zh-CN" altLang="en-US" dirty="0" smtClean="0"/>
              <a:t>提升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120</a:t>
            </a:r>
            <a:endParaRPr lang="en-US" altLang="zh-CN" dirty="0" smtClean="0"/>
          </a:p>
          <a:p>
            <a:r>
              <a:rPr lang="en-US" altLang="zh-CN" dirty="0" smtClean="0"/>
              <a:t>PE</a:t>
            </a:r>
            <a:r>
              <a:rPr lang="zh-CN" altLang="en-US" dirty="0" smtClean="0"/>
              <a:t>入款接口</a:t>
            </a:r>
            <a:r>
              <a:rPr lang="en-US" altLang="zh-CN" dirty="0" smtClean="0"/>
              <a:t>TPS</a:t>
            </a:r>
            <a:r>
              <a:rPr lang="zh-CN" altLang="en-US" dirty="0" smtClean="0"/>
              <a:t>从</a:t>
            </a:r>
            <a:r>
              <a:rPr lang="en-US" altLang="zh-CN" dirty="0" smtClean="0"/>
              <a:t>20</a:t>
            </a:r>
            <a:r>
              <a:rPr lang="zh-CN" altLang="en-US" dirty="0" smtClean="0"/>
              <a:t>提升</a:t>
            </a:r>
            <a:r>
              <a:rPr lang="zh-CN" altLang="en-US" dirty="0" smtClean="0"/>
              <a:t>到</a:t>
            </a:r>
            <a:r>
              <a:rPr lang="en-US" altLang="zh-CN" dirty="0" smtClean="0"/>
              <a:t>70</a:t>
            </a:r>
            <a:endParaRPr lang="en-US" altLang="zh-CN" dirty="0" smtClean="0"/>
          </a:p>
          <a:p>
            <a:r>
              <a:rPr lang="en-US" altLang="zh-CN" dirty="0" smtClean="0"/>
              <a:t>PE</a:t>
            </a:r>
            <a:r>
              <a:rPr lang="zh-CN" altLang="en-US" dirty="0" smtClean="0"/>
              <a:t>转账接口</a:t>
            </a:r>
            <a:r>
              <a:rPr lang="en-US" altLang="zh-CN" dirty="0" smtClean="0"/>
              <a:t>TPS</a:t>
            </a:r>
            <a:r>
              <a:rPr lang="zh-CN" altLang="en-US" dirty="0" smtClean="0"/>
              <a:t>从</a:t>
            </a:r>
            <a:r>
              <a:rPr lang="en-US" altLang="zh-CN" dirty="0" smtClean="0"/>
              <a:t>30</a:t>
            </a:r>
            <a:r>
              <a:rPr lang="zh-CN" altLang="en-US" dirty="0" smtClean="0"/>
              <a:t>提升</a:t>
            </a:r>
            <a:r>
              <a:rPr lang="zh-CN" altLang="en-US" dirty="0" smtClean="0"/>
              <a:t>到</a:t>
            </a:r>
            <a:r>
              <a:rPr lang="en-US" altLang="zh-CN" dirty="0" smtClean="0"/>
              <a:t>80</a:t>
            </a:r>
            <a:endParaRPr lang="en-US" altLang="zh-CN" dirty="0" smtClean="0"/>
          </a:p>
          <a:p>
            <a:r>
              <a:rPr lang="zh-CN" altLang="en-US" dirty="0"/>
              <a:t>排除</a:t>
            </a:r>
            <a:r>
              <a:rPr lang="zh-CN" altLang="en-US" dirty="0" smtClean="0"/>
              <a:t>了一些潜在的问题，预防在满足一定条件下类似问题的</a:t>
            </a:r>
            <a:r>
              <a:rPr lang="zh-CN" altLang="en-US" dirty="0" smtClean="0"/>
              <a:t>发生</a:t>
            </a:r>
            <a:endParaRPr lang="en-US" altLang="zh-CN" dirty="0" smtClean="0"/>
          </a:p>
          <a:p>
            <a:r>
              <a:rPr lang="en-US" altLang="zh-CN" dirty="0" smtClean="0"/>
              <a:t>MAS</a:t>
            </a:r>
            <a:r>
              <a:rPr lang="zh-CN" altLang="en-US" dirty="0" smtClean="0"/>
              <a:t>收单页面</a:t>
            </a:r>
            <a:r>
              <a:rPr lang="en-US" altLang="zh-CN" dirty="0" smtClean="0"/>
              <a:t>50</a:t>
            </a:r>
          </a:p>
          <a:p>
            <a:r>
              <a:rPr lang="en-US" altLang="zh-CN" dirty="0" smtClean="0"/>
              <a:t>MAS</a:t>
            </a:r>
            <a:r>
              <a:rPr lang="zh-CN" altLang="en-US" dirty="0" smtClean="0"/>
              <a:t>网银支付</a:t>
            </a:r>
            <a:r>
              <a:rPr lang="en-US" altLang="zh-CN" dirty="0" smtClean="0"/>
              <a:t>25</a:t>
            </a:r>
          </a:p>
          <a:p>
            <a:r>
              <a:rPr lang="en-US" altLang="zh-CN" dirty="0" smtClean="0"/>
              <a:t>MAS</a:t>
            </a:r>
            <a:r>
              <a:rPr lang="zh-CN" altLang="en-US" dirty="0" smtClean="0"/>
              <a:t>余额支付</a:t>
            </a:r>
            <a:r>
              <a:rPr lang="en-US" altLang="zh-CN" dirty="0" smtClean="0"/>
              <a:t>20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场景模拟验证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混合场景模型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通过线上数据分析，得到转账接口</a:t>
            </a:r>
            <a:r>
              <a:rPr lang="en-US" altLang="zh-CN" dirty="0" smtClean="0"/>
              <a:t>70%</a:t>
            </a:r>
            <a:r>
              <a:rPr lang="zh-CN" altLang="en-US" dirty="0" smtClean="0"/>
              <a:t>，入款接口</a:t>
            </a:r>
            <a:r>
              <a:rPr lang="en-US" altLang="zh-CN" dirty="0" smtClean="0"/>
              <a:t>30%</a:t>
            </a:r>
            <a:r>
              <a:rPr lang="zh-CN" altLang="en-US" dirty="0" smtClean="0"/>
              <a:t>，出款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查询接口固定笔数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计费策略为一般复杂</a:t>
            </a:r>
            <a:endParaRPr lang="en-US" altLang="zh-CN" dirty="0" smtClean="0"/>
          </a:p>
          <a:p>
            <a:r>
              <a:rPr lang="zh-CN" altLang="en-US" dirty="0" smtClean="0"/>
              <a:t>混合场景</a:t>
            </a:r>
            <a:r>
              <a:rPr lang="en-US" altLang="zh-CN" dirty="0" smtClean="0"/>
              <a:t>(</a:t>
            </a:r>
            <a:r>
              <a:rPr lang="zh-CN" altLang="en-US" dirty="0" smtClean="0"/>
              <a:t>峰值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验证单机是否能同时以基准测试中的最大</a:t>
            </a:r>
            <a:r>
              <a:rPr lang="en-US" altLang="zh-CN" dirty="0" smtClean="0"/>
              <a:t>TPS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r>
              <a:rPr lang="zh-CN" altLang="en-US" dirty="0" smtClean="0"/>
              <a:t>混合场景</a:t>
            </a:r>
            <a:r>
              <a:rPr lang="en-US" altLang="zh-CN" dirty="0" smtClean="0"/>
              <a:t>(</a:t>
            </a:r>
            <a:r>
              <a:rPr lang="zh-CN" altLang="en-US" dirty="0" smtClean="0"/>
              <a:t>浪涌</a:t>
            </a:r>
            <a:r>
              <a:rPr lang="en-US" altLang="zh-CN" dirty="0" smtClean="0"/>
              <a:t>)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验证模型在面对某些业务的突发高峰，是否能正常</a:t>
            </a:r>
            <a:endParaRPr lang="en-US" altLang="zh-CN" dirty="0"/>
          </a:p>
          <a:p>
            <a:r>
              <a:rPr lang="zh-CN" altLang="en-US" dirty="0" smtClean="0"/>
              <a:t>混合场景</a:t>
            </a:r>
            <a:r>
              <a:rPr lang="en-US" altLang="zh-CN" dirty="0" smtClean="0"/>
              <a:t>(</a:t>
            </a:r>
            <a:r>
              <a:rPr lang="zh-CN" altLang="en-US" dirty="0" smtClean="0"/>
              <a:t>集群</a:t>
            </a:r>
            <a:r>
              <a:rPr lang="en-US" altLang="zh-CN" dirty="0" smtClean="0"/>
              <a:t>)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验证模型在集群时，性能提升的比例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验证结果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/>
              <a:t>混合</a:t>
            </a:r>
            <a:r>
              <a:rPr lang="zh-CN" altLang="zh-CN" dirty="0" smtClean="0"/>
              <a:t>场景，</a:t>
            </a:r>
            <a:r>
              <a:rPr lang="zh-CN" altLang="zh-CN" dirty="0"/>
              <a:t>按平均吞吐量处理，分别测试总容量除以</a:t>
            </a:r>
            <a:r>
              <a:rPr lang="en-US" altLang="zh-CN" dirty="0"/>
              <a:t>1/2/4</a:t>
            </a:r>
            <a:r>
              <a:rPr lang="zh-CN" altLang="zh-CN" dirty="0"/>
              <a:t>三种情况，都能满足平均吞吐量的要求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混合</a:t>
            </a:r>
            <a:r>
              <a:rPr lang="zh-CN" altLang="zh-CN" dirty="0" smtClean="0"/>
              <a:t>场景</a:t>
            </a:r>
            <a:r>
              <a:rPr lang="en-US" altLang="zh-CN" dirty="0"/>
              <a:t>(</a:t>
            </a:r>
            <a:r>
              <a:rPr lang="zh-CN" altLang="zh-CN" dirty="0" smtClean="0"/>
              <a:t>峰值</a:t>
            </a:r>
            <a:r>
              <a:rPr lang="en-US" altLang="zh-CN" dirty="0" smtClean="0"/>
              <a:t>)</a:t>
            </a:r>
            <a:r>
              <a:rPr lang="zh-CN" altLang="zh-CN" dirty="0" smtClean="0"/>
              <a:t>，测试</a:t>
            </a:r>
            <a:r>
              <a:rPr lang="zh-CN" altLang="zh-CN" dirty="0"/>
              <a:t>结果证明，目前系统出、入、转各接口无法达到同时</a:t>
            </a:r>
            <a:r>
              <a:rPr lang="zh-CN" altLang="zh-CN" dirty="0" smtClean="0"/>
              <a:t>以处理</a:t>
            </a:r>
            <a:r>
              <a:rPr lang="zh-CN" altLang="zh-CN" dirty="0"/>
              <a:t>能力处理请求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混合</a:t>
            </a:r>
            <a:r>
              <a:rPr lang="zh-CN" altLang="zh-CN" dirty="0" smtClean="0"/>
              <a:t>场景</a:t>
            </a:r>
            <a:r>
              <a:rPr lang="en-US" altLang="zh-CN" dirty="0"/>
              <a:t>(</a:t>
            </a:r>
            <a:r>
              <a:rPr lang="zh-CN" altLang="zh-CN" dirty="0" smtClean="0"/>
              <a:t>浪涌</a:t>
            </a:r>
            <a:r>
              <a:rPr lang="en-US" altLang="zh-CN" dirty="0" smtClean="0"/>
              <a:t>)</a:t>
            </a:r>
            <a:r>
              <a:rPr lang="zh-CN" altLang="zh-CN" dirty="0" smtClean="0"/>
              <a:t>，峰值</a:t>
            </a:r>
            <a:r>
              <a:rPr lang="zh-CN" altLang="zh-CN" dirty="0"/>
              <a:t>分别测试</a:t>
            </a:r>
            <a:r>
              <a:rPr lang="en-US" altLang="zh-CN" dirty="0"/>
              <a:t>10</a:t>
            </a:r>
            <a:r>
              <a:rPr lang="zh-CN" altLang="zh-CN" dirty="0"/>
              <a:t>、</a:t>
            </a:r>
            <a:r>
              <a:rPr lang="en-US" altLang="zh-CN" dirty="0"/>
              <a:t>15</a:t>
            </a:r>
            <a:r>
              <a:rPr lang="zh-CN" altLang="zh-CN" dirty="0"/>
              <a:t>、</a:t>
            </a:r>
            <a:r>
              <a:rPr lang="en-US" altLang="zh-CN" dirty="0"/>
              <a:t>20</a:t>
            </a:r>
            <a:r>
              <a:rPr lang="zh-CN" altLang="zh-CN" dirty="0"/>
              <a:t>倍三种情况，峰值持续</a:t>
            </a:r>
            <a:r>
              <a:rPr lang="en-US" altLang="zh-CN" dirty="0"/>
              <a:t>10</a:t>
            </a:r>
            <a:r>
              <a:rPr lang="zh-CN" altLang="zh-CN" dirty="0"/>
              <a:t>分钟。经测试</a:t>
            </a:r>
            <a:r>
              <a:rPr lang="zh-CN" altLang="zh-CN" dirty="0" smtClean="0"/>
              <a:t>：</a:t>
            </a:r>
            <a:r>
              <a:rPr lang="zh-CN" altLang="en-US" dirty="0" smtClean="0"/>
              <a:t>峰值期间</a:t>
            </a:r>
            <a:r>
              <a:rPr lang="en-US" altLang="zh-CN" dirty="0" smtClean="0"/>
              <a:t>MQ</a:t>
            </a:r>
            <a:r>
              <a:rPr lang="zh-CN" altLang="zh-CN" dirty="0"/>
              <a:t>的消息队列会有一定程度堆积，峰值过后</a:t>
            </a:r>
            <a:r>
              <a:rPr lang="en-US" altLang="zh-CN" dirty="0"/>
              <a:t>1-3</a:t>
            </a:r>
            <a:r>
              <a:rPr lang="zh-CN" altLang="zh-CN" dirty="0"/>
              <a:t>分钟能处理</a:t>
            </a:r>
            <a:r>
              <a:rPr lang="zh-CN" altLang="zh-CN" dirty="0" smtClean="0"/>
              <a:t>完</a:t>
            </a:r>
            <a:endParaRPr lang="en-US" altLang="zh-CN" dirty="0" smtClean="0"/>
          </a:p>
          <a:p>
            <a:r>
              <a:rPr lang="zh-CN" altLang="en-US" dirty="0" smtClean="0"/>
              <a:t>混合场景</a:t>
            </a:r>
            <a:r>
              <a:rPr lang="en-US" altLang="zh-CN" dirty="0" smtClean="0"/>
              <a:t>(</a:t>
            </a:r>
            <a:r>
              <a:rPr lang="zh-CN" altLang="en-US" dirty="0" smtClean="0"/>
              <a:t>集群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，受限于压测数据库的性能，应用服务器集群</a:t>
            </a:r>
            <a:r>
              <a:rPr lang="zh-CN" altLang="zh-CN" dirty="0" smtClean="0"/>
              <a:t>没有增加出</a:t>
            </a:r>
            <a:r>
              <a:rPr lang="zh-CN" altLang="zh-CN" dirty="0"/>
              <a:t>、入、转接口的处理</a:t>
            </a:r>
            <a:r>
              <a:rPr lang="zh-CN" altLang="zh-CN" dirty="0" smtClean="0"/>
              <a:t>能力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后续</a:t>
            </a:r>
            <a:r>
              <a:rPr lang="en-US" altLang="zh-CN" dirty="0" smtClean="0"/>
              <a:t>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zh-CN" altLang="en-US" dirty="0" smtClean="0"/>
              <a:t>外层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进一步论证上述模型的正确性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如，模型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MAS</a:t>
            </a:r>
            <a:r>
              <a:rPr lang="zh-CN" altLang="en-US" dirty="0" smtClean="0"/>
              <a:t>按照混合场景模型调用</a:t>
            </a:r>
            <a:r>
              <a:rPr lang="en-US" altLang="zh-CN" dirty="0" smtClean="0"/>
              <a:t>PE</a:t>
            </a:r>
            <a:r>
              <a:rPr lang="zh-CN" altLang="en-US" dirty="0" smtClean="0"/>
              <a:t>的入款、转账接口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529</Words>
  <Application>Microsoft Office PowerPoint</Application>
  <PresentationFormat>全屏显示(4:3)</PresentationFormat>
  <Paragraphs>85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SDP系统容量评估</vt:lpstr>
      <vt:lpstr>幻灯片 2</vt:lpstr>
      <vt:lpstr>框架示意图</vt:lpstr>
      <vt:lpstr>基准测试</vt:lpstr>
      <vt:lpstr>发现的问题及影响</vt:lpstr>
      <vt:lpstr>基准测试结果</vt:lpstr>
      <vt:lpstr>场景模拟验证</vt:lpstr>
      <vt:lpstr>验证结果</vt:lpstr>
      <vt:lpstr>后续Action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李骏</dc:creator>
  <cp:lastModifiedBy>李骏</cp:lastModifiedBy>
  <cp:revision>19</cp:revision>
  <dcterms:created xsi:type="dcterms:W3CDTF">2013-07-02T06:46:45Z</dcterms:created>
  <dcterms:modified xsi:type="dcterms:W3CDTF">2013-07-03T07:19:31Z</dcterms:modified>
</cp:coreProperties>
</file>