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4"/>
  </p:notesMasterIdLst>
  <p:sldIdLst>
    <p:sldId id="256" r:id="rId2"/>
    <p:sldId id="394" r:id="rId3"/>
    <p:sldId id="395" r:id="rId4"/>
    <p:sldId id="374" r:id="rId5"/>
    <p:sldId id="396" r:id="rId6"/>
    <p:sldId id="397" r:id="rId7"/>
    <p:sldId id="398" r:id="rId8"/>
    <p:sldId id="399" r:id="rId9"/>
    <p:sldId id="401" r:id="rId10"/>
    <p:sldId id="400" r:id="rId11"/>
    <p:sldId id="402" r:id="rId12"/>
    <p:sldId id="404" r:id="rId13"/>
    <p:sldId id="403" r:id="rId14"/>
    <p:sldId id="413" r:id="rId15"/>
    <p:sldId id="408" r:id="rId16"/>
    <p:sldId id="405" r:id="rId17"/>
    <p:sldId id="406" r:id="rId18"/>
    <p:sldId id="409" r:id="rId19"/>
    <p:sldId id="407" r:id="rId20"/>
    <p:sldId id="410" r:id="rId21"/>
    <p:sldId id="411" r:id="rId22"/>
    <p:sldId id="412" r:id="rId23"/>
  </p:sldIdLst>
  <p:sldSz cx="9144000" cy="5143500" type="screen16x9"/>
  <p:notesSz cx="6858000" cy="9144000"/>
  <p:embeddedFontLst>
    <p:embeddedFont>
      <p:font typeface="Abril Fatface" panose="02000503000000020003" pitchFamily="2" charset="77"/>
      <p:regular r:id="rId25"/>
    </p:embeddedFont>
    <p:embeddedFont>
      <p:font typeface="DM Sans" pitchFamily="2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497FD4-CC46-4E56-8FCD-425BDC88EA98}">
  <a:tblStyle styleId="{31497FD4-CC46-4E56-8FCD-425BDC88EA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4"/>
    <p:restoredTop sz="88299"/>
  </p:normalViewPr>
  <p:slideViewPr>
    <p:cSldViewPr snapToGrid="0" snapToObjects="1">
      <p:cViewPr>
        <p:scale>
          <a:sx n="149" d="100"/>
          <a:sy n="149" d="100"/>
        </p:scale>
        <p:origin x="7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7168c7e9a0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7168c7e9a0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21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732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8264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108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812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7641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829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328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689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5684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737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5029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5900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348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128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64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2863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7064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9233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1570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7148dc98_2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7148dc98_2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32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5750" y="1214125"/>
            <a:ext cx="28545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5750" y="3367525"/>
            <a:ext cx="3109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805750" y="2575000"/>
            <a:ext cx="33471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143095" y="16"/>
            <a:ext cx="5001120" cy="4610752"/>
          </a:xfrm>
          <a:custGeom>
            <a:avLst/>
            <a:gdLst/>
            <a:ahLst/>
            <a:cxnLst/>
            <a:rect l="l" t="t" r="r" b="b"/>
            <a:pathLst>
              <a:path w="227272" h="209532" extrusionOk="0">
                <a:moveTo>
                  <a:pt x="76464" y="0"/>
                </a:moveTo>
                <a:cubicBezTo>
                  <a:pt x="16774" y="52437"/>
                  <a:pt x="1" y="131312"/>
                  <a:pt x="39210" y="177376"/>
                </a:cubicBezTo>
                <a:cubicBezTo>
                  <a:pt x="57561" y="198930"/>
                  <a:pt x="84958" y="209532"/>
                  <a:pt x="115199" y="209532"/>
                </a:cubicBezTo>
                <a:cubicBezTo>
                  <a:pt x="150420" y="209532"/>
                  <a:pt x="189498" y="195150"/>
                  <a:pt x="222630" y="166944"/>
                </a:cubicBezTo>
                <a:cubicBezTo>
                  <a:pt x="224206" y="165606"/>
                  <a:pt x="225754" y="164243"/>
                  <a:pt x="227272" y="162860"/>
                </a:cubicBezTo>
                <a:lnTo>
                  <a:pt x="227272" y="0"/>
                </a:lnTo>
                <a:close/>
              </a:path>
            </a:pathLst>
          </a:custGeom>
          <a:solidFill>
            <a:srgbClr val="92CC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011909" y="526475"/>
            <a:ext cx="1132324" cy="503120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794913" y="356500"/>
            <a:ext cx="1349675" cy="431400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noFill/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660238" y="4260925"/>
            <a:ext cx="1768225" cy="356725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958888" y="915250"/>
            <a:ext cx="51300" cy="51275"/>
          </a:xfrm>
          <a:custGeom>
            <a:avLst/>
            <a:gdLst/>
            <a:ahLst/>
            <a:cxnLst/>
            <a:rect l="l" t="t" r="r" b="b"/>
            <a:pathLst>
              <a:path w="2052" h="2051" fill="none" extrusionOk="0">
                <a:moveTo>
                  <a:pt x="2052" y="987"/>
                </a:moveTo>
                <a:cubicBezTo>
                  <a:pt x="2052" y="1387"/>
                  <a:pt x="1812" y="1747"/>
                  <a:pt x="1443" y="1900"/>
                </a:cubicBezTo>
                <a:cubicBezTo>
                  <a:pt x="1073" y="2051"/>
                  <a:pt x="649" y="1967"/>
                  <a:pt x="368" y="1685"/>
                </a:cubicBezTo>
                <a:cubicBezTo>
                  <a:pt x="85" y="1403"/>
                  <a:pt x="1" y="978"/>
                  <a:pt x="154" y="610"/>
                </a:cubicBezTo>
                <a:cubicBezTo>
                  <a:pt x="306" y="240"/>
                  <a:pt x="666" y="0"/>
                  <a:pt x="1065" y="0"/>
                </a:cubicBezTo>
                <a:cubicBezTo>
                  <a:pt x="1610" y="0"/>
                  <a:pt x="2052" y="441"/>
                  <a:pt x="2052" y="987"/>
                </a:cubicBezTo>
                <a:close/>
              </a:path>
            </a:pathLst>
          </a:custGeom>
          <a:noFill/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011613" y="453400"/>
            <a:ext cx="476175" cy="25"/>
          </a:xfrm>
          <a:custGeom>
            <a:avLst/>
            <a:gdLst/>
            <a:ahLst/>
            <a:cxnLst/>
            <a:rect l="l" t="t" r="r" b="b"/>
            <a:pathLst>
              <a:path w="19047" h="1" fill="none" extrusionOk="0">
                <a:moveTo>
                  <a:pt x="1" y="0"/>
                </a:moveTo>
                <a:lnTo>
                  <a:pt x="19047" y="0"/>
                </a:lnTo>
              </a:path>
            </a:pathLst>
          </a:custGeom>
          <a:noFill/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01588" y="453400"/>
            <a:ext cx="188975" cy="25"/>
          </a:xfrm>
          <a:custGeom>
            <a:avLst/>
            <a:gdLst/>
            <a:ahLst/>
            <a:cxnLst/>
            <a:rect l="l" t="t" r="r" b="b"/>
            <a:pathLst>
              <a:path w="7559" h="1" fill="none" extrusionOk="0">
                <a:moveTo>
                  <a:pt x="1" y="0"/>
                </a:moveTo>
                <a:lnTo>
                  <a:pt x="7559" y="0"/>
                </a:lnTo>
              </a:path>
            </a:pathLst>
          </a:custGeom>
          <a:noFill/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024088" y="4760825"/>
            <a:ext cx="189000" cy="25"/>
          </a:xfrm>
          <a:custGeom>
            <a:avLst/>
            <a:gdLst/>
            <a:ahLst/>
            <a:cxnLst/>
            <a:rect l="l" t="t" r="r" b="b"/>
            <a:pathLst>
              <a:path w="7560" h="1" fill="none" extrusionOk="0">
                <a:moveTo>
                  <a:pt x="0" y="0"/>
                </a:moveTo>
                <a:lnTo>
                  <a:pt x="7559" y="0"/>
                </a:lnTo>
              </a:path>
            </a:pathLst>
          </a:custGeom>
          <a:solidFill>
            <a:schemeClr val="accent2"/>
          </a:solidFill>
          <a:ln w="167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3046138" y="601325"/>
            <a:ext cx="68950" cy="68900"/>
            <a:chOff x="5627413" y="1896725"/>
            <a:chExt cx="68950" cy="68900"/>
          </a:xfrm>
        </p:grpSpPr>
        <p:sp>
          <p:nvSpPr>
            <p:cNvPr id="21" name="Google Shape;21;p2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2"/>
            </a:solidFill>
            <a:ln w="111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11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43525" y="1204100"/>
            <a:ext cx="7377000" cy="32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310012" y="794052"/>
            <a:ext cx="879783" cy="390910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951541" y="91771"/>
            <a:ext cx="1818687" cy="581312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2975211" y="268525"/>
            <a:ext cx="641646" cy="34"/>
          </a:xfrm>
          <a:custGeom>
            <a:avLst/>
            <a:gdLst/>
            <a:ahLst/>
            <a:cxnLst/>
            <a:rect l="l" t="t" r="r" b="b"/>
            <a:pathLst>
              <a:path w="19047" h="1" fill="none" extrusionOk="0">
                <a:moveTo>
                  <a:pt x="1" y="0"/>
                </a:moveTo>
                <a:lnTo>
                  <a:pt x="19047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3282227" y="366425"/>
            <a:ext cx="254644" cy="34"/>
          </a:xfrm>
          <a:custGeom>
            <a:avLst/>
            <a:gdLst/>
            <a:ahLst/>
            <a:cxnLst/>
            <a:rect l="l" t="t" r="r" b="b"/>
            <a:pathLst>
              <a:path w="7559" h="1" fill="none" extrusionOk="0">
                <a:moveTo>
                  <a:pt x="1" y="0"/>
                </a:moveTo>
                <a:lnTo>
                  <a:pt x="7559" y="0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8512888" y="2533570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8940450" y="2987037"/>
            <a:ext cx="92876" cy="92876"/>
            <a:chOff x="18635775" y="3220037"/>
            <a:chExt cx="92876" cy="92876"/>
          </a:xfrm>
        </p:grpSpPr>
        <p:sp>
          <p:nvSpPr>
            <p:cNvPr id="36" name="Google Shape;36;p4"/>
            <p:cNvSpPr/>
            <p:nvPr/>
          </p:nvSpPr>
          <p:spPr>
            <a:xfrm>
              <a:off x="18682196" y="3220037"/>
              <a:ext cx="34" cy="92876"/>
            </a:xfrm>
            <a:custGeom>
              <a:avLst/>
              <a:gdLst/>
              <a:ahLst/>
              <a:cxnLst/>
              <a:rect l="l" t="t" r="r" b="b"/>
              <a:pathLst>
                <a:path w="1" h="2757" fill="none" extrusionOk="0">
                  <a:moveTo>
                    <a:pt x="1" y="0"/>
                  </a:moveTo>
                  <a:lnTo>
                    <a:pt x="1" y="2757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8635775" y="3266459"/>
              <a:ext cx="92876" cy="34"/>
            </a:xfrm>
            <a:custGeom>
              <a:avLst/>
              <a:gdLst/>
              <a:ahLst/>
              <a:cxnLst/>
              <a:rect l="l" t="t" r="r" b="b"/>
              <a:pathLst>
                <a:path w="2757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4"/>
          <p:cNvGrpSpPr/>
          <p:nvPr/>
        </p:nvGrpSpPr>
        <p:grpSpPr>
          <a:xfrm>
            <a:off x="324508" y="1328629"/>
            <a:ext cx="92910" cy="92843"/>
            <a:chOff x="5627413" y="1896725"/>
            <a:chExt cx="68950" cy="68900"/>
          </a:xfrm>
        </p:grpSpPr>
        <p:sp>
          <p:nvSpPr>
            <p:cNvPr id="39" name="Google Shape;39;p4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43525" y="520675"/>
            <a:ext cx="50943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2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/>
          <p:nvPr/>
        </p:nvSpPr>
        <p:spPr>
          <a:xfrm>
            <a:off x="4000707" y="-128674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6"/>
          <p:cNvGrpSpPr/>
          <p:nvPr/>
        </p:nvGrpSpPr>
        <p:grpSpPr>
          <a:xfrm rot="10800000">
            <a:off x="-1135854" y="-493775"/>
            <a:ext cx="6398896" cy="6254243"/>
            <a:chOff x="4526596" y="-33950"/>
            <a:chExt cx="6398896" cy="6254243"/>
          </a:xfrm>
        </p:grpSpPr>
        <p:sp>
          <p:nvSpPr>
            <p:cNvPr id="317" name="Google Shape;317;p26"/>
            <p:cNvSpPr/>
            <p:nvPr/>
          </p:nvSpPr>
          <p:spPr>
            <a:xfrm rot="-2124055">
              <a:off x="5593290" y="1783739"/>
              <a:ext cx="1570708" cy="1237509"/>
            </a:xfrm>
            <a:custGeom>
              <a:avLst/>
              <a:gdLst/>
              <a:ahLst/>
              <a:cxnLst/>
              <a:rect l="l" t="t" r="r" b="b"/>
              <a:pathLst>
                <a:path w="10238" h="8066" extrusionOk="0">
                  <a:moveTo>
                    <a:pt x="5570" y="0"/>
                  </a:moveTo>
                  <a:cubicBezTo>
                    <a:pt x="4215" y="0"/>
                    <a:pt x="2810" y="534"/>
                    <a:pt x="1825" y="1409"/>
                  </a:cubicBezTo>
                  <a:cubicBezTo>
                    <a:pt x="568" y="2523"/>
                    <a:pt x="0" y="4184"/>
                    <a:pt x="1082" y="6030"/>
                  </a:cubicBezTo>
                  <a:cubicBezTo>
                    <a:pt x="1846" y="7319"/>
                    <a:pt x="3352" y="8066"/>
                    <a:pt x="4858" y="8066"/>
                  </a:cubicBezTo>
                  <a:cubicBezTo>
                    <a:pt x="5075" y="8066"/>
                    <a:pt x="5292" y="8050"/>
                    <a:pt x="5507" y="8018"/>
                  </a:cubicBezTo>
                  <a:cubicBezTo>
                    <a:pt x="7200" y="7767"/>
                    <a:pt x="8686" y="6609"/>
                    <a:pt x="9538" y="5123"/>
                  </a:cubicBezTo>
                  <a:cubicBezTo>
                    <a:pt x="9953" y="4402"/>
                    <a:pt x="10237" y="3550"/>
                    <a:pt x="10052" y="2741"/>
                  </a:cubicBezTo>
                  <a:cubicBezTo>
                    <a:pt x="9746" y="1430"/>
                    <a:pt x="8358" y="709"/>
                    <a:pt x="7091" y="250"/>
                  </a:cubicBezTo>
                  <a:cubicBezTo>
                    <a:pt x="6610" y="80"/>
                    <a:pt x="6094" y="0"/>
                    <a:pt x="5570" y="0"/>
                  </a:cubicBezTo>
                  <a:close/>
                </a:path>
              </a:pathLst>
            </a:custGeom>
            <a:solidFill>
              <a:srgbClr val="CE9FBC">
                <a:alpha val="34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 rot="2969057">
              <a:off x="5809454" y="522465"/>
              <a:ext cx="3833180" cy="5141413"/>
            </a:xfrm>
            <a:custGeom>
              <a:avLst/>
              <a:gdLst/>
              <a:ahLst/>
              <a:cxnLst/>
              <a:rect l="l" t="t" r="r" b="b"/>
              <a:pathLst>
                <a:path w="29948" h="40169" extrusionOk="0">
                  <a:moveTo>
                    <a:pt x="8382" y="1"/>
                  </a:moveTo>
                  <a:cubicBezTo>
                    <a:pt x="6298" y="1"/>
                    <a:pt x="4274" y="675"/>
                    <a:pt x="2612" y="2368"/>
                  </a:cubicBezTo>
                  <a:cubicBezTo>
                    <a:pt x="689" y="4357"/>
                    <a:pt x="1" y="7241"/>
                    <a:pt x="809" y="9885"/>
                  </a:cubicBezTo>
                  <a:cubicBezTo>
                    <a:pt x="1902" y="13305"/>
                    <a:pt x="5223" y="15435"/>
                    <a:pt x="7539" y="18177"/>
                  </a:cubicBezTo>
                  <a:cubicBezTo>
                    <a:pt x="9320" y="20286"/>
                    <a:pt x="10544" y="22810"/>
                    <a:pt x="11090" y="25519"/>
                  </a:cubicBezTo>
                  <a:cubicBezTo>
                    <a:pt x="11593" y="28010"/>
                    <a:pt x="11516" y="30589"/>
                    <a:pt x="11975" y="33091"/>
                  </a:cubicBezTo>
                  <a:cubicBezTo>
                    <a:pt x="12434" y="35593"/>
                    <a:pt x="13581" y="38160"/>
                    <a:pt x="15799" y="39406"/>
                  </a:cubicBezTo>
                  <a:cubicBezTo>
                    <a:pt x="16729" y="39929"/>
                    <a:pt x="17782" y="40169"/>
                    <a:pt x="18847" y="40169"/>
                  </a:cubicBezTo>
                  <a:cubicBezTo>
                    <a:pt x="20071" y="40169"/>
                    <a:pt x="21311" y="39852"/>
                    <a:pt x="22398" y="39285"/>
                  </a:cubicBezTo>
                  <a:cubicBezTo>
                    <a:pt x="24430" y="38226"/>
                    <a:pt x="25981" y="36390"/>
                    <a:pt x="27074" y="34380"/>
                  </a:cubicBezTo>
                  <a:cubicBezTo>
                    <a:pt x="29947" y="29136"/>
                    <a:pt x="29947" y="22613"/>
                    <a:pt x="27828" y="17030"/>
                  </a:cubicBezTo>
                  <a:cubicBezTo>
                    <a:pt x="25708" y="11436"/>
                    <a:pt x="21622" y="6749"/>
                    <a:pt x="16848" y="3155"/>
                  </a:cubicBezTo>
                  <a:cubicBezTo>
                    <a:pt x="14502" y="1395"/>
                    <a:pt x="11380" y="1"/>
                    <a:pt x="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26"/>
          <p:cNvSpPr/>
          <p:nvPr/>
        </p:nvSpPr>
        <p:spPr>
          <a:xfrm>
            <a:off x="-789359" y="352009"/>
            <a:ext cx="1818687" cy="581312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320;p26"/>
          <p:cNvGrpSpPr/>
          <p:nvPr/>
        </p:nvGrpSpPr>
        <p:grpSpPr>
          <a:xfrm>
            <a:off x="6539758" y="4931704"/>
            <a:ext cx="92910" cy="92843"/>
            <a:chOff x="5627413" y="1896725"/>
            <a:chExt cx="68950" cy="68900"/>
          </a:xfrm>
        </p:grpSpPr>
        <p:sp>
          <p:nvSpPr>
            <p:cNvPr id="321" name="Google Shape;321;p26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26"/>
          <p:cNvSpPr/>
          <p:nvPr/>
        </p:nvSpPr>
        <p:spPr>
          <a:xfrm>
            <a:off x="2580922" y="476885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4231022" y="88300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rgbClr val="FFFFFF"/>
          </a:solidFill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26"/>
          <p:cNvGrpSpPr/>
          <p:nvPr/>
        </p:nvGrpSpPr>
        <p:grpSpPr>
          <a:xfrm>
            <a:off x="4219133" y="2786279"/>
            <a:ext cx="92910" cy="92843"/>
            <a:chOff x="5627413" y="1896725"/>
            <a:chExt cx="68950" cy="68900"/>
          </a:xfrm>
        </p:grpSpPr>
        <p:sp>
          <p:nvSpPr>
            <p:cNvPr id="326" name="Google Shape;326;p26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rgbClr val="FFFFFF"/>
            </a:solidFill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 w="111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26"/>
          <p:cNvSpPr/>
          <p:nvPr/>
        </p:nvSpPr>
        <p:spPr>
          <a:xfrm>
            <a:off x="5545472" y="4247682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APTION_ONLY_1_2_2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/>
          <p:nvPr/>
        </p:nvSpPr>
        <p:spPr>
          <a:xfrm>
            <a:off x="0" y="2349862"/>
            <a:ext cx="9144005" cy="2793640"/>
          </a:xfrm>
          <a:custGeom>
            <a:avLst/>
            <a:gdLst/>
            <a:ahLst/>
            <a:cxnLst/>
            <a:rect l="l" t="t" r="r" b="b"/>
            <a:pathLst>
              <a:path w="268310" h="81973" extrusionOk="0">
                <a:moveTo>
                  <a:pt x="102356" y="0"/>
                </a:moveTo>
                <a:cubicBezTo>
                  <a:pt x="93483" y="0"/>
                  <a:pt x="84343" y="4733"/>
                  <a:pt x="79028" y="11723"/>
                </a:cubicBezTo>
                <a:cubicBezTo>
                  <a:pt x="73107" y="19513"/>
                  <a:pt x="72184" y="29777"/>
                  <a:pt x="66914" y="37814"/>
                </a:cubicBezTo>
                <a:cubicBezTo>
                  <a:pt x="61686" y="45788"/>
                  <a:pt x="52668" y="51450"/>
                  <a:pt x="43041" y="51802"/>
                </a:cubicBezTo>
                <a:cubicBezTo>
                  <a:pt x="42550" y="51820"/>
                  <a:pt x="42054" y="51826"/>
                  <a:pt x="41555" y="51826"/>
                </a:cubicBezTo>
                <a:cubicBezTo>
                  <a:pt x="40018" y="51826"/>
                  <a:pt x="38455" y="51762"/>
                  <a:pt x="36910" y="51762"/>
                </a:cubicBezTo>
                <a:cubicBezTo>
                  <a:pt x="33705" y="51762"/>
                  <a:pt x="30581" y="52040"/>
                  <a:pt x="27940" y="53748"/>
                </a:cubicBezTo>
                <a:cubicBezTo>
                  <a:pt x="21854" y="57686"/>
                  <a:pt x="21242" y="67343"/>
                  <a:pt x="19922" y="70936"/>
                </a:cubicBezTo>
                <a:cubicBezTo>
                  <a:pt x="17318" y="78034"/>
                  <a:pt x="5972" y="71533"/>
                  <a:pt x="1" y="81973"/>
                </a:cubicBezTo>
                <a:lnTo>
                  <a:pt x="268109" y="81973"/>
                </a:lnTo>
                <a:cubicBezTo>
                  <a:pt x="268310" y="76971"/>
                  <a:pt x="266606" y="61374"/>
                  <a:pt x="265391" y="59518"/>
                </a:cubicBezTo>
                <a:cubicBezTo>
                  <a:pt x="260152" y="51515"/>
                  <a:pt x="248029" y="47996"/>
                  <a:pt x="239376" y="46445"/>
                </a:cubicBezTo>
                <a:cubicBezTo>
                  <a:pt x="230038" y="44769"/>
                  <a:pt x="218642" y="44685"/>
                  <a:pt x="210905" y="39114"/>
                </a:cubicBezTo>
                <a:cubicBezTo>
                  <a:pt x="202473" y="33041"/>
                  <a:pt x="198759" y="21039"/>
                  <a:pt x="188746" y="18441"/>
                </a:cubicBezTo>
                <a:cubicBezTo>
                  <a:pt x="187196" y="18039"/>
                  <a:pt x="185636" y="17874"/>
                  <a:pt x="184068" y="17874"/>
                </a:cubicBezTo>
                <a:cubicBezTo>
                  <a:pt x="178713" y="17874"/>
                  <a:pt x="173274" y="19804"/>
                  <a:pt x="167905" y="20824"/>
                </a:cubicBezTo>
                <a:cubicBezTo>
                  <a:pt x="164949" y="21385"/>
                  <a:pt x="161942" y="21663"/>
                  <a:pt x="158936" y="21663"/>
                </a:cubicBezTo>
                <a:cubicBezTo>
                  <a:pt x="151713" y="21663"/>
                  <a:pt x="144488" y="20061"/>
                  <a:pt x="137946" y="16946"/>
                </a:cubicBezTo>
                <a:cubicBezTo>
                  <a:pt x="127519" y="11982"/>
                  <a:pt x="118536" y="2766"/>
                  <a:pt x="106975" y="450"/>
                </a:cubicBezTo>
                <a:cubicBezTo>
                  <a:pt x="105459" y="145"/>
                  <a:pt x="103911" y="0"/>
                  <a:pt x="102356" y="0"/>
                </a:cubicBezTo>
                <a:close/>
              </a:path>
            </a:pathLst>
          </a:custGeom>
          <a:solidFill>
            <a:srgbClr val="CE9FBC">
              <a:alpha val="1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7"/>
          <p:cNvSpPr/>
          <p:nvPr/>
        </p:nvSpPr>
        <p:spPr>
          <a:xfrm flipH="1">
            <a:off x="4073382" y="936888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7"/>
          <p:cNvSpPr/>
          <p:nvPr/>
        </p:nvSpPr>
        <p:spPr>
          <a:xfrm>
            <a:off x="-56033" y="3047978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/>
          <p:nvPr/>
        </p:nvSpPr>
        <p:spPr>
          <a:xfrm>
            <a:off x="8512888" y="2533570"/>
            <a:ext cx="474017" cy="34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solidFill>
            <a:schemeClr val="accent3"/>
          </a:solidFill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27"/>
          <p:cNvGrpSpPr/>
          <p:nvPr/>
        </p:nvGrpSpPr>
        <p:grpSpPr>
          <a:xfrm>
            <a:off x="8940450" y="2987037"/>
            <a:ext cx="92876" cy="92876"/>
            <a:chOff x="18635775" y="3220037"/>
            <a:chExt cx="92876" cy="92876"/>
          </a:xfrm>
        </p:grpSpPr>
        <p:sp>
          <p:nvSpPr>
            <p:cNvPr id="335" name="Google Shape;335;p27"/>
            <p:cNvSpPr/>
            <p:nvPr/>
          </p:nvSpPr>
          <p:spPr>
            <a:xfrm>
              <a:off x="18682196" y="3220037"/>
              <a:ext cx="34" cy="92876"/>
            </a:xfrm>
            <a:custGeom>
              <a:avLst/>
              <a:gdLst/>
              <a:ahLst/>
              <a:cxnLst/>
              <a:rect l="l" t="t" r="r" b="b"/>
              <a:pathLst>
                <a:path w="1" h="2757" fill="none" extrusionOk="0">
                  <a:moveTo>
                    <a:pt x="1" y="0"/>
                  </a:moveTo>
                  <a:lnTo>
                    <a:pt x="1" y="2757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18635775" y="3266459"/>
              <a:ext cx="92876" cy="34"/>
            </a:xfrm>
            <a:custGeom>
              <a:avLst/>
              <a:gdLst/>
              <a:ahLst/>
              <a:cxnLst/>
              <a:rect l="l" t="t" r="r" b="b"/>
              <a:pathLst>
                <a:path w="2757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7"/>
          <p:cNvGrpSpPr/>
          <p:nvPr/>
        </p:nvGrpSpPr>
        <p:grpSpPr>
          <a:xfrm>
            <a:off x="655108" y="1150954"/>
            <a:ext cx="92910" cy="92843"/>
            <a:chOff x="5627413" y="1896725"/>
            <a:chExt cx="68950" cy="68900"/>
          </a:xfrm>
        </p:grpSpPr>
        <p:sp>
          <p:nvSpPr>
            <p:cNvPr id="338" name="Google Shape;338;p27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27"/>
          <p:cNvSpPr/>
          <p:nvPr/>
        </p:nvSpPr>
        <p:spPr>
          <a:xfrm flipH="1">
            <a:off x="7460032" y="456213"/>
            <a:ext cx="2382683" cy="480687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APTION_ONLY_2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/>
          <p:nvPr/>
        </p:nvSpPr>
        <p:spPr>
          <a:xfrm rot="7882444">
            <a:off x="6589885" y="-1137348"/>
            <a:ext cx="3103938" cy="4188230"/>
          </a:xfrm>
          <a:custGeom>
            <a:avLst/>
            <a:gdLst/>
            <a:ahLst/>
            <a:cxnLst/>
            <a:rect l="l" t="t" r="r" b="b"/>
            <a:pathLst>
              <a:path w="17110" h="23087" extrusionOk="0">
                <a:moveTo>
                  <a:pt x="11060" y="0"/>
                </a:moveTo>
                <a:cubicBezTo>
                  <a:pt x="8458" y="0"/>
                  <a:pt x="4658" y="1566"/>
                  <a:pt x="3223" y="2864"/>
                </a:cubicBezTo>
                <a:cubicBezTo>
                  <a:pt x="252" y="5519"/>
                  <a:pt x="0" y="12336"/>
                  <a:pt x="732" y="15865"/>
                </a:cubicBezTo>
                <a:cubicBezTo>
                  <a:pt x="1322" y="18750"/>
                  <a:pt x="3136" y="21525"/>
                  <a:pt x="5878" y="22606"/>
                </a:cubicBezTo>
                <a:cubicBezTo>
                  <a:pt x="6704" y="22933"/>
                  <a:pt x="7578" y="23086"/>
                  <a:pt x="8457" y="23086"/>
                </a:cubicBezTo>
                <a:cubicBezTo>
                  <a:pt x="10604" y="23086"/>
                  <a:pt x="12780" y="22176"/>
                  <a:pt x="14346" y="20673"/>
                </a:cubicBezTo>
                <a:cubicBezTo>
                  <a:pt x="15241" y="19809"/>
                  <a:pt x="15973" y="18739"/>
                  <a:pt x="16279" y="17526"/>
                </a:cubicBezTo>
                <a:cubicBezTo>
                  <a:pt x="17110" y="14248"/>
                  <a:pt x="14651" y="11047"/>
                  <a:pt x="14422" y="7671"/>
                </a:cubicBezTo>
                <a:cubicBezTo>
                  <a:pt x="14335" y="6371"/>
                  <a:pt x="14586" y="5071"/>
                  <a:pt x="14520" y="3771"/>
                </a:cubicBezTo>
                <a:cubicBezTo>
                  <a:pt x="14444" y="2482"/>
                  <a:pt x="13985" y="1094"/>
                  <a:pt x="12882" y="406"/>
                </a:cubicBezTo>
                <a:cubicBezTo>
                  <a:pt x="12419" y="122"/>
                  <a:pt x="11786" y="0"/>
                  <a:pt x="11060" y="0"/>
                </a:cubicBezTo>
                <a:close/>
              </a:path>
            </a:pathLst>
          </a:custGeom>
          <a:solidFill>
            <a:srgbClr val="CE9FBC">
              <a:alpha val="3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8"/>
          <p:cNvSpPr/>
          <p:nvPr/>
        </p:nvSpPr>
        <p:spPr>
          <a:xfrm>
            <a:off x="5868148" y="382100"/>
            <a:ext cx="1811016" cy="365358"/>
          </a:xfrm>
          <a:custGeom>
            <a:avLst/>
            <a:gdLst/>
            <a:ahLst/>
            <a:cxnLst/>
            <a:rect l="l" t="t" r="r" b="b"/>
            <a:pathLst>
              <a:path w="70729" h="14269" extrusionOk="0">
                <a:moveTo>
                  <a:pt x="53812" y="1"/>
                </a:moveTo>
                <a:cubicBezTo>
                  <a:pt x="53142" y="1"/>
                  <a:pt x="52469" y="113"/>
                  <a:pt x="51841" y="335"/>
                </a:cubicBezTo>
                <a:cubicBezTo>
                  <a:pt x="49840" y="1044"/>
                  <a:pt x="48319" y="2652"/>
                  <a:pt x="46702" y="4029"/>
                </a:cubicBezTo>
                <a:cubicBezTo>
                  <a:pt x="45239" y="5276"/>
                  <a:pt x="43464" y="6414"/>
                  <a:pt x="41580" y="6414"/>
                </a:cubicBezTo>
                <a:cubicBezTo>
                  <a:pt x="41382" y="6414"/>
                  <a:pt x="41184" y="6401"/>
                  <a:pt x="40984" y="6375"/>
                </a:cubicBezTo>
                <a:cubicBezTo>
                  <a:pt x="39436" y="6172"/>
                  <a:pt x="38101" y="5174"/>
                  <a:pt x="36583" y="4807"/>
                </a:cubicBezTo>
                <a:cubicBezTo>
                  <a:pt x="36125" y="4696"/>
                  <a:pt x="35668" y="4645"/>
                  <a:pt x="35213" y="4645"/>
                </a:cubicBezTo>
                <a:cubicBezTo>
                  <a:pt x="32655" y="4645"/>
                  <a:pt x="30174" y="6268"/>
                  <a:pt x="28218" y="8050"/>
                </a:cubicBezTo>
                <a:cubicBezTo>
                  <a:pt x="25914" y="10150"/>
                  <a:pt x="23765" y="11252"/>
                  <a:pt x="20796" y="12200"/>
                </a:cubicBezTo>
                <a:cubicBezTo>
                  <a:pt x="19724" y="12542"/>
                  <a:pt x="17640" y="12992"/>
                  <a:pt x="15172" y="12992"/>
                </a:cubicBezTo>
                <a:cubicBezTo>
                  <a:pt x="13949" y="12992"/>
                  <a:pt x="12632" y="12881"/>
                  <a:pt x="11297" y="12593"/>
                </a:cubicBezTo>
                <a:cubicBezTo>
                  <a:pt x="9372" y="12178"/>
                  <a:pt x="8222" y="11014"/>
                  <a:pt x="6201" y="11014"/>
                </a:cubicBezTo>
                <a:cubicBezTo>
                  <a:pt x="3262" y="11014"/>
                  <a:pt x="1513" y="12755"/>
                  <a:pt x="0" y="14267"/>
                </a:cubicBezTo>
                <a:lnTo>
                  <a:pt x="69129" y="14268"/>
                </a:lnTo>
                <a:cubicBezTo>
                  <a:pt x="70729" y="14268"/>
                  <a:pt x="68266" y="11764"/>
                  <a:pt x="65708" y="11764"/>
                </a:cubicBezTo>
                <a:cubicBezTo>
                  <a:pt x="65403" y="11764"/>
                  <a:pt x="65097" y="11799"/>
                  <a:pt x="64796" y="11879"/>
                </a:cubicBezTo>
                <a:cubicBezTo>
                  <a:pt x="64485" y="11961"/>
                  <a:pt x="64037" y="12001"/>
                  <a:pt x="63563" y="12001"/>
                </a:cubicBezTo>
                <a:cubicBezTo>
                  <a:pt x="62846" y="12001"/>
                  <a:pt x="62068" y="11910"/>
                  <a:pt x="61615" y="11736"/>
                </a:cubicBezTo>
                <a:cubicBezTo>
                  <a:pt x="59849" y="11061"/>
                  <a:pt x="59847" y="8787"/>
                  <a:pt x="59477" y="6933"/>
                </a:cubicBezTo>
                <a:cubicBezTo>
                  <a:pt x="59106" y="5078"/>
                  <a:pt x="58910" y="3059"/>
                  <a:pt x="57672" y="1629"/>
                </a:cubicBezTo>
                <a:cubicBezTo>
                  <a:pt x="56723" y="534"/>
                  <a:pt x="55273" y="1"/>
                  <a:pt x="538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-922759" y="4065521"/>
            <a:ext cx="1818687" cy="581311"/>
          </a:xfrm>
          <a:custGeom>
            <a:avLst/>
            <a:gdLst/>
            <a:ahLst/>
            <a:cxnLst/>
            <a:rect l="l" t="t" r="r" b="b"/>
            <a:pathLst>
              <a:path w="53987" h="17256" fill="none" extrusionOk="0">
                <a:moveTo>
                  <a:pt x="53987" y="17254"/>
                </a:moveTo>
                <a:cubicBezTo>
                  <a:pt x="53987" y="14789"/>
                  <a:pt x="49298" y="15667"/>
                  <a:pt x="46887" y="15710"/>
                </a:cubicBezTo>
                <a:cubicBezTo>
                  <a:pt x="45955" y="15727"/>
                  <a:pt x="44824" y="15690"/>
                  <a:pt x="44365" y="14618"/>
                </a:cubicBezTo>
                <a:cubicBezTo>
                  <a:pt x="43921" y="13574"/>
                  <a:pt x="44440" y="12273"/>
                  <a:pt x="44345" y="11083"/>
                </a:cubicBezTo>
                <a:cubicBezTo>
                  <a:pt x="44157" y="8690"/>
                  <a:pt x="41747" y="7910"/>
                  <a:pt x="39965" y="8385"/>
                </a:cubicBezTo>
                <a:cubicBezTo>
                  <a:pt x="38181" y="8861"/>
                  <a:pt x="36303" y="9955"/>
                  <a:pt x="34628" y="9014"/>
                </a:cubicBezTo>
                <a:cubicBezTo>
                  <a:pt x="32387" y="7754"/>
                  <a:pt x="32489" y="5423"/>
                  <a:pt x="30876" y="3008"/>
                </a:cubicBezTo>
                <a:cubicBezTo>
                  <a:pt x="29240" y="556"/>
                  <a:pt x="26383" y="1"/>
                  <a:pt x="24031" y="1018"/>
                </a:cubicBezTo>
                <a:cubicBezTo>
                  <a:pt x="21680" y="2034"/>
                  <a:pt x="19775" y="4364"/>
                  <a:pt x="18244" y="6933"/>
                </a:cubicBezTo>
                <a:cubicBezTo>
                  <a:pt x="16733" y="9466"/>
                  <a:pt x="15879" y="13939"/>
                  <a:pt x="11870" y="15180"/>
                </a:cubicBezTo>
                <a:cubicBezTo>
                  <a:pt x="9448" y="15930"/>
                  <a:pt x="7133" y="13167"/>
                  <a:pt x="4738" y="13417"/>
                </a:cubicBezTo>
                <a:cubicBezTo>
                  <a:pt x="2632" y="13637"/>
                  <a:pt x="1" y="14789"/>
                  <a:pt x="631" y="17256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5" name="Google Shape;345;p28"/>
          <p:cNvGrpSpPr/>
          <p:nvPr/>
        </p:nvGrpSpPr>
        <p:grpSpPr>
          <a:xfrm>
            <a:off x="3424008" y="1130804"/>
            <a:ext cx="92910" cy="92843"/>
            <a:chOff x="5627413" y="1896725"/>
            <a:chExt cx="68950" cy="68900"/>
          </a:xfrm>
        </p:grpSpPr>
        <p:sp>
          <p:nvSpPr>
            <p:cNvPr id="346" name="Google Shape;346;p28"/>
            <p:cNvSpPr/>
            <p:nvPr/>
          </p:nvSpPr>
          <p:spPr>
            <a:xfrm>
              <a:off x="5661888" y="1896725"/>
              <a:ext cx="25" cy="68900"/>
            </a:xfrm>
            <a:custGeom>
              <a:avLst/>
              <a:gdLst/>
              <a:ahLst/>
              <a:cxnLst/>
              <a:rect l="l" t="t" r="r" b="b"/>
              <a:pathLst>
                <a:path w="1" h="2756" fill="none" extrusionOk="0">
                  <a:moveTo>
                    <a:pt x="0" y="0"/>
                  </a:moveTo>
                  <a:lnTo>
                    <a:pt x="0" y="2755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5627413" y="1931150"/>
              <a:ext cx="68950" cy="25"/>
            </a:xfrm>
            <a:custGeom>
              <a:avLst/>
              <a:gdLst/>
              <a:ahLst/>
              <a:cxnLst/>
              <a:rect l="l" t="t" r="r" b="b"/>
              <a:pathLst>
                <a:path w="2758" h="1" fill="none" extrusionOk="0">
                  <a:moveTo>
                    <a:pt x="2757" y="0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111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28"/>
          <p:cNvSpPr/>
          <p:nvPr/>
        </p:nvSpPr>
        <p:spPr>
          <a:xfrm>
            <a:off x="8846822" y="2518757"/>
            <a:ext cx="69127" cy="69194"/>
          </a:xfrm>
          <a:custGeom>
            <a:avLst/>
            <a:gdLst/>
            <a:ahLst/>
            <a:cxnLst/>
            <a:rect l="l" t="t" r="r" b="b"/>
            <a:pathLst>
              <a:path w="2052" h="2054" fill="none" extrusionOk="0">
                <a:moveTo>
                  <a:pt x="2051" y="988"/>
                </a:moveTo>
                <a:cubicBezTo>
                  <a:pt x="2051" y="1388"/>
                  <a:pt x="1811" y="1747"/>
                  <a:pt x="1442" y="1900"/>
                </a:cubicBezTo>
                <a:cubicBezTo>
                  <a:pt x="1073" y="2053"/>
                  <a:pt x="649" y="1969"/>
                  <a:pt x="366" y="1686"/>
                </a:cubicBezTo>
                <a:cubicBezTo>
                  <a:pt x="85" y="1403"/>
                  <a:pt x="0" y="979"/>
                  <a:pt x="152" y="611"/>
                </a:cubicBezTo>
                <a:cubicBezTo>
                  <a:pt x="305" y="242"/>
                  <a:pt x="665" y="1"/>
                  <a:pt x="1064" y="1"/>
                </a:cubicBezTo>
                <a:cubicBezTo>
                  <a:pt x="1610" y="1"/>
                  <a:pt x="2051" y="444"/>
                  <a:pt x="2051" y="988"/>
                </a:cubicBezTo>
                <a:close/>
              </a:path>
            </a:pathLst>
          </a:custGeom>
          <a:solidFill>
            <a:srgbClr val="FFFFFF"/>
          </a:solidFill>
          <a:ln w="111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/>
          <p:nvPr/>
        </p:nvSpPr>
        <p:spPr>
          <a:xfrm rot="-5810282">
            <a:off x="3098461" y="1271401"/>
            <a:ext cx="7061791" cy="3955365"/>
          </a:xfrm>
          <a:custGeom>
            <a:avLst/>
            <a:gdLst/>
            <a:ahLst/>
            <a:cxnLst/>
            <a:rect l="l" t="t" r="r" b="b"/>
            <a:pathLst>
              <a:path w="77386" h="35418" extrusionOk="0">
                <a:moveTo>
                  <a:pt x="9118" y="0"/>
                </a:moveTo>
                <a:cubicBezTo>
                  <a:pt x="8417" y="0"/>
                  <a:pt x="7719" y="80"/>
                  <a:pt x="7048" y="276"/>
                </a:cubicBezTo>
                <a:cubicBezTo>
                  <a:pt x="1" y="2341"/>
                  <a:pt x="3792" y="9901"/>
                  <a:pt x="6076" y="14064"/>
                </a:cubicBezTo>
                <a:cubicBezTo>
                  <a:pt x="7987" y="17527"/>
                  <a:pt x="10795" y="20412"/>
                  <a:pt x="13778" y="23012"/>
                </a:cubicBezTo>
                <a:cubicBezTo>
                  <a:pt x="17547" y="26290"/>
                  <a:pt x="21677" y="29174"/>
                  <a:pt x="26200" y="31261"/>
                </a:cubicBezTo>
                <a:cubicBezTo>
                  <a:pt x="32498" y="34160"/>
                  <a:pt x="39402" y="35417"/>
                  <a:pt x="46355" y="35417"/>
                </a:cubicBezTo>
                <a:cubicBezTo>
                  <a:pt x="50981" y="35417"/>
                  <a:pt x="55629" y="34861"/>
                  <a:pt x="60134" y="33861"/>
                </a:cubicBezTo>
                <a:cubicBezTo>
                  <a:pt x="65980" y="32561"/>
                  <a:pt x="72251" y="30059"/>
                  <a:pt x="74829" y="24651"/>
                </a:cubicBezTo>
                <a:cubicBezTo>
                  <a:pt x="77386" y="19297"/>
                  <a:pt x="74906" y="12119"/>
                  <a:pt x="69585" y="9486"/>
                </a:cubicBezTo>
                <a:cubicBezTo>
                  <a:pt x="67586" y="8492"/>
                  <a:pt x="65335" y="8099"/>
                  <a:pt x="63095" y="8055"/>
                </a:cubicBezTo>
                <a:cubicBezTo>
                  <a:pt x="62924" y="8051"/>
                  <a:pt x="62754" y="8050"/>
                  <a:pt x="62583" y="8050"/>
                </a:cubicBezTo>
                <a:cubicBezTo>
                  <a:pt x="57191" y="8050"/>
                  <a:pt x="51934" y="9844"/>
                  <a:pt x="46554" y="10459"/>
                </a:cubicBezTo>
                <a:cubicBezTo>
                  <a:pt x="45177" y="10614"/>
                  <a:pt x="43797" y="10691"/>
                  <a:pt x="42420" y="10691"/>
                </a:cubicBezTo>
                <a:cubicBezTo>
                  <a:pt x="37196" y="10691"/>
                  <a:pt x="32015" y="9583"/>
                  <a:pt x="27216" y="7421"/>
                </a:cubicBezTo>
                <a:cubicBezTo>
                  <a:pt x="21906" y="5018"/>
                  <a:pt x="17077" y="1325"/>
                  <a:pt x="11352" y="232"/>
                </a:cubicBezTo>
                <a:cubicBezTo>
                  <a:pt x="10620" y="92"/>
                  <a:pt x="9866" y="0"/>
                  <a:pt x="91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7414541" y="158744"/>
            <a:ext cx="1729467" cy="768446"/>
          </a:xfrm>
          <a:custGeom>
            <a:avLst/>
            <a:gdLst/>
            <a:ahLst/>
            <a:cxnLst/>
            <a:rect l="l" t="t" r="r" b="b"/>
            <a:pathLst>
              <a:path w="26116" h="11604" extrusionOk="0">
                <a:moveTo>
                  <a:pt x="26114" y="1"/>
                </a:moveTo>
                <a:cubicBezTo>
                  <a:pt x="26024" y="35"/>
                  <a:pt x="25934" y="69"/>
                  <a:pt x="25846" y="106"/>
                </a:cubicBezTo>
                <a:cubicBezTo>
                  <a:pt x="23796" y="975"/>
                  <a:pt x="22125" y="2534"/>
                  <a:pt x="20593" y="4151"/>
                </a:cubicBezTo>
                <a:cubicBezTo>
                  <a:pt x="19258" y="5557"/>
                  <a:pt x="17942" y="7068"/>
                  <a:pt x="16193" y="7904"/>
                </a:cubicBezTo>
                <a:cubicBezTo>
                  <a:pt x="14949" y="8498"/>
                  <a:pt x="13433" y="8612"/>
                  <a:pt x="11901" y="8612"/>
                </a:cubicBezTo>
                <a:cubicBezTo>
                  <a:pt x="10945" y="8612"/>
                  <a:pt x="9982" y="8568"/>
                  <a:pt x="9075" y="8568"/>
                </a:cubicBezTo>
                <a:cubicBezTo>
                  <a:pt x="8602" y="8568"/>
                  <a:pt x="8145" y="8580"/>
                  <a:pt x="7711" y="8617"/>
                </a:cubicBezTo>
                <a:cubicBezTo>
                  <a:pt x="5301" y="8818"/>
                  <a:pt x="0" y="11604"/>
                  <a:pt x="4749" y="11604"/>
                </a:cubicBezTo>
                <a:cubicBezTo>
                  <a:pt x="4905" y="11604"/>
                  <a:pt x="5073" y="11600"/>
                  <a:pt x="5252" y="11594"/>
                </a:cubicBezTo>
                <a:cubicBezTo>
                  <a:pt x="11785" y="11365"/>
                  <a:pt x="18328" y="11308"/>
                  <a:pt x="24871" y="11308"/>
                </a:cubicBezTo>
                <a:cubicBezTo>
                  <a:pt x="25286" y="11308"/>
                  <a:pt x="25701" y="11308"/>
                  <a:pt x="26116" y="11309"/>
                </a:cubicBezTo>
                <a:lnTo>
                  <a:pt x="261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"/>
          <p:cNvSpPr/>
          <p:nvPr/>
        </p:nvSpPr>
        <p:spPr>
          <a:xfrm>
            <a:off x="239374" y="4660664"/>
            <a:ext cx="136021" cy="135955"/>
          </a:xfrm>
          <a:custGeom>
            <a:avLst/>
            <a:gdLst/>
            <a:ahLst/>
            <a:cxnLst/>
            <a:rect l="l" t="t" r="r" b="b"/>
            <a:pathLst>
              <a:path w="2054" h="2053" fill="none" extrusionOk="0">
                <a:moveTo>
                  <a:pt x="2053" y="987"/>
                </a:moveTo>
                <a:cubicBezTo>
                  <a:pt x="2053" y="1387"/>
                  <a:pt x="1813" y="1747"/>
                  <a:pt x="1443" y="1900"/>
                </a:cubicBezTo>
                <a:cubicBezTo>
                  <a:pt x="1075" y="2053"/>
                  <a:pt x="651" y="1968"/>
                  <a:pt x="368" y="1686"/>
                </a:cubicBezTo>
                <a:cubicBezTo>
                  <a:pt x="86" y="1403"/>
                  <a:pt x="1" y="979"/>
                  <a:pt x="154" y="610"/>
                </a:cubicBezTo>
                <a:cubicBezTo>
                  <a:pt x="306" y="242"/>
                  <a:pt x="666" y="0"/>
                  <a:pt x="1066" y="0"/>
                </a:cubicBezTo>
                <a:cubicBezTo>
                  <a:pt x="1612" y="0"/>
                  <a:pt x="2053" y="443"/>
                  <a:pt x="2053" y="987"/>
                </a:cubicBezTo>
                <a:close/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8212196" y="4079209"/>
            <a:ext cx="931817" cy="66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1"/>
                </a:moveTo>
                <a:lnTo>
                  <a:pt x="14071" y="1"/>
                </a:lnTo>
              </a:path>
            </a:pathLst>
          </a:custGeom>
          <a:noFill/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8363795" y="4258014"/>
            <a:ext cx="931817" cy="66"/>
          </a:xfrm>
          <a:custGeom>
            <a:avLst/>
            <a:gdLst/>
            <a:ahLst/>
            <a:cxnLst/>
            <a:rect l="l" t="t" r="r" b="b"/>
            <a:pathLst>
              <a:path w="14071" h="1" fill="none" extrusionOk="0">
                <a:moveTo>
                  <a:pt x="1" y="0"/>
                </a:moveTo>
                <a:lnTo>
                  <a:pt x="14071" y="0"/>
                </a:lnTo>
              </a:path>
            </a:pathLst>
          </a:custGeom>
          <a:noFill/>
          <a:ln w="167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216092" y="4556934"/>
            <a:ext cx="182575" cy="66"/>
          </a:xfrm>
          <a:custGeom>
            <a:avLst/>
            <a:gdLst/>
            <a:ahLst/>
            <a:cxnLst/>
            <a:rect l="l" t="t" r="r" b="b"/>
            <a:pathLst>
              <a:path w="2757" h="1" fill="none" extrusionOk="0">
                <a:moveTo>
                  <a:pt x="2757" y="0"/>
                </a:moveTo>
                <a:lnTo>
                  <a:pt x="1" y="0"/>
                </a:lnTo>
              </a:path>
            </a:pathLst>
          </a:custGeom>
          <a:solidFill>
            <a:schemeClr val="accent3"/>
          </a:solidFill>
          <a:ln w="111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862475" y="35647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1"/>
          </p:nvPr>
        </p:nvSpPr>
        <p:spPr>
          <a:xfrm>
            <a:off x="862475" y="4025474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title" idx="2"/>
          </p:nvPr>
        </p:nvSpPr>
        <p:spPr>
          <a:xfrm>
            <a:off x="3406800" y="35647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3"/>
          </p:nvPr>
        </p:nvSpPr>
        <p:spPr>
          <a:xfrm>
            <a:off x="3406800" y="4025474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title" idx="4"/>
          </p:nvPr>
        </p:nvSpPr>
        <p:spPr>
          <a:xfrm>
            <a:off x="5951125" y="35647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" name="Google Shape;228;p19"/>
          <p:cNvSpPr txBox="1">
            <a:spLocks noGrp="1"/>
          </p:cNvSpPr>
          <p:nvPr>
            <p:ph type="subTitle" idx="5"/>
          </p:nvPr>
        </p:nvSpPr>
        <p:spPr>
          <a:xfrm>
            <a:off x="5951125" y="4025474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9"/>
          <p:cNvSpPr txBox="1">
            <a:spLocks noGrp="1"/>
          </p:cNvSpPr>
          <p:nvPr>
            <p:ph type="title" idx="6"/>
          </p:nvPr>
        </p:nvSpPr>
        <p:spPr>
          <a:xfrm>
            <a:off x="862475" y="19950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subTitle" idx="7"/>
          </p:nvPr>
        </p:nvSpPr>
        <p:spPr>
          <a:xfrm>
            <a:off x="862475" y="2455774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title" idx="8"/>
          </p:nvPr>
        </p:nvSpPr>
        <p:spPr>
          <a:xfrm>
            <a:off x="3406800" y="19950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subTitle" idx="9"/>
          </p:nvPr>
        </p:nvSpPr>
        <p:spPr>
          <a:xfrm>
            <a:off x="3406800" y="2455774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title" idx="13"/>
          </p:nvPr>
        </p:nvSpPr>
        <p:spPr>
          <a:xfrm>
            <a:off x="5951125" y="1995013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subTitle" idx="14"/>
          </p:nvPr>
        </p:nvSpPr>
        <p:spPr>
          <a:xfrm>
            <a:off x="5951125" y="2455774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title" idx="15"/>
          </p:nvPr>
        </p:nvSpPr>
        <p:spPr>
          <a:xfrm>
            <a:off x="743525" y="520675"/>
            <a:ext cx="23331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77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bril Fatface"/>
              <a:buNone/>
              <a:defRPr sz="28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DM Sans"/>
              <a:buChar char="●"/>
              <a:defRPr sz="18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○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■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●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○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■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●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Char char="○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DM Sans"/>
              <a:buChar char="■"/>
              <a:defRPr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8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ewresearch.org/internet/2021/04/07/social-media-use-in-2021/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pewresearch.org/politics/2019/10/23/national-politics-on-twitter-small-share-of-u-s-adults-produce-majority-of-tweet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>
            <a:spLocks noGrp="1"/>
          </p:cNvSpPr>
          <p:nvPr>
            <p:ph type="ctrTitle"/>
          </p:nvPr>
        </p:nvSpPr>
        <p:spPr>
          <a:xfrm>
            <a:off x="388340" y="741384"/>
            <a:ext cx="4180004" cy="198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MEDIA</a:t>
            </a:r>
            <a:br>
              <a:rPr lang="en" sz="4000" dirty="0"/>
            </a:br>
            <a:r>
              <a:rPr lang="en" sz="4000" dirty="0"/>
              <a:t>&amp;</a:t>
            </a:r>
            <a:br>
              <a:rPr lang="en-US" altLang="zh-TW" sz="4000" dirty="0"/>
            </a:br>
            <a:r>
              <a:rPr lang="en-US" altLang="zh-TW" sz="4000" dirty="0"/>
              <a:t>THE PUBLIC</a:t>
            </a:r>
            <a:endParaRPr sz="4000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subTitle" idx="1"/>
          </p:nvPr>
        </p:nvSpPr>
        <p:spPr>
          <a:xfrm>
            <a:off x="877174" y="4010085"/>
            <a:ext cx="3109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Ryan Wang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ryanyang@psu.edu</a:t>
            </a:r>
            <a:endParaRPr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ctrTitle" idx="2"/>
          </p:nvPr>
        </p:nvSpPr>
        <p:spPr>
          <a:xfrm>
            <a:off x="368114" y="2966559"/>
            <a:ext cx="4220455" cy="873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Week 4</a:t>
            </a:r>
            <a:br>
              <a:rPr lang="en" sz="2400" dirty="0"/>
            </a:br>
            <a:r>
              <a:rPr lang="en" sz="2400" dirty="0"/>
              <a:t>Agenda setting in new media</a:t>
            </a:r>
            <a:endParaRPr sz="2400" dirty="0"/>
          </a:p>
        </p:txBody>
      </p:sp>
      <p:grpSp>
        <p:nvGrpSpPr>
          <p:cNvPr id="360" name="Google Shape;360;p31"/>
          <p:cNvGrpSpPr/>
          <p:nvPr/>
        </p:nvGrpSpPr>
        <p:grpSpPr>
          <a:xfrm>
            <a:off x="4409422" y="1072165"/>
            <a:ext cx="4211075" cy="3193388"/>
            <a:chOff x="4409422" y="1072165"/>
            <a:chExt cx="4211075" cy="3193388"/>
          </a:xfrm>
        </p:grpSpPr>
        <p:sp>
          <p:nvSpPr>
            <p:cNvPr id="361" name="Google Shape;361;p31"/>
            <p:cNvSpPr/>
            <p:nvPr/>
          </p:nvSpPr>
          <p:spPr>
            <a:xfrm>
              <a:off x="6297473" y="1641853"/>
              <a:ext cx="614468" cy="461357"/>
            </a:xfrm>
            <a:custGeom>
              <a:avLst/>
              <a:gdLst/>
              <a:ahLst/>
              <a:cxnLst/>
              <a:rect l="l" t="t" r="r" b="b"/>
              <a:pathLst>
                <a:path w="27924" h="20966" extrusionOk="0">
                  <a:moveTo>
                    <a:pt x="8999" y="0"/>
                  </a:moveTo>
                  <a:cubicBezTo>
                    <a:pt x="4014" y="0"/>
                    <a:pt x="1" y="4014"/>
                    <a:pt x="1" y="9000"/>
                  </a:cubicBezTo>
                  <a:lnTo>
                    <a:pt x="1" y="11966"/>
                  </a:lnTo>
                  <a:cubicBezTo>
                    <a:pt x="1" y="16952"/>
                    <a:pt x="4014" y="20965"/>
                    <a:pt x="8999" y="20965"/>
                  </a:cubicBezTo>
                  <a:lnTo>
                    <a:pt x="18924" y="20965"/>
                  </a:lnTo>
                  <a:cubicBezTo>
                    <a:pt x="23910" y="20965"/>
                    <a:pt x="27924" y="16952"/>
                    <a:pt x="27924" y="11966"/>
                  </a:cubicBezTo>
                  <a:lnTo>
                    <a:pt x="27924" y="9000"/>
                  </a:lnTo>
                  <a:cubicBezTo>
                    <a:pt x="27924" y="4014"/>
                    <a:pt x="23910" y="0"/>
                    <a:pt x="189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6446887" y="1924089"/>
              <a:ext cx="212656" cy="258075"/>
            </a:xfrm>
            <a:custGeom>
              <a:avLst/>
              <a:gdLst/>
              <a:ahLst/>
              <a:cxnLst/>
              <a:rect l="l" t="t" r="r" b="b"/>
              <a:pathLst>
                <a:path w="9664" h="11728" extrusionOk="0">
                  <a:moveTo>
                    <a:pt x="1" y="0"/>
                  </a:moveTo>
                  <a:cubicBezTo>
                    <a:pt x="3146" y="2545"/>
                    <a:pt x="4628" y="6113"/>
                    <a:pt x="3421" y="9078"/>
                  </a:cubicBezTo>
                  <a:cubicBezTo>
                    <a:pt x="3012" y="10085"/>
                    <a:pt x="2328" y="10923"/>
                    <a:pt x="1449" y="11580"/>
                  </a:cubicBezTo>
                  <a:cubicBezTo>
                    <a:pt x="2010" y="11679"/>
                    <a:pt x="2564" y="11727"/>
                    <a:pt x="3100" y="11727"/>
                  </a:cubicBezTo>
                  <a:cubicBezTo>
                    <a:pt x="5612" y="11727"/>
                    <a:pt x="7742" y="10662"/>
                    <a:pt x="8516" y="8759"/>
                  </a:cubicBezTo>
                  <a:cubicBezTo>
                    <a:pt x="9664" y="5941"/>
                    <a:pt x="7404" y="2357"/>
                    <a:pt x="3469" y="756"/>
                  </a:cubicBezTo>
                  <a:cubicBezTo>
                    <a:pt x="2301" y="282"/>
                    <a:pt x="1119" y="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6386549" y="1836597"/>
              <a:ext cx="74707" cy="71846"/>
            </a:xfrm>
            <a:custGeom>
              <a:avLst/>
              <a:gdLst/>
              <a:ahLst/>
              <a:cxnLst/>
              <a:rect l="l" t="t" r="r" b="b"/>
              <a:pathLst>
                <a:path w="3395" h="3265" extrusionOk="0">
                  <a:moveTo>
                    <a:pt x="1762" y="0"/>
                  </a:moveTo>
                  <a:cubicBezTo>
                    <a:pt x="1102" y="0"/>
                    <a:pt x="506" y="397"/>
                    <a:pt x="254" y="1008"/>
                  </a:cubicBezTo>
                  <a:cubicBezTo>
                    <a:pt x="1" y="1618"/>
                    <a:pt x="142" y="2320"/>
                    <a:pt x="607" y="2786"/>
                  </a:cubicBezTo>
                  <a:cubicBezTo>
                    <a:pt x="920" y="3098"/>
                    <a:pt x="1338" y="3265"/>
                    <a:pt x="1763" y="3265"/>
                  </a:cubicBezTo>
                  <a:cubicBezTo>
                    <a:pt x="1973" y="3265"/>
                    <a:pt x="2185" y="3224"/>
                    <a:pt x="2387" y="3141"/>
                  </a:cubicBezTo>
                  <a:cubicBezTo>
                    <a:pt x="2996" y="2888"/>
                    <a:pt x="3394" y="2293"/>
                    <a:pt x="3394" y="1633"/>
                  </a:cubicBezTo>
                  <a:cubicBezTo>
                    <a:pt x="3394" y="731"/>
                    <a:pt x="2663" y="0"/>
                    <a:pt x="1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565956" y="1836597"/>
              <a:ext cx="74685" cy="71846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1" y="0"/>
                  </a:moveTo>
                  <a:cubicBezTo>
                    <a:pt x="1101" y="0"/>
                    <a:pt x="506" y="397"/>
                    <a:pt x="253" y="1008"/>
                  </a:cubicBezTo>
                  <a:cubicBezTo>
                    <a:pt x="0" y="1618"/>
                    <a:pt x="140" y="2319"/>
                    <a:pt x="607" y="2786"/>
                  </a:cubicBezTo>
                  <a:cubicBezTo>
                    <a:pt x="919" y="3098"/>
                    <a:pt x="1337" y="3265"/>
                    <a:pt x="1762" y="3265"/>
                  </a:cubicBezTo>
                  <a:cubicBezTo>
                    <a:pt x="1972" y="3265"/>
                    <a:pt x="2183" y="3224"/>
                    <a:pt x="2385" y="3141"/>
                  </a:cubicBezTo>
                  <a:cubicBezTo>
                    <a:pt x="2995" y="2888"/>
                    <a:pt x="3394" y="2293"/>
                    <a:pt x="3394" y="1633"/>
                  </a:cubicBezTo>
                  <a:cubicBezTo>
                    <a:pt x="3394" y="731"/>
                    <a:pt x="2663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745340" y="1836597"/>
              <a:ext cx="74663" cy="71846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2" y="0"/>
                  </a:moveTo>
                  <a:cubicBezTo>
                    <a:pt x="1100" y="0"/>
                    <a:pt x="505" y="397"/>
                    <a:pt x="254" y="1008"/>
                  </a:cubicBezTo>
                  <a:cubicBezTo>
                    <a:pt x="1" y="1618"/>
                    <a:pt x="140" y="2320"/>
                    <a:pt x="607" y="2786"/>
                  </a:cubicBezTo>
                  <a:cubicBezTo>
                    <a:pt x="919" y="3098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1"/>
                  </a:cubicBezTo>
                  <a:cubicBezTo>
                    <a:pt x="2996" y="2888"/>
                    <a:pt x="3393" y="2293"/>
                    <a:pt x="3393" y="1633"/>
                  </a:cubicBezTo>
                  <a:cubicBezTo>
                    <a:pt x="3393" y="731"/>
                    <a:pt x="2663" y="0"/>
                    <a:pt x="1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6769744" y="2023134"/>
              <a:ext cx="1282914" cy="2242420"/>
            </a:xfrm>
            <a:custGeom>
              <a:avLst/>
              <a:gdLst/>
              <a:ahLst/>
              <a:cxnLst/>
              <a:rect l="l" t="t" r="r" b="b"/>
              <a:pathLst>
                <a:path w="58301" h="101905" extrusionOk="0">
                  <a:moveTo>
                    <a:pt x="58301" y="1"/>
                  </a:moveTo>
                  <a:lnTo>
                    <a:pt x="0" y="12686"/>
                  </a:lnTo>
                  <a:lnTo>
                    <a:pt x="0" y="101905"/>
                  </a:lnTo>
                  <a:lnTo>
                    <a:pt x="58301" y="89220"/>
                  </a:lnTo>
                  <a:lnTo>
                    <a:pt x="583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6757179" y="2135931"/>
              <a:ext cx="1440029" cy="2129622"/>
            </a:xfrm>
            <a:custGeom>
              <a:avLst/>
              <a:gdLst/>
              <a:ahLst/>
              <a:cxnLst/>
              <a:rect l="l" t="t" r="r" b="b"/>
              <a:pathLst>
                <a:path w="65441" h="96779" extrusionOk="0">
                  <a:moveTo>
                    <a:pt x="65440" y="0"/>
                  </a:moveTo>
                  <a:lnTo>
                    <a:pt x="1" y="7560"/>
                  </a:lnTo>
                  <a:lnTo>
                    <a:pt x="1" y="96779"/>
                  </a:lnTo>
                  <a:lnTo>
                    <a:pt x="65440" y="89220"/>
                  </a:lnTo>
                  <a:lnTo>
                    <a:pt x="654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6913679" y="3517471"/>
              <a:ext cx="563658" cy="244674"/>
            </a:xfrm>
            <a:custGeom>
              <a:avLst/>
              <a:gdLst/>
              <a:ahLst/>
              <a:cxnLst/>
              <a:rect l="l" t="t" r="r" b="b"/>
              <a:pathLst>
                <a:path w="25615" h="11119" extrusionOk="0">
                  <a:moveTo>
                    <a:pt x="25615" y="1"/>
                  </a:moveTo>
                  <a:lnTo>
                    <a:pt x="0" y="2959"/>
                  </a:lnTo>
                  <a:lnTo>
                    <a:pt x="0" y="11118"/>
                  </a:lnTo>
                  <a:lnTo>
                    <a:pt x="25615" y="8160"/>
                  </a:lnTo>
                  <a:lnTo>
                    <a:pt x="256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7609477" y="3180156"/>
              <a:ext cx="431210" cy="121732"/>
            </a:xfrm>
            <a:custGeom>
              <a:avLst/>
              <a:gdLst/>
              <a:ahLst/>
              <a:cxnLst/>
              <a:rect l="l" t="t" r="r" b="b"/>
              <a:pathLst>
                <a:path w="19596" h="5532" extrusionOk="0">
                  <a:moveTo>
                    <a:pt x="19596" y="1"/>
                  </a:moveTo>
                  <a:lnTo>
                    <a:pt x="2" y="2264"/>
                  </a:lnTo>
                  <a:lnTo>
                    <a:pt x="1" y="5531"/>
                  </a:lnTo>
                  <a:lnTo>
                    <a:pt x="19596" y="3267"/>
                  </a:lnTo>
                  <a:lnTo>
                    <a:pt x="19596" y="1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6913679" y="3751626"/>
              <a:ext cx="431232" cy="121732"/>
            </a:xfrm>
            <a:custGeom>
              <a:avLst/>
              <a:gdLst/>
              <a:ahLst/>
              <a:cxnLst/>
              <a:rect l="l" t="t" r="r" b="b"/>
              <a:pathLst>
                <a:path w="19597" h="5532" extrusionOk="0">
                  <a:moveTo>
                    <a:pt x="19597" y="0"/>
                  </a:moveTo>
                  <a:lnTo>
                    <a:pt x="2" y="2264"/>
                  </a:lnTo>
                  <a:lnTo>
                    <a:pt x="0" y="5532"/>
                  </a:lnTo>
                  <a:lnTo>
                    <a:pt x="19597" y="3268"/>
                  </a:lnTo>
                  <a:lnTo>
                    <a:pt x="19597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6913679" y="3873512"/>
              <a:ext cx="264500" cy="102477"/>
            </a:xfrm>
            <a:custGeom>
              <a:avLst/>
              <a:gdLst/>
              <a:ahLst/>
              <a:cxnLst/>
              <a:rect l="l" t="t" r="r" b="b"/>
              <a:pathLst>
                <a:path w="12020" h="4657" extrusionOk="0">
                  <a:moveTo>
                    <a:pt x="12019" y="0"/>
                  </a:moveTo>
                  <a:lnTo>
                    <a:pt x="2" y="1389"/>
                  </a:lnTo>
                  <a:lnTo>
                    <a:pt x="0" y="4656"/>
                  </a:lnTo>
                  <a:lnTo>
                    <a:pt x="0" y="4656"/>
                  </a:lnTo>
                  <a:lnTo>
                    <a:pt x="12019" y="3268"/>
                  </a:lnTo>
                  <a:lnTo>
                    <a:pt x="12019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6913679" y="3941573"/>
              <a:ext cx="563658" cy="137025"/>
            </a:xfrm>
            <a:custGeom>
              <a:avLst/>
              <a:gdLst/>
              <a:ahLst/>
              <a:cxnLst/>
              <a:rect l="l" t="t" r="r" b="b"/>
              <a:pathLst>
                <a:path w="25615" h="6227" extrusionOk="0">
                  <a:moveTo>
                    <a:pt x="25615" y="0"/>
                  </a:moveTo>
                  <a:lnTo>
                    <a:pt x="3" y="2959"/>
                  </a:lnTo>
                  <a:lnTo>
                    <a:pt x="0" y="6227"/>
                  </a:lnTo>
                  <a:lnTo>
                    <a:pt x="0" y="6227"/>
                  </a:lnTo>
                  <a:lnTo>
                    <a:pt x="25615" y="3268"/>
                  </a:lnTo>
                  <a:lnTo>
                    <a:pt x="25615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7704692" y="3452424"/>
              <a:ext cx="335994" cy="534810"/>
            </a:xfrm>
            <a:custGeom>
              <a:avLst/>
              <a:gdLst/>
              <a:ahLst/>
              <a:cxnLst/>
              <a:rect l="l" t="t" r="r" b="b"/>
              <a:pathLst>
                <a:path w="15269" h="24304" extrusionOk="0">
                  <a:moveTo>
                    <a:pt x="15269" y="1"/>
                  </a:moveTo>
                  <a:lnTo>
                    <a:pt x="2" y="1764"/>
                  </a:lnTo>
                  <a:lnTo>
                    <a:pt x="1" y="24304"/>
                  </a:lnTo>
                  <a:lnTo>
                    <a:pt x="15269" y="22539"/>
                  </a:lnTo>
                  <a:lnTo>
                    <a:pt x="15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7819316" y="3305937"/>
              <a:ext cx="221370" cy="97482"/>
            </a:xfrm>
            <a:custGeom>
              <a:avLst/>
              <a:gdLst/>
              <a:ahLst/>
              <a:cxnLst/>
              <a:rect l="l" t="t" r="r" b="b"/>
              <a:pathLst>
                <a:path w="10060" h="4430" extrusionOk="0">
                  <a:moveTo>
                    <a:pt x="10060" y="1"/>
                  </a:moveTo>
                  <a:lnTo>
                    <a:pt x="2" y="1162"/>
                  </a:lnTo>
                  <a:lnTo>
                    <a:pt x="1" y="4430"/>
                  </a:lnTo>
                  <a:lnTo>
                    <a:pt x="10060" y="3268"/>
                  </a:lnTo>
                  <a:lnTo>
                    <a:pt x="10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6913679" y="2525728"/>
              <a:ext cx="1127008" cy="709793"/>
            </a:xfrm>
            <a:custGeom>
              <a:avLst/>
              <a:gdLst/>
              <a:ahLst/>
              <a:cxnLst/>
              <a:rect l="l" t="t" r="r" b="b"/>
              <a:pathLst>
                <a:path w="51216" h="32256" extrusionOk="0">
                  <a:moveTo>
                    <a:pt x="51216" y="1"/>
                  </a:moveTo>
                  <a:lnTo>
                    <a:pt x="0" y="5917"/>
                  </a:lnTo>
                  <a:lnTo>
                    <a:pt x="0" y="32255"/>
                  </a:lnTo>
                  <a:lnTo>
                    <a:pt x="51216" y="26339"/>
                  </a:lnTo>
                  <a:lnTo>
                    <a:pt x="512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6913679" y="3605931"/>
              <a:ext cx="695820" cy="156213"/>
            </a:xfrm>
            <a:custGeom>
              <a:avLst/>
              <a:gdLst/>
              <a:ahLst/>
              <a:cxnLst/>
              <a:rect l="l" t="t" r="r" b="b"/>
              <a:pathLst>
                <a:path w="31621" h="7099" extrusionOk="0">
                  <a:moveTo>
                    <a:pt x="31621" y="0"/>
                  </a:moveTo>
                  <a:lnTo>
                    <a:pt x="0" y="3653"/>
                  </a:lnTo>
                  <a:lnTo>
                    <a:pt x="0" y="7098"/>
                  </a:lnTo>
                  <a:lnTo>
                    <a:pt x="31621" y="3446"/>
                  </a:lnTo>
                  <a:lnTo>
                    <a:pt x="316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6913679" y="3245247"/>
              <a:ext cx="563526" cy="262762"/>
            </a:xfrm>
            <a:custGeom>
              <a:avLst/>
              <a:gdLst/>
              <a:ahLst/>
              <a:cxnLst/>
              <a:rect l="l" t="t" r="r" b="b"/>
              <a:pathLst>
                <a:path w="25609" h="11941" extrusionOk="0">
                  <a:moveTo>
                    <a:pt x="25609" y="0"/>
                  </a:moveTo>
                  <a:lnTo>
                    <a:pt x="0" y="2959"/>
                  </a:lnTo>
                  <a:lnTo>
                    <a:pt x="0" y="11941"/>
                  </a:lnTo>
                  <a:lnTo>
                    <a:pt x="25609" y="8984"/>
                  </a:lnTo>
                  <a:lnTo>
                    <a:pt x="25609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6913679" y="2322886"/>
              <a:ext cx="1127008" cy="244256"/>
            </a:xfrm>
            <a:custGeom>
              <a:avLst/>
              <a:gdLst/>
              <a:ahLst/>
              <a:cxnLst/>
              <a:rect l="l" t="t" r="r" b="b"/>
              <a:pathLst>
                <a:path w="51216" h="11100" extrusionOk="0">
                  <a:moveTo>
                    <a:pt x="51216" y="0"/>
                  </a:moveTo>
                  <a:lnTo>
                    <a:pt x="0" y="5917"/>
                  </a:lnTo>
                  <a:lnTo>
                    <a:pt x="0" y="11099"/>
                  </a:lnTo>
                  <a:lnTo>
                    <a:pt x="51216" y="5183"/>
                  </a:lnTo>
                  <a:lnTo>
                    <a:pt x="51216" y="0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5474288" y="2023134"/>
              <a:ext cx="1282914" cy="2242420"/>
            </a:xfrm>
            <a:custGeom>
              <a:avLst/>
              <a:gdLst/>
              <a:ahLst/>
              <a:cxnLst/>
              <a:rect l="l" t="t" r="r" b="b"/>
              <a:pathLst>
                <a:path w="58301" h="101905" extrusionOk="0">
                  <a:moveTo>
                    <a:pt x="0" y="1"/>
                  </a:moveTo>
                  <a:lnTo>
                    <a:pt x="0" y="89220"/>
                  </a:lnTo>
                  <a:lnTo>
                    <a:pt x="58301" y="101905"/>
                  </a:lnTo>
                  <a:lnTo>
                    <a:pt x="58301" y="126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5317194" y="2135447"/>
              <a:ext cx="1440007" cy="2130106"/>
            </a:xfrm>
            <a:custGeom>
              <a:avLst/>
              <a:gdLst/>
              <a:ahLst/>
              <a:cxnLst/>
              <a:rect l="l" t="t" r="r" b="b"/>
              <a:pathLst>
                <a:path w="65440" h="96801" extrusionOk="0">
                  <a:moveTo>
                    <a:pt x="0" y="1"/>
                  </a:moveTo>
                  <a:lnTo>
                    <a:pt x="0" y="89221"/>
                  </a:lnTo>
                  <a:lnTo>
                    <a:pt x="65440" y="96801"/>
                  </a:lnTo>
                  <a:lnTo>
                    <a:pt x="65440" y="75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6191783" y="3262917"/>
              <a:ext cx="431232" cy="121886"/>
            </a:xfrm>
            <a:custGeom>
              <a:avLst/>
              <a:gdLst/>
              <a:ahLst/>
              <a:cxnLst/>
              <a:rect l="l" t="t" r="r" b="b"/>
              <a:pathLst>
                <a:path w="19597" h="5539" extrusionOk="0">
                  <a:moveTo>
                    <a:pt x="1" y="1"/>
                  </a:moveTo>
                  <a:lnTo>
                    <a:pt x="1" y="3268"/>
                  </a:lnTo>
                  <a:lnTo>
                    <a:pt x="19597" y="5538"/>
                  </a:lnTo>
                  <a:lnTo>
                    <a:pt x="19597" y="5538"/>
                  </a:lnTo>
                  <a:lnTo>
                    <a:pt x="19596" y="22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6358515" y="3384847"/>
              <a:ext cx="264500" cy="102565"/>
            </a:xfrm>
            <a:custGeom>
              <a:avLst/>
              <a:gdLst/>
              <a:ahLst/>
              <a:cxnLst/>
              <a:rect l="l" t="t" r="r" b="b"/>
              <a:pathLst>
                <a:path w="12020" h="4661" extrusionOk="0">
                  <a:moveTo>
                    <a:pt x="1" y="1"/>
                  </a:moveTo>
                  <a:lnTo>
                    <a:pt x="1" y="3268"/>
                  </a:lnTo>
                  <a:lnTo>
                    <a:pt x="12020" y="4661"/>
                  </a:lnTo>
                  <a:lnTo>
                    <a:pt x="12019" y="1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6059357" y="3452842"/>
              <a:ext cx="563658" cy="137179"/>
            </a:xfrm>
            <a:custGeom>
              <a:avLst/>
              <a:gdLst/>
              <a:ahLst/>
              <a:cxnLst/>
              <a:rect l="l" t="t" r="r" b="b"/>
              <a:pathLst>
                <a:path w="25615" h="6234" extrusionOk="0">
                  <a:moveTo>
                    <a:pt x="0" y="0"/>
                  </a:moveTo>
                  <a:lnTo>
                    <a:pt x="0" y="3268"/>
                  </a:lnTo>
                  <a:lnTo>
                    <a:pt x="25615" y="6234"/>
                  </a:lnTo>
                  <a:lnTo>
                    <a:pt x="25612" y="29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451380" y="2319893"/>
              <a:ext cx="228060" cy="1651959"/>
            </a:xfrm>
            <a:custGeom>
              <a:avLst/>
              <a:gdLst/>
              <a:ahLst/>
              <a:cxnLst/>
              <a:rect l="l" t="t" r="r" b="b"/>
              <a:pathLst>
                <a:path w="10364" h="75072" extrusionOk="0">
                  <a:moveTo>
                    <a:pt x="0" y="1"/>
                  </a:moveTo>
                  <a:lnTo>
                    <a:pt x="0" y="73871"/>
                  </a:lnTo>
                  <a:lnTo>
                    <a:pt x="10363" y="75071"/>
                  </a:lnTo>
                  <a:lnTo>
                    <a:pt x="10363" y="1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754521" y="2354991"/>
              <a:ext cx="285647" cy="148336"/>
            </a:xfrm>
            <a:custGeom>
              <a:avLst/>
              <a:gdLst/>
              <a:ahLst/>
              <a:cxnLst/>
              <a:rect l="l" t="t" r="r" b="b"/>
              <a:pathLst>
                <a:path w="12981" h="6741" extrusionOk="0">
                  <a:moveTo>
                    <a:pt x="0" y="1"/>
                  </a:moveTo>
                  <a:lnTo>
                    <a:pt x="0" y="5237"/>
                  </a:lnTo>
                  <a:lnTo>
                    <a:pt x="12981" y="6740"/>
                  </a:lnTo>
                  <a:lnTo>
                    <a:pt x="12981" y="1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754521" y="2440524"/>
              <a:ext cx="513619" cy="89208"/>
            </a:xfrm>
            <a:custGeom>
              <a:avLst/>
              <a:gdLst/>
              <a:ahLst/>
              <a:cxnLst/>
              <a:rect l="l" t="t" r="r" b="b"/>
              <a:pathLst>
                <a:path w="23341" h="4054" extrusionOk="0">
                  <a:moveTo>
                    <a:pt x="0" y="0"/>
                  </a:moveTo>
                  <a:lnTo>
                    <a:pt x="0" y="1350"/>
                  </a:lnTo>
                  <a:lnTo>
                    <a:pt x="23341" y="4053"/>
                  </a:lnTo>
                  <a:lnTo>
                    <a:pt x="23341" y="27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754521" y="2537434"/>
              <a:ext cx="142834" cy="96404"/>
            </a:xfrm>
            <a:custGeom>
              <a:avLst/>
              <a:gdLst/>
              <a:ahLst/>
              <a:cxnLst/>
              <a:rect l="l" t="t" r="r" b="b"/>
              <a:pathLst>
                <a:path w="6491" h="4381" extrusionOk="0">
                  <a:moveTo>
                    <a:pt x="0" y="1"/>
                  </a:moveTo>
                  <a:lnTo>
                    <a:pt x="0" y="3628"/>
                  </a:lnTo>
                  <a:lnTo>
                    <a:pt x="6490" y="4380"/>
                  </a:lnTo>
                  <a:lnTo>
                    <a:pt x="6490" y="7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5754521" y="2580806"/>
              <a:ext cx="403220" cy="121336"/>
            </a:xfrm>
            <a:custGeom>
              <a:avLst/>
              <a:gdLst/>
              <a:ahLst/>
              <a:cxnLst/>
              <a:rect l="l" t="t" r="r" b="b"/>
              <a:pathLst>
                <a:path w="18324" h="5514" extrusionOk="0">
                  <a:moveTo>
                    <a:pt x="0" y="1"/>
                  </a:moveTo>
                  <a:lnTo>
                    <a:pt x="0" y="3392"/>
                  </a:lnTo>
                  <a:lnTo>
                    <a:pt x="18324" y="5513"/>
                  </a:lnTo>
                  <a:lnTo>
                    <a:pt x="18324" y="21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5754521" y="2763030"/>
              <a:ext cx="868493" cy="475000"/>
            </a:xfrm>
            <a:custGeom>
              <a:avLst/>
              <a:gdLst/>
              <a:ahLst/>
              <a:cxnLst/>
              <a:rect l="l" t="t" r="r" b="b"/>
              <a:pathLst>
                <a:path w="39468" h="21586" extrusionOk="0">
                  <a:moveTo>
                    <a:pt x="0" y="1"/>
                  </a:moveTo>
                  <a:lnTo>
                    <a:pt x="0" y="17014"/>
                  </a:lnTo>
                  <a:lnTo>
                    <a:pt x="39468" y="21586"/>
                  </a:lnTo>
                  <a:lnTo>
                    <a:pt x="39468" y="4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6365600" y="2425781"/>
              <a:ext cx="257414" cy="330251"/>
            </a:xfrm>
            <a:custGeom>
              <a:avLst/>
              <a:gdLst/>
              <a:ahLst/>
              <a:cxnLst/>
              <a:rect l="l" t="t" r="r" b="b"/>
              <a:pathLst>
                <a:path w="11698" h="15008" extrusionOk="0">
                  <a:moveTo>
                    <a:pt x="0" y="0"/>
                  </a:moveTo>
                  <a:lnTo>
                    <a:pt x="0" y="13653"/>
                  </a:lnTo>
                  <a:lnTo>
                    <a:pt x="11698" y="15008"/>
                  </a:lnTo>
                  <a:lnTo>
                    <a:pt x="11698" y="1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5754521" y="3557652"/>
              <a:ext cx="468552" cy="477156"/>
            </a:xfrm>
            <a:custGeom>
              <a:avLst/>
              <a:gdLst/>
              <a:ahLst/>
              <a:cxnLst/>
              <a:rect l="l" t="t" r="r" b="b"/>
              <a:pathLst>
                <a:path w="21293" h="21684" extrusionOk="0">
                  <a:moveTo>
                    <a:pt x="0" y="0"/>
                  </a:moveTo>
                  <a:lnTo>
                    <a:pt x="0" y="19217"/>
                  </a:lnTo>
                  <a:lnTo>
                    <a:pt x="21293" y="21684"/>
                  </a:lnTo>
                  <a:lnTo>
                    <a:pt x="21293" y="2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6288649" y="3619530"/>
              <a:ext cx="334366" cy="461621"/>
            </a:xfrm>
            <a:custGeom>
              <a:avLst/>
              <a:gdLst/>
              <a:ahLst/>
              <a:cxnLst/>
              <a:rect l="l" t="t" r="r" b="b"/>
              <a:pathLst>
                <a:path w="15195" h="20978" extrusionOk="0">
                  <a:moveTo>
                    <a:pt x="1" y="0"/>
                  </a:moveTo>
                  <a:lnTo>
                    <a:pt x="1" y="19217"/>
                  </a:lnTo>
                  <a:lnTo>
                    <a:pt x="15195" y="20977"/>
                  </a:lnTo>
                  <a:lnTo>
                    <a:pt x="15195" y="17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8069755" y="2710812"/>
              <a:ext cx="477464" cy="1210011"/>
            </a:xfrm>
            <a:custGeom>
              <a:avLst/>
              <a:gdLst/>
              <a:ahLst/>
              <a:cxnLst/>
              <a:rect l="l" t="t" r="r" b="b"/>
              <a:pathLst>
                <a:path w="21698" h="54988" extrusionOk="0">
                  <a:moveTo>
                    <a:pt x="3432" y="0"/>
                  </a:moveTo>
                  <a:cubicBezTo>
                    <a:pt x="1605" y="0"/>
                    <a:pt x="1" y="3050"/>
                    <a:pt x="647" y="6395"/>
                  </a:cubicBezTo>
                  <a:cubicBezTo>
                    <a:pt x="1361" y="10077"/>
                    <a:pt x="5779" y="17148"/>
                    <a:pt x="5779" y="17148"/>
                  </a:cubicBezTo>
                  <a:lnTo>
                    <a:pt x="5779" y="34852"/>
                  </a:lnTo>
                  <a:cubicBezTo>
                    <a:pt x="5779" y="41387"/>
                    <a:pt x="8631" y="43763"/>
                    <a:pt x="8631" y="43763"/>
                  </a:cubicBezTo>
                  <a:lnTo>
                    <a:pt x="10249" y="54987"/>
                  </a:lnTo>
                  <a:lnTo>
                    <a:pt x="21698" y="54987"/>
                  </a:lnTo>
                  <a:lnTo>
                    <a:pt x="13879" y="19578"/>
                  </a:lnTo>
                  <a:lnTo>
                    <a:pt x="3992" y="97"/>
                  </a:lnTo>
                  <a:cubicBezTo>
                    <a:pt x="3804" y="32"/>
                    <a:pt x="3617" y="0"/>
                    <a:pt x="3432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7966816" y="3077393"/>
              <a:ext cx="381545" cy="271850"/>
            </a:xfrm>
            <a:custGeom>
              <a:avLst/>
              <a:gdLst/>
              <a:ahLst/>
              <a:cxnLst/>
              <a:rect l="l" t="t" r="r" b="b"/>
              <a:pathLst>
                <a:path w="17339" h="12354" extrusionOk="0">
                  <a:moveTo>
                    <a:pt x="8539" y="0"/>
                  </a:moveTo>
                  <a:cubicBezTo>
                    <a:pt x="7195" y="0"/>
                    <a:pt x="5900" y="712"/>
                    <a:pt x="5205" y="1953"/>
                  </a:cubicBezTo>
                  <a:lnTo>
                    <a:pt x="1" y="11240"/>
                  </a:lnTo>
                  <a:cubicBezTo>
                    <a:pt x="1" y="11240"/>
                    <a:pt x="1210" y="12353"/>
                    <a:pt x="2546" y="12353"/>
                  </a:cubicBezTo>
                  <a:cubicBezTo>
                    <a:pt x="2903" y="12353"/>
                    <a:pt x="3270" y="12274"/>
                    <a:pt x="3624" y="12071"/>
                  </a:cubicBezTo>
                  <a:cubicBezTo>
                    <a:pt x="5217" y="11164"/>
                    <a:pt x="6976" y="8768"/>
                    <a:pt x="8318" y="6546"/>
                  </a:cubicBezTo>
                  <a:lnTo>
                    <a:pt x="13629" y="8653"/>
                  </a:lnTo>
                  <a:lnTo>
                    <a:pt x="17338" y="3477"/>
                  </a:lnTo>
                  <a:lnTo>
                    <a:pt x="10057" y="316"/>
                  </a:lnTo>
                  <a:cubicBezTo>
                    <a:pt x="9564" y="102"/>
                    <a:pt x="9048" y="0"/>
                    <a:pt x="8539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7933984" y="3222186"/>
              <a:ext cx="414376" cy="231427"/>
            </a:xfrm>
            <a:custGeom>
              <a:avLst/>
              <a:gdLst/>
              <a:ahLst/>
              <a:cxnLst/>
              <a:rect l="l" t="t" r="r" b="b"/>
              <a:pathLst>
                <a:path w="18831" h="10517" extrusionOk="0">
                  <a:moveTo>
                    <a:pt x="10275" y="0"/>
                  </a:moveTo>
                  <a:cubicBezTo>
                    <a:pt x="9403" y="0"/>
                    <a:pt x="8533" y="329"/>
                    <a:pt x="7865" y="979"/>
                  </a:cubicBezTo>
                  <a:lnTo>
                    <a:pt x="1" y="8633"/>
                  </a:lnTo>
                  <a:cubicBezTo>
                    <a:pt x="1" y="8633"/>
                    <a:pt x="1125" y="10517"/>
                    <a:pt x="2751" y="10517"/>
                  </a:cubicBezTo>
                  <a:cubicBezTo>
                    <a:pt x="2909" y="10517"/>
                    <a:pt x="3072" y="10499"/>
                    <a:pt x="3239" y="10460"/>
                  </a:cubicBezTo>
                  <a:cubicBezTo>
                    <a:pt x="5022" y="10043"/>
                    <a:pt x="7391" y="8246"/>
                    <a:pt x="9308" y="6498"/>
                  </a:cubicBezTo>
                  <a:lnTo>
                    <a:pt x="13801" y="10027"/>
                  </a:lnTo>
                  <a:lnTo>
                    <a:pt x="18830" y="6118"/>
                  </a:lnTo>
                  <a:lnTo>
                    <a:pt x="12496" y="808"/>
                  </a:lnTo>
                  <a:cubicBezTo>
                    <a:pt x="11851" y="268"/>
                    <a:pt x="11062" y="0"/>
                    <a:pt x="10275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8002398" y="3214880"/>
              <a:ext cx="265666" cy="130754"/>
            </a:xfrm>
            <a:custGeom>
              <a:avLst/>
              <a:gdLst/>
              <a:ahLst/>
              <a:cxnLst/>
              <a:rect l="l" t="t" r="r" b="b"/>
              <a:pathLst>
                <a:path w="12073" h="5942" fill="none" extrusionOk="0">
                  <a:moveTo>
                    <a:pt x="12073" y="3391"/>
                  </a:moveTo>
                  <a:lnTo>
                    <a:pt x="9388" y="1140"/>
                  </a:lnTo>
                  <a:cubicBezTo>
                    <a:pt x="8028" y="1"/>
                    <a:pt x="6028" y="74"/>
                    <a:pt x="4757" y="1312"/>
                  </a:cubicBezTo>
                  <a:lnTo>
                    <a:pt x="0" y="5942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8196878" y="3088153"/>
              <a:ext cx="66719" cy="28981"/>
            </a:xfrm>
            <a:custGeom>
              <a:avLst/>
              <a:gdLst/>
              <a:ahLst/>
              <a:cxnLst/>
              <a:rect l="l" t="t" r="r" b="b"/>
              <a:pathLst>
                <a:path w="3032" h="1317" fill="none" extrusionOk="0">
                  <a:moveTo>
                    <a:pt x="1" y="0"/>
                  </a:moveTo>
                  <a:lnTo>
                    <a:pt x="3032" y="1317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8259658" y="3673795"/>
              <a:ext cx="100827" cy="42228"/>
            </a:xfrm>
            <a:custGeom>
              <a:avLst/>
              <a:gdLst/>
              <a:ahLst/>
              <a:cxnLst/>
              <a:rect l="l" t="t" r="r" b="b"/>
              <a:pathLst>
                <a:path w="4582" h="1919" fill="none" extrusionOk="0">
                  <a:moveTo>
                    <a:pt x="1" y="1"/>
                  </a:moveTo>
                  <a:cubicBezTo>
                    <a:pt x="1" y="1"/>
                    <a:pt x="1848" y="1919"/>
                    <a:pt x="4582" y="1799"/>
                  </a:cubicBez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8102345" y="2742983"/>
              <a:ext cx="117243" cy="127871"/>
            </a:xfrm>
            <a:custGeom>
              <a:avLst/>
              <a:gdLst/>
              <a:ahLst/>
              <a:cxnLst/>
              <a:rect l="l" t="t" r="r" b="b"/>
              <a:pathLst>
                <a:path w="5328" h="5811" fill="none" extrusionOk="0">
                  <a:moveTo>
                    <a:pt x="3203" y="0"/>
                  </a:moveTo>
                  <a:cubicBezTo>
                    <a:pt x="3203" y="0"/>
                    <a:pt x="1" y="1004"/>
                    <a:pt x="2511" y="5810"/>
                  </a:cubicBezTo>
                  <a:lnTo>
                    <a:pt x="5328" y="4187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8138829" y="3365152"/>
              <a:ext cx="98868" cy="77678"/>
            </a:xfrm>
            <a:custGeom>
              <a:avLst/>
              <a:gdLst/>
              <a:ahLst/>
              <a:cxnLst/>
              <a:rect l="l" t="t" r="r" b="b"/>
              <a:pathLst>
                <a:path w="4493" h="3530" fill="none" extrusionOk="0">
                  <a:moveTo>
                    <a:pt x="0" y="1"/>
                  </a:moveTo>
                  <a:lnTo>
                    <a:pt x="4493" y="3530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8237675" y="3739920"/>
              <a:ext cx="337205" cy="236070"/>
            </a:xfrm>
            <a:custGeom>
              <a:avLst/>
              <a:gdLst/>
              <a:ahLst/>
              <a:cxnLst/>
              <a:rect l="l" t="t" r="r" b="b"/>
              <a:pathLst>
                <a:path w="15324" h="10728" extrusionOk="0">
                  <a:moveTo>
                    <a:pt x="14067" y="1"/>
                  </a:moveTo>
                  <a:lnTo>
                    <a:pt x="1" y="3298"/>
                  </a:lnTo>
                  <a:lnTo>
                    <a:pt x="1381" y="10727"/>
                  </a:lnTo>
                  <a:lnTo>
                    <a:pt x="15323" y="6995"/>
                  </a:lnTo>
                  <a:lnTo>
                    <a:pt x="14067" y="1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8230238" y="3811216"/>
              <a:ext cx="390259" cy="373007"/>
            </a:xfrm>
            <a:custGeom>
              <a:avLst/>
              <a:gdLst/>
              <a:ahLst/>
              <a:cxnLst/>
              <a:rect l="l" t="t" r="r" b="b"/>
              <a:pathLst>
                <a:path w="17735" h="16951" extrusionOk="0">
                  <a:moveTo>
                    <a:pt x="16049" y="1"/>
                  </a:moveTo>
                  <a:lnTo>
                    <a:pt x="0" y="3499"/>
                  </a:lnTo>
                  <a:lnTo>
                    <a:pt x="2844" y="16951"/>
                  </a:lnTo>
                  <a:cubicBezTo>
                    <a:pt x="7876" y="14281"/>
                    <a:pt x="12840" y="11339"/>
                    <a:pt x="17735" y="8126"/>
                  </a:cubicBezTo>
                  <a:lnTo>
                    <a:pt x="160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967226" y="2710812"/>
              <a:ext cx="477508" cy="1210011"/>
            </a:xfrm>
            <a:custGeom>
              <a:avLst/>
              <a:gdLst/>
              <a:ahLst/>
              <a:cxnLst/>
              <a:rect l="l" t="t" r="r" b="b"/>
              <a:pathLst>
                <a:path w="21700" h="54988" extrusionOk="0">
                  <a:moveTo>
                    <a:pt x="18268" y="0"/>
                  </a:moveTo>
                  <a:cubicBezTo>
                    <a:pt x="18083" y="0"/>
                    <a:pt x="17895" y="32"/>
                    <a:pt x="17707" y="97"/>
                  </a:cubicBezTo>
                  <a:lnTo>
                    <a:pt x="7819" y="19578"/>
                  </a:lnTo>
                  <a:lnTo>
                    <a:pt x="0" y="54987"/>
                  </a:lnTo>
                  <a:lnTo>
                    <a:pt x="11451" y="54987"/>
                  </a:lnTo>
                  <a:lnTo>
                    <a:pt x="13070" y="43763"/>
                  </a:lnTo>
                  <a:cubicBezTo>
                    <a:pt x="13070" y="43763"/>
                    <a:pt x="15922" y="41387"/>
                    <a:pt x="15922" y="34852"/>
                  </a:cubicBezTo>
                  <a:lnTo>
                    <a:pt x="15922" y="17148"/>
                  </a:lnTo>
                  <a:cubicBezTo>
                    <a:pt x="15922" y="17148"/>
                    <a:pt x="20340" y="10077"/>
                    <a:pt x="21052" y="6395"/>
                  </a:cubicBezTo>
                  <a:cubicBezTo>
                    <a:pt x="21700" y="3050"/>
                    <a:pt x="20095" y="0"/>
                    <a:pt x="18268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166108" y="3077393"/>
              <a:ext cx="381523" cy="271850"/>
            </a:xfrm>
            <a:custGeom>
              <a:avLst/>
              <a:gdLst/>
              <a:ahLst/>
              <a:cxnLst/>
              <a:rect l="l" t="t" r="r" b="b"/>
              <a:pathLst>
                <a:path w="17338" h="12354" extrusionOk="0">
                  <a:moveTo>
                    <a:pt x="8801" y="0"/>
                  </a:moveTo>
                  <a:cubicBezTo>
                    <a:pt x="8292" y="0"/>
                    <a:pt x="7776" y="102"/>
                    <a:pt x="7282" y="316"/>
                  </a:cubicBezTo>
                  <a:lnTo>
                    <a:pt x="0" y="3477"/>
                  </a:lnTo>
                  <a:lnTo>
                    <a:pt x="3711" y="8653"/>
                  </a:lnTo>
                  <a:lnTo>
                    <a:pt x="9022" y="6546"/>
                  </a:lnTo>
                  <a:cubicBezTo>
                    <a:pt x="10362" y="8768"/>
                    <a:pt x="12122" y="11164"/>
                    <a:pt x="13714" y="12071"/>
                  </a:cubicBezTo>
                  <a:cubicBezTo>
                    <a:pt x="14069" y="12274"/>
                    <a:pt x="14435" y="12353"/>
                    <a:pt x="14793" y="12353"/>
                  </a:cubicBezTo>
                  <a:cubicBezTo>
                    <a:pt x="16129" y="12353"/>
                    <a:pt x="17338" y="11240"/>
                    <a:pt x="17338" y="11240"/>
                  </a:cubicBezTo>
                  <a:lnTo>
                    <a:pt x="12134" y="1953"/>
                  </a:lnTo>
                  <a:cubicBezTo>
                    <a:pt x="11439" y="712"/>
                    <a:pt x="10145" y="0"/>
                    <a:pt x="8801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166108" y="3222186"/>
              <a:ext cx="414354" cy="231427"/>
            </a:xfrm>
            <a:custGeom>
              <a:avLst/>
              <a:gdLst/>
              <a:ahLst/>
              <a:cxnLst/>
              <a:rect l="l" t="t" r="r" b="b"/>
              <a:pathLst>
                <a:path w="18830" h="10517" extrusionOk="0">
                  <a:moveTo>
                    <a:pt x="8555" y="0"/>
                  </a:moveTo>
                  <a:cubicBezTo>
                    <a:pt x="7768" y="0"/>
                    <a:pt x="6979" y="268"/>
                    <a:pt x="6335" y="808"/>
                  </a:cubicBezTo>
                  <a:lnTo>
                    <a:pt x="0" y="6118"/>
                  </a:lnTo>
                  <a:lnTo>
                    <a:pt x="5030" y="10027"/>
                  </a:lnTo>
                  <a:lnTo>
                    <a:pt x="9522" y="6498"/>
                  </a:lnTo>
                  <a:cubicBezTo>
                    <a:pt x="11439" y="8246"/>
                    <a:pt x="13809" y="10043"/>
                    <a:pt x="15592" y="10460"/>
                  </a:cubicBezTo>
                  <a:cubicBezTo>
                    <a:pt x="15759" y="10499"/>
                    <a:pt x="15921" y="10517"/>
                    <a:pt x="16079" y="10517"/>
                  </a:cubicBezTo>
                  <a:cubicBezTo>
                    <a:pt x="17705" y="10517"/>
                    <a:pt x="18829" y="8633"/>
                    <a:pt x="18829" y="8633"/>
                  </a:cubicBezTo>
                  <a:lnTo>
                    <a:pt x="10966" y="979"/>
                  </a:lnTo>
                  <a:cubicBezTo>
                    <a:pt x="10297" y="329"/>
                    <a:pt x="9427" y="0"/>
                    <a:pt x="8555" y="0"/>
                  </a:cubicBezTo>
                  <a:close/>
                </a:path>
              </a:pathLst>
            </a:custGeom>
            <a:solidFill>
              <a:srgbClr val="EBA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246404" y="3214880"/>
              <a:ext cx="265688" cy="130754"/>
            </a:xfrm>
            <a:custGeom>
              <a:avLst/>
              <a:gdLst/>
              <a:ahLst/>
              <a:cxnLst/>
              <a:rect l="l" t="t" r="r" b="b"/>
              <a:pathLst>
                <a:path w="12074" h="5942" fill="none" extrusionOk="0">
                  <a:moveTo>
                    <a:pt x="1" y="3391"/>
                  </a:moveTo>
                  <a:lnTo>
                    <a:pt x="2686" y="1140"/>
                  </a:lnTo>
                  <a:cubicBezTo>
                    <a:pt x="4044" y="1"/>
                    <a:pt x="6045" y="74"/>
                    <a:pt x="7317" y="1312"/>
                  </a:cubicBezTo>
                  <a:lnTo>
                    <a:pt x="12073" y="5942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250849" y="3088153"/>
              <a:ext cx="66719" cy="28981"/>
            </a:xfrm>
            <a:custGeom>
              <a:avLst/>
              <a:gdLst/>
              <a:ahLst/>
              <a:cxnLst/>
              <a:rect l="l" t="t" r="r" b="b"/>
              <a:pathLst>
                <a:path w="3032" h="1317" fill="none" extrusionOk="0">
                  <a:moveTo>
                    <a:pt x="3032" y="0"/>
                  </a:moveTo>
                  <a:lnTo>
                    <a:pt x="1" y="1317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153983" y="3673795"/>
              <a:ext cx="100827" cy="42228"/>
            </a:xfrm>
            <a:custGeom>
              <a:avLst/>
              <a:gdLst/>
              <a:ahLst/>
              <a:cxnLst/>
              <a:rect l="l" t="t" r="r" b="b"/>
              <a:pathLst>
                <a:path w="4582" h="1919" fill="none" extrusionOk="0">
                  <a:moveTo>
                    <a:pt x="4582" y="1"/>
                  </a:moveTo>
                  <a:cubicBezTo>
                    <a:pt x="4582" y="1"/>
                    <a:pt x="2734" y="1919"/>
                    <a:pt x="1" y="1799"/>
                  </a:cubicBez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5294859" y="2742983"/>
              <a:ext cx="117265" cy="127871"/>
            </a:xfrm>
            <a:custGeom>
              <a:avLst/>
              <a:gdLst/>
              <a:ahLst/>
              <a:cxnLst/>
              <a:rect l="l" t="t" r="r" b="b"/>
              <a:pathLst>
                <a:path w="5329" h="5811" fill="none" extrusionOk="0">
                  <a:moveTo>
                    <a:pt x="2126" y="0"/>
                  </a:moveTo>
                  <a:cubicBezTo>
                    <a:pt x="2126" y="0"/>
                    <a:pt x="5329" y="1004"/>
                    <a:pt x="2818" y="5810"/>
                  </a:cubicBezTo>
                  <a:lnTo>
                    <a:pt x="0" y="4187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5276771" y="3365152"/>
              <a:ext cx="98890" cy="77678"/>
            </a:xfrm>
            <a:custGeom>
              <a:avLst/>
              <a:gdLst/>
              <a:ahLst/>
              <a:cxnLst/>
              <a:rect l="l" t="t" r="r" b="b"/>
              <a:pathLst>
                <a:path w="4494" h="3530" fill="none" extrusionOk="0">
                  <a:moveTo>
                    <a:pt x="4493" y="1"/>
                  </a:moveTo>
                  <a:lnTo>
                    <a:pt x="1" y="3530"/>
                  </a:lnTo>
                </a:path>
              </a:pathLst>
            </a:custGeom>
            <a:noFill/>
            <a:ln w="11125" cap="rnd" cmpd="sng">
              <a:solidFill>
                <a:srgbClr val="E798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 rot="223929">
              <a:off x="4943418" y="3751537"/>
              <a:ext cx="337223" cy="121883"/>
            </a:xfrm>
            <a:custGeom>
              <a:avLst/>
              <a:gdLst/>
              <a:ahLst/>
              <a:cxnLst/>
              <a:rect l="l" t="t" r="r" b="b"/>
              <a:pathLst>
                <a:path w="15323" h="10728" extrusionOk="0">
                  <a:moveTo>
                    <a:pt x="1255" y="1"/>
                  </a:moveTo>
                  <a:lnTo>
                    <a:pt x="0" y="6995"/>
                  </a:lnTo>
                  <a:lnTo>
                    <a:pt x="13943" y="10727"/>
                  </a:lnTo>
                  <a:lnTo>
                    <a:pt x="15323" y="3298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C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932767" y="3811568"/>
              <a:ext cx="351486" cy="316850"/>
            </a:xfrm>
            <a:custGeom>
              <a:avLst/>
              <a:gdLst/>
              <a:ahLst/>
              <a:cxnLst/>
              <a:rect l="l" t="t" r="r" b="b"/>
              <a:pathLst>
                <a:path w="15973" h="14399" extrusionOk="0">
                  <a:moveTo>
                    <a:pt x="1" y="1"/>
                  </a:moveTo>
                  <a:lnTo>
                    <a:pt x="1" y="1"/>
                  </a:lnTo>
                  <a:cubicBezTo>
                    <a:pt x="1061" y="1418"/>
                    <a:pt x="2168" y="2805"/>
                    <a:pt x="3326" y="4163"/>
                  </a:cubicBezTo>
                  <a:cubicBezTo>
                    <a:pt x="6472" y="7863"/>
                    <a:pt x="9930" y="11288"/>
                    <a:pt x="13662" y="14398"/>
                  </a:cubicBezTo>
                  <a:lnTo>
                    <a:pt x="15972" y="34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409422" y="1072165"/>
              <a:ext cx="1178808" cy="811742"/>
            </a:xfrm>
            <a:custGeom>
              <a:avLst/>
              <a:gdLst/>
              <a:ahLst/>
              <a:cxnLst/>
              <a:rect l="l" t="t" r="r" b="b"/>
              <a:pathLst>
                <a:path w="53570" h="36889" extrusionOk="0">
                  <a:moveTo>
                    <a:pt x="26785" y="1"/>
                  </a:moveTo>
                  <a:cubicBezTo>
                    <a:pt x="19681" y="1"/>
                    <a:pt x="12868" y="1945"/>
                    <a:pt x="7845" y="5403"/>
                  </a:cubicBezTo>
                  <a:cubicBezTo>
                    <a:pt x="2822" y="8862"/>
                    <a:pt x="0" y="13553"/>
                    <a:pt x="0" y="18445"/>
                  </a:cubicBezTo>
                  <a:cubicBezTo>
                    <a:pt x="0" y="23336"/>
                    <a:pt x="2822" y="28027"/>
                    <a:pt x="7845" y="31487"/>
                  </a:cubicBezTo>
                  <a:cubicBezTo>
                    <a:pt x="12868" y="34945"/>
                    <a:pt x="19681" y="36888"/>
                    <a:pt x="26785" y="36888"/>
                  </a:cubicBezTo>
                  <a:cubicBezTo>
                    <a:pt x="33889" y="36888"/>
                    <a:pt x="40702" y="34945"/>
                    <a:pt x="45725" y="31487"/>
                  </a:cubicBezTo>
                  <a:cubicBezTo>
                    <a:pt x="50748" y="28027"/>
                    <a:pt x="53570" y="23336"/>
                    <a:pt x="53570" y="18445"/>
                  </a:cubicBezTo>
                  <a:cubicBezTo>
                    <a:pt x="53570" y="13553"/>
                    <a:pt x="50748" y="8862"/>
                    <a:pt x="45725" y="5403"/>
                  </a:cubicBezTo>
                  <a:cubicBezTo>
                    <a:pt x="40702" y="1945"/>
                    <a:pt x="33889" y="1"/>
                    <a:pt x="26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5156843" y="1641897"/>
              <a:ext cx="415520" cy="457022"/>
            </a:xfrm>
            <a:custGeom>
              <a:avLst/>
              <a:gdLst/>
              <a:ahLst/>
              <a:cxnLst/>
              <a:rect l="l" t="t" r="r" b="b"/>
              <a:pathLst>
                <a:path w="18883" h="20769" extrusionOk="0">
                  <a:moveTo>
                    <a:pt x="12199" y="1"/>
                  </a:moveTo>
                  <a:lnTo>
                    <a:pt x="0" y="5638"/>
                  </a:lnTo>
                  <a:lnTo>
                    <a:pt x="18883" y="20769"/>
                  </a:lnTo>
                  <a:lnTo>
                    <a:pt x="121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564579" y="1072165"/>
              <a:ext cx="1178852" cy="811742"/>
            </a:xfrm>
            <a:custGeom>
              <a:avLst/>
              <a:gdLst/>
              <a:ahLst/>
              <a:cxnLst/>
              <a:rect l="l" t="t" r="r" b="b"/>
              <a:pathLst>
                <a:path w="53572" h="36889" extrusionOk="0">
                  <a:moveTo>
                    <a:pt x="26786" y="1"/>
                  </a:moveTo>
                  <a:cubicBezTo>
                    <a:pt x="19683" y="1"/>
                    <a:pt x="12869" y="1945"/>
                    <a:pt x="7846" y="5403"/>
                  </a:cubicBezTo>
                  <a:cubicBezTo>
                    <a:pt x="2822" y="8862"/>
                    <a:pt x="1" y="13553"/>
                    <a:pt x="1" y="18445"/>
                  </a:cubicBezTo>
                  <a:cubicBezTo>
                    <a:pt x="1" y="23336"/>
                    <a:pt x="2822" y="28027"/>
                    <a:pt x="7846" y="31487"/>
                  </a:cubicBezTo>
                  <a:cubicBezTo>
                    <a:pt x="12869" y="34945"/>
                    <a:pt x="19683" y="36888"/>
                    <a:pt x="26786" y="36888"/>
                  </a:cubicBezTo>
                  <a:cubicBezTo>
                    <a:pt x="33890" y="36888"/>
                    <a:pt x="40702" y="34945"/>
                    <a:pt x="45726" y="31487"/>
                  </a:cubicBezTo>
                  <a:cubicBezTo>
                    <a:pt x="50749" y="28027"/>
                    <a:pt x="53572" y="23336"/>
                    <a:pt x="53572" y="18445"/>
                  </a:cubicBezTo>
                  <a:cubicBezTo>
                    <a:pt x="53572" y="13553"/>
                    <a:pt x="50749" y="8862"/>
                    <a:pt x="45726" y="5403"/>
                  </a:cubicBezTo>
                  <a:cubicBezTo>
                    <a:pt x="40702" y="1945"/>
                    <a:pt x="33890" y="1"/>
                    <a:pt x="267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5312001" y="1641897"/>
              <a:ext cx="415542" cy="457022"/>
            </a:xfrm>
            <a:custGeom>
              <a:avLst/>
              <a:gdLst/>
              <a:ahLst/>
              <a:cxnLst/>
              <a:rect l="l" t="t" r="r" b="b"/>
              <a:pathLst>
                <a:path w="18884" h="20769" extrusionOk="0">
                  <a:moveTo>
                    <a:pt x="12199" y="1"/>
                  </a:moveTo>
                  <a:lnTo>
                    <a:pt x="1" y="5638"/>
                  </a:lnTo>
                  <a:lnTo>
                    <a:pt x="18884" y="20769"/>
                  </a:lnTo>
                  <a:lnTo>
                    <a:pt x="121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6848962" y="1478048"/>
              <a:ext cx="676038" cy="507567"/>
            </a:xfrm>
            <a:custGeom>
              <a:avLst/>
              <a:gdLst/>
              <a:ahLst/>
              <a:cxnLst/>
              <a:rect l="l" t="t" r="r" b="b"/>
              <a:pathLst>
                <a:path w="30722" h="23066" extrusionOk="0">
                  <a:moveTo>
                    <a:pt x="8211" y="0"/>
                  </a:moveTo>
                  <a:cubicBezTo>
                    <a:pt x="3676" y="0"/>
                    <a:pt x="0" y="3676"/>
                    <a:pt x="0" y="8210"/>
                  </a:cubicBezTo>
                  <a:lnTo>
                    <a:pt x="0" y="14855"/>
                  </a:lnTo>
                  <a:cubicBezTo>
                    <a:pt x="0" y="19389"/>
                    <a:pt x="3676" y="23066"/>
                    <a:pt x="8211" y="23066"/>
                  </a:cubicBezTo>
                  <a:lnTo>
                    <a:pt x="22510" y="23066"/>
                  </a:lnTo>
                  <a:cubicBezTo>
                    <a:pt x="27044" y="23066"/>
                    <a:pt x="30721" y="19389"/>
                    <a:pt x="30721" y="14853"/>
                  </a:cubicBezTo>
                  <a:lnTo>
                    <a:pt x="30721" y="8210"/>
                  </a:lnTo>
                  <a:cubicBezTo>
                    <a:pt x="30721" y="3676"/>
                    <a:pt x="27045" y="0"/>
                    <a:pt x="225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7029975" y="1889827"/>
              <a:ext cx="314011" cy="204448"/>
            </a:xfrm>
            <a:custGeom>
              <a:avLst/>
              <a:gdLst/>
              <a:ahLst/>
              <a:cxnLst/>
              <a:rect l="l" t="t" r="r" b="b"/>
              <a:pathLst>
                <a:path w="14270" h="9291" extrusionOk="0">
                  <a:moveTo>
                    <a:pt x="0" y="1"/>
                  </a:moveTo>
                  <a:lnTo>
                    <a:pt x="3568" y="4645"/>
                  </a:lnTo>
                  <a:lnTo>
                    <a:pt x="7135" y="9290"/>
                  </a:lnTo>
                  <a:lnTo>
                    <a:pt x="10702" y="4645"/>
                  </a:lnTo>
                  <a:lnTo>
                    <a:pt x="142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6959163" y="1686479"/>
              <a:ext cx="94225" cy="90661"/>
            </a:xfrm>
            <a:custGeom>
              <a:avLst/>
              <a:gdLst/>
              <a:ahLst/>
              <a:cxnLst/>
              <a:rect l="l" t="t" r="r" b="b"/>
              <a:pathLst>
                <a:path w="4282" h="4120" extrusionOk="0">
                  <a:moveTo>
                    <a:pt x="2222" y="1"/>
                  </a:moveTo>
                  <a:cubicBezTo>
                    <a:pt x="1389" y="1"/>
                    <a:pt x="638" y="503"/>
                    <a:pt x="319" y="1272"/>
                  </a:cubicBezTo>
                  <a:cubicBezTo>
                    <a:pt x="0" y="2042"/>
                    <a:pt x="177" y="2927"/>
                    <a:pt x="766" y="3516"/>
                  </a:cubicBezTo>
                  <a:cubicBezTo>
                    <a:pt x="1160" y="3910"/>
                    <a:pt x="1687" y="4120"/>
                    <a:pt x="2223" y="4120"/>
                  </a:cubicBezTo>
                  <a:cubicBezTo>
                    <a:pt x="2488" y="4120"/>
                    <a:pt x="2756" y="4069"/>
                    <a:pt x="3010" y="3963"/>
                  </a:cubicBezTo>
                  <a:cubicBezTo>
                    <a:pt x="3780" y="3644"/>
                    <a:pt x="4282" y="2893"/>
                    <a:pt x="4282" y="2060"/>
                  </a:cubicBezTo>
                  <a:cubicBezTo>
                    <a:pt x="4282" y="922"/>
                    <a:pt x="3360" y="1"/>
                    <a:pt x="2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7141650" y="1686479"/>
              <a:ext cx="90639" cy="90661"/>
            </a:xfrm>
            <a:custGeom>
              <a:avLst/>
              <a:gdLst/>
              <a:ahLst/>
              <a:cxnLst/>
              <a:rect l="l" t="t" r="r" b="b"/>
              <a:pathLst>
                <a:path w="4119" h="4120" extrusionOk="0">
                  <a:moveTo>
                    <a:pt x="2060" y="1"/>
                  </a:moveTo>
                  <a:cubicBezTo>
                    <a:pt x="922" y="1"/>
                    <a:pt x="1" y="922"/>
                    <a:pt x="1" y="2060"/>
                  </a:cubicBezTo>
                  <a:cubicBezTo>
                    <a:pt x="1" y="3197"/>
                    <a:pt x="922" y="4120"/>
                    <a:pt x="2060" y="4120"/>
                  </a:cubicBezTo>
                  <a:cubicBezTo>
                    <a:pt x="3197" y="4120"/>
                    <a:pt x="4119" y="3197"/>
                    <a:pt x="4119" y="2060"/>
                  </a:cubicBezTo>
                  <a:cubicBezTo>
                    <a:pt x="4119" y="922"/>
                    <a:pt x="3197" y="1"/>
                    <a:pt x="2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316986" y="1686479"/>
              <a:ext cx="94203" cy="90661"/>
            </a:xfrm>
            <a:custGeom>
              <a:avLst/>
              <a:gdLst/>
              <a:ahLst/>
              <a:cxnLst/>
              <a:rect l="l" t="t" r="r" b="b"/>
              <a:pathLst>
                <a:path w="4281" h="4120" extrusionOk="0">
                  <a:moveTo>
                    <a:pt x="2222" y="1"/>
                  </a:moveTo>
                  <a:cubicBezTo>
                    <a:pt x="1389" y="1"/>
                    <a:pt x="639" y="503"/>
                    <a:pt x="320" y="1272"/>
                  </a:cubicBezTo>
                  <a:cubicBezTo>
                    <a:pt x="1" y="2042"/>
                    <a:pt x="177" y="2927"/>
                    <a:pt x="766" y="3516"/>
                  </a:cubicBezTo>
                  <a:cubicBezTo>
                    <a:pt x="1160" y="3910"/>
                    <a:pt x="1687" y="4120"/>
                    <a:pt x="2223" y="4120"/>
                  </a:cubicBezTo>
                  <a:cubicBezTo>
                    <a:pt x="2488" y="4120"/>
                    <a:pt x="2755" y="4069"/>
                    <a:pt x="3009" y="3963"/>
                  </a:cubicBezTo>
                  <a:cubicBezTo>
                    <a:pt x="3779" y="3644"/>
                    <a:pt x="4281" y="2893"/>
                    <a:pt x="4281" y="2060"/>
                  </a:cubicBezTo>
                  <a:cubicBezTo>
                    <a:pt x="4281" y="922"/>
                    <a:pt x="3359" y="1"/>
                    <a:pt x="2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974087" y="1467551"/>
              <a:ext cx="327082" cy="131964"/>
            </a:xfrm>
            <a:custGeom>
              <a:avLst/>
              <a:gdLst/>
              <a:ahLst/>
              <a:cxnLst/>
              <a:rect l="l" t="t" r="r" b="b"/>
              <a:pathLst>
                <a:path w="14864" h="5997" extrusionOk="0">
                  <a:moveTo>
                    <a:pt x="0" y="0"/>
                  </a:moveTo>
                  <a:lnTo>
                    <a:pt x="0" y="5996"/>
                  </a:lnTo>
                  <a:lnTo>
                    <a:pt x="14863" y="5996"/>
                  </a:lnTo>
                  <a:lnTo>
                    <a:pt x="148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5974087" y="1356580"/>
              <a:ext cx="588128" cy="34020"/>
            </a:xfrm>
            <a:custGeom>
              <a:avLst/>
              <a:gdLst/>
              <a:ahLst/>
              <a:cxnLst/>
              <a:rect l="l" t="t" r="r" b="b"/>
              <a:pathLst>
                <a:path w="26727" h="1546" extrusionOk="0">
                  <a:moveTo>
                    <a:pt x="0" y="0"/>
                  </a:moveTo>
                  <a:lnTo>
                    <a:pt x="0" y="1545"/>
                  </a:lnTo>
                  <a:lnTo>
                    <a:pt x="26727" y="1545"/>
                  </a:lnTo>
                  <a:lnTo>
                    <a:pt x="26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8385769" y="1977429"/>
              <a:ext cx="222295" cy="45704"/>
            </a:xfrm>
            <a:custGeom>
              <a:avLst/>
              <a:gdLst/>
              <a:ahLst/>
              <a:cxnLst/>
              <a:rect l="l" t="t" r="r" b="b"/>
              <a:pathLst>
                <a:path w="10102" h="2077" extrusionOk="0">
                  <a:moveTo>
                    <a:pt x="0" y="1"/>
                  </a:moveTo>
                  <a:lnTo>
                    <a:pt x="0" y="2076"/>
                  </a:lnTo>
                  <a:lnTo>
                    <a:pt x="10101" y="2076"/>
                  </a:lnTo>
                  <a:lnTo>
                    <a:pt x="10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8146333" y="1843331"/>
              <a:ext cx="461731" cy="85467"/>
            </a:xfrm>
            <a:custGeom>
              <a:avLst/>
              <a:gdLst/>
              <a:ahLst/>
              <a:cxnLst/>
              <a:rect l="l" t="t" r="r" b="b"/>
              <a:pathLst>
                <a:path w="20983" h="3884" extrusionOk="0">
                  <a:moveTo>
                    <a:pt x="0" y="0"/>
                  </a:moveTo>
                  <a:lnTo>
                    <a:pt x="0" y="3883"/>
                  </a:lnTo>
                  <a:lnTo>
                    <a:pt x="20982" y="3883"/>
                  </a:lnTo>
                  <a:lnTo>
                    <a:pt x="209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4963125" y="3868075"/>
              <a:ext cx="60125" cy="55375"/>
            </a:xfrm>
            <a:custGeom>
              <a:avLst/>
              <a:gdLst/>
              <a:ahLst/>
              <a:cxnLst/>
              <a:rect l="l" t="t" r="r" b="b"/>
              <a:pathLst>
                <a:path w="2405" h="2215" extrusionOk="0">
                  <a:moveTo>
                    <a:pt x="548" y="0"/>
                  </a:moveTo>
                  <a:lnTo>
                    <a:pt x="0" y="2167"/>
                  </a:lnTo>
                  <a:lnTo>
                    <a:pt x="2405" y="2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pic>
        <p:nvPicPr>
          <p:cNvPr id="1030" name="Picture 6" descr="Penn State Logo - GBSN">
            <a:extLst>
              <a:ext uri="{FF2B5EF4-FFF2-40B4-BE49-F238E27FC236}">
                <a16:creationId xmlns:a16="http://schemas.microsoft.com/office/drawing/2014/main" id="{C8DD8986-7E18-DF44-8BAF-CDC59B03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048" y="4617854"/>
            <a:ext cx="1522409" cy="52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98DBFD9-E115-AE4E-B1B9-EF60DB34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46" y="3009452"/>
            <a:ext cx="463101" cy="33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4F13146D-E614-7E47-9A9D-66E14200C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509" y="3005573"/>
            <a:ext cx="467974" cy="34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5"/>
          <p:cNvSpPr txBox="1">
            <a:spLocks noGrp="1"/>
          </p:cNvSpPr>
          <p:nvPr>
            <p:ph type="title" idx="15"/>
          </p:nvPr>
        </p:nvSpPr>
        <p:spPr>
          <a:xfrm>
            <a:off x="743524" y="520675"/>
            <a:ext cx="3794751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DON’T TRY TO READ EVERYTHING!</a:t>
            </a:r>
            <a:endParaRPr dirty="0"/>
          </a:p>
        </p:txBody>
      </p:sp>
      <p:sp>
        <p:nvSpPr>
          <p:cNvPr id="1094" name="Google Shape;1094;p45"/>
          <p:cNvSpPr txBox="1">
            <a:spLocks noGrp="1"/>
          </p:cNvSpPr>
          <p:nvPr>
            <p:ph type="subTitle" idx="1"/>
          </p:nvPr>
        </p:nvSpPr>
        <p:spPr>
          <a:xfrm>
            <a:off x="944684" y="3681130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WHAT DATA ARE THEY USING?</a:t>
            </a:r>
          </a:p>
        </p:txBody>
      </p:sp>
      <p:sp>
        <p:nvSpPr>
          <p:cNvPr id="1098" name="Google Shape;1098;p45"/>
          <p:cNvSpPr txBox="1">
            <a:spLocks noGrp="1"/>
          </p:cNvSpPr>
          <p:nvPr>
            <p:ph type="subTitle" idx="5"/>
          </p:nvPr>
        </p:nvSpPr>
        <p:spPr>
          <a:xfrm>
            <a:off x="3406800" y="2016150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WHAT IS THE MAIN RESULT?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0" name="Google Shape;1100;p45"/>
          <p:cNvSpPr txBox="1">
            <a:spLocks noGrp="1"/>
          </p:cNvSpPr>
          <p:nvPr>
            <p:ph type="subTitle" idx="7"/>
          </p:nvPr>
        </p:nvSpPr>
        <p:spPr>
          <a:xfrm>
            <a:off x="901108" y="2015240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MAIN POINT OF THIS PAPER?</a:t>
            </a:r>
            <a:endParaRPr dirty="0"/>
          </a:p>
        </p:txBody>
      </p:sp>
      <p:sp>
        <p:nvSpPr>
          <p:cNvPr id="1104" name="Google Shape;1104;p45"/>
          <p:cNvSpPr txBox="1">
            <a:spLocks noGrp="1"/>
          </p:cNvSpPr>
          <p:nvPr>
            <p:ph type="subTitle" idx="14"/>
          </p:nvPr>
        </p:nvSpPr>
        <p:spPr>
          <a:xfrm>
            <a:off x="3426121" y="3681130"/>
            <a:ext cx="2330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METHOD DO THEY USE?</a:t>
            </a:r>
            <a:endParaRPr dirty="0"/>
          </a:p>
        </p:txBody>
      </p:sp>
      <p:grpSp>
        <p:nvGrpSpPr>
          <p:cNvPr id="1108" name="Google Shape;1108;p45"/>
          <p:cNvGrpSpPr/>
          <p:nvPr/>
        </p:nvGrpSpPr>
        <p:grpSpPr>
          <a:xfrm>
            <a:off x="4407694" y="3256094"/>
            <a:ext cx="350576" cy="280454"/>
            <a:chOff x="7500054" y="2934735"/>
            <a:chExt cx="350576" cy="280454"/>
          </a:xfrm>
        </p:grpSpPr>
        <p:sp>
          <p:nvSpPr>
            <p:cNvPr id="1109" name="Google Shape;1109;p45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5"/>
          <p:cNvGrpSpPr/>
          <p:nvPr/>
        </p:nvGrpSpPr>
        <p:grpSpPr>
          <a:xfrm>
            <a:off x="1874533" y="1607649"/>
            <a:ext cx="350958" cy="263043"/>
            <a:chOff x="1817317" y="2480330"/>
            <a:chExt cx="350958" cy="263043"/>
          </a:xfrm>
        </p:grpSpPr>
        <p:sp>
          <p:nvSpPr>
            <p:cNvPr id="1118" name="Google Shape;1118;p45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8" name="Google Shape;1138;p45"/>
          <p:cNvSpPr/>
          <p:nvPr/>
        </p:nvSpPr>
        <p:spPr>
          <a:xfrm>
            <a:off x="1873036" y="3256094"/>
            <a:ext cx="354363" cy="354395"/>
          </a:xfrm>
          <a:custGeom>
            <a:avLst/>
            <a:gdLst/>
            <a:ahLst/>
            <a:cxnLst/>
            <a:rect l="l" t="t" r="r" b="b"/>
            <a:pathLst>
              <a:path w="11133" h="11134" extrusionOk="0">
                <a:moveTo>
                  <a:pt x="2876" y="2961"/>
                </a:moveTo>
                <a:cubicBezTo>
                  <a:pt x="2929" y="2961"/>
                  <a:pt x="2983" y="2967"/>
                  <a:pt x="3036" y="2977"/>
                </a:cubicBezTo>
                <a:cubicBezTo>
                  <a:pt x="3358" y="3037"/>
                  <a:pt x="3584" y="3287"/>
                  <a:pt x="3656" y="3596"/>
                </a:cubicBezTo>
                <a:cubicBezTo>
                  <a:pt x="3703" y="3882"/>
                  <a:pt x="3608" y="4180"/>
                  <a:pt x="3382" y="4358"/>
                </a:cubicBezTo>
                <a:cubicBezTo>
                  <a:pt x="3239" y="4489"/>
                  <a:pt x="3144" y="4680"/>
                  <a:pt x="3144" y="4882"/>
                </a:cubicBezTo>
                <a:lnTo>
                  <a:pt x="3144" y="5239"/>
                </a:lnTo>
                <a:cubicBezTo>
                  <a:pt x="3144" y="5525"/>
                  <a:pt x="3370" y="5740"/>
                  <a:pt x="3644" y="5740"/>
                </a:cubicBezTo>
                <a:lnTo>
                  <a:pt x="5406" y="5740"/>
                </a:lnTo>
                <a:lnTo>
                  <a:pt x="5406" y="7502"/>
                </a:lnTo>
                <a:cubicBezTo>
                  <a:pt x="5406" y="7609"/>
                  <a:pt x="5311" y="7680"/>
                  <a:pt x="5227" y="7680"/>
                </a:cubicBezTo>
                <a:lnTo>
                  <a:pt x="4870" y="7680"/>
                </a:lnTo>
                <a:cubicBezTo>
                  <a:pt x="4763" y="7680"/>
                  <a:pt x="4668" y="7633"/>
                  <a:pt x="4596" y="7561"/>
                </a:cubicBezTo>
                <a:cubicBezTo>
                  <a:pt x="4386" y="7313"/>
                  <a:pt x="4084" y="7164"/>
                  <a:pt x="3770" y="7164"/>
                </a:cubicBezTo>
                <a:cubicBezTo>
                  <a:pt x="3693" y="7164"/>
                  <a:pt x="3614" y="7173"/>
                  <a:pt x="3537" y="7192"/>
                </a:cubicBezTo>
                <a:cubicBezTo>
                  <a:pt x="3096" y="7264"/>
                  <a:pt x="2739" y="7621"/>
                  <a:pt x="2655" y="8049"/>
                </a:cubicBezTo>
                <a:cubicBezTo>
                  <a:pt x="2584" y="8395"/>
                  <a:pt x="2667" y="8740"/>
                  <a:pt x="2882" y="9002"/>
                </a:cubicBezTo>
                <a:cubicBezTo>
                  <a:pt x="3084" y="9276"/>
                  <a:pt x="3417" y="9419"/>
                  <a:pt x="3739" y="9419"/>
                </a:cubicBezTo>
                <a:cubicBezTo>
                  <a:pt x="4084" y="9419"/>
                  <a:pt x="4394" y="9276"/>
                  <a:pt x="4608" y="9014"/>
                </a:cubicBezTo>
                <a:cubicBezTo>
                  <a:pt x="4668" y="8942"/>
                  <a:pt x="4763" y="8895"/>
                  <a:pt x="4870" y="8895"/>
                </a:cubicBezTo>
                <a:lnTo>
                  <a:pt x="5215" y="8895"/>
                </a:lnTo>
                <a:cubicBezTo>
                  <a:pt x="5322" y="8895"/>
                  <a:pt x="5394" y="8990"/>
                  <a:pt x="5394" y="9073"/>
                </a:cubicBezTo>
                <a:lnTo>
                  <a:pt x="5394" y="10812"/>
                </a:lnTo>
                <a:lnTo>
                  <a:pt x="870" y="10812"/>
                </a:lnTo>
                <a:cubicBezTo>
                  <a:pt x="572" y="10812"/>
                  <a:pt x="334" y="10573"/>
                  <a:pt x="334" y="10276"/>
                </a:cubicBezTo>
                <a:lnTo>
                  <a:pt x="334" y="5728"/>
                </a:lnTo>
                <a:lnTo>
                  <a:pt x="2084" y="5728"/>
                </a:lnTo>
                <a:cubicBezTo>
                  <a:pt x="2370" y="5728"/>
                  <a:pt x="2596" y="5513"/>
                  <a:pt x="2596" y="5228"/>
                </a:cubicBezTo>
                <a:lnTo>
                  <a:pt x="2596" y="4882"/>
                </a:lnTo>
                <a:cubicBezTo>
                  <a:pt x="2596" y="4680"/>
                  <a:pt x="2501" y="4477"/>
                  <a:pt x="2358" y="4358"/>
                </a:cubicBezTo>
                <a:cubicBezTo>
                  <a:pt x="2179" y="4216"/>
                  <a:pt x="2072" y="3989"/>
                  <a:pt x="2072" y="3751"/>
                </a:cubicBezTo>
                <a:cubicBezTo>
                  <a:pt x="2072" y="3513"/>
                  <a:pt x="2179" y="3287"/>
                  <a:pt x="2370" y="3144"/>
                </a:cubicBezTo>
                <a:cubicBezTo>
                  <a:pt x="2517" y="3024"/>
                  <a:pt x="2694" y="2961"/>
                  <a:pt x="2876" y="2961"/>
                </a:cubicBezTo>
                <a:close/>
                <a:moveTo>
                  <a:pt x="10287" y="334"/>
                </a:moveTo>
                <a:cubicBezTo>
                  <a:pt x="10585" y="334"/>
                  <a:pt x="10823" y="572"/>
                  <a:pt x="10823" y="870"/>
                </a:cubicBezTo>
                <a:lnTo>
                  <a:pt x="10823" y="5406"/>
                </a:lnTo>
                <a:lnTo>
                  <a:pt x="10633" y="5406"/>
                </a:lnTo>
                <a:cubicBezTo>
                  <a:pt x="10537" y="5406"/>
                  <a:pt x="10466" y="5478"/>
                  <a:pt x="10466" y="5573"/>
                </a:cubicBezTo>
                <a:cubicBezTo>
                  <a:pt x="10466" y="5656"/>
                  <a:pt x="10537" y="5728"/>
                  <a:pt x="10633" y="5728"/>
                </a:cubicBezTo>
                <a:lnTo>
                  <a:pt x="10811" y="5728"/>
                </a:lnTo>
                <a:lnTo>
                  <a:pt x="10811" y="10276"/>
                </a:lnTo>
                <a:cubicBezTo>
                  <a:pt x="10811" y="10573"/>
                  <a:pt x="10573" y="10812"/>
                  <a:pt x="10275" y="10812"/>
                </a:cubicBezTo>
                <a:lnTo>
                  <a:pt x="5739" y="10812"/>
                </a:lnTo>
                <a:lnTo>
                  <a:pt x="5739" y="9049"/>
                </a:lnTo>
                <a:cubicBezTo>
                  <a:pt x="5739" y="8764"/>
                  <a:pt x="5513" y="8549"/>
                  <a:pt x="5227" y="8549"/>
                </a:cubicBezTo>
                <a:lnTo>
                  <a:pt x="4882" y="8549"/>
                </a:lnTo>
                <a:cubicBezTo>
                  <a:pt x="4680" y="8549"/>
                  <a:pt x="4489" y="8633"/>
                  <a:pt x="4370" y="8788"/>
                </a:cubicBezTo>
                <a:cubicBezTo>
                  <a:pt x="4215" y="8966"/>
                  <a:pt x="3989" y="9061"/>
                  <a:pt x="3751" y="9061"/>
                </a:cubicBezTo>
                <a:cubicBezTo>
                  <a:pt x="3513" y="9061"/>
                  <a:pt x="3287" y="8966"/>
                  <a:pt x="3144" y="8764"/>
                </a:cubicBezTo>
                <a:cubicBezTo>
                  <a:pt x="2989" y="8573"/>
                  <a:pt x="2941" y="8335"/>
                  <a:pt x="2977" y="8097"/>
                </a:cubicBezTo>
                <a:cubicBezTo>
                  <a:pt x="3036" y="7787"/>
                  <a:pt x="3287" y="7549"/>
                  <a:pt x="3608" y="7490"/>
                </a:cubicBezTo>
                <a:cubicBezTo>
                  <a:pt x="3659" y="7479"/>
                  <a:pt x="3710" y="7473"/>
                  <a:pt x="3761" y="7473"/>
                </a:cubicBezTo>
                <a:cubicBezTo>
                  <a:pt x="3988" y="7473"/>
                  <a:pt x="4212" y="7577"/>
                  <a:pt x="4358" y="7752"/>
                </a:cubicBezTo>
                <a:cubicBezTo>
                  <a:pt x="4501" y="7906"/>
                  <a:pt x="4680" y="7990"/>
                  <a:pt x="4882" y="7990"/>
                </a:cubicBezTo>
                <a:lnTo>
                  <a:pt x="5239" y="7990"/>
                </a:lnTo>
                <a:cubicBezTo>
                  <a:pt x="5525" y="7990"/>
                  <a:pt x="5751" y="7775"/>
                  <a:pt x="5751" y="7490"/>
                </a:cubicBezTo>
                <a:lnTo>
                  <a:pt x="5751" y="5728"/>
                </a:lnTo>
                <a:lnTo>
                  <a:pt x="7501" y="5728"/>
                </a:lnTo>
                <a:cubicBezTo>
                  <a:pt x="7608" y="5728"/>
                  <a:pt x="7680" y="5823"/>
                  <a:pt x="7680" y="5906"/>
                </a:cubicBezTo>
                <a:lnTo>
                  <a:pt x="7680" y="6263"/>
                </a:lnTo>
                <a:cubicBezTo>
                  <a:pt x="7680" y="6371"/>
                  <a:pt x="7632" y="6478"/>
                  <a:pt x="7561" y="6537"/>
                </a:cubicBezTo>
                <a:cubicBezTo>
                  <a:pt x="7251" y="6799"/>
                  <a:pt x="7097" y="7204"/>
                  <a:pt x="7192" y="7609"/>
                </a:cubicBezTo>
                <a:cubicBezTo>
                  <a:pt x="7263" y="8037"/>
                  <a:pt x="7620" y="8395"/>
                  <a:pt x="8049" y="8490"/>
                </a:cubicBezTo>
                <a:cubicBezTo>
                  <a:pt x="8132" y="8502"/>
                  <a:pt x="8216" y="8514"/>
                  <a:pt x="8287" y="8514"/>
                </a:cubicBezTo>
                <a:cubicBezTo>
                  <a:pt x="8549" y="8514"/>
                  <a:pt x="8799" y="8418"/>
                  <a:pt x="9002" y="8264"/>
                </a:cubicBezTo>
                <a:cubicBezTo>
                  <a:pt x="9275" y="8049"/>
                  <a:pt x="9418" y="7728"/>
                  <a:pt x="9418" y="7394"/>
                </a:cubicBezTo>
                <a:cubicBezTo>
                  <a:pt x="9418" y="7061"/>
                  <a:pt x="9275" y="6740"/>
                  <a:pt x="9025" y="6537"/>
                </a:cubicBezTo>
                <a:cubicBezTo>
                  <a:pt x="8942" y="6478"/>
                  <a:pt x="8906" y="6371"/>
                  <a:pt x="8906" y="6263"/>
                </a:cubicBezTo>
                <a:lnTo>
                  <a:pt x="8906" y="5930"/>
                </a:lnTo>
                <a:cubicBezTo>
                  <a:pt x="8906" y="5823"/>
                  <a:pt x="8990" y="5751"/>
                  <a:pt x="9085" y="5751"/>
                </a:cubicBezTo>
                <a:lnTo>
                  <a:pt x="9954" y="5751"/>
                </a:lnTo>
                <a:cubicBezTo>
                  <a:pt x="10049" y="5751"/>
                  <a:pt x="10121" y="5668"/>
                  <a:pt x="10121" y="5585"/>
                </a:cubicBezTo>
                <a:cubicBezTo>
                  <a:pt x="10121" y="5489"/>
                  <a:pt x="10049" y="5418"/>
                  <a:pt x="9954" y="5418"/>
                </a:cubicBezTo>
                <a:lnTo>
                  <a:pt x="9085" y="5418"/>
                </a:lnTo>
                <a:cubicBezTo>
                  <a:pt x="8799" y="5418"/>
                  <a:pt x="8573" y="5644"/>
                  <a:pt x="8573" y="5918"/>
                </a:cubicBezTo>
                <a:lnTo>
                  <a:pt x="8573" y="6263"/>
                </a:lnTo>
                <a:cubicBezTo>
                  <a:pt x="8573" y="6478"/>
                  <a:pt x="8668" y="6668"/>
                  <a:pt x="8811" y="6787"/>
                </a:cubicBezTo>
                <a:cubicBezTo>
                  <a:pt x="8990" y="6930"/>
                  <a:pt x="9097" y="7156"/>
                  <a:pt x="9097" y="7394"/>
                </a:cubicBezTo>
                <a:cubicBezTo>
                  <a:pt x="9097" y="7633"/>
                  <a:pt x="8990" y="7859"/>
                  <a:pt x="8799" y="8014"/>
                </a:cubicBezTo>
                <a:cubicBezTo>
                  <a:pt x="8652" y="8124"/>
                  <a:pt x="8477" y="8185"/>
                  <a:pt x="8295" y="8185"/>
                </a:cubicBezTo>
                <a:cubicBezTo>
                  <a:pt x="8241" y="8185"/>
                  <a:pt x="8187" y="8179"/>
                  <a:pt x="8132" y="8168"/>
                </a:cubicBezTo>
                <a:cubicBezTo>
                  <a:pt x="7811" y="8109"/>
                  <a:pt x="7573" y="7859"/>
                  <a:pt x="7513" y="7549"/>
                </a:cubicBezTo>
                <a:cubicBezTo>
                  <a:pt x="7454" y="7264"/>
                  <a:pt x="7561" y="6966"/>
                  <a:pt x="7787" y="6787"/>
                </a:cubicBezTo>
                <a:cubicBezTo>
                  <a:pt x="7930" y="6656"/>
                  <a:pt x="8025" y="6478"/>
                  <a:pt x="8025" y="6263"/>
                </a:cubicBezTo>
                <a:lnTo>
                  <a:pt x="8025" y="5930"/>
                </a:lnTo>
                <a:cubicBezTo>
                  <a:pt x="8025" y="5644"/>
                  <a:pt x="7799" y="5418"/>
                  <a:pt x="7525" y="5418"/>
                </a:cubicBezTo>
                <a:lnTo>
                  <a:pt x="5763" y="5418"/>
                </a:lnTo>
                <a:lnTo>
                  <a:pt x="5763" y="3668"/>
                </a:lnTo>
                <a:cubicBezTo>
                  <a:pt x="5763" y="3561"/>
                  <a:pt x="5858" y="3489"/>
                  <a:pt x="5942" y="3489"/>
                </a:cubicBezTo>
                <a:lnTo>
                  <a:pt x="6299" y="3489"/>
                </a:lnTo>
                <a:cubicBezTo>
                  <a:pt x="6406" y="3489"/>
                  <a:pt x="6501" y="3525"/>
                  <a:pt x="6561" y="3608"/>
                </a:cubicBezTo>
                <a:cubicBezTo>
                  <a:pt x="6783" y="3859"/>
                  <a:pt x="7091" y="4001"/>
                  <a:pt x="7409" y="4001"/>
                </a:cubicBezTo>
                <a:cubicBezTo>
                  <a:pt x="7483" y="4001"/>
                  <a:pt x="7558" y="3993"/>
                  <a:pt x="7632" y="3977"/>
                </a:cubicBezTo>
                <a:cubicBezTo>
                  <a:pt x="8073" y="3906"/>
                  <a:pt x="8430" y="3549"/>
                  <a:pt x="8513" y="3108"/>
                </a:cubicBezTo>
                <a:cubicBezTo>
                  <a:pt x="8585" y="2775"/>
                  <a:pt x="8501" y="2430"/>
                  <a:pt x="8287" y="2156"/>
                </a:cubicBezTo>
                <a:cubicBezTo>
                  <a:pt x="8085" y="1894"/>
                  <a:pt x="7751" y="1739"/>
                  <a:pt x="7430" y="1739"/>
                </a:cubicBezTo>
                <a:cubicBezTo>
                  <a:pt x="7085" y="1739"/>
                  <a:pt x="6775" y="1894"/>
                  <a:pt x="6561" y="2144"/>
                </a:cubicBezTo>
                <a:cubicBezTo>
                  <a:pt x="6501" y="2215"/>
                  <a:pt x="6406" y="2263"/>
                  <a:pt x="6299" y="2263"/>
                </a:cubicBezTo>
                <a:lnTo>
                  <a:pt x="5954" y="2263"/>
                </a:lnTo>
                <a:cubicBezTo>
                  <a:pt x="5846" y="2263"/>
                  <a:pt x="5775" y="2180"/>
                  <a:pt x="5775" y="2084"/>
                </a:cubicBezTo>
                <a:lnTo>
                  <a:pt x="5775" y="1203"/>
                </a:lnTo>
                <a:cubicBezTo>
                  <a:pt x="5775" y="1120"/>
                  <a:pt x="5703" y="1048"/>
                  <a:pt x="5608" y="1048"/>
                </a:cubicBezTo>
                <a:cubicBezTo>
                  <a:pt x="5525" y="1048"/>
                  <a:pt x="5453" y="1120"/>
                  <a:pt x="5453" y="1203"/>
                </a:cubicBezTo>
                <a:lnTo>
                  <a:pt x="5453" y="2084"/>
                </a:lnTo>
                <a:cubicBezTo>
                  <a:pt x="5453" y="2370"/>
                  <a:pt x="5668" y="2596"/>
                  <a:pt x="5954" y="2596"/>
                </a:cubicBezTo>
                <a:lnTo>
                  <a:pt x="6299" y="2596"/>
                </a:lnTo>
                <a:cubicBezTo>
                  <a:pt x="6501" y="2596"/>
                  <a:pt x="6704" y="2501"/>
                  <a:pt x="6823" y="2358"/>
                </a:cubicBezTo>
                <a:cubicBezTo>
                  <a:pt x="6966" y="2180"/>
                  <a:pt x="7192" y="2072"/>
                  <a:pt x="7430" y="2072"/>
                </a:cubicBezTo>
                <a:cubicBezTo>
                  <a:pt x="7668" y="2072"/>
                  <a:pt x="7894" y="2180"/>
                  <a:pt x="8037" y="2370"/>
                </a:cubicBezTo>
                <a:cubicBezTo>
                  <a:pt x="8192" y="2561"/>
                  <a:pt x="8251" y="2799"/>
                  <a:pt x="8204" y="3037"/>
                </a:cubicBezTo>
                <a:cubicBezTo>
                  <a:pt x="8144" y="3346"/>
                  <a:pt x="7894" y="3584"/>
                  <a:pt x="7573" y="3644"/>
                </a:cubicBezTo>
                <a:cubicBezTo>
                  <a:pt x="7519" y="3656"/>
                  <a:pt x="7465" y="3661"/>
                  <a:pt x="7411" y="3661"/>
                </a:cubicBezTo>
                <a:cubicBezTo>
                  <a:pt x="7187" y="3661"/>
                  <a:pt x="6966" y="3564"/>
                  <a:pt x="6823" y="3382"/>
                </a:cubicBezTo>
                <a:cubicBezTo>
                  <a:pt x="6680" y="3227"/>
                  <a:pt x="6501" y="3144"/>
                  <a:pt x="6299" y="3144"/>
                </a:cubicBezTo>
                <a:lnTo>
                  <a:pt x="5942" y="3144"/>
                </a:lnTo>
                <a:cubicBezTo>
                  <a:pt x="5656" y="3144"/>
                  <a:pt x="5430" y="3370"/>
                  <a:pt x="5430" y="3644"/>
                </a:cubicBezTo>
                <a:lnTo>
                  <a:pt x="5430" y="5406"/>
                </a:lnTo>
                <a:lnTo>
                  <a:pt x="3679" y="5406"/>
                </a:lnTo>
                <a:cubicBezTo>
                  <a:pt x="3572" y="5406"/>
                  <a:pt x="3501" y="5311"/>
                  <a:pt x="3501" y="5228"/>
                </a:cubicBezTo>
                <a:lnTo>
                  <a:pt x="3501" y="4870"/>
                </a:lnTo>
                <a:cubicBezTo>
                  <a:pt x="3501" y="4763"/>
                  <a:pt x="3548" y="4656"/>
                  <a:pt x="3620" y="4597"/>
                </a:cubicBezTo>
                <a:cubicBezTo>
                  <a:pt x="3929" y="4335"/>
                  <a:pt x="4084" y="3930"/>
                  <a:pt x="3989" y="3525"/>
                </a:cubicBezTo>
                <a:cubicBezTo>
                  <a:pt x="3918" y="3096"/>
                  <a:pt x="3560" y="2739"/>
                  <a:pt x="3132" y="2656"/>
                </a:cubicBezTo>
                <a:cubicBezTo>
                  <a:pt x="3047" y="2635"/>
                  <a:pt x="2962" y="2626"/>
                  <a:pt x="2879" y="2626"/>
                </a:cubicBezTo>
                <a:cubicBezTo>
                  <a:pt x="2622" y="2626"/>
                  <a:pt x="2377" y="2717"/>
                  <a:pt x="2179" y="2870"/>
                </a:cubicBezTo>
                <a:cubicBezTo>
                  <a:pt x="1905" y="3084"/>
                  <a:pt x="1763" y="3406"/>
                  <a:pt x="1763" y="3739"/>
                </a:cubicBezTo>
                <a:cubicBezTo>
                  <a:pt x="1763" y="4085"/>
                  <a:pt x="1905" y="4394"/>
                  <a:pt x="2155" y="4597"/>
                </a:cubicBezTo>
                <a:cubicBezTo>
                  <a:pt x="2239" y="4656"/>
                  <a:pt x="2274" y="4763"/>
                  <a:pt x="2274" y="4870"/>
                </a:cubicBezTo>
                <a:lnTo>
                  <a:pt x="2274" y="5216"/>
                </a:lnTo>
                <a:cubicBezTo>
                  <a:pt x="2274" y="5311"/>
                  <a:pt x="2191" y="5394"/>
                  <a:pt x="2096" y="5394"/>
                </a:cubicBezTo>
                <a:lnTo>
                  <a:pt x="346" y="5394"/>
                </a:lnTo>
                <a:lnTo>
                  <a:pt x="346" y="870"/>
                </a:lnTo>
                <a:cubicBezTo>
                  <a:pt x="346" y="572"/>
                  <a:pt x="584" y="334"/>
                  <a:pt x="881" y="334"/>
                </a:cubicBezTo>
                <a:lnTo>
                  <a:pt x="5418" y="334"/>
                </a:lnTo>
                <a:lnTo>
                  <a:pt x="5418" y="513"/>
                </a:lnTo>
                <a:cubicBezTo>
                  <a:pt x="5418" y="596"/>
                  <a:pt x="5489" y="667"/>
                  <a:pt x="5584" y="667"/>
                </a:cubicBezTo>
                <a:cubicBezTo>
                  <a:pt x="5680" y="667"/>
                  <a:pt x="5751" y="596"/>
                  <a:pt x="5751" y="513"/>
                </a:cubicBezTo>
                <a:lnTo>
                  <a:pt x="5751" y="334"/>
                </a:lnTo>
                <a:close/>
                <a:moveTo>
                  <a:pt x="870" y="1"/>
                </a:moveTo>
                <a:cubicBezTo>
                  <a:pt x="393" y="1"/>
                  <a:pt x="0" y="394"/>
                  <a:pt x="0" y="870"/>
                </a:cubicBezTo>
                <a:lnTo>
                  <a:pt x="0" y="10276"/>
                </a:lnTo>
                <a:cubicBezTo>
                  <a:pt x="0" y="10752"/>
                  <a:pt x="393" y="11133"/>
                  <a:pt x="870" y="11133"/>
                </a:cubicBezTo>
                <a:lnTo>
                  <a:pt x="10275" y="11133"/>
                </a:lnTo>
                <a:cubicBezTo>
                  <a:pt x="10752" y="11133"/>
                  <a:pt x="11133" y="10752"/>
                  <a:pt x="11133" y="10276"/>
                </a:cubicBezTo>
                <a:lnTo>
                  <a:pt x="11133" y="870"/>
                </a:lnTo>
                <a:cubicBezTo>
                  <a:pt x="11133" y="394"/>
                  <a:pt x="10752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9" name="Google Shape;1139;p45"/>
          <p:cNvGrpSpPr/>
          <p:nvPr/>
        </p:nvGrpSpPr>
        <p:grpSpPr>
          <a:xfrm>
            <a:off x="4417354" y="1515947"/>
            <a:ext cx="354363" cy="354745"/>
            <a:chOff x="3235438" y="1970604"/>
            <a:chExt cx="354363" cy="354745"/>
          </a:xfrm>
        </p:grpSpPr>
        <p:sp>
          <p:nvSpPr>
            <p:cNvPr id="1140" name="Google Shape;1140;p45"/>
            <p:cNvSpPr/>
            <p:nvPr/>
          </p:nvSpPr>
          <p:spPr>
            <a:xfrm>
              <a:off x="3235438" y="2125712"/>
              <a:ext cx="132667" cy="199288"/>
            </a:xfrm>
            <a:custGeom>
              <a:avLst/>
              <a:gdLst/>
              <a:ahLst/>
              <a:cxnLst/>
              <a:rect l="l" t="t" r="r" b="b"/>
              <a:pathLst>
                <a:path w="4168" h="6261" extrusionOk="0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5"/>
            <p:cNvSpPr/>
            <p:nvPr/>
          </p:nvSpPr>
          <p:spPr>
            <a:xfrm>
              <a:off x="3257433" y="2292373"/>
              <a:ext cx="10249" cy="32626"/>
            </a:xfrm>
            <a:custGeom>
              <a:avLst/>
              <a:gdLst/>
              <a:ahLst/>
              <a:cxnLst/>
              <a:rect l="l" t="t" r="r" b="b"/>
              <a:pathLst>
                <a:path w="322" h="1025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3335098" y="2292373"/>
              <a:ext cx="10281" cy="32626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3490110" y="2163685"/>
              <a:ext cx="55734" cy="18430"/>
            </a:xfrm>
            <a:custGeom>
              <a:avLst/>
              <a:gdLst/>
              <a:ahLst/>
              <a:cxnLst/>
              <a:rect l="l" t="t" r="r" b="b"/>
              <a:pathLst>
                <a:path w="1751" h="579" extrusionOk="0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5"/>
            <p:cNvSpPr/>
            <p:nvPr/>
          </p:nvSpPr>
          <p:spPr>
            <a:xfrm>
              <a:off x="3445771" y="2131664"/>
              <a:ext cx="144031" cy="192953"/>
            </a:xfrm>
            <a:custGeom>
              <a:avLst/>
              <a:gdLst/>
              <a:ahLst/>
              <a:cxnLst/>
              <a:rect l="l" t="t" r="r" b="b"/>
              <a:pathLst>
                <a:path w="4525" h="6062" extrusionOk="0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5"/>
            <p:cNvSpPr/>
            <p:nvPr/>
          </p:nvSpPr>
          <p:spPr>
            <a:xfrm>
              <a:off x="3473813" y="2287058"/>
              <a:ext cx="10631" cy="38291"/>
            </a:xfrm>
            <a:custGeom>
              <a:avLst/>
              <a:gdLst/>
              <a:ahLst/>
              <a:cxnLst/>
              <a:rect l="l" t="t" r="r" b="b"/>
              <a:pathLst>
                <a:path w="334" h="120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3551128" y="2287058"/>
              <a:ext cx="10249" cy="38291"/>
            </a:xfrm>
            <a:custGeom>
              <a:avLst/>
              <a:gdLst/>
              <a:ahLst/>
              <a:cxnLst/>
              <a:rect l="l" t="t" r="r" b="b"/>
              <a:pathLst>
                <a:path w="322" h="120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3290377" y="1970604"/>
              <a:ext cx="221378" cy="185346"/>
            </a:xfrm>
            <a:custGeom>
              <a:avLst/>
              <a:gdLst/>
              <a:ahLst/>
              <a:cxnLst/>
              <a:rect l="l" t="t" r="r" b="b"/>
              <a:pathLst>
                <a:path w="6955" h="5823" extrusionOk="0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3329432" y="2004344"/>
              <a:ext cx="26928" cy="10249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>
              <a:off x="3368074" y="200434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>
              <a:off x="3329432" y="2031622"/>
              <a:ext cx="121304" cy="10631"/>
            </a:xfrm>
            <a:custGeom>
              <a:avLst/>
              <a:gdLst/>
              <a:ahLst/>
              <a:cxnLst/>
              <a:rect l="l" t="t" r="r" b="b"/>
              <a:pathLst>
                <a:path w="381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3329432" y="2059664"/>
              <a:ext cx="82249" cy="10663"/>
            </a:xfrm>
            <a:custGeom>
              <a:avLst/>
              <a:gdLst/>
              <a:ahLst/>
              <a:cxnLst/>
              <a:rect l="l" t="t" r="r" b="b"/>
              <a:pathLst>
                <a:path w="2584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3423777" y="2059664"/>
              <a:ext cx="26960" cy="10663"/>
            </a:xfrm>
            <a:custGeom>
              <a:avLst/>
              <a:gdLst/>
              <a:ahLst/>
              <a:cxnLst/>
              <a:rect l="l" t="t" r="r" b="b"/>
              <a:pathLst>
                <a:path w="847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1100;p45">
            <a:extLst>
              <a:ext uri="{FF2B5EF4-FFF2-40B4-BE49-F238E27FC236}">
                <a16:creationId xmlns:a16="http://schemas.microsoft.com/office/drawing/2014/main" id="{BA4B89CE-FD9C-5142-9C0A-44C5AEAC0381}"/>
              </a:ext>
            </a:extLst>
          </p:cNvPr>
          <p:cNvSpPr txBox="1">
            <a:spLocks/>
          </p:cNvSpPr>
          <p:nvPr/>
        </p:nvSpPr>
        <p:spPr>
          <a:xfrm>
            <a:off x="944684" y="2575009"/>
            <a:ext cx="2462116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What are the hypotheses and research questions</a:t>
            </a:r>
          </a:p>
        </p:txBody>
      </p:sp>
      <p:sp>
        <p:nvSpPr>
          <p:cNvPr id="38" name="Google Shape;1100;p45">
            <a:extLst>
              <a:ext uri="{FF2B5EF4-FFF2-40B4-BE49-F238E27FC236}">
                <a16:creationId xmlns:a16="http://schemas.microsoft.com/office/drawing/2014/main" id="{7FBCAE26-4B22-F044-97AF-E6F7737DC521}"/>
              </a:ext>
            </a:extLst>
          </p:cNvPr>
          <p:cNvSpPr txBox="1">
            <a:spLocks/>
          </p:cNvSpPr>
          <p:nvPr/>
        </p:nvSpPr>
        <p:spPr>
          <a:xfrm>
            <a:off x="3528471" y="2570840"/>
            <a:ext cx="2330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/>
            <a:endParaRPr lang="en-US" sz="1200" dirty="0"/>
          </a:p>
        </p:txBody>
      </p:sp>
      <p:sp>
        <p:nvSpPr>
          <p:cNvPr id="39" name="Google Shape;1100;p45">
            <a:extLst>
              <a:ext uri="{FF2B5EF4-FFF2-40B4-BE49-F238E27FC236}">
                <a16:creationId xmlns:a16="http://schemas.microsoft.com/office/drawing/2014/main" id="{29A7DD5A-2CE4-C54F-A71D-017B18BC54B3}"/>
              </a:ext>
            </a:extLst>
          </p:cNvPr>
          <p:cNvSpPr txBox="1">
            <a:spLocks/>
          </p:cNvSpPr>
          <p:nvPr/>
        </p:nvSpPr>
        <p:spPr>
          <a:xfrm>
            <a:off x="3528471" y="4237752"/>
            <a:ext cx="2330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How to they get to the result?</a:t>
            </a:r>
          </a:p>
        </p:txBody>
      </p:sp>
      <p:sp>
        <p:nvSpPr>
          <p:cNvPr id="40" name="Google Shape;1100;p45">
            <a:extLst>
              <a:ext uri="{FF2B5EF4-FFF2-40B4-BE49-F238E27FC236}">
                <a16:creationId xmlns:a16="http://schemas.microsoft.com/office/drawing/2014/main" id="{5DFFA8F0-C96C-0A42-8D2F-259A78CA95D8}"/>
              </a:ext>
            </a:extLst>
          </p:cNvPr>
          <p:cNvSpPr txBox="1">
            <a:spLocks/>
          </p:cNvSpPr>
          <p:nvPr/>
        </p:nvSpPr>
        <p:spPr>
          <a:xfrm>
            <a:off x="944684" y="4240541"/>
            <a:ext cx="2330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Measurement: how did they code?</a:t>
            </a:r>
          </a:p>
        </p:txBody>
      </p:sp>
    </p:spTree>
    <p:extLst>
      <p:ext uri="{BB962C8B-B14F-4D97-AF65-F5344CB8AC3E}">
        <p14:creationId xmlns:p14="http://schemas.microsoft.com/office/powerpoint/2010/main" val="395688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13647" y="510197"/>
            <a:ext cx="7378107" cy="41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What are the main points?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60809E5-4D0D-EA43-A88A-4146ED36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600" y="308742"/>
            <a:ext cx="1128047" cy="81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431;p32">
            <a:extLst>
              <a:ext uri="{FF2B5EF4-FFF2-40B4-BE49-F238E27FC236}">
                <a16:creationId xmlns:a16="http://schemas.microsoft.com/office/drawing/2014/main" id="{A606662A-8A71-6A48-B8F1-2406C66603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3524" y="1204098"/>
            <a:ext cx="7743527" cy="3557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i="1" dirty="0"/>
              <a:t>H1: </a:t>
            </a:r>
            <a:r>
              <a:rPr lang="en-US" sz="1800" dirty="0"/>
              <a:t>Issues that are emphasized on candidates’ campaign websites are emphasized in their tweets.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i="1" dirty="0"/>
              <a:t>H2: </a:t>
            </a:r>
            <a:r>
              <a:rPr lang="en-US" sz="1800" dirty="0"/>
              <a:t>Through tweets, candidates emphasize issues owned by their parties. 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i="1" dirty="0"/>
              <a:t>H3: </a:t>
            </a:r>
            <a:r>
              <a:rPr lang="en-US" sz="1800" dirty="0"/>
              <a:t>Issues emphasized by candidates are retweeted and favorited more. 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i="1" dirty="0"/>
              <a:t>RQ1: </a:t>
            </a:r>
            <a:r>
              <a:rPr lang="en-US" sz="1800" dirty="0"/>
              <a:t>How common are attack tweets in candidates’ campaign tweets? 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i="1" dirty="0"/>
              <a:t>RQ2: </a:t>
            </a:r>
            <a:r>
              <a:rPr lang="en-US" sz="1800" dirty="0"/>
              <a:t>Do attack tweets receive significantly more retweets and favorites? 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i="1" dirty="0"/>
              <a:t>RQ3: </a:t>
            </a:r>
            <a:r>
              <a:rPr lang="en-US" sz="1800" dirty="0"/>
              <a:t>How are Trump’s and Clinton’s uses of multimedia, links, or hashtags, and message originality different? 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800" dirty="0"/>
          </a:p>
          <a:p>
            <a:pPr marL="285750" indent="-285750">
              <a:buClr>
                <a:schemeClr val="dk1"/>
              </a:buClr>
              <a:buSzPts val="1100"/>
            </a:pPr>
            <a:endParaRPr lang="en-US" sz="2400" dirty="0"/>
          </a:p>
          <a:p>
            <a:pPr marL="285750" indent="-285750">
              <a:buClr>
                <a:schemeClr val="dk1"/>
              </a:buClr>
              <a:buSzPts val="11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51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13647" y="518529"/>
            <a:ext cx="7378107" cy="400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What data are they using? How do they measure?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60809E5-4D0D-EA43-A88A-4146ED36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600" y="308742"/>
            <a:ext cx="1128047" cy="81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431;p32">
            <a:extLst>
              <a:ext uri="{FF2B5EF4-FFF2-40B4-BE49-F238E27FC236}">
                <a16:creationId xmlns:a16="http://schemas.microsoft.com/office/drawing/2014/main" id="{A606662A-8A71-6A48-B8F1-2406C66603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3524" y="1204098"/>
            <a:ext cx="7743527" cy="3557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/>
              <a:t>Data: 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/>
              <a:t>Measure: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800" i="1" dirty="0"/>
          </a:p>
          <a:p>
            <a:pPr marL="285750" indent="-285750">
              <a:buClr>
                <a:schemeClr val="dk1"/>
              </a:buClr>
              <a:buSzPts val="1100"/>
            </a:pPr>
            <a:endParaRPr lang="en-US" sz="2400" dirty="0"/>
          </a:p>
          <a:p>
            <a:pPr marL="285750" indent="-285750">
              <a:buClr>
                <a:schemeClr val="dk1"/>
              </a:buClr>
              <a:buSzPts val="11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881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13647" y="503151"/>
            <a:ext cx="7378107" cy="442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What data are they using? How do they measure?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60809E5-4D0D-EA43-A88A-4146ED36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600" y="308742"/>
            <a:ext cx="1128047" cy="81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431;p32">
            <a:extLst>
              <a:ext uri="{FF2B5EF4-FFF2-40B4-BE49-F238E27FC236}">
                <a16:creationId xmlns:a16="http://schemas.microsoft.com/office/drawing/2014/main" id="{A606662A-8A71-6A48-B8F1-2406C66603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3524" y="1204098"/>
            <a:ext cx="7905526" cy="3557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/>
              <a:t>Data: 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All original tweets posted by @</a:t>
            </a:r>
            <a:r>
              <a:rPr lang="en-US" sz="1400" dirty="0" err="1"/>
              <a:t>RealDonaldTrump</a:t>
            </a:r>
            <a:r>
              <a:rPr lang="en-US" sz="1400" dirty="0"/>
              <a:t> (Donald J. Trump) and @ </a:t>
            </a:r>
            <a:r>
              <a:rPr lang="en-US" sz="1400" dirty="0" err="1"/>
              <a:t>HillaryClinton</a:t>
            </a:r>
            <a:r>
              <a:rPr lang="en-US" sz="1400" dirty="0"/>
              <a:t> (Hillary Clinton) between </a:t>
            </a:r>
            <a:r>
              <a:rPr lang="en-US" sz="1400" i="1" dirty="0"/>
              <a:t>August 1 and October 31, 2016. </a:t>
            </a:r>
            <a:r>
              <a:rPr lang="en-US" sz="1400" dirty="0"/>
              <a:t>(note: Other-created messages were also included in the sample if they were modified by the candidates before sharing. The total number of sampled tweets was 1575 (551 for Trump; 1024 for Clinton) 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During the sampled 92 days, in average, Trump’s tweet received 11,206 retweets and 27,494 favorites, which are three times as many as Clinton’s average retweets (3795) and favorites (8567). 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/>
              <a:t>Measure: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Attack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Issues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Time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Hashtags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Message originality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Multimedia or links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800" i="1" dirty="0"/>
          </a:p>
          <a:p>
            <a:pPr marL="285750" indent="-285750">
              <a:buClr>
                <a:schemeClr val="dk1"/>
              </a:buClr>
              <a:buSzPts val="1100"/>
            </a:pPr>
            <a:endParaRPr lang="en-US" sz="2400" dirty="0"/>
          </a:p>
          <a:p>
            <a:pPr marL="285750" indent="-285750">
              <a:buClr>
                <a:schemeClr val="dk1"/>
              </a:buClr>
              <a:buSzPts val="11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972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060809E5-4D0D-EA43-A88A-4146ED36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600" y="308742"/>
            <a:ext cx="1128047" cy="81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AB04E97-4C68-284A-BADD-55F33C573A27}"/>
              </a:ext>
            </a:extLst>
          </p:cNvPr>
          <p:cNvGrpSpPr/>
          <p:nvPr/>
        </p:nvGrpSpPr>
        <p:grpSpPr>
          <a:xfrm>
            <a:off x="585121" y="0"/>
            <a:ext cx="8415784" cy="5143500"/>
            <a:chOff x="585121" y="0"/>
            <a:chExt cx="8415784" cy="5143500"/>
          </a:xfrm>
        </p:grpSpPr>
        <p:pic>
          <p:nvPicPr>
            <p:cNvPr id="4" name="Picture 3" descr="Graphical user interface, table&#10;&#10;Description automatically generated">
              <a:extLst>
                <a:ext uri="{FF2B5EF4-FFF2-40B4-BE49-F238E27FC236}">
                  <a16:creationId xmlns:a16="http://schemas.microsoft.com/office/drawing/2014/main" id="{FD2ECDE9-6092-DA49-A1DC-69B71B39D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r="17"/>
            <a:stretch/>
          </p:blipFill>
          <p:spPr>
            <a:xfrm>
              <a:off x="585121" y="0"/>
              <a:ext cx="8415783" cy="5143500"/>
            </a:xfrm>
            <a:prstGeom prst="rect">
              <a:avLst/>
            </a:prstGeom>
          </p:spPr>
        </p:pic>
        <p:pic>
          <p:nvPicPr>
            <p:cNvPr id="12" name="Picture 11" descr="Graphical user interface, table&#10;&#10;Description automatically generated">
              <a:extLst>
                <a:ext uri="{FF2B5EF4-FFF2-40B4-BE49-F238E27FC236}">
                  <a16:creationId xmlns:a16="http://schemas.microsoft.com/office/drawing/2014/main" id="{70106D9D-C33E-714B-B7E7-83DACECFB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t="3040" r="84073" b="83112"/>
            <a:stretch/>
          </p:blipFill>
          <p:spPr>
            <a:xfrm>
              <a:off x="1713169" y="986922"/>
              <a:ext cx="7287736" cy="3995276"/>
            </a:xfrm>
            <a:prstGeom prst="rect">
              <a:avLst/>
            </a:prstGeom>
          </p:spPr>
        </p:pic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553B08-C28A-A543-97B2-B5CDE6116D7A}"/>
              </a:ext>
            </a:extLst>
          </p:cNvPr>
          <p:cNvSpPr/>
          <p:nvPr/>
        </p:nvSpPr>
        <p:spPr>
          <a:xfrm>
            <a:off x="666572" y="986922"/>
            <a:ext cx="1046597" cy="353380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8EBE14A-6BC7-B140-9795-E8F998228E7F}"/>
              </a:ext>
            </a:extLst>
          </p:cNvPr>
          <p:cNvSpPr/>
          <p:nvPr/>
        </p:nvSpPr>
        <p:spPr>
          <a:xfrm rot="5400000">
            <a:off x="5127005" y="-3153868"/>
            <a:ext cx="576167" cy="704762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7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13647" y="510197"/>
            <a:ext cx="7378107" cy="41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What are the main points?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60809E5-4D0D-EA43-A88A-4146ED36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600" y="308742"/>
            <a:ext cx="1128047" cy="81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431;p32">
            <a:extLst>
              <a:ext uri="{FF2B5EF4-FFF2-40B4-BE49-F238E27FC236}">
                <a16:creationId xmlns:a16="http://schemas.microsoft.com/office/drawing/2014/main" id="{A606662A-8A71-6A48-B8F1-2406C66603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3524" y="1204098"/>
            <a:ext cx="7743527" cy="3557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i="1" dirty="0"/>
              <a:t>H1: </a:t>
            </a:r>
            <a:r>
              <a:rPr lang="en-US" sz="1800" dirty="0"/>
              <a:t>Issues that are emphasized on candidates’ campaign websites are emphasized in their tweets.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i="1" dirty="0"/>
              <a:t>H2: </a:t>
            </a:r>
            <a:r>
              <a:rPr lang="en-US" sz="1800" dirty="0"/>
              <a:t>Through tweets, candidates emphasize issues owned by their parties. 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i="1" dirty="0"/>
              <a:t>H3: </a:t>
            </a:r>
            <a:r>
              <a:rPr lang="en-US" sz="1800" dirty="0"/>
              <a:t>Issues emphasized by candidates are retweeted and favorited more. 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sz="2400" dirty="0"/>
          </a:p>
          <a:p>
            <a:pPr marL="285750" indent="-285750">
              <a:buClr>
                <a:schemeClr val="dk1"/>
              </a:buClr>
              <a:buSzPts val="11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0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13647" y="510197"/>
            <a:ext cx="7378107" cy="41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What are the main results?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60809E5-4D0D-EA43-A88A-4146ED36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600" y="308742"/>
            <a:ext cx="1128047" cy="81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431;p32">
            <a:extLst>
              <a:ext uri="{FF2B5EF4-FFF2-40B4-BE49-F238E27FC236}">
                <a16:creationId xmlns:a16="http://schemas.microsoft.com/office/drawing/2014/main" id="{A606662A-8A71-6A48-B8F1-2406C66603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3524" y="1204098"/>
            <a:ext cx="7743527" cy="3557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i="1" dirty="0"/>
              <a:t>H1: </a:t>
            </a:r>
            <a:r>
              <a:rPr lang="en-US" sz="1800" dirty="0"/>
              <a:t>Issues that are emphasized on candidates’ campaign websites are emphasized in their tweets. (Support)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Trump: Gov/Establishment; Media bias; National security; Economy/Jobs; Immigration;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Clinton: Women’s rights; Racial/religious issues; Inequality; Economy/jobs; Veterans; Education; National security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i="1" dirty="0"/>
              <a:t>H2: </a:t>
            </a:r>
            <a:r>
              <a:rPr lang="en-US" sz="1800" dirty="0"/>
              <a:t>Through tweets, candidates emphasize issues owned by their parties (Partially support). 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Trump: National security; Foreign policy</a:t>
            </a:r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Attach the Establishment and opponents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Clinton: Women’s rights; Racial/religious issues; Inequality; Veterans; Education</a:t>
            </a:r>
            <a:endParaRPr lang="en-US" sz="1800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i="1" dirty="0"/>
              <a:t>H3: </a:t>
            </a:r>
            <a:r>
              <a:rPr lang="en-US" sz="1800" dirty="0"/>
              <a:t>Issues emphasized by candidates are retweeted and favorited more (Support for Trump but not for Clinton). 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4484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13647" y="510197"/>
            <a:ext cx="7378107" cy="41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What are the main results?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60809E5-4D0D-EA43-A88A-4146ED36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600" y="308742"/>
            <a:ext cx="1128047" cy="81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431;p32">
            <a:extLst>
              <a:ext uri="{FF2B5EF4-FFF2-40B4-BE49-F238E27FC236}">
                <a16:creationId xmlns:a16="http://schemas.microsoft.com/office/drawing/2014/main" id="{A606662A-8A71-6A48-B8F1-2406C66603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8724" y="1182498"/>
            <a:ext cx="8018876" cy="3735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i="1" dirty="0"/>
              <a:t>H3: </a:t>
            </a:r>
            <a:r>
              <a:rPr lang="en-US" sz="1800" dirty="0"/>
              <a:t>Issues emphasized by candidates are retweeted and favorited more (Support for Trump but not for Clinton). 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Trump</a:t>
            </a:r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“Media bias” leads to more favorites (b = 6850, </a:t>
            </a:r>
            <a:r>
              <a:rPr lang="en-US" i="1" dirty="0"/>
              <a:t>p</a:t>
            </a:r>
            <a:r>
              <a:rPr lang="en-US" dirty="0"/>
              <a:t> = 0.001) and retweets (b = 2860, </a:t>
            </a:r>
            <a:r>
              <a:rPr lang="en-US" i="1" dirty="0"/>
              <a:t>p</a:t>
            </a:r>
            <a:r>
              <a:rPr lang="en-US" dirty="0"/>
              <a:t> &lt; 0.001). </a:t>
            </a:r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“Opponent’s problem” leads to more retweets (b = 2966.2, </a:t>
            </a:r>
            <a:r>
              <a:rPr lang="en-US" i="1" dirty="0"/>
              <a:t>p</a:t>
            </a:r>
            <a:r>
              <a:rPr lang="en-US" dirty="0"/>
              <a:t> &lt; 0.001). </a:t>
            </a:r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“Economy” leads to less favorites (b = −5119.5, </a:t>
            </a:r>
            <a:r>
              <a:rPr lang="en-US" i="1" dirty="0"/>
              <a:t>p</a:t>
            </a:r>
            <a:r>
              <a:rPr lang="en-US" dirty="0"/>
              <a:t> = 0.034) </a:t>
            </a:r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Time(closer to election date) and message originality are both positive predictors for retweet; but not hashtag usage 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Clinton</a:t>
            </a:r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None of the top 7 issues are effective in attracting more voter reactions</a:t>
            </a:r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“Income inequality” was a negative predictor of both favorites (b = −3335.6, </a:t>
            </a:r>
            <a:r>
              <a:rPr lang="en-US" i="1" dirty="0"/>
              <a:t>p</a:t>
            </a:r>
            <a:r>
              <a:rPr lang="en-US" dirty="0"/>
              <a:t> = 0.016) and retweets (b = −1752.2, </a:t>
            </a:r>
            <a:r>
              <a:rPr lang="en-US" i="1" dirty="0"/>
              <a:t>p</a:t>
            </a:r>
            <a:r>
              <a:rPr lang="en-US" dirty="0"/>
              <a:t> = 0.019) </a:t>
            </a:r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“The economy” negatively predicts favorites (b = −2926.1, </a:t>
            </a:r>
            <a:r>
              <a:rPr lang="en-US" i="1" dirty="0"/>
              <a:t>p</a:t>
            </a:r>
            <a:r>
              <a:rPr lang="en-US" dirty="0"/>
              <a:t> = 0.039), and is a marginally significant negative predictor of retweets (b = −1292.8, </a:t>
            </a:r>
            <a:r>
              <a:rPr lang="en-US" i="1" dirty="0"/>
              <a:t>p</a:t>
            </a:r>
            <a:r>
              <a:rPr lang="en-US" dirty="0"/>
              <a:t> = 0.092)</a:t>
            </a:r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“Women’s rights” hints a positive relationship with retweets, marginally significant (b = 1189.1, </a:t>
            </a:r>
            <a:r>
              <a:rPr lang="en-US" i="1" dirty="0"/>
              <a:t>p</a:t>
            </a:r>
            <a:r>
              <a:rPr lang="en-US" dirty="0"/>
              <a:t> = 0.088) </a:t>
            </a:r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Only hashtags positively and significantly predicted both favorites (b = 9415.4, p &lt; 0.001) and retweets (b = 5012.1, </a:t>
            </a:r>
            <a:r>
              <a:rPr lang="en-US" i="1" dirty="0"/>
              <a:t>p</a:t>
            </a:r>
            <a:r>
              <a:rPr lang="en-US" dirty="0"/>
              <a:t> &lt; 0.001). </a:t>
            </a:r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400" dirty="0"/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400" dirty="0"/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400" dirty="0"/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400" dirty="0"/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400" dirty="0"/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400" dirty="0"/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400" dirty="0"/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>
              <a:buClr>
                <a:schemeClr val="dk1"/>
              </a:buClr>
              <a:buSzPts val="11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607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13647" y="510197"/>
            <a:ext cx="7378107" cy="41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What are the main points?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60809E5-4D0D-EA43-A88A-4146ED36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600" y="308742"/>
            <a:ext cx="1128047" cy="81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431;p32">
            <a:extLst>
              <a:ext uri="{FF2B5EF4-FFF2-40B4-BE49-F238E27FC236}">
                <a16:creationId xmlns:a16="http://schemas.microsoft.com/office/drawing/2014/main" id="{A606662A-8A71-6A48-B8F1-2406C66603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3524" y="1204098"/>
            <a:ext cx="7743527" cy="3557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i="1" dirty="0"/>
              <a:t>RQ1: </a:t>
            </a:r>
            <a:r>
              <a:rPr lang="en-US" sz="1800" dirty="0"/>
              <a:t>How common are attack tweets in candidates’ campaign tweets? 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i="1" dirty="0"/>
              <a:t>RQ2: </a:t>
            </a:r>
            <a:r>
              <a:rPr lang="en-US" sz="1800" dirty="0"/>
              <a:t>Do attack tweets receive significantly more retweets and favorites? 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i="1" dirty="0"/>
              <a:t>RQ3: </a:t>
            </a:r>
            <a:r>
              <a:rPr lang="en-US" sz="1800" dirty="0"/>
              <a:t>How are Trump’s and Clinton’s uses of multimedia, links, or hashtags, and message originality different? 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800" dirty="0"/>
          </a:p>
          <a:p>
            <a:pPr marL="285750" indent="-285750">
              <a:buClr>
                <a:schemeClr val="dk1"/>
              </a:buClr>
              <a:buSzPts val="1100"/>
            </a:pPr>
            <a:endParaRPr lang="en-US" sz="2400" dirty="0"/>
          </a:p>
          <a:p>
            <a:pPr marL="285750" indent="-285750">
              <a:buClr>
                <a:schemeClr val="dk1"/>
              </a:buClr>
              <a:buSzPts val="11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3746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13647" y="510197"/>
            <a:ext cx="7378107" cy="41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What are the main results?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60809E5-4D0D-EA43-A88A-4146ED36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600" y="308742"/>
            <a:ext cx="1128047" cy="81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431;p32">
            <a:extLst>
              <a:ext uri="{FF2B5EF4-FFF2-40B4-BE49-F238E27FC236}">
                <a16:creationId xmlns:a16="http://schemas.microsoft.com/office/drawing/2014/main" id="{A606662A-8A71-6A48-B8F1-2406C66603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3524" y="1204098"/>
            <a:ext cx="7743527" cy="3557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i="1" dirty="0"/>
              <a:t>RQ1: </a:t>
            </a:r>
            <a:r>
              <a:rPr lang="en-US" sz="1800" dirty="0"/>
              <a:t>How common are attack tweets in candidates’ campaign tweets? 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800" dirty="0"/>
              <a:t>Trump: 53.9% </a:t>
            </a:r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Clinton, Obama, other politicians, and the media 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800" dirty="0"/>
              <a:t>Clinton: 48.7% </a:t>
            </a:r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Trump, Pence, James Comey</a:t>
            </a:r>
            <a:endParaRPr lang="en-US" sz="1800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i="1" dirty="0"/>
              <a:t>RQ2: </a:t>
            </a:r>
            <a:r>
              <a:rPr lang="en-US" sz="1800" dirty="0"/>
              <a:t>Do attack tweets receive significantly more retweets and favorites? (YES!)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800" dirty="0"/>
              <a:t>Trump</a:t>
            </a:r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Favorites: b = 2921.1, </a:t>
            </a:r>
            <a:r>
              <a:rPr lang="en-US" sz="1600" i="1" dirty="0"/>
              <a:t>p</a:t>
            </a:r>
            <a:r>
              <a:rPr lang="en-US" sz="1600" dirty="0"/>
              <a:t> = 0.03; Retweet: b = 2213.2, </a:t>
            </a:r>
            <a:r>
              <a:rPr lang="en-US" sz="1400" i="1" dirty="0"/>
              <a:t>p</a:t>
            </a:r>
            <a:r>
              <a:rPr lang="en-US" sz="1600" dirty="0"/>
              <a:t> &lt; 0.001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Clinton</a:t>
            </a:r>
          </a:p>
          <a:p>
            <a:pPr marL="1200150" lvl="2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Favorites: b = 1638, p = 0.035); Retweets (b = 1593.5, p &lt; 0.001). </a:t>
            </a:r>
          </a:p>
          <a:p>
            <a:pPr marL="914400" lvl="2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639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13647" y="510197"/>
            <a:ext cx="7378107" cy="41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Variants of agenda-setting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60809E5-4D0D-EA43-A88A-4146ED36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600" y="308742"/>
            <a:ext cx="1128047" cy="81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2EACFFC-C201-CA48-8E23-590AA594A43C}"/>
              </a:ext>
            </a:extLst>
          </p:cNvPr>
          <p:cNvGrpSpPr/>
          <p:nvPr/>
        </p:nvGrpSpPr>
        <p:grpSpPr>
          <a:xfrm>
            <a:off x="1064386" y="1779983"/>
            <a:ext cx="6593868" cy="2145471"/>
            <a:chOff x="824162" y="1950465"/>
            <a:chExt cx="6593868" cy="214547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A6AA883-C800-604F-95F7-F6878788B55B}"/>
                </a:ext>
              </a:extLst>
            </p:cNvPr>
            <p:cNvSpPr/>
            <p:nvPr/>
          </p:nvSpPr>
          <p:spPr>
            <a:xfrm>
              <a:off x="824162" y="1950465"/>
              <a:ext cx="1872342" cy="7075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Reality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7649485-5251-C146-B0F4-60EE89E8658A}"/>
                </a:ext>
              </a:extLst>
            </p:cNvPr>
            <p:cNvSpPr/>
            <p:nvPr/>
          </p:nvSpPr>
          <p:spPr>
            <a:xfrm>
              <a:off x="5545688" y="1957695"/>
              <a:ext cx="1872342" cy="7075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Agenda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1828AA4-018F-4045-BB5C-82B06C313175}"/>
                </a:ext>
              </a:extLst>
            </p:cNvPr>
            <p:cNvSpPr/>
            <p:nvPr/>
          </p:nvSpPr>
          <p:spPr>
            <a:xfrm>
              <a:off x="3092178" y="3388364"/>
              <a:ext cx="1872342" cy="7075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Perceived reality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182F0EB-FF2E-0744-9EA2-4A9823BAF6AF}"/>
                </a:ext>
              </a:extLst>
            </p:cNvPr>
            <p:cNvCxnSpPr>
              <a:cxnSpLocks/>
              <a:stCxn id="13" idx="4"/>
              <a:endCxn id="16" idx="1"/>
            </p:cNvCxnSpPr>
            <p:nvPr/>
          </p:nvCxnSpPr>
          <p:spPr>
            <a:xfrm>
              <a:off x="1760333" y="2658037"/>
              <a:ext cx="1606043" cy="8339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EBC06C7-5C1D-274A-B445-86A8A95E3924}"/>
                </a:ext>
              </a:extLst>
            </p:cNvPr>
            <p:cNvCxnSpPr>
              <a:cxnSpLocks/>
              <a:stCxn id="14" idx="4"/>
              <a:endCxn id="16" idx="7"/>
            </p:cNvCxnSpPr>
            <p:nvPr/>
          </p:nvCxnSpPr>
          <p:spPr>
            <a:xfrm flipH="1">
              <a:off x="4690322" y="2665267"/>
              <a:ext cx="1791537" cy="82671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Google Shape;431;p32">
              <a:extLst>
                <a:ext uri="{FF2B5EF4-FFF2-40B4-BE49-F238E27FC236}">
                  <a16:creationId xmlns:a16="http://schemas.microsoft.com/office/drawing/2014/main" id="{3CC793F6-5B9C-0B47-8D2F-0289BBE04E75}"/>
                </a:ext>
              </a:extLst>
            </p:cNvPr>
            <p:cNvSpPr txBox="1">
              <a:spLocks/>
            </p:cNvSpPr>
            <p:nvPr/>
          </p:nvSpPr>
          <p:spPr>
            <a:xfrm>
              <a:off x="2781220" y="1974502"/>
              <a:ext cx="2719183" cy="436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DM Sans"/>
                <a:buChar char="●"/>
                <a:defRPr sz="12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DM Sans"/>
                <a:buChar char="○"/>
                <a:defRPr sz="12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DM Sans"/>
                <a:buChar char="■"/>
                <a:defRPr sz="12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DM Sans"/>
                <a:buChar char="●"/>
                <a:defRPr sz="12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DM Sans"/>
                <a:buChar char="○"/>
                <a:defRPr sz="12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DM Sans"/>
                <a:buChar char="■"/>
                <a:defRPr sz="12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DM Sans"/>
                <a:buChar char="●"/>
                <a:defRPr sz="12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DM Sans"/>
                <a:buChar char="○"/>
                <a:defRPr sz="12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accent2"/>
                </a:buClr>
                <a:buSzPts val="1200"/>
                <a:buFont typeface="DM Sans"/>
                <a:buChar char="■"/>
                <a:defRPr sz="1200" b="0" i="0" u="none" strike="noStrike" cap="non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pPr marL="0" indent="0">
                <a:buClr>
                  <a:schemeClr val="dk1"/>
                </a:buClr>
                <a:buSzPts val="1100"/>
                <a:buNone/>
              </a:pPr>
              <a:r>
                <a:rPr lang="en-US" sz="1400" dirty="0"/>
                <a:t>selection, omission &amp; framing</a:t>
              </a:r>
              <a:endParaRPr lang="en-US" sz="11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86D3FB-2310-5544-A099-A7AACA95E6D2}"/>
                </a:ext>
              </a:extLst>
            </p:cNvPr>
            <p:cNvCxnSpPr/>
            <p:nvPr/>
          </p:nvCxnSpPr>
          <p:spPr>
            <a:xfrm>
              <a:off x="2696504" y="2304251"/>
              <a:ext cx="2849184" cy="72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6292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13647" y="510197"/>
            <a:ext cx="7378107" cy="41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What are the main results?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60809E5-4D0D-EA43-A88A-4146ED36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600" y="308742"/>
            <a:ext cx="1128047" cy="81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431;p32">
            <a:extLst>
              <a:ext uri="{FF2B5EF4-FFF2-40B4-BE49-F238E27FC236}">
                <a16:creationId xmlns:a16="http://schemas.microsoft.com/office/drawing/2014/main" id="{A606662A-8A71-6A48-B8F1-2406C66603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3524" y="1204098"/>
            <a:ext cx="7743527" cy="3557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i="1" dirty="0"/>
              <a:t>RQ3: </a:t>
            </a:r>
            <a:r>
              <a:rPr lang="en-US" sz="1800" dirty="0"/>
              <a:t>How are Trump’s and Clinton’s uses of multimedia, links, or hashtags, and message originality different? 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Trump: Visual texts, links to his campaign website, and links to a non-campaign website were all negative predictors of favorites 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800" dirty="0"/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35CBC62-BFA9-3345-B711-1BE4CE464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213" y="0"/>
            <a:ext cx="4795574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50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13647" y="510197"/>
            <a:ext cx="7378107" cy="41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What are the main results?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60809E5-4D0D-EA43-A88A-4146ED36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600" y="308742"/>
            <a:ext cx="1128047" cy="81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431;p32">
            <a:extLst>
              <a:ext uri="{FF2B5EF4-FFF2-40B4-BE49-F238E27FC236}">
                <a16:creationId xmlns:a16="http://schemas.microsoft.com/office/drawing/2014/main" id="{A606662A-8A71-6A48-B8F1-2406C66603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3524" y="1204098"/>
            <a:ext cx="7743527" cy="3557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i="1" dirty="0"/>
              <a:t>RQ3: </a:t>
            </a:r>
            <a:r>
              <a:rPr lang="en-US" sz="1800" dirty="0"/>
              <a:t>How are Trump’s and Clinton’s uses of multimedia, links, or hashtags, and message originality different? 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Clinton: pictures, videos, and visual texts all positively and significantly predicted favorites and retweets for Clinton. 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CAFDD3-0DC5-FB41-8715-5FB4D9DB9408}"/>
              </a:ext>
            </a:extLst>
          </p:cNvPr>
          <p:cNvGrpSpPr/>
          <p:nvPr/>
        </p:nvGrpSpPr>
        <p:grpSpPr>
          <a:xfrm>
            <a:off x="2084217" y="0"/>
            <a:ext cx="4737966" cy="5143500"/>
            <a:chOff x="363417" y="0"/>
            <a:chExt cx="4737966" cy="5143500"/>
          </a:xfrm>
        </p:grpSpPr>
        <p:pic>
          <p:nvPicPr>
            <p:cNvPr id="4" name="Picture 3" descr="Graphical user interface, table&#10;&#10;Description automatically generated">
              <a:extLst>
                <a:ext uri="{FF2B5EF4-FFF2-40B4-BE49-F238E27FC236}">
                  <a16:creationId xmlns:a16="http://schemas.microsoft.com/office/drawing/2014/main" id="{FD2ECDE9-6092-DA49-A1DC-69B71B39D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4729"/>
            <a:stretch/>
          </p:blipFill>
          <p:spPr>
            <a:xfrm>
              <a:off x="363417" y="0"/>
              <a:ext cx="1285383" cy="5143500"/>
            </a:xfrm>
            <a:prstGeom prst="rect">
              <a:avLst/>
            </a:prstGeom>
          </p:spPr>
        </p:pic>
        <p:pic>
          <p:nvPicPr>
            <p:cNvPr id="9" name="Picture 8" descr="Graphical user interface, table&#10;&#10;Description automatically generated">
              <a:extLst>
                <a:ext uri="{FF2B5EF4-FFF2-40B4-BE49-F238E27FC236}">
                  <a16:creationId xmlns:a16="http://schemas.microsoft.com/office/drawing/2014/main" id="{1F7B3FD9-734A-7145-887B-743A9B53D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982"/>
            <a:stretch/>
          </p:blipFill>
          <p:spPr>
            <a:xfrm>
              <a:off x="1648800" y="0"/>
              <a:ext cx="3452583" cy="514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891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13647" y="510197"/>
            <a:ext cx="7378107" cy="41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Conclusion and critique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60809E5-4D0D-EA43-A88A-4146ED36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600" y="308742"/>
            <a:ext cx="1128047" cy="81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431;p32">
            <a:extLst>
              <a:ext uri="{FF2B5EF4-FFF2-40B4-BE49-F238E27FC236}">
                <a16:creationId xmlns:a16="http://schemas.microsoft.com/office/drawing/2014/main" id="{A606662A-8A71-6A48-B8F1-2406C66603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3524" y="1204098"/>
            <a:ext cx="7743527" cy="3557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/>
              <a:t>Conclusion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Twitter is increasingly playing a role as an extension of campaign websites when political candidates try to build their agenda.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Trump and Clinton mainly used it as a channel to deliver negative messages about their political opponents.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Candidates’ attack tweets were effective in drawing voter reactions (“adversarial campaign”).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Trump’s campaign on Twitter is successful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/>
              <a:t>Limitation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It is not actually examining the agenda-building effect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Generalizability?</a:t>
            </a:r>
          </a:p>
          <a:p>
            <a:pPr marL="742950" lvl="1" indent="-28575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600" dirty="0"/>
              <a:t>Time validity?</a:t>
            </a:r>
          </a:p>
        </p:txBody>
      </p:sp>
    </p:spTree>
    <p:extLst>
      <p:ext uri="{BB962C8B-B14F-4D97-AF65-F5344CB8AC3E}">
        <p14:creationId xmlns:p14="http://schemas.microsoft.com/office/powerpoint/2010/main" val="423441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13647" y="510197"/>
            <a:ext cx="7378107" cy="41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Variants of agenda-setting: agenda building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60809E5-4D0D-EA43-A88A-4146ED36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600" y="308742"/>
            <a:ext cx="1128047" cy="81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elevision advertising and Agenda Setting Theory – jfurnishblog">
            <a:extLst>
              <a:ext uri="{FF2B5EF4-FFF2-40B4-BE49-F238E27FC236}">
                <a16:creationId xmlns:a16="http://schemas.microsoft.com/office/drawing/2014/main" id="{0949A9E5-C6AD-9B49-BAD5-F339334C5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06" y="1128456"/>
            <a:ext cx="5762912" cy="3694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58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13647" y="510197"/>
            <a:ext cx="7378107" cy="41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Why Twitter is political?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60809E5-4D0D-EA43-A88A-4146ED36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600" y="308742"/>
            <a:ext cx="1128047" cy="81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group of people sitting in a living room&#10;&#10;Description automatically generated with medium confidence">
            <a:extLst>
              <a:ext uri="{FF2B5EF4-FFF2-40B4-BE49-F238E27FC236}">
                <a16:creationId xmlns:a16="http://schemas.microsoft.com/office/drawing/2014/main" id="{4B6091F5-3CFB-3242-97A4-CDFE212AD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130" y="1128457"/>
            <a:ext cx="2495688" cy="3677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E3B1718-BDE0-5B46-8CE0-CE8C99FC1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818" y="1128456"/>
            <a:ext cx="3526105" cy="3677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300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13647" y="510197"/>
            <a:ext cx="7378107" cy="41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Is Twitter representative?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60809E5-4D0D-EA43-A88A-4146ED36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600" y="308742"/>
            <a:ext cx="1128047" cy="81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431;p32">
            <a:extLst>
              <a:ext uri="{FF2B5EF4-FFF2-40B4-BE49-F238E27FC236}">
                <a16:creationId xmlns:a16="http://schemas.microsoft.com/office/drawing/2014/main" id="{A606662A-8A71-6A48-B8F1-2406C66603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3524" y="1204098"/>
            <a:ext cx="7743527" cy="2639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4400" dirty="0"/>
              <a:t>NOT AT ALL!!!</a:t>
            </a:r>
          </a:p>
        </p:txBody>
      </p:sp>
    </p:spTree>
    <p:extLst>
      <p:ext uri="{BB962C8B-B14F-4D97-AF65-F5344CB8AC3E}">
        <p14:creationId xmlns:p14="http://schemas.microsoft.com/office/powerpoint/2010/main" val="22558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060809E5-4D0D-EA43-A88A-4146ED36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600" y="308742"/>
            <a:ext cx="1128047" cy="81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Growing share of Americans say they use YouTube; Facebook remains one of the most widely used online platforms among U.S. adults">
            <a:extLst>
              <a:ext uri="{FF2B5EF4-FFF2-40B4-BE49-F238E27FC236}">
                <a16:creationId xmlns:a16="http://schemas.microsoft.com/office/drawing/2014/main" id="{B2423423-E9EC-0F4D-8A2D-38C06B6C2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18" y="0"/>
            <a:ext cx="39925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431;p32">
            <a:extLst>
              <a:ext uri="{FF2B5EF4-FFF2-40B4-BE49-F238E27FC236}">
                <a16:creationId xmlns:a16="http://schemas.microsoft.com/office/drawing/2014/main" id="{1E9D1C20-9282-1140-8B79-58B0C91409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48291" y="4843770"/>
            <a:ext cx="2575719" cy="299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Source: </a:t>
            </a:r>
            <a:r>
              <a:rPr lang="en-US" dirty="0">
                <a:hlinkClick r:id="rId5"/>
              </a:rPr>
              <a:t>Pew Research Center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090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060809E5-4D0D-EA43-A88A-4146ED36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600" y="308742"/>
            <a:ext cx="1128047" cy="81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431;p32">
            <a:extLst>
              <a:ext uri="{FF2B5EF4-FFF2-40B4-BE49-F238E27FC236}">
                <a16:creationId xmlns:a16="http://schemas.microsoft.com/office/drawing/2014/main" id="{1E9D1C20-9282-1140-8B79-58B0C91409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00790" y="4843770"/>
            <a:ext cx="2575719" cy="299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Source: </a:t>
            </a:r>
            <a:r>
              <a:rPr lang="en-US" dirty="0">
                <a:hlinkClick r:id="rId4"/>
              </a:rPr>
              <a:t>Pew Research Center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194" name="Picture 2" descr="A small share of U.S. adults on Twitter produce most public tweets about national politics">
            <a:extLst>
              <a:ext uri="{FF2B5EF4-FFF2-40B4-BE49-F238E27FC236}">
                <a16:creationId xmlns:a16="http://schemas.microsoft.com/office/drawing/2014/main" id="{23149D86-AB82-6647-B574-2BE2CEC6B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38" y="0"/>
            <a:ext cx="41497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89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1413647" y="510197"/>
            <a:ext cx="7378107" cy="41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Background: Issue ownership theory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60809E5-4D0D-EA43-A88A-4146ED36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600" y="308742"/>
            <a:ext cx="1128047" cy="81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431;p32">
            <a:extLst>
              <a:ext uri="{FF2B5EF4-FFF2-40B4-BE49-F238E27FC236}">
                <a16:creationId xmlns:a16="http://schemas.microsoft.com/office/drawing/2014/main" id="{A606662A-8A71-6A48-B8F1-2406C66603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3524" y="1204098"/>
            <a:ext cx="7743527" cy="3557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2400" dirty="0"/>
              <a:t>Issue ownership theory suggests that candidates should focus on the issues that are owned by—or associated with—their parties and mostly avoid issues that are owned by the opposing party. </a:t>
            </a:r>
          </a:p>
        </p:txBody>
      </p:sp>
    </p:spTree>
    <p:extLst>
      <p:ext uri="{BB962C8B-B14F-4D97-AF65-F5344CB8AC3E}">
        <p14:creationId xmlns:p14="http://schemas.microsoft.com/office/powerpoint/2010/main" val="47521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body" idx="1"/>
          </p:nvPr>
        </p:nvSpPr>
        <p:spPr>
          <a:xfrm>
            <a:off x="743525" y="1204100"/>
            <a:ext cx="7377000" cy="39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  <a:p>
            <a:pPr marL="628650" lvl="1" indent="-17145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1600" dirty="0"/>
          </a:p>
        </p:txBody>
      </p:sp>
      <p:sp>
        <p:nvSpPr>
          <p:cNvPr id="333" name="Google Shape;529;p35">
            <a:extLst>
              <a:ext uri="{FF2B5EF4-FFF2-40B4-BE49-F238E27FC236}">
                <a16:creationId xmlns:a16="http://schemas.microsoft.com/office/drawing/2014/main" id="{27DA2FE8-ED26-D941-8616-9A7E1256FA00}"/>
              </a:ext>
            </a:extLst>
          </p:cNvPr>
          <p:cNvSpPr txBox="1">
            <a:spLocks/>
          </p:cNvSpPr>
          <p:nvPr/>
        </p:nvSpPr>
        <p:spPr>
          <a:xfrm>
            <a:off x="3152575" y="940268"/>
            <a:ext cx="5700106" cy="2766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bril Fatface"/>
              <a:buNone/>
              <a:defRPr sz="1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sz="6000" dirty="0"/>
          </a:p>
        </p:txBody>
      </p:sp>
      <p:sp>
        <p:nvSpPr>
          <p:cNvPr id="160" name="Google Shape;529;p35">
            <a:extLst>
              <a:ext uri="{FF2B5EF4-FFF2-40B4-BE49-F238E27FC236}">
                <a16:creationId xmlns:a16="http://schemas.microsoft.com/office/drawing/2014/main" id="{2F1843D1-586A-BD4F-8438-BCD42B466F33}"/>
              </a:ext>
            </a:extLst>
          </p:cNvPr>
          <p:cNvSpPr txBox="1">
            <a:spLocks/>
          </p:cNvSpPr>
          <p:nvPr/>
        </p:nvSpPr>
        <p:spPr>
          <a:xfrm>
            <a:off x="3449207" y="1101720"/>
            <a:ext cx="5539810" cy="244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bril Fatface"/>
              <a:buNone/>
              <a:defRPr sz="1800" b="0" i="0" u="none" strike="noStrike" cap="none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/>
              <a:t>The more attacks, the more retweets: Trump’s and Clinton’s agenda setting on Twitter </a:t>
            </a:r>
          </a:p>
          <a:p>
            <a:pPr algn="l"/>
            <a:r>
              <a:rPr lang="en-US" sz="2800" dirty="0"/>
              <a:t>(Lee &amp; Xu, 2018)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1C3EA1B-BA56-6145-ADDD-507CB9D99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" y="524093"/>
            <a:ext cx="3939401" cy="393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594675"/>
      </p:ext>
    </p:extLst>
  </p:cSld>
  <p:clrMapOvr>
    <a:masterClrMapping/>
  </p:clrMapOvr>
</p:sld>
</file>

<file path=ppt/theme/theme1.xml><?xml version="1.0" encoding="utf-8"?>
<a:theme xmlns:a="http://schemas.openxmlformats.org/drawingml/2006/main" name="Mass Media Marketing Plan">
  <a:themeElements>
    <a:clrScheme name="Simple Light">
      <a:dk1>
        <a:srgbClr val="E79898"/>
      </a:dk1>
      <a:lt1>
        <a:srgbClr val="CE9FBC"/>
      </a:lt1>
      <a:dk2>
        <a:srgbClr val="92CCCA"/>
      </a:dk2>
      <a:lt2>
        <a:srgbClr val="224253"/>
      </a:lt2>
      <a:accent1>
        <a:srgbClr val="F8E6DC"/>
      </a:accent1>
      <a:accent2>
        <a:srgbClr val="224253"/>
      </a:accent2>
      <a:accent3>
        <a:srgbClr val="509195"/>
      </a:accent3>
      <a:accent4>
        <a:srgbClr val="92CCCA"/>
      </a:accent4>
      <a:accent5>
        <a:srgbClr val="CE9FBC"/>
      </a:accent5>
      <a:accent6>
        <a:srgbClr val="AA88A1"/>
      </a:accent6>
      <a:hlink>
        <a:srgbClr val="2242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5994</TotalTime>
  <Words>1163</Words>
  <Application>Microsoft Macintosh PowerPoint</Application>
  <PresentationFormat>On-screen Show (16:9)</PresentationFormat>
  <Paragraphs>120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DM Sans</vt:lpstr>
      <vt:lpstr>Arial</vt:lpstr>
      <vt:lpstr>Abril Fatface</vt:lpstr>
      <vt:lpstr>Mass Media Marketing Plan</vt:lpstr>
      <vt:lpstr>MEDIA &amp; THE PUBLIC</vt:lpstr>
      <vt:lpstr>Variants of agenda-setting</vt:lpstr>
      <vt:lpstr>Variants of agenda-setting: agenda building</vt:lpstr>
      <vt:lpstr>Why Twitter is political?</vt:lpstr>
      <vt:lpstr>Is Twitter representative?</vt:lpstr>
      <vt:lpstr>PowerPoint Presentation</vt:lpstr>
      <vt:lpstr>PowerPoint Presentation</vt:lpstr>
      <vt:lpstr>Background: Issue ownership theory</vt:lpstr>
      <vt:lpstr>PowerPoint Presentation</vt:lpstr>
      <vt:lpstr>DON’T TRY TO READ EVERYTHING!</vt:lpstr>
      <vt:lpstr>What are the main points?</vt:lpstr>
      <vt:lpstr>What data are they using? How do they measure?</vt:lpstr>
      <vt:lpstr>What data are they using? How do they measure?</vt:lpstr>
      <vt:lpstr>PowerPoint Presentation</vt:lpstr>
      <vt:lpstr>What are the main points?</vt:lpstr>
      <vt:lpstr>What are the main results?</vt:lpstr>
      <vt:lpstr>What are the main results?</vt:lpstr>
      <vt:lpstr>What are the main points?</vt:lpstr>
      <vt:lpstr>What are the main results?</vt:lpstr>
      <vt:lpstr>What are the main results?</vt:lpstr>
      <vt:lpstr>What are the main results?</vt:lpstr>
      <vt:lpstr>Conclusion and critique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THE PUBLIC</dc:title>
  <cp:lastModifiedBy>Wang, Ryan Y.</cp:lastModifiedBy>
  <cp:revision>29</cp:revision>
  <dcterms:modified xsi:type="dcterms:W3CDTF">2022-02-02T08:59:44Z</dcterms:modified>
</cp:coreProperties>
</file>