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5"/>
  </p:notesMasterIdLst>
  <p:sldIdLst>
    <p:sldId id="256" r:id="rId2"/>
    <p:sldId id="350" r:id="rId3"/>
    <p:sldId id="413" r:id="rId4"/>
    <p:sldId id="412" r:id="rId5"/>
    <p:sldId id="414" r:id="rId6"/>
    <p:sldId id="351" r:id="rId7"/>
    <p:sldId id="406" r:id="rId8"/>
    <p:sldId id="407" r:id="rId9"/>
    <p:sldId id="408" r:id="rId10"/>
    <p:sldId id="409" r:id="rId11"/>
    <p:sldId id="410" r:id="rId12"/>
    <p:sldId id="411" r:id="rId13"/>
    <p:sldId id="405" r:id="rId14"/>
  </p:sldIdLst>
  <p:sldSz cx="9144000" cy="5143500" type="screen16x9"/>
  <p:notesSz cx="6858000" cy="9144000"/>
  <p:embeddedFontLst>
    <p:embeddedFont>
      <p:font typeface="Abril Fatface" panose="02000503000000020003" pitchFamily="2" charset="77"/>
      <p:regular r:id="rId16"/>
    </p:embeddedFont>
    <p:embeddedFont>
      <p:font typeface="DM Sans" pitchFamily="2" charset="77"/>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497FD4-CC46-4E56-8FCD-425BDC88EA98}">
  <a:tblStyle styleId="{31497FD4-CC46-4E56-8FCD-425BDC88EA9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16"/>
    <p:restoredTop sz="88299"/>
  </p:normalViewPr>
  <p:slideViewPr>
    <p:cSldViewPr snapToGrid="0" snapToObjects="1">
      <p:cViewPr varScale="1">
        <p:scale>
          <a:sx n="131" d="100"/>
          <a:sy n="131" d="100"/>
        </p:scale>
        <p:origin x="184"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several recent studies have found that certainty enhances it. Strongly held attitudes also moti­vate greater selective exposure than weaker ones </a:t>
            </a: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The politically knowledgeable are more likely to select politically like-minded media source </a:t>
            </a: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Mortality salience, making people think about their deaths, enhances selective exposure in some cases: </a:t>
            </a:r>
            <a:r>
              <a:rPr lang="en-US" sz="1100" b="1" i="0" u="none" strike="noStrike" cap="none" dirty="0">
                <a:solidFill>
                  <a:srgbClr val="000000"/>
                </a:solidFill>
                <a:effectLst/>
                <a:latin typeface="Arial"/>
                <a:ea typeface="Arial"/>
                <a:cs typeface="Arial"/>
                <a:sym typeface="Arial"/>
              </a:rPr>
              <a:t>awareness of the inevitability of one's death</a:t>
            </a:r>
            <a:r>
              <a:rPr lang="en-US" sz="1100" b="0" i="0" u="none" strike="noStrike" cap="none" dirty="0">
                <a:solidFill>
                  <a:srgbClr val="000000"/>
                </a:solidFill>
                <a:effectLst/>
                <a:latin typeface="Arial"/>
                <a:ea typeface="Arial"/>
                <a:cs typeface="Arial"/>
                <a:sym typeface="Arial"/>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t>Defensive confidence: </a:t>
            </a:r>
            <a:r>
              <a:rPr lang="en-US" sz="1100" b="1" i="0" u="none" strike="noStrike" cap="none" dirty="0">
                <a:solidFill>
                  <a:srgbClr val="000000"/>
                </a:solidFill>
                <a:effectLst/>
                <a:latin typeface="Arial"/>
                <a:ea typeface="Arial"/>
                <a:cs typeface="Arial"/>
                <a:sym typeface="Arial"/>
              </a:rPr>
              <a:t>people's perceptions that they can defend their attitudes against contradictory information coming from the </a:t>
            </a:r>
            <a:r>
              <a:rPr lang="en-US" sz="1100" b="1" i="0" u="none" strike="noStrike" cap="none" dirty="0" err="1">
                <a:solidFill>
                  <a:srgbClr val="000000"/>
                </a:solidFill>
                <a:effectLst/>
                <a:latin typeface="Arial"/>
                <a:ea typeface="Arial"/>
                <a:cs typeface="Arial"/>
                <a:sym typeface="Arial"/>
              </a:rPr>
              <a:t>environmen</a:t>
            </a:r>
            <a:endParaRPr lang="en-US" sz="1100" b="0" i="0" u="none" strike="noStrike" cap="none" dirty="0">
              <a:solidFill>
                <a:srgbClr val="000000"/>
              </a:solidFill>
              <a:effectLst/>
              <a:latin typeface="Arial"/>
              <a:ea typeface="Arial"/>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The Need for Cognition is </a:t>
            </a:r>
            <a:r>
              <a:rPr lang="en-US" sz="1100" b="1" i="0" u="none" strike="noStrike" cap="none" dirty="0">
                <a:solidFill>
                  <a:srgbClr val="000000"/>
                </a:solidFill>
                <a:effectLst/>
                <a:latin typeface="Arial"/>
                <a:ea typeface="Arial"/>
                <a:cs typeface="Arial"/>
                <a:sym typeface="Arial"/>
              </a:rPr>
              <a:t>a psychological construct that concerns an individual's tendency and enjoyment in seeking, evaluating, and integrating multiple relevant sources of information toward making sense of their surroundings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i="0" u="none" strike="noStrike" cap="none" dirty="0">
              <a:solidFill>
                <a:srgbClr val="000000"/>
              </a:solidFill>
              <a:effectLst/>
              <a:latin typeface="Arial"/>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informa­tion perceived as useful may be selected more frequently whether it is congenial (p. 536) or not (Frey, 1986). Indeed, research does show that informational utility does prompt more exposure to online news (Knobloch, </a:t>
            </a:r>
            <a:r>
              <a:rPr lang="en-US" sz="1100" b="0" i="0" u="none" strike="noStrike" cap="none" dirty="0" err="1">
                <a:solidFill>
                  <a:srgbClr val="000000"/>
                </a:solidFill>
                <a:effectLst/>
                <a:latin typeface="Arial"/>
                <a:ea typeface="Arial"/>
                <a:cs typeface="Arial"/>
                <a:sym typeface="Arial"/>
              </a:rPr>
              <a:t>Carpentier</a:t>
            </a:r>
            <a:r>
              <a:rPr lang="en-US" sz="1100" b="0" i="0" u="none" strike="noStrike" cap="none" dirty="0">
                <a:solidFill>
                  <a:srgbClr val="000000"/>
                </a:solidFill>
                <a:effectLst/>
                <a:latin typeface="Arial"/>
                <a:ea typeface="Arial"/>
                <a:cs typeface="Arial"/>
                <a:sym typeface="Arial"/>
              </a:rPr>
              <a:t>, and </a:t>
            </a:r>
            <a:r>
              <a:rPr lang="en-US" sz="1100" b="0" i="0" u="none" strike="noStrike" cap="none" dirty="0" err="1">
                <a:solidFill>
                  <a:srgbClr val="000000"/>
                </a:solidFill>
                <a:effectLst/>
                <a:latin typeface="Arial"/>
                <a:ea typeface="Arial"/>
                <a:cs typeface="Arial"/>
                <a:sym typeface="Arial"/>
              </a:rPr>
              <a:t>Zillmann</a:t>
            </a:r>
            <a:r>
              <a:rPr lang="en-US" sz="1100" b="0" i="0" u="none" strike="noStrike" cap="none" dirty="0">
                <a:solidFill>
                  <a:srgbClr val="000000"/>
                </a:solidFill>
                <a:effectLst/>
                <a:latin typeface="Arial"/>
                <a:ea typeface="Arial"/>
                <a:cs typeface="Arial"/>
                <a:sym typeface="Arial"/>
              </a:rPr>
              <a:t>, 2003) and can over­ ride a bias for confirmatory information.</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When given more options from which to choose, </a:t>
            </a:r>
            <a:r>
              <a:rPr lang="en-US" sz="1100" b="0" i="0" u="none" strike="noStrike" cap="none" dirty="0" err="1">
                <a:solidFill>
                  <a:srgbClr val="000000"/>
                </a:solidFill>
                <a:effectLst/>
                <a:latin typeface="Arial"/>
                <a:ea typeface="Arial"/>
                <a:cs typeface="Arial"/>
                <a:sym typeface="Arial"/>
              </a:rPr>
              <a:t>peo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ple</a:t>
            </a:r>
            <a:r>
              <a:rPr lang="en-US" sz="1100" b="0" i="0" u="none" strike="noStrike" cap="none" dirty="0">
                <a:solidFill>
                  <a:srgbClr val="000000"/>
                </a:solidFill>
                <a:effectLst/>
                <a:latin typeface="Arial"/>
                <a:ea typeface="Arial"/>
                <a:cs typeface="Arial"/>
                <a:sym typeface="Arial"/>
              </a:rPr>
              <a:t> have greater opportunity to cater to their preferences. For example, those with a </a:t>
            </a:r>
            <a:r>
              <a:rPr lang="en-US" sz="1100" b="0" i="0" u="none" strike="noStrike" cap="none" dirty="0" err="1">
                <a:solidFill>
                  <a:srgbClr val="000000"/>
                </a:solidFill>
                <a:effectLst/>
                <a:latin typeface="Arial"/>
                <a:ea typeface="Arial"/>
                <a:cs typeface="Arial"/>
                <a:sym typeface="Arial"/>
              </a:rPr>
              <a:t>pref­</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erence</a:t>
            </a:r>
            <a:r>
              <a:rPr lang="en-US" sz="1100" b="0" i="0" u="none" strike="noStrike" cap="none" dirty="0">
                <a:solidFill>
                  <a:srgbClr val="000000"/>
                </a:solidFill>
                <a:effectLst/>
                <a:latin typeface="Arial"/>
                <a:ea typeface="Arial"/>
                <a:cs typeface="Arial"/>
                <a:sym typeface="Arial"/>
              </a:rPr>
              <a:t> for entertainment are more likely to select entertainment as opposed to news when they have more options. People also are more likely to select like- minded information when given more choices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When in­formation is presented sequentially, as opposed to simultaneously, selective exposure is enhanced </a:t>
            </a:r>
            <a:endParaRPr lang="en-US" dirty="0"/>
          </a:p>
        </p:txBody>
      </p:sp>
    </p:spTree>
    <p:extLst>
      <p:ext uri="{BB962C8B-B14F-4D97-AF65-F5344CB8AC3E}">
        <p14:creationId xmlns:p14="http://schemas.microsoft.com/office/powerpoint/2010/main" val="2969269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Some exam­ine the correlation between participants’ stated beliefs and their self-reported media ex­ </a:t>
            </a:r>
            <a:r>
              <a:rPr lang="en-US" sz="1100" b="0" i="0" u="none" strike="noStrike" cap="none" dirty="0" err="1">
                <a:solidFill>
                  <a:srgbClr val="000000"/>
                </a:solidFill>
                <a:effectLst/>
                <a:latin typeface="Arial"/>
                <a:ea typeface="Arial"/>
                <a:cs typeface="Arial"/>
                <a:sym typeface="Arial"/>
              </a:rPr>
              <a:t>posure</a:t>
            </a:r>
            <a:r>
              <a:rPr lang="en-US" sz="1100" b="0" i="0" u="none" strike="noStrike" cap="none" dirty="0">
                <a:solidFill>
                  <a:srgbClr val="000000"/>
                </a:solidFill>
                <a:effectLst/>
                <a:latin typeface="Arial"/>
                <a:ea typeface="Arial"/>
                <a:cs typeface="Arial"/>
                <a:sym typeface="Arial"/>
              </a:rPr>
              <a:t> (Sweeney and Gruber, 1984). Others directly ask respondents the extent to which they prefer like-minded information </a:t>
            </a:r>
            <a:endParaRPr lang="en-US" dirty="0"/>
          </a:p>
          <a:p>
            <a:pPr marL="158750" indent="0">
              <a:buNone/>
            </a:pP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randomly assign participants either to a choice condition whereby they can select their media exposure or to a forced expo­ sure condition whereby they are required to use media without choice</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dirty="0">
              <a:solidFill>
                <a:srgbClr val="000000"/>
              </a:solidFill>
              <a:effectLst/>
              <a:latin typeface="Arial"/>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cs typeface="Arial"/>
                <a:sym typeface="Arial"/>
              </a:rPr>
              <a:t>Dr. Stroud recruited participants for a television viewing study. While waiting for it to begin, the subjects were allowed to read magazines, choosing freely among liberal (The nation), the conservative (The National Review) and the neutral options, with covers making those orientations plain. A confederate in the waiting from recorded the time each subject spent reading the various print options. Conservatives spent substantially more time reading the conservative magazines than the liberals did, although it is worth noting that liberals </a:t>
            </a:r>
            <a:r>
              <a:rPr lang="en-US" sz="1100" b="0" i="0" u="none" strike="noStrike" cap="none" dirty="0" err="1">
                <a:solidFill>
                  <a:srgbClr val="000000"/>
                </a:solidFill>
                <a:effectLst/>
                <a:latin typeface="Arial"/>
                <a:cs typeface="Arial"/>
                <a:sym typeface="Arial"/>
              </a:rPr>
              <a:t>apprear</a:t>
            </a:r>
            <a:r>
              <a:rPr lang="en-US" sz="1100" b="0" i="0" u="none" strike="noStrike" cap="none" dirty="0">
                <a:solidFill>
                  <a:srgbClr val="000000"/>
                </a:solidFill>
                <a:effectLst/>
                <a:latin typeface="Arial"/>
                <a:cs typeface="Arial"/>
                <a:sym typeface="Arial"/>
              </a:rPr>
              <a:t> to have spent more time reading conservative magazines than liberal or neutral ones.</a:t>
            </a:r>
            <a:endParaRPr lang="en-US" dirty="0"/>
          </a:p>
        </p:txBody>
      </p:sp>
    </p:spTree>
    <p:extLst>
      <p:ext uri="{BB962C8B-B14F-4D97-AF65-F5344CB8AC3E}">
        <p14:creationId xmlns:p14="http://schemas.microsoft.com/office/powerpoint/2010/main" val="1087033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After all, attending only or primarily to like-minded political content is related to polarization, different conceptions of the world in which we live, and heightened partisan reactions </a:t>
            </a: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The exodus from political life of those more interested in entertainment than the news also could be judged as trou­bling </a:t>
            </a: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1" u="none" strike="noStrike" cap="none" dirty="0" err="1">
                <a:solidFill>
                  <a:srgbClr val="000000"/>
                </a:solidFill>
                <a:effectLst/>
                <a:latin typeface="Arial"/>
                <a:ea typeface="Arial"/>
                <a:cs typeface="Arial"/>
                <a:sym typeface="Arial"/>
              </a:rPr>
              <a:t>Declinism</a:t>
            </a:r>
            <a:r>
              <a:rPr lang="en-US" sz="1100" b="0" i="0" u="none" strike="noStrike" cap="none" dirty="0">
                <a:solidFill>
                  <a:srgbClr val="000000"/>
                </a:solidFill>
                <a:effectLst/>
                <a:latin typeface="Arial"/>
                <a:ea typeface="Arial"/>
                <a:cs typeface="Arial"/>
                <a:sym typeface="Arial"/>
              </a:rPr>
              <a:t> is the tendency to see the past in an overly positive light and to view the present or future in an overly negative light, leading us to believe that things are worse than they used to be. </a:t>
            </a:r>
            <a:endParaRPr lang="en-US" dirty="0"/>
          </a:p>
        </p:txBody>
      </p:sp>
    </p:spTree>
    <p:extLst>
      <p:ext uri="{BB962C8B-B14F-4D97-AF65-F5344CB8AC3E}">
        <p14:creationId xmlns:p14="http://schemas.microsoft.com/office/powerpoint/2010/main" val="1925618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18633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4311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89497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3520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55684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We do not have the time, energy, desire, or ability to look at everything. Why do we gravitate toward some messages, some individuals, and some media and not to others? Investigations of selective exposure aim to provide some insight </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selective perception, when people are confronted with unsympathetic material, either they do not perceive it or they make it fit for their existing opinion;</a:t>
            </a: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selective retention, when people simply forget attitude-incongruent information</a:t>
            </a:r>
          </a:p>
          <a:p>
            <a:pPr marL="0" lvl="0" indent="0" algn="l" rtl="0">
              <a:spcBef>
                <a:spcPts val="0"/>
              </a:spcBef>
              <a:spcAft>
                <a:spcPts val="0"/>
              </a:spcAft>
              <a:buNone/>
            </a:pPr>
            <a:endParaRPr lang="en-US"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r>
              <a:rPr lang="en-US" sz="1100" b="0" i="1" u="none" strike="noStrike" cap="none" dirty="0">
                <a:solidFill>
                  <a:srgbClr val="000000"/>
                </a:solidFill>
                <a:effectLst/>
                <a:latin typeface="Arial"/>
                <a:ea typeface="Arial"/>
                <a:cs typeface="Arial"/>
                <a:sym typeface="Arial"/>
              </a:rPr>
              <a:t>confirmation bias</a:t>
            </a:r>
            <a:r>
              <a:rPr lang="en-US" sz="1100" b="0" i="0" u="none" strike="noStrike" cap="none" dirty="0">
                <a:solidFill>
                  <a:srgbClr val="000000"/>
                </a:solidFill>
                <a:effectLst/>
                <a:latin typeface="Arial"/>
                <a:ea typeface="Arial"/>
                <a:cs typeface="Arial"/>
                <a:sym typeface="Arial"/>
              </a:rPr>
              <a:t>, and impacts the way in which people search for, interpret, and recall information</a:t>
            </a:r>
          </a:p>
          <a:p>
            <a:pPr marL="0" lvl="0" indent="0" algn="l" rtl="0">
              <a:spcBef>
                <a:spcPts val="0"/>
              </a:spcBef>
              <a:spcAft>
                <a:spcPts val="0"/>
              </a:spcAft>
              <a:buNone/>
            </a:pPr>
            <a:endParaRPr lang="en-US"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err="1">
                <a:solidFill>
                  <a:srgbClr val="000000"/>
                </a:solidFill>
                <a:effectLst/>
                <a:latin typeface="Arial"/>
                <a:ea typeface="Arial"/>
                <a:cs typeface="Arial"/>
                <a:sym typeface="Arial"/>
              </a:rPr>
              <a:t>lthough</a:t>
            </a:r>
            <a:r>
              <a:rPr lang="en-US" sz="1100" b="0" i="0" u="none" strike="noStrike" cap="none" dirty="0">
                <a:solidFill>
                  <a:srgbClr val="000000"/>
                </a:solidFill>
                <a:effectLst/>
                <a:latin typeface="Arial"/>
                <a:ea typeface="Arial"/>
                <a:cs typeface="Arial"/>
                <a:sym typeface="Arial"/>
              </a:rPr>
              <a:t> selective exposure is a phenomenon that extends beyond political com­ </a:t>
            </a:r>
            <a:r>
              <a:rPr lang="en-US" sz="1100" b="0" i="0" u="none" strike="noStrike" cap="none" dirty="0" err="1">
                <a:solidFill>
                  <a:srgbClr val="000000"/>
                </a:solidFill>
                <a:effectLst/>
                <a:latin typeface="Arial"/>
                <a:ea typeface="Arial"/>
                <a:cs typeface="Arial"/>
                <a:sym typeface="Arial"/>
              </a:rPr>
              <a:t>munication</a:t>
            </a:r>
            <a:r>
              <a:rPr lang="en-US" sz="1100" b="0" i="0" u="none" strike="noStrike" cap="none" dirty="0">
                <a:solidFill>
                  <a:srgbClr val="000000"/>
                </a:solidFill>
                <a:effectLst/>
                <a:latin typeface="Arial"/>
                <a:ea typeface="Arial"/>
                <a:cs typeface="Arial"/>
                <a:sym typeface="Arial"/>
              </a:rPr>
              <a:t> research, stronger selective exposure effects have been found for political topics </a:t>
            </a: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041086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t>Anxiety sparks more balanced search when individuals expect that they will be asked to defend their views as opposed to when individuals do not have this expectation.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94786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When cable television diffused, the additional </a:t>
            </a:r>
            <a:r>
              <a:rPr lang="en-US" sz="1100" b="0" i="0" u="none" strike="noStrike" cap="none" dirty="0" err="1">
                <a:solidFill>
                  <a:srgbClr val="000000"/>
                </a:solidFill>
                <a:effectLst/>
                <a:latin typeface="Arial"/>
                <a:ea typeface="Arial"/>
                <a:cs typeface="Arial"/>
                <a:sym typeface="Arial"/>
              </a:rPr>
              <a:t>televi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sion</a:t>
            </a:r>
            <a:r>
              <a:rPr lang="en-US" sz="1100" b="0" i="0" u="none" strike="noStrike" cap="none" dirty="0">
                <a:solidFill>
                  <a:srgbClr val="000000"/>
                </a:solidFill>
                <a:effectLst/>
                <a:latin typeface="Arial"/>
                <a:ea typeface="Arial"/>
                <a:cs typeface="Arial"/>
                <a:sym typeface="Arial"/>
              </a:rPr>
              <a:t> channel options gave unengaged citizens more opportunities to avoid watching </a:t>
            </a:r>
            <a:r>
              <a:rPr lang="en-US" sz="1100" b="0" i="0" u="none" strike="noStrike" cap="none" dirty="0" err="1">
                <a:solidFill>
                  <a:srgbClr val="000000"/>
                </a:solidFill>
                <a:effectLst/>
                <a:latin typeface="Arial"/>
                <a:ea typeface="Arial"/>
                <a:cs typeface="Arial"/>
                <a:sym typeface="Arial"/>
              </a:rPr>
              <a:t>presi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dential</a:t>
            </a:r>
            <a:r>
              <a:rPr lang="en-US" sz="1100" b="0" i="0" u="none" strike="noStrike" cap="none" dirty="0">
                <a:solidFill>
                  <a:srgbClr val="000000"/>
                </a:solidFill>
                <a:effectLst/>
                <a:latin typeface="Arial"/>
                <a:ea typeface="Arial"/>
                <a:cs typeface="Arial"/>
                <a:sym typeface="Arial"/>
              </a:rPr>
              <a:t> speeches and debates (Baum and </a:t>
            </a:r>
            <a:r>
              <a:rPr lang="en-US" sz="1100" b="0" i="0" u="none" strike="noStrike" cap="none" dirty="0" err="1">
                <a:solidFill>
                  <a:srgbClr val="000000"/>
                </a:solidFill>
                <a:effectLst/>
                <a:latin typeface="Arial"/>
                <a:ea typeface="Arial"/>
                <a:cs typeface="Arial"/>
                <a:sym typeface="Arial"/>
              </a:rPr>
              <a:t>Kernell</a:t>
            </a:r>
            <a:r>
              <a:rPr lang="en-US" sz="1100" b="0" i="0" u="none" strike="noStrike" cap="none" dirty="0">
                <a:solidFill>
                  <a:srgbClr val="000000"/>
                </a:solidFill>
                <a:effectLst/>
                <a:latin typeface="Arial"/>
                <a:ea typeface="Arial"/>
                <a:cs typeface="Arial"/>
                <a:sym typeface="Arial"/>
              </a:rPr>
              <a:t>, 1999). The increased choice provided by cable enabled citizens to switch to entertainment if they so desired during these </a:t>
            </a:r>
            <a:r>
              <a:rPr lang="en-US" sz="1100" b="0" i="0" u="none" strike="noStrike" cap="none" dirty="0" err="1">
                <a:solidFill>
                  <a:srgbClr val="000000"/>
                </a:solidFill>
                <a:effectLst/>
                <a:latin typeface="Arial"/>
                <a:ea typeface="Arial"/>
                <a:cs typeface="Arial"/>
                <a:sym typeface="Arial"/>
              </a:rPr>
              <a:t>politi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cal</a:t>
            </a:r>
            <a:r>
              <a:rPr lang="en-US" sz="1100" b="0" i="0" u="none" strike="noStrike" cap="none" dirty="0">
                <a:solidFill>
                  <a:srgbClr val="000000"/>
                </a:solidFill>
                <a:effectLst/>
                <a:latin typeface="Arial"/>
                <a:ea typeface="Arial"/>
                <a:cs typeface="Arial"/>
                <a:sym typeface="Arial"/>
              </a:rPr>
              <a:t> moments. Prior’s (2007) extensive research confirms that as media choice has in­ creased owing to cable television and the Internet, citizens have been empowered to avoid the news. Prior’s measure of “relative entertainment preference” shows that those preferring entertainment can and do opt out of news exposure when they have access to more media options. </a:t>
            </a:r>
            <a:endParaRPr lang="en-US" dirty="0"/>
          </a:p>
          <a:p>
            <a:pPr marL="158750" indent="0">
              <a:buNone/>
            </a:pPr>
            <a:endParaRPr lang="en-US" dirty="0"/>
          </a:p>
          <a:p>
            <a:pPr marL="158750" indent="0">
              <a:buNone/>
            </a:pP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which issues motivate people to gather more information. Some citizens are members of issue publics, or groups finding certain issues to be particularly important (Converse, 1964). These citizens select information relevant to their issue-public membership more frequently than information about other issues. Health-care workers, for example, are more likely than others to read health-care information (Iyengar et al., 2008). Those finding an issue personally important tend to se­lect more information on the issue versus those who do not find the issue as important (Kim, 2009). </a:t>
            </a: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In particular, some hypothesize that because the Internet allows more choice, people prefer to go online for information when they dis­ agree with or do not trust the reportage in more mainstream outlets </a:t>
            </a: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158750" indent="0">
              <a:buNone/>
            </a:pPr>
            <a:endParaRPr lang="en-US" dirty="0"/>
          </a:p>
        </p:txBody>
      </p:sp>
    </p:spTree>
    <p:extLst>
      <p:ext uri="{BB962C8B-B14F-4D97-AF65-F5344CB8AC3E}">
        <p14:creationId xmlns:p14="http://schemas.microsoft.com/office/powerpoint/2010/main" val="1631557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The authors antici­pated that as media choices increased, however, people might encounter less diversity in the media. </a:t>
            </a:r>
            <a:endParaRPr lang="en-US" dirty="0"/>
          </a:p>
          <a:p>
            <a:pPr marL="158750" indent="0">
              <a:buNone/>
            </a:pPr>
            <a:endParaRPr lang="en-US" dirty="0"/>
          </a:p>
        </p:txBody>
      </p:sp>
    </p:spTree>
    <p:extLst>
      <p:ext uri="{BB962C8B-B14F-4D97-AF65-F5344CB8AC3E}">
        <p14:creationId xmlns:p14="http://schemas.microsoft.com/office/powerpoint/2010/main" val="4009331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05750" y="1214125"/>
            <a:ext cx="2854500" cy="20526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5200"/>
              <a:buNone/>
              <a:defRPr sz="5200"/>
            </a:lvl1pPr>
            <a:lvl2pPr lvl="1">
              <a:lnSpc>
                <a:spcPct val="80000"/>
              </a:lnSpc>
              <a:spcBef>
                <a:spcPts val="0"/>
              </a:spcBef>
              <a:spcAft>
                <a:spcPts val="0"/>
              </a:spcAft>
              <a:buSzPts val="5200"/>
              <a:buNone/>
              <a:defRPr sz="5200"/>
            </a:lvl2pPr>
            <a:lvl3pPr lvl="2">
              <a:lnSpc>
                <a:spcPct val="80000"/>
              </a:lnSpc>
              <a:spcBef>
                <a:spcPts val="0"/>
              </a:spcBef>
              <a:spcAft>
                <a:spcPts val="0"/>
              </a:spcAft>
              <a:buSzPts val="5200"/>
              <a:buNone/>
              <a:defRPr sz="5200"/>
            </a:lvl3pPr>
            <a:lvl4pPr lvl="3">
              <a:lnSpc>
                <a:spcPct val="80000"/>
              </a:lnSpc>
              <a:spcBef>
                <a:spcPts val="0"/>
              </a:spcBef>
              <a:spcAft>
                <a:spcPts val="0"/>
              </a:spcAft>
              <a:buSzPts val="5200"/>
              <a:buNone/>
              <a:defRPr sz="5200"/>
            </a:lvl4pPr>
            <a:lvl5pPr lvl="4">
              <a:lnSpc>
                <a:spcPct val="80000"/>
              </a:lnSpc>
              <a:spcBef>
                <a:spcPts val="0"/>
              </a:spcBef>
              <a:spcAft>
                <a:spcPts val="0"/>
              </a:spcAft>
              <a:buSzPts val="5200"/>
              <a:buNone/>
              <a:defRPr sz="5200"/>
            </a:lvl5pPr>
            <a:lvl6pPr lvl="5">
              <a:lnSpc>
                <a:spcPct val="80000"/>
              </a:lnSpc>
              <a:spcBef>
                <a:spcPts val="0"/>
              </a:spcBef>
              <a:spcAft>
                <a:spcPts val="0"/>
              </a:spcAft>
              <a:buSzPts val="5200"/>
              <a:buNone/>
              <a:defRPr sz="5200"/>
            </a:lvl6pPr>
            <a:lvl7pPr lvl="6">
              <a:lnSpc>
                <a:spcPct val="80000"/>
              </a:lnSpc>
              <a:spcBef>
                <a:spcPts val="0"/>
              </a:spcBef>
              <a:spcAft>
                <a:spcPts val="0"/>
              </a:spcAft>
              <a:buSzPts val="5200"/>
              <a:buNone/>
              <a:defRPr sz="5200"/>
            </a:lvl7pPr>
            <a:lvl8pPr lvl="7">
              <a:lnSpc>
                <a:spcPct val="80000"/>
              </a:lnSpc>
              <a:spcBef>
                <a:spcPts val="0"/>
              </a:spcBef>
              <a:spcAft>
                <a:spcPts val="0"/>
              </a:spcAft>
              <a:buSzPts val="5200"/>
              <a:buNone/>
              <a:defRPr sz="5200"/>
            </a:lvl8pPr>
            <a:lvl9pPr lvl="8">
              <a:lnSpc>
                <a:spcPct val="80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05750" y="3367525"/>
            <a:ext cx="31098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ctrTitle" idx="2"/>
          </p:nvPr>
        </p:nvSpPr>
        <p:spPr>
          <a:xfrm>
            <a:off x="805750" y="2575000"/>
            <a:ext cx="3347100" cy="5739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accent6"/>
              </a:buClr>
              <a:buSzPts val="3000"/>
              <a:buNone/>
              <a:defRPr sz="3000">
                <a:solidFill>
                  <a:schemeClr val="accent6"/>
                </a:solidFill>
              </a:defRPr>
            </a:lvl1pPr>
            <a:lvl2pPr lvl="1" rtl="0">
              <a:lnSpc>
                <a:spcPct val="80000"/>
              </a:lnSpc>
              <a:spcBef>
                <a:spcPts val="0"/>
              </a:spcBef>
              <a:spcAft>
                <a:spcPts val="0"/>
              </a:spcAft>
              <a:buClr>
                <a:schemeClr val="accent6"/>
              </a:buClr>
              <a:buSzPts val="3000"/>
              <a:buNone/>
              <a:defRPr sz="3000">
                <a:solidFill>
                  <a:schemeClr val="accent6"/>
                </a:solidFill>
              </a:defRPr>
            </a:lvl2pPr>
            <a:lvl3pPr lvl="2" rtl="0">
              <a:lnSpc>
                <a:spcPct val="80000"/>
              </a:lnSpc>
              <a:spcBef>
                <a:spcPts val="0"/>
              </a:spcBef>
              <a:spcAft>
                <a:spcPts val="0"/>
              </a:spcAft>
              <a:buClr>
                <a:schemeClr val="accent6"/>
              </a:buClr>
              <a:buSzPts val="3000"/>
              <a:buNone/>
              <a:defRPr sz="3000">
                <a:solidFill>
                  <a:schemeClr val="accent6"/>
                </a:solidFill>
              </a:defRPr>
            </a:lvl3pPr>
            <a:lvl4pPr lvl="3" rtl="0">
              <a:lnSpc>
                <a:spcPct val="80000"/>
              </a:lnSpc>
              <a:spcBef>
                <a:spcPts val="0"/>
              </a:spcBef>
              <a:spcAft>
                <a:spcPts val="0"/>
              </a:spcAft>
              <a:buClr>
                <a:schemeClr val="accent6"/>
              </a:buClr>
              <a:buSzPts val="3000"/>
              <a:buNone/>
              <a:defRPr sz="3000">
                <a:solidFill>
                  <a:schemeClr val="accent6"/>
                </a:solidFill>
              </a:defRPr>
            </a:lvl4pPr>
            <a:lvl5pPr lvl="4" rtl="0">
              <a:lnSpc>
                <a:spcPct val="80000"/>
              </a:lnSpc>
              <a:spcBef>
                <a:spcPts val="0"/>
              </a:spcBef>
              <a:spcAft>
                <a:spcPts val="0"/>
              </a:spcAft>
              <a:buClr>
                <a:schemeClr val="accent6"/>
              </a:buClr>
              <a:buSzPts val="3000"/>
              <a:buNone/>
              <a:defRPr sz="3000">
                <a:solidFill>
                  <a:schemeClr val="accent6"/>
                </a:solidFill>
              </a:defRPr>
            </a:lvl5pPr>
            <a:lvl6pPr lvl="5" rtl="0">
              <a:lnSpc>
                <a:spcPct val="80000"/>
              </a:lnSpc>
              <a:spcBef>
                <a:spcPts val="0"/>
              </a:spcBef>
              <a:spcAft>
                <a:spcPts val="0"/>
              </a:spcAft>
              <a:buClr>
                <a:schemeClr val="accent6"/>
              </a:buClr>
              <a:buSzPts val="3000"/>
              <a:buNone/>
              <a:defRPr sz="3000">
                <a:solidFill>
                  <a:schemeClr val="accent6"/>
                </a:solidFill>
              </a:defRPr>
            </a:lvl6pPr>
            <a:lvl7pPr lvl="6" rtl="0">
              <a:lnSpc>
                <a:spcPct val="80000"/>
              </a:lnSpc>
              <a:spcBef>
                <a:spcPts val="0"/>
              </a:spcBef>
              <a:spcAft>
                <a:spcPts val="0"/>
              </a:spcAft>
              <a:buClr>
                <a:schemeClr val="accent6"/>
              </a:buClr>
              <a:buSzPts val="3000"/>
              <a:buNone/>
              <a:defRPr sz="3000">
                <a:solidFill>
                  <a:schemeClr val="accent6"/>
                </a:solidFill>
              </a:defRPr>
            </a:lvl7pPr>
            <a:lvl8pPr lvl="7" rtl="0">
              <a:lnSpc>
                <a:spcPct val="80000"/>
              </a:lnSpc>
              <a:spcBef>
                <a:spcPts val="0"/>
              </a:spcBef>
              <a:spcAft>
                <a:spcPts val="0"/>
              </a:spcAft>
              <a:buClr>
                <a:schemeClr val="accent6"/>
              </a:buClr>
              <a:buSzPts val="3000"/>
              <a:buNone/>
              <a:defRPr sz="3000">
                <a:solidFill>
                  <a:schemeClr val="accent6"/>
                </a:solidFill>
              </a:defRPr>
            </a:lvl8pPr>
            <a:lvl9pPr lvl="8" rtl="0">
              <a:lnSpc>
                <a:spcPct val="80000"/>
              </a:lnSpc>
              <a:spcBef>
                <a:spcPts val="0"/>
              </a:spcBef>
              <a:spcAft>
                <a:spcPts val="0"/>
              </a:spcAft>
              <a:buClr>
                <a:schemeClr val="accent6"/>
              </a:buClr>
              <a:buSzPts val="3000"/>
              <a:buNone/>
              <a:defRPr sz="3000">
                <a:solidFill>
                  <a:schemeClr val="accent6"/>
                </a:solidFill>
              </a:defRPr>
            </a:lvl9pPr>
          </a:lstStyle>
          <a:p>
            <a:endParaRPr/>
          </a:p>
        </p:txBody>
      </p:sp>
      <p:sp>
        <p:nvSpPr>
          <p:cNvPr id="12" name="Google Shape;12;p2"/>
          <p:cNvSpPr/>
          <p:nvPr/>
        </p:nvSpPr>
        <p:spPr>
          <a:xfrm>
            <a:off x="4143095" y="16"/>
            <a:ext cx="5001120" cy="4610752"/>
          </a:xfrm>
          <a:custGeom>
            <a:avLst/>
            <a:gdLst/>
            <a:ahLst/>
            <a:cxnLst/>
            <a:rect l="l" t="t" r="r" b="b"/>
            <a:pathLst>
              <a:path w="227272" h="209532" extrusionOk="0">
                <a:moveTo>
                  <a:pt x="76464" y="0"/>
                </a:moveTo>
                <a:cubicBezTo>
                  <a:pt x="16774" y="52437"/>
                  <a:pt x="1" y="131312"/>
                  <a:pt x="39210" y="177376"/>
                </a:cubicBezTo>
                <a:cubicBezTo>
                  <a:pt x="57561" y="198930"/>
                  <a:pt x="84958" y="209532"/>
                  <a:pt x="115199" y="209532"/>
                </a:cubicBezTo>
                <a:cubicBezTo>
                  <a:pt x="150420" y="209532"/>
                  <a:pt x="189498" y="195150"/>
                  <a:pt x="222630" y="166944"/>
                </a:cubicBezTo>
                <a:cubicBezTo>
                  <a:pt x="224206" y="165606"/>
                  <a:pt x="225754" y="164243"/>
                  <a:pt x="227272" y="162860"/>
                </a:cubicBezTo>
                <a:lnTo>
                  <a:pt x="227272" y="0"/>
                </a:lnTo>
                <a:close/>
              </a:path>
            </a:pathLst>
          </a:custGeom>
          <a:solidFill>
            <a:srgbClr val="92C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011909" y="526475"/>
            <a:ext cx="1132324" cy="503120"/>
          </a:xfrm>
          <a:custGeom>
            <a:avLst/>
            <a:gdLst/>
            <a:ahLst/>
            <a:cxnLst/>
            <a:rect l="l" t="t" r="r" b="b"/>
            <a:pathLst>
              <a:path w="26116" h="11604" extrusionOk="0">
                <a:moveTo>
                  <a:pt x="26114" y="1"/>
                </a:moveTo>
                <a:cubicBezTo>
                  <a:pt x="26024" y="35"/>
                  <a:pt x="25934" y="69"/>
                  <a:pt x="25846" y="106"/>
                </a:cubicBezTo>
                <a:cubicBezTo>
                  <a:pt x="23796" y="975"/>
                  <a:pt x="22125" y="2534"/>
                  <a:pt x="20593" y="4151"/>
                </a:cubicBezTo>
                <a:cubicBezTo>
                  <a:pt x="19258" y="5557"/>
                  <a:pt x="17942" y="7068"/>
                  <a:pt x="16193" y="7904"/>
                </a:cubicBezTo>
                <a:cubicBezTo>
                  <a:pt x="14949" y="8498"/>
                  <a:pt x="13433" y="8612"/>
                  <a:pt x="11901" y="8612"/>
                </a:cubicBezTo>
                <a:cubicBezTo>
                  <a:pt x="10945" y="8612"/>
                  <a:pt x="9982" y="8568"/>
                  <a:pt x="9075" y="8568"/>
                </a:cubicBezTo>
                <a:cubicBezTo>
                  <a:pt x="8602" y="8568"/>
                  <a:pt x="8145" y="8580"/>
                  <a:pt x="7711" y="8617"/>
                </a:cubicBezTo>
                <a:cubicBezTo>
                  <a:pt x="5301" y="8818"/>
                  <a:pt x="0" y="11604"/>
                  <a:pt x="4749" y="11604"/>
                </a:cubicBezTo>
                <a:cubicBezTo>
                  <a:pt x="4905" y="11604"/>
                  <a:pt x="5073" y="11600"/>
                  <a:pt x="5252" y="11594"/>
                </a:cubicBezTo>
                <a:cubicBezTo>
                  <a:pt x="11785" y="11365"/>
                  <a:pt x="18328" y="11308"/>
                  <a:pt x="24871" y="11308"/>
                </a:cubicBezTo>
                <a:cubicBezTo>
                  <a:pt x="25286" y="11308"/>
                  <a:pt x="25701" y="11308"/>
                  <a:pt x="26116" y="11309"/>
                </a:cubicBezTo>
                <a:lnTo>
                  <a:pt x="261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794913" y="356500"/>
            <a:ext cx="1349675" cy="431400"/>
          </a:xfrm>
          <a:custGeom>
            <a:avLst/>
            <a:gdLst/>
            <a:ahLst/>
            <a:cxnLst/>
            <a:rect l="l" t="t" r="r" b="b"/>
            <a:pathLst>
              <a:path w="53987" h="17256" fill="none" extrusionOk="0">
                <a:moveTo>
                  <a:pt x="53987" y="17254"/>
                </a:moveTo>
                <a:cubicBezTo>
                  <a:pt x="53987" y="14789"/>
                  <a:pt x="49298" y="15667"/>
                  <a:pt x="46887" y="15710"/>
                </a:cubicBezTo>
                <a:cubicBezTo>
                  <a:pt x="45955" y="15727"/>
                  <a:pt x="44824" y="15690"/>
                  <a:pt x="44365" y="14618"/>
                </a:cubicBezTo>
                <a:cubicBezTo>
                  <a:pt x="43921" y="13574"/>
                  <a:pt x="44440" y="12273"/>
                  <a:pt x="44345" y="11083"/>
                </a:cubicBezTo>
                <a:cubicBezTo>
                  <a:pt x="44157" y="8690"/>
                  <a:pt x="41747" y="7910"/>
                  <a:pt x="39965" y="8385"/>
                </a:cubicBezTo>
                <a:cubicBezTo>
                  <a:pt x="38181" y="8861"/>
                  <a:pt x="36303" y="9955"/>
                  <a:pt x="34628" y="9014"/>
                </a:cubicBezTo>
                <a:cubicBezTo>
                  <a:pt x="32387" y="7754"/>
                  <a:pt x="32489" y="5423"/>
                  <a:pt x="30876" y="3008"/>
                </a:cubicBezTo>
                <a:cubicBezTo>
                  <a:pt x="29240" y="556"/>
                  <a:pt x="26383" y="1"/>
                  <a:pt x="24031" y="1018"/>
                </a:cubicBezTo>
                <a:cubicBezTo>
                  <a:pt x="21680" y="2034"/>
                  <a:pt x="19775" y="4364"/>
                  <a:pt x="18244" y="6933"/>
                </a:cubicBezTo>
                <a:cubicBezTo>
                  <a:pt x="16733" y="9466"/>
                  <a:pt x="15879" y="13939"/>
                  <a:pt x="11870" y="15180"/>
                </a:cubicBezTo>
                <a:cubicBezTo>
                  <a:pt x="9448" y="15930"/>
                  <a:pt x="7133" y="13167"/>
                  <a:pt x="4738" y="13417"/>
                </a:cubicBezTo>
                <a:cubicBezTo>
                  <a:pt x="2632" y="13637"/>
                  <a:pt x="1" y="14789"/>
                  <a:pt x="631" y="17256"/>
                </a:cubicBezTo>
                <a:close/>
              </a:path>
            </a:pathLst>
          </a:custGeom>
          <a:no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660238" y="4260925"/>
            <a:ext cx="1768225" cy="356725"/>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58888" y="915250"/>
            <a:ext cx="51300" cy="51275"/>
          </a:xfrm>
          <a:custGeom>
            <a:avLst/>
            <a:gdLst/>
            <a:ahLst/>
            <a:cxnLst/>
            <a:rect l="l" t="t" r="r" b="b"/>
            <a:pathLst>
              <a:path w="2052" h="2051" fill="none" extrusionOk="0">
                <a:moveTo>
                  <a:pt x="2052" y="987"/>
                </a:moveTo>
                <a:cubicBezTo>
                  <a:pt x="2052" y="1387"/>
                  <a:pt x="1812" y="1747"/>
                  <a:pt x="1443" y="1900"/>
                </a:cubicBezTo>
                <a:cubicBezTo>
                  <a:pt x="1073" y="2051"/>
                  <a:pt x="649" y="1967"/>
                  <a:pt x="368" y="1685"/>
                </a:cubicBezTo>
                <a:cubicBezTo>
                  <a:pt x="85" y="1403"/>
                  <a:pt x="1" y="978"/>
                  <a:pt x="154" y="610"/>
                </a:cubicBezTo>
                <a:cubicBezTo>
                  <a:pt x="306" y="240"/>
                  <a:pt x="666" y="0"/>
                  <a:pt x="1065" y="0"/>
                </a:cubicBezTo>
                <a:cubicBezTo>
                  <a:pt x="1610" y="0"/>
                  <a:pt x="2052" y="441"/>
                  <a:pt x="2052" y="987"/>
                </a:cubicBezTo>
                <a:close/>
              </a:path>
            </a:pathLst>
          </a:custGeom>
          <a:no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011613" y="453400"/>
            <a:ext cx="476175" cy="25"/>
          </a:xfrm>
          <a:custGeom>
            <a:avLst/>
            <a:gdLst/>
            <a:ahLst/>
            <a:cxnLst/>
            <a:rect l="l" t="t" r="r" b="b"/>
            <a:pathLst>
              <a:path w="19047" h="1" fill="none" extrusionOk="0">
                <a:moveTo>
                  <a:pt x="1" y="0"/>
                </a:moveTo>
                <a:lnTo>
                  <a:pt x="19047" y="0"/>
                </a:lnTo>
              </a:path>
            </a:pathLst>
          </a:custGeom>
          <a:noFill/>
          <a:ln w="167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601588" y="453400"/>
            <a:ext cx="188975" cy="25"/>
          </a:xfrm>
          <a:custGeom>
            <a:avLst/>
            <a:gdLst/>
            <a:ahLst/>
            <a:cxnLst/>
            <a:rect l="l" t="t" r="r" b="b"/>
            <a:pathLst>
              <a:path w="7559" h="1" fill="none" extrusionOk="0">
                <a:moveTo>
                  <a:pt x="1" y="0"/>
                </a:moveTo>
                <a:lnTo>
                  <a:pt x="7559" y="0"/>
                </a:lnTo>
              </a:path>
            </a:pathLst>
          </a:custGeom>
          <a:noFill/>
          <a:ln w="167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024088" y="4760825"/>
            <a:ext cx="189000" cy="25"/>
          </a:xfrm>
          <a:custGeom>
            <a:avLst/>
            <a:gdLst/>
            <a:ahLst/>
            <a:cxnLst/>
            <a:rect l="l" t="t" r="r" b="b"/>
            <a:pathLst>
              <a:path w="7560" h="1" fill="none" extrusionOk="0">
                <a:moveTo>
                  <a:pt x="0" y="0"/>
                </a:moveTo>
                <a:lnTo>
                  <a:pt x="7559" y="0"/>
                </a:lnTo>
              </a:path>
            </a:pathLst>
          </a:custGeom>
          <a:solidFill>
            <a:schemeClr val="accent2"/>
          </a:solidFill>
          <a:ln w="167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0;p2"/>
          <p:cNvGrpSpPr/>
          <p:nvPr/>
        </p:nvGrpSpPr>
        <p:grpSpPr>
          <a:xfrm>
            <a:off x="3046138" y="601325"/>
            <a:ext cx="68950" cy="68900"/>
            <a:chOff x="5627413" y="1896725"/>
            <a:chExt cx="68950" cy="68900"/>
          </a:xfrm>
        </p:grpSpPr>
        <p:sp>
          <p:nvSpPr>
            <p:cNvPr id="21" name="Google Shape;21;p2"/>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2"/>
            </a:solidFill>
            <a:ln w="111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2"/>
            </a:solidFill>
            <a:ln w="111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4"/>
          <p:cNvSpPr txBox="1">
            <a:spLocks noGrp="1"/>
          </p:cNvSpPr>
          <p:nvPr>
            <p:ph type="body" idx="1"/>
          </p:nvPr>
        </p:nvSpPr>
        <p:spPr>
          <a:xfrm>
            <a:off x="743525" y="1204100"/>
            <a:ext cx="7377000" cy="3220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4"/>
          <p:cNvSpPr/>
          <p:nvPr/>
        </p:nvSpPr>
        <p:spPr>
          <a:xfrm>
            <a:off x="8310012" y="794052"/>
            <a:ext cx="879783" cy="390910"/>
          </a:xfrm>
          <a:custGeom>
            <a:avLst/>
            <a:gdLst/>
            <a:ahLst/>
            <a:cxnLst/>
            <a:rect l="l" t="t" r="r" b="b"/>
            <a:pathLst>
              <a:path w="26116" h="11604" extrusionOk="0">
                <a:moveTo>
                  <a:pt x="26114" y="1"/>
                </a:moveTo>
                <a:cubicBezTo>
                  <a:pt x="26024" y="35"/>
                  <a:pt x="25934" y="69"/>
                  <a:pt x="25846" y="106"/>
                </a:cubicBezTo>
                <a:cubicBezTo>
                  <a:pt x="23796" y="975"/>
                  <a:pt x="22125" y="2534"/>
                  <a:pt x="20593" y="4151"/>
                </a:cubicBezTo>
                <a:cubicBezTo>
                  <a:pt x="19258" y="5557"/>
                  <a:pt x="17942" y="7068"/>
                  <a:pt x="16193" y="7904"/>
                </a:cubicBezTo>
                <a:cubicBezTo>
                  <a:pt x="14949" y="8498"/>
                  <a:pt x="13433" y="8612"/>
                  <a:pt x="11901" y="8612"/>
                </a:cubicBezTo>
                <a:cubicBezTo>
                  <a:pt x="10945" y="8612"/>
                  <a:pt x="9982" y="8568"/>
                  <a:pt x="9075" y="8568"/>
                </a:cubicBezTo>
                <a:cubicBezTo>
                  <a:pt x="8602" y="8568"/>
                  <a:pt x="8145" y="8580"/>
                  <a:pt x="7711" y="8617"/>
                </a:cubicBezTo>
                <a:cubicBezTo>
                  <a:pt x="5301" y="8818"/>
                  <a:pt x="0" y="11604"/>
                  <a:pt x="4749" y="11604"/>
                </a:cubicBezTo>
                <a:cubicBezTo>
                  <a:pt x="4905" y="11604"/>
                  <a:pt x="5073" y="11600"/>
                  <a:pt x="5252" y="11594"/>
                </a:cubicBezTo>
                <a:cubicBezTo>
                  <a:pt x="11785" y="11365"/>
                  <a:pt x="18328" y="11308"/>
                  <a:pt x="24871" y="11308"/>
                </a:cubicBezTo>
                <a:cubicBezTo>
                  <a:pt x="25286" y="11308"/>
                  <a:pt x="25701" y="11308"/>
                  <a:pt x="26116" y="11309"/>
                </a:cubicBezTo>
                <a:lnTo>
                  <a:pt x="261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7951541" y="91771"/>
            <a:ext cx="1818687" cy="581312"/>
          </a:xfrm>
          <a:custGeom>
            <a:avLst/>
            <a:gdLst/>
            <a:ahLst/>
            <a:cxnLst/>
            <a:rect l="l" t="t" r="r" b="b"/>
            <a:pathLst>
              <a:path w="53987" h="17256" fill="none" extrusionOk="0">
                <a:moveTo>
                  <a:pt x="53987" y="17254"/>
                </a:moveTo>
                <a:cubicBezTo>
                  <a:pt x="53987" y="14789"/>
                  <a:pt x="49298" y="15667"/>
                  <a:pt x="46887" y="15710"/>
                </a:cubicBezTo>
                <a:cubicBezTo>
                  <a:pt x="45955" y="15727"/>
                  <a:pt x="44824" y="15690"/>
                  <a:pt x="44365" y="14618"/>
                </a:cubicBezTo>
                <a:cubicBezTo>
                  <a:pt x="43921" y="13574"/>
                  <a:pt x="44440" y="12273"/>
                  <a:pt x="44345" y="11083"/>
                </a:cubicBezTo>
                <a:cubicBezTo>
                  <a:pt x="44157" y="8690"/>
                  <a:pt x="41747" y="7910"/>
                  <a:pt x="39965" y="8385"/>
                </a:cubicBezTo>
                <a:cubicBezTo>
                  <a:pt x="38181" y="8861"/>
                  <a:pt x="36303" y="9955"/>
                  <a:pt x="34628" y="9014"/>
                </a:cubicBezTo>
                <a:cubicBezTo>
                  <a:pt x="32387" y="7754"/>
                  <a:pt x="32489" y="5423"/>
                  <a:pt x="30876" y="3008"/>
                </a:cubicBezTo>
                <a:cubicBezTo>
                  <a:pt x="29240" y="556"/>
                  <a:pt x="26383" y="1"/>
                  <a:pt x="24031" y="1018"/>
                </a:cubicBezTo>
                <a:cubicBezTo>
                  <a:pt x="21680" y="2034"/>
                  <a:pt x="19775" y="4364"/>
                  <a:pt x="18244" y="6933"/>
                </a:cubicBezTo>
                <a:cubicBezTo>
                  <a:pt x="16733" y="9466"/>
                  <a:pt x="15879" y="13939"/>
                  <a:pt x="11870" y="15180"/>
                </a:cubicBezTo>
                <a:cubicBezTo>
                  <a:pt x="9448" y="15930"/>
                  <a:pt x="7133" y="13167"/>
                  <a:pt x="4738" y="13417"/>
                </a:cubicBezTo>
                <a:cubicBezTo>
                  <a:pt x="2632" y="13637"/>
                  <a:pt x="1" y="14789"/>
                  <a:pt x="631" y="17256"/>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2975211" y="268525"/>
            <a:ext cx="641646" cy="34"/>
          </a:xfrm>
          <a:custGeom>
            <a:avLst/>
            <a:gdLst/>
            <a:ahLst/>
            <a:cxnLst/>
            <a:rect l="l" t="t" r="r" b="b"/>
            <a:pathLst>
              <a:path w="19047" h="1" fill="none" extrusionOk="0">
                <a:moveTo>
                  <a:pt x="1" y="0"/>
                </a:moveTo>
                <a:lnTo>
                  <a:pt x="19047" y="0"/>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3282227" y="366425"/>
            <a:ext cx="254644" cy="34"/>
          </a:xfrm>
          <a:custGeom>
            <a:avLst/>
            <a:gdLst/>
            <a:ahLst/>
            <a:cxnLst/>
            <a:rect l="l" t="t" r="r" b="b"/>
            <a:pathLst>
              <a:path w="7559" h="1" fill="none" extrusionOk="0">
                <a:moveTo>
                  <a:pt x="1" y="0"/>
                </a:moveTo>
                <a:lnTo>
                  <a:pt x="7559" y="0"/>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8512888" y="2533570"/>
            <a:ext cx="474017" cy="34"/>
          </a:xfrm>
          <a:custGeom>
            <a:avLst/>
            <a:gdLst/>
            <a:ahLst/>
            <a:cxnLst/>
            <a:rect l="l" t="t" r="r" b="b"/>
            <a:pathLst>
              <a:path w="14071" h="1" fill="none" extrusionOk="0">
                <a:moveTo>
                  <a:pt x="1" y="1"/>
                </a:moveTo>
                <a:lnTo>
                  <a:pt x="14071" y="1"/>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4"/>
          <p:cNvGrpSpPr/>
          <p:nvPr/>
        </p:nvGrpSpPr>
        <p:grpSpPr>
          <a:xfrm>
            <a:off x="8940450" y="2987037"/>
            <a:ext cx="92876" cy="92876"/>
            <a:chOff x="18635775" y="3220037"/>
            <a:chExt cx="92876" cy="92876"/>
          </a:xfrm>
        </p:grpSpPr>
        <p:sp>
          <p:nvSpPr>
            <p:cNvPr id="36" name="Google Shape;36;p4"/>
            <p:cNvSpPr/>
            <p:nvPr/>
          </p:nvSpPr>
          <p:spPr>
            <a:xfrm>
              <a:off x="18682196" y="3220037"/>
              <a:ext cx="34" cy="92876"/>
            </a:xfrm>
            <a:custGeom>
              <a:avLst/>
              <a:gdLst/>
              <a:ahLst/>
              <a:cxnLst/>
              <a:rect l="l" t="t" r="r" b="b"/>
              <a:pathLst>
                <a:path w="1" h="2757" fill="none" extrusionOk="0">
                  <a:moveTo>
                    <a:pt x="1" y="0"/>
                  </a:moveTo>
                  <a:lnTo>
                    <a:pt x="1" y="2757"/>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18635775" y="3266459"/>
              <a:ext cx="92876" cy="34"/>
            </a:xfrm>
            <a:custGeom>
              <a:avLst/>
              <a:gdLst/>
              <a:ahLst/>
              <a:cxnLst/>
              <a:rect l="l" t="t" r="r" b="b"/>
              <a:pathLst>
                <a:path w="2757"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4"/>
          <p:cNvGrpSpPr/>
          <p:nvPr/>
        </p:nvGrpSpPr>
        <p:grpSpPr>
          <a:xfrm>
            <a:off x="324508" y="1328629"/>
            <a:ext cx="92910" cy="92843"/>
            <a:chOff x="5627413" y="1896725"/>
            <a:chExt cx="68950" cy="68900"/>
          </a:xfrm>
        </p:grpSpPr>
        <p:sp>
          <p:nvSpPr>
            <p:cNvPr id="39" name="Google Shape;39;p4"/>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4"/>
          <p:cNvSpPr txBox="1">
            <a:spLocks noGrp="1"/>
          </p:cNvSpPr>
          <p:nvPr>
            <p:ph type="title"/>
          </p:nvPr>
        </p:nvSpPr>
        <p:spPr>
          <a:xfrm>
            <a:off x="743525" y="520675"/>
            <a:ext cx="5094300" cy="683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400"/>
              <a:buNone/>
              <a:defRPr sz="2400"/>
            </a:lvl2pPr>
            <a:lvl3pPr lvl="2" rtl="0">
              <a:lnSpc>
                <a:spcPct val="80000"/>
              </a:lnSpc>
              <a:spcBef>
                <a:spcPts val="0"/>
              </a:spcBef>
              <a:spcAft>
                <a:spcPts val="0"/>
              </a:spcAft>
              <a:buSzPts val="2400"/>
              <a:buNone/>
              <a:defRPr sz="2400"/>
            </a:lvl3pPr>
            <a:lvl4pPr lvl="3" rtl="0">
              <a:lnSpc>
                <a:spcPct val="80000"/>
              </a:lnSpc>
              <a:spcBef>
                <a:spcPts val="0"/>
              </a:spcBef>
              <a:spcAft>
                <a:spcPts val="0"/>
              </a:spcAft>
              <a:buSzPts val="2400"/>
              <a:buNone/>
              <a:defRPr sz="2400"/>
            </a:lvl4pPr>
            <a:lvl5pPr lvl="4" rtl="0">
              <a:lnSpc>
                <a:spcPct val="80000"/>
              </a:lnSpc>
              <a:spcBef>
                <a:spcPts val="0"/>
              </a:spcBef>
              <a:spcAft>
                <a:spcPts val="0"/>
              </a:spcAft>
              <a:buSzPts val="2400"/>
              <a:buNone/>
              <a:defRPr sz="2400"/>
            </a:lvl5pPr>
            <a:lvl6pPr lvl="5" rtl="0">
              <a:lnSpc>
                <a:spcPct val="80000"/>
              </a:lnSpc>
              <a:spcBef>
                <a:spcPts val="0"/>
              </a:spcBef>
              <a:spcAft>
                <a:spcPts val="0"/>
              </a:spcAft>
              <a:buSzPts val="2400"/>
              <a:buNone/>
              <a:defRPr sz="2400"/>
            </a:lvl6pPr>
            <a:lvl7pPr lvl="6" rtl="0">
              <a:lnSpc>
                <a:spcPct val="80000"/>
              </a:lnSpc>
              <a:spcBef>
                <a:spcPts val="0"/>
              </a:spcBef>
              <a:spcAft>
                <a:spcPts val="0"/>
              </a:spcAft>
              <a:buSzPts val="2400"/>
              <a:buNone/>
              <a:defRPr sz="2400"/>
            </a:lvl7pPr>
            <a:lvl8pPr lvl="7" rtl="0">
              <a:lnSpc>
                <a:spcPct val="80000"/>
              </a:lnSpc>
              <a:spcBef>
                <a:spcPts val="0"/>
              </a:spcBef>
              <a:spcAft>
                <a:spcPts val="0"/>
              </a:spcAft>
              <a:buSzPts val="2400"/>
              <a:buNone/>
              <a:defRPr sz="2400"/>
            </a:lvl8pPr>
            <a:lvl9pPr lvl="8" rtl="0">
              <a:lnSpc>
                <a:spcPct val="80000"/>
              </a:lnSpc>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31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ONE_COLUMN_TEXT_2_1">
    <p:spTree>
      <p:nvGrpSpPr>
        <p:cNvPr id="1" name="Shape 314"/>
        <p:cNvGrpSpPr/>
        <p:nvPr/>
      </p:nvGrpSpPr>
      <p:grpSpPr>
        <a:xfrm>
          <a:off x="0" y="0"/>
          <a:ext cx="0" cy="0"/>
          <a:chOff x="0" y="0"/>
          <a:chExt cx="0" cy="0"/>
        </a:xfrm>
      </p:grpSpPr>
      <p:sp>
        <p:nvSpPr>
          <p:cNvPr id="315" name="Google Shape;315;p26"/>
          <p:cNvSpPr/>
          <p:nvPr/>
        </p:nvSpPr>
        <p:spPr>
          <a:xfrm>
            <a:off x="4000707" y="-128674"/>
            <a:ext cx="2382683" cy="480687"/>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26"/>
          <p:cNvGrpSpPr/>
          <p:nvPr/>
        </p:nvGrpSpPr>
        <p:grpSpPr>
          <a:xfrm rot="10800000">
            <a:off x="-1135854" y="-493775"/>
            <a:ext cx="6398896" cy="6254243"/>
            <a:chOff x="4526596" y="-33950"/>
            <a:chExt cx="6398896" cy="6254243"/>
          </a:xfrm>
        </p:grpSpPr>
        <p:sp>
          <p:nvSpPr>
            <p:cNvPr id="317" name="Google Shape;317;p26"/>
            <p:cNvSpPr/>
            <p:nvPr/>
          </p:nvSpPr>
          <p:spPr>
            <a:xfrm rot="-2124055">
              <a:off x="5593290" y="1783739"/>
              <a:ext cx="1570708" cy="1237509"/>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rgbClr val="CE9FBC">
                <a:alpha val="34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rot="2969057">
              <a:off x="5809454" y="522465"/>
              <a:ext cx="3833180" cy="5141413"/>
            </a:xfrm>
            <a:custGeom>
              <a:avLst/>
              <a:gdLst/>
              <a:ahLst/>
              <a:cxnLst/>
              <a:rect l="l" t="t" r="r" b="b"/>
              <a:pathLst>
                <a:path w="29948" h="40169" extrusionOk="0">
                  <a:moveTo>
                    <a:pt x="8382" y="1"/>
                  </a:moveTo>
                  <a:cubicBezTo>
                    <a:pt x="6298" y="1"/>
                    <a:pt x="4274" y="675"/>
                    <a:pt x="2612" y="2368"/>
                  </a:cubicBezTo>
                  <a:cubicBezTo>
                    <a:pt x="689" y="4357"/>
                    <a:pt x="1" y="7241"/>
                    <a:pt x="809" y="9885"/>
                  </a:cubicBezTo>
                  <a:cubicBezTo>
                    <a:pt x="1902" y="13305"/>
                    <a:pt x="5223" y="15435"/>
                    <a:pt x="7539" y="18177"/>
                  </a:cubicBezTo>
                  <a:cubicBezTo>
                    <a:pt x="9320" y="20286"/>
                    <a:pt x="10544" y="22810"/>
                    <a:pt x="11090" y="25519"/>
                  </a:cubicBezTo>
                  <a:cubicBezTo>
                    <a:pt x="11593" y="28010"/>
                    <a:pt x="11516" y="30589"/>
                    <a:pt x="11975" y="33091"/>
                  </a:cubicBezTo>
                  <a:cubicBezTo>
                    <a:pt x="12434" y="35593"/>
                    <a:pt x="13581" y="38160"/>
                    <a:pt x="15799" y="39406"/>
                  </a:cubicBezTo>
                  <a:cubicBezTo>
                    <a:pt x="16729" y="39929"/>
                    <a:pt x="17782" y="40169"/>
                    <a:pt x="18847" y="40169"/>
                  </a:cubicBezTo>
                  <a:cubicBezTo>
                    <a:pt x="20071" y="40169"/>
                    <a:pt x="21311" y="39852"/>
                    <a:pt x="22398" y="39285"/>
                  </a:cubicBezTo>
                  <a:cubicBezTo>
                    <a:pt x="24430" y="38226"/>
                    <a:pt x="25981" y="36390"/>
                    <a:pt x="27074" y="34380"/>
                  </a:cubicBezTo>
                  <a:cubicBezTo>
                    <a:pt x="29947" y="29136"/>
                    <a:pt x="29947" y="22613"/>
                    <a:pt x="27828" y="17030"/>
                  </a:cubicBezTo>
                  <a:cubicBezTo>
                    <a:pt x="25708" y="11436"/>
                    <a:pt x="21622" y="6749"/>
                    <a:pt x="16848" y="3155"/>
                  </a:cubicBezTo>
                  <a:cubicBezTo>
                    <a:pt x="14502" y="1395"/>
                    <a:pt x="11380" y="1"/>
                    <a:pt x="83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26"/>
          <p:cNvSpPr/>
          <p:nvPr/>
        </p:nvSpPr>
        <p:spPr>
          <a:xfrm>
            <a:off x="-789359" y="352009"/>
            <a:ext cx="1818687" cy="581312"/>
          </a:xfrm>
          <a:custGeom>
            <a:avLst/>
            <a:gdLst/>
            <a:ahLst/>
            <a:cxnLst/>
            <a:rect l="l" t="t" r="r" b="b"/>
            <a:pathLst>
              <a:path w="53987" h="17256" fill="none" extrusionOk="0">
                <a:moveTo>
                  <a:pt x="53987" y="17254"/>
                </a:moveTo>
                <a:cubicBezTo>
                  <a:pt x="53987" y="14789"/>
                  <a:pt x="49298" y="15667"/>
                  <a:pt x="46887" y="15710"/>
                </a:cubicBezTo>
                <a:cubicBezTo>
                  <a:pt x="45955" y="15727"/>
                  <a:pt x="44824" y="15690"/>
                  <a:pt x="44365" y="14618"/>
                </a:cubicBezTo>
                <a:cubicBezTo>
                  <a:pt x="43921" y="13574"/>
                  <a:pt x="44440" y="12273"/>
                  <a:pt x="44345" y="11083"/>
                </a:cubicBezTo>
                <a:cubicBezTo>
                  <a:pt x="44157" y="8690"/>
                  <a:pt x="41747" y="7910"/>
                  <a:pt x="39965" y="8385"/>
                </a:cubicBezTo>
                <a:cubicBezTo>
                  <a:pt x="38181" y="8861"/>
                  <a:pt x="36303" y="9955"/>
                  <a:pt x="34628" y="9014"/>
                </a:cubicBezTo>
                <a:cubicBezTo>
                  <a:pt x="32387" y="7754"/>
                  <a:pt x="32489" y="5423"/>
                  <a:pt x="30876" y="3008"/>
                </a:cubicBezTo>
                <a:cubicBezTo>
                  <a:pt x="29240" y="556"/>
                  <a:pt x="26383" y="1"/>
                  <a:pt x="24031" y="1018"/>
                </a:cubicBezTo>
                <a:cubicBezTo>
                  <a:pt x="21680" y="2034"/>
                  <a:pt x="19775" y="4364"/>
                  <a:pt x="18244" y="6933"/>
                </a:cubicBezTo>
                <a:cubicBezTo>
                  <a:pt x="16733" y="9466"/>
                  <a:pt x="15879" y="13939"/>
                  <a:pt x="11870" y="15180"/>
                </a:cubicBezTo>
                <a:cubicBezTo>
                  <a:pt x="9448" y="15930"/>
                  <a:pt x="7133" y="13167"/>
                  <a:pt x="4738" y="13417"/>
                </a:cubicBezTo>
                <a:cubicBezTo>
                  <a:pt x="2632" y="13637"/>
                  <a:pt x="1" y="14789"/>
                  <a:pt x="631" y="17256"/>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 name="Google Shape;320;p26"/>
          <p:cNvGrpSpPr/>
          <p:nvPr/>
        </p:nvGrpSpPr>
        <p:grpSpPr>
          <a:xfrm>
            <a:off x="6539758" y="4931704"/>
            <a:ext cx="92910" cy="92843"/>
            <a:chOff x="5627413" y="1896725"/>
            <a:chExt cx="68950" cy="68900"/>
          </a:xfrm>
        </p:grpSpPr>
        <p:sp>
          <p:nvSpPr>
            <p:cNvPr id="321" name="Google Shape;321;p26"/>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26"/>
          <p:cNvSpPr/>
          <p:nvPr/>
        </p:nvSpPr>
        <p:spPr>
          <a:xfrm>
            <a:off x="2580922" y="4768857"/>
            <a:ext cx="69127" cy="69194"/>
          </a:xfrm>
          <a:custGeom>
            <a:avLst/>
            <a:gdLst/>
            <a:ahLst/>
            <a:cxnLst/>
            <a:rect l="l" t="t" r="r" b="b"/>
            <a:pathLst>
              <a:path w="2052" h="2054" fill="none" extrusionOk="0">
                <a:moveTo>
                  <a:pt x="2051" y="988"/>
                </a:moveTo>
                <a:cubicBezTo>
                  <a:pt x="2051" y="1388"/>
                  <a:pt x="1811" y="1747"/>
                  <a:pt x="1442" y="1900"/>
                </a:cubicBezTo>
                <a:cubicBezTo>
                  <a:pt x="1073" y="2053"/>
                  <a:pt x="649" y="1969"/>
                  <a:pt x="366" y="1686"/>
                </a:cubicBezTo>
                <a:cubicBezTo>
                  <a:pt x="85" y="1403"/>
                  <a:pt x="0" y="979"/>
                  <a:pt x="152" y="611"/>
                </a:cubicBezTo>
                <a:cubicBezTo>
                  <a:pt x="305" y="242"/>
                  <a:pt x="665" y="1"/>
                  <a:pt x="1064" y="1"/>
                </a:cubicBezTo>
                <a:cubicBezTo>
                  <a:pt x="1610" y="1"/>
                  <a:pt x="2051" y="444"/>
                  <a:pt x="2051" y="988"/>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4231022" y="883007"/>
            <a:ext cx="69127" cy="69194"/>
          </a:xfrm>
          <a:custGeom>
            <a:avLst/>
            <a:gdLst/>
            <a:ahLst/>
            <a:cxnLst/>
            <a:rect l="l" t="t" r="r" b="b"/>
            <a:pathLst>
              <a:path w="2052" h="2054" fill="none" extrusionOk="0">
                <a:moveTo>
                  <a:pt x="2051" y="988"/>
                </a:moveTo>
                <a:cubicBezTo>
                  <a:pt x="2051" y="1388"/>
                  <a:pt x="1811" y="1747"/>
                  <a:pt x="1442" y="1900"/>
                </a:cubicBezTo>
                <a:cubicBezTo>
                  <a:pt x="1073" y="2053"/>
                  <a:pt x="649" y="1969"/>
                  <a:pt x="366" y="1686"/>
                </a:cubicBezTo>
                <a:cubicBezTo>
                  <a:pt x="85" y="1403"/>
                  <a:pt x="0" y="979"/>
                  <a:pt x="152" y="611"/>
                </a:cubicBezTo>
                <a:cubicBezTo>
                  <a:pt x="305" y="242"/>
                  <a:pt x="665" y="1"/>
                  <a:pt x="1064" y="1"/>
                </a:cubicBezTo>
                <a:cubicBezTo>
                  <a:pt x="1610" y="1"/>
                  <a:pt x="2051" y="444"/>
                  <a:pt x="2051" y="988"/>
                </a:cubicBezTo>
                <a:close/>
              </a:path>
            </a:pathLst>
          </a:custGeom>
          <a:solidFill>
            <a:srgbClr val="FFFFFF"/>
          </a:solid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5" name="Google Shape;325;p26"/>
          <p:cNvGrpSpPr/>
          <p:nvPr/>
        </p:nvGrpSpPr>
        <p:grpSpPr>
          <a:xfrm>
            <a:off x="4219133" y="2786279"/>
            <a:ext cx="92910" cy="92843"/>
            <a:chOff x="5627413" y="1896725"/>
            <a:chExt cx="68950" cy="68900"/>
          </a:xfrm>
        </p:grpSpPr>
        <p:sp>
          <p:nvSpPr>
            <p:cNvPr id="326" name="Google Shape;326;p26"/>
            <p:cNvSpPr/>
            <p:nvPr/>
          </p:nvSpPr>
          <p:spPr>
            <a:xfrm>
              <a:off x="5661888" y="1896725"/>
              <a:ext cx="25" cy="68900"/>
            </a:xfrm>
            <a:custGeom>
              <a:avLst/>
              <a:gdLst/>
              <a:ahLst/>
              <a:cxnLst/>
              <a:rect l="l" t="t" r="r" b="b"/>
              <a:pathLst>
                <a:path w="1" h="2756" fill="none" extrusionOk="0">
                  <a:moveTo>
                    <a:pt x="0" y="0"/>
                  </a:moveTo>
                  <a:lnTo>
                    <a:pt x="0" y="2755"/>
                  </a:lnTo>
                </a:path>
              </a:pathLst>
            </a:custGeom>
            <a:solidFill>
              <a:srgbClr val="FFFFFF"/>
            </a:solid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5627413" y="1931150"/>
              <a:ext cx="68950" cy="25"/>
            </a:xfrm>
            <a:custGeom>
              <a:avLst/>
              <a:gdLst/>
              <a:ahLst/>
              <a:cxnLst/>
              <a:rect l="l" t="t" r="r" b="b"/>
              <a:pathLst>
                <a:path w="2758" h="1" fill="none" extrusionOk="0">
                  <a:moveTo>
                    <a:pt x="2757" y="0"/>
                  </a:moveTo>
                  <a:lnTo>
                    <a:pt x="1" y="0"/>
                  </a:lnTo>
                </a:path>
              </a:pathLst>
            </a:custGeom>
            <a:solidFill>
              <a:srgbClr val="FFFFFF"/>
            </a:solid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26"/>
          <p:cNvSpPr/>
          <p:nvPr/>
        </p:nvSpPr>
        <p:spPr>
          <a:xfrm>
            <a:off x="5545472" y="4247682"/>
            <a:ext cx="69127" cy="69194"/>
          </a:xfrm>
          <a:custGeom>
            <a:avLst/>
            <a:gdLst/>
            <a:ahLst/>
            <a:cxnLst/>
            <a:rect l="l" t="t" r="r" b="b"/>
            <a:pathLst>
              <a:path w="2052" h="2054" fill="none" extrusionOk="0">
                <a:moveTo>
                  <a:pt x="2051" y="988"/>
                </a:moveTo>
                <a:cubicBezTo>
                  <a:pt x="2051" y="1388"/>
                  <a:pt x="1811" y="1747"/>
                  <a:pt x="1442" y="1900"/>
                </a:cubicBezTo>
                <a:cubicBezTo>
                  <a:pt x="1073" y="2053"/>
                  <a:pt x="649" y="1969"/>
                  <a:pt x="366" y="1686"/>
                </a:cubicBezTo>
                <a:cubicBezTo>
                  <a:pt x="85" y="1403"/>
                  <a:pt x="0" y="979"/>
                  <a:pt x="152" y="611"/>
                </a:cubicBezTo>
                <a:cubicBezTo>
                  <a:pt x="305" y="242"/>
                  <a:pt x="665" y="1"/>
                  <a:pt x="1064" y="1"/>
                </a:cubicBezTo>
                <a:cubicBezTo>
                  <a:pt x="1610" y="1"/>
                  <a:pt x="2051" y="444"/>
                  <a:pt x="2051" y="988"/>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APTION_ONLY_1_2_2">
    <p:spTree>
      <p:nvGrpSpPr>
        <p:cNvPr id="1" name="Shape 329"/>
        <p:cNvGrpSpPr/>
        <p:nvPr/>
      </p:nvGrpSpPr>
      <p:grpSpPr>
        <a:xfrm>
          <a:off x="0" y="0"/>
          <a:ext cx="0" cy="0"/>
          <a:chOff x="0" y="0"/>
          <a:chExt cx="0" cy="0"/>
        </a:xfrm>
      </p:grpSpPr>
      <p:sp>
        <p:nvSpPr>
          <p:cNvPr id="330" name="Google Shape;330;p27"/>
          <p:cNvSpPr/>
          <p:nvPr/>
        </p:nvSpPr>
        <p:spPr>
          <a:xfrm>
            <a:off x="0" y="2349862"/>
            <a:ext cx="9144005" cy="2793640"/>
          </a:xfrm>
          <a:custGeom>
            <a:avLst/>
            <a:gdLst/>
            <a:ahLst/>
            <a:cxnLst/>
            <a:rect l="l" t="t" r="r" b="b"/>
            <a:pathLst>
              <a:path w="268310" h="81973" extrusionOk="0">
                <a:moveTo>
                  <a:pt x="102356" y="0"/>
                </a:moveTo>
                <a:cubicBezTo>
                  <a:pt x="93483" y="0"/>
                  <a:pt x="84343" y="4733"/>
                  <a:pt x="79028" y="11723"/>
                </a:cubicBezTo>
                <a:cubicBezTo>
                  <a:pt x="73107" y="19513"/>
                  <a:pt x="72184" y="29777"/>
                  <a:pt x="66914" y="37814"/>
                </a:cubicBezTo>
                <a:cubicBezTo>
                  <a:pt x="61686" y="45788"/>
                  <a:pt x="52668" y="51450"/>
                  <a:pt x="43041" y="51802"/>
                </a:cubicBezTo>
                <a:cubicBezTo>
                  <a:pt x="42550" y="51820"/>
                  <a:pt x="42054" y="51826"/>
                  <a:pt x="41555" y="51826"/>
                </a:cubicBezTo>
                <a:cubicBezTo>
                  <a:pt x="40018" y="51826"/>
                  <a:pt x="38455" y="51762"/>
                  <a:pt x="36910" y="51762"/>
                </a:cubicBezTo>
                <a:cubicBezTo>
                  <a:pt x="33705" y="51762"/>
                  <a:pt x="30581" y="52040"/>
                  <a:pt x="27940" y="53748"/>
                </a:cubicBezTo>
                <a:cubicBezTo>
                  <a:pt x="21854" y="57686"/>
                  <a:pt x="21242" y="67343"/>
                  <a:pt x="19922" y="70936"/>
                </a:cubicBezTo>
                <a:cubicBezTo>
                  <a:pt x="17318" y="78034"/>
                  <a:pt x="5972" y="71533"/>
                  <a:pt x="1" y="81973"/>
                </a:cubicBezTo>
                <a:lnTo>
                  <a:pt x="268109" y="81973"/>
                </a:lnTo>
                <a:cubicBezTo>
                  <a:pt x="268310" y="76971"/>
                  <a:pt x="266606" y="61374"/>
                  <a:pt x="265391" y="59518"/>
                </a:cubicBezTo>
                <a:cubicBezTo>
                  <a:pt x="260152" y="51515"/>
                  <a:pt x="248029" y="47996"/>
                  <a:pt x="239376" y="46445"/>
                </a:cubicBezTo>
                <a:cubicBezTo>
                  <a:pt x="230038" y="44769"/>
                  <a:pt x="218642" y="44685"/>
                  <a:pt x="210905" y="39114"/>
                </a:cubicBezTo>
                <a:cubicBezTo>
                  <a:pt x="202473" y="33041"/>
                  <a:pt x="198759" y="21039"/>
                  <a:pt x="188746" y="18441"/>
                </a:cubicBezTo>
                <a:cubicBezTo>
                  <a:pt x="187196" y="18039"/>
                  <a:pt x="185636" y="17874"/>
                  <a:pt x="184068" y="17874"/>
                </a:cubicBezTo>
                <a:cubicBezTo>
                  <a:pt x="178713" y="17874"/>
                  <a:pt x="173274" y="19804"/>
                  <a:pt x="167905" y="20824"/>
                </a:cubicBezTo>
                <a:cubicBezTo>
                  <a:pt x="164949" y="21385"/>
                  <a:pt x="161942" y="21663"/>
                  <a:pt x="158936" y="21663"/>
                </a:cubicBezTo>
                <a:cubicBezTo>
                  <a:pt x="151713" y="21663"/>
                  <a:pt x="144488" y="20061"/>
                  <a:pt x="137946" y="16946"/>
                </a:cubicBezTo>
                <a:cubicBezTo>
                  <a:pt x="127519" y="11982"/>
                  <a:pt x="118536" y="2766"/>
                  <a:pt x="106975" y="450"/>
                </a:cubicBezTo>
                <a:cubicBezTo>
                  <a:pt x="105459" y="145"/>
                  <a:pt x="103911" y="0"/>
                  <a:pt x="102356" y="0"/>
                </a:cubicBezTo>
                <a:close/>
              </a:path>
            </a:pathLst>
          </a:custGeom>
          <a:solidFill>
            <a:srgbClr val="CE9FBC">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flipH="1">
            <a:off x="4073382" y="936888"/>
            <a:ext cx="2382683" cy="480687"/>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a:off x="-56033" y="3047978"/>
            <a:ext cx="474017" cy="34"/>
          </a:xfrm>
          <a:custGeom>
            <a:avLst/>
            <a:gdLst/>
            <a:ahLst/>
            <a:cxnLst/>
            <a:rect l="l" t="t" r="r" b="b"/>
            <a:pathLst>
              <a:path w="14071" h="1" fill="none" extrusionOk="0">
                <a:moveTo>
                  <a:pt x="1" y="1"/>
                </a:moveTo>
                <a:lnTo>
                  <a:pt x="14071" y="1"/>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a:off x="8512888" y="2533570"/>
            <a:ext cx="474017" cy="34"/>
          </a:xfrm>
          <a:custGeom>
            <a:avLst/>
            <a:gdLst/>
            <a:ahLst/>
            <a:cxnLst/>
            <a:rect l="l" t="t" r="r" b="b"/>
            <a:pathLst>
              <a:path w="14071" h="1" fill="none" extrusionOk="0">
                <a:moveTo>
                  <a:pt x="1" y="1"/>
                </a:moveTo>
                <a:lnTo>
                  <a:pt x="14071" y="1"/>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27"/>
          <p:cNvGrpSpPr/>
          <p:nvPr/>
        </p:nvGrpSpPr>
        <p:grpSpPr>
          <a:xfrm>
            <a:off x="8940450" y="2987037"/>
            <a:ext cx="92876" cy="92876"/>
            <a:chOff x="18635775" y="3220037"/>
            <a:chExt cx="92876" cy="92876"/>
          </a:xfrm>
        </p:grpSpPr>
        <p:sp>
          <p:nvSpPr>
            <p:cNvPr id="335" name="Google Shape;335;p27"/>
            <p:cNvSpPr/>
            <p:nvPr/>
          </p:nvSpPr>
          <p:spPr>
            <a:xfrm>
              <a:off x="18682196" y="3220037"/>
              <a:ext cx="34" cy="92876"/>
            </a:xfrm>
            <a:custGeom>
              <a:avLst/>
              <a:gdLst/>
              <a:ahLst/>
              <a:cxnLst/>
              <a:rect l="l" t="t" r="r" b="b"/>
              <a:pathLst>
                <a:path w="1" h="2757" fill="none" extrusionOk="0">
                  <a:moveTo>
                    <a:pt x="1" y="0"/>
                  </a:moveTo>
                  <a:lnTo>
                    <a:pt x="1" y="2757"/>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a:off x="18635775" y="3266459"/>
              <a:ext cx="92876" cy="34"/>
            </a:xfrm>
            <a:custGeom>
              <a:avLst/>
              <a:gdLst/>
              <a:ahLst/>
              <a:cxnLst/>
              <a:rect l="l" t="t" r="r" b="b"/>
              <a:pathLst>
                <a:path w="2757"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27"/>
          <p:cNvGrpSpPr/>
          <p:nvPr/>
        </p:nvGrpSpPr>
        <p:grpSpPr>
          <a:xfrm>
            <a:off x="655108" y="1150954"/>
            <a:ext cx="92910" cy="92843"/>
            <a:chOff x="5627413" y="1896725"/>
            <a:chExt cx="68950" cy="68900"/>
          </a:xfrm>
        </p:grpSpPr>
        <p:sp>
          <p:nvSpPr>
            <p:cNvPr id="338" name="Google Shape;338;p27"/>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7"/>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 name="Google Shape;340;p27"/>
          <p:cNvSpPr/>
          <p:nvPr/>
        </p:nvSpPr>
        <p:spPr>
          <a:xfrm flipH="1">
            <a:off x="7460032" y="456213"/>
            <a:ext cx="2382683" cy="480687"/>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APTION_ONLY_2">
    <p:spTree>
      <p:nvGrpSpPr>
        <p:cNvPr id="1" name="Shape 341"/>
        <p:cNvGrpSpPr/>
        <p:nvPr/>
      </p:nvGrpSpPr>
      <p:grpSpPr>
        <a:xfrm>
          <a:off x="0" y="0"/>
          <a:ext cx="0" cy="0"/>
          <a:chOff x="0" y="0"/>
          <a:chExt cx="0" cy="0"/>
        </a:xfrm>
      </p:grpSpPr>
      <p:sp>
        <p:nvSpPr>
          <p:cNvPr id="342" name="Google Shape;342;p28"/>
          <p:cNvSpPr/>
          <p:nvPr/>
        </p:nvSpPr>
        <p:spPr>
          <a:xfrm rot="7882444">
            <a:off x="6589885" y="-1137348"/>
            <a:ext cx="3103938" cy="4188230"/>
          </a:xfrm>
          <a:custGeom>
            <a:avLst/>
            <a:gdLst/>
            <a:ahLst/>
            <a:cxnLst/>
            <a:rect l="l" t="t" r="r" b="b"/>
            <a:pathLst>
              <a:path w="17110" h="23087" extrusionOk="0">
                <a:moveTo>
                  <a:pt x="11060" y="0"/>
                </a:moveTo>
                <a:cubicBezTo>
                  <a:pt x="8458" y="0"/>
                  <a:pt x="4658" y="1566"/>
                  <a:pt x="3223" y="2864"/>
                </a:cubicBezTo>
                <a:cubicBezTo>
                  <a:pt x="252" y="5519"/>
                  <a:pt x="0" y="12336"/>
                  <a:pt x="732" y="15865"/>
                </a:cubicBezTo>
                <a:cubicBezTo>
                  <a:pt x="1322" y="18750"/>
                  <a:pt x="3136" y="21525"/>
                  <a:pt x="5878" y="22606"/>
                </a:cubicBezTo>
                <a:cubicBezTo>
                  <a:pt x="6704" y="22933"/>
                  <a:pt x="7578" y="23086"/>
                  <a:pt x="8457" y="23086"/>
                </a:cubicBezTo>
                <a:cubicBezTo>
                  <a:pt x="10604" y="23086"/>
                  <a:pt x="12780" y="22176"/>
                  <a:pt x="14346" y="20673"/>
                </a:cubicBezTo>
                <a:cubicBezTo>
                  <a:pt x="15241" y="19809"/>
                  <a:pt x="15973" y="18739"/>
                  <a:pt x="16279" y="17526"/>
                </a:cubicBezTo>
                <a:cubicBezTo>
                  <a:pt x="17110" y="14248"/>
                  <a:pt x="14651" y="11047"/>
                  <a:pt x="14422" y="7671"/>
                </a:cubicBezTo>
                <a:cubicBezTo>
                  <a:pt x="14335" y="6371"/>
                  <a:pt x="14586" y="5071"/>
                  <a:pt x="14520" y="3771"/>
                </a:cubicBezTo>
                <a:cubicBezTo>
                  <a:pt x="14444" y="2482"/>
                  <a:pt x="13985" y="1094"/>
                  <a:pt x="12882" y="406"/>
                </a:cubicBezTo>
                <a:cubicBezTo>
                  <a:pt x="12419" y="122"/>
                  <a:pt x="11786" y="0"/>
                  <a:pt x="11060" y="0"/>
                </a:cubicBezTo>
                <a:close/>
              </a:path>
            </a:pathLst>
          </a:custGeom>
          <a:solidFill>
            <a:srgbClr val="CE9FBC">
              <a:alpha val="34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8"/>
          <p:cNvSpPr/>
          <p:nvPr/>
        </p:nvSpPr>
        <p:spPr>
          <a:xfrm>
            <a:off x="5868148" y="382100"/>
            <a:ext cx="1811016" cy="365358"/>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8"/>
          <p:cNvSpPr/>
          <p:nvPr/>
        </p:nvSpPr>
        <p:spPr>
          <a:xfrm>
            <a:off x="-922759" y="4065521"/>
            <a:ext cx="1818687" cy="581311"/>
          </a:xfrm>
          <a:custGeom>
            <a:avLst/>
            <a:gdLst/>
            <a:ahLst/>
            <a:cxnLst/>
            <a:rect l="l" t="t" r="r" b="b"/>
            <a:pathLst>
              <a:path w="53987" h="17256" fill="none" extrusionOk="0">
                <a:moveTo>
                  <a:pt x="53987" y="17254"/>
                </a:moveTo>
                <a:cubicBezTo>
                  <a:pt x="53987" y="14789"/>
                  <a:pt x="49298" y="15667"/>
                  <a:pt x="46887" y="15710"/>
                </a:cubicBezTo>
                <a:cubicBezTo>
                  <a:pt x="45955" y="15727"/>
                  <a:pt x="44824" y="15690"/>
                  <a:pt x="44365" y="14618"/>
                </a:cubicBezTo>
                <a:cubicBezTo>
                  <a:pt x="43921" y="13574"/>
                  <a:pt x="44440" y="12273"/>
                  <a:pt x="44345" y="11083"/>
                </a:cubicBezTo>
                <a:cubicBezTo>
                  <a:pt x="44157" y="8690"/>
                  <a:pt x="41747" y="7910"/>
                  <a:pt x="39965" y="8385"/>
                </a:cubicBezTo>
                <a:cubicBezTo>
                  <a:pt x="38181" y="8861"/>
                  <a:pt x="36303" y="9955"/>
                  <a:pt x="34628" y="9014"/>
                </a:cubicBezTo>
                <a:cubicBezTo>
                  <a:pt x="32387" y="7754"/>
                  <a:pt x="32489" y="5423"/>
                  <a:pt x="30876" y="3008"/>
                </a:cubicBezTo>
                <a:cubicBezTo>
                  <a:pt x="29240" y="556"/>
                  <a:pt x="26383" y="1"/>
                  <a:pt x="24031" y="1018"/>
                </a:cubicBezTo>
                <a:cubicBezTo>
                  <a:pt x="21680" y="2034"/>
                  <a:pt x="19775" y="4364"/>
                  <a:pt x="18244" y="6933"/>
                </a:cubicBezTo>
                <a:cubicBezTo>
                  <a:pt x="16733" y="9466"/>
                  <a:pt x="15879" y="13939"/>
                  <a:pt x="11870" y="15180"/>
                </a:cubicBezTo>
                <a:cubicBezTo>
                  <a:pt x="9448" y="15930"/>
                  <a:pt x="7133" y="13167"/>
                  <a:pt x="4738" y="13417"/>
                </a:cubicBezTo>
                <a:cubicBezTo>
                  <a:pt x="2632" y="13637"/>
                  <a:pt x="1" y="14789"/>
                  <a:pt x="631" y="17256"/>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 name="Google Shape;345;p28"/>
          <p:cNvGrpSpPr/>
          <p:nvPr/>
        </p:nvGrpSpPr>
        <p:grpSpPr>
          <a:xfrm>
            <a:off x="3424008" y="1130804"/>
            <a:ext cx="92910" cy="92843"/>
            <a:chOff x="5627413" y="1896725"/>
            <a:chExt cx="68950" cy="68900"/>
          </a:xfrm>
        </p:grpSpPr>
        <p:sp>
          <p:nvSpPr>
            <p:cNvPr id="346" name="Google Shape;346;p28"/>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28"/>
          <p:cNvSpPr/>
          <p:nvPr/>
        </p:nvSpPr>
        <p:spPr>
          <a:xfrm>
            <a:off x="8846822" y="2518757"/>
            <a:ext cx="69127" cy="69194"/>
          </a:xfrm>
          <a:custGeom>
            <a:avLst/>
            <a:gdLst/>
            <a:ahLst/>
            <a:cxnLst/>
            <a:rect l="l" t="t" r="r" b="b"/>
            <a:pathLst>
              <a:path w="2052" h="2054" fill="none" extrusionOk="0">
                <a:moveTo>
                  <a:pt x="2051" y="988"/>
                </a:moveTo>
                <a:cubicBezTo>
                  <a:pt x="2051" y="1388"/>
                  <a:pt x="1811" y="1747"/>
                  <a:pt x="1442" y="1900"/>
                </a:cubicBezTo>
                <a:cubicBezTo>
                  <a:pt x="1073" y="2053"/>
                  <a:pt x="649" y="1969"/>
                  <a:pt x="366" y="1686"/>
                </a:cubicBezTo>
                <a:cubicBezTo>
                  <a:pt x="85" y="1403"/>
                  <a:pt x="0" y="979"/>
                  <a:pt x="152" y="611"/>
                </a:cubicBezTo>
                <a:cubicBezTo>
                  <a:pt x="305" y="242"/>
                  <a:pt x="665" y="1"/>
                  <a:pt x="1064" y="1"/>
                </a:cubicBezTo>
                <a:cubicBezTo>
                  <a:pt x="1610" y="1"/>
                  <a:pt x="2051" y="444"/>
                  <a:pt x="2051" y="988"/>
                </a:cubicBezTo>
                <a:close/>
              </a:path>
            </a:pathLst>
          </a:custGeom>
          <a:solidFill>
            <a:srgbClr val="FFFFFF"/>
          </a:solid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2800"/>
              <a:buFont typeface="Abril Fatface"/>
              <a:buNone/>
              <a:defRPr sz="2800">
                <a:solidFill>
                  <a:schemeClr val="accent2"/>
                </a:solidFill>
                <a:latin typeface="Abril Fatface"/>
                <a:ea typeface="Abril Fatface"/>
                <a:cs typeface="Abril Fatface"/>
                <a:sym typeface="Abril Fatface"/>
              </a:defRPr>
            </a:lvl1pPr>
            <a:lvl2pPr lvl="1">
              <a:spcBef>
                <a:spcPts val="0"/>
              </a:spcBef>
              <a:spcAft>
                <a:spcPts val="0"/>
              </a:spcAft>
              <a:buClr>
                <a:schemeClr val="accent2"/>
              </a:buClr>
              <a:buSzPts val="2800"/>
              <a:buNone/>
              <a:defRPr sz="2800">
                <a:solidFill>
                  <a:schemeClr val="accent2"/>
                </a:solidFill>
              </a:defRPr>
            </a:lvl2pPr>
            <a:lvl3pPr lvl="2">
              <a:spcBef>
                <a:spcPts val="0"/>
              </a:spcBef>
              <a:spcAft>
                <a:spcPts val="0"/>
              </a:spcAft>
              <a:buClr>
                <a:schemeClr val="accent2"/>
              </a:buClr>
              <a:buSzPts val="2800"/>
              <a:buNone/>
              <a:defRPr sz="2800">
                <a:solidFill>
                  <a:schemeClr val="accent2"/>
                </a:solidFill>
              </a:defRPr>
            </a:lvl3pPr>
            <a:lvl4pPr lvl="3">
              <a:spcBef>
                <a:spcPts val="0"/>
              </a:spcBef>
              <a:spcAft>
                <a:spcPts val="0"/>
              </a:spcAft>
              <a:buClr>
                <a:schemeClr val="accent2"/>
              </a:buClr>
              <a:buSzPts val="2800"/>
              <a:buNone/>
              <a:defRPr sz="2800">
                <a:solidFill>
                  <a:schemeClr val="accent2"/>
                </a:solidFill>
              </a:defRPr>
            </a:lvl4pPr>
            <a:lvl5pPr lvl="4">
              <a:spcBef>
                <a:spcPts val="0"/>
              </a:spcBef>
              <a:spcAft>
                <a:spcPts val="0"/>
              </a:spcAft>
              <a:buClr>
                <a:schemeClr val="accent2"/>
              </a:buClr>
              <a:buSzPts val="2800"/>
              <a:buNone/>
              <a:defRPr sz="2800">
                <a:solidFill>
                  <a:schemeClr val="accent2"/>
                </a:solidFill>
              </a:defRPr>
            </a:lvl5pPr>
            <a:lvl6pPr lvl="5">
              <a:spcBef>
                <a:spcPts val="0"/>
              </a:spcBef>
              <a:spcAft>
                <a:spcPts val="0"/>
              </a:spcAft>
              <a:buClr>
                <a:schemeClr val="accent2"/>
              </a:buClr>
              <a:buSzPts val="2800"/>
              <a:buNone/>
              <a:defRPr sz="2800">
                <a:solidFill>
                  <a:schemeClr val="accent2"/>
                </a:solidFill>
              </a:defRPr>
            </a:lvl6pPr>
            <a:lvl7pPr lvl="6">
              <a:spcBef>
                <a:spcPts val="0"/>
              </a:spcBef>
              <a:spcAft>
                <a:spcPts val="0"/>
              </a:spcAft>
              <a:buClr>
                <a:schemeClr val="accent2"/>
              </a:buClr>
              <a:buSzPts val="2800"/>
              <a:buNone/>
              <a:defRPr sz="2800">
                <a:solidFill>
                  <a:schemeClr val="accent2"/>
                </a:solidFill>
              </a:defRPr>
            </a:lvl7pPr>
            <a:lvl8pPr lvl="7">
              <a:spcBef>
                <a:spcPts val="0"/>
              </a:spcBef>
              <a:spcAft>
                <a:spcPts val="0"/>
              </a:spcAft>
              <a:buClr>
                <a:schemeClr val="accent2"/>
              </a:buClr>
              <a:buSzPts val="2800"/>
              <a:buNone/>
              <a:defRPr sz="2800">
                <a:solidFill>
                  <a:schemeClr val="accent2"/>
                </a:solidFill>
              </a:defRPr>
            </a:lvl8pPr>
            <a:lvl9pPr lvl="8">
              <a:spcBef>
                <a:spcPts val="0"/>
              </a:spcBef>
              <a:spcAft>
                <a:spcPts val="0"/>
              </a:spcAft>
              <a:buClr>
                <a:schemeClr val="accent2"/>
              </a:buClr>
              <a:buSzPts val="2800"/>
              <a:buNone/>
              <a:defRPr sz="2800">
                <a:solidFill>
                  <a:schemeClr val="accen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DM Sans"/>
              <a:buChar char="●"/>
              <a:defRPr sz="1800">
                <a:solidFill>
                  <a:schemeClr val="accent2"/>
                </a:solidFill>
                <a:latin typeface="DM Sans"/>
                <a:ea typeface="DM Sans"/>
                <a:cs typeface="DM Sans"/>
                <a:sym typeface="DM Sans"/>
              </a:defRPr>
            </a:lvl1pPr>
            <a:lvl2pPr marL="914400" lvl="1"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2pPr>
            <a:lvl3pPr marL="1371600" lvl="2"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3pPr>
            <a:lvl4pPr marL="1828800" lvl="3"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4pPr>
            <a:lvl5pPr marL="2286000" lvl="4"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5pPr>
            <a:lvl6pPr marL="2743200" lvl="5"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6pPr>
            <a:lvl7pPr marL="3200400" lvl="6"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7pPr>
            <a:lvl8pPr marL="3657600" lvl="7"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8pPr>
            <a:lvl9pPr marL="4114800" lvl="8" indent="-317500">
              <a:lnSpc>
                <a:spcPct val="100000"/>
              </a:lnSpc>
              <a:spcBef>
                <a:spcPts val="1600"/>
              </a:spcBef>
              <a:spcAft>
                <a:spcPts val="1600"/>
              </a:spcAft>
              <a:buClr>
                <a:schemeClr val="accent2"/>
              </a:buClr>
              <a:buSzPts val="1400"/>
              <a:buFont typeface="DM Sans"/>
              <a:buChar char="■"/>
              <a:defRPr>
                <a:solidFill>
                  <a:schemeClr val="accen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1" r:id="rId4"/>
    <p:sldLayoutId id="2147483672" r:id="rId5"/>
    <p:sldLayoutId id="2147483673" r:id="rId6"/>
    <p:sldLayoutId id="214748367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093/oxfordhb/9780199793471.013.009_update_001"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1"/>
          <p:cNvSpPr txBox="1">
            <a:spLocks noGrp="1"/>
          </p:cNvSpPr>
          <p:nvPr>
            <p:ph type="ctrTitle"/>
          </p:nvPr>
        </p:nvSpPr>
        <p:spPr>
          <a:xfrm>
            <a:off x="388340" y="741384"/>
            <a:ext cx="4180004" cy="198085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000" dirty="0"/>
              <a:t>MEDIA</a:t>
            </a:r>
            <a:br>
              <a:rPr lang="en" sz="4000" dirty="0"/>
            </a:br>
            <a:r>
              <a:rPr lang="en" sz="4000" dirty="0"/>
              <a:t>&amp;</a:t>
            </a:r>
            <a:br>
              <a:rPr lang="en-US" altLang="zh-TW" sz="4000" dirty="0"/>
            </a:br>
            <a:r>
              <a:rPr lang="en-US" altLang="zh-TW" sz="4000" dirty="0"/>
              <a:t>THE PUBLIC</a:t>
            </a:r>
            <a:endParaRPr sz="4000" dirty="0"/>
          </a:p>
        </p:txBody>
      </p:sp>
      <p:sp>
        <p:nvSpPr>
          <p:cNvPr id="358" name="Google Shape;358;p31"/>
          <p:cNvSpPr txBox="1">
            <a:spLocks noGrp="1"/>
          </p:cNvSpPr>
          <p:nvPr>
            <p:ph type="subTitle" idx="1"/>
          </p:nvPr>
        </p:nvSpPr>
        <p:spPr>
          <a:xfrm>
            <a:off x="877174" y="4010085"/>
            <a:ext cx="31098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Ryan Wang</a:t>
            </a:r>
          </a:p>
          <a:p>
            <a:pPr marL="0" lvl="0" indent="0" algn="ctr" rtl="0">
              <a:spcBef>
                <a:spcPts val="0"/>
              </a:spcBef>
              <a:spcAft>
                <a:spcPts val="0"/>
              </a:spcAft>
              <a:buNone/>
            </a:pPr>
            <a:r>
              <a:rPr lang="en" dirty="0" err="1"/>
              <a:t>ryanyang@psu.edu</a:t>
            </a:r>
            <a:endParaRPr dirty="0"/>
          </a:p>
        </p:txBody>
      </p:sp>
      <p:sp>
        <p:nvSpPr>
          <p:cNvPr id="359" name="Google Shape;359;p31"/>
          <p:cNvSpPr txBox="1">
            <a:spLocks noGrp="1"/>
          </p:cNvSpPr>
          <p:nvPr>
            <p:ph type="ctrTitle" idx="2"/>
          </p:nvPr>
        </p:nvSpPr>
        <p:spPr>
          <a:xfrm>
            <a:off x="456403" y="2942926"/>
            <a:ext cx="4054044" cy="8682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Week 12</a:t>
            </a:r>
            <a:br>
              <a:rPr lang="en" sz="2800" dirty="0"/>
            </a:br>
            <a:r>
              <a:rPr lang="en" sz="2800" dirty="0"/>
              <a:t>Selective exposure</a:t>
            </a:r>
            <a:endParaRPr sz="2800" dirty="0"/>
          </a:p>
        </p:txBody>
      </p:sp>
      <p:grpSp>
        <p:nvGrpSpPr>
          <p:cNvPr id="360" name="Google Shape;360;p31"/>
          <p:cNvGrpSpPr/>
          <p:nvPr/>
        </p:nvGrpSpPr>
        <p:grpSpPr>
          <a:xfrm>
            <a:off x="4409422" y="1072165"/>
            <a:ext cx="4211075" cy="3193388"/>
            <a:chOff x="4409422" y="1072165"/>
            <a:chExt cx="4211075" cy="3193388"/>
          </a:xfrm>
        </p:grpSpPr>
        <p:sp>
          <p:nvSpPr>
            <p:cNvPr id="361" name="Google Shape;361;p31"/>
            <p:cNvSpPr/>
            <p:nvPr/>
          </p:nvSpPr>
          <p:spPr>
            <a:xfrm>
              <a:off x="6297473" y="1641853"/>
              <a:ext cx="614468" cy="461357"/>
            </a:xfrm>
            <a:custGeom>
              <a:avLst/>
              <a:gdLst/>
              <a:ahLst/>
              <a:cxnLst/>
              <a:rect l="l" t="t" r="r" b="b"/>
              <a:pathLst>
                <a:path w="27924" h="20966" extrusionOk="0">
                  <a:moveTo>
                    <a:pt x="8999" y="0"/>
                  </a:moveTo>
                  <a:cubicBezTo>
                    <a:pt x="4014" y="0"/>
                    <a:pt x="1" y="4014"/>
                    <a:pt x="1" y="9000"/>
                  </a:cubicBezTo>
                  <a:lnTo>
                    <a:pt x="1" y="11966"/>
                  </a:lnTo>
                  <a:cubicBezTo>
                    <a:pt x="1" y="16952"/>
                    <a:pt x="4014" y="20965"/>
                    <a:pt x="8999" y="20965"/>
                  </a:cubicBezTo>
                  <a:lnTo>
                    <a:pt x="18924" y="20965"/>
                  </a:lnTo>
                  <a:cubicBezTo>
                    <a:pt x="23910" y="20965"/>
                    <a:pt x="27924" y="16952"/>
                    <a:pt x="27924" y="11966"/>
                  </a:cubicBezTo>
                  <a:lnTo>
                    <a:pt x="27924" y="9000"/>
                  </a:lnTo>
                  <a:cubicBezTo>
                    <a:pt x="27924" y="4014"/>
                    <a:pt x="23910" y="0"/>
                    <a:pt x="189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6446887" y="1924089"/>
              <a:ext cx="212656" cy="258075"/>
            </a:xfrm>
            <a:custGeom>
              <a:avLst/>
              <a:gdLst/>
              <a:ahLst/>
              <a:cxnLst/>
              <a:rect l="l" t="t" r="r" b="b"/>
              <a:pathLst>
                <a:path w="9664" h="11728" extrusionOk="0">
                  <a:moveTo>
                    <a:pt x="1" y="0"/>
                  </a:moveTo>
                  <a:cubicBezTo>
                    <a:pt x="3146" y="2545"/>
                    <a:pt x="4628" y="6113"/>
                    <a:pt x="3421" y="9078"/>
                  </a:cubicBezTo>
                  <a:cubicBezTo>
                    <a:pt x="3012" y="10085"/>
                    <a:pt x="2328" y="10923"/>
                    <a:pt x="1449" y="11580"/>
                  </a:cubicBezTo>
                  <a:cubicBezTo>
                    <a:pt x="2010" y="11679"/>
                    <a:pt x="2564" y="11727"/>
                    <a:pt x="3100" y="11727"/>
                  </a:cubicBezTo>
                  <a:cubicBezTo>
                    <a:pt x="5612" y="11727"/>
                    <a:pt x="7742" y="10662"/>
                    <a:pt x="8516" y="8759"/>
                  </a:cubicBezTo>
                  <a:cubicBezTo>
                    <a:pt x="9664" y="5941"/>
                    <a:pt x="7404" y="2357"/>
                    <a:pt x="3469" y="756"/>
                  </a:cubicBezTo>
                  <a:cubicBezTo>
                    <a:pt x="2301" y="282"/>
                    <a:pt x="1119" y="39"/>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6386549" y="1836597"/>
              <a:ext cx="74707" cy="71846"/>
            </a:xfrm>
            <a:custGeom>
              <a:avLst/>
              <a:gdLst/>
              <a:ahLst/>
              <a:cxnLst/>
              <a:rect l="l" t="t" r="r" b="b"/>
              <a:pathLst>
                <a:path w="3395" h="3265" extrusionOk="0">
                  <a:moveTo>
                    <a:pt x="1762" y="0"/>
                  </a:moveTo>
                  <a:cubicBezTo>
                    <a:pt x="1102" y="0"/>
                    <a:pt x="506" y="397"/>
                    <a:pt x="254" y="1008"/>
                  </a:cubicBezTo>
                  <a:cubicBezTo>
                    <a:pt x="1" y="1618"/>
                    <a:pt x="142" y="2320"/>
                    <a:pt x="607" y="2786"/>
                  </a:cubicBezTo>
                  <a:cubicBezTo>
                    <a:pt x="920" y="3098"/>
                    <a:pt x="1338" y="3265"/>
                    <a:pt x="1763" y="3265"/>
                  </a:cubicBezTo>
                  <a:cubicBezTo>
                    <a:pt x="1973" y="3265"/>
                    <a:pt x="2185" y="3224"/>
                    <a:pt x="2387" y="3141"/>
                  </a:cubicBezTo>
                  <a:cubicBezTo>
                    <a:pt x="2996" y="2888"/>
                    <a:pt x="3394" y="2293"/>
                    <a:pt x="3394" y="1633"/>
                  </a:cubicBezTo>
                  <a:cubicBezTo>
                    <a:pt x="3394" y="731"/>
                    <a:pt x="2663" y="0"/>
                    <a:pt x="1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6565956" y="1836597"/>
              <a:ext cx="74685" cy="71846"/>
            </a:xfrm>
            <a:custGeom>
              <a:avLst/>
              <a:gdLst/>
              <a:ahLst/>
              <a:cxnLst/>
              <a:rect l="l" t="t" r="r" b="b"/>
              <a:pathLst>
                <a:path w="3394" h="3265" extrusionOk="0">
                  <a:moveTo>
                    <a:pt x="1761" y="0"/>
                  </a:moveTo>
                  <a:cubicBezTo>
                    <a:pt x="1101" y="0"/>
                    <a:pt x="506" y="397"/>
                    <a:pt x="253" y="1008"/>
                  </a:cubicBezTo>
                  <a:cubicBezTo>
                    <a:pt x="0" y="1618"/>
                    <a:pt x="140" y="2319"/>
                    <a:pt x="607" y="2786"/>
                  </a:cubicBezTo>
                  <a:cubicBezTo>
                    <a:pt x="919" y="3098"/>
                    <a:pt x="1337" y="3265"/>
                    <a:pt x="1762" y="3265"/>
                  </a:cubicBezTo>
                  <a:cubicBezTo>
                    <a:pt x="1972" y="3265"/>
                    <a:pt x="2183" y="3224"/>
                    <a:pt x="2385" y="3141"/>
                  </a:cubicBezTo>
                  <a:cubicBezTo>
                    <a:pt x="2995" y="2888"/>
                    <a:pt x="3394" y="2293"/>
                    <a:pt x="3394" y="1633"/>
                  </a:cubicBezTo>
                  <a:cubicBezTo>
                    <a:pt x="3394" y="731"/>
                    <a:pt x="2663" y="0"/>
                    <a:pt x="1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a:off x="6745340" y="1836597"/>
              <a:ext cx="74663" cy="71846"/>
            </a:xfrm>
            <a:custGeom>
              <a:avLst/>
              <a:gdLst/>
              <a:ahLst/>
              <a:cxnLst/>
              <a:rect l="l" t="t" r="r" b="b"/>
              <a:pathLst>
                <a:path w="3393" h="3265" extrusionOk="0">
                  <a:moveTo>
                    <a:pt x="1762" y="0"/>
                  </a:moveTo>
                  <a:cubicBezTo>
                    <a:pt x="1100" y="0"/>
                    <a:pt x="505" y="397"/>
                    <a:pt x="254" y="1008"/>
                  </a:cubicBezTo>
                  <a:cubicBezTo>
                    <a:pt x="1" y="1618"/>
                    <a:pt x="140" y="2320"/>
                    <a:pt x="607" y="2786"/>
                  </a:cubicBezTo>
                  <a:cubicBezTo>
                    <a:pt x="919" y="3098"/>
                    <a:pt x="1337" y="3265"/>
                    <a:pt x="1762" y="3265"/>
                  </a:cubicBezTo>
                  <a:cubicBezTo>
                    <a:pt x="1972" y="3265"/>
                    <a:pt x="2184" y="3224"/>
                    <a:pt x="2386" y="3141"/>
                  </a:cubicBezTo>
                  <a:cubicBezTo>
                    <a:pt x="2996" y="2888"/>
                    <a:pt x="3393" y="2293"/>
                    <a:pt x="3393" y="1633"/>
                  </a:cubicBezTo>
                  <a:cubicBezTo>
                    <a:pt x="3393" y="731"/>
                    <a:pt x="2663" y="0"/>
                    <a:pt x="1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a:off x="6769744" y="2023134"/>
              <a:ext cx="1282914" cy="2242420"/>
            </a:xfrm>
            <a:custGeom>
              <a:avLst/>
              <a:gdLst/>
              <a:ahLst/>
              <a:cxnLst/>
              <a:rect l="l" t="t" r="r" b="b"/>
              <a:pathLst>
                <a:path w="58301" h="101905" extrusionOk="0">
                  <a:moveTo>
                    <a:pt x="58301" y="1"/>
                  </a:moveTo>
                  <a:lnTo>
                    <a:pt x="0" y="12686"/>
                  </a:lnTo>
                  <a:lnTo>
                    <a:pt x="0" y="101905"/>
                  </a:lnTo>
                  <a:lnTo>
                    <a:pt x="58301" y="89220"/>
                  </a:lnTo>
                  <a:lnTo>
                    <a:pt x="583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1"/>
            <p:cNvSpPr/>
            <p:nvPr/>
          </p:nvSpPr>
          <p:spPr>
            <a:xfrm>
              <a:off x="6757179" y="2135931"/>
              <a:ext cx="1440029" cy="2129622"/>
            </a:xfrm>
            <a:custGeom>
              <a:avLst/>
              <a:gdLst/>
              <a:ahLst/>
              <a:cxnLst/>
              <a:rect l="l" t="t" r="r" b="b"/>
              <a:pathLst>
                <a:path w="65441" h="96779" extrusionOk="0">
                  <a:moveTo>
                    <a:pt x="65440" y="0"/>
                  </a:moveTo>
                  <a:lnTo>
                    <a:pt x="1" y="7560"/>
                  </a:lnTo>
                  <a:lnTo>
                    <a:pt x="1" y="96779"/>
                  </a:lnTo>
                  <a:lnTo>
                    <a:pt x="65440" y="89220"/>
                  </a:lnTo>
                  <a:lnTo>
                    <a:pt x="654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a:off x="6913679" y="3517471"/>
              <a:ext cx="563658" cy="244674"/>
            </a:xfrm>
            <a:custGeom>
              <a:avLst/>
              <a:gdLst/>
              <a:ahLst/>
              <a:cxnLst/>
              <a:rect l="l" t="t" r="r" b="b"/>
              <a:pathLst>
                <a:path w="25615" h="11119" extrusionOk="0">
                  <a:moveTo>
                    <a:pt x="25615" y="1"/>
                  </a:moveTo>
                  <a:lnTo>
                    <a:pt x="0" y="2959"/>
                  </a:lnTo>
                  <a:lnTo>
                    <a:pt x="0" y="11118"/>
                  </a:lnTo>
                  <a:lnTo>
                    <a:pt x="25615" y="8160"/>
                  </a:lnTo>
                  <a:lnTo>
                    <a:pt x="256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a:off x="7609477" y="3180156"/>
              <a:ext cx="431210" cy="121732"/>
            </a:xfrm>
            <a:custGeom>
              <a:avLst/>
              <a:gdLst/>
              <a:ahLst/>
              <a:cxnLst/>
              <a:rect l="l" t="t" r="r" b="b"/>
              <a:pathLst>
                <a:path w="19596" h="5532" extrusionOk="0">
                  <a:moveTo>
                    <a:pt x="19596" y="1"/>
                  </a:moveTo>
                  <a:lnTo>
                    <a:pt x="2" y="2264"/>
                  </a:lnTo>
                  <a:lnTo>
                    <a:pt x="1" y="5531"/>
                  </a:lnTo>
                  <a:lnTo>
                    <a:pt x="19596" y="3267"/>
                  </a:lnTo>
                  <a:lnTo>
                    <a:pt x="19596" y="1"/>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1"/>
            <p:cNvSpPr/>
            <p:nvPr/>
          </p:nvSpPr>
          <p:spPr>
            <a:xfrm>
              <a:off x="6913679" y="3751626"/>
              <a:ext cx="431232" cy="121732"/>
            </a:xfrm>
            <a:custGeom>
              <a:avLst/>
              <a:gdLst/>
              <a:ahLst/>
              <a:cxnLst/>
              <a:rect l="l" t="t" r="r" b="b"/>
              <a:pathLst>
                <a:path w="19597" h="5532" extrusionOk="0">
                  <a:moveTo>
                    <a:pt x="19597" y="0"/>
                  </a:moveTo>
                  <a:lnTo>
                    <a:pt x="2" y="2264"/>
                  </a:lnTo>
                  <a:lnTo>
                    <a:pt x="0" y="5532"/>
                  </a:lnTo>
                  <a:lnTo>
                    <a:pt x="19597" y="3268"/>
                  </a:lnTo>
                  <a:lnTo>
                    <a:pt x="19597" y="0"/>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1"/>
            <p:cNvSpPr/>
            <p:nvPr/>
          </p:nvSpPr>
          <p:spPr>
            <a:xfrm>
              <a:off x="6913679" y="3873512"/>
              <a:ext cx="264500" cy="102477"/>
            </a:xfrm>
            <a:custGeom>
              <a:avLst/>
              <a:gdLst/>
              <a:ahLst/>
              <a:cxnLst/>
              <a:rect l="l" t="t" r="r" b="b"/>
              <a:pathLst>
                <a:path w="12020" h="4657" extrusionOk="0">
                  <a:moveTo>
                    <a:pt x="12019" y="0"/>
                  </a:moveTo>
                  <a:lnTo>
                    <a:pt x="2" y="1389"/>
                  </a:lnTo>
                  <a:lnTo>
                    <a:pt x="0" y="4656"/>
                  </a:lnTo>
                  <a:lnTo>
                    <a:pt x="0" y="4656"/>
                  </a:lnTo>
                  <a:lnTo>
                    <a:pt x="12019" y="3268"/>
                  </a:lnTo>
                  <a:lnTo>
                    <a:pt x="12019" y="0"/>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a:off x="6913679" y="3941573"/>
              <a:ext cx="563658" cy="137025"/>
            </a:xfrm>
            <a:custGeom>
              <a:avLst/>
              <a:gdLst/>
              <a:ahLst/>
              <a:cxnLst/>
              <a:rect l="l" t="t" r="r" b="b"/>
              <a:pathLst>
                <a:path w="25615" h="6227" extrusionOk="0">
                  <a:moveTo>
                    <a:pt x="25615" y="0"/>
                  </a:moveTo>
                  <a:lnTo>
                    <a:pt x="3" y="2959"/>
                  </a:lnTo>
                  <a:lnTo>
                    <a:pt x="0" y="6227"/>
                  </a:lnTo>
                  <a:lnTo>
                    <a:pt x="0" y="6227"/>
                  </a:lnTo>
                  <a:lnTo>
                    <a:pt x="25615" y="3268"/>
                  </a:lnTo>
                  <a:lnTo>
                    <a:pt x="25615" y="0"/>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1"/>
            <p:cNvSpPr/>
            <p:nvPr/>
          </p:nvSpPr>
          <p:spPr>
            <a:xfrm>
              <a:off x="7704692" y="3452424"/>
              <a:ext cx="335994" cy="534810"/>
            </a:xfrm>
            <a:custGeom>
              <a:avLst/>
              <a:gdLst/>
              <a:ahLst/>
              <a:cxnLst/>
              <a:rect l="l" t="t" r="r" b="b"/>
              <a:pathLst>
                <a:path w="15269" h="24304" extrusionOk="0">
                  <a:moveTo>
                    <a:pt x="15269" y="1"/>
                  </a:moveTo>
                  <a:lnTo>
                    <a:pt x="2" y="1764"/>
                  </a:lnTo>
                  <a:lnTo>
                    <a:pt x="1" y="24304"/>
                  </a:lnTo>
                  <a:lnTo>
                    <a:pt x="15269" y="22539"/>
                  </a:lnTo>
                  <a:lnTo>
                    <a:pt x="152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1"/>
            <p:cNvSpPr/>
            <p:nvPr/>
          </p:nvSpPr>
          <p:spPr>
            <a:xfrm>
              <a:off x="7819316" y="3305937"/>
              <a:ext cx="221370" cy="97482"/>
            </a:xfrm>
            <a:custGeom>
              <a:avLst/>
              <a:gdLst/>
              <a:ahLst/>
              <a:cxnLst/>
              <a:rect l="l" t="t" r="r" b="b"/>
              <a:pathLst>
                <a:path w="10060" h="4430" extrusionOk="0">
                  <a:moveTo>
                    <a:pt x="10060" y="1"/>
                  </a:moveTo>
                  <a:lnTo>
                    <a:pt x="2" y="1162"/>
                  </a:lnTo>
                  <a:lnTo>
                    <a:pt x="1" y="4430"/>
                  </a:lnTo>
                  <a:lnTo>
                    <a:pt x="10060" y="3268"/>
                  </a:lnTo>
                  <a:lnTo>
                    <a:pt x="100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a:off x="6913679" y="2525728"/>
              <a:ext cx="1127008" cy="709793"/>
            </a:xfrm>
            <a:custGeom>
              <a:avLst/>
              <a:gdLst/>
              <a:ahLst/>
              <a:cxnLst/>
              <a:rect l="l" t="t" r="r" b="b"/>
              <a:pathLst>
                <a:path w="51216" h="32256" extrusionOk="0">
                  <a:moveTo>
                    <a:pt x="51216" y="1"/>
                  </a:moveTo>
                  <a:lnTo>
                    <a:pt x="0" y="5917"/>
                  </a:lnTo>
                  <a:lnTo>
                    <a:pt x="0" y="32255"/>
                  </a:lnTo>
                  <a:lnTo>
                    <a:pt x="51216" y="26339"/>
                  </a:lnTo>
                  <a:lnTo>
                    <a:pt x="512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1"/>
            <p:cNvSpPr/>
            <p:nvPr/>
          </p:nvSpPr>
          <p:spPr>
            <a:xfrm>
              <a:off x="6913679" y="3605931"/>
              <a:ext cx="695820" cy="156213"/>
            </a:xfrm>
            <a:custGeom>
              <a:avLst/>
              <a:gdLst/>
              <a:ahLst/>
              <a:cxnLst/>
              <a:rect l="l" t="t" r="r" b="b"/>
              <a:pathLst>
                <a:path w="31621" h="7099" extrusionOk="0">
                  <a:moveTo>
                    <a:pt x="31621" y="0"/>
                  </a:moveTo>
                  <a:lnTo>
                    <a:pt x="0" y="3653"/>
                  </a:lnTo>
                  <a:lnTo>
                    <a:pt x="0" y="7098"/>
                  </a:lnTo>
                  <a:lnTo>
                    <a:pt x="31621" y="3446"/>
                  </a:lnTo>
                  <a:lnTo>
                    <a:pt x="316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1"/>
            <p:cNvSpPr/>
            <p:nvPr/>
          </p:nvSpPr>
          <p:spPr>
            <a:xfrm>
              <a:off x="6913679" y="3245247"/>
              <a:ext cx="563526" cy="262762"/>
            </a:xfrm>
            <a:custGeom>
              <a:avLst/>
              <a:gdLst/>
              <a:ahLst/>
              <a:cxnLst/>
              <a:rect l="l" t="t" r="r" b="b"/>
              <a:pathLst>
                <a:path w="25609" h="11941" extrusionOk="0">
                  <a:moveTo>
                    <a:pt x="25609" y="0"/>
                  </a:moveTo>
                  <a:lnTo>
                    <a:pt x="0" y="2959"/>
                  </a:lnTo>
                  <a:lnTo>
                    <a:pt x="0" y="11941"/>
                  </a:lnTo>
                  <a:lnTo>
                    <a:pt x="25609" y="8984"/>
                  </a:lnTo>
                  <a:lnTo>
                    <a:pt x="25609" y="0"/>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1"/>
            <p:cNvSpPr/>
            <p:nvPr/>
          </p:nvSpPr>
          <p:spPr>
            <a:xfrm>
              <a:off x="6913679" y="2322886"/>
              <a:ext cx="1127008" cy="244256"/>
            </a:xfrm>
            <a:custGeom>
              <a:avLst/>
              <a:gdLst/>
              <a:ahLst/>
              <a:cxnLst/>
              <a:rect l="l" t="t" r="r" b="b"/>
              <a:pathLst>
                <a:path w="51216" h="11100" extrusionOk="0">
                  <a:moveTo>
                    <a:pt x="51216" y="0"/>
                  </a:moveTo>
                  <a:lnTo>
                    <a:pt x="0" y="5917"/>
                  </a:lnTo>
                  <a:lnTo>
                    <a:pt x="0" y="11099"/>
                  </a:lnTo>
                  <a:lnTo>
                    <a:pt x="51216" y="5183"/>
                  </a:lnTo>
                  <a:lnTo>
                    <a:pt x="51216" y="0"/>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1"/>
            <p:cNvSpPr/>
            <p:nvPr/>
          </p:nvSpPr>
          <p:spPr>
            <a:xfrm>
              <a:off x="5474288" y="2023134"/>
              <a:ext cx="1282914" cy="2242420"/>
            </a:xfrm>
            <a:custGeom>
              <a:avLst/>
              <a:gdLst/>
              <a:ahLst/>
              <a:cxnLst/>
              <a:rect l="l" t="t" r="r" b="b"/>
              <a:pathLst>
                <a:path w="58301" h="101905" extrusionOk="0">
                  <a:moveTo>
                    <a:pt x="0" y="1"/>
                  </a:moveTo>
                  <a:lnTo>
                    <a:pt x="0" y="89220"/>
                  </a:lnTo>
                  <a:lnTo>
                    <a:pt x="58301" y="101905"/>
                  </a:lnTo>
                  <a:lnTo>
                    <a:pt x="58301" y="12686"/>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a:off x="5317194" y="2135447"/>
              <a:ext cx="1440007" cy="2130106"/>
            </a:xfrm>
            <a:custGeom>
              <a:avLst/>
              <a:gdLst/>
              <a:ahLst/>
              <a:cxnLst/>
              <a:rect l="l" t="t" r="r" b="b"/>
              <a:pathLst>
                <a:path w="65440" h="96801" extrusionOk="0">
                  <a:moveTo>
                    <a:pt x="0" y="1"/>
                  </a:moveTo>
                  <a:lnTo>
                    <a:pt x="0" y="89221"/>
                  </a:lnTo>
                  <a:lnTo>
                    <a:pt x="65440" y="96801"/>
                  </a:lnTo>
                  <a:lnTo>
                    <a:pt x="65440" y="7582"/>
                  </a:lnTo>
                  <a:lnTo>
                    <a:pt x="0" y="1"/>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a:off x="6191783" y="3262917"/>
              <a:ext cx="431232" cy="121886"/>
            </a:xfrm>
            <a:custGeom>
              <a:avLst/>
              <a:gdLst/>
              <a:ahLst/>
              <a:cxnLst/>
              <a:rect l="l" t="t" r="r" b="b"/>
              <a:pathLst>
                <a:path w="19597" h="5539" extrusionOk="0">
                  <a:moveTo>
                    <a:pt x="1" y="1"/>
                  </a:moveTo>
                  <a:lnTo>
                    <a:pt x="1" y="3268"/>
                  </a:lnTo>
                  <a:lnTo>
                    <a:pt x="19597" y="5538"/>
                  </a:lnTo>
                  <a:lnTo>
                    <a:pt x="19597" y="5538"/>
                  </a:lnTo>
                  <a:lnTo>
                    <a:pt x="19596" y="227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6358515" y="3384847"/>
              <a:ext cx="264500" cy="102565"/>
            </a:xfrm>
            <a:custGeom>
              <a:avLst/>
              <a:gdLst/>
              <a:ahLst/>
              <a:cxnLst/>
              <a:rect l="l" t="t" r="r" b="b"/>
              <a:pathLst>
                <a:path w="12020" h="4661" extrusionOk="0">
                  <a:moveTo>
                    <a:pt x="1" y="1"/>
                  </a:moveTo>
                  <a:lnTo>
                    <a:pt x="1" y="3268"/>
                  </a:lnTo>
                  <a:lnTo>
                    <a:pt x="12020" y="4661"/>
                  </a:lnTo>
                  <a:lnTo>
                    <a:pt x="12019" y="1393"/>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a:off x="6059357" y="3452842"/>
              <a:ext cx="563658" cy="137179"/>
            </a:xfrm>
            <a:custGeom>
              <a:avLst/>
              <a:gdLst/>
              <a:ahLst/>
              <a:cxnLst/>
              <a:rect l="l" t="t" r="r" b="b"/>
              <a:pathLst>
                <a:path w="25615" h="6234" extrusionOk="0">
                  <a:moveTo>
                    <a:pt x="0" y="0"/>
                  </a:moveTo>
                  <a:lnTo>
                    <a:pt x="0" y="3268"/>
                  </a:lnTo>
                  <a:lnTo>
                    <a:pt x="25615" y="6234"/>
                  </a:lnTo>
                  <a:lnTo>
                    <a:pt x="25612" y="296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5451380" y="2319893"/>
              <a:ext cx="228060" cy="1651959"/>
            </a:xfrm>
            <a:custGeom>
              <a:avLst/>
              <a:gdLst/>
              <a:ahLst/>
              <a:cxnLst/>
              <a:rect l="l" t="t" r="r" b="b"/>
              <a:pathLst>
                <a:path w="10364" h="75072" extrusionOk="0">
                  <a:moveTo>
                    <a:pt x="0" y="1"/>
                  </a:moveTo>
                  <a:lnTo>
                    <a:pt x="0" y="73871"/>
                  </a:lnTo>
                  <a:lnTo>
                    <a:pt x="10363" y="75071"/>
                  </a:lnTo>
                  <a:lnTo>
                    <a:pt x="10363" y="120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a:off x="5754521" y="2354991"/>
              <a:ext cx="285647" cy="148336"/>
            </a:xfrm>
            <a:custGeom>
              <a:avLst/>
              <a:gdLst/>
              <a:ahLst/>
              <a:cxnLst/>
              <a:rect l="l" t="t" r="r" b="b"/>
              <a:pathLst>
                <a:path w="12981" h="6741" extrusionOk="0">
                  <a:moveTo>
                    <a:pt x="0" y="1"/>
                  </a:moveTo>
                  <a:lnTo>
                    <a:pt x="0" y="5237"/>
                  </a:lnTo>
                  <a:lnTo>
                    <a:pt x="12981" y="6740"/>
                  </a:lnTo>
                  <a:lnTo>
                    <a:pt x="12981" y="150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1"/>
            <p:cNvSpPr/>
            <p:nvPr/>
          </p:nvSpPr>
          <p:spPr>
            <a:xfrm>
              <a:off x="5754521" y="2440524"/>
              <a:ext cx="513619" cy="89208"/>
            </a:xfrm>
            <a:custGeom>
              <a:avLst/>
              <a:gdLst/>
              <a:ahLst/>
              <a:cxnLst/>
              <a:rect l="l" t="t" r="r" b="b"/>
              <a:pathLst>
                <a:path w="23341" h="4054" extrusionOk="0">
                  <a:moveTo>
                    <a:pt x="0" y="0"/>
                  </a:moveTo>
                  <a:lnTo>
                    <a:pt x="0" y="1350"/>
                  </a:lnTo>
                  <a:lnTo>
                    <a:pt x="23341" y="4053"/>
                  </a:lnTo>
                  <a:lnTo>
                    <a:pt x="23341" y="2705"/>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1"/>
            <p:cNvSpPr/>
            <p:nvPr/>
          </p:nvSpPr>
          <p:spPr>
            <a:xfrm>
              <a:off x="5754521" y="2537434"/>
              <a:ext cx="142834" cy="96404"/>
            </a:xfrm>
            <a:custGeom>
              <a:avLst/>
              <a:gdLst/>
              <a:ahLst/>
              <a:cxnLst/>
              <a:rect l="l" t="t" r="r" b="b"/>
              <a:pathLst>
                <a:path w="6491" h="4381" extrusionOk="0">
                  <a:moveTo>
                    <a:pt x="0" y="1"/>
                  </a:moveTo>
                  <a:lnTo>
                    <a:pt x="0" y="3628"/>
                  </a:lnTo>
                  <a:lnTo>
                    <a:pt x="6490" y="4380"/>
                  </a:lnTo>
                  <a:lnTo>
                    <a:pt x="6490" y="75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1"/>
            <p:cNvSpPr/>
            <p:nvPr/>
          </p:nvSpPr>
          <p:spPr>
            <a:xfrm>
              <a:off x="5754521" y="2580806"/>
              <a:ext cx="403220" cy="121336"/>
            </a:xfrm>
            <a:custGeom>
              <a:avLst/>
              <a:gdLst/>
              <a:ahLst/>
              <a:cxnLst/>
              <a:rect l="l" t="t" r="r" b="b"/>
              <a:pathLst>
                <a:path w="18324" h="5514" extrusionOk="0">
                  <a:moveTo>
                    <a:pt x="0" y="1"/>
                  </a:moveTo>
                  <a:lnTo>
                    <a:pt x="0" y="3392"/>
                  </a:lnTo>
                  <a:lnTo>
                    <a:pt x="18324" y="5513"/>
                  </a:lnTo>
                  <a:lnTo>
                    <a:pt x="18324" y="212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1"/>
            <p:cNvSpPr/>
            <p:nvPr/>
          </p:nvSpPr>
          <p:spPr>
            <a:xfrm>
              <a:off x="5754521" y="2763030"/>
              <a:ext cx="868493" cy="475000"/>
            </a:xfrm>
            <a:custGeom>
              <a:avLst/>
              <a:gdLst/>
              <a:ahLst/>
              <a:cxnLst/>
              <a:rect l="l" t="t" r="r" b="b"/>
              <a:pathLst>
                <a:path w="39468" h="21586" extrusionOk="0">
                  <a:moveTo>
                    <a:pt x="0" y="1"/>
                  </a:moveTo>
                  <a:lnTo>
                    <a:pt x="0" y="17014"/>
                  </a:lnTo>
                  <a:lnTo>
                    <a:pt x="39468" y="21586"/>
                  </a:lnTo>
                  <a:lnTo>
                    <a:pt x="39468" y="457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1"/>
            <p:cNvSpPr/>
            <p:nvPr/>
          </p:nvSpPr>
          <p:spPr>
            <a:xfrm>
              <a:off x="6365600" y="2425781"/>
              <a:ext cx="257414" cy="330251"/>
            </a:xfrm>
            <a:custGeom>
              <a:avLst/>
              <a:gdLst/>
              <a:ahLst/>
              <a:cxnLst/>
              <a:rect l="l" t="t" r="r" b="b"/>
              <a:pathLst>
                <a:path w="11698" h="15008" extrusionOk="0">
                  <a:moveTo>
                    <a:pt x="0" y="0"/>
                  </a:moveTo>
                  <a:lnTo>
                    <a:pt x="0" y="13653"/>
                  </a:lnTo>
                  <a:lnTo>
                    <a:pt x="11698" y="15008"/>
                  </a:lnTo>
                  <a:lnTo>
                    <a:pt x="11698" y="135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1"/>
            <p:cNvSpPr/>
            <p:nvPr/>
          </p:nvSpPr>
          <p:spPr>
            <a:xfrm>
              <a:off x="5754521" y="3557652"/>
              <a:ext cx="468552" cy="477156"/>
            </a:xfrm>
            <a:custGeom>
              <a:avLst/>
              <a:gdLst/>
              <a:ahLst/>
              <a:cxnLst/>
              <a:rect l="l" t="t" r="r" b="b"/>
              <a:pathLst>
                <a:path w="21293" h="21684" extrusionOk="0">
                  <a:moveTo>
                    <a:pt x="0" y="0"/>
                  </a:moveTo>
                  <a:lnTo>
                    <a:pt x="0" y="19217"/>
                  </a:lnTo>
                  <a:lnTo>
                    <a:pt x="21293" y="21684"/>
                  </a:lnTo>
                  <a:lnTo>
                    <a:pt x="21293" y="2467"/>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1"/>
            <p:cNvSpPr/>
            <p:nvPr/>
          </p:nvSpPr>
          <p:spPr>
            <a:xfrm>
              <a:off x="6288649" y="3619530"/>
              <a:ext cx="334366" cy="461621"/>
            </a:xfrm>
            <a:custGeom>
              <a:avLst/>
              <a:gdLst/>
              <a:ahLst/>
              <a:cxnLst/>
              <a:rect l="l" t="t" r="r" b="b"/>
              <a:pathLst>
                <a:path w="15195" h="20978" extrusionOk="0">
                  <a:moveTo>
                    <a:pt x="1" y="0"/>
                  </a:moveTo>
                  <a:lnTo>
                    <a:pt x="1" y="19217"/>
                  </a:lnTo>
                  <a:lnTo>
                    <a:pt x="15195" y="20977"/>
                  </a:lnTo>
                  <a:lnTo>
                    <a:pt x="15195" y="176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1"/>
            <p:cNvSpPr/>
            <p:nvPr/>
          </p:nvSpPr>
          <p:spPr>
            <a:xfrm>
              <a:off x="8069755" y="2710812"/>
              <a:ext cx="477464" cy="1210011"/>
            </a:xfrm>
            <a:custGeom>
              <a:avLst/>
              <a:gdLst/>
              <a:ahLst/>
              <a:cxnLst/>
              <a:rect l="l" t="t" r="r" b="b"/>
              <a:pathLst>
                <a:path w="21698" h="54988" extrusionOk="0">
                  <a:moveTo>
                    <a:pt x="3432" y="0"/>
                  </a:moveTo>
                  <a:cubicBezTo>
                    <a:pt x="1605" y="0"/>
                    <a:pt x="1" y="3050"/>
                    <a:pt x="647" y="6395"/>
                  </a:cubicBezTo>
                  <a:cubicBezTo>
                    <a:pt x="1361" y="10077"/>
                    <a:pt x="5779" y="17148"/>
                    <a:pt x="5779" y="17148"/>
                  </a:cubicBezTo>
                  <a:lnTo>
                    <a:pt x="5779" y="34852"/>
                  </a:lnTo>
                  <a:cubicBezTo>
                    <a:pt x="5779" y="41387"/>
                    <a:pt x="8631" y="43763"/>
                    <a:pt x="8631" y="43763"/>
                  </a:cubicBezTo>
                  <a:lnTo>
                    <a:pt x="10249" y="54987"/>
                  </a:lnTo>
                  <a:lnTo>
                    <a:pt x="21698" y="54987"/>
                  </a:lnTo>
                  <a:lnTo>
                    <a:pt x="13879" y="19578"/>
                  </a:lnTo>
                  <a:lnTo>
                    <a:pt x="3992" y="97"/>
                  </a:lnTo>
                  <a:cubicBezTo>
                    <a:pt x="3804" y="32"/>
                    <a:pt x="3617" y="0"/>
                    <a:pt x="3432"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7966816" y="3077393"/>
              <a:ext cx="381545" cy="271850"/>
            </a:xfrm>
            <a:custGeom>
              <a:avLst/>
              <a:gdLst/>
              <a:ahLst/>
              <a:cxnLst/>
              <a:rect l="l" t="t" r="r" b="b"/>
              <a:pathLst>
                <a:path w="17339" h="12354" extrusionOk="0">
                  <a:moveTo>
                    <a:pt x="8539" y="0"/>
                  </a:moveTo>
                  <a:cubicBezTo>
                    <a:pt x="7195" y="0"/>
                    <a:pt x="5900" y="712"/>
                    <a:pt x="5205" y="1953"/>
                  </a:cubicBezTo>
                  <a:lnTo>
                    <a:pt x="1" y="11240"/>
                  </a:lnTo>
                  <a:cubicBezTo>
                    <a:pt x="1" y="11240"/>
                    <a:pt x="1210" y="12353"/>
                    <a:pt x="2546" y="12353"/>
                  </a:cubicBezTo>
                  <a:cubicBezTo>
                    <a:pt x="2903" y="12353"/>
                    <a:pt x="3270" y="12274"/>
                    <a:pt x="3624" y="12071"/>
                  </a:cubicBezTo>
                  <a:cubicBezTo>
                    <a:pt x="5217" y="11164"/>
                    <a:pt x="6976" y="8768"/>
                    <a:pt x="8318" y="6546"/>
                  </a:cubicBezTo>
                  <a:lnTo>
                    <a:pt x="13629" y="8653"/>
                  </a:lnTo>
                  <a:lnTo>
                    <a:pt x="17338" y="3477"/>
                  </a:lnTo>
                  <a:lnTo>
                    <a:pt x="10057" y="316"/>
                  </a:lnTo>
                  <a:cubicBezTo>
                    <a:pt x="9564" y="102"/>
                    <a:pt x="9048" y="0"/>
                    <a:pt x="8539"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7933984" y="3222186"/>
              <a:ext cx="414376" cy="231427"/>
            </a:xfrm>
            <a:custGeom>
              <a:avLst/>
              <a:gdLst/>
              <a:ahLst/>
              <a:cxnLst/>
              <a:rect l="l" t="t" r="r" b="b"/>
              <a:pathLst>
                <a:path w="18831" h="10517" extrusionOk="0">
                  <a:moveTo>
                    <a:pt x="10275" y="0"/>
                  </a:moveTo>
                  <a:cubicBezTo>
                    <a:pt x="9403" y="0"/>
                    <a:pt x="8533" y="329"/>
                    <a:pt x="7865" y="979"/>
                  </a:cubicBezTo>
                  <a:lnTo>
                    <a:pt x="1" y="8633"/>
                  </a:lnTo>
                  <a:cubicBezTo>
                    <a:pt x="1" y="8633"/>
                    <a:pt x="1125" y="10517"/>
                    <a:pt x="2751" y="10517"/>
                  </a:cubicBezTo>
                  <a:cubicBezTo>
                    <a:pt x="2909" y="10517"/>
                    <a:pt x="3072" y="10499"/>
                    <a:pt x="3239" y="10460"/>
                  </a:cubicBezTo>
                  <a:cubicBezTo>
                    <a:pt x="5022" y="10043"/>
                    <a:pt x="7391" y="8246"/>
                    <a:pt x="9308" y="6498"/>
                  </a:cubicBezTo>
                  <a:lnTo>
                    <a:pt x="13801" y="10027"/>
                  </a:lnTo>
                  <a:lnTo>
                    <a:pt x="18830" y="6118"/>
                  </a:lnTo>
                  <a:lnTo>
                    <a:pt x="12496" y="808"/>
                  </a:lnTo>
                  <a:cubicBezTo>
                    <a:pt x="11851" y="268"/>
                    <a:pt x="11062" y="0"/>
                    <a:pt x="10275"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8002398" y="3214880"/>
              <a:ext cx="265666" cy="130754"/>
            </a:xfrm>
            <a:custGeom>
              <a:avLst/>
              <a:gdLst/>
              <a:ahLst/>
              <a:cxnLst/>
              <a:rect l="l" t="t" r="r" b="b"/>
              <a:pathLst>
                <a:path w="12073" h="5942" fill="none" extrusionOk="0">
                  <a:moveTo>
                    <a:pt x="12073" y="3391"/>
                  </a:moveTo>
                  <a:lnTo>
                    <a:pt x="9388" y="1140"/>
                  </a:lnTo>
                  <a:cubicBezTo>
                    <a:pt x="8028" y="1"/>
                    <a:pt x="6028" y="74"/>
                    <a:pt x="4757" y="1312"/>
                  </a:cubicBezTo>
                  <a:lnTo>
                    <a:pt x="0" y="5942"/>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8196878" y="3088153"/>
              <a:ext cx="66719" cy="28981"/>
            </a:xfrm>
            <a:custGeom>
              <a:avLst/>
              <a:gdLst/>
              <a:ahLst/>
              <a:cxnLst/>
              <a:rect l="l" t="t" r="r" b="b"/>
              <a:pathLst>
                <a:path w="3032" h="1317" fill="none" extrusionOk="0">
                  <a:moveTo>
                    <a:pt x="1" y="0"/>
                  </a:moveTo>
                  <a:lnTo>
                    <a:pt x="3032" y="1317"/>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8259658" y="3673795"/>
              <a:ext cx="100827" cy="42228"/>
            </a:xfrm>
            <a:custGeom>
              <a:avLst/>
              <a:gdLst/>
              <a:ahLst/>
              <a:cxnLst/>
              <a:rect l="l" t="t" r="r" b="b"/>
              <a:pathLst>
                <a:path w="4582" h="1919" fill="none" extrusionOk="0">
                  <a:moveTo>
                    <a:pt x="1" y="1"/>
                  </a:moveTo>
                  <a:cubicBezTo>
                    <a:pt x="1" y="1"/>
                    <a:pt x="1848" y="1919"/>
                    <a:pt x="4582" y="1799"/>
                  </a:cubicBez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8102345" y="2742983"/>
              <a:ext cx="117243" cy="127871"/>
            </a:xfrm>
            <a:custGeom>
              <a:avLst/>
              <a:gdLst/>
              <a:ahLst/>
              <a:cxnLst/>
              <a:rect l="l" t="t" r="r" b="b"/>
              <a:pathLst>
                <a:path w="5328" h="5811" fill="none" extrusionOk="0">
                  <a:moveTo>
                    <a:pt x="3203" y="0"/>
                  </a:moveTo>
                  <a:cubicBezTo>
                    <a:pt x="3203" y="0"/>
                    <a:pt x="1" y="1004"/>
                    <a:pt x="2511" y="5810"/>
                  </a:cubicBezTo>
                  <a:lnTo>
                    <a:pt x="5328" y="4187"/>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8138829" y="3365152"/>
              <a:ext cx="98868" cy="77678"/>
            </a:xfrm>
            <a:custGeom>
              <a:avLst/>
              <a:gdLst/>
              <a:ahLst/>
              <a:cxnLst/>
              <a:rect l="l" t="t" r="r" b="b"/>
              <a:pathLst>
                <a:path w="4493" h="3530" fill="none" extrusionOk="0">
                  <a:moveTo>
                    <a:pt x="0" y="1"/>
                  </a:moveTo>
                  <a:lnTo>
                    <a:pt x="4493" y="3530"/>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8237675" y="3739920"/>
              <a:ext cx="337205" cy="236070"/>
            </a:xfrm>
            <a:custGeom>
              <a:avLst/>
              <a:gdLst/>
              <a:ahLst/>
              <a:cxnLst/>
              <a:rect l="l" t="t" r="r" b="b"/>
              <a:pathLst>
                <a:path w="15324" h="10728" extrusionOk="0">
                  <a:moveTo>
                    <a:pt x="14067" y="1"/>
                  </a:moveTo>
                  <a:lnTo>
                    <a:pt x="1" y="3298"/>
                  </a:lnTo>
                  <a:lnTo>
                    <a:pt x="1381" y="10727"/>
                  </a:lnTo>
                  <a:lnTo>
                    <a:pt x="15323" y="6995"/>
                  </a:lnTo>
                  <a:lnTo>
                    <a:pt x="14067" y="1"/>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8230238" y="3811216"/>
              <a:ext cx="390259" cy="373007"/>
            </a:xfrm>
            <a:custGeom>
              <a:avLst/>
              <a:gdLst/>
              <a:ahLst/>
              <a:cxnLst/>
              <a:rect l="l" t="t" r="r" b="b"/>
              <a:pathLst>
                <a:path w="17735" h="16951" extrusionOk="0">
                  <a:moveTo>
                    <a:pt x="16049" y="1"/>
                  </a:moveTo>
                  <a:lnTo>
                    <a:pt x="0" y="3499"/>
                  </a:lnTo>
                  <a:lnTo>
                    <a:pt x="2844" y="16951"/>
                  </a:lnTo>
                  <a:cubicBezTo>
                    <a:pt x="7876" y="14281"/>
                    <a:pt x="12840" y="11339"/>
                    <a:pt x="17735" y="8126"/>
                  </a:cubicBezTo>
                  <a:lnTo>
                    <a:pt x="160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4967226" y="2710812"/>
              <a:ext cx="477508" cy="1210011"/>
            </a:xfrm>
            <a:custGeom>
              <a:avLst/>
              <a:gdLst/>
              <a:ahLst/>
              <a:cxnLst/>
              <a:rect l="l" t="t" r="r" b="b"/>
              <a:pathLst>
                <a:path w="21700" h="54988" extrusionOk="0">
                  <a:moveTo>
                    <a:pt x="18268" y="0"/>
                  </a:moveTo>
                  <a:cubicBezTo>
                    <a:pt x="18083" y="0"/>
                    <a:pt x="17895" y="32"/>
                    <a:pt x="17707" y="97"/>
                  </a:cubicBezTo>
                  <a:lnTo>
                    <a:pt x="7819" y="19578"/>
                  </a:lnTo>
                  <a:lnTo>
                    <a:pt x="0" y="54987"/>
                  </a:lnTo>
                  <a:lnTo>
                    <a:pt x="11451" y="54987"/>
                  </a:lnTo>
                  <a:lnTo>
                    <a:pt x="13070" y="43763"/>
                  </a:lnTo>
                  <a:cubicBezTo>
                    <a:pt x="13070" y="43763"/>
                    <a:pt x="15922" y="41387"/>
                    <a:pt x="15922" y="34852"/>
                  </a:cubicBezTo>
                  <a:lnTo>
                    <a:pt x="15922" y="17148"/>
                  </a:lnTo>
                  <a:cubicBezTo>
                    <a:pt x="15922" y="17148"/>
                    <a:pt x="20340" y="10077"/>
                    <a:pt x="21052" y="6395"/>
                  </a:cubicBezTo>
                  <a:cubicBezTo>
                    <a:pt x="21700" y="3050"/>
                    <a:pt x="20095" y="0"/>
                    <a:pt x="18268"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5166108" y="3077393"/>
              <a:ext cx="381523" cy="271850"/>
            </a:xfrm>
            <a:custGeom>
              <a:avLst/>
              <a:gdLst/>
              <a:ahLst/>
              <a:cxnLst/>
              <a:rect l="l" t="t" r="r" b="b"/>
              <a:pathLst>
                <a:path w="17338" h="12354" extrusionOk="0">
                  <a:moveTo>
                    <a:pt x="8801" y="0"/>
                  </a:moveTo>
                  <a:cubicBezTo>
                    <a:pt x="8292" y="0"/>
                    <a:pt x="7776" y="102"/>
                    <a:pt x="7282" y="316"/>
                  </a:cubicBezTo>
                  <a:lnTo>
                    <a:pt x="0" y="3477"/>
                  </a:lnTo>
                  <a:lnTo>
                    <a:pt x="3711" y="8653"/>
                  </a:lnTo>
                  <a:lnTo>
                    <a:pt x="9022" y="6546"/>
                  </a:lnTo>
                  <a:cubicBezTo>
                    <a:pt x="10362" y="8768"/>
                    <a:pt x="12122" y="11164"/>
                    <a:pt x="13714" y="12071"/>
                  </a:cubicBezTo>
                  <a:cubicBezTo>
                    <a:pt x="14069" y="12274"/>
                    <a:pt x="14435" y="12353"/>
                    <a:pt x="14793" y="12353"/>
                  </a:cubicBezTo>
                  <a:cubicBezTo>
                    <a:pt x="16129" y="12353"/>
                    <a:pt x="17338" y="11240"/>
                    <a:pt x="17338" y="11240"/>
                  </a:cubicBezTo>
                  <a:lnTo>
                    <a:pt x="12134" y="1953"/>
                  </a:lnTo>
                  <a:cubicBezTo>
                    <a:pt x="11439" y="712"/>
                    <a:pt x="10145" y="0"/>
                    <a:pt x="8801"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5166108" y="3222186"/>
              <a:ext cx="414354" cy="231427"/>
            </a:xfrm>
            <a:custGeom>
              <a:avLst/>
              <a:gdLst/>
              <a:ahLst/>
              <a:cxnLst/>
              <a:rect l="l" t="t" r="r" b="b"/>
              <a:pathLst>
                <a:path w="18830" h="10517" extrusionOk="0">
                  <a:moveTo>
                    <a:pt x="8555" y="0"/>
                  </a:moveTo>
                  <a:cubicBezTo>
                    <a:pt x="7768" y="0"/>
                    <a:pt x="6979" y="268"/>
                    <a:pt x="6335" y="808"/>
                  </a:cubicBezTo>
                  <a:lnTo>
                    <a:pt x="0" y="6118"/>
                  </a:lnTo>
                  <a:lnTo>
                    <a:pt x="5030" y="10027"/>
                  </a:lnTo>
                  <a:lnTo>
                    <a:pt x="9522" y="6498"/>
                  </a:lnTo>
                  <a:cubicBezTo>
                    <a:pt x="11439" y="8246"/>
                    <a:pt x="13809" y="10043"/>
                    <a:pt x="15592" y="10460"/>
                  </a:cubicBezTo>
                  <a:cubicBezTo>
                    <a:pt x="15759" y="10499"/>
                    <a:pt x="15921" y="10517"/>
                    <a:pt x="16079" y="10517"/>
                  </a:cubicBezTo>
                  <a:cubicBezTo>
                    <a:pt x="17705" y="10517"/>
                    <a:pt x="18829" y="8633"/>
                    <a:pt x="18829" y="8633"/>
                  </a:cubicBezTo>
                  <a:lnTo>
                    <a:pt x="10966" y="979"/>
                  </a:lnTo>
                  <a:cubicBezTo>
                    <a:pt x="10297" y="329"/>
                    <a:pt x="9427" y="0"/>
                    <a:pt x="8555"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5246404" y="3214880"/>
              <a:ext cx="265688" cy="130754"/>
            </a:xfrm>
            <a:custGeom>
              <a:avLst/>
              <a:gdLst/>
              <a:ahLst/>
              <a:cxnLst/>
              <a:rect l="l" t="t" r="r" b="b"/>
              <a:pathLst>
                <a:path w="12074" h="5942" fill="none" extrusionOk="0">
                  <a:moveTo>
                    <a:pt x="1" y="3391"/>
                  </a:moveTo>
                  <a:lnTo>
                    <a:pt x="2686" y="1140"/>
                  </a:lnTo>
                  <a:cubicBezTo>
                    <a:pt x="4044" y="1"/>
                    <a:pt x="6045" y="74"/>
                    <a:pt x="7317" y="1312"/>
                  </a:cubicBezTo>
                  <a:lnTo>
                    <a:pt x="12073" y="5942"/>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5250849" y="3088153"/>
              <a:ext cx="66719" cy="28981"/>
            </a:xfrm>
            <a:custGeom>
              <a:avLst/>
              <a:gdLst/>
              <a:ahLst/>
              <a:cxnLst/>
              <a:rect l="l" t="t" r="r" b="b"/>
              <a:pathLst>
                <a:path w="3032" h="1317" fill="none" extrusionOk="0">
                  <a:moveTo>
                    <a:pt x="3032" y="0"/>
                  </a:moveTo>
                  <a:lnTo>
                    <a:pt x="1" y="1317"/>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a:off x="5153983" y="3673795"/>
              <a:ext cx="100827" cy="42228"/>
            </a:xfrm>
            <a:custGeom>
              <a:avLst/>
              <a:gdLst/>
              <a:ahLst/>
              <a:cxnLst/>
              <a:rect l="l" t="t" r="r" b="b"/>
              <a:pathLst>
                <a:path w="4582" h="1919" fill="none" extrusionOk="0">
                  <a:moveTo>
                    <a:pt x="4582" y="1"/>
                  </a:moveTo>
                  <a:cubicBezTo>
                    <a:pt x="4582" y="1"/>
                    <a:pt x="2734" y="1919"/>
                    <a:pt x="1" y="1799"/>
                  </a:cubicBez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a:off x="5294859" y="2742983"/>
              <a:ext cx="117265" cy="127871"/>
            </a:xfrm>
            <a:custGeom>
              <a:avLst/>
              <a:gdLst/>
              <a:ahLst/>
              <a:cxnLst/>
              <a:rect l="l" t="t" r="r" b="b"/>
              <a:pathLst>
                <a:path w="5329" h="5811" fill="none" extrusionOk="0">
                  <a:moveTo>
                    <a:pt x="2126" y="0"/>
                  </a:moveTo>
                  <a:cubicBezTo>
                    <a:pt x="2126" y="0"/>
                    <a:pt x="5329" y="1004"/>
                    <a:pt x="2818" y="5810"/>
                  </a:cubicBezTo>
                  <a:lnTo>
                    <a:pt x="0" y="4187"/>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p:nvPr/>
          </p:nvSpPr>
          <p:spPr>
            <a:xfrm>
              <a:off x="5276771" y="3365152"/>
              <a:ext cx="98890" cy="77678"/>
            </a:xfrm>
            <a:custGeom>
              <a:avLst/>
              <a:gdLst/>
              <a:ahLst/>
              <a:cxnLst/>
              <a:rect l="l" t="t" r="r" b="b"/>
              <a:pathLst>
                <a:path w="4494" h="3530" fill="none" extrusionOk="0">
                  <a:moveTo>
                    <a:pt x="4493" y="1"/>
                  </a:moveTo>
                  <a:lnTo>
                    <a:pt x="1" y="3530"/>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1"/>
            <p:cNvSpPr/>
            <p:nvPr/>
          </p:nvSpPr>
          <p:spPr>
            <a:xfrm rot="223929">
              <a:off x="4943418" y="3751537"/>
              <a:ext cx="337223" cy="121883"/>
            </a:xfrm>
            <a:custGeom>
              <a:avLst/>
              <a:gdLst/>
              <a:ahLst/>
              <a:cxnLst/>
              <a:rect l="l" t="t" r="r" b="b"/>
              <a:pathLst>
                <a:path w="15323" h="10728" extrusionOk="0">
                  <a:moveTo>
                    <a:pt x="1255" y="1"/>
                  </a:moveTo>
                  <a:lnTo>
                    <a:pt x="0" y="6995"/>
                  </a:lnTo>
                  <a:lnTo>
                    <a:pt x="13943" y="10727"/>
                  </a:lnTo>
                  <a:lnTo>
                    <a:pt x="15323" y="3298"/>
                  </a:lnTo>
                  <a:lnTo>
                    <a:pt x="1255" y="1"/>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1"/>
            <p:cNvSpPr/>
            <p:nvPr/>
          </p:nvSpPr>
          <p:spPr>
            <a:xfrm>
              <a:off x="4932767" y="3811568"/>
              <a:ext cx="351486" cy="316850"/>
            </a:xfrm>
            <a:custGeom>
              <a:avLst/>
              <a:gdLst/>
              <a:ahLst/>
              <a:cxnLst/>
              <a:rect l="l" t="t" r="r" b="b"/>
              <a:pathLst>
                <a:path w="15973" h="14399" extrusionOk="0">
                  <a:moveTo>
                    <a:pt x="1" y="1"/>
                  </a:moveTo>
                  <a:lnTo>
                    <a:pt x="1" y="1"/>
                  </a:lnTo>
                  <a:cubicBezTo>
                    <a:pt x="1061" y="1418"/>
                    <a:pt x="2168" y="2805"/>
                    <a:pt x="3326" y="4163"/>
                  </a:cubicBezTo>
                  <a:cubicBezTo>
                    <a:pt x="6472" y="7863"/>
                    <a:pt x="9930" y="11288"/>
                    <a:pt x="13662" y="14398"/>
                  </a:cubicBezTo>
                  <a:lnTo>
                    <a:pt x="15972" y="3483"/>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1"/>
            <p:cNvSpPr/>
            <p:nvPr/>
          </p:nvSpPr>
          <p:spPr>
            <a:xfrm>
              <a:off x="4409422" y="1072165"/>
              <a:ext cx="1178808" cy="811742"/>
            </a:xfrm>
            <a:custGeom>
              <a:avLst/>
              <a:gdLst/>
              <a:ahLst/>
              <a:cxnLst/>
              <a:rect l="l" t="t" r="r" b="b"/>
              <a:pathLst>
                <a:path w="53570" h="36889" extrusionOk="0">
                  <a:moveTo>
                    <a:pt x="26785" y="1"/>
                  </a:moveTo>
                  <a:cubicBezTo>
                    <a:pt x="19681" y="1"/>
                    <a:pt x="12868" y="1945"/>
                    <a:pt x="7845" y="5403"/>
                  </a:cubicBezTo>
                  <a:cubicBezTo>
                    <a:pt x="2822" y="8862"/>
                    <a:pt x="0" y="13553"/>
                    <a:pt x="0" y="18445"/>
                  </a:cubicBezTo>
                  <a:cubicBezTo>
                    <a:pt x="0" y="23336"/>
                    <a:pt x="2822" y="28027"/>
                    <a:pt x="7845" y="31487"/>
                  </a:cubicBezTo>
                  <a:cubicBezTo>
                    <a:pt x="12868" y="34945"/>
                    <a:pt x="19681" y="36888"/>
                    <a:pt x="26785" y="36888"/>
                  </a:cubicBezTo>
                  <a:cubicBezTo>
                    <a:pt x="33889" y="36888"/>
                    <a:pt x="40702" y="34945"/>
                    <a:pt x="45725" y="31487"/>
                  </a:cubicBezTo>
                  <a:cubicBezTo>
                    <a:pt x="50748" y="28027"/>
                    <a:pt x="53570" y="23336"/>
                    <a:pt x="53570" y="18445"/>
                  </a:cubicBezTo>
                  <a:cubicBezTo>
                    <a:pt x="53570" y="13553"/>
                    <a:pt x="50748" y="8862"/>
                    <a:pt x="45725" y="5403"/>
                  </a:cubicBezTo>
                  <a:cubicBezTo>
                    <a:pt x="40702" y="1945"/>
                    <a:pt x="33889" y="1"/>
                    <a:pt x="267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1"/>
            <p:cNvSpPr/>
            <p:nvPr/>
          </p:nvSpPr>
          <p:spPr>
            <a:xfrm>
              <a:off x="5156843" y="1641897"/>
              <a:ext cx="415520" cy="457022"/>
            </a:xfrm>
            <a:custGeom>
              <a:avLst/>
              <a:gdLst/>
              <a:ahLst/>
              <a:cxnLst/>
              <a:rect l="l" t="t" r="r" b="b"/>
              <a:pathLst>
                <a:path w="18883" h="20769" extrusionOk="0">
                  <a:moveTo>
                    <a:pt x="12199" y="1"/>
                  </a:moveTo>
                  <a:lnTo>
                    <a:pt x="0" y="5638"/>
                  </a:lnTo>
                  <a:lnTo>
                    <a:pt x="18883" y="20769"/>
                  </a:lnTo>
                  <a:lnTo>
                    <a:pt x="121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1"/>
            <p:cNvSpPr/>
            <p:nvPr/>
          </p:nvSpPr>
          <p:spPr>
            <a:xfrm>
              <a:off x="4564579" y="1072165"/>
              <a:ext cx="1178852" cy="811742"/>
            </a:xfrm>
            <a:custGeom>
              <a:avLst/>
              <a:gdLst/>
              <a:ahLst/>
              <a:cxnLst/>
              <a:rect l="l" t="t" r="r" b="b"/>
              <a:pathLst>
                <a:path w="53572" h="36889" extrusionOk="0">
                  <a:moveTo>
                    <a:pt x="26786" y="1"/>
                  </a:moveTo>
                  <a:cubicBezTo>
                    <a:pt x="19683" y="1"/>
                    <a:pt x="12869" y="1945"/>
                    <a:pt x="7846" y="5403"/>
                  </a:cubicBezTo>
                  <a:cubicBezTo>
                    <a:pt x="2822" y="8862"/>
                    <a:pt x="1" y="13553"/>
                    <a:pt x="1" y="18445"/>
                  </a:cubicBezTo>
                  <a:cubicBezTo>
                    <a:pt x="1" y="23336"/>
                    <a:pt x="2822" y="28027"/>
                    <a:pt x="7846" y="31487"/>
                  </a:cubicBezTo>
                  <a:cubicBezTo>
                    <a:pt x="12869" y="34945"/>
                    <a:pt x="19683" y="36888"/>
                    <a:pt x="26786" y="36888"/>
                  </a:cubicBezTo>
                  <a:cubicBezTo>
                    <a:pt x="33890" y="36888"/>
                    <a:pt x="40702" y="34945"/>
                    <a:pt x="45726" y="31487"/>
                  </a:cubicBezTo>
                  <a:cubicBezTo>
                    <a:pt x="50749" y="28027"/>
                    <a:pt x="53572" y="23336"/>
                    <a:pt x="53572" y="18445"/>
                  </a:cubicBezTo>
                  <a:cubicBezTo>
                    <a:pt x="53572" y="13553"/>
                    <a:pt x="50749" y="8862"/>
                    <a:pt x="45726" y="5403"/>
                  </a:cubicBezTo>
                  <a:cubicBezTo>
                    <a:pt x="40702" y="1945"/>
                    <a:pt x="33890" y="1"/>
                    <a:pt x="267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1"/>
            <p:cNvSpPr/>
            <p:nvPr/>
          </p:nvSpPr>
          <p:spPr>
            <a:xfrm>
              <a:off x="5312001" y="1641897"/>
              <a:ext cx="415542" cy="457022"/>
            </a:xfrm>
            <a:custGeom>
              <a:avLst/>
              <a:gdLst/>
              <a:ahLst/>
              <a:cxnLst/>
              <a:rect l="l" t="t" r="r" b="b"/>
              <a:pathLst>
                <a:path w="18884" h="20769" extrusionOk="0">
                  <a:moveTo>
                    <a:pt x="12199" y="1"/>
                  </a:moveTo>
                  <a:lnTo>
                    <a:pt x="1" y="5638"/>
                  </a:lnTo>
                  <a:lnTo>
                    <a:pt x="18884" y="20769"/>
                  </a:lnTo>
                  <a:lnTo>
                    <a:pt x="121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p:nvPr/>
          </p:nvSpPr>
          <p:spPr>
            <a:xfrm>
              <a:off x="6848962" y="1478048"/>
              <a:ext cx="676038" cy="507567"/>
            </a:xfrm>
            <a:custGeom>
              <a:avLst/>
              <a:gdLst/>
              <a:ahLst/>
              <a:cxnLst/>
              <a:rect l="l" t="t" r="r" b="b"/>
              <a:pathLst>
                <a:path w="30722" h="23066" extrusionOk="0">
                  <a:moveTo>
                    <a:pt x="8211" y="0"/>
                  </a:moveTo>
                  <a:cubicBezTo>
                    <a:pt x="3676" y="0"/>
                    <a:pt x="0" y="3676"/>
                    <a:pt x="0" y="8210"/>
                  </a:cubicBezTo>
                  <a:lnTo>
                    <a:pt x="0" y="14855"/>
                  </a:lnTo>
                  <a:cubicBezTo>
                    <a:pt x="0" y="19389"/>
                    <a:pt x="3676" y="23066"/>
                    <a:pt x="8211" y="23066"/>
                  </a:cubicBezTo>
                  <a:lnTo>
                    <a:pt x="22510" y="23066"/>
                  </a:lnTo>
                  <a:cubicBezTo>
                    <a:pt x="27044" y="23066"/>
                    <a:pt x="30721" y="19389"/>
                    <a:pt x="30721" y="14853"/>
                  </a:cubicBezTo>
                  <a:lnTo>
                    <a:pt x="30721" y="8210"/>
                  </a:lnTo>
                  <a:cubicBezTo>
                    <a:pt x="30721" y="3676"/>
                    <a:pt x="27045" y="0"/>
                    <a:pt x="2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1"/>
            <p:cNvSpPr/>
            <p:nvPr/>
          </p:nvSpPr>
          <p:spPr>
            <a:xfrm>
              <a:off x="7029975" y="1889827"/>
              <a:ext cx="314011" cy="204448"/>
            </a:xfrm>
            <a:custGeom>
              <a:avLst/>
              <a:gdLst/>
              <a:ahLst/>
              <a:cxnLst/>
              <a:rect l="l" t="t" r="r" b="b"/>
              <a:pathLst>
                <a:path w="14270" h="9291" extrusionOk="0">
                  <a:moveTo>
                    <a:pt x="0" y="1"/>
                  </a:moveTo>
                  <a:lnTo>
                    <a:pt x="3568" y="4645"/>
                  </a:lnTo>
                  <a:lnTo>
                    <a:pt x="7135" y="9290"/>
                  </a:lnTo>
                  <a:lnTo>
                    <a:pt x="10702" y="4645"/>
                  </a:lnTo>
                  <a:lnTo>
                    <a:pt x="142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1"/>
            <p:cNvSpPr/>
            <p:nvPr/>
          </p:nvSpPr>
          <p:spPr>
            <a:xfrm>
              <a:off x="6959163" y="1686479"/>
              <a:ext cx="94225" cy="90661"/>
            </a:xfrm>
            <a:custGeom>
              <a:avLst/>
              <a:gdLst/>
              <a:ahLst/>
              <a:cxnLst/>
              <a:rect l="l" t="t" r="r" b="b"/>
              <a:pathLst>
                <a:path w="4282" h="4120" extrusionOk="0">
                  <a:moveTo>
                    <a:pt x="2222" y="1"/>
                  </a:moveTo>
                  <a:cubicBezTo>
                    <a:pt x="1389" y="1"/>
                    <a:pt x="638" y="503"/>
                    <a:pt x="319" y="1272"/>
                  </a:cubicBezTo>
                  <a:cubicBezTo>
                    <a:pt x="0" y="2042"/>
                    <a:pt x="177" y="2927"/>
                    <a:pt x="766" y="3516"/>
                  </a:cubicBezTo>
                  <a:cubicBezTo>
                    <a:pt x="1160" y="3910"/>
                    <a:pt x="1687" y="4120"/>
                    <a:pt x="2223" y="4120"/>
                  </a:cubicBezTo>
                  <a:cubicBezTo>
                    <a:pt x="2488" y="4120"/>
                    <a:pt x="2756" y="4069"/>
                    <a:pt x="3010" y="3963"/>
                  </a:cubicBezTo>
                  <a:cubicBezTo>
                    <a:pt x="3780" y="3644"/>
                    <a:pt x="4282" y="2893"/>
                    <a:pt x="4282" y="2060"/>
                  </a:cubicBezTo>
                  <a:cubicBezTo>
                    <a:pt x="4282" y="922"/>
                    <a:pt x="3360" y="1"/>
                    <a:pt x="22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1"/>
            <p:cNvSpPr/>
            <p:nvPr/>
          </p:nvSpPr>
          <p:spPr>
            <a:xfrm>
              <a:off x="7141650" y="1686479"/>
              <a:ext cx="90639" cy="90661"/>
            </a:xfrm>
            <a:custGeom>
              <a:avLst/>
              <a:gdLst/>
              <a:ahLst/>
              <a:cxnLst/>
              <a:rect l="l" t="t" r="r" b="b"/>
              <a:pathLst>
                <a:path w="4119" h="4120" extrusionOk="0">
                  <a:moveTo>
                    <a:pt x="2060" y="1"/>
                  </a:moveTo>
                  <a:cubicBezTo>
                    <a:pt x="922" y="1"/>
                    <a:pt x="1" y="922"/>
                    <a:pt x="1" y="2060"/>
                  </a:cubicBezTo>
                  <a:cubicBezTo>
                    <a:pt x="1" y="3197"/>
                    <a:pt x="922" y="4120"/>
                    <a:pt x="2060" y="4120"/>
                  </a:cubicBezTo>
                  <a:cubicBezTo>
                    <a:pt x="3197" y="4120"/>
                    <a:pt x="4119" y="3197"/>
                    <a:pt x="4119" y="2060"/>
                  </a:cubicBezTo>
                  <a:cubicBezTo>
                    <a:pt x="4119" y="922"/>
                    <a:pt x="3197" y="1"/>
                    <a:pt x="2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1"/>
            <p:cNvSpPr/>
            <p:nvPr/>
          </p:nvSpPr>
          <p:spPr>
            <a:xfrm>
              <a:off x="7316986" y="1686479"/>
              <a:ext cx="94203" cy="90661"/>
            </a:xfrm>
            <a:custGeom>
              <a:avLst/>
              <a:gdLst/>
              <a:ahLst/>
              <a:cxnLst/>
              <a:rect l="l" t="t" r="r" b="b"/>
              <a:pathLst>
                <a:path w="4281" h="4120" extrusionOk="0">
                  <a:moveTo>
                    <a:pt x="2222" y="1"/>
                  </a:moveTo>
                  <a:cubicBezTo>
                    <a:pt x="1389" y="1"/>
                    <a:pt x="639" y="503"/>
                    <a:pt x="320" y="1272"/>
                  </a:cubicBezTo>
                  <a:cubicBezTo>
                    <a:pt x="1" y="2042"/>
                    <a:pt x="177" y="2927"/>
                    <a:pt x="766" y="3516"/>
                  </a:cubicBezTo>
                  <a:cubicBezTo>
                    <a:pt x="1160" y="3910"/>
                    <a:pt x="1687" y="4120"/>
                    <a:pt x="2223" y="4120"/>
                  </a:cubicBezTo>
                  <a:cubicBezTo>
                    <a:pt x="2488" y="4120"/>
                    <a:pt x="2755" y="4069"/>
                    <a:pt x="3009" y="3963"/>
                  </a:cubicBezTo>
                  <a:cubicBezTo>
                    <a:pt x="3779" y="3644"/>
                    <a:pt x="4281" y="2893"/>
                    <a:pt x="4281" y="2060"/>
                  </a:cubicBezTo>
                  <a:cubicBezTo>
                    <a:pt x="4281" y="922"/>
                    <a:pt x="3359" y="1"/>
                    <a:pt x="22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1"/>
            <p:cNvSpPr/>
            <p:nvPr/>
          </p:nvSpPr>
          <p:spPr>
            <a:xfrm>
              <a:off x="5974087" y="1467551"/>
              <a:ext cx="327082" cy="131964"/>
            </a:xfrm>
            <a:custGeom>
              <a:avLst/>
              <a:gdLst/>
              <a:ahLst/>
              <a:cxnLst/>
              <a:rect l="l" t="t" r="r" b="b"/>
              <a:pathLst>
                <a:path w="14864" h="5997" extrusionOk="0">
                  <a:moveTo>
                    <a:pt x="0" y="0"/>
                  </a:moveTo>
                  <a:lnTo>
                    <a:pt x="0" y="5996"/>
                  </a:lnTo>
                  <a:lnTo>
                    <a:pt x="14863" y="5996"/>
                  </a:lnTo>
                  <a:lnTo>
                    <a:pt x="148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1"/>
            <p:cNvSpPr/>
            <p:nvPr/>
          </p:nvSpPr>
          <p:spPr>
            <a:xfrm>
              <a:off x="5974087" y="1356580"/>
              <a:ext cx="588128" cy="34020"/>
            </a:xfrm>
            <a:custGeom>
              <a:avLst/>
              <a:gdLst/>
              <a:ahLst/>
              <a:cxnLst/>
              <a:rect l="l" t="t" r="r" b="b"/>
              <a:pathLst>
                <a:path w="26727" h="1546" extrusionOk="0">
                  <a:moveTo>
                    <a:pt x="0" y="0"/>
                  </a:moveTo>
                  <a:lnTo>
                    <a:pt x="0" y="1545"/>
                  </a:lnTo>
                  <a:lnTo>
                    <a:pt x="26727" y="1545"/>
                  </a:lnTo>
                  <a:lnTo>
                    <a:pt x="267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1"/>
            <p:cNvSpPr/>
            <p:nvPr/>
          </p:nvSpPr>
          <p:spPr>
            <a:xfrm>
              <a:off x="8385769" y="1977429"/>
              <a:ext cx="222295" cy="45704"/>
            </a:xfrm>
            <a:custGeom>
              <a:avLst/>
              <a:gdLst/>
              <a:ahLst/>
              <a:cxnLst/>
              <a:rect l="l" t="t" r="r" b="b"/>
              <a:pathLst>
                <a:path w="10102" h="2077" extrusionOk="0">
                  <a:moveTo>
                    <a:pt x="0" y="1"/>
                  </a:moveTo>
                  <a:lnTo>
                    <a:pt x="0" y="2076"/>
                  </a:lnTo>
                  <a:lnTo>
                    <a:pt x="10101" y="2076"/>
                  </a:lnTo>
                  <a:lnTo>
                    <a:pt x="101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1"/>
            <p:cNvSpPr/>
            <p:nvPr/>
          </p:nvSpPr>
          <p:spPr>
            <a:xfrm>
              <a:off x="8146333" y="1843331"/>
              <a:ext cx="461731" cy="85467"/>
            </a:xfrm>
            <a:custGeom>
              <a:avLst/>
              <a:gdLst/>
              <a:ahLst/>
              <a:cxnLst/>
              <a:rect l="l" t="t" r="r" b="b"/>
              <a:pathLst>
                <a:path w="20983" h="3884" extrusionOk="0">
                  <a:moveTo>
                    <a:pt x="0" y="0"/>
                  </a:moveTo>
                  <a:lnTo>
                    <a:pt x="0" y="3883"/>
                  </a:lnTo>
                  <a:lnTo>
                    <a:pt x="20982" y="3883"/>
                  </a:lnTo>
                  <a:lnTo>
                    <a:pt x="209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1"/>
            <p:cNvSpPr/>
            <p:nvPr/>
          </p:nvSpPr>
          <p:spPr>
            <a:xfrm>
              <a:off x="4963125" y="3868075"/>
              <a:ext cx="60125" cy="55375"/>
            </a:xfrm>
            <a:custGeom>
              <a:avLst/>
              <a:gdLst/>
              <a:ahLst/>
              <a:cxnLst/>
              <a:rect l="l" t="t" r="r" b="b"/>
              <a:pathLst>
                <a:path w="2405" h="2215" extrusionOk="0">
                  <a:moveTo>
                    <a:pt x="548" y="0"/>
                  </a:moveTo>
                  <a:lnTo>
                    <a:pt x="0" y="2167"/>
                  </a:lnTo>
                  <a:lnTo>
                    <a:pt x="2405" y="2215"/>
                  </a:lnTo>
                  <a:close/>
                </a:path>
              </a:pathLst>
            </a:custGeom>
            <a:solidFill>
              <a:schemeClr val="accent1"/>
            </a:solidFill>
            <a:ln>
              <a:noFill/>
            </a:ln>
          </p:spPr>
        </p:sp>
      </p:grpSp>
      <p:pic>
        <p:nvPicPr>
          <p:cNvPr id="1030" name="Picture 6" descr="Penn State Logo - GBSN">
            <a:extLst>
              <a:ext uri="{FF2B5EF4-FFF2-40B4-BE49-F238E27FC236}">
                <a16:creationId xmlns:a16="http://schemas.microsoft.com/office/drawing/2014/main" id="{C8DD8986-7E18-DF44-8BAF-CDC59B032A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048" y="4617854"/>
            <a:ext cx="1522409" cy="521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726736" y="1142681"/>
            <a:ext cx="7378577" cy="3692076"/>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600" dirty="0"/>
              <a:t>Individual characteristics</a:t>
            </a:r>
          </a:p>
          <a:p>
            <a:pPr marL="628650" lvl="1" indent="-171450">
              <a:spcBef>
                <a:spcPts val="0"/>
              </a:spcBef>
              <a:buClr>
                <a:schemeClr val="dk1"/>
              </a:buClr>
              <a:buSzPts val="1100"/>
            </a:pPr>
            <a:r>
              <a:rPr lang="en-US" sz="1400" dirty="0"/>
              <a:t>Certainty of position (+)</a:t>
            </a:r>
          </a:p>
          <a:p>
            <a:pPr marL="628650" lvl="1" indent="-171450">
              <a:spcBef>
                <a:spcPts val="0"/>
              </a:spcBef>
              <a:buClr>
                <a:schemeClr val="dk1"/>
              </a:buClr>
              <a:buSzPts val="1100"/>
            </a:pPr>
            <a:r>
              <a:rPr lang="en-US" sz="1400" dirty="0"/>
              <a:t>Attitude strength (+)</a:t>
            </a:r>
          </a:p>
          <a:p>
            <a:pPr marL="628650" lvl="1" indent="-171450">
              <a:spcBef>
                <a:spcPts val="0"/>
              </a:spcBef>
              <a:buClr>
                <a:schemeClr val="dk1"/>
              </a:buClr>
              <a:buSzPts val="1100"/>
            </a:pPr>
            <a:r>
              <a:rPr lang="en-US" sz="1400" dirty="0"/>
              <a:t>Political knowledge (+)</a:t>
            </a:r>
          </a:p>
          <a:p>
            <a:pPr marL="628650" lvl="1" indent="-171450">
              <a:spcBef>
                <a:spcPts val="0"/>
              </a:spcBef>
              <a:buClr>
                <a:schemeClr val="dk1"/>
              </a:buClr>
              <a:buSzPts val="1100"/>
            </a:pPr>
            <a:r>
              <a:rPr lang="en-US" sz="1400" dirty="0"/>
              <a:t>Mortality salience (+)</a:t>
            </a:r>
          </a:p>
          <a:p>
            <a:pPr marL="628650" lvl="1" indent="-171450">
              <a:spcBef>
                <a:spcPts val="0"/>
              </a:spcBef>
              <a:buClr>
                <a:schemeClr val="dk1"/>
              </a:buClr>
              <a:buSzPts val="1100"/>
            </a:pPr>
            <a:r>
              <a:rPr lang="en-US" sz="1400" dirty="0"/>
              <a:t>Defensive confidence (-)</a:t>
            </a:r>
          </a:p>
          <a:p>
            <a:pPr marL="628650" lvl="1" indent="-171450">
              <a:spcBef>
                <a:spcPts val="0"/>
              </a:spcBef>
              <a:buClr>
                <a:schemeClr val="dk1"/>
              </a:buClr>
              <a:buSzPts val="1100"/>
            </a:pPr>
            <a:r>
              <a:rPr lang="en-US" sz="1400" dirty="0"/>
              <a:t>Need for cognition (-)</a:t>
            </a:r>
          </a:p>
          <a:p>
            <a:pPr marL="628650" lvl="1" indent="-171450">
              <a:spcBef>
                <a:spcPts val="0"/>
              </a:spcBef>
              <a:buClr>
                <a:schemeClr val="dk1"/>
              </a:buClr>
              <a:buSzPts val="1100"/>
            </a:pPr>
            <a:endParaRPr lang="en-US" dirty="0"/>
          </a:p>
          <a:p>
            <a:pPr marL="171450" indent="-171450">
              <a:buClr>
                <a:schemeClr val="dk1"/>
              </a:buClr>
              <a:buSzPts val="1100"/>
            </a:pPr>
            <a:r>
              <a:rPr lang="en-US" sz="1600" dirty="0"/>
              <a:t>Environmental characteristics</a:t>
            </a:r>
          </a:p>
          <a:p>
            <a:pPr marL="628650" lvl="1" indent="-171450">
              <a:spcBef>
                <a:spcPts val="0"/>
              </a:spcBef>
              <a:buClr>
                <a:schemeClr val="dk1"/>
              </a:buClr>
              <a:buSzPts val="1100"/>
            </a:pPr>
            <a:r>
              <a:rPr lang="en-US" sz="1400" dirty="0"/>
              <a:t>Information utility (override confirmation bias)</a:t>
            </a:r>
          </a:p>
          <a:p>
            <a:pPr marL="628650" lvl="1" indent="-171450">
              <a:spcBef>
                <a:spcPts val="0"/>
              </a:spcBef>
              <a:buClr>
                <a:schemeClr val="dk1"/>
              </a:buClr>
              <a:buSzPts val="1100"/>
            </a:pPr>
            <a:r>
              <a:rPr lang="en-US" sz="1400" dirty="0"/>
              <a:t>Options of one’s choice</a:t>
            </a:r>
          </a:p>
          <a:p>
            <a:pPr marL="628650" lvl="1" indent="-171450">
              <a:spcBef>
                <a:spcPts val="0"/>
              </a:spcBef>
              <a:buClr>
                <a:schemeClr val="dk1"/>
              </a:buClr>
              <a:buSzPts val="1100"/>
            </a:pPr>
            <a:r>
              <a:rPr lang="en-US" sz="1400" dirty="0"/>
              <a:t>Constraints on how people select information</a:t>
            </a:r>
          </a:p>
          <a:p>
            <a:pPr marL="1085850" lvl="2" indent="-171450">
              <a:spcBef>
                <a:spcPts val="0"/>
              </a:spcBef>
              <a:buClr>
                <a:schemeClr val="dk1"/>
              </a:buClr>
              <a:buSzPts val="1100"/>
            </a:pPr>
            <a:r>
              <a:rPr lang="en-US" dirty="0"/>
              <a:t>When in­formation is presented sequentially (+)</a:t>
            </a:r>
          </a:p>
          <a:p>
            <a:pPr marL="628650" lvl="1" indent="-171450">
              <a:spcBef>
                <a:spcPts val="0"/>
              </a:spcBef>
              <a:buClr>
                <a:schemeClr val="dk1"/>
              </a:buClr>
              <a:buSzPts val="1100"/>
            </a:pPr>
            <a:r>
              <a:rPr lang="en-US" sz="1400" dirty="0"/>
              <a:t>How much information people can select</a:t>
            </a:r>
          </a:p>
          <a:p>
            <a:pPr marL="628650" lvl="1" indent="-171450">
              <a:spcBef>
                <a:spcPts val="0"/>
              </a:spcBef>
              <a:buClr>
                <a:schemeClr val="dk1"/>
              </a:buClr>
              <a:buSzPts val="1100"/>
            </a:pPr>
            <a:r>
              <a:rPr lang="en-US" sz="1400" dirty="0"/>
              <a:t>Network homogeneity (+)</a:t>
            </a:r>
          </a:p>
          <a:p>
            <a:pPr marL="628650" lvl="1" indent="-171450">
              <a:spcBef>
                <a:spcPts val="0"/>
              </a:spcBef>
              <a:buClr>
                <a:schemeClr val="dk1"/>
              </a:buClr>
              <a:buSzPts val="1100"/>
            </a:pPr>
            <a:r>
              <a:rPr lang="en-US" sz="1400" dirty="0"/>
              <a:t>Social media endorsement (+)</a:t>
            </a:r>
          </a:p>
          <a:p>
            <a:pPr marL="0" lvl="0" indent="0" algn="l" rtl="0">
              <a:spcBef>
                <a:spcPts val="0"/>
              </a:spcBef>
              <a:spcAft>
                <a:spcPts val="1600"/>
              </a:spcAft>
              <a:buNone/>
            </a:pPr>
            <a:endParaRPr sz="1100" dirty="0"/>
          </a:p>
        </p:txBody>
      </p:sp>
      <p:sp>
        <p:nvSpPr>
          <p:cNvPr id="432" name="Google Shape;432;p32"/>
          <p:cNvSpPr txBox="1">
            <a:spLocks noGrp="1"/>
          </p:cNvSpPr>
          <p:nvPr>
            <p:ph type="title"/>
          </p:nvPr>
        </p:nvSpPr>
        <p:spPr>
          <a:xfrm>
            <a:off x="1428542" y="527750"/>
            <a:ext cx="6463707" cy="381700"/>
          </a:xfrm>
          <a:prstGeom prst="rect">
            <a:avLst/>
          </a:prstGeom>
        </p:spPr>
        <p:txBody>
          <a:bodyPr spcFirstLastPara="1" wrap="square" lIns="91425" tIns="91425" rIns="91425" bIns="91425" anchor="t" anchorCtr="0">
            <a:noAutofit/>
          </a:bodyPr>
          <a:lstStyle/>
          <a:p>
            <a:pPr lvl="0"/>
            <a:r>
              <a:rPr lang="en-US" sz="2400" dirty="0"/>
              <a:t>Moderators of selective exposure</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775980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726736" y="1142681"/>
            <a:ext cx="7378577" cy="3692076"/>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600" dirty="0"/>
              <a:t>Self-reported survey</a:t>
            </a:r>
          </a:p>
          <a:p>
            <a:pPr marL="628650" lvl="1" indent="-171450">
              <a:spcBef>
                <a:spcPts val="0"/>
              </a:spcBef>
              <a:buClr>
                <a:schemeClr val="dk1"/>
              </a:buClr>
              <a:buSzPts val="1100"/>
            </a:pPr>
            <a:r>
              <a:rPr lang="en-US" sz="1400" dirty="0"/>
              <a:t>Measurement bias</a:t>
            </a:r>
          </a:p>
          <a:p>
            <a:pPr marL="628650" lvl="1" indent="-171450">
              <a:spcBef>
                <a:spcPts val="0"/>
              </a:spcBef>
              <a:buClr>
                <a:schemeClr val="dk1"/>
              </a:buClr>
              <a:buSzPts val="1100"/>
            </a:pPr>
            <a:r>
              <a:rPr lang="en-US" sz="1400" dirty="0"/>
              <a:t>de facto selective exposure?</a:t>
            </a:r>
          </a:p>
          <a:p>
            <a:pPr marL="628650" lvl="1" indent="-171450">
              <a:spcBef>
                <a:spcPts val="0"/>
              </a:spcBef>
              <a:buClr>
                <a:schemeClr val="dk1"/>
              </a:buClr>
              <a:buSzPts val="1100"/>
            </a:pPr>
            <a:r>
              <a:rPr lang="en-US" sz="1400" dirty="0"/>
              <a:t>Temporal order</a:t>
            </a:r>
          </a:p>
          <a:p>
            <a:pPr marL="1085850" lvl="2" indent="-171450">
              <a:spcBef>
                <a:spcPts val="0"/>
              </a:spcBef>
              <a:buClr>
                <a:schemeClr val="dk1"/>
              </a:buClr>
              <a:buSzPts val="1100"/>
            </a:pPr>
            <a:r>
              <a:rPr lang="en-US" dirty="0"/>
              <a:t>Attitude – Media exposure? Or Media exposure – Attitude</a:t>
            </a:r>
          </a:p>
          <a:p>
            <a:pPr marL="457200" lvl="1" indent="0">
              <a:spcBef>
                <a:spcPts val="0"/>
              </a:spcBef>
              <a:buClr>
                <a:schemeClr val="dk1"/>
              </a:buClr>
              <a:buSzPts val="1100"/>
              <a:buNone/>
            </a:pPr>
            <a:endParaRPr lang="en-US" dirty="0"/>
          </a:p>
          <a:p>
            <a:pPr marL="171450" indent="-171450">
              <a:buClr>
                <a:schemeClr val="dk1"/>
              </a:buClr>
              <a:buSzPts val="1100"/>
            </a:pPr>
            <a:r>
              <a:rPr lang="en-US" sz="1600" dirty="0"/>
              <a:t>Laboratory studies</a:t>
            </a:r>
          </a:p>
          <a:p>
            <a:pPr marL="628650" lvl="1" indent="-171450">
              <a:spcBef>
                <a:spcPts val="0"/>
              </a:spcBef>
              <a:buClr>
                <a:schemeClr val="dk1"/>
              </a:buClr>
              <a:buSzPts val="1100"/>
            </a:pPr>
            <a:r>
              <a:rPr lang="en-US" sz="1400" dirty="0"/>
              <a:t>Quasi-experiment</a:t>
            </a:r>
          </a:p>
          <a:p>
            <a:pPr marL="628650" lvl="1" indent="-171450">
              <a:spcBef>
                <a:spcPts val="0"/>
              </a:spcBef>
              <a:buClr>
                <a:schemeClr val="dk1"/>
              </a:buClr>
              <a:buSzPts val="1100"/>
            </a:pPr>
            <a:r>
              <a:rPr lang="en-US" sz="1400" dirty="0"/>
              <a:t>Experiment</a:t>
            </a:r>
          </a:p>
          <a:p>
            <a:pPr marL="1085850" lvl="2" indent="-171450">
              <a:spcBef>
                <a:spcPts val="0"/>
              </a:spcBef>
              <a:buClr>
                <a:schemeClr val="dk1"/>
              </a:buClr>
              <a:buSzPts val="1100"/>
            </a:pPr>
            <a:r>
              <a:rPr lang="en-US" dirty="0"/>
              <a:t>Forced vs. selective exposure</a:t>
            </a:r>
          </a:p>
          <a:p>
            <a:pPr marL="1085850" lvl="2" indent="-171450">
              <a:spcBef>
                <a:spcPts val="0"/>
              </a:spcBef>
              <a:buClr>
                <a:schemeClr val="dk1"/>
              </a:buClr>
              <a:buSzPts val="1100"/>
            </a:pPr>
            <a:endParaRPr lang="en-US" sz="1100" dirty="0"/>
          </a:p>
          <a:p>
            <a:pPr marL="171450" indent="-171450">
              <a:buClr>
                <a:schemeClr val="dk1"/>
              </a:buClr>
              <a:buSzPts val="1100"/>
            </a:pPr>
            <a:r>
              <a:rPr lang="en-US" sz="1600" dirty="0"/>
              <a:t>Unobtrusive measurement</a:t>
            </a:r>
          </a:p>
          <a:p>
            <a:pPr marL="628650" lvl="1" indent="-171450">
              <a:spcBef>
                <a:spcPts val="0"/>
              </a:spcBef>
              <a:buClr>
                <a:schemeClr val="dk1"/>
              </a:buClr>
              <a:buSzPts val="1100"/>
            </a:pPr>
            <a:r>
              <a:rPr lang="en-US" sz="1400" dirty="0"/>
              <a:t>Digital trace tracking</a:t>
            </a:r>
          </a:p>
          <a:p>
            <a:pPr marL="628650" lvl="1" indent="-171450">
              <a:spcBef>
                <a:spcPts val="0"/>
              </a:spcBef>
              <a:buClr>
                <a:schemeClr val="dk1"/>
              </a:buClr>
              <a:buSzPts val="1100"/>
            </a:pPr>
            <a:r>
              <a:rPr lang="en-US" sz="1400" dirty="0"/>
              <a:t>Observation in the waiting room (The magazine experiment)</a:t>
            </a:r>
          </a:p>
          <a:p>
            <a:pPr marL="628650" lvl="1" indent="-171450">
              <a:spcBef>
                <a:spcPts val="0"/>
              </a:spcBef>
              <a:buClr>
                <a:schemeClr val="dk1"/>
              </a:buClr>
              <a:buSzPts val="1100"/>
            </a:pPr>
            <a:r>
              <a:rPr lang="en-US" sz="1400" dirty="0"/>
              <a:t>Nielsen television ratings and Nielsen </a:t>
            </a:r>
            <a:r>
              <a:rPr lang="en-US" sz="1400" dirty="0" err="1"/>
              <a:t>NetRatings</a:t>
            </a:r>
            <a:r>
              <a:rPr lang="en-US" sz="1400" dirty="0"/>
              <a:t> </a:t>
            </a:r>
          </a:p>
          <a:p>
            <a:pPr marL="628650" lvl="1" indent="-171450">
              <a:spcBef>
                <a:spcPts val="0"/>
              </a:spcBef>
              <a:buClr>
                <a:schemeClr val="dk1"/>
              </a:buClr>
              <a:buSzPts val="1100"/>
            </a:pPr>
            <a:endParaRPr lang="en-US" sz="1400" dirty="0"/>
          </a:p>
          <a:p>
            <a:pPr marL="628650" lvl="1" indent="-171450">
              <a:spcBef>
                <a:spcPts val="0"/>
              </a:spcBef>
              <a:buClr>
                <a:schemeClr val="dk1"/>
              </a:buClr>
              <a:buSzPts val="1100"/>
            </a:pPr>
            <a:endParaRPr lang="en-US" sz="1400" dirty="0"/>
          </a:p>
          <a:p>
            <a:pPr marL="0" lvl="0" indent="0" algn="l" rtl="0">
              <a:spcBef>
                <a:spcPts val="0"/>
              </a:spcBef>
              <a:spcAft>
                <a:spcPts val="1600"/>
              </a:spcAft>
              <a:buNone/>
            </a:pPr>
            <a:endParaRPr sz="1100" dirty="0"/>
          </a:p>
        </p:txBody>
      </p:sp>
      <p:sp>
        <p:nvSpPr>
          <p:cNvPr id="432" name="Google Shape;432;p32"/>
          <p:cNvSpPr txBox="1">
            <a:spLocks noGrp="1"/>
          </p:cNvSpPr>
          <p:nvPr>
            <p:ph type="title"/>
          </p:nvPr>
        </p:nvSpPr>
        <p:spPr>
          <a:xfrm>
            <a:off x="1428542" y="527750"/>
            <a:ext cx="6463707" cy="381700"/>
          </a:xfrm>
          <a:prstGeom prst="rect">
            <a:avLst/>
          </a:prstGeom>
        </p:spPr>
        <p:txBody>
          <a:bodyPr spcFirstLastPara="1" wrap="square" lIns="91425" tIns="91425" rIns="91425" bIns="91425" anchor="t" anchorCtr="0">
            <a:noAutofit/>
          </a:bodyPr>
          <a:lstStyle/>
          <a:p>
            <a:pPr lvl="0"/>
            <a:r>
              <a:rPr lang="en-US" sz="2400" dirty="0"/>
              <a:t>Empirical approaches</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260073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726736" y="1142680"/>
            <a:ext cx="7378577" cy="3838895"/>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600" dirty="0"/>
              <a:t>Is selective exposure an all-or-nothing phenomenon?</a:t>
            </a:r>
          </a:p>
          <a:p>
            <a:pPr marL="628650" lvl="1" indent="-171450">
              <a:spcBef>
                <a:spcPts val="0"/>
              </a:spcBef>
              <a:buClr>
                <a:schemeClr val="dk1"/>
              </a:buClr>
              <a:buSzPts val="1100"/>
            </a:pPr>
            <a:r>
              <a:rPr lang="en-US" sz="1400" dirty="0"/>
              <a:t>Solely use like-minded information and engage in se­lective exposure </a:t>
            </a:r>
          </a:p>
          <a:p>
            <a:pPr marL="628650" lvl="1" indent="-171450">
              <a:spcBef>
                <a:spcPts val="0"/>
              </a:spcBef>
              <a:buClr>
                <a:schemeClr val="dk1"/>
              </a:buClr>
              <a:buSzPts val="1100"/>
            </a:pPr>
            <a:r>
              <a:rPr lang="en-US" sz="1400" dirty="0"/>
              <a:t>Not engaging in selective exposure </a:t>
            </a:r>
          </a:p>
          <a:p>
            <a:pPr marL="628650" lvl="1" indent="-171450">
              <a:spcBef>
                <a:spcPts val="0"/>
              </a:spcBef>
              <a:buClr>
                <a:schemeClr val="dk1"/>
              </a:buClr>
              <a:buSzPts val="1100"/>
            </a:pPr>
            <a:r>
              <a:rPr lang="en-US" sz="1400" dirty="0"/>
              <a:t>In reality: selective exposure may mean exhibiting a preference for like-minded informa­tion</a:t>
            </a:r>
          </a:p>
          <a:p>
            <a:pPr marL="1085850" lvl="2" indent="-171450">
              <a:spcBef>
                <a:spcPts val="0"/>
              </a:spcBef>
              <a:buClr>
                <a:schemeClr val="dk1"/>
              </a:buClr>
              <a:buSzPts val="1100"/>
            </a:pPr>
            <a:r>
              <a:rPr lang="en-US" dirty="0"/>
              <a:t>How long spent with a congenial source should be counted as selective exposure?</a:t>
            </a:r>
          </a:p>
          <a:p>
            <a:pPr marL="171450" indent="-171450">
              <a:buClr>
                <a:schemeClr val="dk1"/>
              </a:buClr>
              <a:buSzPts val="1100"/>
            </a:pPr>
            <a:r>
              <a:rPr lang="en-US" sz="1600" dirty="0"/>
              <a:t>Selective exposure vs, selective avoidance</a:t>
            </a:r>
          </a:p>
          <a:p>
            <a:pPr marL="628650" lvl="1" indent="-171450">
              <a:spcBef>
                <a:spcPts val="0"/>
              </a:spcBef>
              <a:buClr>
                <a:schemeClr val="dk1"/>
              </a:buClr>
              <a:buSzPts val="1100"/>
            </a:pPr>
            <a:r>
              <a:rPr lang="en-US" sz="1400" dirty="0"/>
              <a:t>Although public may be prone to seek like-minded information, public may not be equally motivated to avoid information with which we disagree</a:t>
            </a:r>
          </a:p>
          <a:p>
            <a:pPr marL="171450" indent="-171450">
              <a:buClr>
                <a:schemeClr val="dk1"/>
              </a:buClr>
              <a:buSzPts val="1100"/>
            </a:pPr>
            <a:r>
              <a:rPr lang="en-US" sz="1600" dirty="0"/>
              <a:t>How does the Internet/Social media/Algorithm encourage/discourage selective exposure</a:t>
            </a:r>
            <a:endParaRPr lang="en-US" sz="1400" dirty="0"/>
          </a:p>
          <a:p>
            <a:pPr marL="171450" indent="-171450">
              <a:buClr>
                <a:schemeClr val="dk1"/>
              </a:buClr>
              <a:buSzPts val="1100"/>
            </a:pPr>
            <a:r>
              <a:rPr lang="en-US" sz="1600" dirty="0"/>
              <a:t>Outcomes of selective exposure:</a:t>
            </a:r>
          </a:p>
          <a:p>
            <a:pPr marL="628650" lvl="1" indent="-171450">
              <a:spcBef>
                <a:spcPts val="0"/>
              </a:spcBef>
              <a:buClr>
                <a:schemeClr val="dk1"/>
              </a:buClr>
              <a:buSzPts val="1100"/>
            </a:pPr>
            <a:r>
              <a:rPr lang="en-US" sz="1400" dirty="0"/>
              <a:t>Is it democratically troubling? – Political polarization; </a:t>
            </a:r>
            <a:r>
              <a:rPr lang="en-US" sz="1400" dirty="0" err="1"/>
              <a:t>Declinism</a:t>
            </a:r>
            <a:endParaRPr lang="en-US" sz="1400" dirty="0"/>
          </a:p>
          <a:p>
            <a:pPr marL="628650" lvl="1" indent="-171450">
              <a:spcBef>
                <a:spcPts val="0"/>
              </a:spcBef>
              <a:buClr>
                <a:schemeClr val="dk1"/>
              </a:buClr>
              <a:buSzPts val="1100"/>
            </a:pPr>
            <a:r>
              <a:rPr lang="en-US" sz="1400" dirty="0"/>
              <a:t>What is the solution?</a:t>
            </a:r>
          </a:p>
          <a:p>
            <a:pPr marL="1085850" lvl="2" indent="-171450">
              <a:spcBef>
                <a:spcPts val="0"/>
              </a:spcBef>
              <a:buClr>
                <a:schemeClr val="dk1"/>
              </a:buClr>
              <a:buSzPts val="1100"/>
            </a:pPr>
            <a:r>
              <a:rPr lang="en-US" dirty="0"/>
              <a:t>Encourage more exposure to diverse points of view – boomerang effect or public inactivity?</a:t>
            </a:r>
          </a:p>
          <a:p>
            <a:pPr marL="628650" lvl="1" indent="-171450">
              <a:buClr>
                <a:schemeClr val="dk1"/>
              </a:buClr>
              <a:buSzPts val="1100"/>
            </a:pPr>
            <a:endParaRPr lang="en-US" sz="1600" dirty="0"/>
          </a:p>
          <a:p>
            <a:pPr marL="0" lvl="0" indent="0" algn="l" rtl="0">
              <a:spcBef>
                <a:spcPts val="0"/>
              </a:spcBef>
              <a:spcAft>
                <a:spcPts val="1600"/>
              </a:spcAft>
              <a:buNone/>
            </a:pPr>
            <a:endParaRPr sz="1100" dirty="0"/>
          </a:p>
        </p:txBody>
      </p:sp>
      <p:sp>
        <p:nvSpPr>
          <p:cNvPr id="432" name="Google Shape;432;p32"/>
          <p:cNvSpPr txBox="1">
            <a:spLocks noGrp="1"/>
          </p:cNvSpPr>
          <p:nvPr>
            <p:ph type="title"/>
          </p:nvPr>
        </p:nvSpPr>
        <p:spPr>
          <a:xfrm>
            <a:off x="1428542" y="527750"/>
            <a:ext cx="6463707" cy="381700"/>
          </a:xfrm>
          <a:prstGeom prst="rect">
            <a:avLst/>
          </a:prstGeom>
        </p:spPr>
        <p:txBody>
          <a:bodyPr spcFirstLastPara="1" wrap="square" lIns="91425" tIns="91425" rIns="91425" bIns="91425" anchor="t" anchorCtr="0">
            <a:noAutofit/>
          </a:bodyPr>
          <a:lstStyle/>
          <a:p>
            <a:pPr lvl="0"/>
            <a:r>
              <a:rPr lang="en-US" sz="2400" dirty="0"/>
              <a:t>Future directions</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431696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E4AD34-0A76-AA48-8D8A-EABA9A1E2805}"/>
              </a:ext>
            </a:extLst>
          </p:cNvPr>
          <p:cNvSpPr>
            <a:spLocks noGrp="1"/>
          </p:cNvSpPr>
          <p:nvPr>
            <p:ph type="body" idx="1"/>
          </p:nvPr>
        </p:nvSpPr>
        <p:spPr>
          <a:xfrm>
            <a:off x="743525" y="1057685"/>
            <a:ext cx="7793806" cy="2218176"/>
          </a:xfrm>
        </p:spPr>
        <p:txBody>
          <a:bodyPr lIns="91440"/>
          <a:lstStyle/>
          <a:p>
            <a:r>
              <a:rPr lang="en-US" dirty="0"/>
              <a:t>Stroud, N. J. (2017). Selective exposure theories. In </a:t>
            </a:r>
            <a:r>
              <a:rPr lang="en-US" dirty="0" err="1"/>
              <a:t>Kenski</a:t>
            </a:r>
            <a:r>
              <a:rPr lang="en-US" dirty="0"/>
              <a:t>, K. &amp; K. H. Jamieson (Eds.) </a:t>
            </a:r>
            <a:r>
              <a:rPr lang="en-US" i="1" dirty="0"/>
              <a:t>The Oxford handbook of political communication</a:t>
            </a:r>
            <a:r>
              <a:rPr lang="en-US" dirty="0"/>
              <a:t>. </a:t>
            </a:r>
            <a:r>
              <a:rPr lang="en-US" u="sng" dirty="0">
                <a:hlinkClick r:id="rId3"/>
              </a:rPr>
              <a:t>https://doi.org/</a:t>
            </a:r>
            <a:r>
              <a:rPr lang="en-US" dirty="0">
                <a:hlinkClick r:id="rId3"/>
              </a:rPr>
              <a:t>10.1093/oxfordhb/9780199793471.013.009_update_001</a:t>
            </a:r>
            <a:endParaRPr lang="en-US" dirty="0"/>
          </a:p>
          <a:p>
            <a:pPr marL="152400" indent="0">
              <a:buNone/>
            </a:pPr>
            <a:endParaRPr lang="en-US" dirty="0"/>
          </a:p>
        </p:txBody>
      </p:sp>
      <p:sp>
        <p:nvSpPr>
          <p:cNvPr id="3" name="Title 2">
            <a:extLst>
              <a:ext uri="{FF2B5EF4-FFF2-40B4-BE49-F238E27FC236}">
                <a16:creationId xmlns:a16="http://schemas.microsoft.com/office/drawing/2014/main" id="{FB37E163-B3BF-2146-B962-2BA5C44BFD35}"/>
              </a:ext>
            </a:extLst>
          </p:cNvPr>
          <p:cNvSpPr>
            <a:spLocks noGrp="1"/>
          </p:cNvSpPr>
          <p:nvPr>
            <p:ph type="title"/>
          </p:nvPr>
        </p:nvSpPr>
        <p:spPr/>
        <p:txBody>
          <a:bodyPr/>
          <a:lstStyle/>
          <a:p>
            <a:r>
              <a:rPr lang="en-US" dirty="0"/>
              <a:t>Reference</a:t>
            </a:r>
          </a:p>
        </p:txBody>
      </p:sp>
    </p:spTree>
    <p:extLst>
      <p:ext uri="{BB962C8B-B14F-4D97-AF65-F5344CB8AC3E}">
        <p14:creationId xmlns:p14="http://schemas.microsoft.com/office/powerpoint/2010/main" val="1079564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2" name="Google Shape;432;p32"/>
          <p:cNvSpPr txBox="1">
            <a:spLocks noGrp="1"/>
          </p:cNvSpPr>
          <p:nvPr>
            <p:ph type="title"/>
          </p:nvPr>
        </p:nvSpPr>
        <p:spPr>
          <a:xfrm>
            <a:off x="1428542" y="527750"/>
            <a:ext cx="7085143" cy="381700"/>
          </a:xfrm>
          <a:prstGeom prst="rect">
            <a:avLst/>
          </a:prstGeom>
        </p:spPr>
        <p:txBody>
          <a:bodyPr spcFirstLastPara="1" wrap="square" lIns="91425" tIns="91425" rIns="91425" bIns="91425" anchor="t" anchorCtr="0">
            <a:noAutofit/>
          </a:bodyPr>
          <a:lstStyle/>
          <a:p>
            <a:pPr lvl="0"/>
            <a:r>
              <a:rPr lang="en-US" sz="2400" dirty="0"/>
              <a:t>How does our media diet look like?</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6" name="Picture 15" descr="Chart&#10;&#10;Description automatically generated">
            <a:extLst>
              <a:ext uri="{FF2B5EF4-FFF2-40B4-BE49-F238E27FC236}">
                <a16:creationId xmlns:a16="http://schemas.microsoft.com/office/drawing/2014/main" id="{8D9A967B-97FD-EB4F-8BAD-22EAAA58D4A6}"/>
              </a:ext>
            </a:extLst>
          </p:cNvPr>
          <p:cNvPicPr>
            <a:picLocks noChangeAspect="1"/>
          </p:cNvPicPr>
          <p:nvPr/>
        </p:nvPicPr>
        <p:blipFill>
          <a:blip r:embed="rId3"/>
          <a:stretch>
            <a:fillRect/>
          </a:stretch>
        </p:blipFill>
        <p:spPr>
          <a:xfrm>
            <a:off x="2316855" y="1128457"/>
            <a:ext cx="5308516" cy="37159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3405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2" name="Google Shape;432;p32"/>
          <p:cNvSpPr txBox="1">
            <a:spLocks noGrp="1"/>
          </p:cNvSpPr>
          <p:nvPr>
            <p:ph type="title"/>
          </p:nvPr>
        </p:nvSpPr>
        <p:spPr>
          <a:xfrm>
            <a:off x="1428542" y="527750"/>
            <a:ext cx="7085143" cy="381700"/>
          </a:xfrm>
          <a:prstGeom prst="rect">
            <a:avLst/>
          </a:prstGeom>
        </p:spPr>
        <p:txBody>
          <a:bodyPr spcFirstLastPara="1" wrap="square" lIns="91425" tIns="91425" rIns="91425" bIns="91425" anchor="t" anchorCtr="0">
            <a:noAutofit/>
          </a:bodyPr>
          <a:lstStyle/>
          <a:p>
            <a:pPr lvl="0"/>
            <a:r>
              <a:rPr lang="en-US" sz="2400" dirty="0"/>
              <a:t>How does our media diet look like?</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descr="Chart, bar chart&#10;&#10;Description automatically generated">
            <a:extLst>
              <a:ext uri="{FF2B5EF4-FFF2-40B4-BE49-F238E27FC236}">
                <a16:creationId xmlns:a16="http://schemas.microsoft.com/office/drawing/2014/main" id="{F05CED39-9186-F743-9AB2-B972BC31B18B}"/>
              </a:ext>
            </a:extLst>
          </p:cNvPr>
          <p:cNvPicPr>
            <a:picLocks noChangeAspect="1"/>
          </p:cNvPicPr>
          <p:nvPr/>
        </p:nvPicPr>
        <p:blipFill>
          <a:blip r:embed="rId3"/>
          <a:stretch>
            <a:fillRect/>
          </a:stretch>
        </p:blipFill>
        <p:spPr>
          <a:xfrm>
            <a:off x="1887218" y="1128457"/>
            <a:ext cx="5369564" cy="37586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589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2" name="Google Shape;432;p32"/>
          <p:cNvSpPr txBox="1">
            <a:spLocks noGrp="1"/>
          </p:cNvSpPr>
          <p:nvPr>
            <p:ph type="title"/>
          </p:nvPr>
        </p:nvSpPr>
        <p:spPr>
          <a:xfrm>
            <a:off x="1428542" y="527750"/>
            <a:ext cx="7085143" cy="381700"/>
          </a:xfrm>
          <a:prstGeom prst="rect">
            <a:avLst/>
          </a:prstGeom>
        </p:spPr>
        <p:txBody>
          <a:bodyPr spcFirstLastPara="1" wrap="square" lIns="91425" tIns="91425" rIns="91425" bIns="91425" anchor="t" anchorCtr="0">
            <a:noAutofit/>
          </a:bodyPr>
          <a:lstStyle/>
          <a:p>
            <a:pPr lvl="0"/>
            <a:r>
              <a:rPr lang="en-US" sz="2400" dirty="0"/>
              <a:t>How does our media diet look like?</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descr="Chart, bar chart&#10;&#10;Description automatically generated">
            <a:extLst>
              <a:ext uri="{FF2B5EF4-FFF2-40B4-BE49-F238E27FC236}">
                <a16:creationId xmlns:a16="http://schemas.microsoft.com/office/drawing/2014/main" id="{063BC58B-AB77-1849-8857-37555F690277}"/>
              </a:ext>
            </a:extLst>
          </p:cNvPr>
          <p:cNvPicPr>
            <a:picLocks noChangeAspect="1"/>
          </p:cNvPicPr>
          <p:nvPr/>
        </p:nvPicPr>
        <p:blipFill>
          <a:blip r:embed="rId3"/>
          <a:stretch>
            <a:fillRect/>
          </a:stretch>
        </p:blipFill>
        <p:spPr>
          <a:xfrm>
            <a:off x="2238768" y="1128457"/>
            <a:ext cx="5464690" cy="38252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4135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2" name="Google Shape;432;p32"/>
          <p:cNvSpPr txBox="1">
            <a:spLocks noGrp="1"/>
          </p:cNvSpPr>
          <p:nvPr>
            <p:ph type="title"/>
          </p:nvPr>
        </p:nvSpPr>
        <p:spPr>
          <a:xfrm>
            <a:off x="1428542" y="527750"/>
            <a:ext cx="7085143" cy="381700"/>
          </a:xfrm>
          <a:prstGeom prst="rect">
            <a:avLst/>
          </a:prstGeom>
        </p:spPr>
        <p:txBody>
          <a:bodyPr spcFirstLastPara="1" wrap="square" lIns="91425" tIns="91425" rIns="91425" bIns="91425" anchor="t" anchorCtr="0">
            <a:noAutofit/>
          </a:bodyPr>
          <a:lstStyle/>
          <a:p>
            <a:pPr lvl="0"/>
            <a:r>
              <a:rPr lang="en-US" sz="2400" dirty="0"/>
              <a:t>How does our media diet look like?</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3" name="Picture 12" descr="Chart, bar chart&#10;&#10;Description automatically generated">
            <a:extLst>
              <a:ext uri="{FF2B5EF4-FFF2-40B4-BE49-F238E27FC236}">
                <a16:creationId xmlns:a16="http://schemas.microsoft.com/office/drawing/2014/main" id="{902CDAAF-F966-5545-A7ED-F1D65A9BBAD6}"/>
              </a:ext>
            </a:extLst>
          </p:cNvPr>
          <p:cNvPicPr>
            <a:picLocks noChangeAspect="1"/>
          </p:cNvPicPr>
          <p:nvPr/>
        </p:nvPicPr>
        <p:blipFill>
          <a:blip r:embed="rId3"/>
          <a:stretch>
            <a:fillRect/>
          </a:stretch>
        </p:blipFill>
        <p:spPr>
          <a:xfrm>
            <a:off x="2122094" y="980472"/>
            <a:ext cx="5698038" cy="398862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16592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726736" y="983936"/>
            <a:ext cx="7378577" cy="4138830"/>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600" dirty="0"/>
              <a:t>Selective exposure (</a:t>
            </a:r>
            <a:r>
              <a:rPr lang="en-US" sz="1600" dirty="0" err="1"/>
              <a:t>Klapper</a:t>
            </a:r>
            <a:r>
              <a:rPr lang="en-US" sz="1600" dirty="0"/>
              <a:t>, 1960)</a:t>
            </a:r>
          </a:p>
          <a:p>
            <a:pPr marL="628650" lvl="1" indent="-171450">
              <a:spcBef>
                <a:spcPts val="0"/>
              </a:spcBef>
              <a:buClr>
                <a:schemeClr val="dk1"/>
              </a:buClr>
              <a:buSzPts val="1100"/>
            </a:pPr>
            <a:r>
              <a:rPr lang="en-US" sz="1400" dirty="0"/>
              <a:t>The (purposefully) motivated selection of messages that are congruent with and confirm people’s pre-existing attitudes and beliefs. </a:t>
            </a:r>
          </a:p>
          <a:p>
            <a:pPr marL="1085850" lvl="2" indent="-171450">
              <a:spcBef>
                <a:spcPts val="0"/>
              </a:spcBef>
              <a:buClr>
                <a:schemeClr val="dk1"/>
              </a:buClr>
              <a:buSzPts val="1100"/>
            </a:pPr>
            <a:r>
              <a:rPr lang="en-US" dirty="0"/>
              <a:t>1940 presidential campaign (</a:t>
            </a:r>
            <a:r>
              <a:rPr lang="en-US" dirty="0" err="1"/>
              <a:t>Lazarsfeld</a:t>
            </a:r>
            <a:r>
              <a:rPr lang="en-US" dirty="0"/>
              <a:t>, </a:t>
            </a:r>
            <a:r>
              <a:rPr lang="en-US" dirty="0" err="1"/>
              <a:t>Berelson</a:t>
            </a:r>
            <a:r>
              <a:rPr lang="en-US" dirty="0"/>
              <a:t> &amp; Gaudet, 1948)</a:t>
            </a:r>
          </a:p>
          <a:p>
            <a:pPr marL="628650" lvl="1" indent="-171450">
              <a:spcBef>
                <a:spcPts val="0"/>
              </a:spcBef>
              <a:buClr>
                <a:schemeClr val="dk1"/>
              </a:buClr>
              <a:buSzPts val="1100"/>
            </a:pPr>
            <a:r>
              <a:rPr lang="en-US" sz="1400" dirty="0"/>
              <a:t>Selection perception</a:t>
            </a:r>
          </a:p>
          <a:p>
            <a:pPr marL="628650" lvl="1" indent="-171450">
              <a:spcBef>
                <a:spcPts val="0"/>
              </a:spcBef>
              <a:buClr>
                <a:schemeClr val="dk1"/>
              </a:buClr>
              <a:buSzPts val="1100"/>
            </a:pPr>
            <a:r>
              <a:rPr lang="en-US" sz="1400" dirty="0"/>
              <a:t>Selection retention</a:t>
            </a:r>
          </a:p>
          <a:p>
            <a:pPr marL="628650" lvl="1" indent="-171450">
              <a:spcBef>
                <a:spcPts val="0"/>
              </a:spcBef>
              <a:buClr>
                <a:schemeClr val="dk1"/>
              </a:buClr>
              <a:buSzPts val="1100"/>
            </a:pPr>
            <a:endParaRPr lang="en-US" sz="1400" dirty="0"/>
          </a:p>
          <a:p>
            <a:pPr marL="171450" indent="-171450">
              <a:buClr>
                <a:schemeClr val="dk1"/>
              </a:buClr>
              <a:buSzPts val="1100"/>
            </a:pPr>
            <a:r>
              <a:rPr lang="en-US" sz="1600" dirty="0"/>
              <a:t>Confirmation bias (</a:t>
            </a:r>
            <a:r>
              <a:rPr lang="en-US" sz="1600" dirty="0" err="1"/>
              <a:t>Wason</a:t>
            </a:r>
            <a:r>
              <a:rPr lang="en-US" sz="1600" dirty="0"/>
              <a:t>, 1960)</a:t>
            </a:r>
          </a:p>
          <a:p>
            <a:pPr marL="628650" lvl="1" indent="-171450">
              <a:spcBef>
                <a:spcPts val="0"/>
              </a:spcBef>
              <a:buClr>
                <a:schemeClr val="dk1"/>
              </a:buClr>
              <a:buSzPts val="1100"/>
            </a:pPr>
            <a:r>
              <a:rPr lang="en-US" sz="1400" dirty="0"/>
              <a:t>Individuals may actively seek out and assign more weight to information that supports their current attitude (vs. “filtering”)</a:t>
            </a:r>
          </a:p>
          <a:p>
            <a:pPr marL="628650" lvl="1" indent="-171450">
              <a:spcBef>
                <a:spcPts val="0"/>
              </a:spcBef>
              <a:buClr>
                <a:schemeClr val="dk1"/>
              </a:buClr>
              <a:buSzPts val="1100"/>
            </a:pPr>
            <a:endParaRPr lang="en-US" sz="1400" dirty="0"/>
          </a:p>
          <a:p>
            <a:pPr marL="171450" indent="-171450">
              <a:buClr>
                <a:schemeClr val="dk1"/>
              </a:buClr>
              <a:buSzPts val="1100"/>
            </a:pPr>
            <a:r>
              <a:rPr lang="en-US" sz="1600" dirty="0"/>
              <a:t>History: </a:t>
            </a:r>
          </a:p>
          <a:p>
            <a:pPr marL="628650" lvl="1" indent="-171450">
              <a:spcBef>
                <a:spcPts val="0"/>
              </a:spcBef>
              <a:buClr>
                <a:schemeClr val="dk1"/>
              </a:buClr>
              <a:buSzPts val="1100"/>
            </a:pPr>
            <a:r>
              <a:rPr lang="en-US" sz="1400" dirty="0"/>
              <a:t>Early research: a common explanation for why scholars have not uncovered more evidence of power media effects</a:t>
            </a:r>
          </a:p>
          <a:p>
            <a:pPr marL="628650" lvl="1" indent="-171450">
              <a:spcBef>
                <a:spcPts val="0"/>
              </a:spcBef>
              <a:buClr>
                <a:schemeClr val="dk1"/>
              </a:buClr>
              <a:buSzPts val="1100"/>
            </a:pPr>
            <a:r>
              <a:rPr lang="en-US" sz="1400" dirty="0"/>
              <a:t>Mid-1960s: mixed evidence (methodological flaws?)</a:t>
            </a:r>
          </a:p>
          <a:p>
            <a:pPr marL="628650" lvl="1" indent="-171450">
              <a:spcBef>
                <a:spcPts val="0"/>
              </a:spcBef>
              <a:buClr>
                <a:schemeClr val="dk1"/>
              </a:buClr>
              <a:buSzPts val="1100"/>
            </a:pPr>
            <a:r>
              <a:rPr lang="en-US" sz="1400" dirty="0"/>
              <a:t>1970s-1980s: a call for return</a:t>
            </a:r>
          </a:p>
          <a:p>
            <a:pPr marL="628650" lvl="1" indent="-171450">
              <a:spcBef>
                <a:spcPts val="0"/>
              </a:spcBef>
              <a:buClr>
                <a:schemeClr val="dk1"/>
              </a:buClr>
              <a:buSzPts val="1100"/>
            </a:pPr>
            <a:r>
              <a:rPr lang="en-US" sz="1400" dirty="0"/>
              <a:t>2000 -: renewed research attention (media environment?)</a:t>
            </a:r>
          </a:p>
          <a:p>
            <a:pPr marL="628650" lvl="1" indent="-171450">
              <a:spcBef>
                <a:spcPts val="0"/>
              </a:spcBef>
              <a:buClr>
                <a:schemeClr val="dk1"/>
              </a:buClr>
              <a:buSzPts val="1100"/>
            </a:pPr>
            <a:endParaRPr lang="en-US" sz="1600" dirty="0"/>
          </a:p>
          <a:p>
            <a:pPr marL="0" lvl="0" indent="0" algn="l" rtl="0">
              <a:spcBef>
                <a:spcPts val="0"/>
              </a:spcBef>
              <a:spcAft>
                <a:spcPts val="1600"/>
              </a:spcAft>
              <a:buNone/>
            </a:pPr>
            <a:endParaRPr sz="1100" dirty="0"/>
          </a:p>
        </p:txBody>
      </p:sp>
      <p:sp>
        <p:nvSpPr>
          <p:cNvPr id="432" name="Google Shape;432;p32"/>
          <p:cNvSpPr txBox="1">
            <a:spLocks noGrp="1"/>
          </p:cNvSpPr>
          <p:nvPr>
            <p:ph type="title"/>
          </p:nvPr>
        </p:nvSpPr>
        <p:spPr>
          <a:xfrm>
            <a:off x="1428542" y="527750"/>
            <a:ext cx="6463707" cy="381700"/>
          </a:xfrm>
          <a:prstGeom prst="rect">
            <a:avLst/>
          </a:prstGeom>
        </p:spPr>
        <p:txBody>
          <a:bodyPr spcFirstLastPara="1" wrap="square" lIns="91425" tIns="91425" rIns="91425" bIns="91425" anchor="t" anchorCtr="0">
            <a:noAutofit/>
          </a:bodyPr>
          <a:lstStyle/>
          <a:p>
            <a:pPr lvl="0"/>
            <a:r>
              <a:rPr lang="en-US" sz="2400" dirty="0"/>
              <a:t>Definition</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052235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726736" y="1124884"/>
            <a:ext cx="7378577" cy="3850821"/>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600" dirty="0"/>
              <a:t>Cognitive dissonance theory (Festinger, 1957)</a:t>
            </a:r>
          </a:p>
          <a:p>
            <a:pPr marL="628650" lvl="1" indent="-171450">
              <a:spcBef>
                <a:spcPts val="0"/>
              </a:spcBef>
              <a:buClr>
                <a:schemeClr val="dk1"/>
              </a:buClr>
              <a:buSzPts val="1100"/>
            </a:pPr>
            <a:r>
              <a:rPr lang="en-US" sz="1400" dirty="0"/>
              <a:t>When cognitions conflict, an individual can expe­rience the highly undesirable state of cognitive dissonance </a:t>
            </a:r>
          </a:p>
          <a:p>
            <a:pPr marL="1085850" lvl="2" indent="-171450">
              <a:spcBef>
                <a:spcPts val="0"/>
              </a:spcBef>
              <a:buClr>
                <a:schemeClr val="dk1"/>
              </a:buClr>
              <a:buSzPts val="1100"/>
            </a:pPr>
            <a:r>
              <a:rPr lang="en-US" dirty="0"/>
              <a:t>Selective exposure is one of several tools at an individual’s disposal to reduce the dissonant state or the feelings of anxiety</a:t>
            </a:r>
            <a:endParaRPr lang="en-US" sz="1400" dirty="0"/>
          </a:p>
          <a:p>
            <a:pPr marL="171450" indent="-171450">
              <a:buClr>
                <a:schemeClr val="dk1"/>
              </a:buClr>
              <a:buSzPts val="1100"/>
            </a:pPr>
            <a:r>
              <a:rPr lang="en-US" sz="1600" dirty="0"/>
              <a:t>Motivated reasoning (</a:t>
            </a:r>
            <a:r>
              <a:rPr lang="en-US" sz="1600" dirty="0" err="1"/>
              <a:t>Kunda</a:t>
            </a:r>
            <a:r>
              <a:rPr lang="en-US" sz="1600" dirty="0"/>
              <a:t>, 1990)</a:t>
            </a:r>
          </a:p>
          <a:p>
            <a:pPr marL="628650" lvl="1" indent="-171450">
              <a:spcBef>
                <a:spcPts val="0"/>
              </a:spcBef>
              <a:buClr>
                <a:schemeClr val="dk1"/>
              </a:buClr>
              <a:buSzPts val="1100"/>
            </a:pPr>
            <a:r>
              <a:rPr lang="en-US" sz="1400" dirty="0"/>
              <a:t>People can be moved to select messages by accuracy goals and by directional goals, which are more likely to seek like-minded(supportive) infor­mation </a:t>
            </a:r>
          </a:p>
          <a:p>
            <a:pPr marL="171450" indent="-171450">
              <a:buClr>
                <a:schemeClr val="dk1"/>
              </a:buClr>
              <a:buSzPts val="1100"/>
            </a:pPr>
            <a:r>
              <a:rPr lang="en-US" sz="1600" dirty="0"/>
              <a:t>Less cognitive effort (</a:t>
            </a:r>
            <a:r>
              <a:rPr lang="en-US" sz="1600" dirty="0" err="1"/>
              <a:t>Ziemke</a:t>
            </a:r>
            <a:r>
              <a:rPr lang="en-US" sz="1600" dirty="0"/>
              <a:t>, 1980)</a:t>
            </a:r>
          </a:p>
          <a:p>
            <a:pPr marL="171450" indent="-171450">
              <a:buClr>
                <a:schemeClr val="dk1"/>
              </a:buClr>
              <a:buSzPts val="1100"/>
            </a:pPr>
            <a:r>
              <a:rPr lang="en-US" sz="1600" dirty="0"/>
              <a:t>Influence of moods and emotions (Kim, 2010; Valentino et al., 2009)</a:t>
            </a:r>
          </a:p>
          <a:p>
            <a:pPr marL="628650" lvl="1" indent="-171450">
              <a:spcBef>
                <a:spcPts val="0"/>
              </a:spcBef>
              <a:buClr>
                <a:schemeClr val="dk1"/>
              </a:buClr>
              <a:buSzPts val="1100"/>
            </a:pPr>
            <a:r>
              <a:rPr lang="en-US" sz="1400" dirty="0"/>
              <a:t>Negative moods enhance selective exposure </a:t>
            </a:r>
          </a:p>
          <a:p>
            <a:pPr marL="1085850" lvl="2" indent="-171450">
              <a:spcBef>
                <a:spcPts val="0"/>
              </a:spcBef>
              <a:buClr>
                <a:schemeClr val="dk1"/>
              </a:buClr>
              <a:buSzPts val="1100"/>
            </a:pPr>
            <a:r>
              <a:rPr lang="en-US" dirty="0"/>
              <a:t>Anger and fear may prompt different patterns of selective exposure </a:t>
            </a:r>
          </a:p>
          <a:p>
            <a:pPr marL="628650" lvl="1" indent="-171450">
              <a:spcBef>
                <a:spcPts val="0"/>
              </a:spcBef>
              <a:buClr>
                <a:schemeClr val="dk1"/>
              </a:buClr>
              <a:buSzPts val="1100"/>
            </a:pPr>
            <a:r>
              <a:rPr lang="en-US" sz="1400" dirty="0"/>
              <a:t>Emotions affect information search </a:t>
            </a:r>
          </a:p>
          <a:p>
            <a:pPr marL="1085850" lvl="2" indent="-171450">
              <a:spcBef>
                <a:spcPts val="0"/>
              </a:spcBef>
              <a:buClr>
                <a:schemeClr val="dk1"/>
              </a:buClr>
              <a:buSzPts val="1100"/>
            </a:pPr>
            <a:r>
              <a:rPr lang="en-US" dirty="0"/>
              <a:t>Anxiety sparks more balanced search</a:t>
            </a:r>
          </a:p>
          <a:p>
            <a:pPr marL="171450" indent="-171450">
              <a:buClr>
                <a:schemeClr val="dk1"/>
              </a:buClr>
              <a:buSzPts val="1100"/>
            </a:pPr>
            <a:r>
              <a:rPr lang="en-US" sz="1600" dirty="0"/>
              <a:t>Information quality (</a:t>
            </a:r>
            <a:r>
              <a:rPr lang="en-US" sz="1600" dirty="0" err="1"/>
              <a:t>Matzger</a:t>
            </a:r>
            <a:r>
              <a:rPr lang="en-US" sz="1600" dirty="0"/>
              <a:t> et al., 2015)</a:t>
            </a:r>
          </a:p>
          <a:p>
            <a:pPr marL="628650" lvl="1" indent="-171450">
              <a:spcBef>
                <a:spcPts val="0"/>
              </a:spcBef>
              <a:buClr>
                <a:schemeClr val="dk1"/>
              </a:buClr>
              <a:buSzPts val="1100"/>
            </a:pPr>
            <a:r>
              <a:rPr lang="en-US" sz="1400" dirty="0"/>
              <a:t>High-quality in­ formation will be preferred over that which is of low quality </a:t>
            </a:r>
          </a:p>
          <a:p>
            <a:pPr marL="1085850" lvl="2" indent="-171450">
              <a:spcBef>
                <a:spcPts val="0"/>
              </a:spcBef>
              <a:buClr>
                <a:schemeClr val="dk1"/>
              </a:buClr>
              <a:buSzPts val="1100"/>
            </a:pPr>
            <a:r>
              <a:rPr lang="en-US" dirty="0"/>
              <a:t>People believe that like-minded information is more credible and of higher quality </a:t>
            </a:r>
          </a:p>
          <a:p>
            <a:pPr marL="628650" lvl="1" indent="-171450">
              <a:spcBef>
                <a:spcPts val="0"/>
              </a:spcBef>
              <a:buClr>
                <a:schemeClr val="dk1"/>
              </a:buClr>
              <a:buSzPts val="1100"/>
            </a:pPr>
            <a:endParaRPr lang="en-US" sz="1600" dirty="0"/>
          </a:p>
          <a:p>
            <a:pPr marL="0" lvl="0" indent="0" algn="l" rtl="0">
              <a:spcBef>
                <a:spcPts val="0"/>
              </a:spcBef>
              <a:spcAft>
                <a:spcPts val="1600"/>
              </a:spcAft>
              <a:buNone/>
            </a:pPr>
            <a:endParaRPr sz="1100" dirty="0"/>
          </a:p>
        </p:txBody>
      </p:sp>
      <p:sp>
        <p:nvSpPr>
          <p:cNvPr id="432" name="Google Shape;432;p32"/>
          <p:cNvSpPr txBox="1">
            <a:spLocks noGrp="1"/>
          </p:cNvSpPr>
          <p:nvPr>
            <p:ph type="title"/>
          </p:nvPr>
        </p:nvSpPr>
        <p:spPr>
          <a:xfrm>
            <a:off x="1428542" y="527750"/>
            <a:ext cx="6463707" cy="381700"/>
          </a:xfrm>
          <a:prstGeom prst="rect">
            <a:avLst/>
          </a:prstGeom>
        </p:spPr>
        <p:txBody>
          <a:bodyPr spcFirstLastPara="1" wrap="square" lIns="91425" tIns="91425" rIns="91425" bIns="91425" anchor="t" anchorCtr="0">
            <a:noAutofit/>
          </a:bodyPr>
          <a:lstStyle/>
          <a:p>
            <a:pPr lvl="0"/>
            <a:r>
              <a:rPr lang="en-US" sz="2400" dirty="0"/>
              <a:t>(Possible) Explanatory mechanism</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184731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726736" y="1128457"/>
            <a:ext cx="7378577" cy="3934293"/>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600" dirty="0"/>
              <a:t>News or entertainment</a:t>
            </a:r>
          </a:p>
          <a:p>
            <a:pPr marL="628650" lvl="1" indent="-171450">
              <a:spcBef>
                <a:spcPts val="0"/>
              </a:spcBef>
              <a:buClr>
                <a:schemeClr val="dk1"/>
              </a:buClr>
              <a:buSzPts val="1100"/>
            </a:pPr>
            <a:r>
              <a:rPr lang="en-US" sz="1400" dirty="0"/>
              <a:t>Whether people will opt for news or for en­tertainment when given the choice </a:t>
            </a:r>
          </a:p>
          <a:p>
            <a:pPr marL="1085850" lvl="2" indent="-171450">
              <a:spcBef>
                <a:spcPts val="0"/>
              </a:spcBef>
              <a:buClr>
                <a:schemeClr val="dk1"/>
              </a:buClr>
              <a:buSzPts val="1100"/>
            </a:pPr>
            <a:r>
              <a:rPr lang="en-US" dirty="0"/>
              <a:t>“Relative entertainment preference” (Prior, 2007)</a:t>
            </a:r>
            <a:br>
              <a:rPr lang="en-US" dirty="0"/>
            </a:br>
            <a:endParaRPr lang="en-US" dirty="0"/>
          </a:p>
          <a:p>
            <a:pPr marL="171450" indent="-171450">
              <a:buClr>
                <a:schemeClr val="dk1"/>
              </a:buClr>
              <a:buSzPts val="1100"/>
            </a:pPr>
            <a:r>
              <a:rPr lang="en-US" sz="1600" dirty="0"/>
              <a:t>Messages about different issues</a:t>
            </a:r>
          </a:p>
          <a:p>
            <a:pPr marL="628650" lvl="1" indent="-171450">
              <a:spcBef>
                <a:spcPts val="0"/>
              </a:spcBef>
              <a:buClr>
                <a:schemeClr val="dk1"/>
              </a:buClr>
              <a:buSzPts val="1100"/>
            </a:pPr>
            <a:r>
              <a:rPr lang="en-US" sz="1400" dirty="0"/>
              <a:t>Which issues motivate people to gather more information</a:t>
            </a:r>
          </a:p>
          <a:p>
            <a:pPr marL="1085850" lvl="2" indent="-171450">
              <a:spcBef>
                <a:spcPts val="0"/>
              </a:spcBef>
              <a:buClr>
                <a:schemeClr val="dk1"/>
              </a:buClr>
              <a:buSzPts val="1100"/>
            </a:pPr>
            <a:r>
              <a:rPr lang="en-US" dirty="0"/>
              <a:t>The issue-public membership (Iyengar et al., 2008) </a:t>
            </a:r>
          </a:p>
          <a:p>
            <a:pPr marL="914400" lvl="2" indent="0">
              <a:spcBef>
                <a:spcPts val="0"/>
              </a:spcBef>
              <a:buClr>
                <a:schemeClr val="dk1"/>
              </a:buClr>
              <a:buSzPts val="1100"/>
              <a:buNone/>
            </a:pPr>
            <a:endParaRPr lang="en-US" dirty="0"/>
          </a:p>
          <a:p>
            <a:pPr marL="171450" indent="-171450">
              <a:buClr>
                <a:schemeClr val="dk1"/>
              </a:buClr>
              <a:buSzPts val="1100"/>
            </a:pPr>
            <a:r>
              <a:rPr lang="en-US" sz="1600" dirty="0"/>
              <a:t>Medium</a:t>
            </a:r>
          </a:p>
          <a:p>
            <a:pPr marL="628650" lvl="1" indent="-171450">
              <a:spcBef>
                <a:spcPts val="0"/>
              </a:spcBef>
              <a:buClr>
                <a:schemeClr val="dk1"/>
              </a:buClr>
              <a:buSzPts val="1100"/>
            </a:pPr>
            <a:r>
              <a:rPr lang="en-US" sz="1400" dirty="0"/>
              <a:t>More emphasis on the chosen medium </a:t>
            </a:r>
          </a:p>
          <a:p>
            <a:pPr marL="1085850" lvl="2" indent="-171450">
              <a:spcBef>
                <a:spcPts val="0"/>
              </a:spcBef>
              <a:buClr>
                <a:schemeClr val="dk1"/>
              </a:buClr>
              <a:buSzPts val="1100"/>
            </a:pPr>
            <a:r>
              <a:rPr lang="en-US" dirty="0"/>
              <a:t>More choices on Internet</a:t>
            </a:r>
            <a:br>
              <a:rPr lang="en-US" dirty="0"/>
            </a:br>
            <a:r>
              <a:rPr lang="en-US" dirty="0"/>
              <a:t> </a:t>
            </a:r>
            <a:endParaRPr lang="en-US" sz="1600" dirty="0"/>
          </a:p>
          <a:p>
            <a:pPr marL="171450" indent="-171450">
              <a:buClr>
                <a:schemeClr val="dk1"/>
              </a:buClr>
              <a:buSzPts val="1100"/>
            </a:pPr>
            <a:r>
              <a:rPr lang="en-US" sz="1600" dirty="0"/>
              <a:t>The degree to which citizens choose like-minded information </a:t>
            </a:r>
          </a:p>
          <a:p>
            <a:pPr marL="628650" lvl="1" indent="-171450">
              <a:spcBef>
                <a:spcPts val="0"/>
              </a:spcBef>
              <a:buClr>
                <a:schemeClr val="dk1"/>
              </a:buClr>
              <a:buSzPts val="1100"/>
            </a:pPr>
            <a:r>
              <a:rPr lang="en-US" sz="1400" dirty="0"/>
              <a:t>Interpersonal context </a:t>
            </a:r>
          </a:p>
          <a:p>
            <a:pPr marL="1085850" lvl="2" indent="-171450">
              <a:spcBef>
                <a:spcPts val="0"/>
              </a:spcBef>
              <a:buClr>
                <a:schemeClr val="dk1"/>
              </a:buClr>
              <a:buSzPts val="1100"/>
            </a:pPr>
            <a:r>
              <a:rPr lang="en-US" dirty="0"/>
              <a:t>People tend to discuss politics with those with whom they already agree (Mutz, 2006) </a:t>
            </a:r>
          </a:p>
          <a:p>
            <a:pPr marL="628650" lvl="1" indent="-171450">
              <a:spcBef>
                <a:spcPts val="0"/>
              </a:spcBef>
              <a:buClr>
                <a:schemeClr val="dk1"/>
              </a:buClr>
              <a:buSzPts val="1100"/>
            </a:pPr>
            <a:r>
              <a:rPr lang="en-US" sz="1400" dirty="0"/>
              <a:t>New media environment</a:t>
            </a:r>
          </a:p>
          <a:p>
            <a:pPr marL="1085850" lvl="2" indent="-171450">
              <a:spcBef>
                <a:spcPts val="0"/>
              </a:spcBef>
              <a:buClr>
                <a:schemeClr val="dk1"/>
              </a:buClr>
              <a:buSzPts val="1100"/>
            </a:pPr>
            <a:r>
              <a:rPr lang="en-US" dirty="0"/>
              <a:t>Partisans are more likely to select like-mind­ ed media outlets (Stroud, 2008, 2011)</a:t>
            </a:r>
          </a:p>
          <a:p>
            <a:pPr marL="1085850" lvl="2" indent="-171450">
              <a:spcBef>
                <a:spcPts val="0"/>
              </a:spcBef>
              <a:buClr>
                <a:schemeClr val="dk1"/>
              </a:buClr>
              <a:buSzPts val="1100"/>
            </a:pPr>
            <a:r>
              <a:rPr lang="en-US" dirty="0"/>
              <a:t>Political issues: abortion, affirmative action, and gun ownership (Knobloch-</a:t>
            </a:r>
            <a:r>
              <a:rPr lang="en-US" dirty="0" err="1"/>
              <a:t>Westerwick</a:t>
            </a:r>
            <a:r>
              <a:rPr lang="en-US" dirty="0"/>
              <a:t> and Meng, 2009)</a:t>
            </a:r>
          </a:p>
          <a:p>
            <a:pPr marL="1085850" lvl="2" indent="-171450">
              <a:spcBef>
                <a:spcPts val="0"/>
              </a:spcBef>
              <a:buClr>
                <a:schemeClr val="dk1"/>
              </a:buClr>
              <a:buSzPts val="1100"/>
            </a:pPr>
            <a:endParaRPr lang="en-US" dirty="0"/>
          </a:p>
          <a:p>
            <a:pPr marL="0" lvl="0" indent="0" algn="l" rtl="0">
              <a:spcBef>
                <a:spcPts val="0"/>
              </a:spcBef>
              <a:spcAft>
                <a:spcPts val="1600"/>
              </a:spcAft>
              <a:buNone/>
            </a:pPr>
            <a:endParaRPr sz="1100" dirty="0"/>
          </a:p>
        </p:txBody>
      </p:sp>
      <p:sp>
        <p:nvSpPr>
          <p:cNvPr id="432" name="Google Shape;432;p32"/>
          <p:cNvSpPr txBox="1">
            <a:spLocks noGrp="1"/>
          </p:cNvSpPr>
          <p:nvPr>
            <p:ph type="title"/>
          </p:nvPr>
        </p:nvSpPr>
        <p:spPr>
          <a:xfrm>
            <a:off x="1428542" y="527750"/>
            <a:ext cx="6463707" cy="381700"/>
          </a:xfrm>
          <a:prstGeom prst="rect">
            <a:avLst/>
          </a:prstGeom>
        </p:spPr>
        <p:txBody>
          <a:bodyPr spcFirstLastPara="1" wrap="square" lIns="91425" tIns="91425" rIns="91425" bIns="91425" anchor="t" anchorCtr="0">
            <a:noAutofit/>
          </a:bodyPr>
          <a:lstStyle/>
          <a:p>
            <a:pPr lvl="0"/>
            <a:r>
              <a:rPr lang="en-US" sz="2400" dirty="0"/>
              <a:t>Types of selective exposure</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415697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726736" y="1142681"/>
            <a:ext cx="7378577" cy="3400964"/>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600" dirty="0"/>
              <a:t>Belief-motivating exposure</a:t>
            </a:r>
          </a:p>
          <a:p>
            <a:pPr marL="171450" indent="-171450">
              <a:buClr>
                <a:schemeClr val="dk1"/>
              </a:buClr>
              <a:buSzPts val="1100"/>
            </a:pPr>
            <a:endParaRPr lang="en-US" sz="1600" dirty="0"/>
          </a:p>
          <a:p>
            <a:pPr marL="171450" indent="-171450">
              <a:buClr>
                <a:schemeClr val="dk1"/>
              </a:buClr>
              <a:buSzPts val="1100"/>
            </a:pPr>
            <a:endParaRPr lang="en-US" sz="1600" dirty="0"/>
          </a:p>
          <a:p>
            <a:pPr marL="171450" indent="-171450">
              <a:buClr>
                <a:schemeClr val="dk1"/>
              </a:buClr>
              <a:buSzPts val="1100"/>
            </a:pPr>
            <a:r>
              <a:rPr lang="en-US" sz="1600" dirty="0"/>
              <a:t>Mediated and interpersonal selective exposure</a:t>
            </a:r>
          </a:p>
          <a:p>
            <a:pPr marL="628650" lvl="1" indent="-171450">
              <a:spcBef>
                <a:spcPts val="0"/>
              </a:spcBef>
              <a:buClr>
                <a:schemeClr val="dk1"/>
              </a:buClr>
              <a:buSzPts val="1100"/>
            </a:pPr>
            <a:r>
              <a:rPr lang="en-US" sz="1400" dirty="0"/>
              <a:t>People encountered more diverse political views through their media use than in their interpersonal interactions (Mutz &amp; Martin, 2001)</a:t>
            </a:r>
          </a:p>
          <a:p>
            <a:pPr marL="628650" lvl="1" indent="-171450">
              <a:spcBef>
                <a:spcPts val="0"/>
              </a:spcBef>
              <a:buClr>
                <a:schemeClr val="dk1"/>
              </a:buClr>
              <a:buSzPts val="1100"/>
            </a:pPr>
            <a:endParaRPr lang="en-US" dirty="0"/>
          </a:p>
          <a:p>
            <a:pPr marL="914400" lvl="2" indent="0">
              <a:spcBef>
                <a:spcPts val="0"/>
              </a:spcBef>
              <a:buClr>
                <a:schemeClr val="dk1"/>
              </a:buClr>
              <a:buSzPts val="1100"/>
              <a:buNone/>
            </a:pPr>
            <a:endParaRPr lang="en-US" dirty="0"/>
          </a:p>
          <a:p>
            <a:pPr marL="914400" lvl="2" indent="0">
              <a:spcBef>
                <a:spcPts val="0"/>
              </a:spcBef>
              <a:buClr>
                <a:schemeClr val="dk1"/>
              </a:buClr>
              <a:buSzPts val="1100"/>
              <a:buNone/>
            </a:pPr>
            <a:endParaRPr lang="en-US" dirty="0"/>
          </a:p>
          <a:p>
            <a:pPr marL="171450" indent="-171450">
              <a:buClr>
                <a:schemeClr val="dk1"/>
              </a:buClr>
              <a:buSzPts val="1100"/>
            </a:pPr>
            <a:r>
              <a:rPr lang="en-US" sz="1600" dirty="0"/>
              <a:t>Nature of choices (different levels of commitment)</a:t>
            </a:r>
          </a:p>
          <a:p>
            <a:pPr marL="628650" lvl="1" indent="-171450">
              <a:spcBef>
                <a:spcPts val="0"/>
              </a:spcBef>
              <a:buClr>
                <a:schemeClr val="dk1"/>
              </a:buClr>
              <a:buSzPts val="1100"/>
            </a:pPr>
            <a:r>
              <a:rPr lang="en-US" sz="1400" dirty="0"/>
              <a:t>One-time choice vs. Habitual choice</a:t>
            </a:r>
          </a:p>
          <a:p>
            <a:pPr marL="1085850" lvl="2" indent="-171450">
              <a:spcBef>
                <a:spcPts val="0"/>
              </a:spcBef>
              <a:buClr>
                <a:schemeClr val="dk1"/>
              </a:buClr>
              <a:buSzPts val="1100"/>
            </a:pPr>
            <a:r>
              <a:rPr lang="en-US" dirty="0"/>
              <a:t>A habit of relying on a particular source demonstrates a greater commitment </a:t>
            </a:r>
          </a:p>
          <a:p>
            <a:pPr marL="1085850" lvl="2" indent="-171450">
              <a:spcBef>
                <a:spcPts val="0"/>
              </a:spcBef>
              <a:buClr>
                <a:schemeClr val="dk1"/>
              </a:buClr>
              <a:buSzPts val="1100"/>
            </a:pPr>
            <a:r>
              <a:rPr lang="en-US" dirty="0"/>
              <a:t>Reading an article or browsing a website requires little dedi­cation </a:t>
            </a:r>
          </a:p>
          <a:p>
            <a:pPr marL="0" lvl="0" indent="0" algn="l" rtl="0">
              <a:spcBef>
                <a:spcPts val="0"/>
              </a:spcBef>
              <a:spcAft>
                <a:spcPts val="1600"/>
              </a:spcAft>
              <a:buNone/>
            </a:pPr>
            <a:endParaRPr sz="1100" dirty="0"/>
          </a:p>
        </p:txBody>
      </p:sp>
      <p:sp>
        <p:nvSpPr>
          <p:cNvPr id="432" name="Google Shape;432;p32"/>
          <p:cNvSpPr txBox="1">
            <a:spLocks noGrp="1"/>
          </p:cNvSpPr>
          <p:nvPr>
            <p:ph type="title"/>
          </p:nvPr>
        </p:nvSpPr>
        <p:spPr>
          <a:xfrm>
            <a:off x="1428542" y="527750"/>
            <a:ext cx="6463707" cy="381700"/>
          </a:xfrm>
          <a:prstGeom prst="rect">
            <a:avLst/>
          </a:prstGeom>
        </p:spPr>
        <p:txBody>
          <a:bodyPr spcFirstLastPara="1" wrap="square" lIns="91425" tIns="91425" rIns="91425" bIns="91425" anchor="t" anchorCtr="0">
            <a:noAutofit/>
          </a:bodyPr>
          <a:lstStyle/>
          <a:p>
            <a:pPr lvl="0"/>
            <a:r>
              <a:rPr lang="en-US" sz="2400" dirty="0"/>
              <a:t>Other categorizations</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824026694"/>
      </p:ext>
    </p:extLst>
  </p:cSld>
  <p:clrMapOvr>
    <a:masterClrMapping/>
  </p:clrMapOvr>
</p:sld>
</file>

<file path=ppt/theme/theme1.xml><?xml version="1.0" encoding="utf-8"?>
<a:theme xmlns:a="http://schemas.openxmlformats.org/drawingml/2006/main" name="Mass Media Marketing Plan">
  <a:themeElements>
    <a:clrScheme name="Simple Light">
      <a:dk1>
        <a:srgbClr val="E79898"/>
      </a:dk1>
      <a:lt1>
        <a:srgbClr val="CE9FBC"/>
      </a:lt1>
      <a:dk2>
        <a:srgbClr val="92CCCA"/>
      </a:dk2>
      <a:lt2>
        <a:srgbClr val="224253"/>
      </a:lt2>
      <a:accent1>
        <a:srgbClr val="F8E6DC"/>
      </a:accent1>
      <a:accent2>
        <a:srgbClr val="224253"/>
      </a:accent2>
      <a:accent3>
        <a:srgbClr val="509195"/>
      </a:accent3>
      <a:accent4>
        <a:srgbClr val="92CCCA"/>
      </a:accent4>
      <a:accent5>
        <a:srgbClr val="CE9FBC"/>
      </a:accent5>
      <a:accent6>
        <a:srgbClr val="AA88A1"/>
      </a:accent6>
      <a:hlink>
        <a:srgbClr val="22425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7778</TotalTime>
  <Words>1791</Words>
  <Application>Microsoft Macintosh PowerPoint</Application>
  <PresentationFormat>On-screen Show (16:9)</PresentationFormat>
  <Paragraphs>151</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DM Sans</vt:lpstr>
      <vt:lpstr>Arial</vt:lpstr>
      <vt:lpstr>Abril Fatface</vt:lpstr>
      <vt:lpstr>Mass Media Marketing Plan</vt:lpstr>
      <vt:lpstr>MEDIA &amp; THE PUBLIC</vt:lpstr>
      <vt:lpstr>How does our media diet look like?</vt:lpstr>
      <vt:lpstr>How does our media diet look like?</vt:lpstr>
      <vt:lpstr>How does our media diet look like?</vt:lpstr>
      <vt:lpstr>How does our media diet look like?</vt:lpstr>
      <vt:lpstr>Definition</vt:lpstr>
      <vt:lpstr>(Possible) Explanatory mechanism</vt:lpstr>
      <vt:lpstr>Types of selective exposure</vt:lpstr>
      <vt:lpstr>Other categorizations</vt:lpstr>
      <vt:lpstr>Moderators of selective exposure</vt:lpstr>
      <vt:lpstr>Empirical approaches</vt:lpstr>
      <vt:lpstr>Future directions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&amp; THE PUBLIC</dc:title>
  <cp:lastModifiedBy>Wang, Ryan Y.</cp:lastModifiedBy>
  <cp:revision>33</cp:revision>
  <dcterms:modified xsi:type="dcterms:W3CDTF">2022-03-30T06:04:27Z</dcterms:modified>
</cp:coreProperties>
</file>