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383" r:id="rId3"/>
    <p:sldId id="385" r:id="rId4"/>
    <p:sldId id="394" r:id="rId5"/>
    <p:sldId id="395" r:id="rId6"/>
    <p:sldId id="398" r:id="rId7"/>
    <p:sldId id="399" r:id="rId8"/>
    <p:sldId id="400" r:id="rId9"/>
    <p:sldId id="389" r:id="rId10"/>
    <p:sldId id="347" r:id="rId11"/>
    <p:sldId id="396" r:id="rId12"/>
    <p:sldId id="397" r:id="rId13"/>
    <p:sldId id="392" r:id="rId14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16"/>
    </p:embeddedFont>
    <p:embeddedFont>
      <p:font typeface="DM Sans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497FD4-CC46-4E56-8FCD-425BDC88EA98}">
  <a:tblStyle styleId="{31497FD4-CC46-4E56-8FCD-425BDC88E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4"/>
    <p:restoredTop sz="88299"/>
  </p:normalViewPr>
  <p:slideViewPr>
    <p:cSldViewPr snapToGrid="0" snapToObjects="1">
      <p:cViewPr>
        <p:scale>
          <a:sx n="101" d="100"/>
          <a:sy n="101" d="100"/>
        </p:scale>
        <p:origin x="213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49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40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90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3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1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80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80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326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5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26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15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77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5750" y="1214125"/>
            <a:ext cx="28545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5750" y="336752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805750" y="2575000"/>
            <a:ext cx="33471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43095" y="16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92CC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794913" y="356500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660238" y="4260925"/>
            <a:ext cx="1768225" cy="356725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58888" y="9152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1613" y="4534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01588" y="4534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024088" y="4760825"/>
            <a:ext cx="189000" cy="25"/>
          </a:xfrm>
          <a:custGeom>
            <a:avLst/>
            <a:gdLst/>
            <a:ahLst/>
            <a:cxnLst/>
            <a:rect l="l" t="t" r="r" b="b"/>
            <a:pathLst>
              <a:path w="7560" h="1" fill="none" extrusionOk="0">
                <a:moveTo>
                  <a:pt x="0" y="0"/>
                </a:moveTo>
                <a:lnTo>
                  <a:pt x="7559" y="0"/>
                </a:lnTo>
              </a:path>
            </a:pathLst>
          </a:custGeom>
          <a:solidFill>
            <a:schemeClr val="accent2"/>
          </a:solidFill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046138" y="601325"/>
            <a:ext cx="68950" cy="68900"/>
            <a:chOff x="5627413" y="1896725"/>
            <a:chExt cx="68950" cy="68900"/>
          </a:xfrm>
        </p:grpSpPr>
        <p:sp>
          <p:nvSpPr>
            <p:cNvPr id="21" name="Google Shape;21;p2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310012" y="79405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951541" y="9177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6" name="Google Shape;36;p4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324508" y="1328629"/>
            <a:ext cx="92910" cy="92843"/>
            <a:chOff x="5627413" y="1896725"/>
            <a:chExt cx="68950" cy="68900"/>
          </a:xfrm>
        </p:grpSpPr>
        <p:sp>
          <p:nvSpPr>
            <p:cNvPr id="39" name="Google Shape;39;p4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2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>
            <a:off x="4000707" y="-128674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 rot="10800000">
            <a:off x="-1135854" y="-493775"/>
            <a:ext cx="6398896" cy="6254243"/>
            <a:chOff x="4526596" y="-33950"/>
            <a:chExt cx="6398896" cy="6254243"/>
          </a:xfrm>
        </p:grpSpPr>
        <p:sp>
          <p:nvSpPr>
            <p:cNvPr id="317" name="Google Shape;317;p26"/>
            <p:cNvSpPr/>
            <p:nvPr/>
          </p:nvSpPr>
          <p:spPr>
            <a:xfrm rot="-2124055">
              <a:off x="5593290" y="1783739"/>
              <a:ext cx="1570708" cy="1237509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rgbClr val="CE9FBC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 rot="2969057">
              <a:off x="5809454" y="522465"/>
              <a:ext cx="3833180" cy="5141413"/>
            </a:xfrm>
            <a:custGeom>
              <a:avLst/>
              <a:gdLst/>
              <a:ahLst/>
              <a:cxnLst/>
              <a:rect l="l" t="t" r="r" b="b"/>
              <a:pathLst>
                <a:path w="29948" h="40169" extrusionOk="0">
                  <a:moveTo>
                    <a:pt x="8382" y="1"/>
                  </a:moveTo>
                  <a:cubicBezTo>
                    <a:pt x="6298" y="1"/>
                    <a:pt x="4274" y="675"/>
                    <a:pt x="2612" y="2368"/>
                  </a:cubicBezTo>
                  <a:cubicBezTo>
                    <a:pt x="689" y="4357"/>
                    <a:pt x="1" y="7241"/>
                    <a:pt x="809" y="9885"/>
                  </a:cubicBezTo>
                  <a:cubicBezTo>
                    <a:pt x="1902" y="13305"/>
                    <a:pt x="5223" y="15435"/>
                    <a:pt x="7539" y="18177"/>
                  </a:cubicBezTo>
                  <a:cubicBezTo>
                    <a:pt x="9320" y="20286"/>
                    <a:pt x="10544" y="22810"/>
                    <a:pt x="11090" y="25519"/>
                  </a:cubicBezTo>
                  <a:cubicBezTo>
                    <a:pt x="11593" y="28010"/>
                    <a:pt x="11516" y="30589"/>
                    <a:pt x="11975" y="33091"/>
                  </a:cubicBezTo>
                  <a:cubicBezTo>
                    <a:pt x="12434" y="35593"/>
                    <a:pt x="13581" y="38160"/>
                    <a:pt x="15799" y="39406"/>
                  </a:cubicBezTo>
                  <a:cubicBezTo>
                    <a:pt x="16729" y="39929"/>
                    <a:pt x="17782" y="40169"/>
                    <a:pt x="18847" y="40169"/>
                  </a:cubicBezTo>
                  <a:cubicBezTo>
                    <a:pt x="20071" y="40169"/>
                    <a:pt x="21311" y="39852"/>
                    <a:pt x="22398" y="39285"/>
                  </a:cubicBezTo>
                  <a:cubicBezTo>
                    <a:pt x="24430" y="38226"/>
                    <a:pt x="25981" y="36390"/>
                    <a:pt x="27074" y="34380"/>
                  </a:cubicBezTo>
                  <a:cubicBezTo>
                    <a:pt x="29947" y="29136"/>
                    <a:pt x="29947" y="22613"/>
                    <a:pt x="27828" y="17030"/>
                  </a:cubicBezTo>
                  <a:cubicBezTo>
                    <a:pt x="25708" y="11436"/>
                    <a:pt x="21622" y="6749"/>
                    <a:pt x="16848" y="3155"/>
                  </a:cubicBezTo>
                  <a:cubicBezTo>
                    <a:pt x="14502" y="1395"/>
                    <a:pt x="11380" y="1"/>
                    <a:pt x="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26"/>
          <p:cNvSpPr/>
          <p:nvPr/>
        </p:nvSpPr>
        <p:spPr>
          <a:xfrm>
            <a:off x="-789359" y="352009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6"/>
          <p:cNvGrpSpPr/>
          <p:nvPr/>
        </p:nvGrpSpPr>
        <p:grpSpPr>
          <a:xfrm>
            <a:off x="6539758" y="4931704"/>
            <a:ext cx="92910" cy="92843"/>
            <a:chOff x="5627413" y="1896725"/>
            <a:chExt cx="68950" cy="68900"/>
          </a:xfrm>
        </p:grpSpPr>
        <p:sp>
          <p:nvSpPr>
            <p:cNvPr id="321" name="Google Shape;321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6"/>
          <p:cNvSpPr/>
          <p:nvPr/>
        </p:nvSpPr>
        <p:spPr>
          <a:xfrm>
            <a:off x="2580922" y="47688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4219133" y="2786279"/>
            <a:ext cx="92910" cy="92843"/>
            <a:chOff x="5627413" y="1896725"/>
            <a:chExt cx="68950" cy="68900"/>
          </a:xfrm>
        </p:grpSpPr>
        <p:sp>
          <p:nvSpPr>
            <p:cNvPr id="326" name="Google Shape;326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6"/>
          <p:cNvSpPr/>
          <p:nvPr/>
        </p:nvSpPr>
        <p:spPr>
          <a:xfrm>
            <a:off x="5545472" y="424768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APTION_ONLY_1_2_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 flipH="1">
            <a:off x="4073382" y="936888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35" name="Google Shape;335;p27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338" name="Google Shape;338;p2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7"/>
          <p:cNvSpPr/>
          <p:nvPr/>
        </p:nvSpPr>
        <p:spPr>
          <a:xfrm flipH="1">
            <a:off x="7460032" y="456213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 rot="7882444">
            <a:off x="6589885" y="-1137348"/>
            <a:ext cx="3103938" cy="4188230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868148" y="382100"/>
            <a:ext cx="1811016" cy="365358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-922759" y="40655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3424008" y="1130804"/>
            <a:ext cx="92910" cy="92843"/>
            <a:chOff x="5627413" y="1896725"/>
            <a:chExt cx="68950" cy="68900"/>
          </a:xfrm>
        </p:grpSpPr>
        <p:sp>
          <p:nvSpPr>
            <p:cNvPr id="346" name="Google Shape;346;p28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8"/>
          <p:cNvSpPr/>
          <p:nvPr/>
        </p:nvSpPr>
        <p:spPr>
          <a:xfrm>
            <a:off x="8846822" y="25187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M Sans"/>
              <a:buChar char="●"/>
              <a:defRPr sz="18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ctrTitle"/>
          </p:nvPr>
        </p:nvSpPr>
        <p:spPr>
          <a:xfrm>
            <a:off x="388340" y="741384"/>
            <a:ext cx="4180004" cy="198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MEDIA</a:t>
            </a:r>
            <a:br>
              <a:rPr lang="en" sz="4000" dirty="0"/>
            </a:br>
            <a:r>
              <a:rPr lang="en" sz="4000" dirty="0"/>
              <a:t>&amp;</a:t>
            </a:r>
            <a:br>
              <a:rPr lang="en-US" altLang="zh-TW" sz="4000" dirty="0"/>
            </a:br>
            <a:r>
              <a:rPr lang="en-US" altLang="zh-TW" sz="4000" dirty="0"/>
              <a:t>THE PUBLIC</a:t>
            </a:r>
            <a:endParaRPr sz="40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"/>
          </p:nvPr>
        </p:nvSpPr>
        <p:spPr>
          <a:xfrm>
            <a:off x="877174" y="401008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Ryan Wang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ryanyang@psu.edu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ctrTitle" idx="2"/>
          </p:nvPr>
        </p:nvSpPr>
        <p:spPr>
          <a:xfrm>
            <a:off x="16154" y="3034541"/>
            <a:ext cx="4924376" cy="873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Week 5</a:t>
            </a:r>
            <a:br>
              <a:rPr lang="en" dirty="0"/>
            </a:br>
            <a:r>
              <a:rPr lang="en" sz="2400" dirty="0"/>
              <a:t>Opinion leadership in new media</a:t>
            </a:r>
            <a:endParaRPr dirty="0"/>
          </a:p>
        </p:txBody>
      </p:sp>
      <p:pic>
        <p:nvPicPr>
          <p:cNvPr id="1030" name="Picture 6" descr="Penn State Logo - GBSN">
            <a:extLst>
              <a:ext uri="{FF2B5EF4-FFF2-40B4-BE49-F238E27FC236}">
                <a16:creationId xmlns:a16="http://schemas.microsoft.com/office/drawing/2014/main" id="{C8DD8986-7E18-DF44-8BAF-CDC59B03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48" y="4617854"/>
            <a:ext cx="1522409" cy="5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o are the Digital Opinion Leaders in Hemato-Oncology?">
            <a:extLst>
              <a:ext uri="{FF2B5EF4-FFF2-40B4-BE49-F238E27FC236}">
                <a16:creationId xmlns:a16="http://schemas.microsoft.com/office/drawing/2014/main" id="{DC519AAE-4EF9-6743-BD11-9274FAFC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53" y="1085234"/>
            <a:ext cx="4477700" cy="28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520061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Main results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431;p32">
            <a:extLst>
              <a:ext uri="{FF2B5EF4-FFF2-40B4-BE49-F238E27FC236}">
                <a16:creationId xmlns:a16="http://schemas.microsoft.com/office/drawing/2014/main" id="{BB0F41C0-DC59-BF45-BE15-E164C20D3698}"/>
              </a:ext>
            </a:extLst>
          </p:cNvPr>
          <p:cNvSpPr txBox="1">
            <a:spLocks/>
          </p:cNvSpPr>
          <p:nvPr/>
        </p:nvSpPr>
        <p:spPr>
          <a:xfrm>
            <a:off x="743525" y="1204100"/>
            <a:ext cx="7377000" cy="363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buClr>
                <a:schemeClr val="dk1"/>
              </a:buClr>
              <a:buSzPts val="1100"/>
            </a:pPr>
            <a:endParaRPr lang="en-US" sz="18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br>
              <a:rPr lang="en-US" sz="2000" dirty="0"/>
            </a:br>
            <a:endParaRPr lang="en-US" sz="20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1A678B8-33FE-7C4F-87B8-6FB0CAB4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8" y="1104423"/>
            <a:ext cx="8008053" cy="368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Google Shape;432;p32">
            <a:extLst>
              <a:ext uri="{FF2B5EF4-FFF2-40B4-BE49-F238E27FC236}">
                <a16:creationId xmlns:a16="http://schemas.microsoft.com/office/drawing/2014/main" id="{D2733B01-807D-CC4F-9B34-6F4A4BE2517F}"/>
              </a:ext>
            </a:extLst>
          </p:cNvPr>
          <p:cNvSpPr txBox="1">
            <a:spLocks/>
          </p:cNvSpPr>
          <p:nvPr/>
        </p:nvSpPr>
        <p:spPr>
          <a:xfrm>
            <a:off x="3843270" y="2807597"/>
            <a:ext cx="400256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H1</a:t>
            </a:r>
          </a:p>
        </p:txBody>
      </p:sp>
      <p:sp>
        <p:nvSpPr>
          <p:cNvPr id="17" name="Google Shape;432;p32">
            <a:extLst>
              <a:ext uri="{FF2B5EF4-FFF2-40B4-BE49-F238E27FC236}">
                <a16:creationId xmlns:a16="http://schemas.microsoft.com/office/drawing/2014/main" id="{A3E21684-2DBE-C942-B3BC-C9FE6B33877F}"/>
              </a:ext>
            </a:extLst>
          </p:cNvPr>
          <p:cNvSpPr txBox="1">
            <a:spLocks/>
          </p:cNvSpPr>
          <p:nvPr/>
        </p:nvSpPr>
        <p:spPr>
          <a:xfrm>
            <a:off x="5717938" y="2807597"/>
            <a:ext cx="400256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H1</a:t>
            </a:r>
          </a:p>
        </p:txBody>
      </p:sp>
      <p:sp>
        <p:nvSpPr>
          <p:cNvPr id="18" name="Google Shape;432;p32">
            <a:extLst>
              <a:ext uri="{FF2B5EF4-FFF2-40B4-BE49-F238E27FC236}">
                <a16:creationId xmlns:a16="http://schemas.microsoft.com/office/drawing/2014/main" id="{A780291C-AD61-CA45-81B5-0E908E8CF496}"/>
              </a:ext>
            </a:extLst>
          </p:cNvPr>
          <p:cNvSpPr txBox="1">
            <a:spLocks/>
          </p:cNvSpPr>
          <p:nvPr/>
        </p:nvSpPr>
        <p:spPr>
          <a:xfrm>
            <a:off x="7783240" y="2807597"/>
            <a:ext cx="400256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H1</a:t>
            </a:r>
          </a:p>
        </p:txBody>
      </p:sp>
      <p:sp>
        <p:nvSpPr>
          <p:cNvPr id="19" name="Google Shape;432;p32">
            <a:extLst>
              <a:ext uri="{FF2B5EF4-FFF2-40B4-BE49-F238E27FC236}">
                <a16:creationId xmlns:a16="http://schemas.microsoft.com/office/drawing/2014/main" id="{A758B595-8BC4-CF4E-8B86-0C8F3EECB75A}"/>
              </a:ext>
            </a:extLst>
          </p:cNvPr>
          <p:cNvSpPr txBox="1">
            <a:spLocks/>
          </p:cNvSpPr>
          <p:nvPr/>
        </p:nvSpPr>
        <p:spPr>
          <a:xfrm>
            <a:off x="3843270" y="2986654"/>
            <a:ext cx="911612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7030A0"/>
                </a:solidFill>
              </a:rPr>
              <a:t>RQ1/</a:t>
            </a:r>
            <a:r>
              <a:rPr lang="en-US" sz="1400" dirty="0">
                <a:solidFill>
                  <a:srgbClr val="FF0000"/>
                </a:solidFill>
              </a:rPr>
              <a:t>H8</a:t>
            </a:r>
          </a:p>
        </p:txBody>
      </p:sp>
      <p:sp>
        <p:nvSpPr>
          <p:cNvPr id="21" name="Google Shape;432;p32">
            <a:extLst>
              <a:ext uri="{FF2B5EF4-FFF2-40B4-BE49-F238E27FC236}">
                <a16:creationId xmlns:a16="http://schemas.microsoft.com/office/drawing/2014/main" id="{D52BD406-9ECA-8F4D-B6EF-B6D238943577}"/>
              </a:ext>
            </a:extLst>
          </p:cNvPr>
          <p:cNvSpPr txBox="1">
            <a:spLocks/>
          </p:cNvSpPr>
          <p:nvPr/>
        </p:nvSpPr>
        <p:spPr>
          <a:xfrm>
            <a:off x="5717937" y="2986654"/>
            <a:ext cx="1025763" cy="25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7030A0"/>
                </a:solidFill>
              </a:rPr>
              <a:t>RQ1/</a:t>
            </a:r>
            <a:r>
              <a:rPr lang="en-US" sz="1400" dirty="0">
                <a:solidFill>
                  <a:srgbClr val="FF0000"/>
                </a:solidFill>
              </a:rPr>
              <a:t> H8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2" name="Google Shape;432;p32">
            <a:extLst>
              <a:ext uri="{FF2B5EF4-FFF2-40B4-BE49-F238E27FC236}">
                <a16:creationId xmlns:a16="http://schemas.microsoft.com/office/drawing/2014/main" id="{DAB0B657-F6DE-7D46-99B5-7F5F956A6F0A}"/>
              </a:ext>
            </a:extLst>
          </p:cNvPr>
          <p:cNvSpPr txBox="1">
            <a:spLocks/>
          </p:cNvSpPr>
          <p:nvPr/>
        </p:nvSpPr>
        <p:spPr>
          <a:xfrm>
            <a:off x="7783239" y="3000789"/>
            <a:ext cx="1025763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7030A0"/>
                </a:solidFill>
              </a:rPr>
              <a:t>RQ1/</a:t>
            </a:r>
            <a:r>
              <a:rPr lang="en-US" sz="1400" dirty="0">
                <a:solidFill>
                  <a:srgbClr val="FF0000"/>
                </a:solidFill>
              </a:rPr>
              <a:t> H8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3" name="Google Shape;432;p32">
            <a:extLst>
              <a:ext uri="{FF2B5EF4-FFF2-40B4-BE49-F238E27FC236}">
                <a16:creationId xmlns:a16="http://schemas.microsoft.com/office/drawing/2014/main" id="{AAC6954D-1651-154D-A0EE-320643E977D3}"/>
              </a:ext>
            </a:extLst>
          </p:cNvPr>
          <p:cNvSpPr txBox="1">
            <a:spLocks/>
          </p:cNvSpPr>
          <p:nvPr/>
        </p:nvSpPr>
        <p:spPr>
          <a:xfrm>
            <a:off x="3843270" y="3139607"/>
            <a:ext cx="545850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24" name="Google Shape;432;p32">
            <a:extLst>
              <a:ext uri="{FF2B5EF4-FFF2-40B4-BE49-F238E27FC236}">
                <a16:creationId xmlns:a16="http://schemas.microsoft.com/office/drawing/2014/main" id="{23BE782F-F47F-0A42-8AAC-8F6C518912D0}"/>
              </a:ext>
            </a:extLst>
          </p:cNvPr>
          <p:cNvSpPr txBox="1">
            <a:spLocks/>
          </p:cNvSpPr>
          <p:nvPr/>
        </p:nvSpPr>
        <p:spPr>
          <a:xfrm>
            <a:off x="5918066" y="3161204"/>
            <a:ext cx="545850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25" name="Google Shape;432;p32">
            <a:extLst>
              <a:ext uri="{FF2B5EF4-FFF2-40B4-BE49-F238E27FC236}">
                <a16:creationId xmlns:a16="http://schemas.microsoft.com/office/drawing/2014/main" id="{DFAD9314-5D0B-7C46-9D90-E05A0D5E73D7}"/>
              </a:ext>
            </a:extLst>
          </p:cNvPr>
          <p:cNvSpPr txBox="1">
            <a:spLocks/>
          </p:cNvSpPr>
          <p:nvPr/>
        </p:nvSpPr>
        <p:spPr>
          <a:xfrm>
            <a:off x="7838862" y="3173800"/>
            <a:ext cx="545850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26" name="Google Shape;432;p32">
            <a:extLst>
              <a:ext uri="{FF2B5EF4-FFF2-40B4-BE49-F238E27FC236}">
                <a16:creationId xmlns:a16="http://schemas.microsoft.com/office/drawing/2014/main" id="{EE712190-EB73-9E4C-AD52-646E5FD8492E}"/>
              </a:ext>
            </a:extLst>
          </p:cNvPr>
          <p:cNvSpPr txBox="1">
            <a:spLocks/>
          </p:cNvSpPr>
          <p:nvPr/>
        </p:nvSpPr>
        <p:spPr>
          <a:xfrm>
            <a:off x="3770473" y="2420210"/>
            <a:ext cx="545850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7030A0"/>
                </a:solidFill>
              </a:rPr>
              <a:t>RQ2</a:t>
            </a:r>
          </a:p>
        </p:txBody>
      </p:sp>
      <p:sp>
        <p:nvSpPr>
          <p:cNvPr id="27" name="Google Shape;432;p32">
            <a:extLst>
              <a:ext uri="{FF2B5EF4-FFF2-40B4-BE49-F238E27FC236}">
                <a16:creationId xmlns:a16="http://schemas.microsoft.com/office/drawing/2014/main" id="{8DC0E9B5-1E07-2E49-8FCF-31052A8F3173}"/>
              </a:ext>
            </a:extLst>
          </p:cNvPr>
          <p:cNvSpPr txBox="1">
            <a:spLocks/>
          </p:cNvSpPr>
          <p:nvPr/>
        </p:nvSpPr>
        <p:spPr>
          <a:xfrm>
            <a:off x="5717938" y="2449832"/>
            <a:ext cx="545850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7030A0"/>
                </a:solidFill>
              </a:rPr>
              <a:t>RQ2</a:t>
            </a:r>
          </a:p>
        </p:txBody>
      </p:sp>
      <p:sp>
        <p:nvSpPr>
          <p:cNvPr id="28" name="Google Shape;432;p32">
            <a:extLst>
              <a:ext uri="{FF2B5EF4-FFF2-40B4-BE49-F238E27FC236}">
                <a16:creationId xmlns:a16="http://schemas.microsoft.com/office/drawing/2014/main" id="{C8B6986F-EC8C-364E-B7E2-D261C4144B42}"/>
              </a:ext>
            </a:extLst>
          </p:cNvPr>
          <p:cNvSpPr txBox="1">
            <a:spLocks/>
          </p:cNvSpPr>
          <p:nvPr/>
        </p:nvSpPr>
        <p:spPr>
          <a:xfrm>
            <a:off x="7706769" y="2431791"/>
            <a:ext cx="545850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7030A0"/>
                </a:solidFill>
              </a:rPr>
              <a:t>RQ2</a:t>
            </a:r>
          </a:p>
        </p:txBody>
      </p:sp>
      <p:sp>
        <p:nvSpPr>
          <p:cNvPr id="29" name="Google Shape;432;p32">
            <a:extLst>
              <a:ext uri="{FF2B5EF4-FFF2-40B4-BE49-F238E27FC236}">
                <a16:creationId xmlns:a16="http://schemas.microsoft.com/office/drawing/2014/main" id="{8BF41375-4130-2846-9D70-AA365B07E7BF}"/>
              </a:ext>
            </a:extLst>
          </p:cNvPr>
          <p:cNvSpPr txBox="1">
            <a:spLocks/>
          </p:cNvSpPr>
          <p:nvPr/>
        </p:nvSpPr>
        <p:spPr>
          <a:xfrm>
            <a:off x="3886175" y="3672236"/>
            <a:ext cx="545850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H3</a:t>
            </a:r>
          </a:p>
        </p:txBody>
      </p:sp>
      <p:sp>
        <p:nvSpPr>
          <p:cNvPr id="31" name="Google Shape;432;p32">
            <a:extLst>
              <a:ext uri="{FF2B5EF4-FFF2-40B4-BE49-F238E27FC236}">
                <a16:creationId xmlns:a16="http://schemas.microsoft.com/office/drawing/2014/main" id="{DB8141AB-BECB-2D42-AFC6-97AB3DC90988}"/>
              </a:ext>
            </a:extLst>
          </p:cNvPr>
          <p:cNvSpPr txBox="1">
            <a:spLocks/>
          </p:cNvSpPr>
          <p:nvPr/>
        </p:nvSpPr>
        <p:spPr>
          <a:xfrm>
            <a:off x="7769395" y="3532461"/>
            <a:ext cx="651903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H4(1)</a:t>
            </a:r>
          </a:p>
        </p:txBody>
      </p:sp>
      <p:sp>
        <p:nvSpPr>
          <p:cNvPr id="32" name="Google Shape;432;p32">
            <a:extLst>
              <a:ext uri="{FF2B5EF4-FFF2-40B4-BE49-F238E27FC236}">
                <a16:creationId xmlns:a16="http://schemas.microsoft.com/office/drawing/2014/main" id="{1AAE1CE5-7CEE-3249-8443-4C539DF66584}"/>
              </a:ext>
            </a:extLst>
          </p:cNvPr>
          <p:cNvSpPr txBox="1">
            <a:spLocks/>
          </p:cNvSpPr>
          <p:nvPr/>
        </p:nvSpPr>
        <p:spPr>
          <a:xfrm>
            <a:off x="7769395" y="3703025"/>
            <a:ext cx="651903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H4(2)</a:t>
            </a:r>
          </a:p>
        </p:txBody>
      </p:sp>
      <p:sp>
        <p:nvSpPr>
          <p:cNvPr id="33" name="Google Shape;432;p32">
            <a:extLst>
              <a:ext uri="{FF2B5EF4-FFF2-40B4-BE49-F238E27FC236}">
                <a16:creationId xmlns:a16="http://schemas.microsoft.com/office/drawing/2014/main" id="{6E3DB646-063B-8D43-9A37-ABA7FB329F8A}"/>
              </a:ext>
            </a:extLst>
          </p:cNvPr>
          <p:cNvSpPr txBox="1">
            <a:spLocks/>
          </p:cNvSpPr>
          <p:nvPr/>
        </p:nvSpPr>
        <p:spPr>
          <a:xfrm>
            <a:off x="5913133" y="3545698"/>
            <a:ext cx="651903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H5(1)</a:t>
            </a:r>
          </a:p>
        </p:txBody>
      </p:sp>
      <p:sp>
        <p:nvSpPr>
          <p:cNvPr id="34" name="Google Shape;432;p32">
            <a:extLst>
              <a:ext uri="{FF2B5EF4-FFF2-40B4-BE49-F238E27FC236}">
                <a16:creationId xmlns:a16="http://schemas.microsoft.com/office/drawing/2014/main" id="{51B14D9A-95B5-FC4E-BB87-2FF964F7B811}"/>
              </a:ext>
            </a:extLst>
          </p:cNvPr>
          <p:cNvSpPr txBox="1">
            <a:spLocks/>
          </p:cNvSpPr>
          <p:nvPr/>
        </p:nvSpPr>
        <p:spPr>
          <a:xfrm>
            <a:off x="5913133" y="3716723"/>
            <a:ext cx="651903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H5(2)</a:t>
            </a:r>
          </a:p>
        </p:txBody>
      </p:sp>
      <p:sp>
        <p:nvSpPr>
          <p:cNvPr id="35" name="Google Shape;432;p32">
            <a:extLst>
              <a:ext uri="{FF2B5EF4-FFF2-40B4-BE49-F238E27FC236}">
                <a16:creationId xmlns:a16="http://schemas.microsoft.com/office/drawing/2014/main" id="{B28ACA8F-C472-B74A-B6BF-7397B58933E1}"/>
              </a:ext>
            </a:extLst>
          </p:cNvPr>
          <p:cNvSpPr txBox="1">
            <a:spLocks/>
          </p:cNvSpPr>
          <p:nvPr/>
        </p:nvSpPr>
        <p:spPr>
          <a:xfrm>
            <a:off x="5913132" y="3889205"/>
            <a:ext cx="651903" cy="2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H5(3)</a:t>
            </a:r>
          </a:p>
        </p:txBody>
      </p:sp>
    </p:spTree>
    <p:extLst>
      <p:ext uri="{BB962C8B-B14F-4D97-AF65-F5344CB8AC3E}">
        <p14:creationId xmlns:p14="http://schemas.microsoft.com/office/powerpoint/2010/main" val="331940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521683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Main results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431;p32">
            <a:extLst>
              <a:ext uri="{FF2B5EF4-FFF2-40B4-BE49-F238E27FC236}">
                <a16:creationId xmlns:a16="http://schemas.microsoft.com/office/drawing/2014/main" id="{BB0F41C0-DC59-BF45-BE15-E164C20D3698}"/>
              </a:ext>
            </a:extLst>
          </p:cNvPr>
          <p:cNvSpPr txBox="1">
            <a:spLocks/>
          </p:cNvSpPr>
          <p:nvPr/>
        </p:nvSpPr>
        <p:spPr>
          <a:xfrm>
            <a:off x="743525" y="1204100"/>
            <a:ext cx="7377000" cy="363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buClr>
                <a:schemeClr val="dk1"/>
              </a:buClr>
              <a:buSzPts val="1100"/>
            </a:pPr>
            <a:endParaRPr lang="en-US" sz="18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br>
              <a:rPr lang="en-US" sz="2000" dirty="0"/>
            </a:br>
            <a:endParaRPr lang="en-US" sz="20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0322CFF1-9D02-434B-B0D2-12904B72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16" y="1285325"/>
            <a:ext cx="7585537" cy="3267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432;p32">
            <a:extLst>
              <a:ext uri="{FF2B5EF4-FFF2-40B4-BE49-F238E27FC236}">
                <a16:creationId xmlns:a16="http://schemas.microsoft.com/office/drawing/2014/main" id="{232FB95B-B075-0041-9E31-39F7312DE5F9}"/>
              </a:ext>
            </a:extLst>
          </p:cNvPr>
          <p:cNvSpPr txBox="1">
            <a:spLocks/>
          </p:cNvSpPr>
          <p:nvPr/>
        </p:nvSpPr>
        <p:spPr>
          <a:xfrm>
            <a:off x="6083274" y="3456336"/>
            <a:ext cx="1282725" cy="65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</a:rPr>
              <a:t>H6</a:t>
            </a:r>
          </a:p>
        </p:txBody>
      </p:sp>
    </p:spTree>
    <p:extLst>
      <p:ext uri="{BB962C8B-B14F-4D97-AF65-F5344CB8AC3E}">
        <p14:creationId xmlns:p14="http://schemas.microsoft.com/office/powerpoint/2010/main" val="358923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ECDC87-557E-164B-BDE0-8F8A8BE1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5" y="1163843"/>
            <a:ext cx="7656950" cy="328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443540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Main results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431;p32">
            <a:extLst>
              <a:ext uri="{FF2B5EF4-FFF2-40B4-BE49-F238E27FC236}">
                <a16:creationId xmlns:a16="http://schemas.microsoft.com/office/drawing/2014/main" id="{BB0F41C0-DC59-BF45-BE15-E164C20D3698}"/>
              </a:ext>
            </a:extLst>
          </p:cNvPr>
          <p:cNvSpPr txBox="1">
            <a:spLocks/>
          </p:cNvSpPr>
          <p:nvPr/>
        </p:nvSpPr>
        <p:spPr>
          <a:xfrm>
            <a:off x="878734" y="1293902"/>
            <a:ext cx="7377000" cy="363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buClr>
                <a:schemeClr val="dk1"/>
              </a:buClr>
              <a:buSzPts val="1100"/>
            </a:pPr>
            <a:endParaRPr lang="en-US" sz="18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br>
              <a:rPr lang="en-US" sz="2000" dirty="0"/>
            </a:br>
            <a:endParaRPr lang="en-US" sz="20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17" name="Google Shape;432;p32">
            <a:extLst>
              <a:ext uri="{FF2B5EF4-FFF2-40B4-BE49-F238E27FC236}">
                <a16:creationId xmlns:a16="http://schemas.microsoft.com/office/drawing/2014/main" id="{232FB95B-B075-0041-9E31-39F7312DE5F9}"/>
              </a:ext>
            </a:extLst>
          </p:cNvPr>
          <p:cNvSpPr txBox="1">
            <a:spLocks/>
          </p:cNvSpPr>
          <p:nvPr/>
        </p:nvSpPr>
        <p:spPr>
          <a:xfrm>
            <a:off x="6083274" y="3456336"/>
            <a:ext cx="1282725" cy="65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</a:rPr>
              <a:t>H7</a:t>
            </a:r>
          </a:p>
        </p:txBody>
      </p:sp>
    </p:spTree>
    <p:extLst>
      <p:ext uri="{BB962C8B-B14F-4D97-AF65-F5344CB8AC3E}">
        <p14:creationId xmlns:p14="http://schemas.microsoft.com/office/powerpoint/2010/main" val="287845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517687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Key takeaways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431;p32">
            <a:extLst>
              <a:ext uri="{FF2B5EF4-FFF2-40B4-BE49-F238E27FC236}">
                <a16:creationId xmlns:a16="http://schemas.microsoft.com/office/drawing/2014/main" id="{BB0F41C0-DC59-BF45-BE15-E164C20D3698}"/>
              </a:ext>
            </a:extLst>
          </p:cNvPr>
          <p:cNvSpPr txBox="1">
            <a:spLocks/>
          </p:cNvSpPr>
          <p:nvPr/>
        </p:nvSpPr>
        <p:spPr>
          <a:xfrm>
            <a:off x="743524" y="1204100"/>
            <a:ext cx="7803575" cy="363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The classic concept of opinion leaders by Katz &amp; </a:t>
            </a:r>
            <a:r>
              <a:rPr lang="en-US" sz="1800" dirty="0" err="1"/>
              <a:t>Lazarsfeld</a:t>
            </a:r>
            <a:r>
              <a:rPr lang="en-US" sz="1800" dirty="0"/>
              <a:t> (1955) is still able to serve as a framework to understand current dynamics of public opinion in social media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Who one is: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The motivational approach: why people with greater personality strength aim to be opinion leaders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Extraversion did not emerge as a predictor of opinion leadership on social media (compared to f2f communication)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What one knows: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The political interest is the most consistent predictor of opinion leadership and opinion expression throughout all channels.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Who one knows: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The number of Facebook as an indicator of gregariousness: a large network is helpful for spreading information and opinions  (but not for frequency of talk)</a:t>
            </a:r>
            <a:br>
              <a:rPr lang="en-US" sz="1400" dirty="0"/>
            </a:br>
            <a:endParaRPr lang="en-US" sz="14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Limits: convenient sample; time validity (election year); self-report</a:t>
            </a:r>
          </a:p>
        </p:txBody>
      </p:sp>
    </p:spTree>
    <p:extLst>
      <p:ext uri="{BB962C8B-B14F-4D97-AF65-F5344CB8AC3E}">
        <p14:creationId xmlns:p14="http://schemas.microsoft.com/office/powerpoint/2010/main" val="326332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333" name="Google Shape;529;p35">
            <a:extLst>
              <a:ext uri="{FF2B5EF4-FFF2-40B4-BE49-F238E27FC236}">
                <a16:creationId xmlns:a16="http://schemas.microsoft.com/office/drawing/2014/main" id="{27DA2FE8-ED26-D941-8616-9A7E1256FA00}"/>
              </a:ext>
            </a:extLst>
          </p:cNvPr>
          <p:cNvSpPr txBox="1">
            <a:spLocks/>
          </p:cNvSpPr>
          <p:nvPr/>
        </p:nvSpPr>
        <p:spPr>
          <a:xfrm>
            <a:off x="3152575" y="940268"/>
            <a:ext cx="5700106" cy="276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bril Fatface"/>
              <a:buNone/>
              <a:defRPr sz="1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6000" dirty="0"/>
          </a:p>
        </p:txBody>
      </p:sp>
      <p:sp>
        <p:nvSpPr>
          <p:cNvPr id="160" name="Google Shape;529;p35">
            <a:extLst>
              <a:ext uri="{FF2B5EF4-FFF2-40B4-BE49-F238E27FC236}">
                <a16:creationId xmlns:a16="http://schemas.microsoft.com/office/drawing/2014/main" id="{2F1843D1-586A-BD4F-8438-BCD42B466F33}"/>
              </a:ext>
            </a:extLst>
          </p:cNvPr>
          <p:cNvSpPr txBox="1">
            <a:spLocks/>
          </p:cNvSpPr>
          <p:nvPr/>
        </p:nvSpPr>
        <p:spPr>
          <a:xfrm>
            <a:off x="2700256" y="1056281"/>
            <a:ext cx="6225316" cy="276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bril Fatface"/>
              <a:buNone/>
              <a:defRPr sz="1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/>
              <a:t>Examining Characteristics of Opinion Leaders in Social Media: A Motivational Approach (Winter &amp; </a:t>
            </a:r>
            <a:r>
              <a:rPr lang="en-US" sz="2400" dirty="0" err="1"/>
              <a:t>Neubaum</a:t>
            </a:r>
            <a:r>
              <a:rPr lang="en-US" sz="2400" dirty="0"/>
              <a:t>, 2016)</a:t>
            </a:r>
          </a:p>
        </p:txBody>
      </p:sp>
      <p:pic>
        <p:nvPicPr>
          <p:cNvPr id="2050" name="Picture 2" descr="Services – Dream World Group">
            <a:extLst>
              <a:ext uri="{FF2B5EF4-FFF2-40B4-BE49-F238E27FC236}">
                <a16:creationId xmlns:a16="http://schemas.microsoft.com/office/drawing/2014/main" id="{E5E730B0-350A-1B46-B03D-97D6795E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1" y="1172296"/>
            <a:ext cx="2534675" cy="25346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9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443540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Background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431;p32">
            <a:extLst>
              <a:ext uri="{FF2B5EF4-FFF2-40B4-BE49-F238E27FC236}">
                <a16:creationId xmlns:a16="http://schemas.microsoft.com/office/drawing/2014/main" id="{BB0F41C0-DC59-BF45-BE15-E164C20D3698}"/>
              </a:ext>
            </a:extLst>
          </p:cNvPr>
          <p:cNvSpPr txBox="1">
            <a:spLocks/>
          </p:cNvSpPr>
          <p:nvPr/>
        </p:nvSpPr>
        <p:spPr>
          <a:xfrm>
            <a:off x="743525" y="1062880"/>
            <a:ext cx="7377000" cy="379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2000" dirty="0"/>
              <a:t>Social media as an arena for opinion leader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Affordance of SNS: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Status updates &amp; send personalized messages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Forward news / Add comments / Endorsement</a:t>
            </a:r>
            <a:br>
              <a:rPr lang="en-US" sz="1400" dirty="0"/>
            </a:b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A larger audience (compared to f2f communication)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Strengthen the influence of information/opinion dissemination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A more strategic selection of content  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Backfire effect of the broader composition of the audience</a:t>
            </a:r>
            <a:br>
              <a:rPr lang="en-US" sz="1400" dirty="0"/>
            </a:b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Facebook v. Twitter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The ratio of interpersonal contacts could be higher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A more closed replication of the offline friendship network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n-US" sz="18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br>
              <a:rPr lang="en-US" sz="2000" dirty="0"/>
            </a:br>
            <a:endParaRPr lang="en-US" sz="20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673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443540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Background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431;p32">
            <a:extLst>
              <a:ext uri="{FF2B5EF4-FFF2-40B4-BE49-F238E27FC236}">
                <a16:creationId xmlns:a16="http://schemas.microsoft.com/office/drawing/2014/main" id="{BB0F41C0-DC59-BF45-BE15-E164C20D3698}"/>
              </a:ext>
            </a:extLst>
          </p:cNvPr>
          <p:cNvSpPr txBox="1">
            <a:spLocks/>
          </p:cNvSpPr>
          <p:nvPr/>
        </p:nvSpPr>
        <p:spPr>
          <a:xfrm>
            <a:off x="743525" y="1062880"/>
            <a:ext cx="7377000" cy="379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2000" dirty="0"/>
              <a:t>Opinion leaders in 1950s and today: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Personal predisposition (who one is)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Personality strength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Extraversion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Domain specific factors (what one knows)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Political interest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Social connection (who one knows)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The number of friends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600" dirty="0"/>
              <a:t>Motives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Information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Persuasion</a:t>
            </a:r>
          </a:p>
          <a:p>
            <a:pPr marL="1085850" lvl="2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Self-presentation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br>
              <a:rPr lang="en-US" sz="2000" dirty="0"/>
            </a:br>
            <a:endParaRPr lang="en-US" sz="20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92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443540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How do the authors measure the following…?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431;p32">
            <a:extLst>
              <a:ext uri="{FF2B5EF4-FFF2-40B4-BE49-F238E27FC236}">
                <a16:creationId xmlns:a16="http://schemas.microsoft.com/office/drawing/2014/main" id="{BB0F41C0-DC59-BF45-BE15-E164C20D3698}"/>
              </a:ext>
            </a:extLst>
          </p:cNvPr>
          <p:cNvSpPr txBox="1">
            <a:spLocks/>
          </p:cNvSpPr>
          <p:nvPr/>
        </p:nvSpPr>
        <p:spPr>
          <a:xfrm>
            <a:off x="743525" y="1062880"/>
            <a:ext cx="7377000" cy="379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Personal predisposition (who one is)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Personality strength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Extraversion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Domain specific factors (what one knows)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Political interest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Social connection (who one knows)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The number of friends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Motives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Information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Persuasion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Self-presentation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br>
              <a:rPr lang="en-US" sz="2000" dirty="0"/>
            </a:br>
            <a:endParaRPr lang="en-US" sz="20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108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630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Regression analysis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i="1" dirty="0"/>
              <a:t>H1: </a:t>
            </a:r>
            <a:r>
              <a:rPr lang="en-US" sz="1400" dirty="0"/>
              <a:t>Personality strength predicts SNS opinion leadership and the frequency of opinion expression.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i="1" dirty="0"/>
              <a:t>RQ1: </a:t>
            </a:r>
            <a:r>
              <a:rPr lang="en-US" sz="1400" dirty="0"/>
              <a:t>Is there a relation between extraversion and SNS opinion leadership as well as the frequency of opinion expression?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i="1" dirty="0"/>
              <a:t>H2:</a:t>
            </a:r>
            <a:r>
              <a:rPr lang="en-US" sz="1400" dirty="0"/>
              <a:t> Political interest predicts SNS opinion leadership and the frequency of opinion expression.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i="1" dirty="0"/>
              <a:t>RQ2: </a:t>
            </a:r>
            <a:r>
              <a:rPr lang="en-US" sz="1400" dirty="0"/>
              <a:t>What is the relationship between the number of friends and opinion leadership on SNS?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i="1" dirty="0"/>
              <a:t>H3:</a:t>
            </a:r>
            <a:r>
              <a:rPr lang="en-US" sz="1400" dirty="0"/>
              <a:t> The motives of (1) disseminating information, (2) persuading others, and (3) creating a positive self-presentation predict opinion leadership on SNS.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i="1" dirty="0"/>
              <a:t>H4:</a:t>
            </a:r>
            <a:r>
              <a:rPr lang="en-US" sz="1400" dirty="0"/>
              <a:t> The motives of (1) information and (2) persuasion predict private opinion expression on SNS.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i="1" dirty="0"/>
              <a:t>H5:</a:t>
            </a:r>
            <a:r>
              <a:rPr lang="en-US" sz="1400" dirty="0"/>
              <a:t> The motives of (1) information, (2) persuasion, and (3) self-presentation predict public opinion expression on SNS. 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443540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research questions &amp; hypotheses?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120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630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Mediation analysis: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600" i="1" dirty="0"/>
              <a:t>H6: </a:t>
            </a:r>
            <a:r>
              <a:rPr lang="en-US" sz="1600" dirty="0"/>
              <a:t>The relationship between personality strength and SNS opinion leadership is mediated by the motives of persuasion and self-presentation. 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600" i="1" dirty="0"/>
              <a:t>H7: </a:t>
            </a:r>
            <a:r>
              <a:rPr lang="en-US" sz="1600" dirty="0"/>
              <a:t>The relationship between political interest and SNS opinion leadership is mediated by the motives of information and persuasion. 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600" i="1" dirty="0"/>
              <a:t>H8: </a:t>
            </a:r>
            <a:r>
              <a:rPr lang="en-US" sz="1600" dirty="0"/>
              <a:t>The relationship between extraversion and SNS opinion leadership is mediated by the motive of self-presentation.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517687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research questions &amp; hypotheses?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348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443540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How do the authors measure the following…?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431;p32">
            <a:extLst>
              <a:ext uri="{FF2B5EF4-FFF2-40B4-BE49-F238E27FC236}">
                <a16:creationId xmlns:a16="http://schemas.microsoft.com/office/drawing/2014/main" id="{BB0F41C0-DC59-BF45-BE15-E164C20D3698}"/>
              </a:ext>
            </a:extLst>
          </p:cNvPr>
          <p:cNvSpPr txBox="1">
            <a:spLocks/>
          </p:cNvSpPr>
          <p:nvPr/>
        </p:nvSpPr>
        <p:spPr>
          <a:xfrm>
            <a:off x="743525" y="1062880"/>
            <a:ext cx="7377000" cy="379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Personal predisposition (who one is)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Personality strength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Extraversion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Domain specific factors (what one knows)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Political interest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Social connection (who one knows)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The number of friends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800" dirty="0"/>
              <a:t>Motives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Information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Persuasion</a:t>
            </a:r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Self-presentation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br>
              <a:rPr lang="en-US" sz="2000" dirty="0"/>
            </a:br>
            <a:endParaRPr lang="en-US" sz="2000"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Font typeface="DM Sans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657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367813" y="443540"/>
            <a:ext cx="7520149" cy="48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Measurement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00AD66-EFD3-6F4D-B3CA-92CB606C3A9A}"/>
              </a:ext>
            </a:extLst>
          </p:cNvPr>
          <p:cNvGrpSpPr/>
          <p:nvPr/>
        </p:nvGrpSpPr>
        <p:grpSpPr>
          <a:xfrm>
            <a:off x="504317" y="373882"/>
            <a:ext cx="875008" cy="689436"/>
            <a:chOff x="545138" y="562186"/>
            <a:chExt cx="875008" cy="689436"/>
          </a:xfrm>
        </p:grpSpPr>
        <p:sp>
          <p:nvSpPr>
            <p:cNvPr id="5" name="Google Shape;836;p38">
              <a:extLst>
                <a:ext uri="{FF2B5EF4-FFF2-40B4-BE49-F238E27FC236}">
                  <a16:creationId xmlns:a16="http://schemas.microsoft.com/office/drawing/2014/main" id="{E46A6C50-8654-394E-8CA1-CC55B8CC5F0D}"/>
                </a:ext>
              </a:extLst>
            </p:cNvPr>
            <p:cNvSpPr/>
            <p:nvPr/>
          </p:nvSpPr>
          <p:spPr>
            <a:xfrm rot="-10251427">
              <a:off x="545138" y="562186"/>
              <a:ext cx="875008" cy="689436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50;p38">
              <a:extLst>
                <a:ext uri="{FF2B5EF4-FFF2-40B4-BE49-F238E27FC236}">
                  <a16:creationId xmlns:a16="http://schemas.microsoft.com/office/drawing/2014/main" id="{45A3BF9E-2AC2-134C-97B5-2258FD5E9911}"/>
                </a:ext>
              </a:extLst>
            </p:cNvPr>
            <p:cNvGrpSpPr/>
            <p:nvPr/>
          </p:nvGrpSpPr>
          <p:grpSpPr>
            <a:xfrm>
              <a:off x="767557" y="662492"/>
              <a:ext cx="433458" cy="435765"/>
              <a:chOff x="3095745" y="3805393"/>
              <a:chExt cx="352840" cy="354717"/>
            </a:xfrm>
          </p:grpSpPr>
          <p:sp>
            <p:nvSpPr>
              <p:cNvPr id="7" name="Google Shape;851;p38">
                <a:extLst>
                  <a:ext uri="{FF2B5EF4-FFF2-40B4-BE49-F238E27FC236}">
                    <a16:creationId xmlns:a16="http://schemas.microsoft.com/office/drawing/2014/main" id="{BBD92763-3F43-EB40-9C8D-623B44C8B59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52;p38">
                <a:extLst>
                  <a:ext uri="{FF2B5EF4-FFF2-40B4-BE49-F238E27FC236}">
                    <a16:creationId xmlns:a16="http://schemas.microsoft.com/office/drawing/2014/main" id="{3046374D-2F1E-044C-BC47-7217A75C5F6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3;p38">
                <a:extLst>
                  <a:ext uri="{FF2B5EF4-FFF2-40B4-BE49-F238E27FC236}">
                    <a16:creationId xmlns:a16="http://schemas.microsoft.com/office/drawing/2014/main" id="{008A230D-29A9-1342-849F-3E35B6F6457B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4;p38">
                <a:extLst>
                  <a:ext uri="{FF2B5EF4-FFF2-40B4-BE49-F238E27FC236}">
                    <a16:creationId xmlns:a16="http://schemas.microsoft.com/office/drawing/2014/main" id="{A8682623-48D3-4E4F-AB71-D4A2B8E3AA4C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5;p38">
                <a:extLst>
                  <a:ext uri="{FF2B5EF4-FFF2-40B4-BE49-F238E27FC236}">
                    <a16:creationId xmlns:a16="http://schemas.microsoft.com/office/drawing/2014/main" id="{A3B231A6-4E38-434B-AA2C-08B58C797BD3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6;p38">
                <a:extLst>
                  <a:ext uri="{FF2B5EF4-FFF2-40B4-BE49-F238E27FC236}">
                    <a16:creationId xmlns:a16="http://schemas.microsoft.com/office/drawing/2014/main" id="{214736EE-BB57-B64B-8822-EE0E73E8E78D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" name="Picture 1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9A9C0B9-BC6E-8642-A202-4F39ED37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13" y="1119532"/>
            <a:ext cx="7075503" cy="369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987393"/>
      </p:ext>
    </p:extLst>
  </p:cSld>
  <p:clrMapOvr>
    <a:masterClrMapping/>
  </p:clrMapOvr>
</p:sld>
</file>

<file path=ppt/theme/theme1.xml><?xml version="1.0" encoding="utf-8"?>
<a:theme xmlns:a="http://schemas.openxmlformats.org/drawingml/2006/main" name="Mass Media Marketing Plan">
  <a:themeElements>
    <a:clrScheme name="Simple Light">
      <a:dk1>
        <a:srgbClr val="E79898"/>
      </a:dk1>
      <a:lt1>
        <a:srgbClr val="CE9FBC"/>
      </a:lt1>
      <a:dk2>
        <a:srgbClr val="92CCCA"/>
      </a:dk2>
      <a:lt2>
        <a:srgbClr val="224253"/>
      </a:lt2>
      <a:accent1>
        <a:srgbClr val="F8E6DC"/>
      </a:accent1>
      <a:accent2>
        <a:srgbClr val="224253"/>
      </a:accent2>
      <a:accent3>
        <a:srgbClr val="509195"/>
      </a:accent3>
      <a:accent4>
        <a:srgbClr val="92CCCA"/>
      </a:accent4>
      <a:accent5>
        <a:srgbClr val="CE9FBC"/>
      </a:accent5>
      <a:accent6>
        <a:srgbClr val="AA88A1"/>
      </a:accent6>
      <a:hlink>
        <a:srgbClr val="2242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659</Words>
  <Application>Microsoft Macintosh PowerPoint</Application>
  <PresentationFormat>On-screen Show (16:9)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DM Sans</vt:lpstr>
      <vt:lpstr>Abril Fatface</vt:lpstr>
      <vt:lpstr>Mass Media Marketing Plan</vt:lpstr>
      <vt:lpstr>MEDIA &amp; THE PUBLIC</vt:lpstr>
      <vt:lpstr>PowerPoint Presentation</vt:lpstr>
      <vt:lpstr>Background</vt:lpstr>
      <vt:lpstr>Background</vt:lpstr>
      <vt:lpstr>How do the authors measure the following…?</vt:lpstr>
      <vt:lpstr>What are research questions &amp; hypotheses?</vt:lpstr>
      <vt:lpstr>What are research questions &amp; hypotheses?</vt:lpstr>
      <vt:lpstr>How do the authors measure the following…?</vt:lpstr>
      <vt:lpstr>Measurement</vt:lpstr>
      <vt:lpstr>Main results</vt:lpstr>
      <vt:lpstr>Main results</vt:lpstr>
      <vt:lpstr>Main results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THE PUBLIC</dc:title>
  <cp:lastModifiedBy>Wang, Ryan Y.</cp:lastModifiedBy>
  <cp:revision>33</cp:revision>
  <dcterms:modified xsi:type="dcterms:W3CDTF">2022-02-09T07:15:43Z</dcterms:modified>
</cp:coreProperties>
</file>