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121"/>
  </p:notesMasterIdLst>
  <p:handoutMasterIdLst>
    <p:handoutMasterId r:id="rId122"/>
  </p:handoutMasterIdLst>
  <p:sldIdLst>
    <p:sldId id="447" r:id="rId4"/>
    <p:sldId id="262" r:id="rId5"/>
    <p:sldId id="397" r:id="rId6"/>
    <p:sldId id="263" r:id="rId7"/>
    <p:sldId id="484" r:id="rId8"/>
    <p:sldId id="398" r:id="rId9"/>
    <p:sldId id="387" r:id="rId10"/>
    <p:sldId id="329" r:id="rId11"/>
    <p:sldId id="448" r:id="rId12"/>
    <p:sldId id="464" r:id="rId13"/>
    <p:sldId id="350" r:id="rId14"/>
    <p:sldId id="399" r:id="rId15"/>
    <p:sldId id="401" r:id="rId16"/>
    <p:sldId id="411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9" r:id="rId28"/>
    <p:sldId id="480" r:id="rId29"/>
    <p:sldId id="481" r:id="rId30"/>
    <p:sldId id="482" r:id="rId31"/>
    <p:sldId id="483" r:id="rId32"/>
    <p:sldId id="467" r:id="rId33"/>
    <p:sldId id="466" r:id="rId34"/>
    <p:sldId id="465" r:id="rId35"/>
    <p:sldId id="402" r:id="rId36"/>
    <p:sldId id="404" r:id="rId37"/>
    <p:sldId id="405" r:id="rId38"/>
    <p:sldId id="268" r:id="rId39"/>
    <p:sldId id="403" r:id="rId40"/>
    <p:sldId id="271" r:id="rId41"/>
    <p:sldId id="352" r:id="rId42"/>
    <p:sldId id="410" r:id="rId43"/>
    <p:sldId id="355" r:id="rId44"/>
    <p:sldId id="415" r:id="rId45"/>
    <p:sldId id="439" r:id="rId46"/>
    <p:sldId id="436" r:id="rId47"/>
    <p:sldId id="437" r:id="rId48"/>
    <p:sldId id="409" r:id="rId49"/>
    <p:sldId id="360" r:id="rId50"/>
    <p:sldId id="485" r:id="rId51"/>
    <p:sldId id="365" r:id="rId52"/>
    <p:sldId id="440" r:id="rId53"/>
    <p:sldId id="385" r:id="rId54"/>
    <p:sldId id="362" r:id="rId55"/>
    <p:sldId id="363" r:id="rId56"/>
    <p:sldId id="364" r:id="rId57"/>
    <p:sldId id="451" r:id="rId58"/>
    <p:sldId id="452" r:id="rId59"/>
    <p:sldId id="420" r:id="rId60"/>
    <p:sldId id="367" r:id="rId61"/>
    <p:sldId id="454" r:id="rId62"/>
    <p:sldId id="455" r:id="rId63"/>
    <p:sldId id="456" r:id="rId64"/>
    <p:sldId id="453" r:id="rId65"/>
    <p:sldId id="459" r:id="rId66"/>
    <p:sldId id="460" r:id="rId67"/>
    <p:sldId id="461" r:id="rId68"/>
    <p:sldId id="462" r:id="rId69"/>
    <p:sldId id="427" r:id="rId70"/>
    <p:sldId id="371" r:id="rId71"/>
    <p:sldId id="431" r:id="rId72"/>
    <p:sldId id="428" r:id="rId73"/>
    <p:sldId id="421" r:id="rId74"/>
    <p:sldId id="417" r:id="rId75"/>
    <p:sldId id="419" r:id="rId76"/>
    <p:sldId id="418" r:id="rId77"/>
    <p:sldId id="278" r:id="rId78"/>
    <p:sldId id="333" r:id="rId79"/>
    <p:sldId id="429" r:id="rId80"/>
    <p:sldId id="359" r:id="rId81"/>
    <p:sldId id="422" r:id="rId82"/>
    <p:sldId id="380" r:id="rId83"/>
    <p:sldId id="430" r:id="rId84"/>
    <p:sldId id="373" r:id="rId85"/>
    <p:sldId id="375" r:id="rId86"/>
    <p:sldId id="376" r:id="rId87"/>
    <p:sldId id="298" r:id="rId88"/>
    <p:sldId id="302" r:id="rId89"/>
    <p:sldId id="300" r:id="rId90"/>
    <p:sldId id="301" r:id="rId91"/>
    <p:sldId id="377" r:id="rId92"/>
    <p:sldId id="424" r:id="rId93"/>
    <p:sldId id="386" r:id="rId94"/>
    <p:sldId id="433" r:id="rId95"/>
    <p:sldId id="294" r:id="rId96"/>
    <p:sldId id="434" r:id="rId97"/>
    <p:sldId id="303" r:id="rId98"/>
    <p:sldId id="304" r:id="rId99"/>
    <p:sldId id="446" r:id="rId100"/>
    <p:sldId id="443" r:id="rId101"/>
    <p:sldId id="463" r:id="rId102"/>
    <p:sldId id="306" r:id="rId103"/>
    <p:sldId id="307" r:id="rId104"/>
    <p:sldId id="382" r:id="rId105"/>
    <p:sldId id="383" r:id="rId106"/>
    <p:sldId id="435" r:id="rId107"/>
    <p:sldId id="384" r:id="rId108"/>
    <p:sldId id="378" r:id="rId109"/>
    <p:sldId id="317" r:id="rId110"/>
    <p:sldId id="318" r:id="rId111"/>
    <p:sldId id="327" r:id="rId112"/>
    <p:sldId id="308" r:id="rId113"/>
    <p:sldId id="345" r:id="rId114"/>
    <p:sldId id="348" r:id="rId115"/>
    <p:sldId id="320" r:id="rId116"/>
    <p:sldId id="311" r:id="rId117"/>
    <p:sldId id="312" r:id="rId118"/>
    <p:sldId id="313" r:id="rId119"/>
    <p:sldId id="326" r:id="rId120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5" autoAdjust="0"/>
    <p:restoredTop sz="93204" autoAdjust="0"/>
  </p:normalViewPr>
  <p:slideViewPr>
    <p:cSldViewPr>
      <p:cViewPr varScale="1">
        <p:scale>
          <a:sx n="65" d="100"/>
          <a:sy n="65" d="100"/>
        </p:scale>
        <p:origin x="1464" y="72"/>
      </p:cViewPr>
      <p:guideLst>
        <p:guide orient="horz" pos="2160"/>
        <p:guide pos="2744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-54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commentAuthors" Target="commentAuthor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ז'/אלול/תשע"ח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937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16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27295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344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183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569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404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4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59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70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5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409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3EA660-0FE7-4794-8F3F-0D461B7C3A36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7D0F2D7-D422-47E6-9CB1-582F752B9F6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096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82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430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D486CC2-EF72-41FB-BAB5-8A3CBA41E4F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4301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ED24E75-BBDE-4FF3-9567-BED6CAF4D48C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301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77288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20585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 smtClean="0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 smtClean="0">
                <a:ea typeface="ＭＳ Ｐゴシック" pitchFamily="34" charset="-128"/>
              </a:rPr>
              <a:t>one-time pad</a:t>
            </a:r>
            <a:r>
              <a:rPr lang="en-AU" altLang="zh-CN" smtClean="0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48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 smtClean="0"/>
              <a:t>Asymmetric = public key</a:t>
            </a:r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21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A07186A-3517-41B3-9974-DA68D6654514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52</a:t>
            </a:fld>
            <a:endParaRPr lang="en-US" altLang="he-IL" sz="1300"/>
          </a:p>
        </p:txBody>
      </p:sp>
      <p:sp>
        <p:nvSpPr>
          <p:cNvPr id="921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71568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53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60792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38150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56523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93388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5860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15979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75311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00102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654714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341832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5920947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10/30/11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801527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altLang="zh-CN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note </a:t>
            </a:r>
            <a:r>
              <a:rPr lang="en-US" altLang="zh-CN" dirty="0" err="1" smtClean="0">
                <a:ea typeface="ＭＳ Ｐゴシック" pitchFamily="34" charset="-128"/>
              </a:rPr>
              <a:t>def</a:t>
            </a:r>
            <a:r>
              <a:rPr lang="en-US" altLang="zh-CN" baseline="0" dirty="0" smtClean="0">
                <a:ea typeface="ＭＳ Ｐゴシック" pitchFamily="34" charset="-128"/>
              </a:rPr>
              <a:t> of attacker model and precise security </a:t>
            </a:r>
            <a:r>
              <a:rPr lang="en-US" altLang="zh-CN" baseline="0" dirty="0" err="1" smtClean="0">
                <a:ea typeface="ＭＳ Ｐゴシック" pitchFamily="34" charset="-128"/>
              </a:rPr>
              <a:t>defs</a:t>
            </a:r>
            <a:r>
              <a:rPr lang="en-US" altLang="zh-CN" baseline="0" dirty="0" smtClean="0">
                <a:ea typeface="ＭＳ Ｐゴシック" pitchFamily="34" charset="-128"/>
              </a:rPr>
              <a:t> in general is crucial for any security system , not just crypto!</a:t>
            </a:r>
            <a:endParaRPr lang="zh-CN" altLang="en-US" dirty="0" smtClean="0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B9C10-A1AE-4083-B9A4-B5E367A5EEEF}" type="slidenum">
              <a:rPr lang="en-US" altLang="zh-CN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50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102458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22A7E4-2A42-4FE0-B06E-2FE056958C5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75</a:t>
            </a:fld>
            <a:endParaRPr lang="en-US" altLang="he-IL" sz="1300"/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B8F9A6-1796-4F29-888B-84C05E0AD8E7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6349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4168367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10/30/11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46038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advantage is that robust combiner for function </a:t>
            </a:r>
            <a:r>
              <a:rPr lang="en-US" baseline="0" dirty="0" smtClean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10/30/11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80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9594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81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59809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10/30/11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82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28107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028941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934253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85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730344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86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87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0854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66A516E-A931-4825-B647-23137248CCA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88</a:t>
            </a:fld>
            <a:endParaRPr lang="en-US" altLang="he-IL" sz="1300"/>
          </a:p>
        </p:txBody>
      </p:sp>
      <p:sp>
        <p:nvSpPr>
          <p:cNvPr id="1085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464388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95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96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983738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97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673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DF3DE55-A1E7-4174-B172-947252B07F0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99</a:t>
            </a:fld>
            <a:endParaRPr lang="en-US" altLang="he-IL" sz="1300"/>
          </a:p>
        </p:txBody>
      </p:sp>
      <p:sp>
        <p:nvSpPr>
          <p:cNvPr id="1167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 smtClean="0"/>
              <a:t>* I think I’ve simplified</a:t>
            </a:r>
            <a:r>
              <a:rPr lang="en-US" altLang="he-IL" baseline="0" dirty="0" smtClean="0"/>
              <a:t> a bit, if I’m not wrong, PKCS actually concatenates the corresponding binary strings (01x, etc.), but this is simpler and attack is essentially the same</a:t>
            </a:r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1147119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1878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BA88ABD-7514-4388-912A-BF86E24F06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100</a:t>
            </a:fld>
            <a:endParaRPr lang="en-US" altLang="he-IL" sz="1300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959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274466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2083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5CED42-8F75-4F77-ACEB-D8451973530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101</a:t>
            </a:fld>
            <a:endParaRPr lang="en-US" altLang="he-IL" sz="1300"/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506137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33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A550B6-DD4E-4B6B-9C31-F804508869C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102</a:t>
            </a:fld>
            <a:endParaRPr lang="en-US" altLang="he-IL" sz="1300"/>
          </a:p>
        </p:txBody>
      </p:sp>
      <p:sp>
        <p:nvSpPr>
          <p:cNvPr id="143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665635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103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777003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104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104821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74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B8E65AF-C3F3-4D07-8075-FE909CF94B7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105</a:t>
            </a:fld>
            <a:endParaRPr lang="en-US" altLang="he-IL" sz="1300"/>
          </a:p>
        </p:txBody>
      </p:sp>
      <p:sp>
        <p:nvSpPr>
          <p:cNvPr id="1474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707828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107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515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F32FDE0-95B6-4D06-8ECE-CEB32BE74BD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108</a:t>
            </a:fld>
            <a:endParaRPr lang="en-US" altLang="he-IL" sz="1300"/>
          </a:p>
        </p:txBody>
      </p:sp>
      <p:sp>
        <p:nvSpPr>
          <p:cNvPr id="1515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609435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259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824B388-1DE1-4653-A802-C29073251E4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110</a:t>
            </a:fld>
            <a:endParaRPr lang="en-US" altLang="he-IL" sz="1300"/>
          </a:p>
        </p:txBody>
      </p:sp>
      <p:sp>
        <p:nvSpPr>
          <p:cNvPr id="1259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625338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280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82C7A66-0516-4842-9744-BFA7889358F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111</a:t>
            </a:fld>
            <a:endParaRPr lang="en-US" altLang="he-IL" sz="1300"/>
          </a:p>
        </p:txBody>
      </p:sp>
      <p:sp>
        <p:nvSpPr>
          <p:cNvPr id="12800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B3A5F14-CB0A-4EDC-8939-5DEA39396C8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2800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788425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112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4214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302749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114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276046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392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37495EB-CDFC-4928-94D1-836837B30E7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115</a:t>
            </a:fld>
            <a:endParaRPr lang="en-US" altLang="he-IL" sz="1300"/>
          </a:p>
        </p:txBody>
      </p:sp>
      <p:sp>
        <p:nvSpPr>
          <p:cNvPr id="1392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2407214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 smtClean="0"/>
              <a:t>10/30/11</a:t>
            </a:r>
          </a:p>
        </p:txBody>
      </p:sp>
      <p:sp>
        <p:nvSpPr>
          <p:cNvPr id="14131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D8C84-E069-4878-A99E-76E1B9581D8D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116</a:t>
            </a:fld>
            <a:endParaRPr lang="en-US" altLang="he-IL" sz="1300"/>
          </a:p>
        </p:txBody>
      </p:sp>
      <p:sp>
        <p:nvSpPr>
          <p:cNvPr id="1413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7884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  <a:endParaRPr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יש ללחוץ כדי לערוך את עיצוב טקסט הכותרת</a:t>
            </a:r>
            <a:endParaRPr lang="en-GB" altLang="he-IL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יש ללחוץ כדי לערוך את עיצוב מתאר הכותרת</a:t>
            </a:r>
            <a:endParaRPr lang="en-GB" altLang="he-IL" smtClean="0"/>
          </a:p>
          <a:p>
            <a:pPr lvl="1"/>
            <a:r>
              <a:rPr lang="he-IL" altLang="he-IL" smtClean="0"/>
              <a:t>רמת מתאר שניה</a:t>
            </a:r>
            <a:endParaRPr lang="en-GB" altLang="he-IL" smtClean="0"/>
          </a:p>
          <a:p>
            <a:pPr lvl="2"/>
            <a:r>
              <a:rPr lang="he-IL" altLang="he-IL" smtClean="0"/>
              <a:t>רמת מתאר שלישית</a:t>
            </a:r>
            <a:endParaRPr lang="en-GB" altLang="he-IL" smtClean="0"/>
          </a:p>
          <a:p>
            <a:pPr lvl="3"/>
            <a:r>
              <a:rPr lang="he-IL" altLang="he-IL" smtClean="0"/>
              <a:t>רמת מתאר רביעית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חמישית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שישית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שביעית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שמינית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תשיעית</a:t>
            </a:r>
            <a:endParaRPr lang="en-GB" altLang="he-IL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יש ללחוץ כדי לערוך את עיצוב טקסט הכותרת</a:t>
            </a:r>
            <a:endParaRPr lang="en-GB" altLang="he-IL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יש ללחוץ כדי לערוך את עיצוב מתאר הכותרת</a:t>
            </a:r>
            <a:endParaRPr lang="en-GB" altLang="he-IL" smtClean="0"/>
          </a:p>
          <a:p>
            <a:pPr lvl="1"/>
            <a:r>
              <a:rPr lang="he-IL" altLang="he-IL" smtClean="0"/>
              <a:t>רמת מתאר שניה</a:t>
            </a:r>
            <a:endParaRPr lang="en-GB" altLang="he-IL" smtClean="0"/>
          </a:p>
          <a:p>
            <a:pPr lvl="2"/>
            <a:r>
              <a:rPr lang="he-IL" altLang="he-IL" smtClean="0"/>
              <a:t>רמת מתאר שלישית</a:t>
            </a:r>
            <a:endParaRPr lang="en-GB" altLang="he-IL" smtClean="0"/>
          </a:p>
          <a:p>
            <a:pPr lvl="3"/>
            <a:r>
              <a:rPr lang="he-IL" altLang="he-IL" smtClean="0"/>
              <a:t>רמת מתאר רביעית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חמישית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שישית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שביעית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שמינית</a:t>
            </a:r>
            <a:endParaRPr lang="en-GB" altLang="he-IL" smtClean="0"/>
          </a:p>
          <a:p>
            <a:pPr lvl="4"/>
            <a:r>
              <a:rPr lang="he-IL" altLang="he-IL" smtClean="0"/>
              <a:t>רמת מתאר תשיעית</a:t>
            </a:r>
            <a:endParaRPr lang="en-GB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smtClean="0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  <a:endParaRPr lang="en-US" altLang="he-IL" smtClean="0"/>
          </a:p>
          <a:p>
            <a:pPr lvl="1"/>
            <a:r>
              <a:rPr lang="he-IL" altLang="he-IL" smtClean="0"/>
              <a:t>רמה שנייה</a:t>
            </a:r>
            <a:endParaRPr lang="en-US" altLang="he-IL" smtClean="0"/>
          </a:p>
          <a:p>
            <a:pPr lvl="2"/>
            <a:r>
              <a:rPr lang="he-IL" altLang="he-IL" smtClean="0"/>
              <a:t>רמה שלישית</a:t>
            </a:r>
            <a:endParaRPr lang="en-US" altLang="he-IL" smtClean="0"/>
          </a:p>
          <a:p>
            <a:pPr lvl="3"/>
            <a:r>
              <a:rPr lang="he-IL" altLang="he-IL" smtClean="0"/>
              <a:t>רמה רביעית</a:t>
            </a:r>
            <a:endParaRPr lang="en-US" altLang="he-IL" smtClean="0"/>
          </a:p>
          <a:p>
            <a:pPr lvl="4"/>
            <a:r>
              <a:rPr lang="he-IL" altLang="he-IL" smtClean="0"/>
              <a:t>רמה חמישית</a:t>
            </a:r>
            <a:endParaRPr lang="en-US" altLang="he-IL" smtClean="0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ocuments\NetSec\related%20works\Conf%20proceedings\CCS13\ccs\p7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9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3200" dirty="0"/>
              <a:t>CSE 3400 - Introduction to Cyber Security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(aka: Computer </a:t>
            </a:r>
            <a:r>
              <a:rPr lang="en-US" altLang="en-US" sz="3200" dirty="0"/>
              <a:t>and Information </a:t>
            </a:r>
            <a:r>
              <a:rPr lang="en-US" altLang="en-US" sz="3200" dirty="0" smtClean="0"/>
              <a:t>Security)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sz="4000" dirty="0" smtClean="0"/>
              <a:t>Topic 1: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Cryptology, Encryption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and </a:t>
            </a:r>
            <a:r>
              <a:rPr lang="en-US" sz="4000" dirty="0" smtClean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Pseudo-randomness</a:t>
            </a:r>
            <a:endParaRPr lang="en-US" sz="4000" dirty="0" smtClean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88013" y="4077072"/>
            <a:ext cx="7012379" cy="1752600"/>
          </a:xfrm>
        </p:spPr>
        <p:txBody>
          <a:bodyPr/>
          <a:lstStyle/>
          <a:p>
            <a:r>
              <a:rPr lang="en-US" sz="2800" dirty="0" smtClean="0"/>
              <a:t>© Prof. Amir Herzberg</a:t>
            </a:r>
          </a:p>
          <a:p>
            <a:r>
              <a:rPr lang="en-US" sz="2400" dirty="0" smtClean="0"/>
              <a:t>Dept. of Computer Science &amp; Engineering</a:t>
            </a:r>
          </a:p>
          <a:p>
            <a:r>
              <a:rPr lang="en-US" sz="2400" dirty="0" smtClean="0"/>
              <a:t>University of Connecticut</a:t>
            </a:r>
          </a:p>
          <a:p>
            <a:pPr lvl="0"/>
            <a:r>
              <a:rPr lang="en-US" altLang="en-US" sz="2000" dirty="0">
                <a:solidFill>
                  <a:srgbClr val="0070C0"/>
                </a:solidFill>
              </a:rPr>
              <a:t>Last updated: </a:t>
            </a:r>
            <a:fld id="{51306F68-59D6-4520-B9AF-824E2A52BD5B}" type="datetime1">
              <a:rPr lang="en-US" altLang="en-US" sz="2000">
                <a:solidFill>
                  <a:srgbClr val="0070C0"/>
                </a:solidFill>
              </a:rPr>
              <a:pPr lvl="0"/>
              <a:t>8/18/2018</a:t>
            </a:fld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smtClean="0"/>
              <a:t>The Masonic Cipher [18</a:t>
            </a:r>
            <a:r>
              <a:rPr lang="en-US" altLang="he-IL" sz="3800" baseline="30000" dirty="0" smtClean="0"/>
              <a:t>th</a:t>
            </a:r>
            <a:r>
              <a:rPr lang="en-US" altLang="he-IL" sz="3800" dirty="0" smtClean="0"/>
              <a:t> century]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83021"/>
            <a:ext cx="8223250" cy="4975225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Another example of ancient, keyless cipher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Maps each Latin letter to a simple geometric shape</a:t>
            </a:r>
            <a:br>
              <a:rPr lang="en-US" altLang="he-IL" sz="2400" dirty="0" smtClean="0"/>
            </a:b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endParaRPr lang="en-US" altLang="he-IL" sz="2400" dirty="0" smtClean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Exercise: write your name in English – and encrypted by Masonic cipher</a:t>
            </a:r>
            <a:endParaRPr lang="en-US" altLang="he-IL" sz="2000" dirty="0" smtClean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50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/>
          </a:p>
        </p:txBody>
      </p:sp>
      <p:pic>
        <p:nvPicPr>
          <p:cNvPr id="7" name="Picture 6" descr="Bavarian Illuminati &lt;strong&gt;Cipher&lt;/strong&gt; Fonts | Illuminati Re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21" r="-2129"/>
          <a:stretch/>
        </p:blipFill>
        <p:spPr>
          <a:xfrm>
            <a:off x="1403648" y="1934804"/>
            <a:ext cx="6480596" cy="18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956F2E-9D72-4715-8C6A-EBBDA275249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he-IL" sz="1800"/>
          </a:p>
        </p:txBody>
      </p:sp>
      <p:sp>
        <p:nvSpPr>
          <p:cNvPr id="1177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altLang="he-IL" dirty="0" smtClean="0"/>
              <a:t>Feedback-CCA attack on PKCS#5...	</a:t>
            </a: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c=</a:t>
            </a:r>
            <a:r>
              <a:rPr lang="en-US" altLang="he-IL" dirty="0" err="1" smtClean="0"/>
              <a:t>F</a:t>
            </a:r>
            <a:r>
              <a:rPr lang="en-US" altLang="he-IL" baseline="-25000" dirty="0" err="1" smtClean="0"/>
              <a:t>k</a:t>
            </a:r>
            <a:r>
              <a:rPr lang="en-US" altLang="he-IL" dirty="0" smtClean="0"/>
              <a:t>(p): 8-byte ciphertext to-be-decrypted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To find least-significant byte p[1]: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Select seven random bytes c’[8]… c’[2]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Find c’[1] </a:t>
            </a:r>
            <a:r>
              <a:rPr lang="en-US" altLang="he-IL" dirty="0" err="1" smtClean="0"/>
              <a:t>s.t.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PCBC#D</a:t>
            </a:r>
            <a:r>
              <a:rPr lang="en-US" altLang="he-IL" baseline="-25000" dirty="0" err="1" smtClean="0"/>
              <a:t>k</a:t>
            </a:r>
            <a:r>
              <a:rPr lang="en-US" altLang="he-IL" dirty="0" smtClean="0"/>
              <a:t>(c’||c) is OK (not ERROR)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	</a:t>
            </a:r>
            <a:r>
              <a:rPr lang="en-US" altLang="he-IL" dirty="0" smtClean="0"/>
              <a:t>Most likely: c’[1]</a:t>
            </a:r>
            <a:r>
              <a:rPr lang="en-US" altLang="he-IL" dirty="0">
                <a:sym typeface="Symbol" panose="05050102010706020507" pitchFamily="18" charset="2"/>
              </a:rPr>
              <a:t> </a:t>
            </a:r>
            <a:r>
              <a:rPr lang="en-US" altLang="he-IL" dirty="0" smtClean="0">
                <a:sym typeface="Symbol" panose="05050102010706020507" pitchFamily="18" charset="2"/>
              </a:rPr>
              <a:t> p[1] =‘1’  [Why?]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ym typeface="Symbol" panose="05050102010706020507" pitchFamily="18" charset="2"/>
              </a:rPr>
              <a:t>	</a:t>
            </a:r>
            <a:r>
              <a:rPr lang="en-US" altLang="he-IL" dirty="0" smtClean="0">
                <a:sym typeface="Symbol" panose="05050102010706020507" pitchFamily="18" charset="2"/>
              </a:rPr>
              <a:t>Confirm: repeat with different </a:t>
            </a:r>
            <a:r>
              <a:rPr lang="en-US" altLang="he-IL" dirty="0"/>
              <a:t>c’[8]… c’[2]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ym typeface="Wingdings" panose="05000000000000000000" pitchFamily="2" charset="2"/>
              </a:rPr>
              <a:t>Exercise: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ym typeface="Wingdings" panose="05000000000000000000" pitchFamily="2" charset="2"/>
              </a:rPr>
              <a:t>	</a:t>
            </a:r>
            <a:r>
              <a:rPr lang="en-US" altLang="he-IL" dirty="0" smtClean="0">
                <a:sym typeface="Wingdings" panose="05000000000000000000" pitchFamily="2" charset="2"/>
              </a:rPr>
              <a:t>1. Why most likely </a:t>
            </a:r>
            <a:r>
              <a:rPr lang="en-US" altLang="he-IL" dirty="0"/>
              <a:t>c’[1]</a:t>
            </a:r>
            <a:r>
              <a:rPr lang="en-US" altLang="he-IL" dirty="0">
                <a:sym typeface="Symbol" panose="05050102010706020507" pitchFamily="18" charset="2"/>
              </a:rPr>
              <a:t>  p[1] =‘1’ </a:t>
            </a:r>
            <a:r>
              <a:rPr lang="en-US" altLang="he-IL" dirty="0" smtClean="0">
                <a:sym typeface="Symbol" panose="05050102010706020507" pitchFamily="18" charset="2"/>
              </a:rPr>
              <a:t>?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ym typeface="Symbol" panose="05050102010706020507" pitchFamily="18" charset="2"/>
              </a:rPr>
              <a:t>	</a:t>
            </a:r>
            <a:r>
              <a:rPr lang="en-US" altLang="he-IL" dirty="0" smtClean="0">
                <a:sym typeface="Symbol" panose="05050102010706020507" pitchFamily="18" charset="2"/>
              </a:rPr>
              <a:t>2. If so, </a:t>
            </a:r>
            <a:r>
              <a:rPr lang="en-US" altLang="he-IL" dirty="0" smtClean="0">
                <a:sym typeface="Wingdings" panose="05000000000000000000" pitchFamily="2" charset="2"/>
              </a:rPr>
              <a:t>p[1] = __________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ym typeface="Wingdings" panose="05000000000000000000" pitchFamily="2" charset="2"/>
              </a:rPr>
              <a:t>	</a:t>
            </a:r>
            <a:r>
              <a:rPr lang="en-US" altLang="he-IL" dirty="0" smtClean="0">
                <a:sym typeface="Wingdings" panose="05000000000000000000" pitchFamily="2" charset="2"/>
              </a:rPr>
              <a:t>3. H</a:t>
            </a:r>
            <a:r>
              <a:rPr lang="en-US" altLang="he-IL" dirty="0" smtClean="0"/>
              <a:t>ow to find also p[2] (and other bytes)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650B3-9608-4CB4-A7E8-7141FC67C37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he-IL" sz="1800"/>
          </a:p>
        </p:txBody>
      </p:sp>
      <p:sp>
        <p:nvSpPr>
          <p:cNvPr id="1198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Ensuring CCA Security</a:t>
            </a: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 smtClean="0"/>
              <a:t>Give no feedback on failure? Harder to resolve problems </a:t>
            </a:r>
            <a:r>
              <a:rPr lang="en-US" altLang="he-IL" sz="2200" dirty="0" smtClean="0">
                <a:sym typeface="Wingdings" panose="05000000000000000000" pitchFamily="2" charset="2"/>
              </a:rPr>
              <a:t>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 smtClean="0">
                <a:solidFill>
                  <a:schemeClr val="tx1"/>
                </a:solidFill>
              </a:rPr>
              <a:t>Possible with minor changes to PKCS#5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unpad</a:t>
            </a:r>
            <a:r>
              <a:rPr lang="en-US" altLang="en-US" sz="2200" dirty="0" smtClean="0">
                <a:solidFill>
                  <a:schemeClr val="tx1"/>
                </a:solidFill>
              </a:rPr>
              <a:t>, e.g.: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Check only last byte (other added bytes randomized)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If last byte is not valid (‘1’ to ‘8’): return entire message (no pad)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</a:rPr>
              <a:t>Decryption </a:t>
            </a:r>
            <a:r>
              <a:rPr lang="en-US" altLang="en-US" sz="1800" dirty="0">
                <a:solidFill>
                  <a:schemeClr val="tx1"/>
                </a:solidFill>
              </a:rPr>
              <a:t>never returns ERROR </a:t>
            </a:r>
            <a:r>
              <a:rPr lang="en-US" alt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 dirty="0" smtClean="0">
                <a:solidFill>
                  <a:schemeClr val="tx1"/>
                </a:solidFill>
              </a:rPr>
              <a:t>foils padding </a:t>
            </a:r>
            <a:r>
              <a:rPr lang="en-US" altLang="en-US" sz="1800" dirty="0">
                <a:solidFill>
                  <a:schemeClr val="tx1"/>
                </a:solidFill>
              </a:rPr>
              <a:t>attack!</a:t>
            </a:r>
            <a:r>
              <a:rPr lang="en-US" altLang="he-IL" sz="1800" dirty="0" smtClean="0"/>
              <a:t/>
            </a:r>
            <a:br>
              <a:rPr lang="en-US" altLang="he-IL" sz="1800" dirty="0" smtClean="0"/>
            </a:br>
            <a:endParaRPr lang="en-US" altLang="he-IL" sz="1800" dirty="0" smtClean="0"/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 smtClean="0"/>
              <a:t>Better: `Prevent` decryption queries! 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 smtClean="0"/>
              <a:t>How?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 smtClean="0"/>
              <a:t>Use secret key (also) to `sign/authenticate` ciphertext…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 smtClean="0"/>
              <a:t>And decrypt only properly authenticated ciphertext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100" dirty="0" smtClean="0"/>
              <a:t>Output `failure` if given unauthenticated ciphertext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 smtClean="0"/>
              <a:t>How to authenticate? We’ll see in next lecture…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 smtClean="0"/>
              <a:t>Instead we see how </a:t>
            </a:r>
            <a:r>
              <a:rPr lang="en-US" altLang="he-IL" sz="1800" b="1" dirty="0" smtClean="0"/>
              <a:t>not </a:t>
            </a:r>
            <a:r>
              <a:rPr lang="en-US" altLang="he-IL" sz="1800" dirty="0" smtClean="0"/>
              <a:t>to authenticate - and encrypt…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 smtClean="0"/>
              <a:t>Another real-life example… WEP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313636"/>
            <a:ext cx="2894013" cy="455613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© Amir Herzberg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67AB99-4446-4EF6-AF62-E9DD78A9808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he-IL" sz="1800"/>
          </a:p>
        </p:txBody>
      </p:sp>
      <p:sp>
        <p:nvSpPr>
          <p:cNvPr id="1423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 smtClean="0"/>
              <a:t>Use Case: WEP (In)Security</a:t>
            </a:r>
          </a:p>
        </p:txBody>
      </p:sp>
      <p:sp>
        <p:nvSpPr>
          <p:cNvPr id="142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9350"/>
            <a:ext cx="8229600" cy="507682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WEP: Wired Equivalent Privacy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Known insecure (2001!), still widely used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Between mobile and access point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Often same key is shared to all mobiles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Confidentiality: RC4 encryption (PRG)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Seed: 24-bit per-packet `IV' and 40/104 bit key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err="1" smtClean="0"/>
              <a:t>WEP_k</a:t>
            </a:r>
            <a:r>
              <a:rPr lang="en-US" altLang="he-IL" dirty="0" smtClean="0"/>
              <a:t>(m)=[IV,RC4(IV||k)+(m||</a:t>
            </a:r>
            <a:r>
              <a:rPr lang="en-US" altLang="he-IL" dirty="0" err="1" smtClean="0"/>
              <a:t>crc</a:t>
            </a:r>
            <a:r>
              <a:rPr lang="en-US" altLang="he-IL" dirty="0" smtClean="0"/>
              <a:t>(m)]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Integrity and authenticity: CRC [next]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And optional (</a:t>
            </a:r>
            <a:r>
              <a:rPr lang="en-US" altLang="he-IL" dirty="0" err="1" smtClean="0"/>
              <a:t>init</a:t>
            </a:r>
            <a:r>
              <a:rPr lang="en-US" altLang="he-IL" dirty="0" smtClean="0"/>
              <a:t>) authentication exchange </a:t>
            </a:r>
          </a:p>
        </p:txBody>
      </p:sp>
    </p:spTree>
    <p:extLst>
      <p:ext uri="{BB962C8B-B14F-4D97-AF65-F5344CB8AC3E}">
        <p14:creationId xmlns:p14="http://schemas.microsoft.com/office/powerpoint/2010/main" val="295192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 smtClean="0"/>
              <a:t>WEP Integrity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Integrity: 32-bit CRC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>
                <a:solidFill>
                  <a:schemeClr val="accent2"/>
                </a:solidFill>
              </a:rPr>
              <a:t>Linear: CRC(</a:t>
            </a:r>
            <a:r>
              <a:rPr lang="en-US" altLang="he-IL" dirty="0" err="1" smtClean="0">
                <a:solidFill>
                  <a:schemeClr val="accent2"/>
                </a:solidFill>
              </a:rPr>
              <a:t>m+m</a:t>
            </a:r>
            <a:r>
              <a:rPr lang="en-US" altLang="he-IL" dirty="0" smtClean="0">
                <a:solidFill>
                  <a:schemeClr val="accent2"/>
                </a:solidFill>
              </a:rPr>
              <a:t>')=CRC(m)+CRC(m')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+ is XOR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WEP(m)=RC4+[m||CRC(m)]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Insecure:</a:t>
            </a:r>
            <a:r>
              <a:rPr lang="en-US" altLang="he-IL" dirty="0" smtClean="0"/>
              <a:t> WEP(m')=RC4+[m'||CRC(m')]</a:t>
            </a:r>
            <a:br>
              <a:rPr lang="en-US" altLang="he-IL" dirty="0" smtClean="0"/>
            </a:br>
            <a:r>
              <a:rPr lang="en-US" altLang="he-IL" dirty="0" smtClean="0"/>
              <a:t>               =WEP(m)+[</a:t>
            </a:r>
            <a:r>
              <a:rPr lang="en-US" altLang="he-IL" dirty="0" err="1" smtClean="0"/>
              <a:t>m‘+m</a:t>
            </a:r>
            <a:r>
              <a:rPr lang="en-US" altLang="he-IL" dirty="0" smtClean="0"/>
              <a:t>||CRC(</a:t>
            </a:r>
            <a:r>
              <a:rPr lang="en-US" altLang="he-IL" dirty="0" err="1" smtClean="0"/>
              <a:t>m‘+m</a:t>
            </a:r>
            <a:r>
              <a:rPr lang="en-US" altLang="he-IL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07659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 smtClean="0"/>
              <a:t>WEP Authentication… &amp; Encryption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`Authentication`: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Shared-Key Authentication: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Access point sends random R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Mobile sends WEP(R;IV)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Open-System Authentication [=no authentication]</a:t>
            </a:r>
          </a:p>
          <a:p>
            <a:pPr marL="268288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A known-plaintext oracle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Deadly for 40-bit cipher </a:t>
            </a:r>
            <a:r>
              <a:rPr lang="en-US" altLang="he-IL" dirty="0" smtClean="0">
                <a:sym typeface="Wingdings" panose="05000000000000000000" pitchFamily="2" charset="2"/>
              </a:rPr>
              <a:t></a:t>
            </a:r>
            <a:endParaRPr lang="en-US" altLang="he-IL" dirty="0" smtClean="0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Known R </a:t>
            </a:r>
            <a:r>
              <a:rPr lang="en-US" altLang="he-IL" dirty="0" smtClean="0">
                <a:sym typeface="Wingdings" panose="05000000000000000000" pitchFamily="2" charset="2"/>
              </a:rPr>
              <a:t> known RC4(</a:t>
            </a:r>
            <a:r>
              <a:rPr lang="en-US" altLang="he-IL" dirty="0" err="1" smtClean="0">
                <a:sym typeface="Wingdings" panose="05000000000000000000" pitchFamily="2" charset="2"/>
              </a:rPr>
              <a:t>k,IV</a:t>
            </a:r>
            <a:r>
              <a:rPr lang="en-US" altLang="he-IL" dirty="0" smtClean="0">
                <a:sym typeface="Wingdings" panose="05000000000000000000" pitchFamily="2" charset="2"/>
              </a:rPr>
              <a:t>)	</a:t>
            </a:r>
            <a:endParaRPr lang="en-US" altLang="he-IL" dirty="0" smtClean="0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/>
              <a:t>~ 2^24 </a:t>
            </a:r>
            <a:r>
              <a:rPr lang="en-US" altLang="he-IL" dirty="0" err="1" smtClean="0"/>
              <a:t>req</a:t>
            </a:r>
            <a:r>
              <a:rPr lang="en-US" altLang="he-IL" dirty="0" smtClean="0"/>
              <a:t>’ </a:t>
            </a:r>
            <a:r>
              <a:rPr lang="en-US" altLang="he-IL" dirty="0" smtClean="0">
                <a:sym typeface="Wingdings" panose="05000000000000000000" pitchFamily="2" charset="2"/>
              </a:rPr>
              <a:t> known RC4(</a:t>
            </a:r>
            <a:r>
              <a:rPr lang="en-US" altLang="he-IL" dirty="0" err="1" smtClean="0">
                <a:sym typeface="Wingdings" panose="05000000000000000000" pitchFamily="2" charset="2"/>
              </a:rPr>
              <a:t>k,IV</a:t>
            </a:r>
            <a:r>
              <a:rPr lang="en-US" altLang="he-IL" dirty="0" smtClean="0">
                <a:sym typeface="Wingdings" panose="05000000000000000000" pitchFamily="2" charset="2"/>
              </a:rPr>
              <a:t>) for most IVs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smtClean="0">
                <a:sym typeface="Wingdings" panose="05000000000000000000" pitchFamily="2" charset="2"/>
              </a:rPr>
              <a:t>Attacker can decrypt most messages! </a:t>
            </a: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3837607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10D7A-64A3-42DD-820F-3343B7683967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he-IL" sz="1800"/>
          </a:p>
        </p:txBody>
      </p:sp>
      <p:sp>
        <p:nvSpPr>
          <p:cNvPr id="1464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 smtClean="0"/>
              <a:t>WEP Encryption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3069"/>
            <a:ext cx="8229600" cy="5008563"/>
          </a:xfrm>
        </p:spPr>
        <p:txBody>
          <a:bodyPr/>
          <a:lstStyle/>
          <a:p>
            <a:pPr marL="341313" lvl="1" indent="-341313" eaLnBrk="1" hangingPunct="1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/>
              <a:t>24-bit IV-reuse: </a:t>
            </a:r>
            <a:r>
              <a:rPr lang="en-US" dirty="0" err="1" smtClean="0"/>
              <a:t>WEP_k</a:t>
            </a:r>
            <a:r>
              <a:rPr lang="en-US" dirty="0" smtClean="0"/>
              <a:t>(m)=[IV,RC4(</a:t>
            </a:r>
            <a:r>
              <a:rPr lang="en-US" dirty="0" err="1" smtClean="0"/>
              <a:t>IV,k</a:t>
            </a:r>
            <a:r>
              <a:rPr lang="en-US" dirty="0" smtClean="0"/>
              <a:t>)+(m||</a:t>
            </a:r>
            <a:r>
              <a:rPr lang="en-US" dirty="0" err="1" smtClean="0"/>
              <a:t>crc</a:t>
            </a:r>
            <a:r>
              <a:rPr lang="en-US" dirty="0" smtClean="0"/>
              <a:t>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 smtClean="0"/>
              <a:t>Shared-key authentication gives R,WEP(R)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 smtClean="0"/>
              <a:t>Easy decryption on IV reuse!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 smtClean="0"/>
              <a:t>Hence: use open-system (i.e., no) authentication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 smtClean="0"/>
              <a:t>Even w/o </a:t>
            </a:r>
            <a:r>
              <a:rPr lang="en-US" sz="1800" dirty="0" err="1" smtClean="0"/>
              <a:t>auth</a:t>
            </a:r>
            <a:r>
              <a:rPr lang="en-US" sz="1800" dirty="0" smtClean="0"/>
              <a:t>: same-pad `encryption’ for messages using same IV...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Exploit insecure integrity</a:t>
            </a:r>
          </a:p>
          <a:p>
            <a:pPr marL="741363" lvl="1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Change </a:t>
            </a:r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r>
              <a:rPr lang="en-US" sz="2400" dirty="0" smtClean="0">
                <a:solidFill>
                  <a:schemeClr val="tx1"/>
                </a:solidFill>
              </a:rPr>
              <a:t> IP to attacker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</a:rPr>
              <a:t> get plaintext!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/>
              <a:t>Exploit WEP use of `plain' RC4 (not RC4-drop)</a:t>
            </a:r>
          </a:p>
        </p:txBody>
      </p:sp>
    </p:spTree>
    <p:extLst>
      <p:ext uri="{BB962C8B-B14F-4D97-AF65-F5344CB8AC3E}">
        <p14:creationId xmlns:p14="http://schemas.microsoft.com/office/powerpoint/2010/main" val="8558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Encryption: Final Words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Kerckhoff’s</a:t>
            </a:r>
            <a:r>
              <a:rPr lang="en-US" dirty="0" smtClean="0"/>
              <a:t>: </a:t>
            </a:r>
            <a:r>
              <a:rPr lang="en-US" dirty="0"/>
              <a:t>Known </a:t>
            </a:r>
            <a:r>
              <a:rPr lang="en-US" dirty="0" smtClean="0"/>
              <a:t>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Sufficient Key </a:t>
            </a:r>
            <a:r>
              <a:rPr lang="en-US" dirty="0" smtClean="0"/>
              <a:t>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Constructions &amp; reductions: </a:t>
            </a:r>
            <a:r>
              <a:rPr lang="en-US" dirty="0" err="1" smtClean="0"/>
              <a:t>PRG</a:t>
            </a:r>
            <a:r>
              <a:rPr lang="en-US" dirty="0" err="1" smtClean="0">
                <a:sym typeface="Wingdings" panose="05000000000000000000" pitchFamily="2" charset="2"/>
              </a:rPr>
              <a:t>PRFPRPEnc</a:t>
            </a:r>
            <a:endParaRPr lang="en-US" dirty="0" smtClean="0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Secure system design: easy </a:t>
            </a:r>
            <a:r>
              <a:rPr lang="en-US" dirty="0"/>
              <a:t>to use </a:t>
            </a:r>
            <a:r>
              <a:rPr lang="en-US" dirty="0" smtClean="0"/>
              <a:t>securely</a:t>
            </a:r>
            <a:r>
              <a:rPr lang="en-US" dirty="0"/>
              <a:t>, hard to </a:t>
            </a:r>
            <a:r>
              <a:rPr lang="en-US" dirty="0" smtClean="0"/>
              <a:t>use incorrectly!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47FC3-148E-42B8-81BF-76155AD45E0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he-IL" sz="1800"/>
          </a:p>
        </p:txBody>
      </p:sp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 dirty="0" smtClean="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 dirty="0" smtClean="0"/>
              <a:t>One important example is Homomorphic encryption: E(m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+m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)=</a:t>
            </a:r>
            <a:r>
              <a:rPr lang="en-US" sz="2100" dirty="0" err="1" smtClean="0"/>
              <a:t>EncAdd</a:t>
            </a:r>
            <a:r>
              <a:rPr lang="en-US" sz="2100" dirty="0" smtClean="0"/>
              <a:t>(E(m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),E(m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 smtClean="0"/>
              <a:t>Where </a:t>
            </a:r>
            <a:r>
              <a:rPr lang="en-US" sz="2000" dirty="0" err="1" smtClean="0"/>
              <a:t>EncAdd</a:t>
            </a:r>
            <a:r>
              <a:rPr lang="en-US" sz="2000" dirty="0" smtClean="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 smtClean="0"/>
              <a:t>Fully-</a:t>
            </a:r>
            <a:r>
              <a:rPr lang="en-US" sz="2000" dirty="0" err="1" smtClean="0"/>
              <a:t>homomorphic</a:t>
            </a:r>
            <a:r>
              <a:rPr lang="en-US" sz="2000" dirty="0" smtClean="0"/>
              <a:t> :  also E(m1*m2)=</a:t>
            </a:r>
            <a:r>
              <a:rPr lang="en-US" sz="2000" dirty="0" err="1" smtClean="0"/>
              <a:t>EncMult</a:t>
            </a:r>
            <a:r>
              <a:rPr lang="en-US" sz="2000" dirty="0" smtClean="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 smtClean="0"/>
              <a:t>Very inefficient designs, huge keys… but lots of research!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http://AmirHerzberg.com</a:t>
            </a:r>
            <a:endParaRPr lang="en-US"/>
          </a:p>
        </p:txBody>
      </p:sp>
      <p:sp>
        <p:nvSpPr>
          <p:cNvPr id="150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E1AC2-219F-482D-A41F-931BF299063F}" type="slidenum">
              <a:rPr lang="he-IL" altLang="he-IL" sz="1200">
                <a:latin typeface="Garamond" panose="02020404030301010803" pitchFamily="18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he-IL" sz="1200">
              <a:latin typeface="Garamond" panose="02020404030301010803" pitchFamily="18" charset="0"/>
              <a:cs typeface="Arial Unicode MS" panose="020B0604020202020204" pitchFamily="34" charset="-128"/>
            </a:endParaRPr>
          </a:p>
        </p:txBody>
      </p:sp>
      <p:sp>
        <p:nvSpPr>
          <p:cNvPr id="150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0"/>
            <a:ext cx="7623175" cy="1752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5600" smtClean="0"/>
              <a:t>Thank You!</a:t>
            </a:r>
          </a:p>
        </p:txBody>
      </p:sp>
      <p:sp>
        <p:nvSpPr>
          <p:cNvPr id="1505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886200"/>
            <a:ext cx="8077200" cy="1752600"/>
          </a:xfrm>
        </p:spPr>
        <p:txBody>
          <a:bodyPr lIns="90000" tIns="46800" rIns="90000" bIns="46800"/>
          <a:lstStyle/>
          <a:p>
            <a:pPr marL="0" indent="0" eaLnBrk="1" hangingPunct="1">
              <a:spcBef>
                <a:spcPts val="650"/>
              </a:spcBef>
              <a:buClrTx/>
              <a:buSzPct val="6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he-IL" sz="2600" b="1" dirty="0" smtClean="0"/>
              <a:t>Amir Herzberg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mistakes - 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See eg </a:t>
            </a:r>
            <a:r>
              <a:rPr lang="en-US" altLang="en-US" b="1" smtClean="0">
                <a:hlinkClick r:id="rId2" action="ppaction://hlinkfile"/>
              </a:rPr>
              <a:t>An Empirical Study of Cryptographic Misuse in Android Applications</a:t>
            </a:r>
            <a:r>
              <a:rPr lang="en-US" altLang="en-US" b="1" smtClean="0"/>
              <a:t> (CCS’13)</a:t>
            </a:r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>
                <a:sym typeface="Wingdings" panose="05000000000000000000" pitchFamily="2" charset="2"/>
              </a:rPr>
              <a:t>Shift Cipher: Keyed variant </a:t>
            </a:r>
            <a:r>
              <a:rPr lang="en-US" altLang="he-IL" sz="4000" dirty="0">
                <a:sym typeface="Wingdings" panose="05000000000000000000" pitchFamily="2" charset="2"/>
              </a:rPr>
              <a:t>of </a:t>
            </a:r>
            <a:r>
              <a:rPr lang="en-US" altLang="he-IL" sz="4000" dirty="0" smtClean="0">
                <a:sym typeface="Wingdings" panose="05000000000000000000" pitchFamily="2" charset="2"/>
              </a:rPr>
              <a:t>Caesar</a:t>
            </a:r>
            <a:endParaRPr lang="en-US" altLang="he-IL" sz="38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12403"/>
            <a:ext cx="8650288" cy="53689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(character-key) Shift / Caesar </a:t>
            </a:r>
            <a:r>
              <a:rPr lang="en-US" altLang="he-IL" dirty="0"/>
              <a:t>Cipher: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{0,1,…25}; 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E(p) = 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26)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F</a:t>
            </a:r>
            <a:r>
              <a:rPr lang="en-US" altLang="he-IL" dirty="0" smtClean="0">
                <a:sym typeface="Wingdings" panose="05000000000000000000" pitchFamily="2" charset="2"/>
              </a:rPr>
              <a:t>ind key by trying all 26 keys (</a:t>
            </a:r>
            <a:r>
              <a:rPr lang="en-US" altLang="he-IL" dirty="0"/>
              <a:t>exhaustive </a:t>
            </a:r>
            <a:r>
              <a:rPr lang="en-US" altLang="he-IL" dirty="0" smtClean="0"/>
              <a:t>search)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(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dirty="0" smtClean="0"/>
              <a:t>-bits block) Shift / Caesar Cipher: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Select random key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{0,1}</a:t>
            </a:r>
            <a:r>
              <a:rPr lang="en-US" altLang="he-IL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he-IL" dirty="0" smtClean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Break plaintext into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dirty="0"/>
              <a:t>-bits </a:t>
            </a:r>
            <a:r>
              <a:rPr lang="en-US" altLang="he-IL" dirty="0" smtClean="0"/>
              <a:t>blocks 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(+ may be </a:t>
            </a:r>
            <a:r>
              <a:rPr lang="en-US" altLang="he-I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addition mod 2</a:t>
            </a:r>
            <a:r>
              <a:rPr lang="en-US" altLang="he-IL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he-IL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keys…  exhaustive search can be impractical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But still weak…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Exercise: suppose attacker can get encryption </a:t>
            </a:r>
            <a:r>
              <a:rPr lang="en-US" altLang="he-IL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one known block 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. Decrypt all blocks! 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 smtClean="0"/>
              <a:t>a</a:t>
            </a:r>
            <a:endParaRPr lang="he-IL" altLang="he-IL" dirty="0"/>
          </a:p>
        </p:txBody>
      </p:sp>
      <p:sp>
        <p:nvSpPr>
          <p:cNvPr id="2" name="מלבן 1"/>
          <p:cNvSpPr/>
          <p:nvPr/>
        </p:nvSpPr>
        <p:spPr>
          <a:xfrm>
            <a:off x="-3557542" y="5506084"/>
            <a:ext cx="307648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6550" indent="-336550" eaLnBrk="1" hangingPunct="1">
              <a:lnSpc>
                <a:spcPct val="90000"/>
              </a:lnSpc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ym typeface="Wingdings" panose="05000000000000000000" pitchFamily="2" charset="2"/>
              </a:rPr>
              <a:t>keyed variants of </a:t>
            </a:r>
            <a:r>
              <a:rPr lang="en-US" altLang="he-IL" dirty="0" err="1">
                <a:sym typeface="Wingdings" panose="05000000000000000000" pitchFamily="2" charset="2"/>
              </a:rPr>
              <a:t>Ceasar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40265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122B86-5AD3-4275-97F9-834F2E59036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he-IL" sz="1800"/>
          </a:p>
        </p:txBody>
      </p:sp>
      <p:sp>
        <p:nvSpPr>
          <p:cNvPr id="1249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Deployment Issues</a:t>
            </a: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– PK-crypto is slow; how to encrypt long </a:t>
            </a:r>
            <a:r>
              <a:rPr lang="en-US" altLang="he-IL" dirty="0" err="1" smtClean="0"/>
              <a:t>msgs</a:t>
            </a:r>
            <a:r>
              <a:rPr lang="en-US" altLang="he-IL" dirty="0" smtClean="0"/>
              <a:t>?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– Encryption and compression ?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– Dealing with errors (and corruptions)</a:t>
            </a:r>
          </a:p>
          <a:p>
            <a:pPr indent="-33972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-- </a:t>
            </a:r>
            <a:r>
              <a:rPr lang="en-US" altLang="he-IL" dirty="0"/>
              <a:t>Versions: downgrade attacks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466F57-011B-44D8-988E-B4F3407CE2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he-IL" sz="1800"/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267450" y="3781425"/>
            <a:ext cx="1905000" cy="23050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714375" y="3838575"/>
            <a:ext cx="4705350" cy="22288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Hybrid Encryption (`enveloping`)</a:t>
            </a:r>
          </a:p>
        </p:txBody>
      </p:sp>
      <p:sp>
        <p:nvSpPr>
          <p:cNvPr id="1269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947738"/>
            <a:ext cx="8334375" cy="2551112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smtClean="0"/>
              <a:t>Public key cryptosystems </a:t>
            </a:r>
            <a:r>
              <a:rPr lang="en-US" altLang="he-IL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(PKG,PKE,PKD)</a:t>
            </a:r>
            <a:r>
              <a:rPr lang="en-US" altLang="he-IL" sz="2000" smtClean="0"/>
              <a:t> are slow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smtClean="0"/>
              <a:t>Also: most (e.g. RSA) have fixed block size (FIL)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smtClean="0"/>
              <a:t>Using a long block size is veeeery slooow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smtClean="0"/>
              <a:t>Using CBC etc. is also too wasteful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smtClean="0"/>
              <a:t>Use VIL secret key cryptosystem </a:t>
            </a:r>
            <a:r>
              <a:rPr lang="en-US" altLang="he-IL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(SKG,SKE,SKD)</a:t>
            </a:r>
            <a:r>
              <a:rPr lang="en-US" altLang="he-IL" sz="2000" smtClean="0"/>
              <a:t> </a:t>
            </a:r>
            <a:r>
              <a:rPr lang="en-US" altLang="he-IL" sz="1800" smtClean="0"/>
              <a:t>(e.g. CBC,OTP)</a:t>
            </a:r>
            <a:r>
              <a:rPr lang="en-US" altLang="he-IL" sz="2000" smtClean="0"/>
              <a:t>; encrypt shared key and use it to encrypt plaintext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47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smtClean="0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895350" y="4524375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SKG(1</a:t>
            </a:r>
            <a:r>
              <a:rPr lang="en-US" altLang="he-IL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3027363" y="454183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126985" name="Rectangle 7"/>
          <p:cNvSpPr>
            <a:spLocks noChangeArrowheads="1"/>
          </p:cNvSpPr>
          <p:nvPr/>
        </p:nvSpPr>
        <p:spPr bwMode="auto">
          <a:xfrm>
            <a:off x="2065338" y="520858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126986" name="Text Box 8"/>
          <p:cNvSpPr txBox="1">
            <a:spLocks noChangeArrowheads="1"/>
          </p:cNvSpPr>
          <p:nvPr/>
        </p:nvSpPr>
        <p:spPr bwMode="auto">
          <a:xfrm>
            <a:off x="2301875" y="3989388"/>
            <a:ext cx="12557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Encryption</a:t>
            </a:r>
          </a:p>
        </p:txBody>
      </p:sp>
      <p:sp>
        <p:nvSpPr>
          <p:cNvPr id="126987" name="Line 9"/>
          <p:cNvSpPr>
            <a:spLocks noChangeShapeType="1"/>
          </p:cNvSpPr>
          <p:nvPr/>
        </p:nvSpPr>
        <p:spPr bwMode="auto">
          <a:xfrm>
            <a:off x="4152900" y="3752850"/>
            <a:ext cx="1588" cy="7810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88" name="Text Box 10"/>
          <p:cNvSpPr txBox="1">
            <a:spLocks noChangeArrowheads="1"/>
          </p:cNvSpPr>
          <p:nvPr/>
        </p:nvSpPr>
        <p:spPr bwMode="auto">
          <a:xfrm>
            <a:off x="4005263" y="34655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6989" name="Line 11"/>
          <p:cNvSpPr>
            <a:spLocks noChangeShapeType="1"/>
          </p:cNvSpPr>
          <p:nvPr/>
        </p:nvSpPr>
        <p:spPr bwMode="auto">
          <a:xfrm>
            <a:off x="628650" y="5448300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0" name="Text Box 12"/>
          <p:cNvSpPr txBox="1">
            <a:spLocks noChangeArrowheads="1"/>
          </p:cNvSpPr>
          <p:nvPr/>
        </p:nvSpPr>
        <p:spPr bwMode="auto">
          <a:xfrm>
            <a:off x="311150" y="4960938"/>
            <a:ext cx="1117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</a:t>
            </a:r>
            <a:br>
              <a:rPr lang="en-US" altLang="he-IL" sz="1800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991" name="Line 13"/>
          <p:cNvSpPr>
            <a:spLocks noChangeShapeType="1"/>
          </p:cNvSpPr>
          <p:nvPr/>
        </p:nvSpPr>
        <p:spPr bwMode="auto">
          <a:xfrm>
            <a:off x="2581275" y="4972050"/>
            <a:ext cx="1588" cy="238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2" name="Line 14"/>
          <p:cNvSpPr>
            <a:spLocks noChangeShapeType="1"/>
          </p:cNvSpPr>
          <p:nvPr/>
        </p:nvSpPr>
        <p:spPr bwMode="auto">
          <a:xfrm>
            <a:off x="2828925" y="4733925"/>
            <a:ext cx="180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3" name="Line 15"/>
          <p:cNvSpPr>
            <a:spLocks noChangeShapeType="1"/>
          </p:cNvSpPr>
          <p:nvPr/>
        </p:nvSpPr>
        <p:spPr bwMode="auto">
          <a:xfrm>
            <a:off x="4943475" y="4752975"/>
            <a:ext cx="15335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4" name="Text Box 16"/>
          <p:cNvSpPr txBox="1">
            <a:spLocks noChangeArrowheads="1"/>
          </p:cNvSpPr>
          <p:nvPr/>
        </p:nvSpPr>
        <p:spPr bwMode="auto">
          <a:xfrm>
            <a:off x="6559550" y="3902075"/>
            <a:ext cx="1266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Decryption</a:t>
            </a:r>
          </a:p>
        </p:txBody>
      </p:sp>
      <p:sp>
        <p:nvSpPr>
          <p:cNvPr id="126995" name="Rectangle 17"/>
          <p:cNvSpPr>
            <a:spLocks noChangeArrowheads="1"/>
          </p:cNvSpPr>
          <p:nvPr/>
        </p:nvSpPr>
        <p:spPr bwMode="auto">
          <a:xfrm>
            <a:off x="6483350" y="4540250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(ck)</a:t>
            </a:r>
          </a:p>
        </p:txBody>
      </p:sp>
      <p:sp>
        <p:nvSpPr>
          <p:cNvPr id="126996" name="Rectangle 18"/>
          <p:cNvSpPr>
            <a:spLocks noChangeArrowheads="1"/>
          </p:cNvSpPr>
          <p:nvPr/>
        </p:nvSpPr>
        <p:spPr bwMode="auto">
          <a:xfrm>
            <a:off x="6462713" y="5300663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26997" name="Line 19"/>
          <p:cNvSpPr>
            <a:spLocks noChangeShapeType="1"/>
          </p:cNvSpPr>
          <p:nvPr/>
        </p:nvSpPr>
        <p:spPr bwMode="auto">
          <a:xfrm>
            <a:off x="3971925" y="5429250"/>
            <a:ext cx="2476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8" name="Text Box 20"/>
          <p:cNvSpPr txBox="1">
            <a:spLocks noChangeArrowheads="1"/>
          </p:cNvSpPr>
          <p:nvPr/>
        </p:nvSpPr>
        <p:spPr bwMode="auto">
          <a:xfrm>
            <a:off x="5613400" y="4387850"/>
            <a:ext cx="384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sp>
        <p:nvSpPr>
          <p:cNvPr id="126999" name="Text Box 21"/>
          <p:cNvSpPr txBox="1">
            <a:spLocks noChangeArrowheads="1"/>
          </p:cNvSpPr>
          <p:nvPr/>
        </p:nvSpPr>
        <p:spPr bwMode="auto">
          <a:xfrm>
            <a:off x="5640388" y="50530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000" name="Line 22"/>
          <p:cNvSpPr>
            <a:spLocks noChangeShapeType="1"/>
          </p:cNvSpPr>
          <p:nvPr/>
        </p:nvSpPr>
        <p:spPr bwMode="auto">
          <a:xfrm>
            <a:off x="7210425" y="498157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7001" name="Line 23"/>
          <p:cNvSpPr>
            <a:spLocks noChangeShapeType="1"/>
          </p:cNvSpPr>
          <p:nvPr/>
        </p:nvSpPr>
        <p:spPr bwMode="auto">
          <a:xfrm>
            <a:off x="8039100" y="5495925"/>
            <a:ext cx="3619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80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57287"/>
            <a:ext cx="5669384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Related goals: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Compression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Error-detection code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Integrity, authentication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Redundancy in plaintext </a:t>
            </a:r>
            <a:br>
              <a:rPr lang="en-US" altLang="he-IL" dirty="0" smtClean="0">
                <a:solidFill>
                  <a:srgbClr val="0000FF"/>
                </a:solidFill>
              </a:rPr>
            </a:br>
            <a:r>
              <a:rPr lang="en-US" altLang="he-IL" dirty="0" smtClean="0">
                <a:solidFill>
                  <a:srgbClr val="0000FF"/>
                </a:solidFill>
              </a:rPr>
              <a:t>may </a:t>
            </a:r>
            <a:r>
              <a:rPr lang="en-US" altLang="he-IL" dirty="0" smtClean="0">
                <a:solidFill>
                  <a:srgbClr val="FF0000"/>
                </a:solidFill>
              </a:rPr>
              <a:t>help attacker</a:t>
            </a:r>
            <a:endParaRPr lang="en-US" altLang="he-IL" dirty="0" smtClean="0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 dirty="0" smtClean="0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 smtClean="0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77507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77507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83711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53231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51643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157807" y="4890786"/>
            <a:ext cx="758404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 smtClean="0"/>
              <a:t>But: compress-then-encrypt </a:t>
            </a:r>
            <a:r>
              <a:rPr lang="en-US" altLang="he-IL" sz="2400" dirty="0"/>
              <a:t>is </a:t>
            </a:r>
            <a:r>
              <a:rPr lang="en-US" altLang="he-IL" sz="2400" i="1" dirty="0"/>
              <a:t>not</a:t>
            </a:r>
            <a:r>
              <a:rPr lang="en-US" altLang="he-IL" sz="2400" dirty="0"/>
              <a:t> IND-CPA-Secure! </a:t>
            </a:r>
            <a:r>
              <a:rPr lang="en-US" altLang="he-IL" sz="2400" dirty="0" smtClean="0"/>
              <a:t/>
            </a:r>
            <a:br>
              <a:rPr lang="en-US" altLang="he-IL" sz="2400" dirty="0" smtClean="0"/>
            </a:br>
            <a:r>
              <a:rPr lang="en-US" altLang="he-IL" sz="2400" dirty="0" smtClean="0"/>
              <a:t>Why</a:t>
            </a:r>
            <a:r>
              <a:rPr lang="en-US" altLang="he-IL" sz="2400" dirty="0"/>
              <a:t>??</a:t>
            </a:r>
            <a:br>
              <a:rPr lang="en-US" altLang="he-IL" sz="2400" dirty="0"/>
            </a:br>
            <a:r>
              <a:rPr lang="en-US" altLang="he-IL" sz="2400" dirty="0"/>
              <a:t>Challenge: define, solve</a:t>
            </a:r>
            <a:r>
              <a:rPr lang="en-US" altLang="he-IL" sz="2400" dirty="0" smtClean="0"/>
              <a:t>…</a:t>
            </a:r>
            <a:endParaRPr lang="en-US" altLang="he-IL" sz="2400" dirty="0"/>
          </a:p>
        </p:txBody>
      </p:sp>
    </p:spTree>
    <p:extLst>
      <p:ext uri="{BB962C8B-B14F-4D97-AF65-F5344CB8AC3E}">
        <p14:creationId xmlns:p14="http://schemas.microsoft.com/office/powerpoint/2010/main" val="281423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Exploiting Length-Exposure</a:t>
            </a:r>
            <a:endParaRPr lang="he-IL" altLang="he-IL" smtClean="0"/>
          </a:p>
        </p:txBody>
      </p:sp>
      <p:sp>
        <p:nvSpPr>
          <p:cNvPr id="137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de-DE" altLang="he-IL" dirty="0" smtClean="0"/>
              <a:t>Side-channel attacks on TLS sites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de-DE" altLang="he-IL" dirty="0" smtClean="0"/>
              <a:t>CRIME and TIME attacks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 smtClean="0"/>
              <a:t>Web 2.0: auto-suggest/complete, preload…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 smtClean="0"/>
              <a:t>Script sends keystrokes, server responds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 smtClean="0"/>
              <a:t>Size of response may reveal keystrokes, choices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 smtClean="0"/>
              <a:t>See: Chen et al, `Side channel Leaks in Web Applications’, S&amp;P 2010 (and follow-ups)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en-US" alt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3653" y="942975"/>
            <a:ext cx="5135772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Plaintext redundancy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  <a:sym typeface="Wingdings" panose="05000000000000000000" pitchFamily="2" charset="2"/>
              </a:rPr>
              <a:t> </a:t>
            </a:r>
            <a:r>
              <a:rPr lang="en-US" altLang="he-IL" dirty="0" smtClean="0">
                <a:solidFill>
                  <a:srgbClr val="0000FF"/>
                </a:solidFill>
              </a:rPr>
              <a:t>Authenticates ?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  <a:sym typeface="Wingdings" panose="05000000000000000000" pitchFamily="2" charset="2"/>
              </a:rPr>
              <a:t> M</a:t>
            </a:r>
            <a:r>
              <a:rPr lang="en-US" altLang="he-IL" dirty="0" smtClean="0">
                <a:solidFill>
                  <a:srgbClr val="0000FF"/>
                </a:solidFill>
              </a:rPr>
              <a:t>ay help attacker</a:t>
            </a:r>
          </a:p>
          <a:p>
            <a:pPr marL="1136650" lvl="2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E.g.: turn KPA into COA ! [GSM]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So: compressing plaintext</a:t>
            </a:r>
            <a:br>
              <a:rPr lang="en-US" altLang="he-IL" dirty="0" smtClean="0">
                <a:solidFill>
                  <a:srgbClr val="0000FF"/>
                </a:solidFill>
              </a:rPr>
            </a:br>
            <a:r>
              <a:rPr lang="en-US" altLang="he-IL" dirty="0" smtClean="0">
                <a:solidFill>
                  <a:srgbClr val="0000FF"/>
                </a:solidFill>
              </a:rPr>
              <a:t>is good!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 dirty="0" smtClean="0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 smtClean="0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19088" y="5086350"/>
            <a:ext cx="775716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/>
              <a:t>Compress-then-encrypt is </a:t>
            </a:r>
            <a:r>
              <a:rPr lang="en-US" altLang="he-IL" sz="2400" i="1" dirty="0"/>
              <a:t>not</a:t>
            </a:r>
            <a:r>
              <a:rPr lang="en-US" altLang="he-IL" sz="2400" dirty="0"/>
              <a:t> IND-CPA-Secure! Why??</a:t>
            </a:r>
            <a:br>
              <a:rPr lang="en-US" altLang="he-IL" sz="2400" dirty="0"/>
            </a:br>
            <a:r>
              <a:rPr lang="en-US" altLang="he-IL" sz="2400" dirty="0"/>
              <a:t>Challenge: define, solve</a:t>
            </a:r>
            <a:r>
              <a:rPr lang="en-US" altLang="he-IL" sz="2400" dirty="0" smtClean="0"/>
              <a:t>…</a:t>
            </a:r>
            <a:endParaRPr lang="en-US" altLang="he-IL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42C8B5-8961-4775-8D7D-72DA0CF220E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he-IL" sz="1800"/>
          </a:p>
        </p:txBody>
      </p:sp>
      <p:sp>
        <p:nvSpPr>
          <p:cNvPr id="138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Error Detection / Correction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EDC/ECC on plaintext?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Motivation: detect fake ciphertext (integrity) 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But may help attacker 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Adds (much) redundancy to plaintext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Validate key guess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Turn KPA into COA [GSM]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And: error in ciphertext invalidates EDC/ECC !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latin typeface="Wingdings" panose="05000000000000000000" pitchFamily="2" charset="2"/>
              </a:rPr>
              <a:t></a:t>
            </a:r>
            <a:r>
              <a:rPr lang="en-US" altLang="he-IL" dirty="0" smtClean="0"/>
              <a:t> Better: Encrypt before Error Detection</a:t>
            </a:r>
          </a:p>
        </p:txBody>
      </p:sp>
      <p:sp>
        <p:nvSpPr>
          <p:cNvPr id="138245" name="Rectangle 3"/>
          <p:cNvSpPr>
            <a:spLocks noChangeArrowheads="1"/>
          </p:cNvSpPr>
          <p:nvPr/>
        </p:nvSpPr>
        <p:spPr bwMode="auto">
          <a:xfrm>
            <a:off x="5220072" y="1062038"/>
            <a:ext cx="3614366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8246" name="AutoShape 4"/>
          <p:cNvSpPr>
            <a:spLocks noChangeArrowheads="1"/>
          </p:cNvSpPr>
          <p:nvPr/>
        </p:nvSpPr>
        <p:spPr bwMode="auto">
          <a:xfrm>
            <a:off x="5184576" y="1548849"/>
            <a:ext cx="3685357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8247" name="Rectangle 5"/>
          <p:cNvSpPr>
            <a:spLocks noChangeArrowheads="1"/>
          </p:cNvSpPr>
          <p:nvPr/>
        </p:nvSpPr>
        <p:spPr bwMode="auto">
          <a:xfrm>
            <a:off x="6084167" y="2139399"/>
            <a:ext cx="1870795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8248" name="AutoShape 6"/>
          <p:cNvSpPr>
            <a:spLocks noChangeArrowheads="1"/>
          </p:cNvSpPr>
          <p:nvPr/>
        </p:nvSpPr>
        <p:spPr bwMode="auto">
          <a:xfrm rot="10800000">
            <a:off x="5353050" y="4013200"/>
            <a:ext cx="3276600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8249" name="Rectangle 7"/>
          <p:cNvSpPr>
            <a:spLocks noChangeArrowheads="1"/>
          </p:cNvSpPr>
          <p:nvPr/>
        </p:nvSpPr>
        <p:spPr bwMode="auto">
          <a:xfrm>
            <a:off x="5357813" y="4559300"/>
            <a:ext cx="32575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38250" name="AutoShape 8"/>
          <p:cNvSpPr>
            <a:spLocks noChangeArrowheads="1"/>
          </p:cNvSpPr>
          <p:nvPr/>
        </p:nvSpPr>
        <p:spPr bwMode="auto">
          <a:xfrm>
            <a:off x="7431088" y="30861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6084166" y="2701375"/>
            <a:ext cx="1365971" cy="3656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2" name="Line 10"/>
          <p:cNvSpPr>
            <a:spLocks noChangeShapeType="1"/>
          </p:cNvSpPr>
          <p:nvPr/>
        </p:nvSpPr>
        <p:spPr bwMode="auto">
          <a:xfrm>
            <a:off x="7954962" y="2723828"/>
            <a:ext cx="549276" cy="34639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3" name="Rectangle 11"/>
          <p:cNvSpPr>
            <a:spLocks noChangeArrowheads="1"/>
          </p:cNvSpPr>
          <p:nvPr/>
        </p:nvSpPr>
        <p:spPr bwMode="auto">
          <a:xfrm>
            <a:off x="7726363" y="3433763"/>
            <a:ext cx="530225" cy="56356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  <p:sp>
        <p:nvSpPr>
          <p:cNvPr id="138254" name="Rectangle 12"/>
          <p:cNvSpPr>
            <a:spLocks noChangeArrowheads="1"/>
          </p:cNvSpPr>
          <p:nvPr/>
        </p:nvSpPr>
        <p:spPr bwMode="auto">
          <a:xfrm>
            <a:off x="5724525" y="3449638"/>
            <a:ext cx="198120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478882"/>
            <a:ext cx="271145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0E8F5-6DB8-4AEF-A6B6-A33E3DF1C51C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he-IL" sz="1800"/>
          </a:p>
        </p:txBody>
      </p:sp>
      <p:sp>
        <p:nvSpPr>
          <p:cNvPr id="140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Encryption and Error Detection (2)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mtClean="0"/>
              <a:t>Does Encrypt-then-Add-EDC protect integrity?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mtClean="0"/>
              <a:t>No…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mtClean="0"/>
              <a:t>Example: WEP (next)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mtClean="0"/>
              <a:t>Integrity / authenticity: next topic </a:t>
            </a:r>
          </a:p>
        </p:txBody>
      </p:sp>
      <p:sp>
        <p:nvSpPr>
          <p:cNvPr id="14029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4029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4029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4029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4029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40298" name="AutoShape 8"/>
          <p:cNvSpPr>
            <a:spLocks noChangeArrowheads="1"/>
          </p:cNvSpPr>
          <p:nvPr/>
        </p:nvSpPr>
        <p:spPr bwMode="auto">
          <a:xfrm>
            <a:off x="7770813" y="42037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40299" name="Line 9"/>
          <p:cNvSpPr>
            <a:spLocks noChangeShapeType="1"/>
          </p:cNvSpPr>
          <p:nvPr/>
        </p:nvSpPr>
        <p:spPr bwMode="auto">
          <a:xfrm>
            <a:off x="5397500" y="3863975"/>
            <a:ext cx="2478088" cy="339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0" name="Line 10"/>
          <p:cNvSpPr>
            <a:spLocks noChangeShapeType="1"/>
          </p:cNvSpPr>
          <p:nvPr/>
        </p:nvSpPr>
        <p:spPr bwMode="auto">
          <a:xfrm>
            <a:off x="8053388" y="3849688"/>
            <a:ext cx="766762" cy="352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1" name="Rectangle 11"/>
          <p:cNvSpPr>
            <a:spLocks noChangeArrowheads="1"/>
          </p:cNvSpPr>
          <p:nvPr/>
        </p:nvSpPr>
        <p:spPr bwMode="auto">
          <a:xfrm>
            <a:off x="5407025" y="4552950"/>
            <a:ext cx="2655888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40302" name="Line 12"/>
          <p:cNvSpPr>
            <a:spLocks noChangeShapeType="1"/>
          </p:cNvSpPr>
          <p:nvPr/>
        </p:nvSpPr>
        <p:spPr bwMode="auto">
          <a:xfrm>
            <a:off x="8062913" y="3849688"/>
            <a:ext cx="1587" cy="368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3" name="Line 13"/>
          <p:cNvSpPr>
            <a:spLocks noChangeShapeType="1"/>
          </p:cNvSpPr>
          <p:nvPr/>
        </p:nvSpPr>
        <p:spPr bwMode="auto">
          <a:xfrm>
            <a:off x="5407025" y="3849688"/>
            <a:ext cx="1588" cy="703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4" name="Rectangle 14"/>
          <p:cNvSpPr>
            <a:spLocks noChangeArrowheads="1"/>
          </p:cNvSpPr>
          <p:nvPr/>
        </p:nvSpPr>
        <p:spPr bwMode="auto">
          <a:xfrm>
            <a:off x="8053388" y="4552950"/>
            <a:ext cx="530225" cy="563563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CTR mode 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Monoalphabetic Substitution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Generalize, improve Caesar, </a:t>
            </a:r>
            <a:r>
              <a:rPr lang="en-US" dirty="0" err="1" smtClean="0"/>
              <a:t>AtBash</a:t>
            </a:r>
            <a:r>
              <a:rPr lang="en-US" dirty="0" smtClean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Keyed: Given key k, cipher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 smtClean="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 smtClean="0"/>
              <a:t>Classical</a:t>
            </a:r>
            <a:r>
              <a:rPr lang="en-US" altLang="he-IL" sz="2800" dirty="0"/>
              <a:t>, `elementary school’ </a:t>
            </a:r>
            <a:r>
              <a:rPr lang="en-US" altLang="he-IL" sz="2800" dirty="0" smtClean="0"/>
              <a:t>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frequencies (in English)</a:t>
            </a:r>
            <a:endParaRPr lang="he-IL" dirty="0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 useful </a:t>
            </a:r>
            <a:r>
              <a:rPr lang="en-US" dirty="0" smtClean="0">
                <a:solidFill>
                  <a:schemeClr val="tx1"/>
                </a:solidFill>
              </a:rPr>
              <a:t>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932040" y="3140968"/>
            <a:ext cx="3312368" cy="936104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Principle: limit amount of usage of each key</a:t>
            </a:r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6043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921" y="5552996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Most frequent is e, followed by t… let’s replace…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UtQSOVUOHXMOeVGeOteEVSGtWStOeFeESXUDBMETSXAIt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VUEeHtHMDtSHtOWSFeAeeDTSVeQUtWYMXUtUHSX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EeYEeOeDtStUFeOMBtWeFUetHMDJUDTMOHMQ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English texts, `t` is often followed by `h`. Count chars following Z (t):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Twice: W, H, U and O; once: QVDS.  Pick W, since this gives `the’…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UtQSOVUOHXMOeVGeOteEVSGthStOeFeESXUDBMETSXAIt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VUEeHtHMDtSHtOWSFeAeeDTSVeQUthYMXUtUHSX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EeYEeOeDtStUFeOMB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FUetHMDJUDTMOHMQ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03125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English texts, `t` is often followed by `h`. Count chars following Z (t):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Twice: W, H, U and O; once: QVDS.  Pick W, since this gives `the’…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UtQSOVUOHXMOeVGeOteEVSGthStOeFeESXUDBMETSXAIt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VUEeHtHMDtSHtOWSFeAeeDTSVeQUthYMXUtUHSX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EeYEeOeDtStUFeOMB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FUetHMDJUDTMOHMQ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25776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have </a:t>
            </a:r>
            <a:r>
              <a:rPr lang="en-US" dirty="0" err="1" smtClean="0">
                <a:solidFill>
                  <a:schemeClr val="tx1"/>
                </a:solidFill>
              </a:rPr>
              <a:t>thSt</a:t>
            </a:r>
            <a:r>
              <a:rPr lang="en-US" dirty="0" smtClean="0">
                <a:solidFill>
                  <a:schemeClr val="tx1"/>
                </a:solidFill>
              </a:rPr>
              <a:t> with S being third-most common. After e and t, most common letters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are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 err="1" smtClean="0">
                <a:solidFill>
                  <a:schemeClr val="tx1"/>
                </a:solidFill>
              </a:rPr>
              <a:t>aoinshr</a:t>
            </a:r>
            <a:r>
              <a:rPr lang="en-US" dirty="0" smtClean="0">
                <a:solidFill>
                  <a:schemeClr val="tx1"/>
                </a:solidFill>
              </a:rPr>
              <a:t> (in this order). Only `a` fits, so…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UtQaOVUOHXMOeVGeOteEVaG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OeFeEaXUDBMETaXAIt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VUEeHtHMDtaHtOWaFeAeeDTaVeQUthYMXUtUHaX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EeYEeOeDtatUFeOMB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FUetHMDJUDTMOHMQ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in ciphertext is U and in English are </a:t>
            </a:r>
            <a:r>
              <a:rPr lang="en-US" dirty="0" err="1" smtClean="0">
                <a:solidFill>
                  <a:schemeClr val="tx1"/>
                </a:solidFill>
              </a:rPr>
              <a:t>oinsr</a:t>
            </a:r>
            <a:r>
              <a:rPr lang="en-US" dirty="0" smtClean="0">
                <a:solidFill>
                  <a:schemeClr val="tx1"/>
                </a:solidFill>
              </a:rPr>
              <a:t> (in this order).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Only few, rare words begin with `</a:t>
            </a:r>
            <a:r>
              <a:rPr lang="en-US" dirty="0" err="1" smtClean="0">
                <a:solidFill>
                  <a:schemeClr val="tx1"/>
                </a:solidFill>
              </a:rPr>
              <a:t>ot</a:t>
            </a:r>
            <a:r>
              <a:rPr lang="en-US" dirty="0" smtClean="0">
                <a:solidFill>
                  <a:schemeClr val="tx1"/>
                </a:solidFill>
              </a:rPr>
              <a:t>’ (and not `</a:t>
            </a:r>
            <a:r>
              <a:rPr lang="en-US" dirty="0" err="1" smtClean="0">
                <a:solidFill>
                  <a:schemeClr val="tx1"/>
                </a:solidFill>
              </a:rPr>
              <a:t>oth</a:t>
            </a:r>
            <a:r>
              <a:rPr lang="en-US" dirty="0" smtClean="0">
                <a:solidFill>
                  <a:schemeClr val="tx1"/>
                </a:solidFill>
              </a:rPr>
              <a:t>’), but `it` is common, so…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smtClean="0"/>
              <a:t>Cryptology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Literally: `Science of secret information`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Protecting secrets: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Using secrets: keys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Using limitations of adversary to…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i="1" dirty="0" smtClean="0"/>
              <a:t>Prevent damage</a:t>
            </a:r>
            <a:r>
              <a:rPr lang="en-US" altLang="he-IL" dirty="0" smtClean="0"/>
              <a:t> – e.g. encrypt for privacy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i="1" dirty="0" smtClean="0"/>
              <a:t>Punish (deter) corruption</a:t>
            </a:r>
            <a:r>
              <a:rPr lang="en-US" altLang="he-IL" dirty="0" smtClean="0"/>
              <a:t> – e.g. signed proofs and reviews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Which limitations? computational + knowledge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Main tool for cyber security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Earliest, most known function: </a:t>
            </a:r>
            <a:r>
              <a:rPr lang="en-US" altLang="he-IL" dirty="0" smtClean="0">
                <a:solidFill>
                  <a:srgbClr val="FF00FF"/>
                </a:solidFill>
              </a:rPr>
              <a:t>encryption</a:t>
            </a:r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 smtClean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itQaOViOHXMOeVGeOteEVaG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OeFeEaXiDBMETaXAIt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ViEeHtHMDtaHtOWaFeAeeDTaVeQithYMXitiHaX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EeYEeOeDtatiFeOMB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FietHMDJiDTMOHMQ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430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 smtClean="0">
                <a:solidFill>
                  <a:schemeClr val="tx1"/>
                </a:solidFill>
              </a:rPr>
              <a:t>onsr</a:t>
            </a:r>
            <a:r>
              <a:rPr lang="en-US" dirty="0" smtClean="0">
                <a:solidFill>
                  <a:schemeClr val="tx1"/>
                </a:solidFill>
              </a:rPr>
              <a:t> (in this order).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‘O’=E(‘o’) is unlikely since it gives `that </a:t>
            </a:r>
            <a:r>
              <a:rPr lang="en-US" dirty="0" err="1" smtClean="0">
                <a:solidFill>
                  <a:schemeClr val="tx1"/>
                </a:solidFill>
              </a:rPr>
              <a:t>oeFeEa</a:t>
            </a:r>
            <a:r>
              <a:rPr lang="en-US" dirty="0" smtClean="0">
                <a:solidFill>
                  <a:schemeClr val="tx1"/>
                </a:solidFill>
              </a:rPr>
              <a:t>…`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 smtClean="0">
                <a:solidFill>
                  <a:schemeClr val="tx1"/>
                </a:solidFill>
              </a:rPr>
              <a:t>M’=E(‘o’)…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itQaOViOHXoOeVGeOteEVaG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OeFeEaXiDBoETaXAIt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ViEeHtHoDtaHtOWaFPAeeDTaVeQithYoXitiHaX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EeYEeOeDtatiFeOoB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FietHoDJiDToOHoQ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9352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 smtClean="0">
                <a:solidFill>
                  <a:schemeClr val="tx1"/>
                </a:solidFill>
              </a:rPr>
              <a:t>onsr</a:t>
            </a:r>
            <a:r>
              <a:rPr lang="en-US" dirty="0" smtClean="0">
                <a:solidFill>
                  <a:schemeClr val="tx1"/>
                </a:solidFill>
              </a:rPr>
              <a:t> (in this order).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‘O’=E(‘o’) is unlikely since it gives `that </a:t>
            </a:r>
            <a:r>
              <a:rPr lang="en-US" dirty="0" err="1" smtClean="0">
                <a:solidFill>
                  <a:schemeClr val="tx1"/>
                </a:solidFill>
              </a:rPr>
              <a:t>oeFeEa</a:t>
            </a:r>
            <a:r>
              <a:rPr lang="en-US" dirty="0" smtClean="0">
                <a:solidFill>
                  <a:schemeClr val="tx1"/>
                </a:solidFill>
              </a:rPr>
              <a:t>…`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 smtClean="0">
                <a:solidFill>
                  <a:schemeClr val="tx1"/>
                </a:solidFill>
              </a:rPr>
              <a:t>M’=E(‘o’)…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itQaOViOHXoOeVGeOteEVaG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OeFeEaXiDBoETaXAIt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ViEeHtHoDtaHtOWaFeAeeDTaVeQithYoXitiHaX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EeYEeOeDtatiFeOoB</a:t>
            </a:r>
            <a:r>
              <a:rPr lang="en-AU" altLang="zh-CN" sz="2000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FietHoDJiDToOHoQ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5552996"/>
            <a:ext cx="646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Hey, we have `the </a:t>
            </a:r>
            <a:r>
              <a:rPr lang="en-US" dirty="0" err="1" smtClean="0">
                <a:solidFill>
                  <a:schemeClr val="tx1"/>
                </a:solidFill>
              </a:rPr>
              <a:t>FietHoDJ</a:t>
            </a:r>
            <a:r>
              <a:rPr lang="en-US" dirty="0" smtClean="0">
                <a:solidFill>
                  <a:schemeClr val="tx1"/>
                </a:solidFill>
              </a:rPr>
              <a:t>`… most likely: `the Vietcong` 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itQaOViOcXoOeVGeOteEVaG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OeFeEaXiDBoETaXAIt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ViEectcoDtactOhaFeAeeDTaVeQithYoXiticaX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EeYEeOeDtatiFeOoB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iDToOcoQ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4465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945750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5552996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in ciphertext is O and in English is s… go for it!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itQasViscXoseVGesteEVaG</a:t>
            </a:r>
            <a:r>
              <a:rPr lang="en-AU" altLang="zh-CN" sz="2000" dirty="0" err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seFeEaXinBoETaXAIt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ViEectcoDtactshaFeAeenTadeQithYoXiticaX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EeYEesentatiFesoB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inToscoQ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77669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610" y="5415887"/>
            <a:ext cx="656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in ciphertext is O and in English is s… go for it!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then, EVX and </a:t>
            </a:r>
            <a:r>
              <a:rPr lang="en-US" dirty="0" err="1" smtClean="0">
                <a:solidFill>
                  <a:schemeClr val="tx1"/>
                </a:solidFill>
              </a:rPr>
              <a:t>rdl</a:t>
            </a:r>
            <a:r>
              <a:rPr lang="en-US" dirty="0" smtClean="0">
                <a:solidFill>
                  <a:schemeClr val="tx1"/>
                </a:solidFill>
              </a:rPr>
              <a:t>… and `</a:t>
            </a:r>
            <a:r>
              <a:rPr lang="en-US" dirty="0" err="1" smtClean="0">
                <a:solidFill>
                  <a:schemeClr val="tx1"/>
                </a:solidFill>
              </a:rPr>
              <a:t>GesterEVG</a:t>
            </a:r>
            <a:r>
              <a:rPr lang="en-US" dirty="0" smtClean="0">
                <a:solidFill>
                  <a:schemeClr val="tx1"/>
                </a:solidFill>
              </a:rPr>
              <a:t>’ fits `yesterday’, so..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itQas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disclosed yesterday </a:t>
            </a:r>
            <a:r>
              <a:rPr lang="en-AU" altLang="zh-CN" sz="2000" dirty="0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several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inBorTalAIt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directcontactshaveAeenTadeQithYolitical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reYresentativesoB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inToscoQ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49495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28964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610" y="5415887"/>
            <a:ext cx="6378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are `X’ and ‘l’, which fits text very well –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Esp. noticing that Y must be P (representatives, political…)…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itQas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disclosed yesterday </a:t>
            </a:r>
            <a:r>
              <a:rPr lang="en-AU" altLang="zh-CN" sz="2000" dirty="0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several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inBorTalAIt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AeenTadeQith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representativesoB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inToscoQ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60549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610" y="5415887"/>
            <a:ext cx="79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common are `QT’ and ‘</a:t>
            </a:r>
            <a:r>
              <a:rPr lang="en-US" dirty="0" err="1" smtClean="0">
                <a:solidFill>
                  <a:schemeClr val="tx1"/>
                </a:solidFill>
              </a:rPr>
              <a:t>umw</a:t>
            </a:r>
            <a:r>
              <a:rPr lang="en-US" dirty="0" smtClean="0">
                <a:solidFill>
                  <a:schemeClr val="tx1"/>
                </a:solidFill>
              </a:rPr>
              <a:t>’; so sentence must begin with `it was`…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Also, `</a:t>
            </a:r>
            <a:r>
              <a:rPr lang="en-US" dirty="0" err="1" smtClean="0">
                <a:solidFill>
                  <a:schemeClr val="tx1"/>
                </a:solidFill>
              </a:rPr>
              <a:t>oB</a:t>
            </a:r>
            <a:r>
              <a:rPr lang="en-US" dirty="0" smtClean="0">
                <a:solidFill>
                  <a:schemeClr val="tx1"/>
                </a:solidFill>
              </a:rPr>
              <a:t>` must be `of`, and so `</a:t>
            </a:r>
            <a:r>
              <a:rPr lang="en-US" dirty="0" err="1" smtClean="0">
                <a:solidFill>
                  <a:schemeClr val="tx1"/>
                </a:solidFill>
              </a:rPr>
              <a:t>inBorTal</a:t>
            </a:r>
            <a:r>
              <a:rPr lang="en-US" dirty="0" smtClean="0">
                <a:solidFill>
                  <a:schemeClr val="tx1"/>
                </a:solidFill>
              </a:rPr>
              <a:t>` must be `informal`, so…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was disclosed yesterday </a:t>
            </a:r>
            <a:r>
              <a:rPr lang="en-AU" altLang="zh-CN" sz="2000" dirty="0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several informal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Aeenmade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Representatives of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mosco</a:t>
            </a:r>
            <a:r>
              <a:rPr lang="en-US" altLang="zh-CN" sz="2000" dirty="0" smtClean="0">
                <a:latin typeface="Courier New" pitchFamily="49" charset="0"/>
                <a:ea typeface="ＭＳ Ｐゴシック" pitchFamily="34" charset="-128"/>
              </a:rPr>
              <a:t>w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7550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610" y="5415887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Oh this already makes sense… and this `</a:t>
            </a:r>
            <a:r>
              <a:rPr lang="en-US" dirty="0" err="1" smtClean="0">
                <a:solidFill>
                  <a:schemeClr val="tx1"/>
                </a:solidFill>
              </a:rPr>
              <a:t>Aeenmade</a:t>
            </a:r>
            <a:r>
              <a:rPr lang="en-US" dirty="0" smtClean="0">
                <a:solidFill>
                  <a:schemeClr val="tx1"/>
                </a:solidFill>
              </a:rPr>
              <a:t>` must be `been made`…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 we’re essentially done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was disclosed yesterday </a:t>
            </a:r>
            <a:r>
              <a:rPr lang="en-AU" altLang="zh-CN" sz="2000" dirty="0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several informal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AIt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Aeenmade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Representatives of </a:t>
            </a:r>
            <a:r>
              <a:rPr lang="en-AU" altLang="zh-CN" sz="200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mosco</a:t>
            </a:r>
            <a:r>
              <a:rPr lang="en-US" altLang="zh-CN" sz="2000" dirty="0" smtClean="0">
                <a:latin typeface="Courier New" pitchFamily="49" charset="0"/>
                <a:ea typeface="ＭＳ Ｐゴシック" pitchFamily="34" charset="-128"/>
              </a:rPr>
              <a:t>w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70376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610" y="5415887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Oh this already makes sense… and this `</a:t>
            </a:r>
            <a:r>
              <a:rPr lang="en-US" dirty="0" err="1" smtClean="0">
                <a:solidFill>
                  <a:schemeClr val="tx1"/>
                </a:solidFill>
              </a:rPr>
              <a:t>Aeenmade</a:t>
            </a:r>
            <a:r>
              <a:rPr lang="en-US" dirty="0" smtClean="0">
                <a:solidFill>
                  <a:schemeClr val="tx1"/>
                </a:solidFill>
              </a:rPr>
              <a:t>` must be `been made`…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 we’re essentially done, as `</a:t>
            </a:r>
            <a:r>
              <a:rPr lang="en-US" dirty="0" err="1" smtClean="0">
                <a:solidFill>
                  <a:schemeClr val="tx1"/>
                </a:solidFill>
              </a:rPr>
              <a:t>bIt</a:t>
            </a:r>
            <a:r>
              <a:rPr lang="en-US" dirty="0" smtClean="0">
                <a:solidFill>
                  <a:schemeClr val="tx1"/>
                </a:solidFill>
              </a:rPr>
              <a:t>’ must be `but`…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Found plaintext: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</a:t>
            </a: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was disclosed yesterday </a:t>
            </a:r>
            <a:r>
              <a:rPr lang="en-AU" altLang="zh-CN" sz="2000" dirty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several informal but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direct contacts have </a:t>
            </a:r>
            <a:r>
              <a:rPr lang="en-AU" altLang="zh-CN" sz="2000" dirty="0" err="1">
                <a:latin typeface="Courier New" pitchFamily="49" charset="0"/>
                <a:ea typeface="ＭＳ Ｐゴシック" pitchFamily="34" charset="-128"/>
              </a:rPr>
              <a:t>beenmade</a:t>
            </a: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Representatives of </a:t>
            </a:r>
            <a:r>
              <a:rPr lang="en-AU" altLang="zh-CN" sz="2000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dirty="0" err="1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>
                <a:latin typeface="Courier New" pitchFamily="49" charset="0"/>
                <a:ea typeface="ＭＳ Ｐゴシック" pitchFamily="34" charset="-128"/>
              </a:rPr>
              <a:t>mosco</a:t>
            </a:r>
            <a:r>
              <a:rPr lang="en-US" altLang="zh-CN" sz="2000" dirty="0">
                <a:latin typeface="Courier New" pitchFamily="49" charset="0"/>
                <a:ea typeface="ＭＳ Ｐゴシック" pitchFamily="34" charset="-128"/>
              </a:rPr>
              <a:t>w</a:t>
            </a:r>
            <a:endParaRPr lang="en-US" altLang="zh-CN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ＭＳ Ｐゴシック" pitchFamily="34" charset="-128"/>
            </a:endParaRPr>
          </a:p>
        </p:txBody>
      </p:sp>
      <p:pic>
        <p:nvPicPr>
          <p:cNvPr id="7" name="Picture 2" descr="https://upload.wikimedia.org/wikipedia/commons/thumb/b/b0/English_letter_frequency_%28frequency%29.svg/380px-English_letter_frequency_%28frequency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5104"/>
            <a:ext cx="6729950" cy="18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smtClean="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 smtClean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Count relative letter frequencies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P &amp; Z are e and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ZW is </a:t>
            </a:r>
            <a:r>
              <a:rPr lang="en-US" altLang="zh-CN" dirty="0" err="1" smtClean="0">
                <a:ea typeface="ＭＳ Ｐゴシック" pitchFamily="34" charset="-128"/>
              </a:rPr>
              <a:t>th</a:t>
            </a:r>
            <a:r>
              <a:rPr lang="en-US" altLang="zh-CN" dirty="0" smtClean="0">
                <a:ea typeface="ＭＳ Ｐゴシック" pitchFamily="34" charset="-128"/>
              </a:rPr>
              <a:t> and hence ZWP is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Proceeding with trial and error finally get: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was disclosed yesterday that several informal but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been made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representatives of 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AU" altLang="zh-CN" sz="1600" dirty="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Count relative letter frequencies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P &amp; Z are e and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ZW is </a:t>
            </a:r>
            <a:r>
              <a:rPr lang="en-US" altLang="zh-CN" dirty="0" err="1" smtClean="0">
                <a:ea typeface="ＭＳ Ｐゴシック" pitchFamily="34" charset="-128"/>
              </a:rPr>
              <a:t>th</a:t>
            </a:r>
            <a:r>
              <a:rPr lang="en-US" altLang="zh-CN" dirty="0" smtClean="0">
                <a:ea typeface="ＭＳ Ｐゴシック" pitchFamily="34" charset="-128"/>
              </a:rPr>
              <a:t> and hence ZWP is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Proceeding with trial and error finally get: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was disclosed yesterday that several informal but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been made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representatives of 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AU" altLang="zh-CN" sz="1600" dirty="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Example: Frequency Cryptanalysis</a:t>
            </a:r>
            <a:endParaRPr lang="en-AU" altLang="zh-CN" dirty="0" smtClean="0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Count relative letter frequencies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P &amp; Z are e and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Guess ZW is </a:t>
            </a:r>
            <a:r>
              <a:rPr lang="en-US" altLang="zh-CN" dirty="0" err="1" smtClean="0">
                <a:ea typeface="ＭＳ Ｐゴシック" pitchFamily="34" charset="-128"/>
              </a:rPr>
              <a:t>th</a:t>
            </a:r>
            <a:r>
              <a:rPr lang="en-US" altLang="zh-CN" dirty="0" smtClean="0">
                <a:ea typeface="ＭＳ Ｐゴシック" pitchFamily="34" charset="-128"/>
              </a:rPr>
              <a:t> and hence ZWP is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Proceeding with trial and error finally get: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it was disclosed yesterday that several informal but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direct contacts have been made with political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representatives of the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vietcong</a:t>
            </a:r>
            <a:r>
              <a:rPr lang="en-AU" altLang="zh-CN" sz="2000" dirty="0" smtClean="0"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dirty="0" err="1" smtClean="0"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AU" altLang="zh-CN" sz="2000" dirty="0" smtClean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AU" altLang="zh-CN" sz="1600" dirty="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0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Security-by-Obscurity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 ‘naïve’ ciphers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Used extensively in 19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… but usually cryptanalyzed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… esp. after encryption devices were captured</a:t>
            </a:r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528C2A-F800-4A35-846F-127274CB544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212725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700" dirty="0" err="1" smtClean="0">
                <a:solidFill>
                  <a:srgbClr val="CC9900"/>
                </a:solidFill>
              </a:rPr>
              <a:t>Vigenére’s</a:t>
            </a:r>
            <a:r>
              <a:rPr lang="en-US" altLang="he-IL" sz="4700" dirty="0" smtClean="0">
                <a:solidFill>
                  <a:srgbClr val="CC9900"/>
                </a:solidFill>
              </a:rPr>
              <a:t> cipher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993775"/>
            <a:ext cx="7954963" cy="5557838"/>
          </a:xfrm>
        </p:spPr>
        <p:txBody>
          <a:bodyPr/>
          <a:lstStyle/>
          <a:p>
            <a:pPr marL="336550" indent="-336550" eaLnBrk="1" hangingPunct="1"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smtClean="0"/>
              <a:t>Multiple shift ciphers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smtClean="0"/>
              <a:t>Shift the i</a:t>
            </a:r>
            <a:r>
              <a:rPr lang="en-US" altLang="he-IL" sz="2400" baseline="30000" smtClean="0"/>
              <a:t>th</a:t>
            </a:r>
            <a:r>
              <a:rPr lang="en-US" altLang="he-IL" sz="2400" smtClean="0"/>
              <a:t> letter by </a:t>
            </a:r>
            <a:r>
              <a:rPr lang="en-US" altLang="he-I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key[i] </a:t>
            </a:r>
            <a:r>
              <a:rPr lang="en-US" altLang="he-I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e-IL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c[i] = p[i] + key[i mod |key|]  (mod 26)</a:t>
            </a:r>
          </a:p>
          <a:p>
            <a:pPr marL="736600" lvl="1" indent="-279400" eaLnBrk="1" hangingPunct="1">
              <a:spcBef>
                <a:spcPts val="625"/>
              </a:spcBef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smtClean="0"/>
              <a:t/>
            </a:r>
            <a:br>
              <a:rPr lang="en-US" altLang="he-IL" sz="2500" smtClean="0"/>
            </a:br>
            <a:r>
              <a:rPr lang="en-US" altLang="he-IL" sz="2500" smtClean="0"/>
              <a:t/>
            </a:r>
            <a:br>
              <a:rPr lang="en-US" altLang="he-IL" sz="2500" smtClean="0"/>
            </a:br>
            <a:r>
              <a:rPr lang="en-US" altLang="he-IL" sz="2500" smtClean="0"/>
              <a:t/>
            </a:r>
            <a:br>
              <a:rPr lang="en-US" altLang="he-IL" sz="2500" smtClean="0"/>
            </a:br>
            <a:endParaRPr lang="en-US" altLang="he-IL" sz="2500" smtClean="0"/>
          </a:p>
          <a:p>
            <a:pPr marL="336550" indent="-336550" eaLnBrk="1" hangingPunct="1">
              <a:spcBef>
                <a:spcPts val="7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900" smtClean="0"/>
              <a:t>Prevents simple statistical attack</a:t>
            </a:r>
          </a:p>
          <a:p>
            <a:pPr marL="736600" lvl="1" indent="-279400" eaLnBrk="1" hangingPunct="1">
              <a:spcBef>
                <a:spcPts val="6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smtClean="0"/>
              <a:t>Prob(c[i]=x) does not depend (only) on p[i]</a:t>
            </a:r>
          </a:p>
          <a:p>
            <a:pPr marL="736600" lvl="1" indent="-279400" eaLnBrk="1" hangingPunct="1">
              <a:spcBef>
                <a:spcPts val="6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smtClean="0"/>
              <a:t>But what about more advanced attacks?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542925" y="2498725"/>
          <a:ext cx="8307388" cy="1428750"/>
        </p:xfrm>
        <a:graphic>
          <a:graphicData uri="http://schemas.openxmlformats.org/drawingml/2006/table">
            <a:tbl>
              <a:tblPr/>
              <a:tblGrid>
                <a:gridCol w="173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Plaintext:</a:t>
                      </a:r>
                    </a:p>
                  </a:txBody>
                  <a:tcPr marL="90000" marR="90000" marT="185482" marB="46821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Key:</a:t>
                      </a:r>
                    </a:p>
                  </a:txBody>
                  <a:tcPr marL="90000" marR="90000" marT="185482" marB="46821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Ciphertext:</a:t>
                      </a:r>
                    </a:p>
                  </a:txBody>
                  <a:tcPr marL="90000" marR="90000" marT="185482" marB="46821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0000" marR="90000" marT="185482" marB="46821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36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FBACC5-C10A-4874-B548-90B13A9EC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212725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700" smtClean="0">
                <a:solidFill>
                  <a:srgbClr val="CC9900"/>
                </a:solidFill>
              </a:rPr>
              <a:t>Attacking Vigenére’s cipher 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6575" y="849313"/>
            <a:ext cx="8266113" cy="5557837"/>
          </a:xfrm>
        </p:spPr>
        <p:txBody>
          <a:bodyPr/>
          <a:lstStyle/>
          <a:p>
            <a:pPr marL="336550" indent="-336550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>
                <a:solidFill>
                  <a:srgbClr val="CC9900"/>
                </a:solidFill>
              </a:rPr>
              <a:t>Vigenére’s</a:t>
            </a:r>
            <a:r>
              <a:rPr lang="en-US" altLang="he-IL" dirty="0" smtClean="0">
                <a:solidFill>
                  <a:srgbClr val="CC9900"/>
                </a:solidFill>
              </a:rPr>
              <a:t> cipher</a:t>
            </a:r>
            <a:r>
              <a:rPr lang="en-US" altLang="he-IL" sz="2800" dirty="0" smtClean="0"/>
              <a:t>: </a:t>
            </a:r>
            <a:r>
              <a:rPr lang="en-US" altLang="he-IL" sz="2400" i="1" dirty="0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3200" i="1" baseline="-25000" dirty="0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=K[</a:t>
            </a:r>
            <a:r>
              <a:rPr lang="en-US" altLang="he-IL" sz="2400" i="1" dirty="0" err="1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i+P</a:t>
            </a:r>
            <a:r>
              <a:rPr lang="en-US" altLang="he-IL" sz="3200" i="1" baseline="-25000" dirty="0" err="1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36550" indent="-336550" eaLnBrk="1" hangingPunct="1"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Stronger statistical (cipher-text only) attacks: </a:t>
            </a:r>
          </a:p>
          <a:p>
            <a:pPr marL="736600" lvl="1" indent="-279400" eaLnBrk="1" hangingPunct="1">
              <a:spcBef>
                <a:spcPts val="6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Easy: if length of key is known</a:t>
            </a:r>
          </a:p>
          <a:p>
            <a:pPr marL="736600" lvl="1" indent="-279400" eaLnBrk="1" hangingPunct="1">
              <a:spcBef>
                <a:spcPts val="625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If not… try lengths [or use </a:t>
            </a:r>
            <a:r>
              <a:rPr lang="en-US" altLang="he-IL" sz="2500" dirty="0" err="1" smtClean="0"/>
              <a:t>Kasiski’s</a:t>
            </a:r>
            <a:r>
              <a:rPr lang="en-US" altLang="he-IL" sz="2500" dirty="0" smtClean="0"/>
              <a:t> method]</a:t>
            </a:r>
          </a:p>
          <a:p>
            <a:pPr marL="336550" indent="-336550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>
                <a:solidFill>
                  <a:srgbClr val="FF00FF"/>
                </a:solidFill>
              </a:rPr>
              <a:t>Principle: limit amount of usage of each key</a:t>
            </a:r>
          </a:p>
          <a:p>
            <a:pPr marL="336550" indent="-336550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What if adversary also knows/chooses some plaintext? </a:t>
            </a:r>
          </a:p>
          <a:p>
            <a:pPr marL="736600" lvl="1" indent="-279400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Known plaintext: </a:t>
            </a:r>
          </a:p>
          <a:p>
            <a:pPr lvl="2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Common prefixes, e.g. `Dear`, `Hail`, `Date:`, `&lt;html&gt;`</a:t>
            </a:r>
          </a:p>
          <a:p>
            <a:pPr lvl="2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Exposed/non-confidential messages, … </a:t>
            </a:r>
          </a:p>
          <a:p>
            <a:pPr marL="736600" lvl="1" indent="-279400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Chosen plaintext: `the message we intercepted was: …`</a:t>
            </a:r>
          </a:p>
          <a:p>
            <a:pPr marL="736600" lvl="1" indent="-279400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Easy exercise: </a:t>
            </a:r>
            <a:r>
              <a:rPr lang="en-US" altLang="he-IL" sz="2200" b="1" dirty="0" smtClean="0"/>
              <a:t>known</a:t>
            </a:r>
            <a:r>
              <a:rPr lang="en-US" altLang="he-IL" sz="2200" dirty="0" smtClean="0"/>
              <a:t>-plaintext attack on </a:t>
            </a:r>
            <a:r>
              <a:rPr lang="en-US" altLang="he-IL" sz="2200" dirty="0" err="1" smtClean="0"/>
              <a:t>Vigenére</a:t>
            </a:r>
            <a:endParaRPr lang="en-US" altLang="he-IL" sz="2200" dirty="0" smtClean="0"/>
          </a:p>
        </p:txBody>
      </p:sp>
    </p:spTree>
    <p:extLst>
      <p:ext uri="{BB962C8B-B14F-4D97-AF65-F5344CB8AC3E}">
        <p14:creationId xmlns:p14="http://schemas.microsoft.com/office/powerpoint/2010/main" val="3475584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 smtClean="0"/>
              <a:t>Kerckhoffs</a:t>
            </a:r>
            <a:r>
              <a:rPr lang="en-US" altLang="he-IL" sz="3800" dirty="0" smtClean="0"/>
              <a:t>’ </a:t>
            </a:r>
            <a:r>
              <a:rPr lang="en-US" altLang="he-IL" sz="3800" dirty="0"/>
              <a:t>Known Design </a:t>
            </a:r>
            <a:r>
              <a:rPr lang="en-US" altLang="he-IL" sz="3800" dirty="0" smtClean="0"/>
              <a:t>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Although attacking obscure design </a:t>
            </a:r>
            <a:r>
              <a:rPr lang="en-US" altLang="he-IL" u="sng" dirty="0" smtClean="0"/>
              <a:t>is</a:t>
            </a:r>
            <a:r>
              <a:rPr lang="en-US" altLang="he-IL" dirty="0" smtClean="0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smtClean="0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 smtClean="0"/>
              <a:t>a</a:t>
            </a:r>
            <a:endParaRPr lang="he-IL" alt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rgbClr val="FF0000"/>
                </a:solidFill>
              </a:rPr>
              <a:t>Exhaustive Key Search</a:t>
            </a:r>
            <a:endParaRPr lang="en-US" altLang="he-IL" sz="38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 err="1" smtClean="0"/>
              <a:t>Kerckhoffs</a:t>
            </a:r>
            <a:r>
              <a:rPr lang="en-US" altLang="he-IL" dirty="0" smtClean="0"/>
              <a:t>: Secrecy ≤ secrecy of key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Exhaustive Key Search Attack: </a:t>
            </a:r>
            <a:r>
              <a:rPr lang="en-US" altLang="he-IL" dirty="0"/>
              <a:t>try all </a:t>
            </a:r>
            <a:r>
              <a:rPr lang="en-US" altLang="he-IL" dirty="0" smtClean="0"/>
              <a:t>keys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How to identify correct key??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Depends on attacker capability (model) </a:t>
            </a:r>
            <a:endParaRPr lang="en-US" altLang="he-IL" dirty="0" smtClean="0">
              <a:solidFill>
                <a:srgbClr val="FF0000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Known-Plaintext attack</a:t>
            </a:r>
            <a:r>
              <a:rPr lang="en-US" altLang="he-IL" dirty="0" smtClean="0"/>
              <a:t>: test key against known plaintext</a:t>
            </a:r>
            <a:r>
              <a:rPr lang="en-US" altLang="he-IL" dirty="0"/>
              <a:t>, ciphertext pair (‘crib’):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</a:t>
            </a:r>
            <a:r>
              <a:rPr lang="en-US" altLang="he-IL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(p))</a:t>
            </a:r>
            <a:endParaRPr lang="en-US" altLang="he-IL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>
                <a:solidFill>
                  <a:srgbClr val="FF0000"/>
                </a:solidFill>
              </a:rPr>
              <a:t>Ciphertext</a:t>
            </a:r>
            <a:r>
              <a:rPr lang="en-US" altLang="he-IL" dirty="0" smtClean="0">
                <a:solidFill>
                  <a:srgbClr val="FF0000"/>
                </a:solidFill>
              </a:rPr>
              <a:t>-only exhaustive search attack</a:t>
            </a:r>
            <a:r>
              <a:rPr lang="en-US" altLang="he-IL" dirty="0" smtClean="0"/>
              <a:t>: </a:t>
            </a:r>
            <a:br>
              <a:rPr lang="en-US" altLang="he-IL" dirty="0" smtClean="0"/>
            </a:br>
            <a:r>
              <a:rPr lang="en-US" altLang="he-IL" dirty="0" smtClean="0"/>
              <a:t>use </a:t>
            </a:r>
            <a:r>
              <a:rPr lang="en-US" altLang="he-IL" dirty="0" err="1" smtClean="0"/>
              <a:t>ciphertexts</a:t>
            </a:r>
            <a:r>
              <a:rPr lang="en-US" altLang="he-IL" dirty="0" smtClean="0"/>
              <a:t> and predicate identifying plaintexts 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For every plaintext 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he-IL" dirty="0" smtClean="0"/>
              <a:t>holds 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(p)=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dirty="0" smtClean="0"/>
              <a:t> 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k≠k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he-IL" dirty="0" smtClean="0"/>
              <a:t> </a:t>
            </a:r>
            <a:r>
              <a:rPr lang="en-US" altLang="he-IL" dirty="0" smtClean="0">
                <a:sym typeface="Wingdings" panose="05000000000000000000" pitchFamily="2" charset="2"/>
              </a:rPr>
              <a:t></a:t>
            </a:r>
            <a:r>
              <a:rPr lang="en-US" altLang="he-IL" dirty="0" smtClean="0"/>
              <a:t> for random plaintext 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altLang="he-IL" dirty="0" smtClean="0"/>
              <a:t>holds 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(p)))=0</a:t>
            </a:r>
            <a:r>
              <a:rPr lang="en-US" altLang="he-IL" dirty="0" smtClean="0"/>
              <a:t> 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Predicates: ‘sensible’ text in English; known format; or error-detection/correction code (in plaintext)</a:t>
            </a: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 smtClean="0"/>
              <a:t>a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Sufficient Effective Key Length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4" y="985838"/>
            <a:ext cx="8645971" cy="4572000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b="1" i="1" dirty="0" smtClean="0">
                <a:solidFill>
                  <a:srgbClr val="FF00FF"/>
                </a:solidFill>
              </a:rPr>
              <a:t>Sufficient Effective Key Length Principle: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Ciphers should have sufficient effective key length, with a safety margin, to make attacks infeasible, for best adversary resources (HW, cryptanalysis) expected, during `sensitivity period` of data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Effective key length: key length for exhaustive search, which is as efficient as best targeted attack with real key space/length</a:t>
            </a:r>
          </a:p>
          <a:p>
            <a:pPr marL="1136650" lvl="2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Targeted attack: exploit properties of cryptosystem</a:t>
            </a:r>
          </a:p>
          <a:p>
            <a:pPr marL="336550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FF00FF"/>
                </a:solidFill>
              </a:rPr>
              <a:t>Large key-space is necessary, not sufficient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M</a:t>
            </a:r>
            <a:r>
              <a:rPr lang="en-US" altLang="he-IL" dirty="0" smtClean="0"/>
              <a:t>onoalphabetic substitution cipher, with permutation as key: </a:t>
            </a:r>
            <a:r>
              <a:rPr lang="en-AU" altLang="zh-CN" dirty="0"/>
              <a:t>26! = 4 x 1026 keys… yet insecure!</a:t>
            </a:r>
            <a:r>
              <a:rPr lang="en-US" altLang="he-IL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smtClean="0"/>
              <a:t>Table-Lookup: a </a:t>
            </a:r>
            <a:r>
              <a:rPr lang="en-US" sz="4000" dirty="0" smtClean="0"/>
              <a:t>Generic CPA</a:t>
            </a:r>
            <a:endParaRPr lang="en-US" altLang="he-IL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Generic c</a:t>
                </a:r>
                <a:r>
                  <a:rPr lang="en-US" altLang="he-IL" dirty="0" smtClean="0">
                    <a:solidFill>
                      <a:srgbClr val="FF0000"/>
                    </a:solidFill>
                  </a:rPr>
                  <a:t>hosen-plaintext attack</a:t>
                </a:r>
                <a:r>
                  <a:rPr lang="en-US" altLang="he-IL" dirty="0" smtClean="0"/>
                  <a:t>: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For every key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he-IL" dirty="0" smtClean="0"/>
                  <a:t>and fixed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</a:t>
                </a:r>
                <a:r>
                  <a:rPr lang="en-US" altLang="he-IL" dirty="0" smtClean="0"/>
                  <a:t>compute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T(k)=</a:t>
                </a:r>
                <a:r>
                  <a:rPr lang="en-US" altLang="he-IL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</a:t>
                </a:r>
                <a:endParaRPr lang="en-US" altLang="he-IL" dirty="0" smtClean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Let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altLang="he-IL" dirty="0" smtClean="0"/>
                  <a:t>encryption of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 </a:t>
                </a:r>
                <a:r>
                  <a:rPr lang="en-US" altLang="he-IL" dirty="0" smtClean="0"/>
                  <a:t>The key is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he-IL" dirty="0" err="1" smtClean="0"/>
                  <a:t>s.t.</a:t>
                </a:r>
                <a:r>
                  <a:rPr lang="en-US" altLang="he-IL" dirty="0" smtClean="0"/>
                  <a:t>: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c=T(k)</a:t>
                </a:r>
                <a:endParaRPr lang="en-US" altLang="he-IL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dirty="0" smtClean="0"/>
                  <a:t> lookup time, 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m=2</a:t>
                </a:r>
                <a:r>
                  <a:rPr lang="en-US" altLang="he-IL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 smtClean="0"/>
                  <a:t>memory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>
                    <a:solidFill>
                      <a:srgbClr val="FF0000"/>
                    </a:solidFill>
                  </a:rPr>
                  <a:t>Chosen-plaintext attack: </a:t>
                </a:r>
                <a:r>
                  <a:rPr lang="en-US" altLang="he-IL" dirty="0" smtClean="0">
                    <a:solidFill>
                      <a:schemeClr val="tx1"/>
                    </a:solidFill>
                  </a:rPr>
                  <a:t>get encryption of </a:t>
                </a:r>
                <a:r>
                  <a:rPr lang="en-US" altLang="he-IL" dirty="0" smtClean="0"/>
                  <a:t>chosen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he-IL" dirty="0" smtClean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Encryption of a fixed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he-IL" dirty="0" smtClean="0"/>
                  <a:t> suffices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Quite common in practice… e.g., in GSM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Other generic cryptanalysis attacks?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Time/Memory tradeoff, e.g. Hellman’s: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 smtClean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Variants: time/memory/data, rainbow tables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 smtClean="0"/>
                  <a:t>Use hash-functions so we can’t yet discuss</a:t>
                </a: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4"/>
                <a:stretch>
                  <a:fillRect l="-564" t="-1476" b="-3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 smtClean="0"/>
              <a:t>a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 smtClean="0"/>
              <a:t>Goal: </a:t>
            </a:r>
            <a:r>
              <a:rPr lang="en-US" altLang="he-IL" sz="2500" b="1" dirty="0" smtClean="0"/>
              <a:t>encrypt</a:t>
            </a:r>
            <a:r>
              <a:rPr lang="en-US" altLang="he-IL" sz="2500" dirty="0" smtClean="0"/>
              <a:t> </a:t>
            </a:r>
            <a:r>
              <a:rPr lang="en-US" altLang="he-IL" sz="2500" dirty="0" smtClean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 dirty="0" smtClean="0"/>
              <a:t> into </a:t>
            </a:r>
            <a:r>
              <a:rPr lang="en-US" altLang="he-IL" sz="2500" dirty="0" smtClean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 smtClean="0"/>
              <a:t>Only legit-recipient can </a:t>
            </a:r>
            <a:r>
              <a:rPr lang="en-US" altLang="he-IL" sz="2500" b="1" dirty="0" smtClean="0"/>
              <a:t>decrypt</a:t>
            </a:r>
            <a:r>
              <a:rPr lang="en-US" altLang="he-IL" sz="2500" dirty="0" smtClean="0"/>
              <a:t> </a:t>
            </a:r>
            <a:r>
              <a:rPr lang="en-US" altLang="he-IL" sz="2500" dirty="0" smtClean="0">
                <a:solidFill>
                  <a:srgbClr val="FF0000"/>
                </a:solidFill>
              </a:rPr>
              <a:t>ciphertext </a:t>
            </a:r>
            <a:r>
              <a:rPr lang="en-US" altLang="he-IL" sz="2500" dirty="0" smtClean="0"/>
              <a:t>to </a:t>
            </a:r>
            <a:r>
              <a:rPr lang="en-US" altLang="he-IL" sz="2500" dirty="0" smtClean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 smtClean="0"/>
              <a:t>Adversary cannot learn </a:t>
            </a:r>
            <a:r>
              <a:rPr lang="en-US" altLang="he-IL" sz="2100" u="sng" dirty="0" smtClean="0"/>
              <a:t>anything</a:t>
            </a:r>
            <a:r>
              <a:rPr lang="en-US" altLang="he-IL" sz="2100" dirty="0" smtClean="0"/>
              <a:t> from </a:t>
            </a:r>
            <a:r>
              <a:rPr lang="en-US" altLang="he-IL" sz="2100" dirty="0" smtClean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 smtClean="0"/>
              <a:t>Idea: decryption uses secret algorithm and/or </a:t>
            </a:r>
            <a:r>
              <a:rPr lang="en-US" altLang="he-IL" sz="2500" i="1" dirty="0" smtClean="0"/>
              <a:t>key</a:t>
            </a:r>
            <a:br>
              <a:rPr lang="en-US" altLang="he-IL" sz="2500" i="1" dirty="0" smtClean="0"/>
            </a:br>
            <a:r>
              <a:rPr lang="en-US" altLang="he-IL" sz="2500" i="1" dirty="0" smtClean="0"/>
              <a:t/>
            </a:r>
            <a:br>
              <a:rPr lang="en-US" altLang="he-IL" sz="2500" i="1" dirty="0" smtClean="0"/>
            </a:br>
            <a:r>
              <a:rPr lang="en-US" altLang="he-IL" sz="2500" i="1" dirty="0" smtClean="0"/>
              <a:t/>
            </a:r>
            <a:br>
              <a:rPr lang="en-US" altLang="he-IL" sz="2500" i="1" dirty="0" smtClean="0"/>
            </a:br>
            <a:r>
              <a:rPr lang="en-US" altLang="he-IL" sz="2500" i="1" dirty="0" smtClean="0"/>
              <a:t/>
            </a:r>
            <a:br>
              <a:rPr lang="en-US" altLang="he-IL" sz="2500" i="1" dirty="0" smtClean="0"/>
            </a:br>
            <a:r>
              <a:rPr lang="en-US" altLang="he-IL" sz="2500" dirty="0" smtClean="0"/>
              <a:t> </a:t>
            </a:r>
            <a:endParaRPr lang="en-US" altLang="he-IL" sz="2500" dirty="0"/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 smtClean="0">
                <a:solidFill>
                  <a:schemeClr val="accent2"/>
                </a:solidFill>
              </a:rPr>
              <a:t>Variants: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 smtClean="0">
                <a:solidFill>
                  <a:schemeClr val="accent2"/>
                </a:solidFill>
              </a:rPr>
              <a:t>Keyed or </a:t>
            </a:r>
            <a:r>
              <a:rPr lang="en-US" altLang="he-IL" sz="2100" dirty="0" err="1" smtClean="0">
                <a:solidFill>
                  <a:schemeClr val="accent2"/>
                </a:solidFill>
              </a:rPr>
              <a:t>unkeyed</a:t>
            </a:r>
            <a:r>
              <a:rPr lang="en-US" altLang="he-IL" sz="2100" dirty="0" smtClean="0">
                <a:solidFill>
                  <a:schemeClr val="accent2"/>
                </a:solidFill>
              </a:rPr>
              <a:t>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 smtClean="0">
                <a:solidFill>
                  <a:schemeClr val="accent2"/>
                </a:solidFill>
              </a:rPr>
              <a:t>Same key (symmetric) or different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 smtClean="0">
                <a:solidFill>
                  <a:schemeClr val="accent2"/>
                </a:solidFill>
              </a:rPr>
              <a:t>Stateful / stateless ? Randomized ? Input size?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1373187"/>
          </a:xfrm>
        </p:spPr>
        <p:txBody>
          <a:bodyPr/>
          <a:lstStyle/>
          <a:p>
            <a:r>
              <a:rPr lang="en-US" sz="3600" dirty="0" smtClean="0"/>
              <a:t>We can apply generic attacks to every cryptosystem. So, is breaking just a question of resources?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Can encryption be secure unconditionally – even against attacker with unbounded time and storage? 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4293096"/>
            <a:ext cx="255390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Rage Italic" panose="03070502040507070304" pitchFamily="66" charset="0"/>
              </a:rPr>
              <a:t>Yes we can!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8605" y="4977887"/>
            <a:ext cx="5580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hmm, but this requires keys as long as plaintext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(the smaller-font comment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 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Rarely practical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80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To encrypt message m, compute the bitwise XOR of the key with the message: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/>
              <a:t>E</a:t>
            </a:r>
            <a:r>
              <a:rPr lang="en-US" altLang="he-IL" baseline="-25000" dirty="0" err="1" smtClean="0"/>
              <a:t>k</a:t>
            </a:r>
            <a:r>
              <a:rPr lang="en-US" altLang="he-IL" dirty="0" smtClean="0"/>
              <a:t>(m)=c where c[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k[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</a:t>
            </a:r>
            <a:r>
              <a:rPr lang="en-US" altLang="he-IL" dirty="0" smtClean="0">
                <a:latin typeface="Symbol" panose="05050102010706020507" pitchFamily="18" charset="2"/>
              </a:rPr>
              <a:t></a:t>
            </a:r>
            <a:r>
              <a:rPr lang="en-US" altLang="he-IL" dirty="0" smtClean="0"/>
              <a:t> m[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/>
              <a:t>D</a:t>
            </a:r>
            <a:r>
              <a:rPr lang="en-US" altLang="he-IL" baseline="-25000" dirty="0" err="1" smtClean="0"/>
              <a:t>k</a:t>
            </a:r>
            <a:r>
              <a:rPr lang="en-US" altLang="he-IL" dirty="0" smtClean="0"/>
              <a:t>(c)=m’ where m’[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= k[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</a:t>
            </a:r>
            <a:r>
              <a:rPr lang="en-US" altLang="he-IL" dirty="0" smtClean="0">
                <a:latin typeface="Symbol" panose="05050102010706020507" pitchFamily="18" charset="2"/>
              </a:rPr>
              <a:t></a:t>
            </a:r>
            <a:r>
              <a:rPr lang="en-US" altLang="he-IL" dirty="0" smtClean="0"/>
              <a:t> c[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 smtClean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 smtClean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 smtClean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/>
        </p:nvGraphicFramePr>
        <p:xfrm>
          <a:off x="3370263" y="4560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/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/>
        </p:nvGraphicFramePr>
        <p:xfrm>
          <a:off x="1052513" y="5705475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 dirty="0" smtClean="0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he-IL" sz="180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smtClean="0"/>
              <a:t>k   = 	</a:t>
            </a:r>
            <a:r>
              <a:rPr lang="en-US" altLang="he-IL" smtClean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smtClean="0"/>
              <a:t>m  = 	</a:t>
            </a:r>
            <a:r>
              <a:rPr lang="en-US" altLang="he-IL" smtClean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smtClean="0"/>
              <a:t>C   =</a:t>
            </a:r>
            <a:r>
              <a:rPr lang="en-US" altLang="he-IL" smtClean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/>
              <a:t>k =  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/>
              <a:t>c =  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/>
              <a:t>m’ =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/>
          </a:p>
          <a:p>
            <a:pPr eaLnBrk="1" hangingPunct="1">
              <a:buClrTx/>
              <a:buFontTx/>
              <a:buNone/>
            </a:pPr>
            <a:endParaRPr lang="en-US" altLang="he-IL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306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m’=</a:t>
            </a:r>
            <a:r>
              <a:rPr lang="en-US" altLang="he-IL" sz="2200" dirty="0"/>
              <a:t>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006633"/>
                </a:solidFill>
              </a:rPr>
              <a:t> </a:t>
            </a:r>
            <a:r>
              <a:rPr lang="en-US" altLang="he-IL" sz="2000" b="1" dirty="0" smtClean="0">
                <a:solidFill>
                  <a:srgbClr val="FAA32E"/>
                </a:solidFill>
              </a:rPr>
              <a:t> </a:t>
            </a:r>
            <a:r>
              <a:rPr lang="en-US" altLang="he-IL" sz="2400" dirty="0">
                <a:solidFill>
                  <a:srgbClr val="006633"/>
                </a:solidFill>
              </a:rPr>
              <a:t>Very simple, </a:t>
            </a:r>
            <a:r>
              <a:rPr lang="en-US" altLang="he-IL" sz="2400" dirty="0" smtClean="0">
                <a:solidFill>
                  <a:srgbClr val="006633"/>
                </a:solidFill>
              </a:rPr>
              <a:t>efficient… </a:t>
            </a:r>
            <a:r>
              <a:rPr lang="en-US" altLang="he-IL" sz="2400" dirty="0" smtClean="0">
                <a:solidFill>
                  <a:srgbClr val="FF0000"/>
                </a:solidFill>
              </a:rPr>
              <a:t>except </a:t>
            </a:r>
            <a:r>
              <a:rPr lang="en-US" altLang="he-IL" sz="2400" dirty="0">
                <a:solidFill>
                  <a:srgbClr val="FF0000"/>
                </a:solidFill>
              </a:rPr>
              <a:t>|</a:t>
            </a:r>
            <a:r>
              <a:rPr lang="en-US" altLang="he-IL" sz="2400" dirty="0" smtClean="0">
                <a:solidFill>
                  <a:srgbClr val="FF0000"/>
                </a:solidFill>
              </a:rPr>
              <a:t>k|=|</a:t>
            </a:r>
            <a:r>
              <a:rPr lang="en-US" altLang="he-IL" sz="2400" dirty="0">
                <a:solidFill>
                  <a:srgbClr val="FF0000"/>
                </a:solidFill>
              </a:rPr>
              <a:t>m|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400" dirty="0" smtClean="0">
                <a:solidFill>
                  <a:srgbClr val="006633"/>
                </a:solidFill>
              </a:rPr>
              <a:t> Shannon [1949</a:t>
            </a:r>
            <a:r>
              <a:rPr lang="en-GB" altLang="he-IL" sz="2400" smtClean="0">
                <a:solidFill>
                  <a:srgbClr val="006633"/>
                </a:solidFill>
              </a:rPr>
              <a:t>; simplified]: </a:t>
            </a:r>
            <a:r>
              <a:rPr lang="en-GB" altLang="he-IL" sz="2400" dirty="0" smtClean="0">
                <a:solidFill>
                  <a:srgbClr val="006633"/>
                </a:solidFill>
              </a:rPr>
              <a:t>OTP is </a:t>
            </a:r>
            <a:r>
              <a:rPr lang="en-US" altLang="he-IL" sz="2400" dirty="0">
                <a:solidFill>
                  <a:srgbClr val="006633"/>
                </a:solidFill>
              </a:rPr>
              <a:t>Unconditionally </a:t>
            </a:r>
            <a:r>
              <a:rPr lang="en-US" altLang="he-IL" sz="2400" dirty="0" smtClean="0">
                <a:solidFill>
                  <a:srgbClr val="006633"/>
                </a:solidFill>
              </a:rPr>
              <a:t>secure, and </a:t>
            </a:r>
            <a:r>
              <a:rPr lang="en-GB" altLang="he-IL" sz="2400" dirty="0" smtClean="0">
                <a:solidFill>
                  <a:srgbClr val="006633"/>
                </a:solidFill>
              </a:rPr>
              <a:t>for every unconditionally-secure cipher, </a:t>
            </a:r>
            <a:r>
              <a:rPr lang="en-US" altLang="he-IL" sz="2400" dirty="0" smtClean="0">
                <a:solidFill>
                  <a:srgbClr val="006633"/>
                </a:solidFill>
              </a:rPr>
              <a:t>|</a:t>
            </a:r>
            <a:r>
              <a:rPr lang="en-US" altLang="he-IL" sz="2400" dirty="0">
                <a:solidFill>
                  <a:srgbClr val="006633"/>
                </a:solidFill>
              </a:rPr>
              <a:t>k</a:t>
            </a:r>
            <a:r>
              <a:rPr lang="en-US" altLang="he-IL" sz="2400" dirty="0" smtClean="0">
                <a:solidFill>
                  <a:srgbClr val="006633"/>
                </a:solidFill>
              </a:rPr>
              <a:t>|≥|</a:t>
            </a:r>
            <a:r>
              <a:rPr lang="en-US" altLang="he-IL" sz="2400" dirty="0">
                <a:solidFill>
                  <a:srgbClr val="006633"/>
                </a:solidFill>
              </a:rPr>
              <a:t>m</a:t>
            </a:r>
            <a:r>
              <a:rPr lang="en-US" altLang="he-IL" sz="2400" dirty="0" smtClean="0">
                <a:solidFill>
                  <a:srgbClr val="006633"/>
                </a:solidFill>
              </a:rPr>
              <a:t>|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rgbClr val="006633"/>
                </a:solidFill>
              </a:rPr>
              <a:t> </a:t>
            </a:r>
            <a:r>
              <a:rPr lang="en-US" altLang="he-IL" sz="2400" dirty="0" smtClean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400" dirty="0" smtClean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5F5F5F"/>
              </a:buClr>
              <a:buFont typeface="Wingdings" panose="05000000000000000000" pitchFamily="2" charset="2"/>
              <a:buChar char="è"/>
            </a:pPr>
            <a:r>
              <a:rPr lang="en-US" altLang="he-IL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Attackers are computationally limited </a:t>
            </a:r>
            <a:r>
              <a:rPr lang="en-US" altLang="he-IL" sz="2000" dirty="0" smtClean="0">
                <a:solidFill>
                  <a:srgbClr val="006633"/>
                </a:solidFill>
                <a:sym typeface="Wingdings" panose="05000000000000000000" pitchFamily="2" charset="2"/>
              </a:rPr>
              <a:t>(if not stated otherwise)</a:t>
            </a:r>
            <a:endParaRPr lang="en-US" altLang="he-IL" sz="2400" dirty="0" smtClean="0">
              <a:solidFill>
                <a:srgbClr val="006633"/>
              </a:solidFill>
              <a:sym typeface="Wingdings" panose="05000000000000000000" pitchFamily="2" charset="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5F5F5F"/>
              </a:buClr>
              <a:buFont typeface="Wingdings" panose="05000000000000000000" pitchFamily="2" charset="2"/>
              <a:buChar char="è"/>
            </a:pPr>
            <a:r>
              <a:rPr lang="en-US" altLang="he-IL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Can we do computationally-secure |k|&lt;&lt;|</a:t>
            </a:r>
            <a:r>
              <a:rPr lang="en-US" altLang="he-IL" sz="2400" dirty="0">
                <a:solidFill>
                  <a:schemeClr val="accent2"/>
                </a:solidFill>
                <a:sym typeface="Wingdings" panose="05000000000000000000" pitchFamily="2" charset="2"/>
              </a:rPr>
              <a:t>m</a:t>
            </a:r>
            <a:r>
              <a:rPr lang="en-US" altLang="he-IL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| variant of OTP?</a:t>
            </a:r>
            <a:endParaRPr lang="en-GB" altLang="he-IL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Announcement: </a:t>
            </a:r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First homework (math problems): submit by next lecture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Type it – unless you can handwrite beautifully and clearly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Next homework should be published around weekend and due following lecture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85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News!!! </a:t>
            </a:r>
            <a:r>
              <a:rPr lang="en-US" dirty="0" err="1" smtClean="0"/>
              <a:t>ConCrypt</a:t>
            </a:r>
            <a:r>
              <a:rPr lang="en-US" dirty="0" smtClean="0"/>
              <a:t> 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ConCrypt</a:t>
            </a:r>
            <a:r>
              <a:rPr lang="en-US" sz="3200" dirty="0" smtClean="0"/>
              <a:t> Inc. announced a new encryption scheme, the CES, which is features 500 bit key, yet is five time more efficient than AES, with only 128 bit key!!!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`CES was proved by leading experts to be more secure than AES’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Possible conclusions: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This class may not be necessary anymore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Or another?</a:t>
            </a:r>
          </a:p>
        </p:txBody>
      </p:sp>
    </p:spTree>
    <p:extLst>
      <p:ext uri="{BB962C8B-B14F-4D97-AF65-F5344CB8AC3E}">
        <p14:creationId xmlns:p14="http://schemas.microsoft.com/office/powerpoint/2010/main" val="3562371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Attack Models Championship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Which attack models did we discuss?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KPA vs. CPA ? KPA vs. CCA?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CPA vs. CCA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9144000" cy="1143000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ＭＳ Ｐゴシック" pitchFamily="34" charset="-128"/>
              </a:rPr>
              <a:t>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z="3200" dirty="0" smtClean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 smtClean="0">
                <a:ea typeface="ＭＳ Ｐゴシック" pitchFamily="34" charset="-128"/>
              </a:rPr>
              <a:t>No matter how much computer power is available, the cipher cannot be broken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3200" dirty="0" smtClean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 smtClean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 smtClean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 smtClean="0">
                <a:solidFill>
                  <a:schemeClr val="accent2"/>
                </a:solidFill>
                <a:ea typeface="ＭＳ Ｐゴシック" pitchFamily="34" charset="-128"/>
              </a:rPr>
              <a:t>Or: a Probabilistic Polynomial Time (PPT) attacker has sub-polynomial success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Pseudo-Random Generator Stream Cipher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1196753"/>
            <a:ext cx="8240713" cy="1872208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Idea: </a:t>
            </a:r>
            <a:r>
              <a:rPr lang="en-US" altLang="he-IL" sz="2400" dirty="0" smtClean="0"/>
              <a:t>`</a:t>
            </a:r>
            <a:r>
              <a:rPr lang="en-US" altLang="he-IL" sz="2400" dirty="0" smtClean="0"/>
              <a:t>similar’ to OTP, but with </a:t>
            </a:r>
            <a:r>
              <a:rPr lang="en-US" altLang="he-IL" sz="2400" u="sng" dirty="0" smtClean="0"/>
              <a:t>bounded-length </a:t>
            </a:r>
            <a:r>
              <a:rPr lang="en-US" altLang="he-IL" sz="2400" u="sng" dirty="0" smtClean="0"/>
              <a:t>seed</a:t>
            </a:r>
            <a:r>
              <a:rPr lang="en-US" altLang="he-IL" sz="2400" dirty="0" smtClean="0"/>
              <a:t> </a:t>
            </a:r>
            <a:r>
              <a:rPr lang="en-US" altLang="he-IL" sz="2400" i="1" dirty="0" smtClean="0">
                <a:latin typeface="Times New Roman" panose="02020603050405020304" pitchFamily="18" charset="0"/>
              </a:rPr>
              <a:t>s </a:t>
            </a:r>
            <a:endParaRPr lang="en-US" altLang="he-IL" sz="2400" u="sng" dirty="0" smtClean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How? With a </a:t>
            </a:r>
            <a:r>
              <a:rPr lang="en-US" altLang="he-IL" sz="2400" dirty="0" smtClean="0">
                <a:solidFill>
                  <a:srgbClr val="FF00FF"/>
                </a:solidFill>
              </a:rPr>
              <a:t>pseudorandom generator </a:t>
            </a:r>
            <a:r>
              <a:rPr lang="en-US" altLang="he-IL" sz="2400" dirty="0" smtClean="0">
                <a:solidFill>
                  <a:srgbClr val="FF00FF"/>
                </a:solidFill>
              </a:rPr>
              <a:t>PRG(</a:t>
            </a:r>
            <a:r>
              <a:rPr lang="en-US" altLang="he-IL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he-IL" sz="2400" dirty="0" smtClean="0">
                <a:solidFill>
                  <a:srgbClr val="FF00FF"/>
                </a:solidFill>
              </a:rPr>
              <a:t>)</a:t>
            </a:r>
            <a:endParaRPr lang="en-US" altLang="he-IL" sz="2400" dirty="0" smtClean="0">
              <a:solidFill>
                <a:srgbClr val="FF00FF"/>
              </a:solidFill>
            </a:endParaRP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PRG(</a:t>
            </a:r>
            <a:r>
              <a:rPr lang="en-US" altLang="he-IL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he-IL" sz="2400" dirty="0" smtClean="0"/>
              <a:t>) </a:t>
            </a:r>
            <a:r>
              <a:rPr lang="en-US" altLang="he-IL" sz="2400" dirty="0" smtClean="0"/>
              <a:t>outputs a long stream of bits (longer than </a:t>
            </a:r>
            <a:r>
              <a:rPr lang="en-US" altLang="he-IL" sz="2400" dirty="0" smtClean="0"/>
              <a:t>|</a:t>
            </a:r>
            <a:r>
              <a:rPr lang="en-US" altLang="he-IL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he-IL" sz="2400" dirty="0" smtClean="0"/>
              <a:t>|)</a:t>
            </a:r>
            <a:endParaRPr lang="en-US" altLang="he-IL" sz="2400" dirty="0" smtClean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Which is `indistinguishable from random’ bit-stream</a:t>
            </a:r>
          </a:p>
          <a:p>
            <a:pPr marL="338137" lvl="1" indent="0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600" dirty="0" smtClean="0"/>
          </a:p>
        </p:txBody>
      </p:sp>
      <p:graphicFrame>
        <p:nvGraphicFramePr>
          <p:cNvPr id="3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59887"/>
              </p:ext>
            </p:extLst>
          </p:nvPr>
        </p:nvGraphicFramePr>
        <p:xfrm>
          <a:off x="3921101" y="4054923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6729"/>
              </p:ext>
            </p:extLst>
          </p:nvPr>
        </p:nvGraphicFramePr>
        <p:xfrm>
          <a:off x="6311876" y="5533390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65168"/>
              </p:ext>
            </p:extLst>
          </p:nvPr>
        </p:nvGraphicFramePr>
        <p:xfrm>
          <a:off x="1538263" y="5534976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733901" y="5126990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627289" y="5253989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5337151" y="5190489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5021240" y="4415287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1277913" y="5115877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454876" y="5080952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937431" y="3433927"/>
            <a:ext cx="89990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Seed s</a:t>
            </a:r>
            <a:endParaRPr lang="en-US" altLang="he-IL" sz="1800" dirty="0"/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4067944" y="3415670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729598" y="3599679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943451" y="3764921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5040644" y="4631651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Bit </a:t>
            </a:r>
            <a:r>
              <a:rPr lang="en-US" altLang="he-IL" sz="1800" dirty="0" err="1" smtClean="0"/>
              <a:t>i</a:t>
            </a:r>
            <a:r>
              <a:rPr lang="en-US" altLang="he-IL" sz="1800" dirty="0" smtClean="0"/>
              <a:t> of PRG(s)</a:t>
            </a:r>
            <a:endParaRPr lang="en-US" altLang="he-IL" sz="1800" dirty="0"/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758636" y="4849509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 dirty="0" smtClean="0"/>
              <a:t>m</a:t>
            </a:r>
            <a:r>
              <a:rPr lang="en-US" altLang="he-IL" sz="2400" baseline="-25000" dirty="0" smtClean="0"/>
              <a:t>i</a:t>
            </a:r>
            <a:r>
              <a:rPr lang="en-US" altLang="he-IL" sz="2000" baseline="-25000" dirty="0" smtClean="0"/>
              <a:t> </a:t>
            </a:r>
            <a:r>
              <a:rPr lang="en-US" altLang="he-IL" sz="2000" dirty="0" smtClean="0"/>
              <a:t> </a:t>
            </a:r>
            <a:r>
              <a:rPr lang="en-US" altLang="he-IL" sz="1800" dirty="0" smtClean="0"/>
              <a:t>: bit </a:t>
            </a:r>
            <a:r>
              <a:rPr lang="en-US" altLang="he-IL" sz="1800" dirty="0" err="1" smtClean="0"/>
              <a:t>i</a:t>
            </a:r>
            <a:r>
              <a:rPr lang="en-US" altLang="he-IL" sz="1800" dirty="0" smtClean="0"/>
              <a:t> of m</a:t>
            </a:r>
            <a:endParaRPr lang="en-US" altLang="he-IL" sz="1800" dirty="0"/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942525" y="4814270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dirty="0" smtClean="0"/>
              <a:t>c</a:t>
            </a:r>
            <a:r>
              <a:rPr lang="en-US" altLang="he-IL" sz="2000" baseline="-25000" dirty="0" smtClean="0"/>
              <a:t>i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Pseudo-Random </a:t>
            </a:r>
            <a:r>
              <a:rPr lang="en-US" altLang="he-IL" sz="4000" dirty="0" smtClean="0"/>
              <a:t>Generator</a:t>
            </a:r>
            <a:endParaRPr lang="en-US" altLang="he-IL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 smtClean="0"/>
                  <a:t>PRG(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400" dirty="0" smtClean="0"/>
                  <a:t>): an efficient </a:t>
                </a:r>
                <a:r>
                  <a:rPr lang="en-US" altLang="he-IL" sz="2400" dirty="0" err="1" smtClean="0"/>
                  <a:t>alg</a:t>
                </a:r>
                <a:r>
                  <a:rPr lang="en-US" altLang="he-IL" sz="2400" dirty="0" smtClean="0"/>
                  <a:t>, i.e., runs in time poly(|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400" dirty="0" smtClean="0"/>
                  <a:t>|) 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O</a:t>
                </a:r>
                <a:r>
                  <a:rPr lang="en-US" altLang="he-IL" sz="2000" dirty="0" smtClean="0"/>
                  <a:t>utputs </a:t>
                </a:r>
                <a:r>
                  <a:rPr lang="en-US" altLang="he-IL" sz="2000" dirty="0" smtClean="0"/>
                  <a:t>a long stream of </a:t>
                </a:r>
                <a:r>
                  <a:rPr lang="en-US" altLang="he-IL" sz="2000" dirty="0" smtClean="0"/>
                  <a:t>|</a:t>
                </a:r>
                <a:r>
                  <a:rPr lang="en-US" altLang="he-IL" sz="2000" i="1" dirty="0" smtClean="0">
                    <a:latin typeface="Times New Roman" panose="02020603050405020304" pitchFamily="18" charset="0"/>
                  </a:rPr>
                  <a:t>r</a:t>
                </a:r>
                <a:r>
                  <a:rPr lang="en-US" altLang="he-IL" sz="2000" dirty="0" smtClean="0"/>
                  <a:t>| </a:t>
                </a:r>
                <a:r>
                  <a:rPr lang="en-US" altLang="he-IL" sz="2000" dirty="0"/>
                  <a:t>bits </a:t>
                </a:r>
                <a:r>
                  <a:rPr lang="en-US" altLang="he-IL" sz="2000" dirty="0" smtClean="0"/>
                  <a:t>(longer than </a:t>
                </a:r>
                <a:r>
                  <a:rPr lang="en-US" altLang="he-IL" sz="2000" dirty="0" smtClean="0"/>
                  <a:t>|</a:t>
                </a:r>
                <a:r>
                  <a:rPr lang="en-US" altLang="he-IL" sz="2000" i="1" dirty="0" smtClean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000" dirty="0" smtClean="0"/>
                  <a:t>|)</a:t>
                </a:r>
                <a:endParaRPr lang="en-US" altLang="he-IL" sz="2000" dirty="0" smtClean="0"/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Which is `indistinguishable from random’ </a:t>
                </a:r>
                <a:r>
                  <a:rPr lang="en-US" altLang="he-IL" sz="2000" dirty="0" smtClean="0"/>
                  <a:t>bit-stream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he-IL" sz="2000" dirty="0" smtClean="0"/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For a </a:t>
                </a:r>
                <a:r>
                  <a:rPr lang="en-US" altLang="he-IL" sz="2000" dirty="0" smtClean="0"/>
                  <a:t>efficient attacker </a:t>
                </a:r>
                <a:r>
                  <a:rPr lang="en-US" altLang="he-IL" sz="2000" dirty="0" smtClean="0"/>
                  <a:t>(adversary), and when 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000" dirty="0" smtClean="0"/>
                  <a:t> </a:t>
                </a:r>
                <a:r>
                  <a:rPr lang="en-US" altLang="he-IL" sz="2000" dirty="0" smtClean="0"/>
                  <a:t>is </a:t>
                </a:r>
                <a:r>
                  <a:rPr lang="en-US" altLang="he-IL" sz="2000" dirty="0" smtClean="0"/>
                  <a:t>random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 smtClean="0"/>
                  <a:t>Efficient: runs in time poly</a:t>
                </a:r>
                <a:r>
                  <a:rPr lang="en-US" altLang="he-IL" sz="1600" dirty="0"/>
                  <a:t> (|</a:t>
                </a:r>
                <a:r>
                  <a:rPr lang="en-US" altLang="he-IL" sz="1600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1600" dirty="0"/>
                  <a:t>|) </a:t>
                </a:r>
                <a:endParaRPr lang="en-US" altLang="he-IL" sz="1600" dirty="0" smtClean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𝑃𝑅𝐺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400" dirty="0" smtClean="0">
                    <a:solidFill>
                      <a:srgbClr val="FF00FF"/>
                    </a:solidFill>
                  </a:rPr>
                  <a:t>is a (secure) PRG if for every PPT attacker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400" i="1" dirty="0" smtClean="0">
                    <a:solidFill>
                      <a:srgbClr val="FF00FF"/>
                    </a:solidFill>
                  </a:rPr>
                  <a:t>, 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constant </a:t>
                </a:r>
                <a:r>
                  <a:rPr lang="en-US" altLang="he-IL" sz="2400" i="1" dirty="0" smtClean="0">
                    <a:solidFill>
                      <a:srgbClr val="FF00FF"/>
                    </a:solidFill>
                  </a:rPr>
                  <a:t>c, 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and sufficiently large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he-IL" sz="2400" dirty="0" smtClean="0">
                    <a:solidFill>
                      <a:srgbClr val="FF00FF"/>
                    </a:solidFill>
                  </a:rPr>
                  <a:t>, holds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: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/>
                </a:r>
                <a:br>
                  <a:rPr lang="en-US" altLang="he-IL" sz="2400" dirty="0" smtClean="0">
                    <a:solidFill>
                      <a:srgbClr val="FF00FF"/>
                    </a:solidFill>
                  </a:rPr>
                </a:br>
                <a:r>
                  <a:rPr lang="en-US" altLang="he-IL" sz="2400" dirty="0" smtClean="0">
                    <a:solidFill>
                      <a:srgbClr val="FF00FF"/>
                    </a:solidFill>
                  </a:rPr>
                  <a:t/>
                </a:r>
                <a:br>
                  <a:rPr lang="en-US" altLang="he-IL" sz="2400" dirty="0" smtClean="0">
                    <a:solidFill>
                      <a:srgbClr val="FF00FF"/>
                    </a:solidFill>
                  </a:rPr>
                </a:b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𝑃𝑅𝐺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he-IL" sz="32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he-IL" sz="32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he-IL" sz="3200" dirty="0" smtClean="0"/>
                  <a:t/>
                </a:r>
                <a:br>
                  <a:rPr lang="en-US" altLang="he-IL" sz="3200" dirty="0" smtClean="0"/>
                </a:br>
                <a:r>
                  <a:rPr lang="en-US" altLang="he-IL" sz="3200" dirty="0"/>
                  <a:t/>
                </a:r>
                <a:br>
                  <a:rPr lang="en-US" altLang="he-IL" sz="3200" dirty="0"/>
                </a:br>
                <a:r>
                  <a:rPr lang="en-US" altLang="he-IL" sz="3200" dirty="0" smtClean="0"/>
                  <a:t>Probability taken over: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 smtClean="0"/>
                  <a:t>random choices of adversary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800" dirty="0" smtClean="0"/>
                  <a:t>,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 smtClean="0"/>
                  <a:t>and random choice of seed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800" dirty="0" smtClean="0"/>
                  <a:t>and pad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he-IL" sz="2800" dirty="0" smtClean="0"/>
              </a:p>
            </p:txBody>
          </p:sp>
        </mc:Choice>
        <mc:Fallback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  <a:blipFill>
                <a:blip r:embed="rId3"/>
                <a:stretch>
                  <a:fillRect l="-222" t="-4113" b="-67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PRG proposals…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49351"/>
            <a:ext cx="8223250" cy="33597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Easy for efficient HW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Linear feedback (LFSR) - or not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LFSR is easily predictable (not secure PRG)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complex (</a:t>
            </a:r>
            <a:r>
              <a:rPr lang="en-US" dirty="0" err="1" smtClean="0"/>
              <a:t>mult-regs</a:t>
            </a:r>
            <a:r>
              <a:rPr lang="en-US" dirty="0" smtClean="0"/>
              <a:t>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attacker can cause GSM to use weakest cipher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92532" y="4560926"/>
            <a:ext cx="1378646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Encryption, Decryption,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PRG proposals…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Easy for efficient HW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Linear feedback (LFSR) - or not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LFSR is easily predictable (not secure PRG)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More complex (</a:t>
            </a:r>
            <a:r>
              <a:rPr lang="en-US" dirty="0" err="1" smtClean="0"/>
              <a:t>mult-regs</a:t>
            </a:r>
            <a:r>
              <a:rPr lang="en-US" dirty="0" smtClean="0"/>
              <a:t>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attacker can cause GSM to use weakest cipher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Others, e.g., RC4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Byte-based designed, efficient in SW </a:t>
            </a:r>
            <a:r>
              <a:rPr lang="en-US" dirty="0" smtClean="0"/>
              <a:t>and HW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Known attacks, e.g., using </a:t>
            </a:r>
            <a:r>
              <a:rPr lang="en-US" altLang="he-IL" dirty="0"/>
              <a:t>first output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on GSM’s A5/1, A5/2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Design, explain why these are actually PRFs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Vulnerabilities: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KPA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System-provided known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this mean attack is CTO? Cryptosystem vs. system security notions.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3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CF58B4-AB2E-45D2-9335-97200F05C261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he-IL" sz="1800"/>
          </a:p>
        </p:txBody>
      </p:sp>
      <p:sp>
        <p:nvSpPr>
          <p:cNvPr id="911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Example: RC4 Stream Cipher 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520113" cy="488315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Byte-based designed, efficient in SW (and HW)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Key schedule </a:t>
            </a:r>
            <a:r>
              <a:rPr lang="en-US" altLang="he-IL" dirty="0" err="1" smtClean="0"/>
              <a:t>alg</a:t>
            </a:r>
            <a:r>
              <a:rPr lang="en-US" altLang="he-IL" dirty="0" smtClean="0"/>
              <a:t>: output pseudo-random byte permutation S[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(over [0,...255]).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Pseudo-random Generation </a:t>
            </a:r>
            <a:r>
              <a:rPr lang="en-US" altLang="he-IL" dirty="0" err="1" smtClean="0"/>
              <a:t>alg</a:t>
            </a:r>
            <a:r>
              <a:rPr lang="en-US" altLang="he-IL" dirty="0" smtClean="0"/>
              <a:t>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/>
              <a:t>i</a:t>
            </a:r>
            <a:r>
              <a:rPr lang="en-US" altLang="he-IL" dirty="0" smtClean="0"/>
              <a:t> := 0, j := 0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b="1" dirty="0" smtClean="0"/>
              <a:t>while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GeneratingOutput</a:t>
            </a:r>
            <a:r>
              <a:rPr lang="en-US" altLang="he-IL" dirty="0" smtClean="0"/>
              <a:t>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:= 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+ 1) mod 256, j := (j + S[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]) mod 256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swap values of S[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and S[j]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output S[(S[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+ S[j]) mod 256]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Known attacks: for related keys, using first output bytes (</a:t>
            </a:r>
            <a:r>
              <a:rPr lang="en-US" altLang="he-IL" dirty="0" smtClean="0">
                <a:sym typeface="Wingdings" panose="05000000000000000000" pitchFamily="2" charset="2"/>
              </a:rPr>
              <a:t></a:t>
            </a:r>
            <a:r>
              <a:rPr lang="en-US" altLang="he-IL" dirty="0" smtClean="0"/>
              <a:t>use RC4-drop[n], e.g., n=3000) </a:t>
            </a:r>
          </a:p>
        </p:txBody>
      </p:sp>
    </p:spTree>
    <p:extLst>
      <p:ext uri="{BB962C8B-B14F-4D97-AF65-F5344CB8AC3E}">
        <p14:creationId xmlns:p14="http://schemas.microsoft.com/office/powerpoint/2010/main" val="302976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he-IL" sz="180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Example: </a:t>
            </a:r>
            <a:r>
              <a:rPr lang="en-US" altLang="he-IL" dirty="0" smtClean="0">
                <a:solidFill>
                  <a:srgbClr val="FF0000"/>
                </a:solidFill>
              </a:rPr>
              <a:t>Mis</a:t>
            </a:r>
            <a:r>
              <a:rPr lang="en-US" altLang="he-IL" dirty="0" smtClean="0"/>
              <a:t>using Stream-Ciphers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MS-Word 2002 uses RC4 to encrypt: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PAD=RC4(password)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Save PAD </a:t>
            </a:r>
            <a:r>
              <a:rPr lang="en-US" altLang="he-IL" dirty="0" err="1" smtClean="0"/>
              <a:t>xor</a:t>
            </a:r>
            <a:r>
              <a:rPr lang="en-US" altLang="he-IL" dirty="0" smtClean="0"/>
              <a:t> Document (bitwise)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Problem?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chemeClr val="tx1"/>
                </a:solidFill>
              </a:rPr>
              <a:t>Write answer on paper, with name; </a:t>
            </a:r>
            <a:br>
              <a:rPr lang="en-US" altLang="he-IL" dirty="0" smtClean="0">
                <a:solidFill>
                  <a:schemeClr val="tx1"/>
                </a:solidFill>
              </a:rPr>
            </a:br>
            <a:r>
              <a:rPr lang="en-US" altLang="he-IL" dirty="0" smtClean="0">
                <a:solidFill>
                  <a:schemeClr val="tx1"/>
                </a:solidFill>
              </a:rPr>
              <a:t>first to submit and present to class gets a bonus late-submission day – if correct 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chemeClr val="tx1"/>
                </a:solidFill>
              </a:rPr>
              <a:t>(No penalty for incorrect answer)</a:t>
            </a:r>
          </a:p>
        </p:txBody>
      </p:sp>
    </p:spTree>
    <p:extLst>
      <p:ext uri="{BB962C8B-B14F-4D97-AF65-F5344CB8AC3E}">
        <p14:creationId xmlns:p14="http://schemas.microsoft.com/office/powerpoint/2010/main" val="370594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he-IL" sz="180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mtClean="0"/>
              <a:t>Example: </a:t>
            </a:r>
            <a:r>
              <a:rPr lang="en-US" altLang="he-IL" smtClean="0">
                <a:solidFill>
                  <a:srgbClr val="FF0000"/>
                </a:solidFill>
              </a:rPr>
              <a:t>Mis</a:t>
            </a:r>
            <a:r>
              <a:rPr lang="en-US" altLang="he-IL" smtClean="0"/>
              <a:t>using Stream-Cipher</a:t>
            </a:r>
            <a:endParaRPr lang="en-US" altLang="he-IL" dirty="0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MS-Word 2002 uses RC4 to encrypt: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PAD=RC4(password)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Save PAD </a:t>
            </a:r>
            <a:r>
              <a:rPr lang="en-US" altLang="he-IL" dirty="0" err="1" smtClean="0"/>
              <a:t>xor</a:t>
            </a:r>
            <a:r>
              <a:rPr lang="en-US" altLang="he-IL" dirty="0" smtClean="0"/>
              <a:t> Document (bitwise)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Problem: same pad used when document is modified [‘two times pad’]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Attacker gets: c1=PAD </a:t>
            </a:r>
            <a:r>
              <a:rPr lang="en-US" altLang="he-IL" dirty="0" err="1" smtClean="0">
                <a:solidFill>
                  <a:srgbClr val="FF0000"/>
                </a:solidFill>
              </a:rPr>
              <a:t>xor</a:t>
            </a:r>
            <a:r>
              <a:rPr lang="en-US" altLang="he-IL" dirty="0" smtClean="0">
                <a:solidFill>
                  <a:srgbClr val="FF0000"/>
                </a:solidFill>
              </a:rPr>
              <a:t> d1, c2=PAD </a:t>
            </a:r>
            <a:r>
              <a:rPr lang="en-US" altLang="he-IL" dirty="0" err="1" smtClean="0">
                <a:solidFill>
                  <a:srgbClr val="FF0000"/>
                </a:solidFill>
              </a:rPr>
              <a:t>xor</a:t>
            </a:r>
            <a:r>
              <a:rPr lang="en-US" altLang="he-IL" dirty="0" smtClean="0">
                <a:solidFill>
                  <a:srgbClr val="FF0000"/>
                </a:solidFill>
              </a:rPr>
              <a:t> d2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Enough redundancy in English to decrypt!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rgbClr val="FF0000"/>
                </a:solidFill>
              </a:rPr>
              <a:t>[Mason et al., CCS'06]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11560" y="5445224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</a:rPr>
              <a:t>Cryptography is bypassed more often than broken !!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4447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Recall: PRG Stream Cipher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>
                    <a:solidFill>
                      <a:srgbClr val="FF00FF"/>
                    </a:solidFill>
                  </a:rPr>
                  <a:t>Pseudorandom generator PRG(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 smtClean="0">
                    <a:solidFill>
                      <a:srgbClr val="FF00FF"/>
                    </a:solidFill>
                  </a:rPr>
                  <a:t>)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PRG(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 smtClean="0"/>
                  <a:t>) outputs a long stream of bits (longer than |</a:t>
                </a:r>
                <a:r>
                  <a:rPr lang="en-US" altLang="he-IL" sz="2000" i="1" dirty="0" smtClean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 smtClean="0"/>
                  <a:t>|)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Which is `indistinguishable from random’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smtClean="0"/>
                  <a:t>For a PPT attacker (adversary), and when 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 smtClean="0"/>
                  <a:t> is random</a:t>
                </a:r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𝑃𝑅𝐺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400" dirty="0" smtClean="0">
                    <a:solidFill>
                      <a:srgbClr val="FF00FF"/>
                    </a:solidFill>
                  </a:rPr>
                  <a:t>is a (secure) PRG if for every PPT attacker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400" i="1" dirty="0" smtClean="0">
                    <a:solidFill>
                      <a:srgbClr val="FF00FF"/>
                    </a:solidFill>
                  </a:rPr>
                  <a:t>, 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constant </a:t>
                </a:r>
                <a:r>
                  <a:rPr lang="en-US" altLang="he-IL" sz="2400" i="1" dirty="0" smtClean="0">
                    <a:solidFill>
                      <a:srgbClr val="FF00FF"/>
                    </a:solidFill>
                  </a:rPr>
                  <a:t>c, </a:t>
                </a: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and sufficiently large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he-IL" sz="2400" dirty="0" smtClean="0">
                    <a:solidFill>
                      <a:srgbClr val="FF00FF"/>
                    </a:solidFill>
                  </a:rPr>
                  <a:t>, holds:</a:t>
                </a:r>
                <a:br>
                  <a:rPr lang="en-US" altLang="he-IL" sz="2400" dirty="0" smtClean="0">
                    <a:solidFill>
                      <a:srgbClr val="FF00FF"/>
                    </a:solidFill>
                  </a:rPr>
                </a:br>
                <a:r>
                  <a:rPr lang="en-US" altLang="he-IL" sz="2400" dirty="0" smtClean="0">
                    <a:solidFill>
                      <a:srgbClr val="FF00FF"/>
                    </a:solidFill>
                  </a:rPr>
                  <a:t/>
                </a:r>
                <a:br>
                  <a:rPr lang="en-US" altLang="he-IL" sz="2400" dirty="0" smtClean="0">
                    <a:solidFill>
                      <a:srgbClr val="FF00FF"/>
                    </a:solidFill>
                  </a:rPr>
                </a:br>
                <a:r>
                  <a:rPr lang="en-US" altLang="he-IL" sz="2400" dirty="0" smtClean="0">
                    <a:solidFill>
                      <a:srgbClr val="FF00FF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𝑃𝑅𝐺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he-IL" sz="3200" dirty="0" smtClean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  <a:blipFill>
                <a:blip r:embed="rId3"/>
                <a:stretch>
                  <a:fillRect l="-222"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774389" y="4093173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Key/seed </a:t>
            </a:r>
            <a:r>
              <a:rPr lang="en-US" altLang="he-IL" sz="1800" dirty="0"/>
              <a:t>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380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Recall: PRG Stream Cipher (2)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0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p(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c(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err="1" smtClean="0">
                <a:solidFill>
                  <a:srgbClr val="FF00FF"/>
                </a:solidFill>
              </a:rPr>
              <a:t>PRG</a:t>
            </a:r>
            <a:r>
              <a:rPr lang="en-US" altLang="he-IL" sz="1600" baseline="-25000" dirty="0" err="1" smtClean="0">
                <a:solidFill>
                  <a:srgbClr val="FF00FF"/>
                </a:solidFill>
              </a:rPr>
              <a:t>k</a:t>
            </a:r>
            <a:r>
              <a:rPr lang="en-US" altLang="he-IL" sz="1600" dirty="0" smtClean="0">
                <a:solidFill>
                  <a:srgbClr val="FF00FF"/>
                </a:solidFill>
              </a:rPr>
              <a:t>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the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output bit of the PRG (with input seed/key k)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PRG stream cipher : c(</a:t>
            </a:r>
            <a:r>
              <a:rPr lang="en-US" altLang="he-IL" sz="20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</a:rPr>
              <a:t>)=p(</a:t>
            </a:r>
            <a:r>
              <a:rPr lang="en-US" altLang="he-IL" sz="20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</a:rPr>
              <a:t>) 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 PRG (</a:t>
            </a:r>
            <a:r>
              <a:rPr lang="en-US" altLang="he-IL" sz="2000" dirty="0" err="1" smtClean="0">
                <a:solidFill>
                  <a:srgbClr val="FF00FF"/>
                </a:solidFill>
                <a:sym typeface="Symbol" panose="05050102010706020507" pitchFamily="18" charset="2"/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Problem: </a:t>
            </a:r>
            <a:r>
              <a:rPr lang="en-US" altLang="he-IL" sz="2000" dirty="0" smtClean="0"/>
              <a:t>requires </a:t>
            </a:r>
            <a:r>
              <a:rPr lang="en-US" altLang="he-IL" sz="2000" dirty="0"/>
              <a:t>keeping </a:t>
            </a:r>
            <a:r>
              <a:rPr lang="en-US" altLang="he-IL" sz="2000" dirty="0" smtClean="0"/>
              <a:t>synchronized state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/>
              <a:t>Counter </a:t>
            </a:r>
            <a:r>
              <a:rPr lang="en-US" altLang="he-IL" sz="1600" dirty="0" err="1" smtClean="0"/>
              <a:t>i</a:t>
            </a:r>
            <a:r>
              <a:rPr lang="en-US" altLang="he-IL" sz="1600" dirty="0" smtClean="0"/>
              <a:t>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/>
              <a:t>Table of (future) bits: PRG(</a:t>
            </a:r>
            <a:r>
              <a:rPr lang="en-US" altLang="he-IL" sz="1600" dirty="0" err="1" smtClean="0"/>
              <a:t>i</a:t>
            </a:r>
            <a:r>
              <a:rPr lang="en-US" altLang="he-IL" sz="1600" dirty="0" smtClean="0"/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Can we reduce or eliminate this synchronized state?</a:t>
            </a:r>
            <a:endParaRPr lang="en-US" altLang="he-IL" sz="2000" dirty="0"/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687230" y="4143674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Key/seed </a:t>
            </a:r>
            <a:r>
              <a:rPr lang="en-US" altLang="he-IL" sz="1800" dirty="0"/>
              <a:t>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947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A Stateless Stream Cipher?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725" y="1154977"/>
            <a:ext cx="7975673" cy="136128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PRG-based stream ciphers are stateful : remember how many bits (or bytes) were already output, and bit values PRG(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Can we avoid or minimize this long-term state?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The answer is… </a:t>
            </a:r>
            <a:endParaRPr lang="en-US" altLang="he-IL" sz="40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1297692" y="414099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 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55390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Rage Italic" panose="03070502040507070304" pitchFamily="66" charset="0"/>
              </a:rPr>
              <a:t>Yes we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868144" y="3204178"/>
            <a:ext cx="3047256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/>
              <a:t>In three steps: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 state</a:t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Both: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and pseudo-random function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</a:t>
            </a:r>
            <a:r>
              <a:rPr lang="en-US" altLang="he-IL" sz="3600" dirty="0" smtClean="0"/>
              <a:t>function f?</a:t>
            </a:r>
            <a:endParaRPr lang="en-US" alt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 smtClean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</a:t>
                </a:r>
                <a:r>
                  <a:rPr lang="en-US" altLang="he-IL" sz="2100" dirty="0" smtClean="0"/>
                  <a:t>range R, </a:t>
                </a:r>
                <a:r>
                  <a:rPr lang="en-US" altLang="he-IL" sz="2100" dirty="0"/>
                  <a:t>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 smtClean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f(x)=y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 smtClean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67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blipFill>
                <a:blip r:embed="rId5"/>
                <a:stretch>
                  <a:fillRect l="-3556" t="-566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blipFill>
                <a:blip r:embed="rId8"/>
                <a:stretch>
                  <a:fillRect l="-218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4189"/>
              </p:ext>
            </p:extLst>
          </p:nvPr>
        </p:nvGraphicFramePr>
        <p:xfrm>
          <a:off x="2339752" y="42210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543172" cy="1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f(x)=y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 smtClean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67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blipFill>
                <a:blip r:embed="rId8"/>
                <a:stretch>
                  <a:fillRect l="-218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blipFill>
                <a:blip r:embed="rId10"/>
                <a:stretch>
                  <a:fillRect l="-3556" t="-566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39752" y="42210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smtClean="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83021"/>
            <a:ext cx="8223250" cy="4975225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Monoalphabetic: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/>
              <a:t>A set {&lt;E,D&gt;} of permutation + inverse: m=D(E(m))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At-</a:t>
            </a:r>
            <a:r>
              <a:rPr lang="en-US" altLang="he-IL" sz="2100" dirty="0" err="1" smtClean="0"/>
              <a:t>BaSh</a:t>
            </a:r>
            <a:r>
              <a:rPr lang="en-US" altLang="he-IL" sz="2100" dirty="0" smtClean="0"/>
              <a:t>: most </a:t>
            </a:r>
            <a:r>
              <a:rPr lang="en-US" altLang="he-IL" sz="2100" dirty="0"/>
              <a:t>ancient documented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Used three times in the book of Jeremiah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 simple </a:t>
            </a:r>
            <a:r>
              <a:rPr lang="en-US" altLang="he-IL" sz="2100" dirty="0" err="1"/>
              <a:t>monoalphabetic</a:t>
            </a:r>
            <a:r>
              <a:rPr lang="en-US" altLang="he-IL" sz="2100" dirty="0"/>
              <a:t> keyless cipher for Hebrew letters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Hebrew letters </a:t>
            </a:r>
          </a:p>
          <a:p>
            <a:pPr marL="736600" lvl="1" indent="-279400" eaLnBrk="1" hangingPunct="1">
              <a:lnSpc>
                <a:spcPct val="105000"/>
              </a:lnSpc>
              <a:spcBef>
                <a:spcPct val="0"/>
              </a:spcBef>
              <a:spcAft>
                <a:spcPts val="25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substitute first letter of alphabet by </a:t>
            </a:r>
            <a:r>
              <a:rPr lang="en-US" altLang="he-IL" sz="2000" dirty="0" smtClean="0"/>
              <a:t>last… and so on: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8058"/>
              </p:ext>
            </p:extLst>
          </p:nvPr>
        </p:nvGraphicFramePr>
        <p:xfrm>
          <a:off x="2255349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5149" y="455679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At-Bash</a:t>
            </a:r>
          </a:p>
          <a:p>
            <a:r>
              <a:rPr lang="he-IL" dirty="0" err="1" smtClean="0">
                <a:solidFill>
                  <a:schemeClr val="tx1"/>
                </a:solidFill>
              </a:rPr>
              <a:t>אתבש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65241"/>
              </p:ext>
            </p:extLst>
          </p:nvPr>
        </p:nvGraphicFramePr>
        <p:xfrm>
          <a:off x="2255349" y="560209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2771800" y="4848339"/>
            <a:ext cx="5328592" cy="8760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255526" y="4863030"/>
            <a:ext cx="4268802" cy="87716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23928" y="4879959"/>
            <a:ext cx="3024336" cy="8602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23928" y="4848339"/>
            <a:ext cx="3040732" cy="8760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3347864" y="4848339"/>
            <a:ext cx="4176464" cy="8760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771800" y="4879958"/>
            <a:ext cx="5328592" cy="78951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515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Another 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Domain D: integers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Range R: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endParaRPr lang="en-US" altLang="he-IL" sz="2100" dirty="0" smtClean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For each integer </a:t>
                </a:r>
                <a:r>
                  <a:rPr lang="en-US" altLang="he-IL" sz="2100" dirty="0" err="1" smtClean="0"/>
                  <a:t>i</a:t>
                </a:r>
                <a:r>
                  <a:rPr lang="en-US" altLang="he-IL" sz="2100" dirty="0" smtClean="0"/>
                  <a:t>, randomly select a bit f(</a:t>
                </a:r>
                <a:r>
                  <a:rPr lang="en-US" altLang="he-IL" sz="2100" dirty="0" err="1" smtClean="0"/>
                  <a:t>i</a:t>
                </a:r>
                <a:r>
                  <a:rPr lang="en-US" altLang="he-IL" sz="2100" dirty="0" smtClean="0"/>
                  <a:t>)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 smtClean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70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Domain: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integers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Range: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r>
                  <a:rPr lang="he-IL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blipFill>
                <a:blip r:embed="rId4"/>
                <a:stretch>
                  <a:fillRect l="-2186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Another 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Domain D: integers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Range R: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endParaRPr lang="en-US" altLang="he-IL" sz="2100" dirty="0" smtClean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For each integer </a:t>
                </a:r>
                <a:r>
                  <a:rPr lang="en-US" altLang="he-IL" sz="2100" dirty="0" err="1" smtClean="0"/>
                  <a:t>i</a:t>
                </a:r>
                <a:r>
                  <a:rPr lang="en-US" altLang="he-IL" sz="2100" dirty="0" smtClean="0"/>
                  <a:t>, randomly select a bit f(</a:t>
                </a:r>
                <a:r>
                  <a:rPr lang="en-US" altLang="he-IL" sz="2100" dirty="0" err="1" smtClean="0"/>
                  <a:t>i</a:t>
                </a:r>
                <a:r>
                  <a:rPr lang="en-US" altLang="he-IL" sz="2100" dirty="0" smtClean="0"/>
                  <a:t>)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 smtClean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 smtClean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70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Domain: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integers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Range: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r>
                  <a:rPr lang="he-IL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blipFill>
                <a:blip r:embed="rId4"/>
                <a:stretch>
                  <a:fillRect l="-2186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5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Exercise:</a:t>
            </a:r>
            <a:br>
              <a:rPr lang="en-US" altLang="he-IL" sz="4000" dirty="0"/>
            </a:b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Stateful</a:t>
            </a:r>
            <a:r>
              <a:rPr lang="en-US" altLang="he-IL" sz="4000" dirty="0"/>
              <a:t> Stream Cipher</a:t>
            </a:r>
            <a:endParaRPr lang="en-US" altLang="he-IL" sz="4000" dirty="0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743" y="1613376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p(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c(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f be random function from integers to bits; f(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is the output bit for input integer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endParaRPr lang="en-US" altLang="he-IL" sz="16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Exercise: design a stream cipher using f...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Which requires only to maintain synchronized state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 (number of bit)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Present as formula and as diagram, write your name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800" dirty="0"/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643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Exercise:</a:t>
            </a:r>
            <a:br>
              <a:rPr lang="en-US" altLang="he-IL" sz="4000" dirty="0"/>
            </a:b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Stateful</a:t>
            </a:r>
            <a:r>
              <a:rPr lang="en-US" altLang="he-IL" sz="4000" dirty="0"/>
              <a:t> Stream Cipher</a:t>
            </a:r>
            <a:endParaRPr lang="en-US" altLang="he-IL" sz="4000" dirty="0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743" y="1613376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p(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c(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f be </a:t>
            </a:r>
            <a:r>
              <a:rPr lang="en-US" altLang="he-IL" sz="1600" dirty="0">
                <a:solidFill>
                  <a:srgbClr val="FF00FF"/>
                </a:solidFill>
              </a:rPr>
              <a:t>random function </a:t>
            </a:r>
            <a:r>
              <a:rPr lang="en-US" altLang="he-IL" sz="1600" dirty="0" smtClean="0">
                <a:solidFill>
                  <a:srgbClr val="FF00FF"/>
                </a:solidFill>
              </a:rPr>
              <a:t>from integers to bits; f(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is the output bit for input integer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endParaRPr lang="en-US" altLang="he-IL" sz="16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Exercise: design a stream cipher using f...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Which requires only to maintain synchronized state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 (number of bit)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c(</a:t>
            </a:r>
            <a:r>
              <a:rPr lang="en-US" altLang="he-IL" sz="20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</a:rPr>
              <a:t>)= </a:t>
            </a:r>
            <a:r>
              <a:rPr lang="en-US" altLang="he-IL" sz="2000" dirty="0">
                <a:solidFill>
                  <a:srgbClr val="FF00FF"/>
                </a:solidFill>
              </a:rPr>
              <a:t>p(</a:t>
            </a:r>
            <a:r>
              <a:rPr lang="en-US" altLang="he-IL" sz="2000" dirty="0" err="1">
                <a:solidFill>
                  <a:srgbClr val="FF00FF"/>
                </a:solidFill>
              </a:rPr>
              <a:t>i</a:t>
            </a:r>
            <a:r>
              <a:rPr lang="en-US" altLang="he-IL" sz="2000" dirty="0">
                <a:solidFill>
                  <a:srgbClr val="FF00FF"/>
                </a:solidFill>
              </a:rPr>
              <a:t>) </a:t>
            </a: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 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f </a:t>
            </a: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(</a:t>
            </a:r>
            <a:r>
              <a:rPr lang="en-US" altLang="he-IL" sz="2000" dirty="0" err="1">
                <a:solidFill>
                  <a:srgbClr val="FF00FF"/>
                </a:solidFill>
                <a:sym typeface="Symbol" panose="05050102010706020507" pitchFamily="18" charset="2"/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Next: can we entirely avoid sync state??</a:t>
            </a: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f(</a:t>
            </a:r>
            <a:r>
              <a:rPr lang="en-US" altLang="he-IL" sz="1800" dirty="0" err="1" smtClean="0"/>
              <a:t>i</a:t>
            </a:r>
            <a:r>
              <a:rPr lang="en-US" altLang="he-IL" sz="1800" dirty="0" smtClean="0"/>
              <a:t>)</a:t>
            </a:r>
            <a:endParaRPr lang="en-US" altLang="he-IL" sz="1800" dirty="0"/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Text Box 123"/>
          <p:cNvSpPr txBox="1">
            <a:spLocks noChangeArrowheads="1"/>
          </p:cNvSpPr>
          <p:nvPr/>
        </p:nvSpPr>
        <p:spPr bwMode="auto">
          <a:xfrm>
            <a:off x="687230" y="4143674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Bit number </a:t>
            </a:r>
            <a:r>
              <a:rPr lang="en-US" altLang="he-IL" sz="1800" dirty="0" err="1" smtClean="0"/>
              <a:t>i</a:t>
            </a: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3566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Random </a:t>
            </a:r>
            <a:r>
              <a:rPr lang="en-US" altLang="he-IL" sz="4000" dirty="0"/>
              <a:t>Function </a:t>
            </a:r>
            <a:r>
              <a:rPr lang="en-US" altLang="he-IL" sz="4000" dirty="0" smtClean="0">
                <a:solidFill>
                  <a:srgbClr val="FF0000"/>
                </a:solidFill>
              </a:rPr>
              <a:t>Stateless</a:t>
            </a:r>
            <a:r>
              <a:rPr lang="en-US" altLang="he-IL" sz="4000" dirty="0" smtClean="0"/>
              <a:t> </a:t>
            </a:r>
            <a:r>
              <a:rPr lang="en-US" altLang="he-IL" sz="4000" dirty="0"/>
              <a:t>Stream Cipher</a:t>
            </a:r>
            <a:endParaRPr lang="en-US" altLang="he-IL" sz="4000" dirty="0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Choose some large number n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p(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c(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be 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i-th</a:t>
            </a:r>
            <a:r>
              <a:rPr lang="en-US" altLang="he-IL" sz="1600" dirty="0" smtClean="0">
                <a:solidFill>
                  <a:srgbClr val="FF00FF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f be </a:t>
            </a:r>
            <a:r>
              <a:rPr lang="en-US" altLang="he-IL" sz="1600" dirty="0">
                <a:solidFill>
                  <a:srgbClr val="FF00FF"/>
                </a:solidFill>
              </a:rPr>
              <a:t>random function </a:t>
            </a:r>
            <a:r>
              <a:rPr lang="en-US" altLang="he-IL" sz="1600" dirty="0" smtClean="0">
                <a:solidFill>
                  <a:srgbClr val="FF00FF"/>
                </a:solidFill>
              </a:rPr>
              <a:t>from n-bits string x to bits; f(x) is the output bit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For each bit (say number </a:t>
            </a:r>
            <a:r>
              <a:rPr lang="en-US" altLang="he-IL" sz="20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2000" dirty="0" smtClean="0">
                <a:solidFill>
                  <a:srgbClr val="FF00FF"/>
                </a:solidFill>
              </a:rPr>
              <a:t>):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Select random n-bit string x</a:t>
            </a:r>
            <a:r>
              <a:rPr lang="en-US" altLang="he-IL" sz="1600" baseline="-25000" dirty="0" smtClean="0">
                <a:solidFill>
                  <a:srgbClr val="FF00FF"/>
                </a:solidFill>
              </a:rPr>
              <a:t>i</a:t>
            </a:r>
            <a:endParaRPr lang="en-US" altLang="he-IL" sz="1600" dirty="0" smtClean="0">
              <a:solidFill>
                <a:srgbClr val="FF00FF"/>
              </a:solidFill>
            </a:endParaRP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rgbClr val="FF00FF"/>
                </a:solidFill>
              </a:rPr>
              <a:t>Let c(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)=( p(</a:t>
            </a:r>
            <a:r>
              <a:rPr lang="en-US" altLang="he-IL" sz="1600" dirty="0" err="1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)+f(x</a:t>
            </a:r>
            <a:r>
              <a:rPr lang="en-US" altLang="he-IL" sz="1600" baseline="-25000" dirty="0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) , x</a:t>
            </a:r>
            <a:r>
              <a:rPr lang="en-US" altLang="he-IL" sz="1600" baseline="-25000" dirty="0" smtClean="0">
                <a:solidFill>
                  <a:srgbClr val="FF00FF"/>
                </a:solidFill>
              </a:rPr>
              <a:t>i</a:t>
            </a:r>
            <a:r>
              <a:rPr lang="en-US" altLang="he-IL" sz="1600" dirty="0" smtClean="0">
                <a:solidFill>
                  <a:srgbClr val="FF00FF"/>
                </a:solidFill>
              </a:rPr>
              <a:t> )  [yes, send x</a:t>
            </a:r>
            <a:r>
              <a:rPr lang="en-US" altLang="he-IL" sz="1600" baseline="-25000" dirty="0" smtClean="0">
                <a:solidFill>
                  <a:srgbClr val="FF00FF"/>
                </a:solidFill>
              </a:rPr>
              <a:t>i </a:t>
            </a:r>
            <a:r>
              <a:rPr lang="en-US" altLang="he-IL" sz="1600" dirty="0" smtClean="0">
                <a:solidFill>
                  <a:srgbClr val="FF00FF"/>
                </a:solidFill>
              </a:rPr>
              <a:t> `in the clear’ !!]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Next: optimization??</a:t>
            </a: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426645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 smtClean="0"/>
              <a:t>Random </a:t>
            </a:r>
            <a:r>
              <a:rPr lang="en-US" altLang="he-IL" sz="4000" dirty="0"/>
              <a:t>Function </a:t>
            </a:r>
            <a:r>
              <a:rPr lang="en-US" altLang="he-IL" sz="4000" dirty="0" smtClean="0">
                <a:solidFill>
                  <a:srgbClr val="FF0000"/>
                </a:solidFill>
              </a:rPr>
              <a:t>Stateless</a:t>
            </a:r>
            <a:r>
              <a:rPr lang="en-US" altLang="he-IL" sz="4000" dirty="0" smtClean="0"/>
              <a:t> </a:t>
            </a:r>
            <a:r>
              <a:rPr lang="en-US" altLang="he-IL" sz="4000" dirty="0"/>
              <a:t>Stream Cipher</a:t>
            </a:r>
            <a:endParaRPr lang="en-US" altLang="he-IL" sz="4000" dirty="0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</a:rPr>
              <a:t>Idea</a:t>
            </a:r>
            <a:r>
              <a:rPr lang="en-US" altLang="he-IL" sz="2000" dirty="0" smtClean="0">
                <a:solidFill>
                  <a:schemeClr val="tx1"/>
                </a:solidFill>
              </a:rPr>
              <a:t>: operate in blocks (say of n bits)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chemeClr val="tx1"/>
                </a:solidFill>
              </a:rPr>
              <a:t>Choose some large number n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chemeClr val="tx1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chemeClr val="tx1"/>
                </a:solidFill>
              </a:rPr>
              <a:t>f be random function from n-bits `block’ x to n-bits `block’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chemeClr val="tx1"/>
                </a:solidFill>
              </a:rPr>
              <a:t>p(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) be 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i-th</a:t>
            </a:r>
            <a:r>
              <a:rPr lang="en-US" altLang="he-IL" sz="1600" dirty="0" smtClean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chemeClr val="tx1"/>
                </a:solidFill>
              </a:rPr>
              <a:t>c(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) be 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i-th</a:t>
            </a:r>
            <a:r>
              <a:rPr lang="en-US" altLang="he-IL" sz="1600" dirty="0" smtClean="0">
                <a:solidFill>
                  <a:schemeClr val="tx1"/>
                </a:solidFill>
              </a:rPr>
              <a:t> block of n-bits of ciphertext 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chemeClr val="tx1"/>
                </a:solidFill>
              </a:rPr>
              <a:t>For each block (say number </a:t>
            </a:r>
            <a:r>
              <a:rPr lang="en-US" altLang="he-IL" sz="2000" dirty="0" err="1" smtClean="0">
                <a:solidFill>
                  <a:schemeClr val="tx1"/>
                </a:solidFill>
              </a:rPr>
              <a:t>i</a:t>
            </a:r>
            <a:r>
              <a:rPr lang="en-US" altLang="he-IL" sz="2000" dirty="0" smtClean="0">
                <a:solidFill>
                  <a:schemeClr val="tx1"/>
                </a:solidFill>
              </a:rPr>
              <a:t>):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chemeClr val="tx1"/>
                </a:solidFill>
              </a:rPr>
              <a:t>Select random n-bit string x</a:t>
            </a:r>
            <a:r>
              <a:rPr lang="en-US" altLang="he-IL" sz="1600" baseline="-25000" dirty="0" smtClean="0">
                <a:solidFill>
                  <a:schemeClr val="tx1"/>
                </a:solidFill>
              </a:rPr>
              <a:t>i</a:t>
            </a:r>
            <a:endParaRPr lang="en-US" altLang="he-IL" sz="1600" dirty="0" smtClean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olidFill>
                  <a:schemeClr val="tx1"/>
                </a:solidFill>
              </a:rPr>
              <a:t>Let c(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)=( p(</a:t>
            </a:r>
            <a:r>
              <a:rPr lang="en-US" altLang="he-IL" sz="1600" dirty="0" err="1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)+f(x</a:t>
            </a:r>
            <a:r>
              <a:rPr lang="en-US" altLang="he-IL" sz="16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) , x</a:t>
            </a:r>
            <a:r>
              <a:rPr lang="en-US" altLang="he-IL" sz="16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he-IL" sz="1600" dirty="0" smtClean="0">
                <a:solidFill>
                  <a:schemeClr val="tx1"/>
                </a:solidFill>
              </a:rPr>
              <a:t> )  [yes, send x</a:t>
            </a:r>
            <a:r>
              <a:rPr lang="en-US" altLang="he-IL" sz="1600" baseline="-25000" dirty="0" smtClean="0">
                <a:solidFill>
                  <a:schemeClr val="tx1"/>
                </a:solidFill>
              </a:rPr>
              <a:t>i </a:t>
            </a:r>
            <a:r>
              <a:rPr lang="en-US" altLang="he-IL" sz="1600" dirty="0" smtClean="0">
                <a:solidFill>
                  <a:schemeClr val="tx1"/>
                </a:solidFill>
              </a:rPr>
              <a:t> `in the clear’ !!]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Same overhead per block, i.e., only 1 bit overhead per bit !!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Challenge: sharing such random function !!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Size of table? 2^n entries of n bits each… 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Next: use </a:t>
            </a:r>
            <a:r>
              <a:rPr lang="en-US" altLang="he-IL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pseudo-random function </a:t>
            </a:r>
            <a:r>
              <a:rPr lang="en-US" altLang="he-IL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instead !</a:t>
            </a:r>
            <a:endParaRPr lang="en-US" altLang="he-IL" sz="2000" dirty="0">
              <a:solidFill>
                <a:srgbClr val="FF0000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794" t="41793" r="26097" b="28603"/>
          <a:stretch/>
        </p:blipFill>
        <p:spPr>
          <a:xfrm>
            <a:off x="826319" y="3502900"/>
            <a:ext cx="8279899" cy="2829468"/>
          </a:xfrm>
          <a:prstGeom prst="rect">
            <a:avLst/>
          </a:prstGeom>
        </p:spPr>
      </p:pic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Avoiding State: Pseudo-Random </a:t>
            </a:r>
            <a:r>
              <a:rPr lang="en-US" altLang="he-IL" sz="3600" u="sng" dirty="0" smtClean="0"/>
              <a:t>Function</a:t>
            </a:r>
            <a:endParaRPr lang="en-US" altLang="he-IL" sz="3600" dirty="0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Idea: use Pseudo-Random Function (PRF) instead of random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Feasible: efficient to compute functions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What’s a </a:t>
            </a:r>
            <a:r>
              <a:rPr lang="en-US" altLang="he-IL" sz="2100" b="1" dirty="0" smtClean="0"/>
              <a:t>Pseudo-</a:t>
            </a:r>
            <a:r>
              <a:rPr lang="en-US" altLang="he-IL" sz="2100" dirty="0" smtClean="0"/>
              <a:t>Random Function (PRF)?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 smtClean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754890" y="2204864"/>
            <a:ext cx="3033134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he-IL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 dirty="0" smtClean="0"/>
              <a:t>   [for random 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dirty="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 dirty="0"/>
              <a:t>or </a:t>
            </a:r>
            <a:r>
              <a:rPr lang="en-US" altLang="he-IL" sz="1800" u="sng" dirty="0"/>
              <a:t/>
            </a:r>
            <a:br>
              <a:rPr lang="en-US" altLang="he-IL" sz="1800" u="sng" dirty="0"/>
            </a:b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function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97299" y="2897958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3195162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Constructing a PRF</a:t>
            </a:r>
            <a:endParaRPr lang="en-US" altLang="he-IL" dirty="0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dirty="0" smtClean="0"/>
              <a:t>[GGM84] showed how to construct PRF from PRG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dirty="0" smtClean="0"/>
              <a:t>But the construction uses many PRG calls for each PRF computation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 Not deployed in practice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Instead, efficient constructions of PRFs from: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A block cipher [later]</a:t>
            </a:r>
          </a:p>
          <a:p>
            <a:pPr marL="1314450" lvl="2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Construction </a:t>
            </a:r>
            <a:r>
              <a:rPr lang="en-US" altLang="he-IL" dirty="0">
                <a:sym typeface="Wingdings" panose="05000000000000000000" pitchFamily="2" charset="2"/>
              </a:rPr>
              <a:t>is trivial: </a:t>
            </a:r>
            <a:r>
              <a:rPr lang="en-US" altLang="he-IL" dirty="0" smtClean="0">
                <a:sym typeface="Wingdings" panose="05000000000000000000" pitchFamily="2" charset="2"/>
              </a:rPr>
              <a:t>a block cipher is </a:t>
            </a:r>
            <a:r>
              <a:rPr lang="en-US" altLang="he-IL" dirty="0">
                <a:sym typeface="Wingdings" panose="05000000000000000000" pitchFamily="2" charset="2"/>
              </a:rPr>
              <a:t>a PRF </a:t>
            </a:r>
            <a:r>
              <a:rPr lang="en-US" altLang="he-IL" dirty="0" smtClean="0">
                <a:sym typeface="Wingdings" panose="05000000000000000000" pitchFamily="2" charset="2"/>
              </a:rPr>
              <a:t>!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Crypto hash functions [even later]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dirty="0" smtClean="0">
                <a:sym typeface="Wingdings" panose="05000000000000000000" pitchFamily="2" charset="2"/>
              </a:rPr>
              <a:t>Applications of PRF</a:t>
            </a:r>
            <a:endParaRPr lang="en-US" altLang="he-IL" dirty="0" smtClean="0"/>
          </a:p>
        </p:txBody>
      </p:sp>
      <p:sp>
        <p:nvSpPr>
          <p:cNvPr id="9318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6ED7C8-1E12-43AF-8CA7-C5A7AB8FE058}" type="slidenum">
              <a:rPr lang="he-IL" altLang="he-IL" smtClean="0"/>
              <a:pPr/>
              <a:t>67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PRF Applications (1)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906786"/>
            <a:ext cx="8296275" cy="262611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Given a PRF, construct a PRG: exercise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Given a PRF, construct a `stateless’ stream cipher: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Solution 1: use instead of random function as shown before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But: must send random input for each `block’ – x2 overhead…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Can we do better? [yes – solutions 2 and 3…]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 </a:t>
            </a:r>
            <a:r>
              <a:rPr lang="en-US" altLang="he-IL" sz="2100" dirty="0">
                <a:sym typeface="Wingdings" panose="05000000000000000000" pitchFamily="2" charset="2"/>
              </a:rPr>
              <a:t>Solution </a:t>
            </a:r>
            <a:r>
              <a:rPr lang="en-US" altLang="he-IL" sz="2100" dirty="0" smtClean="0">
                <a:sym typeface="Wingdings" panose="05000000000000000000" pitchFamily="2" charset="2"/>
              </a:rPr>
              <a:t>2: </a:t>
            </a:r>
            <a:r>
              <a:rPr lang="en-US" altLang="he-IL" sz="2100" dirty="0" smtClean="0"/>
              <a:t>use PRF to seed a PRG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Select random </a:t>
            </a:r>
            <a:r>
              <a:rPr lang="en-US" altLang="he-IL" sz="1700" dirty="0" err="1" smtClean="0"/>
              <a:t>init</a:t>
            </a:r>
            <a:r>
              <a:rPr lang="en-US" altLang="he-IL" sz="1700" dirty="0" smtClean="0"/>
              <a:t>-value </a:t>
            </a:r>
            <a:r>
              <a:rPr lang="en-US" altLang="he-IL" sz="1700" i="1" dirty="0" smtClean="0"/>
              <a:t>IV</a:t>
            </a:r>
            <a:r>
              <a:rPr lang="en-US" altLang="he-IL" sz="1700" dirty="0" smtClean="0"/>
              <a:t>, let </a:t>
            </a:r>
            <a:r>
              <a:rPr lang="en-US" altLang="he-IL" sz="1700" dirty="0" err="1" smtClean="0"/>
              <a:t>s</a:t>
            </a:r>
            <a:r>
              <a:rPr lang="en-US" altLang="he-IL" sz="1700" dirty="0" err="1" smtClean="0">
                <a:sym typeface="Wingdings" panose="05000000000000000000" pitchFamily="2" charset="2"/>
              </a:rPr>
              <a:t>PRF</a:t>
            </a:r>
            <a:r>
              <a:rPr lang="en-US" altLang="he-IL" sz="1700" baseline="-25000" dirty="0" err="1" smtClean="0">
                <a:sym typeface="Wingdings" panose="05000000000000000000" pitchFamily="2" charset="2"/>
              </a:rPr>
              <a:t>k</a:t>
            </a:r>
            <a:r>
              <a:rPr lang="en-US" altLang="he-IL" sz="1700" dirty="0" smtClean="0">
                <a:sym typeface="Wingdings" panose="05000000000000000000" pitchFamily="2" charset="2"/>
              </a:rPr>
              <a:t>(IV)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>
                <a:sym typeface="Wingdings" panose="05000000000000000000" pitchFamily="2" charset="2"/>
              </a:rPr>
              <a:t>Use </a:t>
            </a:r>
            <a:r>
              <a:rPr lang="en-US" altLang="he-IL" sz="1700" i="1" dirty="0" smtClean="0">
                <a:sym typeface="Wingdings" panose="05000000000000000000" pitchFamily="2" charset="2"/>
              </a:rPr>
              <a:t>s</a:t>
            </a:r>
            <a:r>
              <a:rPr lang="en-US" altLang="he-IL" sz="1700" dirty="0" smtClean="0">
                <a:sym typeface="Wingdings" panose="05000000000000000000" pitchFamily="2" charset="2"/>
              </a:rPr>
              <a:t> as seed of PRG, i.e., use PRG(s)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>
                <a:sym typeface="Wingdings" panose="05000000000000000000" pitchFamily="2" charset="2"/>
              </a:rPr>
              <a:t>Solution 3: Do it all with PRF (i.e., implement PRG too)</a:t>
            </a:r>
            <a:endParaRPr lang="en-US" altLang="he-IL" sz="21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Select random `initial pad block` </a:t>
            </a:r>
            <a:r>
              <a:rPr lang="en-US" altLang="he-IL" sz="2100" i="1" dirty="0" smtClean="0"/>
              <a:t>p</a:t>
            </a:r>
            <a:r>
              <a:rPr lang="en-US" altLang="he-IL" sz="2100" i="1" baseline="-25000" dirty="0" smtClean="0"/>
              <a:t>0</a:t>
            </a:r>
            <a:r>
              <a:rPr lang="en-US" altLang="he-IL" sz="2100" dirty="0"/>
              <a:t> 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Often referred to as Initialization Vector IV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Becomes part of ciphertext – required for decryption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Use to generate pseudo-random pad: </a:t>
            </a:r>
            <a:r>
              <a:rPr lang="en-US" altLang="he-IL" sz="2100" i="1" dirty="0" smtClean="0"/>
              <a:t>p</a:t>
            </a:r>
            <a:r>
              <a:rPr lang="en-US" altLang="he-IL" sz="2100" i="1" baseline="-25000" dirty="0" smtClean="0"/>
              <a:t>1</a:t>
            </a:r>
            <a:r>
              <a:rPr lang="en-US" altLang="he-IL" sz="2100" i="1" dirty="0" smtClean="0"/>
              <a:t> , p</a:t>
            </a:r>
            <a:r>
              <a:rPr lang="en-US" altLang="he-IL" sz="2100" i="1" baseline="-25000" dirty="0" smtClean="0"/>
              <a:t>2</a:t>
            </a:r>
            <a:r>
              <a:rPr lang="en-US" altLang="he-IL" sz="2100" i="1" dirty="0" smtClean="0"/>
              <a:t> </a:t>
            </a:r>
            <a:r>
              <a:rPr lang="en-US" altLang="he-IL" sz="2100" i="1" baseline="-25000" dirty="0" smtClean="0"/>
              <a:t>,</a:t>
            </a:r>
            <a:r>
              <a:rPr lang="en-US" altLang="he-IL" sz="2100" i="1" dirty="0" smtClean="0"/>
              <a:t> …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i="1" dirty="0" smtClean="0"/>
              <a:t>p</a:t>
            </a:r>
            <a:r>
              <a:rPr lang="en-US" altLang="he-IL" sz="1700" i="1" baseline="-25000" dirty="0" smtClean="0"/>
              <a:t>i</a:t>
            </a:r>
            <a:r>
              <a:rPr lang="en-US" altLang="he-IL" sz="1700" i="1" dirty="0" smtClean="0"/>
              <a:t>=</a:t>
            </a:r>
            <a:r>
              <a:rPr lang="en-US" altLang="he-IL" sz="1700" i="1" dirty="0" err="1" smtClean="0"/>
              <a:t>PRF</a:t>
            </a:r>
            <a:r>
              <a:rPr lang="en-US" altLang="he-IL" sz="1700" i="1" baseline="-25000" dirty="0" err="1" smtClean="0"/>
              <a:t>k</a:t>
            </a:r>
            <a:r>
              <a:rPr lang="en-US" altLang="he-IL" sz="1700" i="1" dirty="0" smtClean="0"/>
              <a:t>(p</a:t>
            </a:r>
            <a:r>
              <a:rPr lang="en-US" altLang="he-IL" sz="1700" i="1" baseline="-25000" dirty="0" smtClean="0"/>
              <a:t>i-1</a:t>
            </a:r>
            <a:r>
              <a:rPr lang="en-US" altLang="he-IL" sz="1700" i="1" dirty="0" smtClean="0"/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Ciphertext is bitwise XOR of plaintext with pad: </a:t>
            </a:r>
            <a:r>
              <a:rPr lang="en-US" altLang="he-IL" sz="2100" i="1" dirty="0" smtClean="0"/>
              <a:t>c</a:t>
            </a:r>
            <a:r>
              <a:rPr lang="en-US" altLang="he-IL" sz="2100" i="1" baseline="-25000" dirty="0" smtClean="0"/>
              <a:t>i</a:t>
            </a:r>
            <a:r>
              <a:rPr lang="en-US" altLang="he-IL" sz="2100" i="1" dirty="0" smtClean="0"/>
              <a:t>=</a:t>
            </a:r>
            <a:r>
              <a:rPr lang="en-US" altLang="he-IL" sz="2100" i="1" dirty="0" err="1" smtClean="0"/>
              <a:t>m</a:t>
            </a:r>
            <a:r>
              <a:rPr lang="en-US" altLang="he-IL" sz="2100" i="1" baseline="-25000" dirty="0" err="1" smtClean="0"/>
              <a:t>i</a:t>
            </a:r>
            <a:r>
              <a:rPr lang="en-US" altLang="he-IL" sz="2100" i="1" dirty="0" err="1" smtClean="0"/>
              <a:t>+p</a:t>
            </a:r>
            <a:r>
              <a:rPr lang="en-US" altLang="he-IL" sz="2100" i="1" baseline="-25000" dirty="0" err="1"/>
              <a:t>i</a:t>
            </a:r>
            <a:endParaRPr lang="en-US" altLang="he-IL" sz="21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 smtClean="0"/>
          </a:p>
        </p:txBody>
      </p:sp>
    </p:spTree>
    <p:extLst>
      <p:ext uri="{BB962C8B-B14F-4D97-AF65-F5344CB8AC3E}">
        <p14:creationId xmlns:p14="http://schemas.microsoft.com/office/powerpoint/2010/main" val="4156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5330"/>
              </p:ext>
            </p:extLst>
          </p:nvPr>
        </p:nvGraphicFramePr>
        <p:xfrm>
          <a:off x="2513096" y="4174802"/>
          <a:ext cx="218660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38931"/>
              </p:ext>
            </p:extLst>
          </p:nvPr>
        </p:nvGraphicFramePr>
        <p:xfrm>
          <a:off x="804711" y="3483521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val 79"/>
          <p:cNvSpPr>
            <a:spLocks noChangeArrowheads="1"/>
          </p:cNvSpPr>
          <p:nvPr/>
        </p:nvSpPr>
        <p:spPr bwMode="auto">
          <a:xfrm>
            <a:off x="3530587" y="3443094"/>
            <a:ext cx="557682" cy="326376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 dirty="0">
                <a:cs typeface="+mn-cs"/>
              </a:rPr>
              <a:t>+</a:t>
            </a: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17096" y="4713670"/>
            <a:ext cx="26300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>
                <a:cs typeface="+mn-cs"/>
              </a:rPr>
              <a:t>Plaintext:  </a:t>
            </a:r>
            <a:r>
              <a:rPr lang="en-US" altLang="he-IL" sz="1800" i="1" dirty="0" smtClean="0">
                <a:cs typeface="+mn-cs"/>
              </a:rPr>
              <a:t>m=m</a:t>
            </a:r>
            <a:r>
              <a:rPr lang="en-US" altLang="he-IL" sz="1800" i="1" baseline="-25000" dirty="0" smtClean="0">
                <a:cs typeface="+mn-cs"/>
              </a:rPr>
              <a:t>1</a:t>
            </a:r>
            <a:r>
              <a:rPr lang="en-US" altLang="he-IL" sz="1800" i="1" dirty="0" smtClean="0">
                <a:cs typeface="+mn-cs"/>
              </a:rPr>
              <a:t>||m</a:t>
            </a:r>
            <a:r>
              <a:rPr lang="en-US" altLang="he-IL" sz="1800" i="1" baseline="-25000" dirty="0" smtClean="0">
                <a:cs typeface="+mn-cs"/>
              </a:rPr>
              <a:t>2</a:t>
            </a:r>
            <a:r>
              <a:rPr lang="en-US" altLang="he-IL" sz="1800" i="1" dirty="0" smtClean="0">
                <a:cs typeface="+mn-cs"/>
              </a:rPr>
              <a:t>||…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4408429" y="4713671"/>
            <a:ext cx="321784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>
                <a:cs typeface="+mn-cs"/>
              </a:rPr>
              <a:t>Ciphertext : </a:t>
            </a:r>
            <a:r>
              <a:rPr lang="en-US" altLang="he-IL" sz="1800" i="1" dirty="0" smtClean="0">
                <a:cs typeface="+mn-cs"/>
              </a:rPr>
              <a:t>(p</a:t>
            </a:r>
            <a:r>
              <a:rPr lang="en-US" altLang="he-IL" sz="1800" i="1" baseline="-25000" dirty="0" smtClean="0">
                <a:cs typeface="+mn-cs"/>
              </a:rPr>
              <a:t>0</a:t>
            </a:r>
            <a:r>
              <a:rPr lang="en-US" altLang="he-IL" sz="1800" i="1" dirty="0" smtClean="0">
                <a:cs typeface="+mn-cs"/>
              </a:rPr>
              <a:t> </a:t>
            </a:r>
            <a:r>
              <a:rPr lang="en-US" altLang="he-IL" sz="1800" i="1" baseline="-25000" dirty="0" smtClean="0">
                <a:cs typeface="+mn-cs"/>
              </a:rPr>
              <a:t>,</a:t>
            </a:r>
            <a:r>
              <a:rPr lang="en-US" altLang="he-IL" sz="1800" i="1" dirty="0" smtClean="0">
                <a:cs typeface="+mn-cs"/>
              </a:rPr>
              <a:t> [c</a:t>
            </a:r>
            <a:r>
              <a:rPr lang="en-US" altLang="he-IL" sz="1800" i="1" baseline="-25000" dirty="0" smtClean="0">
                <a:cs typeface="+mn-cs"/>
              </a:rPr>
              <a:t>1</a:t>
            </a:r>
            <a:r>
              <a:rPr lang="en-US" altLang="he-IL" sz="1800" i="1" dirty="0" smtClean="0">
                <a:cs typeface="+mn-cs"/>
              </a:rPr>
              <a:t> || c</a:t>
            </a:r>
            <a:r>
              <a:rPr lang="en-US" altLang="he-IL" sz="1800" i="1" baseline="-25000" dirty="0" smtClean="0">
                <a:cs typeface="+mn-cs"/>
              </a:rPr>
              <a:t>2</a:t>
            </a:r>
            <a:r>
              <a:rPr lang="en-US" altLang="he-IL" sz="1800" i="1" dirty="0" smtClean="0">
                <a:cs typeface="+mn-cs"/>
              </a:rPr>
              <a:t> ||…] )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4" name="Text Box 85"/>
          <p:cNvSpPr txBox="1">
            <a:spLocks noChangeArrowheads="1"/>
          </p:cNvSpPr>
          <p:nvPr/>
        </p:nvSpPr>
        <p:spPr bwMode="auto">
          <a:xfrm>
            <a:off x="1919136" y="1889168"/>
            <a:ext cx="75883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Key k</a:t>
            </a:r>
          </a:p>
        </p:txBody>
      </p:sp>
      <p:sp>
        <p:nvSpPr>
          <p:cNvPr id="45" name="Rectangle 86"/>
          <p:cNvSpPr>
            <a:spLocks noChangeArrowheads="1"/>
          </p:cNvSpPr>
          <p:nvPr/>
        </p:nvSpPr>
        <p:spPr bwMode="auto">
          <a:xfrm>
            <a:off x="3011364" y="1788016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>
                <a:cs typeface="+mn-cs"/>
              </a:rPr>
              <a:t>PRF 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6" name="Line 87"/>
          <p:cNvSpPr>
            <a:spLocks noChangeShapeType="1"/>
          </p:cNvSpPr>
          <p:nvPr/>
        </p:nvSpPr>
        <p:spPr bwMode="auto">
          <a:xfrm>
            <a:off x="2621990" y="2100234"/>
            <a:ext cx="38937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88"/>
          <p:cNvSpPr txBox="1">
            <a:spLocks noChangeArrowheads="1"/>
          </p:cNvSpPr>
          <p:nvPr/>
        </p:nvSpPr>
        <p:spPr bwMode="auto">
          <a:xfrm>
            <a:off x="392615" y="2642469"/>
            <a:ext cx="17510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`pad` </a:t>
            </a:r>
            <a:r>
              <a:rPr lang="en-US" altLang="he-IL" sz="1800" i="1" dirty="0" smtClean="0">
                <a:cs typeface="+mn-cs"/>
              </a:rPr>
              <a:t>p</a:t>
            </a:r>
            <a:r>
              <a:rPr lang="en-US" altLang="he-IL" sz="1800" i="1" baseline="-25000" dirty="0" smtClean="0">
                <a:cs typeface="+mn-cs"/>
              </a:rPr>
              <a:t>i</a:t>
            </a:r>
            <a:r>
              <a:rPr lang="en-US" altLang="he-IL" sz="1800" i="1" dirty="0" smtClean="0">
                <a:cs typeface="+mn-cs"/>
              </a:rPr>
              <a:t>=</a:t>
            </a:r>
            <a:r>
              <a:rPr lang="en-US" altLang="he-IL" sz="1800" i="1" dirty="0" err="1" smtClean="0">
                <a:cs typeface="+mn-cs"/>
              </a:rPr>
              <a:t>F</a:t>
            </a:r>
            <a:r>
              <a:rPr lang="en-US" altLang="he-IL" sz="1800" i="1" baseline="-25000" dirty="0" err="1" smtClean="0">
                <a:cs typeface="+mn-cs"/>
              </a:rPr>
              <a:t>k</a:t>
            </a:r>
            <a:r>
              <a:rPr lang="en-US" altLang="he-IL" sz="1800" i="1" dirty="0" smtClean="0">
                <a:cs typeface="+mn-cs"/>
              </a:rPr>
              <a:t>(p</a:t>
            </a:r>
            <a:r>
              <a:rPr lang="en-US" altLang="he-IL" sz="1800" i="1" baseline="-25000" dirty="0" smtClean="0">
                <a:cs typeface="+mn-cs"/>
              </a:rPr>
              <a:t>i-1</a:t>
            </a:r>
            <a:r>
              <a:rPr lang="en-US" altLang="he-IL" sz="1800" i="1" dirty="0" smtClean="0">
                <a:cs typeface="+mn-cs"/>
              </a:rPr>
              <a:t>)</a:t>
            </a:r>
            <a:endParaRPr lang="en-US" altLang="he-IL" sz="1800" i="1" dirty="0">
              <a:cs typeface="+mn-cs"/>
            </a:endParaRPr>
          </a:p>
        </p:txBody>
      </p:sp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3606396" y="1026985"/>
            <a:ext cx="39495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p</a:t>
            </a:r>
            <a:r>
              <a:rPr lang="en-US" altLang="he-IL" sz="1800" i="1" baseline="-25000" dirty="0" smtClean="0">
                <a:cs typeface="+mn-cs"/>
              </a:rPr>
              <a:t>0</a:t>
            </a:r>
            <a:endParaRPr lang="en-US" altLang="he-IL" sz="1800" baseline="-25000" dirty="0">
              <a:cs typeface="+mn-cs"/>
            </a:endParaRPr>
          </a:p>
        </p:txBody>
      </p:sp>
      <p:graphicFrame>
        <p:nvGraphicFramePr>
          <p:cNvPr id="4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34075"/>
              </p:ext>
            </p:extLst>
          </p:nvPr>
        </p:nvGraphicFramePr>
        <p:xfrm>
          <a:off x="2381413" y="2666154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797463" y="3034057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97463" y="2337582"/>
            <a:ext cx="0" cy="308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81444" y="1386518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1301737" y="3136084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m</a:t>
            </a:r>
            <a:r>
              <a:rPr lang="en-US" altLang="he-IL" sz="1800" i="1" baseline="-25000" dirty="0" smtClean="0">
                <a:cs typeface="+mn-cs"/>
              </a:rPr>
              <a:t>1</a:t>
            </a:r>
            <a:endParaRPr lang="en-US" altLang="he-IL" sz="1800" i="1" baseline="-25000" dirty="0"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13481" y="3729828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>
            <a:off x="3030452" y="3606282"/>
            <a:ext cx="500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0266"/>
              </p:ext>
            </p:extLst>
          </p:nvPr>
        </p:nvGraphicFramePr>
        <p:xfrm>
          <a:off x="6060791" y="4080273"/>
          <a:ext cx="218660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13202"/>
              </p:ext>
            </p:extLst>
          </p:nvPr>
        </p:nvGraphicFramePr>
        <p:xfrm>
          <a:off x="4364331" y="341346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Oval 79"/>
          <p:cNvSpPr>
            <a:spLocks noChangeArrowheads="1"/>
          </p:cNvSpPr>
          <p:nvPr/>
        </p:nvSpPr>
        <p:spPr bwMode="auto">
          <a:xfrm>
            <a:off x="7090207" y="3373033"/>
            <a:ext cx="557682" cy="326376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 dirty="0">
                <a:cs typeface="+mn-cs"/>
              </a:rPr>
              <a:t>+</a:t>
            </a:r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5478756" y="1819107"/>
            <a:ext cx="75883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Key k</a:t>
            </a:r>
          </a:p>
        </p:txBody>
      </p:sp>
      <p:sp>
        <p:nvSpPr>
          <p:cNvPr id="60" name="Rectangle 86"/>
          <p:cNvSpPr>
            <a:spLocks noChangeArrowheads="1"/>
          </p:cNvSpPr>
          <p:nvPr/>
        </p:nvSpPr>
        <p:spPr bwMode="auto">
          <a:xfrm>
            <a:off x="6570984" y="1717955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>
                <a:cs typeface="+mn-cs"/>
              </a:rPr>
              <a:t>PRF 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61" name="Line 87"/>
          <p:cNvSpPr>
            <a:spLocks noChangeShapeType="1"/>
          </p:cNvSpPr>
          <p:nvPr/>
        </p:nvSpPr>
        <p:spPr bwMode="auto">
          <a:xfrm>
            <a:off x="6181610" y="2030173"/>
            <a:ext cx="38937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765694" y="1137409"/>
            <a:ext cx="11147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p</a:t>
            </a:r>
            <a:r>
              <a:rPr lang="en-US" altLang="he-IL" sz="1800" i="1" baseline="-25000" dirty="0" smtClean="0">
                <a:cs typeface="+mn-cs"/>
              </a:rPr>
              <a:t>1</a:t>
            </a:r>
            <a:r>
              <a:rPr lang="en-US" altLang="he-IL" sz="1800" i="1" dirty="0" smtClean="0">
                <a:cs typeface="+mn-cs"/>
              </a:rPr>
              <a:t>=</a:t>
            </a:r>
            <a:r>
              <a:rPr lang="en-US" altLang="he-IL" sz="1800" i="1" dirty="0" err="1" smtClean="0">
                <a:cs typeface="+mn-cs"/>
              </a:rPr>
              <a:t>F</a:t>
            </a:r>
            <a:r>
              <a:rPr lang="en-US" altLang="he-IL" sz="1800" i="1" baseline="-25000" dirty="0" err="1" smtClean="0">
                <a:cs typeface="+mn-cs"/>
              </a:rPr>
              <a:t>k</a:t>
            </a:r>
            <a:r>
              <a:rPr lang="en-US" altLang="he-IL" sz="1800" i="1" dirty="0" smtClean="0">
                <a:cs typeface="+mn-cs"/>
              </a:rPr>
              <a:t>(p</a:t>
            </a:r>
            <a:r>
              <a:rPr lang="en-US" altLang="he-IL" sz="1800" i="1" baseline="-25000" dirty="0" smtClean="0">
                <a:cs typeface="+mn-cs"/>
              </a:rPr>
              <a:t>0</a:t>
            </a:r>
            <a:r>
              <a:rPr lang="en-US" altLang="he-IL" sz="1800" i="1" dirty="0" smtClean="0">
                <a:cs typeface="+mn-cs"/>
              </a:rPr>
              <a:t>)</a:t>
            </a:r>
            <a:endParaRPr lang="en-US" altLang="he-IL" sz="1800" baseline="-25000" dirty="0">
              <a:cs typeface="+mn-cs"/>
            </a:endParaRPr>
          </a:p>
        </p:txBody>
      </p:sp>
      <p:graphicFrame>
        <p:nvGraphicFramePr>
          <p:cNvPr id="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95754"/>
              </p:ext>
            </p:extLst>
          </p:nvPr>
        </p:nvGraphicFramePr>
        <p:xfrm>
          <a:off x="5941033" y="2596093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7357083" y="2963996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357083" y="2267521"/>
            <a:ext cx="0" cy="308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83"/>
          <p:cNvSpPr txBox="1">
            <a:spLocks noChangeArrowheads="1"/>
          </p:cNvSpPr>
          <p:nvPr/>
        </p:nvSpPr>
        <p:spPr bwMode="auto">
          <a:xfrm>
            <a:off x="5505826" y="2693869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m</a:t>
            </a:r>
            <a:r>
              <a:rPr lang="en-US" altLang="he-IL" sz="1800" i="1" baseline="-25000" dirty="0" smtClean="0">
                <a:cs typeface="+mn-cs"/>
              </a:rPr>
              <a:t>2</a:t>
            </a:r>
            <a:endParaRPr lang="en-US" altLang="he-IL" sz="1800" i="1" baseline="-25000" dirty="0">
              <a:cs typeface="+mn-c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73101" y="3659767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2"/>
          </p:cNvCxnSpPr>
          <p:nvPr/>
        </p:nvCxnSpPr>
        <p:spPr>
          <a:xfrm>
            <a:off x="6590072" y="3536221"/>
            <a:ext cx="500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603190" y="1277236"/>
            <a:ext cx="2660073" cy="1554829"/>
          </a:xfrm>
          <a:custGeom>
            <a:avLst/>
            <a:gdLst>
              <a:gd name="connsiteX0" fmla="*/ 0 w 2660073"/>
              <a:gd name="connsiteY0" fmla="*/ 1554829 h 1554829"/>
              <a:gd name="connsiteX1" fmla="*/ 1219200 w 2660073"/>
              <a:gd name="connsiteY1" fmla="*/ 58538 h 1554829"/>
              <a:gd name="connsiteX2" fmla="*/ 2660073 w 2660073"/>
              <a:gd name="connsiteY2" fmla="*/ 446466 h 15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0073" h="1554829">
                <a:moveTo>
                  <a:pt x="0" y="1554829"/>
                </a:moveTo>
                <a:cubicBezTo>
                  <a:pt x="387927" y="899047"/>
                  <a:pt x="775855" y="243265"/>
                  <a:pt x="1219200" y="58538"/>
                </a:cubicBezTo>
                <a:cubicBezTo>
                  <a:pt x="1662545" y="-126189"/>
                  <a:pt x="2161309" y="160138"/>
                  <a:pt x="2660073" y="446466"/>
                </a:cubicBezTo>
              </a:path>
            </a:pathLst>
          </a:custGeom>
          <a:noFill/>
          <a:ln w="28575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402499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he-IL" i="1" dirty="0" smtClean="0"/>
              <a:t>c</a:t>
            </a:r>
            <a:r>
              <a:rPr lang="en-US" altLang="he-IL" i="1" baseline="-25000" dirty="0" smtClean="0"/>
              <a:t>i</a:t>
            </a:r>
            <a:r>
              <a:rPr lang="en-US" altLang="he-IL" i="1" dirty="0" smtClean="0"/>
              <a:t> </a:t>
            </a:r>
            <a:r>
              <a:rPr lang="en-US" altLang="he-IL" i="1" dirty="0"/>
              <a:t>=</a:t>
            </a:r>
            <a:r>
              <a:rPr lang="en-US" altLang="he-IL" i="1" dirty="0" err="1"/>
              <a:t>m</a:t>
            </a:r>
            <a:r>
              <a:rPr lang="en-US" altLang="he-IL" i="1" baseline="-25000" dirty="0" err="1"/>
              <a:t>I</a:t>
            </a:r>
            <a:r>
              <a:rPr lang="en-US" altLang="he-IL" i="1" dirty="0" err="1">
                <a:latin typeface="Symbol" panose="05050102010706020507" pitchFamily="18" charset="2"/>
              </a:rPr>
              <a:t></a:t>
            </a:r>
            <a:r>
              <a:rPr lang="en-US" altLang="he-IL" i="1" dirty="0" err="1" smtClean="0"/>
              <a:t>F</a:t>
            </a:r>
            <a:r>
              <a:rPr lang="en-US" altLang="he-IL" i="1" baseline="-25000" dirty="0" err="1" smtClean="0"/>
              <a:t>k</a:t>
            </a:r>
            <a:r>
              <a:rPr lang="en-US" altLang="he-IL" i="1" dirty="0" smtClean="0"/>
              <a:t>(p</a:t>
            </a:r>
            <a:r>
              <a:rPr lang="en-US" altLang="he-IL" i="1" baseline="-25000" dirty="0" smtClean="0"/>
              <a:t>i</a:t>
            </a:r>
            <a:r>
              <a:rPr lang="en-US" altLang="he-IL" i="1" dirty="0"/>
              <a:t>) </a:t>
            </a:r>
            <a:endParaRPr lang="en-US" altLang="he-IL" i="1" baseline="-25000" dirty="0"/>
          </a:p>
        </p:txBody>
      </p:sp>
      <p:sp>
        <p:nvSpPr>
          <p:cNvPr id="71" name="Freeform 70"/>
          <p:cNvSpPr/>
          <p:nvPr/>
        </p:nvSpPr>
        <p:spPr>
          <a:xfrm>
            <a:off x="8195850" y="1221637"/>
            <a:ext cx="2628033" cy="1554829"/>
          </a:xfrm>
          <a:custGeom>
            <a:avLst/>
            <a:gdLst>
              <a:gd name="connsiteX0" fmla="*/ 0 w 2660073"/>
              <a:gd name="connsiteY0" fmla="*/ 1554829 h 1554829"/>
              <a:gd name="connsiteX1" fmla="*/ 1219200 w 2660073"/>
              <a:gd name="connsiteY1" fmla="*/ 58538 h 1554829"/>
              <a:gd name="connsiteX2" fmla="*/ 2660073 w 2660073"/>
              <a:gd name="connsiteY2" fmla="*/ 446466 h 15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0073" h="1554829">
                <a:moveTo>
                  <a:pt x="0" y="1554829"/>
                </a:moveTo>
                <a:cubicBezTo>
                  <a:pt x="387927" y="899047"/>
                  <a:pt x="775855" y="243265"/>
                  <a:pt x="1219200" y="58538"/>
                </a:cubicBezTo>
                <a:cubicBezTo>
                  <a:pt x="1662545" y="-126189"/>
                  <a:pt x="2161309" y="160138"/>
                  <a:pt x="2660073" y="446466"/>
                </a:cubicBezTo>
              </a:path>
            </a:pathLst>
          </a:custGeom>
          <a:noFill/>
          <a:ln w="28575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2067025" y="4119116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c</a:t>
            </a:r>
            <a:r>
              <a:rPr lang="en-US" altLang="he-IL" sz="1800" i="1" baseline="-25000" dirty="0" smtClean="0">
                <a:cs typeface="+mn-cs"/>
              </a:rPr>
              <a:t>1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73" name="Text Box 83"/>
          <p:cNvSpPr txBox="1">
            <a:spLocks noChangeArrowheads="1"/>
          </p:cNvSpPr>
          <p:nvPr/>
        </p:nvSpPr>
        <p:spPr bwMode="auto">
          <a:xfrm>
            <a:off x="5620518" y="4090992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cs typeface="+mn-cs"/>
              </a:rPr>
              <a:t>c</a:t>
            </a:r>
            <a:r>
              <a:rPr lang="en-US" altLang="he-IL" sz="1800" i="1" baseline="-25000" dirty="0" smtClean="0">
                <a:cs typeface="+mn-cs"/>
              </a:rPr>
              <a:t>2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783845"/>
          </a:xfrm>
        </p:spPr>
        <p:txBody>
          <a:bodyPr/>
          <a:lstStyle/>
          <a:p>
            <a:r>
              <a:rPr lang="en-US" dirty="0" smtClean="0"/>
              <a:t>‘Stateless stream cipher’ using PRF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342306" y="5394771"/>
            <a:ext cx="52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0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be random (stateless) or counter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38" y="5792648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called Output Feedback Mode when using a block cipher (later)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6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smtClean="0"/>
              <a:t>Most ancient: At-</a:t>
            </a:r>
            <a:r>
              <a:rPr lang="en-US" altLang="he-IL" sz="3800" dirty="0" err="1" smtClean="0"/>
              <a:t>BaSh</a:t>
            </a:r>
            <a:r>
              <a:rPr lang="en-US" altLang="he-IL" sz="3800" dirty="0" smtClean="0"/>
              <a:t> and </a:t>
            </a:r>
            <a:r>
              <a:rPr lang="en-US" altLang="he-IL" sz="3800" dirty="0" err="1" smtClean="0"/>
              <a:t>AzBy</a:t>
            </a:r>
            <a:endParaRPr lang="en-US" altLang="he-IL" sz="380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3250" cy="5215855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At-Bash: </a:t>
            </a:r>
            <a:r>
              <a:rPr lang="en-US" altLang="he-IL" sz="2100" dirty="0" smtClean="0"/>
              <a:t>maps letters in Hebrew alphabet: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First letter (Aleph) to last (</a:t>
            </a:r>
            <a:r>
              <a:rPr lang="en-US" altLang="he-IL" sz="1700" dirty="0" err="1" smtClean="0"/>
              <a:t>Taf</a:t>
            </a:r>
            <a:r>
              <a:rPr lang="en-US" altLang="he-IL" sz="1700" dirty="0" smtClean="0"/>
              <a:t>): At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Second (Bat) to one-before-last (Shin): </a:t>
            </a:r>
            <a:r>
              <a:rPr lang="en-US" altLang="he-IL" sz="1700" dirty="0" err="1" smtClean="0"/>
              <a:t>BaSh</a:t>
            </a:r>
            <a:endParaRPr lang="en-US" altLang="he-IL" sz="1700" dirty="0" smtClean="0"/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Hence name: At-Bash, or in Hebrew letters: </a:t>
            </a:r>
            <a:r>
              <a:rPr lang="he-IL" altLang="he-IL" sz="1800" dirty="0" err="1" smtClean="0"/>
              <a:t>אתבש</a:t>
            </a:r>
            <a:endParaRPr lang="en-US" altLang="he-IL" sz="17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err="1" smtClean="0"/>
              <a:t>AzBy</a:t>
            </a:r>
            <a:r>
              <a:rPr lang="en-US" altLang="he-IL" sz="2100" dirty="0" smtClean="0"/>
              <a:t>: same idea, for Latin alphabet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err="1" smtClean="0"/>
              <a:t>A</a:t>
            </a:r>
            <a:r>
              <a:rPr lang="en-US" altLang="he-IL" sz="1600" dirty="0" err="1" smtClean="0">
                <a:sym typeface="Wingdings" panose="05000000000000000000" pitchFamily="2" charset="2"/>
              </a:rPr>
              <a:t>z</a:t>
            </a:r>
            <a:r>
              <a:rPr lang="en-US" altLang="he-IL" sz="1600" dirty="0" smtClean="0">
                <a:sym typeface="Wingdings" panose="05000000000000000000" pitchFamily="2" charset="2"/>
              </a:rPr>
              <a:t>, </a:t>
            </a:r>
            <a:r>
              <a:rPr lang="en-US" altLang="he-IL" sz="1600" dirty="0" err="1" smtClean="0">
                <a:sym typeface="Wingdings" panose="05000000000000000000" pitchFamily="2" charset="2"/>
              </a:rPr>
              <a:t>By</a:t>
            </a:r>
            <a:r>
              <a:rPr lang="en-US" altLang="he-IL" sz="1600" dirty="0" smtClean="0">
                <a:sym typeface="Wingdings" panose="05000000000000000000" pitchFamily="2" charset="2"/>
              </a:rPr>
              <a:t>, …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da-DK" altLang="he-IL" sz="1600" dirty="0"/>
              <a:t>For 26-char </a:t>
            </a:r>
            <a:r>
              <a:rPr lang="da-DK" altLang="he-IL" sz="1600" dirty="0" smtClean="0"/>
              <a:t>alphabet, letters mapped to 0,1...25: </a:t>
            </a:r>
            <a:r>
              <a:rPr lang="da-DK" altLang="he-IL" sz="1600" dirty="0"/>
              <a:t>E(m)=</a:t>
            </a:r>
            <a:r>
              <a:rPr lang="da-DK" altLang="he-IL" sz="1600" dirty="0" smtClean="0"/>
              <a:t>25-m</a:t>
            </a:r>
            <a:endParaRPr lang="en-US" altLang="he-IL" sz="1600" dirty="0" smtClean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50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 smtClean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16635"/>
              </p:ext>
            </p:extLst>
          </p:nvPr>
        </p:nvGraphicFramePr>
        <p:xfrm>
          <a:off x="2339752" y="36450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06956"/>
              </p:ext>
            </p:extLst>
          </p:nvPr>
        </p:nvGraphicFramePr>
        <p:xfrm>
          <a:off x="2339752" y="480739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3692698"/>
            <a:ext cx="165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Hebrew:</a:t>
            </a:r>
          </a:p>
          <a:p>
            <a:r>
              <a:rPr lang="he-IL" dirty="0" err="1" smtClean="0">
                <a:solidFill>
                  <a:schemeClr val="tx1"/>
                </a:solidFill>
              </a:rPr>
              <a:t>אתבש</a:t>
            </a:r>
            <a:r>
              <a:rPr lang="en-US" dirty="0" smtClean="0">
                <a:solidFill>
                  <a:schemeClr val="tx1"/>
                </a:solidFill>
              </a:rPr>
              <a:t> At-</a:t>
            </a:r>
            <a:r>
              <a:rPr lang="en-US" dirty="0" err="1" smtClean="0">
                <a:solidFill>
                  <a:schemeClr val="tx1"/>
                </a:solidFill>
              </a:rPr>
              <a:t>BaSh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359" y="477572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Latin: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AzBy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PRF Applications (2)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262611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PRFs have many applications: encryption, authentication, key management…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E.g.: given PRF, construct encryption scheme (soon)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Example: derive independent key for each day </a:t>
            </a:r>
            <a:r>
              <a:rPr lang="en-US" altLang="he-IL" sz="2500" i="1" dirty="0" smtClean="0"/>
              <a:t>d</a:t>
            </a:r>
            <a:r>
              <a:rPr lang="en-US" altLang="he-IL" sz="2500" dirty="0" smtClean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Easy, with PRF and single shared key </a:t>
            </a:r>
            <a:r>
              <a:rPr lang="en-US" altLang="he-IL" sz="2100" i="1" dirty="0" smtClean="0"/>
              <a:t>k</a:t>
            </a:r>
            <a:endParaRPr lang="en-US" altLang="he-IL" sz="21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Key for day </a:t>
            </a:r>
            <a:r>
              <a:rPr lang="en-US" altLang="he-IL" sz="2100" i="1" dirty="0" smtClean="0"/>
              <a:t>d </a:t>
            </a:r>
            <a:r>
              <a:rPr lang="en-US" altLang="he-IL" sz="2100" dirty="0" smtClean="0"/>
              <a:t>is </a:t>
            </a:r>
            <a:r>
              <a:rPr lang="en-US" altLang="he-IL" sz="2100" i="1" dirty="0" err="1" smtClean="0"/>
              <a:t>k</a:t>
            </a:r>
            <a:r>
              <a:rPr lang="en-US" altLang="he-IL" sz="2100" i="1" baseline="-25000" dirty="0" err="1" smtClean="0"/>
              <a:t>d</a:t>
            </a:r>
            <a:r>
              <a:rPr lang="en-US" altLang="he-IL" sz="2100" i="1" dirty="0" smtClean="0"/>
              <a:t>=</a:t>
            </a:r>
            <a:r>
              <a:rPr lang="en-US" altLang="he-IL" sz="2100" i="1" dirty="0" err="1" smtClean="0"/>
              <a:t>F</a:t>
            </a:r>
            <a:r>
              <a:rPr lang="en-US" altLang="he-IL" sz="2100" i="1" baseline="-25000" dirty="0" err="1" smtClean="0"/>
              <a:t>k</a:t>
            </a:r>
            <a:r>
              <a:rPr lang="en-US" altLang="he-IL" sz="2100" i="1" dirty="0" smtClean="0"/>
              <a:t>(d)</a:t>
            </a:r>
            <a:endParaRPr lang="en-US" altLang="he-IL" sz="21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Similarly: separate keys for different goals, e.g., encryption and authentication </a:t>
            </a:r>
            <a:endParaRPr lang="en-US" altLang="he-IL" sz="1700" dirty="0" smtClean="0"/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PRF </a:t>
            </a:r>
            <a:r>
              <a:rPr lang="en-US" altLang="he-IL" sz="1800" i="1" dirty="0" err="1"/>
              <a:t>F</a:t>
            </a:r>
            <a:r>
              <a:rPr lang="en-US" altLang="he-IL" sz="1800" i="1" baseline="-25000" dirty="0" err="1"/>
              <a:t>k</a:t>
            </a:r>
            <a:endParaRPr lang="en-US" altLang="he-IL" sz="1800" i="1" baseline="-25000" dirty="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smtClean="0"/>
              <a:t>d</a:t>
            </a:r>
            <a:endParaRPr lang="en-US" altLang="he-IL" sz="1800" baseline="-25000" dirty="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 smtClean="0"/>
              <a:t>F</a:t>
            </a:r>
            <a:r>
              <a:rPr lang="en-US" altLang="he-IL" sz="1800" i="1" baseline="-25000" dirty="0" err="1" smtClean="0"/>
              <a:t>k</a:t>
            </a:r>
            <a:r>
              <a:rPr lang="en-US" altLang="he-IL" sz="1800" i="1" dirty="0" smtClean="0"/>
              <a:t>(d)</a:t>
            </a:r>
            <a:endParaRPr lang="en-US" altLang="he-IL" sz="1800" i="1" baseline="-25000" dirty="0"/>
          </a:p>
        </p:txBody>
      </p:sp>
      <p:sp>
        <p:nvSpPr>
          <p:cNvPr id="5" name="Oval 4"/>
          <p:cNvSpPr/>
          <p:nvPr/>
        </p:nvSpPr>
        <p:spPr bwMode="auto">
          <a:xfrm>
            <a:off x="3923928" y="3068960"/>
            <a:ext cx="2592288" cy="1318955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 smtClean="0"/>
              <a:t>We defined security for PRG and PRF.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But…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about security of encryption??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797152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 bit tricky, in fact.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define secure encryption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-28575" y="1447801"/>
            <a:ext cx="8369306" cy="1966913"/>
            <a:chOff x="-37" y="896"/>
            <a:chExt cx="5272" cy="1239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-37" y="1679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672" y="1638"/>
              <a:ext cx="816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ciphertext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336" y="1036"/>
              <a:ext cx="246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20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6" y="1627"/>
              <a:ext cx="86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decryption 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697" y="1882"/>
              <a:ext cx="749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066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174" y="897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Bob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decryption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3632" y="1118"/>
              <a:ext cx="378" cy="385"/>
              <a:chOff x="171" y="1789"/>
              <a:chExt cx="378" cy="385"/>
            </a:xfrm>
          </p:grpSpPr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171" y="1789"/>
                <a:ext cx="222" cy="2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endParaRPr lang="en-US" sz="24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</p:grp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51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" name="Picture 30" descr="BS00768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 flipV="1">
              <a:off x="942" y="896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3827" y="2495166"/>
            <a:ext cx="1068109" cy="1153296"/>
          </a:xfrm>
          <a:prstGeom prst="rect">
            <a:avLst/>
          </a:prstGeom>
        </p:spPr>
      </p:pic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5022572" y="3007068"/>
            <a:ext cx="693687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9837" y="1219204"/>
            <a:ext cx="1449559" cy="1262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534" y="1156041"/>
            <a:ext cx="708396" cy="1326083"/>
          </a:xfrm>
          <a:prstGeom prst="rect">
            <a:avLst/>
          </a:prstGeom>
        </p:spPr>
      </p:pic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27024" y="3750771"/>
            <a:ext cx="8258836" cy="183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kern="0" dirty="0" smtClean="0"/>
              <a:t>Define a secure symmetric cryptosystem</a:t>
            </a:r>
            <a:endParaRPr lang="en-US" sz="2400" kern="0" dirty="0"/>
          </a:p>
          <a:p>
            <a:r>
              <a:rPr lang="en-US" sz="2400" kern="0" dirty="0" smtClean="0"/>
              <a:t>Refer to (1) Attacker model and (2) success criteria </a:t>
            </a:r>
          </a:p>
          <a:p>
            <a:r>
              <a:rPr lang="en-US" sz="2400" kern="0" dirty="0" smtClean="0"/>
              <a:t>Be as precise as possible, take five minutes</a:t>
            </a:r>
          </a:p>
          <a:p>
            <a:r>
              <a:rPr lang="en-US" sz="2400" kern="0" dirty="0" smtClean="0"/>
              <a:t>Write down; one good proposal gets late submission day!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905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5016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itchFamily="34" charset="-128"/>
              </a:rPr>
              <a:t>Attacker Capabilities / Model</a:t>
            </a: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000" y="8382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95736" y="19888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000" y="2128623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(KPA)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21" y="3288268"/>
            <a:ext cx="79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(CPA)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50" y="5157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(CCA)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80924" y="6019800"/>
            <a:ext cx="6991476" cy="6495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rgbClr val="000000"/>
              </a:buClr>
              <a:buSzPct val="100000"/>
            </a:pPr>
            <a:r>
              <a:rPr lang="en-US" sz="2400" dirty="0"/>
              <a:t>And… Probabilistic Polynomial Time (PPT</a:t>
            </a:r>
            <a:r>
              <a:rPr lang="en-US" sz="2400" dirty="0" smtClean="0"/>
              <a:t>) 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651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(Full) Message recovery? – may be an overkill. E.g., when m</a:t>
            </a:r>
            <a:r>
              <a:rPr lang="en-US" altLang="he-IL" sz="2400" dirty="0">
                <a:latin typeface="Symbol" panose="05050102010706020507" pitchFamily="18" charset="2"/>
              </a:rPr>
              <a:t></a:t>
            </a:r>
            <a:r>
              <a:rPr lang="en-US" altLang="he-IL" dirty="0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Well-defined notion: ‘semantic security’ [crypto course]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Indistinguishability</a:t>
            </a:r>
            <a:r>
              <a:rPr lang="en-US" altLang="he-IL" dirty="0"/>
              <a:t>: Eve ‘wins’ if she </a:t>
            </a:r>
            <a:r>
              <a:rPr lang="en-US" altLang="he-IL" u="sng" dirty="0"/>
              <a:t>distinguishes</a:t>
            </a:r>
            <a:r>
              <a:rPr lang="en-US" altLang="he-IL" dirty="0"/>
              <a:t> between encryptions of two </a:t>
            </a:r>
            <a:r>
              <a:rPr lang="en-US" altLang="he-IL" dirty="0" smtClean="0"/>
              <a:t>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We focus on indistinguishability: 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In crypto course: equivalent to semantic security</a:t>
            </a:r>
          </a:p>
        </p:txBody>
      </p:sp>
    </p:spTree>
    <p:extLst>
      <p:ext uri="{BB962C8B-B14F-4D97-AF65-F5344CB8AC3E}">
        <p14:creationId xmlns:p14="http://schemas.microsoft.com/office/powerpoint/2010/main" val="12699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74063-64C0-455F-99CD-3A130F7655D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he-IL" sz="1800"/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333375"/>
            <a:ext cx="844708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100" dirty="0" smtClean="0"/>
              <a:t>Indistinguishability: Encryption is like disguise…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001713"/>
            <a:ext cx="8377238" cy="533876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800" dirty="0" smtClean="0"/>
              <a:t>With a good disguise, adversary…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 smtClean="0"/>
              <a:t>Can’t even tell the most pretty from the most ugly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 smtClean="0"/>
              <a:t>Can’t even identify the same disguised person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 smtClean="0"/>
              <a:t>Talk to masked Rachel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 smtClean="0"/>
              <a:t>She disappears for few minutes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 smtClean="0"/>
              <a:t>Who returned? Rachel or Leah? 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 smtClean="0">
                <a:solidFill>
                  <a:schemeClr val="accent2"/>
                </a:solidFill>
              </a:rPr>
              <a:t>As long as they are roughly same size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 smtClean="0">
                <a:solidFill>
                  <a:schemeClr val="accent2"/>
                </a:solidFill>
              </a:rPr>
              <a:t>A giant can never disguise as a dwarf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7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800" dirty="0" smtClean="0"/>
              <a:t>With good encryption, adversary can’t find </a:t>
            </a:r>
            <a:r>
              <a:rPr lang="en-US" altLang="he-IL" sz="2800" i="1" dirty="0" smtClean="0"/>
              <a:t>m</a:t>
            </a:r>
            <a:r>
              <a:rPr lang="en-US" altLang="he-IL" sz="2800" i="1" baseline="-25000" dirty="0" smtClean="0"/>
              <a:t>0,</a:t>
            </a:r>
            <a:r>
              <a:rPr lang="en-US" altLang="he-IL" sz="2800" i="1" dirty="0" smtClean="0"/>
              <a:t> m</a:t>
            </a:r>
            <a:r>
              <a:rPr lang="en-US" altLang="he-IL" sz="2800" i="1" baseline="-25000" dirty="0" smtClean="0"/>
              <a:t>1</a:t>
            </a:r>
            <a:r>
              <a:rPr lang="en-US" altLang="he-IL" sz="2800" i="1" dirty="0" smtClean="0"/>
              <a:t> </a:t>
            </a:r>
            <a:r>
              <a:rPr lang="en-US" altLang="he-IL" sz="2800" dirty="0" err="1" smtClean="0"/>
              <a:t>s.t.</a:t>
            </a:r>
            <a:r>
              <a:rPr lang="en-US" altLang="he-IL" sz="2800" dirty="0" smtClean="0"/>
              <a:t> |</a:t>
            </a:r>
            <a:r>
              <a:rPr lang="en-US" altLang="he-IL" sz="2800" i="1" dirty="0" smtClean="0"/>
              <a:t>m</a:t>
            </a:r>
            <a:r>
              <a:rPr lang="en-US" altLang="he-IL" sz="2800" i="1" baseline="-25000" dirty="0" smtClean="0"/>
              <a:t>0</a:t>
            </a:r>
            <a:r>
              <a:rPr lang="en-US" altLang="he-IL" sz="2800" i="1" dirty="0" smtClean="0"/>
              <a:t>|=|m</a:t>
            </a:r>
            <a:r>
              <a:rPr lang="en-US" altLang="he-IL" sz="2800" i="1" baseline="-25000" dirty="0" smtClean="0"/>
              <a:t>1</a:t>
            </a:r>
            <a:r>
              <a:rPr lang="en-US" altLang="he-IL" sz="2800" i="1" dirty="0" smtClean="0"/>
              <a:t>|, </a:t>
            </a:r>
            <a:r>
              <a:rPr lang="en-US" altLang="he-IL" sz="2800" dirty="0" smtClean="0"/>
              <a:t>yet she can identify </a:t>
            </a:r>
            <a:r>
              <a:rPr lang="en-US" altLang="he-IL" sz="2800" i="1" dirty="0" smtClean="0"/>
              <a:t>E(m</a:t>
            </a:r>
            <a:r>
              <a:rPr lang="en-US" altLang="he-IL" sz="2800" i="1" baseline="-25000" dirty="0" smtClean="0"/>
              <a:t>0</a:t>
            </a:r>
            <a:r>
              <a:rPr lang="en-US" altLang="he-IL" sz="2800" i="1" dirty="0" smtClean="0"/>
              <a:t>) </a:t>
            </a:r>
            <a:r>
              <a:rPr lang="en-US" altLang="he-IL" sz="2800" dirty="0" smtClean="0"/>
              <a:t>vs. </a:t>
            </a:r>
            <a:r>
              <a:rPr lang="en-US" altLang="he-IL" sz="2800" i="1" dirty="0" smtClean="0"/>
              <a:t>E(m</a:t>
            </a:r>
            <a:r>
              <a:rPr lang="en-US" altLang="he-IL" sz="2800" i="1" baseline="-25000" dirty="0" smtClean="0"/>
              <a:t>1</a:t>
            </a:r>
            <a:r>
              <a:rPr lang="en-US" altLang="he-IL" sz="2800" i="1" dirty="0" smtClean="0"/>
              <a:t>)</a:t>
            </a:r>
            <a:r>
              <a:rPr lang="en-US" altLang="he-IL" sz="28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900" dirty="0" smtClean="0">
                <a:solidFill>
                  <a:srgbClr val="FF0000"/>
                </a:solidFill>
              </a:rPr>
              <a:t>Encryption must be randomized – or stateful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 dirty="0" smtClean="0"/>
              <a:t>Defining Secure Encryption</a:t>
            </a:r>
            <a:endParaRPr lang="he-IL" altLang="he-IL" dirty="0" smtClean="0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796925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Computational limitations? </a:t>
            </a:r>
            <a:r>
              <a:rPr lang="en-US" altLang="he-IL" dirty="0" smtClean="0">
                <a:sym typeface="Wingdings" panose="05000000000000000000" pitchFamily="2" charset="2"/>
              </a:rPr>
              <a:t> PPT</a:t>
            </a:r>
            <a:endParaRPr lang="en-US" altLang="he-IL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Data: ciphertext only (CTO)? Known/chosen plaintext (KPA/CPA)?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Indistinguishability: Eve ‘wins’ if she </a:t>
            </a:r>
            <a:r>
              <a:rPr lang="en-US" altLang="he-IL" u="sng" dirty="0" smtClean="0"/>
              <a:t>distinguishes</a:t>
            </a:r>
            <a:r>
              <a:rPr lang="en-US" altLang="he-IL" dirty="0" smtClean="0"/>
              <a:t> between encryptions of two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 smtClean="0"/>
              <a:t>Stateful or stateless?  </a:t>
            </a:r>
            <a:endParaRPr lang="he-IL" alt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 dirty="0" smtClean="0">
                <a:solidFill>
                  <a:schemeClr val="tx1"/>
                </a:solidFill>
              </a:rPr>
              <a:t>Conservative Design Principle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When </a:t>
            </a:r>
            <a:r>
              <a:rPr lang="en-US" altLang="he-IL" sz="2800" dirty="0"/>
              <a:t>designing, evaluating </a:t>
            </a:r>
            <a:r>
              <a:rPr lang="en-US" altLang="he-IL" sz="2800" dirty="0" smtClean="0"/>
              <a:t>a scheme</a:t>
            </a:r>
            <a:r>
              <a:rPr lang="en-US" altLang="he-IL" sz="2800" dirty="0"/>
              <a:t>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Consider most powerful attacker </a:t>
            </a:r>
            <a:r>
              <a:rPr lang="en-US" altLang="he-IL" sz="2400" dirty="0" smtClean="0"/>
              <a:t>(CTO&lt; KPA&lt; CPA) </a:t>
            </a:r>
            <a:endParaRPr lang="en-US" altLang="he-IL" sz="2400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Be as general as possible – cover many applications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‘Easy’ 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Indistinguishability, not message/key recovery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Make it easy to use it securely, hard to be wrong!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Which use some crypto scheme(s)…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Restrict attacker’s capabilities (e.g., avoid known/chosen plaintext)</a:t>
            </a:r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8349" y="4869160"/>
            <a:ext cx="486730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Note: this </a:t>
            </a:r>
            <a:r>
              <a:rPr lang="en-US" dirty="0" err="1" smtClean="0">
                <a:solidFill>
                  <a:srgbClr val="FF00FF"/>
                </a:solidFill>
              </a:rPr>
              <a:t>def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uses randomization, and only CPA; for non-CPA and stateful, deterministic definitions, see crypto course.</a:t>
            </a:r>
            <a:endParaRPr lang="he-IL" dirty="0">
              <a:solidFill>
                <a:srgbClr val="FF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383" t="37504" r="23396" b="21885"/>
          <a:stretch/>
        </p:blipFill>
        <p:spPr>
          <a:xfrm>
            <a:off x="-7248" y="692696"/>
            <a:ext cx="931672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44" y="620688"/>
            <a:ext cx="8291512" cy="1373187"/>
          </a:xfrm>
        </p:spPr>
        <p:txBody>
          <a:bodyPr/>
          <a:lstStyle/>
          <a:p>
            <a:r>
              <a:rPr lang="en-US" dirty="0" smtClean="0"/>
              <a:t>What’s next?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 a secure cryptosystem?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 how can we know it’s secure?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/>
                </a:solidFill>
              </a:rPr>
              <a:t>Proof of security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P ≠ NP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(</a:t>
            </a:r>
            <a:r>
              <a:rPr lang="en-US" altLang="he-IL" dirty="0" err="1" smtClean="0"/>
              <a:t>Unkeyed</a:t>
            </a:r>
            <a:r>
              <a:rPr lang="en-US" altLang="he-IL" dirty="0" smtClean="0"/>
              <a:t>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olidFill>
                  <a:srgbClr val="FF00FF"/>
                </a:solidFill>
              </a:rPr>
              <a:t>Rotate</a:t>
            </a:r>
            <a:r>
              <a:rPr lang="en-US" altLang="he-IL" dirty="0" smtClean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</a:t>
            </a:r>
            <a:r>
              <a:rPr lang="en-US" altLang="he-IL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he-IL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k l m n o p q …</a:t>
            </a:r>
            <a:br>
              <a:rPr lang="en-US" altLang="he-IL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E(p) = p+3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 smtClean="0"/>
              <a:t>Ceasar</a:t>
            </a:r>
            <a:r>
              <a:rPr lang="en-US" altLang="he-IL" dirty="0" smtClean="0"/>
              <a:t> and </a:t>
            </a:r>
            <a:r>
              <a:rPr lang="en-US" altLang="he-IL" dirty="0" err="1" smtClean="0"/>
              <a:t>AtBash</a:t>
            </a:r>
            <a:r>
              <a:rPr lang="en-US" altLang="he-IL" dirty="0" smtClean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>
                <a:sym typeface="Wingdings" panose="05000000000000000000" pitchFamily="2" charset="2"/>
              </a:rPr>
              <a:t>‘Security by obscurity’</a:t>
            </a:r>
            <a:endParaRPr lang="en-US" altLang="he-I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 dirty="0" smtClean="0">
                <a:solidFill>
                  <a:schemeClr val="tx1"/>
                </a:solidFill>
              </a:rPr>
              <a:t>Crypto Building-Blocks Principle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>
                <a:solidFill>
                  <a:srgbClr val="FF00FF"/>
                </a:solidFill>
              </a:rPr>
              <a:t>Design and focus </a:t>
            </a:r>
            <a:r>
              <a:rPr lang="en-US" altLang="he-IL" sz="2800" dirty="0">
                <a:solidFill>
                  <a:srgbClr val="FF00FF"/>
                </a:solidFill>
              </a:rPr>
              <a:t>cryptanalysis efforts on few basic </a:t>
            </a:r>
            <a:r>
              <a:rPr lang="en-US" altLang="he-IL" sz="2800" dirty="0" smtClean="0">
                <a:solidFill>
                  <a:srgbClr val="FF00FF"/>
                </a:solidFill>
              </a:rPr>
              <a:t>functions: </a:t>
            </a:r>
            <a:r>
              <a:rPr lang="en-US" altLang="he-IL" sz="2800" dirty="0" smtClean="0">
                <a:solidFill>
                  <a:schemeClr val="accent2"/>
                </a:solidFill>
              </a:rPr>
              <a:t>simple, </a:t>
            </a:r>
            <a:r>
              <a:rPr lang="en-US" altLang="he-IL" sz="2800" dirty="0">
                <a:solidFill>
                  <a:schemeClr val="accent2"/>
                </a:solidFill>
              </a:rPr>
              <a:t>easy to </a:t>
            </a:r>
            <a:r>
              <a:rPr lang="en-US" altLang="he-IL" sz="2800" dirty="0" smtClean="0">
                <a:solidFill>
                  <a:schemeClr val="accent2"/>
                </a:solidFill>
              </a:rPr>
              <a:t>test, replaceable</a:t>
            </a:r>
            <a:endParaRPr lang="en-US" altLang="he-IL" sz="28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>
                <a:solidFill>
                  <a:srgbClr val="FF00FF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Provably secure constructions:</a:t>
            </a:r>
            <a:br>
              <a:rPr lang="en-US" altLang="he-IL" sz="2400" dirty="0" smtClean="0">
                <a:solidFill>
                  <a:srgbClr val="FF00FF"/>
                </a:solidFill>
              </a:rPr>
            </a:br>
            <a:r>
              <a:rPr lang="en-US" altLang="he-IL" sz="2400" dirty="0" smtClean="0">
                <a:solidFill>
                  <a:srgbClr val="FF00FF"/>
                </a:solidFill>
              </a:rPr>
              <a:t>attack on scheme </a:t>
            </a:r>
            <a:r>
              <a:rPr lang="en-US" altLang="he-IL" sz="24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 smtClean="0">
              <a:solidFill>
                <a:srgbClr val="FF00FF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E.g.,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build encryption from PRG/PRF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PRG/PRF: </a:t>
            </a:r>
            <a:r>
              <a:rPr lang="en-US" altLang="he-IL" sz="2400" dirty="0" smtClean="0">
                <a:solidFill>
                  <a:srgbClr val="FF0000"/>
                </a:solidFill>
              </a:rPr>
              <a:t>deterministic, stateless</a:t>
            </a:r>
            <a:r>
              <a:rPr lang="en-US" altLang="he-IL" sz="2400" dirty="0" smtClean="0"/>
              <a:t>, </a:t>
            </a:r>
            <a:r>
              <a:rPr lang="en-US" altLang="he-IL" sz="2400" dirty="0" smtClean="0">
                <a:solidFill>
                  <a:srgbClr val="00B050"/>
                </a:solidFill>
              </a:rPr>
              <a:t>FIL</a:t>
            </a:r>
            <a:r>
              <a:rPr lang="en-US" altLang="he-IL" sz="2400" dirty="0" smtClean="0"/>
              <a:t> (Fixed-Input-Length), </a:t>
            </a:r>
            <a:r>
              <a:rPr lang="en-US" altLang="he-IL" sz="2400" dirty="0" smtClean="0">
                <a:solidFill>
                  <a:srgbClr val="0070C0"/>
                </a:solidFill>
              </a:rPr>
              <a:t>single function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Encryption: </a:t>
            </a:r>
            <a:r>
              <a:rPr lang="en-US" altLang="he-IL" sz="2400" dirty="0" smtClean="0">
                <a:solidFill>
                  <a:srgbClr val="FF0000"/>
                </a:solidFill>
              </a:rPr>
              <a:t>randomized/stateful</a:t>
            </a:r>
            <a:r>
              <a:rPr lang="en-US" altLang="he-IL" sz="2400" dirty="0" smtClean="0"/>
              <a:t>, </a:t>
            </a:r>
            <a:r>
              <a:rPr lang="en-US" altLang="he-IL" sz="2400" dirty="0" smtClean="0">
                <a:solidFill>
                  <a:srgbClr val="00B050"/>
                </a:solidFill>
              </a:rPr>
              <a:t>VIL</a:t>
            </a:r>
            <a:r>
              <a:rPr lang="en-US" altLang="he-IL" sz="2400" dirty="0" smtClean="0"/>
              <a:t> (Variable-Input-Length), </a:t>
            </a:r>
            <a:r>
              <a:rPr lang="en-US" altLang="he-IL" sz="2400" dirty="0" smtClean="0">
                <a:solidFill>
                  <a:srgbClr val="0070C0"/>
                </a:solidFill>
              </a:rPr>
              <a:t>few functions</a:t>
            </a: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Why standardize block ciphers, </a:t>
            </a:r>
            <a:r>
              <a:rPr lang="en-US" altLang="he-IL" sz="4000" dirty="0" smtClean="0">
                <a:solidFill>
                  <a:schemeClr val="tx1"/>
                </a:solidFill>
              </a:rPr>
              <a:t/>
            </a:r>
            <a:br>
              <a:rPr lang="en-US" altLang="he-IL" sz="4000" dirty="0" smtClean="0">
                <a:solidFill>
                  <a:schemeClr val="tx1"/>
                </a:solidFill>
              </a:rPr>
            </a:br>
            <a:r>
              <a:rPr lang="en-US" altLang="he-IL" sz="4000" dirty="0" smtClean="0">
                <a:solidFill>
                  <a:schemeClr val="tx1"/>
                </a:solidFill>
              </a:rPr>
              <a:t>not encryption? </a:t>
            </a:r>
            <a:endParaRPr lang="en-US" altLang="he-IL" sz="4000" dirty="0">
              <a:solidFill>
                <a:schemeClr val="tx1"/>
              </a:solidFill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2816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 smtClean="0">
                <a:solidFill>
                  <a:srgbClr val="0000FF"/>
                </a:solidFill>
              </a:rPr>
            </a:br>
            <a:r>
              <a:rPr lang="en-US" altLang="he-IL" sz="2400" dirty="0" smtClean="0">
                <a:solidFill>
                  <a:srgbClr val="0000FF"/>
                </a:solidFill>
              </a:rPr>
              <a:t>design, cryptanalyze simple function F, </a:t>
            </a:r>
            <a:br>
              <a:rPr lang="en-US" altLang="he-IL" sz="2400" dirty="0" smtClean="0">
                <a:solidFill>
                  <a:srgbClr val="0000FF"/>
                </a:solidFill>
              </a:rPr>
            </a:br>
            <a:r>
              <a:rPr lang="en-US" altLang="he-IL" sz="2400" dirty="0" smtClean="0">
                <a:solidFill>
                  <a:srgbClr val="0000FF"/>
                </a:solidFill>
              </a:rPr>
              <a:t>use F to construct more complex scheme 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Reduction: attack on S </a:t>
            </a:r>
            <a:r>
              <a:rPr lang="en-US" altLang="he-IL" sz="24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 smtClean="0">
                <a:solidFill>
                  <a:srgbClr val="FF00FF"/>
                </a:solidFill>
              </a:rPr>
              <a:t>attack on 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Design (FIL, deterministic, stateless) block cipher/PRF, construct (VIL, randomized/</a:t>
            </a:r>
            <a:r>
              <a:rPr lang="en-US" altLang="he-IL" sz="2400" dirty="0" err="1" smtClean="0">
                <a:solidFill>
                  <a:srgbClr val="FF00FF"/>
                </a:solidFill>
              </a:rPr>
              <a:t>stateful</a:t>
            </a:r>
            <a:r>
              <a:rPr lang="en-US" altLang="he-IL" sz="2400" dirty="0" smtClean="0">
                <a:solidFill>
                  <a:srgbClr val="FF00FF"/>
                </a:solidFill>
              </a:rPr>
              <a:t>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Given two PRFs F, F’, let F’’</a:t>
            </a:r>
            <a:r>
              <a:rPr lang="en-US" altLang="he-IL" sz="2400" baseline="-25000" dirty="0" err="1" smtClean="0">
                <a:solidFill>
                  <a:srgbClr val="FF00FF"/>
                </a:solidFill>
              </a:rPr>
              <a:t>k,k</a:t>
            </a:r>
            <a:r>
              <a:rPr lang="en-US" altLang="he-IL" sz="2400" baseline="-25000" dirty="0" smtClean="0">
                <a:solidFill>
                  <a:srgbClr val="FF00FF"/>
                </a:solidFill>
              </a:rPr>
              <a:t>’</a:t>
            </a:r>
            <a:r>
              <a:rPr lang="en-US" altLang="he-IL" sz="2400" dirty="0" smtClean="0">
                <a:solidFill>
                  <a:srgbClr val="FF00FF"/>
                </a:solidFill>
              </a:rPr>
              <a:t>(x)=</a:t>
            </a:r>
            <a:r>
              <a:rPr lang="en-US" altLang="he-IL" sz="2400" dirty="0" err="1" smtClean="0">
                <a:solidFill>
                  <a:srgbClr val="FF00FF"/>
                </a:solidFill>
              </a:rPr>
              <a:t>F</a:t>
            </a:r>
            <a:r>
              <a:rPr lang="en-US" altLang="he-IL" sz="2400" baseline="-25000" dirty="0" err="1" smtClean="0">
                <a:solidFill>
                  <a:srgbClr val="FF00FF"/>
                </a:solidFill>
              </a:rPr>
              <a:t>k</a:t>
            </a:r>
            <a:r>
              <a:rPr lang="en-US" altLang="he-IL" sz="2400" dirty="0" smtClean="0">
                <a:solidFill>
                  <a:srgbClr val="FF00FF"/>
                </a:solidFill>
              </a:rPr>
              <a:t>(x)</a:t>
            </a:r>
            <a:r>
              <a:rPr lang="en-US" altLang="he-IL" sz="2400" dirty="0" smtClean="0">
                <a:solidFill>
                  <a:srgbClr val="FF00FF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400" dirty="0" err="1" smtClean="0">
                <a:solidFill>
                  <a:srgbClr val="FF00FF"/>
                </a:solidFill>
                <a:sym typeface="Symbol" panose="05050102010706020507" pitchFamily="18" charset="2"/>
              </a:rPr>
              <a:t>F</a:t>
            </a:r>
            <a:r>
              <a:rPr lang="en-US" altLang="he-IL" sz="2400" baseline="-25000" dirty="0" err="1" smtClean="0">
                <a:solidFill>
                  <a:srgbClr val="FF00FF"/>
                </a:solidFill>
                <a:sym typeface="Symbol" panose="05050102010706020507" pitchFamily="18" charset="2"/>
              </a:rPr>
              <a:t>k</a:t>
            </a:r>
            <a:r>
              <a:rPr lang="en-US" altLang="he-IL" sz="2400" baseline="-25000" dirty="0" smtClean="0">
                <a:solidFill>
                  <a:srgbClr val="FF00FF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400" dirty="0" smtClean="0">
                <a:solidFill>
                  <a:srgbClr val="FF00FF"/>
                </a:solidFill>
                <a:sym typeface="Symbol" panose="05050102010706020507" pitchFamily="18" charset="2"/>
              </a:rPr>
              <a:t>(x)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2000" u="sng" dirty="0" smtClean="0">
                <a:solidFill>
                  <a:srgbClr val="FF00FF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F </a:t>
            </a:r>
            <a:r>
              <a:rPr lang="en-US" altLang="he-IL" sz="2000" u="sng" dirty="0" smtClean="0">
                <a:solidFill>
                  <a:srgbClr val="FF00FF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2000" dirty="0" smtClean="0">
                <a:solidFill>
                  <a:srgbClr val="FF00FF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2000" dirty="0" smtClean="0">
                <a:solidFill>
                  <a:srgbClr val="FF00FF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>
                <a:solidFill>
                  <a:srgbClr val="FF00FF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2000" u="sng" smtClean="0">
                <a:solidFill>
                  <a:srgbClr val="FF00FF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2000" smtClean="0">
                <a:solidFill>
                  <a:srgbClr val="FF00FF"/>
                </a:solidFill>
                <a:sym typeface="Wingdings" panose="05000000000000000000" pitchFamily="2" charset="2"/>
              </a:rPr>
              <a:t>for PRFs </a:t>
            </a:r>
            <a:endParaRPr lang="en-US" altLang="he-IL" sz="2000" dirty="0" smtClean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olidFill>
                  <a:srgbClr val="FF00FF"/>
                </a:solidFill>
              </a:rPr>
              <a:t>Different `modes` have different properties…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 smtClean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7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PRPs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76397"/>
            <a:ext cx="8223250" cy="321575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smtClean="0"/>
              <a:t>Block Cipher: a basic crypto building block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2000" dirty="0" smtClean="0"/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 smtClean="0"/>
              <a:t>Data Encryption Standard (DES): US NIST, 1977-2001, 64-bit blocks, 56 bit keys </a:t>
            </a:r>
            <a:r>
              <a:rPr lang="en-US" altLang="he-IL" sz="2000" dirty="0" smtClean="0">
                <a:latin typeface="Wingdings" panose="05000000000000000000" pitchFamily="2" charset="2"/>
              </a:rPr>
              <a:t></a:t>
            </a:r>
            <a:r>
              <a:rPr lang="en-US" altLang="he-IL" sz="2000" dirty="0" smtClean="0"/>
              <a:t> exhaustive search 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 smtClean="0"/>
              <a:t>Advanced Encryption Standard (AES): NIST 2002-?, 128-bit blocks, 128 bit keys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 dirty="0" smtClean="0"/>
              <a:t>Cf.: (invertible) Pseudo-Random Permutation (PRP)</a:t>
            </a:r>
            <a:endParaRPr lang="en-US" altLang="he-IL" sz="2400" dirty="0">
              <a:solidFill>
                <a:srgbClr val="FF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37254" y="4574144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/>
              <a:t>AES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7765346" y="428611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6577214" y="4934184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765346" y="529422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937254" y="3926073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012866" y="5610816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550199" y="4502552"/>
            <a:ext cx="1008112" cy="86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128/192/256 bit key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515072" y="4530696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 smtClean="0"/>
              <a:t>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 bwMode="auto">
          <a:xfrm>
            <a:off x="4343164" y="424266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3155032" y="4890736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343164" y="5250776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515072" y="3882625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590684" y="5567368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46920" y="4754162"/>
            <a:ext cx="1008112" cy="31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56b key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21959" y="3827237"/>
            <a:ext cx="1334149" cy="2126997"/>
            <a:chOff x="441333" y="3786279"/>
            <a:chExt cx="1334149" cy="2126997"/>
          </a:xfrm>
        </p:grpSpPr>
        <p:pic>
          <p:nvPicPr>
            <p:cNvPr id="47" name="Picture 46" descr="Clipart - &lt;strong&gt;RIP&lt;/strong&gt;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33" y="3786279"/>
              <a:ext cx="1334149" cy="212699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9527" y="4696585"/>
              <a:ext cx="7745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DES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1977-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2001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5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 smtClean="0"/>
              <a:t>PRP: (Invertible) Pseudo-Random </a:t>
            </a:r>
            <a:r>
              <a:rPr lang="en-US" altLang="he-IL" sz="3200" u="sng" dirty="0" smtClean="0"/>
              <a:t>Permutation</a:t>
            </a:r>
            <a:endParaRPr lang="en-US" altLang="he-IL" sz="3200" dirty="0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296275" cy="1288429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Aka Block Cipher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Pseudo-Random </a:t>
            </a:r>
            <a:r>
              <a:rPr lang="en-US" altLang="he-IL" sz="2800" dirty="0"/>
              <a:t>Permutation (PRP</a:t>
            </a:r>
            <a:r>
              <a:rPr lang="en-US" altLang="he-IL" sz="2800" dirty="0" smtClean="0"/>
              <a:t>): similar to PRF, but limited to permutations – and invertible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A pair of (keyed) functions, </a:t>
            </a:r>
            <a:r>
              <a:rPr lang="en-US" altLang="he-IL" sz="2000" dirty="0" err="1" smtClean="0"/>
              <a:t>s.t.</a:t>
            </a:r>
            <a:r>
              <a:rPr lang="en-US" altLang="he-IL" sz="2000" dirty="0" smtClean="0"/>
              <a:t>: m=</a:t>
            </a:r>
            <a:r>
              <a:rPr lang="en-US" altLang="he-IL" sz="2000" dirty="0" err="1" smtClean="0"/>
              <a:t>D</a:t>
            </a:r>
            <a:r>
              <a:rPr lang="en-US" altLang="he-IL" sz="2000" baseline="-25000" dirty="0" err="1" smtClean="0"/>
              <a:t>k</a:t>
            </a:r>
            <a:r>
              <a:rPr lang="en-US" altLang="he-IL" sz="2000" dirty="0" smtClean="0"/>
              <a:t>(</a:t>
            </a:r>
            <a:r>
              <a:rPr lang="en-US" altLang="he-IL" sz="2000" dirty="0" err="1" smtClean="0"/>
              <a:t>E</a:t>
            </a:r>
            <a:r>
              <a:rPr lang="en-US" altLang="he-IL" sz="2000" baseline="-25000" dirty="0" err="1" smtClean="0"/>
              <a:t>k</a:t>
            </a:r>
            <a:r>
              <a:rPr lang="en-US" altLang="he-IL" sz="2000" dirty="0" smtClean="0"/>
              <a:t>(m))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Often referred to as ‘block cipher’</a:t>
            </a:r>
            <a:endParaRPr lang="en-US" altLang="he-IL" sz="24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 smtClean="0"/>
              <a:t>Note: deterministic </a:t>
            </a:r>
            <a:r>
              <a:rPr lang="en-US" altLang="he-IL" sz="2000" dirty="0" smtClean="0">
                <a:sym typeface="Wingdings" panose="05000000000000000000" pitchFamily="2" charset="2"/>
              </a:rPr>
              <a:t> not secure encryption !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 smtClean="0">
                <a:sym typeface="Wingdings" panose="05000000000000000000" pitchFamily="2" charset="2"/>
              </a:rPr>
              <a:t>But used to construct encryption, see next</a:t>
            </a:r>
            <a:endParaRPr lang="en-US" altLang="he-IL" sz="1600" dirty="0" smtClean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04124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 dirty="0" smtClean="0"/>
              <a:t> or </a:t>
            </a:r>
            <a:r>
              <a:rPr lang="en-US" altLang="he-IL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 dirty="0" smtClean="0"/>
              <a:t>[for random 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dirty="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 dirty="0"/>
              <a:t>or </a:t>
            </a:r>
            <a:r>
              <a:rPr lang="en-US" altLang="he-IL" sz="1800" u="sng" dirty="0"/>
              <a:t/>
            </a:r>
            <a:br>
              <a:rPr lang="en-US" altLang="he-IL" sz="1800" u="sng" dirty="0"/>
            </a:b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permutation or its inverse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7953" y="5040020"/>
            <a:ext cx="3942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Can’t tell if </a:t>
            </a:r>
            <a:r>
              <a:rPr lang="en-US" altLang="he-IL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is a random permutation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or just </a:t>
            </a:r>
            <a:r>
              <a:rPr lang="en-US" i="1" dirty="0" smtClean="0">
                <a:solidFill>
                  <a:schemeClr val="accent2"/>
                </a:solidFill>
              </a:rPr>
              <a:t>E / D </a:t>
            </a:r>
            <a:r>
              <a:rPr lang="en-US" dirty="0" smtClean="0">
                <a:solidFill>
                  <a:schemeClr val="accent2"/>
                </a:solidFill>
              </a:rPr>
              <a:t>with a random key!</a:t>
            </a:r>
            <a:endParaRPr lang="he-I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1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Block Cipher / Pseudo-Random </a:t>
            </a:r>
            <a:r>
              <a:rPr lang="en-US" altLang="he-IL" sz="3600" u="sng" dirty="0" smtClean="0"/>
              <a:t>Permutation</a:t>
            </a:r>
            <a:endParaRPr lang="en-US" altLang="he-IL" sz="3600" dirty="0" smtClean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7275"/>
            <a:ext cx="8431219" cy="439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599" y="5661248"/>
            <a:ext cx="777822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Often referred to as ‘strong PRP’ (since D queries are allowed, too)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8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9F6653-79C3-40EF-8027-187295BA841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he-IL" sz="1800"/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The </a:t>
            </a:r>
            <a:r>
              <a:rPr lang="en-US" altLang="he-IL" dirty="0" err="1" smtClean="0"/>
              <a:t>Feistel</a:t>
            </a:r>
            <a:r>
              <a:rPr lang="en-US" altLang="he-IL" dirty="0" smtClean="0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5232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Idea: use randomness in data!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 smtClean="0"/>
              <a:t>Used in Data Encryption</a:t>
            </a:r>
            <a:br>
              <a:rPr lang="en-US" altLang="he-IL" sz="2400" dirty="0" smtClean="0"/>
            </a:br>
            <a:r>
              <a:rPr lang="en-US" altLang="he-IL" sz="2400" dirty="0" smtClean="0"/>
              <a:t>Standard (DES)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Reversible!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With &gt;2 rounds: </a:t>
            </a:r>
            <a:br>
              <a:rPr lang="en-US" altLang="he-IL" dirty="0" smtClean="0"/>
            </a:br>
            <a:r>
              <a:rPr lang="en-US" altLang="he-IL" b="1" dirty="0" smtClean="0"/>
              <a:t>PRF </a:t>
            </a:r>
            <a:r>
              <a:rPr lang="en-US" altLang="he-IL" b="1" dirty="0" smtClean="0">
                <a:sym typeface="Wingdings" panose="05000000000000000000" pitchFamily="2" charset="2"/>
              </a:rPr>
              <a:t> </a:t>
            </a:r>
            <a:r>
              <a:rPr lang="en-US" altLang="he-IL" b="1" dirty="0" smtClean="0"/>
              <a:t>PRP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Used in DES </a:t>
            </a:r>
            <a:br>
              <a:rPr lang="en-US" altLang="he-IL" dirty="0" smtClean="0"/>
            </a:br>
            <a:r>
              <a:rPr lang="en-US" altLang="he-IL" dirty="0" smtClean="0"/>
              <a:t>(but not in AES)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Why? Try to directly design</a:t>
            </a:r>
            <a:br>
              <a:rPr lang="en-US" altLang="he-IL" dirty="0" smtClean="0"/>
            </a:br>
            <a:r>
              <a:rPr lang="en-US" altLang="he-IL" dirty="0" smtClean="0"/>
              <a:t>a reversible PRP!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dirty="0" smtClean="0"/>
          </a:p>
        </p:txBody>
      </p:sp>
      <p:sp>
        <p:nvSpPr>
          <p:cNvPr id="101381" name="AutoShape 3"/>
          <p:cNvSpPr>
            <a:spLocks noChangeArrowheads="1"/>
          </p:cNvSpPr>
          <p:nvPr/>
        </p:nvSpPr>
        <p:spPr bwMode="auto">
          <a:xfrm>
            <a:off x="6516688" y="2339975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/>
              <a:t>()</a:t>
            </a: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80063" y="2519363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83" name="AutoShape 5"/>
          <p:cNvSpPr>
            <a:spLocks noChangeArrowheads="1"/>
          </p:cNvSpPr>
          <p:nvPr/>
        </p:nvSpPr>
        <p:spPr bwMode="auto">
          <a:xfrm>
            <a:off x="5400675" y="1836738"/>
            <a:ext cx="1403350" cy="179387"/>
          </a:xfrm>
          <a:prstGeom prst="roundRect">
            <a:avLst>
              <a:gd name="adj" fmla="val 889"/>
            </a:avLst>
          </a:prstGeom>
          <a:solidFill>
            <a:srgbClr val="5C852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01384" name="AutoShape 6"/>
          <p:cNvSpPr>
            <a:spLocks noChangeArrowheads="1"/>
          </p:cNvSpPr>
          <p:nvPr/>
        </p:nvSpPr>
        <p:spPr bwMode="auto">
          <a:xfrm>
            <a:off x="6840538" y="1836738"/>
            <a:ext cx="1439862" cy="179387"/>
          </a:xfrm>
          <a:prstGeom prst="roundRect">
            <a:avLst>
              <a:gd name="adj" fmla="val 889"/>
            </a:avLst>
          </a:prstGeom>
          <a:solidFill>
            <a:srgbClr val="5C852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099425" y="1979613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5759450" y="1979613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5759450" y="2879725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>
            <a:off x="7556500" y="2700338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5937250" y="2700338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6300788" y="3419475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 smtClean="0"/>
              <a:t>()</a:t>
            </a:r>
            <a:endParaRPr lang="en-US" altLang="he-IL" sz="1800" dirty="0"/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7920038" y="3600450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5759450" y="3060700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5759450" y="3060700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099425" y="3959225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759450" y="3779838"/>
            <a:ext cx="5397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6" name="AutoShape 18"/>
          <p:cNvSpPr>
            <a:spLocks noChangeArrowheads="1"/>
          </p:cNvSpPr>
          <p:nvPr/>
        </p:nvSpPr>
        <p:spPr bwMode="auto">
          <a:xfrm>
            <a:off x="6516688" y="4500563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 smtClean="0"/>
              <a:t>()</a:t>
            </a:r>
            <a:endParaRPr lang="en-US" altLang="he-IL" sz="1800" dirty="0"/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580063" y="4679950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099425" y="4140200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759450" y="4140200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5759450" y="504031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>
            <a:off x="7556500" y="4859338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937250" y="4859338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7415213" y="3779838"/>
            <a:ext cx="5397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 smtClean="0"/>
              <a:t>PRP</a:t>
            </a:r>
            <a:r>
              <a:rPr lang="en-US" altLang="he-IL" sz="3800" dirty="0" err="1" smtClean="0">
                <a:sym typeface="Wingdings" panose="05000000000000000000" pitchFamily="2" charset="2"/>
              </a:rPr>
              <a:t>Encryption</a:t>
            </a:r>
            <a:r>
              <a:rPr lang="en-US" altLang="he-IL" sz="3800" dirty="0" smtClean="0">
                <a:sym typeface="Wingdings" panose="05000000000000000000" pitchFamily="2" charset="2"/>
              </a:rPr>
              <a:t>: </a:t>
            </a:r>
            <a:r>
              <a:rPr lang="en-US" altLang="he-IL" sz="3800" dirty="0" smtClean="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`Modes of operation’ define how to use block ciphers,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Encrypt long (</a:t>
            </a:r>
            <a:r>
              <a:rPr lang="en-US" altLang="he-IL" sz="2800" dirty="0" smtClean="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 dirty="0" smtClean="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Randomize/add state for </a:t>
            </a:r>
            <a:r>
              <a:rPr lang="en-US" altLang="he-IL" sz="2800" dirty="0" smtClean="0">
                <a:solidFill>
                  <a:srgbClr val="FF00FF"/>
                </a:solidFill>
              </a:rPr>
              <a:t>security</a:t>
            </a:r>
            <a:endParaRPr lang="en-US" altLang="he-IL" sz="2800" dirty="0" smtClean="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Often: use random/</a:t>
            </a:r>
            <a:r>
              <a:rPr lang="en-US" altLang="he-IL" sz="2400" dirty="0" err="1" smtClean="0"/>
              <a:t>stateful</a:t>
            </a:r>
            <a:r>
              <a:rPr lang="en-US" altLang="he-IL" sz="2400" dirty="0" smtClean="0"/>
              <a:t> </a:t>
            </a:r>
            <a:r>
              <a:rPr lang="en-US" altLang="he-IL" sz="2400" i="1" dirty="0" smtClean="0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Other </a:t>
            </a:r>
            <a:r>
              <a:rPr lang="en-US" altLang="he-IL" sz="2800" dirty="0"/>
              <a:t>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he-IL" sz="180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 dirty="0" smtClean="0"/>
              <a:t>‘Classical’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 dirty="0" smtClean="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 dirty="0" smtClean="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 dirty="0" smtClean="0"/>
              <a:t>Assume plaintext is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Electronic Code Book mode (ECB): </a:t>
            </a:r>
            <a:br>
              <a:rPr lang="en-US" altLang="he-IL" sz="2800" dirty="0" smtClean="0"/>
            </a:br>
            <a:r>
              <a:rPr lang="en-US" altLang="he-IL" sz="2800" dirty="0" smtClean="0"/>
              <a:t>encryption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 dirty="0" smtClean="0"/>
              <a:t>decryption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Per-Block </a:t>
            </a:r>
            <a:r>
              <a:rPr lang="en-US" altLang="he-IL" sz="2800" dirty="0"/>
              <a:t>R</a:t>
            </a:r>
            <a:r>
              <a:rPr lang="en-US" altLang="he-IL" sz="2800" dirty="0" smtClean="0"/>
              <a:t>andom (PBR):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Output Feedback (OFB) mode: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Encryption: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 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24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Cipher Feedback (CFB):</a:t>
            </a:r>
            <a:br>
              <a:rPr lang="en-US" altLang="he-IL" sz="2800" dirty="0" smtClean="0"/>
            </a:b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32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 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he-IL" sz="28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smtClean="0"/>
              <a:t>Cipher-block-chaining (CBC): </a:t>
            </a:r>
            <a:br>
              <a:rPr lang="en-US" altLang="he-IL" sz="2800" dirty="0" smtClean="0"/>
            </a:br>
            <a:r>
              <a:rPr lang="en-US" altLang="he-IL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he-IL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32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 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2800" dirty="0" smtClean="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D31436-2E75-4DA8-8BEE-24927A811AA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he-IL" sz="180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938" y="277813"/>
            <a:ext cx="82946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200" dirty="0">
                <a:solidFill>
                  <a:srgbClr val="006633"/>
                </a:solidFill>
                <a:latin typeface="Garamond" panose="02020404030301010803" pitchFamily="18" charset="0"/>
              </a:rPr>
              <a:t>ECB </a:t>
            </a:r>
            <a:r>
              <a:rPr lang="en-US" altLang="he-IL" sz="4200" dirty="0">
                <a:solidFill>
                  <a:srgbClr val="FF0000"/>
                </a:solidFill>
                <a:latin typeface="Garamond" panose="02020404030301010803" pitchFamily="18" charset="0"/>
              </a:rPr>
              <a:t>Insecurity</a:t>
            </a:r>
            <a:r>
              <a:rPr lang="en-US" altLang="he-IL" sz="4200" dirty="0">
                <a:solidFill>
                  <a:srgbClr val="006633"/>
                </a:solidFill>
                <a:latin typeface="Garamond" panose="02020404030301010803" pitchFamily="18" charset="0"/>
              </a:rPr>
              <a:t> Example (Wikipedia</a:t>
            </a:r>
            <a:r>
              <a:rPr lang="en-US" altLang="he-IL" sz="4200" dirty="0" smtClean="0">
                <a:solidFill>
                  <a:srgbClr val="006633"/>
                </a:solidFill>
                <a:latin typeface="Garamond" panose="02020404030301010803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 smtClean="0"/>
              <a:t/>
            </a:r>
            <a:br>
              <a:rPr lang="en-US" altLang="he-IL" sz="3600" dirty="0" smtClean="0"/>
            </a:br>
            <a:endParaRPr lang="en-US" altLang="he-IL" sz="360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 smtClean="0"/>
              <a:t>Electronic Code Book mode (ECB): </a:t>
            </a:r>
            <a:r>
              <a:rPr lang="en-US" altLang="he-IL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3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(m), m=</a:t>
            </a:r>
            <a:r>
              <a:rPr lang="en-US" altLang="he-IL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3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altLang="he-IL" sz="3600" dirty="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603848"/>
            <a:ext cx="1866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5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603848"/>
            <a:ext cx="1866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5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603848"/>
            <a:ext cx="1866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1387252"/>
            <a:ext cx="344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25526" y="1196752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`Encrypt` </a:t>
            </a:r>
            <a:r>
              <a:rPr lang="en-US" altLang="he-IL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188964" y="1609502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392539" y="1411065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62489" y="1220565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`Decrypt` </a:t>
            </a:r>
            <a:r>
              <a:rPr lang="en-US" altLang="he-IL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825926" y="1633315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841676" y="1609502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477051" y="1587277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3822626" y="3193783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Which of these is ECB encryption? Why?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 dirty="0" smtClean="0"/>
              <a:t>Per-Block </a:t>
            </a:r>
            <a:r>
              <a:rPr lang="en-US" altLang="he-IL" sz="4400" dirty="0"/>
              <a:t>R</a:t>
            </a:r>
            <a:r>
              <a:rPr lang="en-US" altLang="he-IL" sz="4400" dirty="0" smtClean="0"/>
              <a:t>andom (PBR) mode</a:t>
            </a:r>
            <a:r>
              <a:rPr lang="en-US" altLang="he-IL" sz="4400" dirty="0"/>
              <a:t/>
            </a:r>
            <a:br>
              <a:rPr lang="en-US" altLang="he-IL" sz="4400" dirty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A simple way to construct secure encryption from PRP/PRF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u="sng" dirty="0" smtClean="0"/>
              <a:t>Not</a:t>
            </a:r>
            <a:r>
              <a:rPr lang="en-US" altLang="he-IL" sz="2000" dirty="0" smtClean="0"/>
              <a:t> a standard mode – presented just for teaching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m;r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)=(r , 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(r))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m;r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 dirty="0" smtClean="0"/>
              <a:t>notation means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he-IL" sz="2400" dirty="0" smtClean="0"/>
              <a:t>is random coin tosses</a:t>
            </a:r>
            <a:endParaRPr lang="en-US" altLang="he-IL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((r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Wasteful: random block per plaintext block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ym typeface="Wingdings" panose="05000000000000000000" pitchFamily="2" charset="2"/>
              </a:rPr>
              <a:t>Confidentiality ? </a:t>
            </a:r>
            <a:r>
              <a:rPr lang="en-US" altLang="he-IL" sz="2400" b="1" dirty="0" smtClean="0">
                <a:sym typeface="Wingdings" panose="05000000000000000000" pitchFamily="2" charset="2"/>
              </a:rPr>
              <a:t>Yes!</a:t>
            </a:r>
            <a:endParaRPr lang="en-US" altLang="he-IL" sz="24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u="sng" dirty="0"/>
              <a:t>Theorem</a:t>
            </a:r>
            <a:r>
              <a:rPr lang="en-US" altLang="he-IL" sz="2800" dirty="0"/>
              <a:t>: If </a:t>
            </a:r>
            <a:r>
              <a:rPr lang="en-US" altLang="he-IL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D) </a:t>
            </a:r>
            <a:r>
              <a:rPr lang="en-US" altLang="he-IL" sz="2800" dirty="0"/>
              <a:t>is a PRP, then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Dec) </a:t>
            </a:r>
            <a:r>
              <a:rPr lang="en-US" altLang="he-IL" sz="2800" dirty="0"/>
              <a:t>is a CPA-indistinguishable symmetric encryption.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sym typeface="Symbol" panose="05050102010706020507" pitchFamily="18" charset="2"/>
              </a:rPr>
              <a:t>Integrity? No: flip ciphertext bit </a:t>
            </a:r>
            <a:r>
              <a:rPr lang="en-US" altLang="he-IL" sz="2400" dirty="0" smtClean="0">
                <a:sym typeface="Wingdings" panose="05000000000000000000" pitchFamily="2" charset="2"/>
              </a:rPr>
              <a:t> flip corresponding plaintext bit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3250" cy="558899"/>
          </a:xfrm>
        </p:spPr>
        <p:txBody>
          <a:bodyPr/>
          <a:lstStyle/>
          <a:p>
            <a:r>
              <a:rPr lang="en-US" dirty="0" smtClean="0"/>
              <a:t>Exercise 2.2: manual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86" y="941387"/>
            <a:ext cx="8223250" cy="4287813"/>
          </a:xfrm>
        </p:spPr>
        <p:txBody>
          <a:bodyPr/>
          <a:lstStyle/>
          <a:p>
            <a:r>
              <a:rPr lang="en-US" sz="2400" dirty="0" smtClean="0"/>
              <a:t>Table contains encryptions of pairs of simple 5-letter words.</a:t>
            </a:r>
          </a:p>
          <a:p>
            <a:r>
              <a:rPr lang="en-US" sz="2400" dirty="0" smtClean="0"/>
              <a:t>For </a:t>
            </a:r>
            <a:r>
              <a:rPr lang="en-US" sz="2400" b="1" dirty="0"/>
              <a:t>o</a:t>
            </a:r>
            <a:r>
              <a:rPr lang="en-US" sz="2400" b="1" dirty="0" smtClean="0"/>
              <a:t>ne </a:t>
            </a:r>
            <a:r>
              <a:rPr lang="en-US" sz="2400" dirty="0" smtClean="0"/>
              <a:t>cipher from {ABC}, and one from {DEF}:</a:t>
            </a:r>
            <a:br>
              <a:rPr lang="en-US" sz="2400" dirty="0" smtClean="0"/>
            </a:br>
            <a:r>
              <a:rPr lang="en-US" sz="2400" dirty="0" smtClean="0"/>
              <a:t>find plaintext words – and write time.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067" t="71776" r="34031" b="16426"/>
          <a:stretch/>
        </p:blipFill>
        <p:spPr>
          <a:xfrm>
            <a:off x="320353" y="2204864"/>
            <a:ext cx="8496944" cy="30243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5445224"/>
            <a:ext cx="260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name!!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 dirty="0"/>
              <a:t>Per-block random </a:t>
            </a:r>
            <a:r>
              <a:rPr lang="en-US" altLang="he-IL" sz="4000" dirty="0" smtClean="0"/>
              <a:t>mode is IND-CPA</a:t>
            </a:r>
            <a:r>
              <a:rPr lang="en-US" altLang="he-IL" sz="4000" dirty="0"/>
              <a:t/>
            </a:r>
            <a:br>
              <a:rPr lang="en-US" altLang="he-IL" sz="4000" dirty="0"/>
            </a:br>
            <a:endParaRPr 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 smtClean="0"/>
                  <a:t>For simplicity, consider just one-block-message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)=(r , 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(r)) </a:t>
                </a:r>
                <a:r>
                  <a:rPr lang="en-US" altLang="he-IL" sz="2400" dirty="0"/>
                  <a:t>where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$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((r , c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he-IL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 smtClean="0"/>
                  <a:t>Theorem</a:t>
                </a:r>
                <a:r>
                  <a:rPr lang="en-US" altLang="he-IL" sz="2400" dirty="0" smtClean="0"/>
                  <a:t>: If </a:t>
                </a:r>
                <a:r>
                  <a:rPr lang="en-US" altLang="he-IL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altLang="he-IL" sz="2400" dirty="0" smtClean="0"/>
                  <a:t>is a PRF/PRP,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Dec) </a:t>
                </a:r>
                <a:r>
                  <a:rPr lang="en-US" altLang="he-IL" sz="2400" dirty="0"/>
                  <a:t>is a </a:t>
                </a:r>
                <a:r>
                  <a:rPr lang="en-US" altLang="he-IL" sz="2400" dirty="0" smtClean="0"/>
                  <a:t>CPA-indistinguishable symmetric encryption.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400" dirty="0" smtClean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 smtClean="0"/>
                  <a:t>Proof</a:t>
                </a:r>
                <a:r>
                  <a:rPr lang="en-US" altLang="he-IL" sz="2400" dirty="0" smtClean="0"/>
                  <a:t> : consider use of same construction but with random permutation </a:t>
                </a:r>
                <a:r>
                  <a:rPr lang="en-US" altLang="he-IL" sz="2400" i="1" dirty="0" smtClean="0"/>
                  <a:t>f</a:t>
                </a:r>
                <a:r>
                  <a:rPr lang="en-US" altLang="he-IL" sz="2400" dirty="0" smtClean="0"/>
                  <a:t> instead of </a:t>
                </a:r>
                <a:r>
                  <a:rPr lang="en-US" altLang="he-IL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:r>
                  <a:rPr lang="en-US" altLang="he-IL" sz="2400" dirty="0" smtClean="0"/>
                  <a:t>The probability that the same randomness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dirty="0" smtClean="0"/>
                  <a:t> would be selected at multiple runs of IND-CPA is negligible (for sufficiently large block length). Hence </a:t>
                </a:r>
                <a:r>
                  <a:rPr lang="en-US" altLang="he-IL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f(r)</a:t>
                </a:r>
                <a:r>
                  <a:rPr lang="en-US" altLang="he-IL" sz="2400" dirty="0" smtClean="0"/>
                  <a:t> is uniformly random – and no </a:t>
                </a:r>
                <a:r>
                  <a:rPr lang="en-US" altLang="he-IL" sz="2400" dirty="0" err="1" smtClean="0"/>
                  <a:t>alg</a:t>
                </a:r>
                <a:r>
                  <a:rPr lang="en-US" altLang="he-IL" sz="2400" dirty="0" smtClean="0"/>
                  <a:t> can distinguish btw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he-IL" sz="2400" dirty="0" smtClean="0"/>
                  <a:t>. Hence no PPT can `win’ with significant (non-</a:t>
                </a:r>
                <a:r>
                  <a:rPr lang="en-US" altLang="he-IL" sz="2400" dirty="0" err="1" smtClean="0"/>
                  <a:t>negl</a:t>
                </a:r>
                <a:r>
                  <a:rPr lang="en-US" altLang="he-IL" sz="2400" dirty="0" smtClean="0"/>
                  <a:t>) probability. </a:t>
                </a:r>
                <a:r>
                  <a:rPr lang="en-US" altLang="he-IL" sz="2400" dirty="0" smtClean="0">
                    <a:sym typeface="Symbol" panose="05050102010706020507" pitchFamily="18" charset="2"/>
                  </a:rPr>
                  <a:t> </a:t>
                </a:r>
                <a:endParaRPr lang="en-US" altLang="he-IL" sz="21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206" r="-371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440DC25-7073-406D-9703-F0AA7829E742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929DE075-ECA6-4015-9BA2-935553D98942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5C2269DE-F863-4845-8A70-78BFD7336B7A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AEF781F7-D40C-4E47-9708-5CC2673B9318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4D8C12E2-0423-44DC-80B0-B7EF17EC1BB3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2C1493F6-C53E-47CD-B46F-259C48E0A606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blipFill rotWithShape="0">
                <a:blip r:embed="rId3"/>
                <a:stretch>
                  <a:fillRect l="-6007" t="-13725" r="-1767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Goal: encrypt long (multi-block) messages, with </a:t>
            </a:r>
            <a:r>
              <a:rPr lang="en-US" altLang="he-IL" sz="2100" b="1" dirty="0" smtClean="0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Generate </a:t>
            </a:r>
            <a:r>
              <a:rPr lang="en-US" altLang="he-IL" sz="1700" u="sng" dirty="0" smtClean="0"/>
              <a:t>and send</a:t>
            </a:r>
            <a:r>
              <a:rPr lang="en-US" altLang="he-IL" sz="1700" dirty="0" smtClean="0"/>
              <a:t> less random bits</a:t>
            </a:r>
            <a:r>
              <a:rPr lang="en-US" altLang="he-IL" sz="1700" b="1" dirty="0" smtClean="0"/>
              <a:t>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Namely, a </a:t>
            </a:r>
            <a:r>
              <a:rPr lang="en-US" altLang="he-IL" sz="1700" b="1" dirty="0" smtClean="0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Decryption: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 dirty="0" smtClean="0"/>
          </a:p>
        </p:txBody>
      </p:sp>
      <p:pic>
        <p:nvPicPr>
          <p:cNvPr id="7" name="Picture 6" descr="File:&lt;strong&gt;Ofb&lt;/strong&gt; decryption.pn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5483625" cy="26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Goal: encrypt long (multi-block) messages, with </a:t>
            </a:r>
            <a:r>
              <a:rPr lang="en-US" altLang="he-IL" sz="2100" b="1" dirty="0" smtClean="0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Generate </a:t>
            </a:r>
            <a:r>
              <a:rPr lang="en-US" altLang="he-IL" sz="1700" u="sng" dirty="0" smtClean="0"/>
              <a:t>and send</a:t>
            </a:r>
            <a:r>
              <a:rPr lang="en-US" altLang="he-IL" sz="1700" dirty="0" smtClean="0"/>
              <a:t> less random bits</a:t>
            </a:r>
            <a:r>
              <a:rPr lang="en-US" altLang="he-IL" sz="1700" b="1" dirty="0" smtClean="0"/>
              <a:t>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Use this to generate a long sequence of pseudo-random blocks (bits)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Then do bitwise XOR with the corresponding plaintext blocks (bits)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Namely, a </a:t>
            </a:r>
            <a:r>
              <a:rPr lang="en-US" altLang="he-IL" sz="1700" b="1" dirty="0" smtClean="0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Decryption: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Offline pad pre-computation: compute pad in advance 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Real time: only XOR !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Bit errors are </a:t>
            </a:r>
            <a:r>
              <a:rPr lang="en-US" altLang="he-IL" sz="2100" b="1" dirty="0" smtClean="0"/>
              <a:t>localized</a:t>
            </a:r>
            <a:r>
              <a:rPr lang="en-US" altLang="he-IL" sz="2100" dirty="0" smtClean="0"/>
              <a:t> 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No integrity: </a:t>
            </a:r>
            <a:br>
              <a:rPr lang="en-US" altLang="he-IL" sz="2500" dirty="0" smtClean="0"/>
            </a:br>
            <a:r>
              <a:rPr lang="en-US" altLang="he-IL" sz="2100" dirty="0" smtClean="0"/>
              <a:t>Flip </a:t>
            </a:r>
            <a:r>
              <a:rPr lang="en-US" altLang="he-IL" sz="2100" dirty="0"/>
              <a:t>ciphertext </a:t>
            </a:r>
            <a:r>
              <a:rPr lang="en-US" altLang="he-IL" sz="2100" dirty="0" smtClean="0"/>
              <a:t>bit </a:t>
            </a:r>
            <a:r>
              <a:rPr lang="en-US" altLang="he-IL" sz="2100" dirty="0" smtClean="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>
                <a:sym typeface="Wingdings" panose="05000000000000000000" pitchFamily="2" charset="2"/>
              </a:rPr>
              <a:t>Can we protect integrity? </a:t>
            </a:r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215252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Again use random first block (`initialization vector’, </a:t>
            </a:r>
            <a:r>
              <a:rPr lang="en-US" altLang="he-IL" sz="2400" i="1" dirty="0" smtClean="0"/>
              <a:t>IV</a:t>
            </a:r>
            <a:r>
              <a:rPr lang="en-US" altLang="he-IL" sz="2400" dirty="0" smtClean="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Use IV to generate first pseudo-random pad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 with plaintext to obtain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/>
              <a:t>IV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smtClean="0"/>
              <a:t>Repeat… with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 smtClean="0"/>
          </a:p>
        </p:txBody>
      </p:sp>
      <p:pic>
        <p:nvPicPr>
          <p:cNvPr id="2" name="Picture 1" descr="Block cipher &lt;strong&gt;mode&lt;/strong&gt; of operation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52980"/>
            <a:ext cx="7443195" cy="2997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 smtClean="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Again use random first block (`initialization vector’, </a:t>
            </a:r>
            <a:r>
              <a:rPr lang="en-US" altLang="he-IL" sz="2100" i="1" dirty="0" smtClean="0"/>
              <a:t>IV</a:t>
            </a:r>
            <a:r>
              <a:rPr lang="en-US" altLang="he-IL" sz="2100" dirty="0" smtClean="0"/>
              <a:t>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Use the IV to generate first pseudo-random pad 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he-I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he-I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 with plaintext to obtain 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1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/>
              <a:t>IV</a:t>
            </a:r>
            <a:r>
              <a:rPr lang="en-US" altLang="he-IL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17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 smtClean="0"/>
              <a:t>Repeat… with 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17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Ciphertext: </a:t>
            </a:r>
            <a:r>
              <a:rPr lang="en-US" altLang="he-IL" sz="2500" i="1" dirty="0" smtClean="0"/>
              <a:t>IV</a:t>
            </a:r>
            <a:r>
              <a:rPr lang="en-US" altLang="he-IL" sz="2500" dirty="0" smtClean="0"/>
              <a:t>,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smtClean="0"/>
              <a:t>IV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 dirty="0" smtClean="0"/>
              <a:t>, … ,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Decryption: 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US" altLang="he-IL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he-IL" sz="3200" dirty="0" smtClean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Bit/block errors are </a:t>
            </a:r>
            <a:r>
              <a:rPr lang="en-US" altLang="he-IL" sz="2100" b="1" dirty="0" smtClean="0"/>
              <a:t>localized</a:t>
            </a:r>
            <a:r>
              <a:rPr lang="en-US" altLang="he-IL" sz="2100" dirty="0" smtClean="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/>
              <a:t>Integrity?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smtClean="0"/>
              <a:t>I.e., can attacker cause change in decrypted plaintext?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Flip ciphertext </a:t>
            </a:r>
            <a:r>
              <a:rPr lang="en-US" altLang="he-IL" sz="2100" dirty="0" smtClean="0"/>
              <a:t>bit </a:t>
            </a:r>
            <a:r>
              <a:rPr lang="en-US" altLang="he-IL" sz="2100" dirty="0" smtClean="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 dirty="0" smtClean="0"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 dirty="0" smtClean="0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 smtClean="0">
                <a:sym typeface="Wingdings" panose="05000000000000000000" pitchFamily="2" charset="2"/>
              </a:rPr>
              <a:t>Can we protect integrity (even) better? </a:t>
            </a:r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he-IL" sz="180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/>
              <a:t>Popular mode for VIL </a:t>
            </a:r>
            <a:r>
              <a:rPr lang="en-US" altLang="he-IL" sz="2100" dirty="0" smtClean="0"/>
              <a:t>(Variable Input Length) encryption</a:t>
            </a:r>
            <a:endParaRPr lang="en-US" altLang="he-IL" sz="2100" dirty="0"/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 smtClean="0"/>
              <a:t>Operation</a:t>
            </a:r>
            <a:r>
              <a:rPr lang="en-US" altLang="he-IL" sz="2100" dirty="0"/>
              <a:t>:</a:t>
            </a:r>
          </a:p>
          <a:p>
            <a:pPr lvl="1" eaLnBrk="1" hangingPunct="1">
              <a:spcBef>
                <a:spcPts val="6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 =IV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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en-US" altLang="he-IL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 eaLnBrk="1" hangingPunct="1">
              <a:spcBef>
                <a:spcPts val="6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&gt;0: c[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(c[i-1]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m[</a:t>
            </a:r>
            <a:r>
              <a:rPr lang="en-US" altLang="he-I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 smtClean="0"/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 dirty="0" smtClean="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 smtClean="0"/>
              <a:t>Integrity: flip bit in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he-IL" sz="2100" dirty="0" smtClean="0"/>
              <a:t/>
            </a:r>
            <a:br>
              <a:rPr lang="en-US" altLang="he-IL" sz="2100" dirty="0" smtClean="0"/>
            </a:br>
            <a:r>
              <a:rPr lang="en-US" altLang="he-IL" sz="2100" dirty="0" smtClean="0"/>
              <a:t>flip bit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 dirty="0" smtClean="0">
                <a:solidFill>
                  <a:srgbClr val="FF0000"/>
                </a:solidFill>
              </a:rPr>
              <a:t>But also corrupt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 dirty="0" smtClean="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 smtClean="0"/>
              <a:t>May suffice to ensure integrity</a:t>
            </a:r>
            <a:br>
              <a:rPr lang="en-US" altLang="he-IL" sz="2100" dirty="0" smtClean="0"/>
            </a:br>
            <a:r>
              <a:rPr lang="en-US" altLang="he-IL" sz="2100" dirty="0" smtClean="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 smtClean="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Security of CBC mode 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err="1" smtClean="0"/>
              <a:t>Thm</a:t>
            </a:r>
            <a:r>
              <a:rPr lang="en-US" altLang="he-IL" sz="2600" dirty="0" smtClean="0"/>
              <a:t>: If block-cipher E is a (strong) </a:t>
            </a:r>
            <a:r>
              <a:rPr lang="en-US" altLang="he-IL" sz="2600" u="sng" dirty="0" smtClean="0"/>
              <a:t>pseudo-random permutation</a:t>
            </a:r>
            <a:r>
              <a:rPr lang="en-US" altLang="he-IL" sz="2600" dirty="0" smtClean="0"/>
              <a:t> </a:t>
            </a:r>
            <a:r>
              <a:rPr lang="en-US" altLang="he-IL" sz="2600" dirty="0" smtClean="0">
                <a:sym typeface="Wingdings" panose="05000000000000000000" pitchFamily="2" charset="2"/>
              </a:rPr>
              <a:t></a:t>
            </a:r>
            <a:r>
              <a:rPr lang="en-US" altLang="he-IL" sz="2600" dirty="0" smtClean="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/>
              <a:t>Proof: omitted (crypto course </a:t>
            </a:r>
            <a:r>
              <a:rPr lang="en-US" altLang="he-IL" sz="2600" dirty="0" smtClean="0">
                <a:sym typeface="Wingdings" panose="05000000000000000000" pitchFamily="2" charset="2"/>
              </a:rPr>
              <a:t> )</a:t>
            </a:r>
            <a:endParaRPr lang="en-US" altLang="he-IL" sz="26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>
                <a:solidFill>
                  <a:srgbClr val="FF0000"/>
                </a:solidFill>
              </a:rPr>
              <a:t>Not</a:t>
            </a:r>
            <a:r>
              <a:rPr lang="en-US" altLang="he-IL" sz="2600" dirty="0" smtClean="0"/>
              <a:t> </a:t>
            </a:r>
            <a:r>
              <a:rPr lang="en-US" altLang="he-IL" sz="2600" dirty="0"/>
              <a:t>secure against </a:t>
            </a:r>
            <a:r>
              <a:rPr lang="en-US" altLang="he-IL" sz="2600" dirty="0" smtClean="0"/>
              <a:t>Chosen-Ciphertext Attack (CCA)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Definition, details: beyond scope of this course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/>
              <a:t>We </a:t>
            </a:r>
            <a:r>
              <a:rPr lang="en-US" altLang="he-IL" sz="2600" dirty="0"/>
              <a:t>briefly </a:t>
            </a:r>
            <a:r>
              <a:rPr lang="en-US" altLang="he-IL" sz="2600" dirty="0" smtClean="0"/>
              <a:t>describe Feedback-CCA: practical variant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err="1" smtClean="0"/>
              <a:t>Thm</a:t>
            </a:r>
            <a:r>
              <a:rPr lang="en-US" altLang="he-IL" sz="2600" dirty="0" smtClean="0"/>
              <a:t>: If block-cipher E is a (strong) </a:t>
            </a:r>
            <a:r>
              <a:rPr lang="en-US" altLang="he-IL" sz="2600" u="sng" dirty="0" smtClean="0"/>
              <a:t>pseudo-random permutation</a:t>
            </a:r>
            <a:r>
              <a:rPr lang="en-US" altLang="he-IL" sz="2600" dirty="0" smtClean="0"/>
              <a:t> </a:t>
            </a:r>
            <a:r>
              <a:rPr lang="en-US" altLang="he-IL" sz="2600" dirty="0" smtClean="0">
                <a:sym typeface="Wingdings" panose="05000000000000000000" pitchFamily="2" charset="2"/>
              </a:rPr>
              <a:t></a:t>
            </a:r>
            <a:r>
              <a:rPr lang="en-US" altLang="he-IL" sz="2600" dirty="0" smtClean="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/>
              <a:t>Proof: omitted (crypto course </a:t>
            </a:r>
            <a:r>
              <a:rPr lang="en-US" altLang="he-IL" sz="2600" dirty="0" smtClean="0">
                <a:sym typeface="Wingdings" panose="05000000000000000000" pitchFamily="2" charset="2"/>
              </a:rPr>
              <a:t> )</a:t>
            </a:r>
            <a:endParaRPr lang="en-US" altLang="he-IL" sz="2600" dirty="0" smtClean="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>
                <a:solidFill>
                  <a:srgbClr val="FF0000"/>
                </a:solidFill>
              </a:rPr>
              <a:t>Observation: CBC is Not IND-CCA-Secure</a:t>
            </a:r>
            <a:endParaRPr lang="en-US" altLang="he-IL" sz="2600" dirty="0" smtClean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Exercise: show observation is true</a:t>
            </a:r>
          </a:p>
          <a:p>
            <a:pPr marL="1136650" lvl="2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show that </a:t>
            </a:r>
            <a:r>
              <a:rPr lang="en-US" altLang="he-IL" sz="1800" dirty="0" smtClean="0"/>
              <a:t>CBC </a:t>
            </a:r>
            <a:r>
              <a:rPr lang="en-US" altLang="he-IL" sz="1800" dirty="0"/>
              <a:t>is Not </a:t>
            </a:r>
            <a:r>
              <a:rPr lang="en-US" altLang="he-IL" sz="1800" dirty="0" smtClean="0"/>
              <a:t>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smtClean="0"/>
              <a:t>Feedback-CCA: very practical attack model !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 smtClean="0"/>
              <a:t>Error – for incorrectly </a:t>
            </a:r>
            <a:r>
              <a:rPr lang="en-US" altLang="he-IL" sz="2200" u="sng" dirty="0" smtClean="0"/>
              <a:t>padded</a:t>
            </a:r>
            <a:r>
              <a:rPr lang="en-US" altLang="he-IL" sz="2200" dirty="0"/>
              <a:t> </a:t>
            </a:r>
            <a:r>
              <a:rPr lang="en-US" altLang="he-IL" sz="2200" dirty="0" smtClean="0"/>
              <a:t>decryption (next)</a:t>
            </a:r>
            <a:endParaRPr lang="en-US" altLang="he-IL" sz="2400" i="1" dirty="0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Padding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Block-ciphers operate on whole blocks: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DES: 64 bits (8 bytes) blocks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AES: 128 bits (16 bytes) blocks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Plaintext length may not be whole block !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Solution: </a:t>
                </a:r>
                <a:r>
                  <a:rPr lang="en-US" b="1" dirty="0" smtClean="0"/>
                  <a:t>Padding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 smtClean="0"/>
                  <a:t>E.g., </a:t>
                </a:r>
                <a:r>
                  <a:rPr lang="en-US" altLang="he-IL" sz="2200" i="1" dirty="0"/>
                  <a:t>padded-CBC encryption PCBC#E: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800" i="1" dirty="0" err="1" smtClean="0"/>
                  <a:t>PCBC#E</a:t>
                </a:r>
                <a:r>
                  <a:rPr lang="en-US" altLang="he-IL" sz="1800" i="1" baseline="-25000" dirty="0" err="1" smtClean="0"/>
                  <a:t>k</a:t>
                </a:r>
                <a:r>
                  <a:rPr lang="en-US" altLang="he-IL" sz="1800" i="1" dirty="0" smtClean="0"/>
                  <a:t>(m</a:t>
                </a:r>
                <a:r>
                  <a:rPr lang="en-US" altLang="he-IL" sz="1800" i="1" dirty="0"/>
                  <a:t>)=</a:t>
                </a:r>
                <a:r>
                  <a:rPr lang="en-US" altLang="he-IL" sz="1800" i="1" dirty="0" err="1"/>
                  <a:t>CBC#E</a:t>
                </a:r>
                <a:r>
                  <a:rPr lang="en-US" altLang="he-IL" sz="1800" i="1" baseline="-25000" dirty="0" err="1"/>
                  <a:t>k</a:t>
                </a:r>
                <a:r>
                  <a:rPr lang="en-US" altLang="he-IL" sz="1800" i="1" dirty="0"/>
                  <a:t>(Pad(m))</a:t>
                </a:r>
              </a:p>
              <a:p>
                <a:pPr marL="1593850" lvl="3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i="1" dirty="0" smtClean="0"/>
                  <a:t>E.g. : </a:t>
                </a:r>
                <a14:m>
                  <m:oMath xmlns:m="http://schemas.openxmlformats.org/officeDocument/2006/math"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𝑃𝑎𝑑</m:t>
                    </m:r>
                    <m:d>
                      <m:dPr>
                        <m:ctrlP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he-IL" altLang="he-I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he-IL" sz="1600" i="1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he-IL" sz="1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he-I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he-IL" sz="1600" i="1" dirty="0" smtClean="0"/>
                  <a:t> is 8 bits length of m</a:t>
                </a:r>
              </a:p>
              <a:p>
                <a:pPr marL="1593850" lvl="3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i="1" dirty="0" smtClean="0"/>
                  <a:t>Messages must be at most 120 bits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800" i="1" dirty="0" err="1" smtClean="0"/>
                  <a:t>PDBC#D</a:t>
                </a:r>
                <a:r>
                  <a:rPr lang="en-US" altLang="he-IL" sz="1800" i="1" baseline="-25000" dirty="0" err="1" smtClean="0"/>
                  <a:t>k</a:t>
                </a:r>
                <a:r>
                  <a:rPr lang="en-US" altLang="he-IL" sz="1800" i="1" dirty="0" smtClean="0"/>
                  <a:t>(c</a:t>
                </a:r>
                <a:r>
                  <a:rPr lang="en-US" altLang="he-IL" sz="1800" i="1" dirty="0"/>
                  <a:t>)=</a:t>
                </a:r>
                <a:r>
                  <a:rPr lang="en-US" altLang="he-IL" sz="1800" i="1" dirty="0" err="1"/>
                  <a:t>UnPad</a:t>
                </a:r>
                <a:r>
                  <a:rPr lang="en-US" altLang="he-IL" sz="1800" i="1" dirty="0"/>
                  <a:t>(</a:t>
                </a:r>
                <a:r>
                  <a:rPr lang="en-US" altLang="he-IL" sz="1800" i="1" dirty="0" err="1"/>
                  <a:t>CBC#D</a:t>
                </a:r>
                <a:r>
                  <a:rPr lang="en-US" altLang="he-IL" sz="1800" i="1" baseline="-25000" dirty="0" err="1"/>
                  <a:t>k</a:t>
                </a:r>
                <a:r>
                  <a:rPr lang="en-US" altLang="he-IL" sz="1800" i="1" dirty="0"/>
                  <a:t>(c</a:t>
                </a:r>
                <a:r>
                  <a:rPr lang="en-US" altLang="he-IL" sz="1800" i="1" dirty="0" smtClean="0"/>
                  <a:t>))</a:t>
                </a:r>
              </a:p>
              <a:p>
                <a:pPr marL="1593850" lvl="3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𝑈𝑛𝑝𝑎𝑑</m:t>
                    </m:r>
                    <m:d>
                      <m:dPr>
                        <m:ctrlP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he-IL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he-IL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he-IL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he-IL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he-IL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he-IL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he-IL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he-I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he-IL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he-IL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he-IL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he-IL" sz="16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he-IL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he-IL" sz="16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he-IL" altLang="he-IL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he-IL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he-IL" sz="1600" b="0" i="1" smtClean="0">
                                  <a:latin typeface="Cambria Math" panose="02040503050406030204" pitchFamily="18" charset="0"/>
                                </a:rPr>
                                <m:t>𝐸𝑅𝑅𝑂𝑅</m:t>
                              </m:r>
                            </m:e>
                            <m:e>
                              <m:r>
                                <a:rPr lang="en-US" altLang="he-IL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altLang="he-IL" sz="1600" dirty="0" smtClean="0"/>
              </a:p>
              <a:p>
                <a:pPr marL="1136650" lvl="2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800" dirty="0" smtClean="0"/>
                  <a:t>Next foil: PKCS#5 – example of `real’ padding </a:t>
                </a:r>
                <a:r>
                  <a:rPr lang="en-US" altLang="he-IL" sz="1800" dirty="0" smtClean="0">
                    <a:sym typeface="Wingdings" panose="05000000000000000000" pitchFamily="2" charset="2"/>
                  </a:rPr>
                  <a:t> </a:t>
                </a:r>
                <a:endParaRPr lang="en-US" altLang="he-IL" sz="1800" dirty="0" smtClean="0"/>
              </a:p>
              <a:p>
                <a:pPr marL="400050" lvl="1" indent="0"/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7" t="-1593" b="-3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97A6A-D767-4654-A734-517F6DED42D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he-IL" sz="1800" dirty="0"/>
          </a:p>
        </p:txBody>
      </p:sp>
      <p:sp>
        <p:nvSpPr>
          <p:cNvPr id="1157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400" dirty="0" smtClean="0"/>
              <a:t>PKCS#5* padding </a:t>
            </a:r>
            <a:r>
              <a:rPr lang="en-US" altLang="he-IL" sz="4000" dirty="0" smtClean="0"/>
              <a:t>(e.g.: 8 byte block)</a:t>
            </a:r>
            <a:endParaRPr lang="en-US" altLang="he-IL" sz="4400" dirty="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992719"/>
            <a:ext cx="8226425" cy="4994275"/>
          </a:xfrm>
        </p:spPr>
        <p:txBody>
          <a:bodyPr/>
          <a:lstStyle/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If |m| mod 8 = 7 (one byte short of block): Pad(m)=m || ’1’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If |m| mod 8 = 6: Pad(m)=m || ’22’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….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</a:t>
            </a:r>
            <a:r>
              <a:rPr lang="en-US" altLang="he-IL" sz="1400" dirty="0" smtClean="0"/>
              <a:t>1: Pad(m</a:t>
            </a:r>
            <a:r>
              <a:rPr lang="en-US" altLang="he-IL" sz="1400" dirty="0"/>
              <a:t>)=</a:t>
            </a:r>
            <a:r>
              <a:rPr lang="en-US" altLang="he-IL" sz="1400" dirty="0" smtClean="0"/>
              <a:t>m || ’7777777’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</a:t>
            </a:r>
            <a:r>
              <a:rPr lang="en-US" altLang="he-IL" sz="1400" dirty="0" smtClean="0"/>
              <a:t>0 (string end on complete block): Pad(m</a:t>
            </a:r>
            <a:r>
              <a:rPr lang="en-US" altLang="he-IL" sz="1400" dirty="0"/>
              <a:t>)=</a:t>
            </a:r>
            <a:r>
              <a:rPr lang="en-US" altLang="he-IL" sz="1400" dirty="0" smtClean="0"/>
              <a:t>m || ’8…8’</a:t>
            </a:r>
            <a:endParaRPr lang="en-US" altLang="he-IL" sz="1400" dirty="0"/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1400" dirty="0" smtClean="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err="1" smtClean="0"/>
              <a:t>Unpad</a:t>
            </a:r>
            <a:r>
              <a:rPr lang="en-US" altLang="he-IL" sz="1400" dirty="0" smtClean="0"/>
              <a:t>(m): {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If |m| mod 8 = 0 then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	</a:t>
            </a:r>
            <a:r>
              <a:rPr lang="en-US" altLang="he-IL" sz="1400" dirty="0" smtClean="0"/>
              <a:t>{if m[1]=’1</a:t>
            </a:r>
            <a:r>
              <a:rPr lang="en-US" altLang="he-IL" sz="1400" dirty="0"/>
              <a:t>’ </a:t>
            </a:r>
            <a:r>
              <a:rPr lang="en-US" altLang="he-IL" sz="1400" dirty="0" smtClean="0"/>
              <a:t>then return </a:t>
            </a:r>
            <a:r>
              <a:rPr lang="en-US" altLang="he-IL" sz="1400" dirty="0" err="1"/>
              <a:t>UnPad</a:t>
            </a:r>
            <a:r>
              <a:rPr lang="en-US" altLang="he-IL" sz="1400" dirty="0"/>
              <a:t>(m)=m[|m|…2] </a:t>
            </a:r>
            <a:endParaRPr lang="en-US" altLang="he-IL" sz="1400" dirty="0" smtClean="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	if m[1..</a:t>
            </a:r>
            <a:r>
              <a:rPr lang="en-US" altLang="he-IL" sz="1400" dirty="0"/>
              <a:t>2]=‘22’ then </a:t>
            </a:r>
            <a:r>
              <a:rPr lang="en-US" altLang="he-IL" sz="1400" dirty="0" smtClean="0"/>
              <a:t>return </a:t>
            </a:r>
            <a:r>
              <a:rPr lang="en-US" altLang="he-IL" sz="1400" dirty="0" err="1" smtClean="0"/>
              <a:t>UnPad</a:t>
            </a:r>
            <a:r>
              <a:rPr lang="en-US" altLang="he-IL" sz="1400" dirty="0" smtClean="0"/>
              <a:t>(m</a:t>
            </a:r>
            <a:r>
              <a:rPr lang="en-US" altLang="he-IL" sz="1400" dirty="0"/>
              <a:t>)=m[|m|…3] </a:t>
            </a:r>
            <a:endParaRPr lang="en-US" altLang="he-IL" sz="1400" dirty="0" smtClean="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smtClean="0"/>
              <a:t>	…}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err="1" smtClean="0"/>
              <a:t>Unpad</a:t>
            </a:r>
            <a:r>
              <a:rPr lang="en-US" altLang="he-IL" sz="1400" dirty="0" smtClean="0"/>
              <a:t>(m)=ERROR  }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b="1" dirty="0" smtClean="0">
                <a:solidFill>
                  <a:schemeClr val="accent6"/>
                </a:solidFill>
              </a:rPr>
              <a:t>Examples: </a:t>
            </a:r>
            <a:r>
              <a:rPr lang="en-US" altLang="he-IL" sz="1200" dirty="0" smtClean="0">
                <a:solidFill>
                  <a:schemeClr val="accent6"/>
                </a:solidFill>
              </a:rPr>
              <a:t/>
            </a:r>
            <a:br>
              <a:rPr lang="en-US" altLang="he-IL" sz="1200" dirty="0" smtClean="0">
                <a:solidFill>
                  <a:schemeClr val="accent6"/>
                </a:solidFill>
              </a:rPr>
            </a:br>
            <a:r>
              <a:rPr lang="en-US" altLang="he-IL" sz="1200" dirty="0" smtClean="0">
                <a:solidFill>
                  <a:schemeClr val="accent6"/>
                </a:solidFill>
              </a:rPr>
              <a:t>1. pad(‘</a:t>
            </a:r>
            <a:r>
              <a:rPr lang="en-US" altLang="he-IL" sz="1200" dirty="0" err="1" smtClean="0">
                <a:solidFill>
                  <a:schemeClr val="accent6"/>
                </a:solidFill>
              </a:rPr>
              <a:t>abcde</a:t>
            </a:r>
            <a:r>
              <a:rPr lang="en-US" altLang="he-IL" sz="1200" dirty="0" smtClean="0">
                <a:solidFill>
                  <a:schemeClr val="accent6"/>
                </a:solidFill>
              </a:rPr>
              <a:t>’)=‘abcde22’, pad(‘stranger’)=‘stranger88888888’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dirty="0">
                <a:solidFill>
                  <a:schemeClr val="accent6"/>
                </a:solidFill>
              </a:rPr>
              <a:t>	</a:t>
            </a:r>
            <a:r>
              <a:rPr lang="en-US" altLang="he-IL" sz="1200" dirty="0" smtClean="0">
                <a:solidFill>
                  <a:schemeClr val="accent6"/>
                </a:solidFill>
              </a:rPr>
              <a:t>2. </a:t>
            </a:r>
            <a:r>
              <a:rPr lang="en-US" altLang="he-IL" sz="1200" dirty="0" err="1" smtClean="0">
                <a:solidFill>
                  <a:schemeClr val="accent6"/>
                </a:solidFill>
              </a:rPr>
              <a:t>unpad</a:t>
            </a:r>
            <a:r>
              <a:rPr lang="en-US" altLang="he-IL" sz="1200" dirty="0" smtClean="0">
                <a:solidFill>
                  <a:schemeClr val="accent6"/>
                </a:solidFill>
              </a:rPr>
              <a:t>(‘5/5/2021’)=‘5/5/202’; </a:t>
            </a:r>
            <a:r>
              <a:rPr lang="en-US" altLang="he-IL" sz="1200" dirty="0" err="1" smtClean="0">
                <a:solidFill>
                  <a:schemeClr val="accent6"/>
                </a:solidFill>
              </a:rPr>
              <a:t>unpad</a:t>
            </a:r>
            <a:r>
              <a:rPr lang="en-US" altLang="he-IL" sz="1200" dirty="0" smtClean="0">
                <a:solidFill>
                  <a:schemeClr val="accent6"/>
                </a:solidFill>
              </a:rPr>
              <a:t>(‘</a:t>
            </a:r>
            <a:r>
              <a:rPr lang="en-US" altLang="he-IL" sz="1200" dirty="0" err="1" smtClean="0">
                <a:solidFill>
                  <a:schemeClr val="accent6"/>
                </a:solidFill>
              </a:rPr>
              <a:t>UnPad</a:t>
            </a:r>
            <a:r>
              <a:rPr lang="en-US" altLang="he-IL" sz="1200" dirty="0" smtClean="0">
                <a:solidFill>
                  <a:schemeClr val="accent6"/>
                </a:solidFill>
              </a:rPr>
              <a:t> `test’ and ‘bug 2001’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dirty="0" smtClean="0">
                <a:solidFill>
                  <a:schemeClr val="accent6"/>
                </a:solidFill>
              </a:rPr>
              <a:t>	3. Show how padding facilitates exhaustive search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 smtClean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11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82777</TotalTime>
  <Words>8343</Words>
  <Application>Microsoft Office PowerPoint</Application>
  <PresentationFormat>On-screen Show (4:3)</PresentationFormat>
  <Paragraphs>2642</Paragraphs>
  <Slides>117</Slides>
  <Notes>92</Notes>
  <HiddenSlides>8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117</vt:i4>
      </vt:variant>
    </vt:vector>
  </HeadingPairs>
  <TitlesOfParts>
    <vt:vector size="135" baseType="lpstr">
      <vt:lpstr>ＭＳ Ｐゴシック</vt:lpstr>
      <vt:lpstr>ＭＳ Ｐゴシック</vt:lpstr>
      <vt:lpstr>宋体</vt:lpstr>
      <vt:lpstr>Arial</vt:lpstr>
      <vt:lpstr>Arial Unicode MS</vt:lpstr>
      <vt:lpstr>Calibri</vt:lpstr>
      <vt:lpstr>Cambria Math</vt:lpstr>
      <vt:lpstr>Courier New</vt:lpstr>
      <vt:lpstr>Garamond</vt:lpstr>
      <vt:lpstr>Gill Sans MT</vt:lpstr>
      <vt:lpstr>Rage Italic</vt:lpstr>
      <vt:lpstr>Symbol</vt:lpstr>
      <vt:lpstr>Tahoma</vt:lpstr>
      <vt:lpstr>Times New Roman</vt:lpstr>
      <vt:lpstr>Wingdings</vt:lpstr>
      <vt:lpstr>Office Theme</vt:lpstr>
      <vt:lpstr>1_Office Theme</vt:lpstr>
      <vt:lpstr>Default</vt:lpstr>
      <vt:lpstr>CSE 3400 - Introduction to Cyber Security  (aka: Computer and Information Security)  Topic 1: Cryptology, Encryption and Pseudo-randomness</vt:lpstr>
      <vt:lpstr>Cryptology</vt:lpstr>
      <vt:lpstr>Encryption</vt:lpstr>
      <vt:lpstr>The Encryption World: basic terms</vt:lpstr>
      <vt:lpstr>Encryption, Decryption, Correctness</vt:lpstr>
      <vt:lpstr>Ancient, Keyless Ciphers</vt:lpstr>
      <vt:lpstr>Most ancient: At-BaSh and AzBy</vt:lpstr>
      <vt:lpstr>(Unkeyed) Caesar Cipher</vt:lpstr>
      <vt:lpstr>Exercise 2.2: manual cryptanalysis</vt:lpstr>
      <vt:lpstr>The Masonic Cipher [18th century]</vt:lpstr>
      <vt:lpstr>Shift Cipher: Keyed variant of Caesar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Vigenére’s cipher</vt:lpstr>
      <vt:lpstr>Attacking Vigenére’s cipher </vt:lpstr>
      <vt:lpstr>Kerckhoffs’ Known Design Principle [1883]</vt:lpstr>
      <vt:lpstr>Exhaustive Key Search</vt:lpstr>
      <vt:lpstr>Sufficient Effective Key Length</vt:lpstr>
      <vt:lpstr>Table-Lookup: a Generic CPA</vt:lpstr>
      <vt:lpstr>We can apply generic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Announcement: Homeworks</vt:lpstr>
      <vt:lpstr>News!!! ConCrypt Announcement</vt:lpstr>
      <vt:lpstr>The Attack Models Championship</vt:lpstr>
      <vt:lpstr>Unconditional vs. Computational Security</vt:lpstr>
      <vt:lpstr>Pseudo-Random Generator Stream Cipher </vt:lpstr>
      <vt:lpstr>Pseudo-Random Generator</vt:lpstr>
      <vt:lpstr>Many PRG proposals…</vt:lpstr>
      <vt:lpstr>Many PRG proposals…</vt:lpstr>
      <vt:lpstr>Add on GSM’s A5/1, A5/2</vt:lpstr>
      <vt:lpstr>Example: RC4 Stream Cipher </vt:lpstr>
      <vt:lpstr>Example: Misusing Stream-Ciphers</vt:lpstr>
      <vt:lpstr>Example: Misusing Stream-Cipher</vt:lpstr>
      <vt:lpstr>Recall: PRG Stream Cipher (1)</vt:lpstr>
      <vt:lpstr>Recall: PRG Stream Cipher (2)</vt:lpstr>
      <vt:lpstr>A Stateless Stream Cipher? </vt:lpstr>
      <vt:lpstr>What’s a (‘truly’) random function f?</vt:lpstr>
      <vt:lpstr>What’s a (‘truly’) random function?</vt:lpstr>
      <vt:lpstr>What’s a (‘truly’) random function?</vt:lpstr>
      <vt:lpstr>What’s a (‘truly’) random function?</vt:lpstr>
      <vt:lpstr>Exercise: Random Function Stateful Stream Cipher</vt:lpstr>
      <vt:lpstr>Exercise: Random Function Stateful Stream Cipher</vt:lpstr>
      <vt:lpstr>Random Function Stateless Stream Cipher</vt:lpstr>
      <vt:lpstr>Random Function Stateless Stream Cipher</vt:lpstr>
      <vt:lpstr>Avoiding State: Pseudo-Random Function</vt:lpstr>
      <vt:lpstr>Constructing a PRF</vt:lpstr>
      <vt:lpstr>PRF Applications (1)</vt:lpstr>
      <vt:lpstr>‘Stateless stream cipher’ using PRF</vt:lpstr>
      <vt:lpstr>PRF Applications (2)</vt:lpstr>
      <vt:lpstr>We defined security for PRG and PRF.  But…   what about security of encryption??</vt:lpstr>
      <vt:lpstr>Exercise: define secure encryption</vt:lpstr>
      <vt:lpstr>Attacker Capabilities / Model</vt:lpstr>
      <vt:lpstr>Cryptanalysis Success Criteria</vt:lpstr>
      <vt:lpstr>Indistinguishability: Encryption is like disguise…</vt:lpstr>
      <vt:lpstr>Defining Secure Encryption</vt:lpstr>
      <vt:lpstr>Conservative Design Principle</vt:lpstr>
      <vt:lpstr>PowerPoint Presentation</vt:lpstr>
      <vt:lpstr>What’s next?   Present a secure cryptosystem?  … how can we know it’s secure?   Proof of security  P ≠ NP  </vt:lpstr>
      <vt:lpstr>Crypto Building-Blocks Principle</vt:lpstr>
      <vt:lpstr>Why standardize block ciphers,  not encryption? </vt:lpstr>
      <vt:lpstr>Block Ciphers and PRPs</vt:lpstr>
      <vt:lpstr>PRP: (Invertible) Pseudo-Random Permutation</vt:lpstr>
      <vt:lpstr>Block Cipher / Pseudo-Random Permutation</vt:lpstr>
      <vt:lpstr>The Feistel Block-cipher Construction</vt:lpstr>
      <vt:lpstr>PRPEncryption: Modes of Operation</vt:lpstr>
      <vt:lpstr>‘Classical’ Modes of Operation</vt:lpstr>
      <vt:lpstr>PowerPoint Presentation</vt:lpstr>
      <vt:lpstr>Per-Block Random (PBR) mode </vt:lpstr>
      <vt:lpstr>Per-block random mode is IND-CPA </vt:lpstr>
      <vt:lpstr>Output-Feedback (OFB) Mode</vt:lpstr>
      <vt:lpstr>Output-Feedback (OFB) Mode</vt:lpstr>
      <vt:lpstr>Cipher-Feedback Block (CFB) Encryption</vt:lpstr>
      <vt:lpstr>Cipher-Feedback Block (CFB) Encryption</vt:lpstr>
      <vt:lpstr>Cipher Block Chaining (CBC) Mode</vt:lpstr>
      <vt:lpstr>Security of CBC mode </vt:lpstr>
      <vt:lpstr>Security of CBC mode (2)</vt:lpstr>
      <vt:lpstr>Note: Padding Encryption</vt:lpstr>
      <vt:lpstr>PKCS#5* padding (e.g.: 8 byte block)</vt:lpstr>
      <vt:lpstr>Feedback-CCA attack on PKCS#5... </vt:lpstr>
      <vt:lpstr>Ensuring CCA Security</vt:lpstr>
      <vt:lpstr>Use Case: WEP (In)Security</vt:lpstr>
      <vt:lpstr>WEP Integrity</vt:lpstr>
      <vt:lpstr>WEP Authentication… &amp; Encryption</vt:lpstr>
      <vt:lpstr>WEP Encryption</vt:lpstr>
      <vt:lpstr>Encryption: Final Words</vt:lpstr>
      <vt:lpstr>Encryption: Final Words...</vt:lpstr>
      <vt:lpstr>Thank You!</vt:lpstr>
      <vt:lpstr>Common mistakes - </vt:lpstr>
      <vt:lpstr>Deployment Issues</vt:lpstr>
      <vt:lpstr>Hybrid Encryption (`enveloping`)</vt:lpstr>
      <vt:lpstr>Encryption: at what phase? </vt:lpstr>
      <vt:lpstr>Exploiting Length-Exposure</vt:lpstr>
      <vt:lpstr>Encryption: at what phase? </vt:lpstr>
      <vt:lpstr>Error Detection / Correction </vt:lpstr>
      <vt:lpstr>Encryption and Error Detection (2)</vt:lpstr>
      <vt:lpstr>CTR mode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Amir Herzberg</cp:lastModifiedBy>
  <cp:revision>561</cp:revision>
  <cp:lastPrinted>2017-03-12T17:58:09Z</cp:lastPrinted>
  <dcterms:created xsi:type="dcterms:W3CDTF">2003-03-23T06:19:47Z</dcterms:created>
  <dcterms:modified xsi:type="dcterms:W3CDTF">2018-08-21T21:52:09Z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