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02"/>
  </p:notesMasterIdLst>
  <p:handoutMasterIdLst>
    <p:handoutMasterId r:id="rId103"/>
  </p:handoutMasterIdLst>
  <p:sldIdLst>
    <p:sldId id="484" r:id="rId3"/>
    <p:sldId id="528" r:id="rId4"/>
    <p:sldId id="268" r:id="rId5"/>
    <p:sldId id="403" r:id="rId6"/>
    <p:sldId id="521" r:id="rId7"/>
    <p:sldId id="520" r:id="rId8"/>
    <p:sldId id="523" r:id="rId9"/>
    <p:sldId id="526" r:id="rId10"/>
    <p:sldId id="522" r:id="rId11"/>
    <p:sldId id="352" r:id="rId12"/>
    <p:sldId id="524" r:id="rId13"/>
    <p:sldId id="437" r:id="rId14"/>
    <p:sldId id="539" r:id="rId15"/>
    <p:sldId id="271" r:id="rId16"/>
    <p:sldId id="519" r:id="rId17"/>
    <p:sldId id="355" r:id="rId18"/>
    <p:sldId id="415" r:id="rId19"/>
    <p:sldId id="409" r:id="rId20"/>
    <p:sldId id="531" r:id="rId21"/>
    <p:sldId id="360" r:id="rId22"/>
    <p:sldId id="485" r:id="rId23"/>
    <p:sldId id="530" r:id="rId24"/>
    <p:sldId id="365" r:id="rId25"/>
    <p:sldId id="440" r:id="rId26"/>
    <p:sldId id="385" r:id="rId27"/>
    <p:sldId id="362" r:id="rId28"/>
    <p:sldId id="363" r:id="rId29"/>
    <p:sldId id="364" r:id="rId30"/>
    <p:sldId id="451" r:id="rId31"/>
    <p:sldId id="452" r:id="rId32"/>
    <p:sldId id="420" r:id="rId33"/>
    <p:sldId id="367" r:id="rId34"/>
    <p:sldId id="454" r:id="rId35"/>
    <p:sldId id="456" r:id="rId36"/>
    <p:sldId id="453" r:id="rId37"/>
    <p:sldId id="459" r:id="rId38"/>
    <p:sldId id="460" r:id="rId39"/>
    <p:sldId id="461" r:id="rId40"/>
    <p:sldId id="462" r:id="rId41"/>
    <p:sldId id="427" r:id="rId42"/>
    <p:sldId id="534" r:id="rId43"/>
    <p:sldId id="371" r:id="rId44"/>
    <p:sldId id="488" r:id="rId45"/>
    <p:sldId id="431" r:id="rId46"/>
    <p:sldId id="428" r:id="rId47"/>
    <p:sldId id="421" r:id="rId48"/>
    <p:sldId id="417" r:id="rId49"/>
    <p:sldId id="333" r:id="rId50"/>
    <p:sldId id="429" r:id="rId51"/>
    <p:sldId id="533" r:id="rId52"/>
    <p:sldId id="532" r:id="rId53"/>
    <p:sldId id="419" r:id="rId54"/>
    <p:sldId id="278" r:id="rId55"/>
    <p:sldId id="536" r:id="rId56"/>
    <p:sldId id="537" r:id="rId57"/>
    <p:sldId id="359" r:id="rId58"/>
    <p:sldId id="422" r:id="rId59"/>
    <p:sldId id="373" r:id="rId60"/>
    <p:sldId id="538" r:id="rId61"/>
    <p:sldId id="375" r:id="rId62"/>
    <p:sldId id="376" r:id="rId63"/>
    <p:sldId id="380" r:id="rId64"/>
    <p:sldId id="430" r:id="rId65"/>
    <p:sldId id="298" r:id="rId66"/>
    <p:sldId id="302" r:id="rId67"/>
    <p:sldId id="300" r:id="rId68"/>
    <p:sldId id="377" r:id="rId69"/>
    <p:sldId id="424" r:id="rId70"/>
    <p:sldId id="486" r:id="rId71"/>
    <p:sldId id="386" r:id="rId72"/>
    <p:sldId id="540" r:id="rId73"/>
    <p:sldId id="433" r:id="rId74"/>
    <p:sldId id="294" r:id="rId75"/>
    <p:sldId id="541" r:id="rId76"/>
    <p:sldId id="434" r:id="rId77"/>
    <p:sldId id="303" r:id="rId78"/>
    <p:sldId id="304" r:id="rId79"/>
    <p:sldId id="446" r:id="rId80"/>
    <p:sldId id="487" r:id="rId81"/>
    <p:sldId id="443" r:id="rId82"/>
    <p:sldId id="463" r:id="rId83"/>
    <p:sldId id="306" r:id="rId84"/>
    <p:sldId id="307" r:id="rId85"/>
    <p:sldId id="382" r:id="rId86"/>
    <p:sldId id="383" r:id="rId87"/>
    <p:sldId id="435" r:id="rId88"/>
    <p:sldId id="384" r:id="rId89"/>
    <p:sldId id="489" r:id="rId90"/>
    <p:sldId id="490" r:id="rId91"/>
    <p:sldId id="491" r:id="rId92"/>
    <p:sldId id="492" r:id="rId93"/>
    <p:sldId id="493" r:id="rId94"/>
    <p:sldId id="494" r:id="rId95"/>
    <p:sldId id="378" r:id="rId96"/>
    <p:sldId id="317" r:id="rId97"/>
    <p:sldId id="318" r:id="rId98"/>
    <p:sldId id="327" r:id="rId99"/>
    <p:sldId id="308" r:id="rId100"/>
    <p:sldId id="326" r:id="rId101"/>
  </p:sldIdLst>
  <p:sldSz cx="9144000" cy="6858000" type="screen4x3"/>
  <p:notesSz cx="7102475" cy="1023302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0" userDrawn="1">
          <p15:clr>
            <a:srgbClr val="A4A3A4"/>
          </p15:clr>
        </p15:guide>
        <p15:guide id="2" pos="209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r Herzberg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EE3C25-D82A-4BBC-A178-97CC39158347}" v="20" dt="2020-01-10T11:37:35.1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204" autoAdjust="0"/>
  </p:normalViewPr>
  <p:slideViewPr>
    <p:cSldViewPr>
      <p:cViewPr>
        <p:scale>
          <a:sx n="66" d="100"/>
          <a:sy n="66" d="100"/>
        </p:scale>
        <p:origin x="1958" y="499"/>
      </p:cViewPr>
      <p:guideLst>
        <p:guide orient="horz" pos="2115"/>
        <p:guide pos="2744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070"/>
        <p:guide pos="209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theme" Target="theme/theme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handoutMaster" Target="handoutMasters/handout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microsoft.com/office/2015/10/relationships/revisionInfo" Target="revisionInfo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commentAuthors" Target="commentAuthor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64A9034-E442-4774-BE1E-01D619394C8E}" type="datetimeFigureOut">
              <a:rPr lang="he-IL" smtClean="0"/>
              <a:t>כ"ה/טבת/תש"פ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4024313" y="9720263"/>
            <a:ext cx="3078162" cy="51276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9720263"/>
            <a:ext cx="3078162" cy="51276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004569C-9AB5-4BE9-8C91-98682C2735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237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7" name="AutoShape 2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8" name="AutoShape 3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9" name="AutoShape 4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022886" y="0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16392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5363" y="768350"/>
            <a:ext cx="5105400" cy="3829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10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710557" y="4859334"/>
            <a:ext cx="5675198" cy="4598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he-IL" noProof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0" y="9720359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022886" y="9720359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 smtClean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3167B783-FB48-4095-873E-7FBACA58F66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517845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F6D5BE3-8812-4830-983C-52CBDC640698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1/22/2020</a:t>
            </a:fld>
            <a:endParaRPr lang="en-US" altLang="en-US" sz="1300"/>
          </a:p>
        </p:txBody>
      </p:sp>
      <p:sp>
        <p:nvSpPr>
          <p:cNvPr id="931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931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8D06FA4-DEFA-4D4A-BFA5-F47DFFEB5A17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en-US" sz="1300"/>
          </a:p>
        </p:txBody>
      </p:sp>
      <p:sp>
        <p:nvSpPr>
          <p:cNvPr id="931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931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</p:spPr>
        <p:txBody>
          <a:bodyPr/>
          <a:lstStyle/>
          <a:p>
            <a:pPr eaLnBrk="1" hangingPunct="1"/>
            <a:endParaRPr lang="he-IL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458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11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037507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68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7D5CFFB2-1CC7-43CA-9BD5-81BB7EF031F1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14</a:t>
            </a:fld>
            <a:endParaRPr lang="en-US" altLang="he-IL" sz="1300"/>
          </a:p>
        </p:txBody>
      </p:sp>
      <p:sp>
        <p:nvSpPr>
          <p:cNvPr id="368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220585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68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7D5CFFB2-1CC7-43CA-9BD5-81BB7EF031F1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15</a:t>
            </a:fld>
            <a:endParaRPr lang="en-US" altLang="he-IL" sz="1300"/>
          </a:p>
        </p:txBody>
      </p:sp>
      <p:sp>
        <p:nvSpPr>
          <p:cNvPr id="368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17646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1923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40F29FB-D7FF-491E-B98E-E6007D50ABE7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16</a:t>
            </a:fld>
            <a:endParaRPr lang="en-US" altLang="he-IL" sz="1300"/>
          </a:p>
        </p:txBody>
      </p:sp>
      <p:sp>
        <p:nvSpPr>
          <p:cNvPr id="8192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182994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60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145896D-C99E-48E9-B896-523B8B73344F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17</a:t>
            </a:fld>
            <a:endParaRPr lang="en-US" altLang="he-IL" sz="1300"/>
          </a:p>
        </p:txBody>
      </p:sp>
      <p:sp>
        <p:nvSpPr>
          <p:cNvPr id="8602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090770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3C095-DC2F-4DC6-9FBB-D7F03BBDF71C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AU" altLang="zh-CN">
                <a:ea typeface="ＭＳ Ｐゴシック" pitchFamily="34" charset="-128"/>
              </a:rPr>
              <a:t>Unconditional security would be nice, but the only known such cipher is the </a:t>
            </a:r>
            <a:r>
              <a:rPr lang="en-AU" altLang="zh-CN" b="1">
                <a:ea typeface="ＭＳ Ｐゴシック" pitchFamily="34" charset="-128"/>
              </a:rPr>
              <a:t>one-time pad</a:t>
            </a:r>
            <a:r>
              <a:rPr lang="en-AU" altLang="zh-CN">
                <a:ea typeface="ＭＳ Ｐゴシック" pitchFamily="34" charset="-128"/>
              </a:rPr>
              <a:t> (later). For all reasonable encryption algorithms, have to assume computational security where it either takes too long, or is too expensive, to bother breaking the cipher. </a:t>
            </a:r>
          </a:p>
        </p:txBody>
      </p:sp>
    </p:spTree>
    <p:extLst>
      <p:ext uri="{BB962C8B-B14F-4D97-AF65-F5344CB8AC3E}">
        <p14:creationId xmlns:p14="http://schemas.microsoft.com/office/powerpoint/2010/main" val="842167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20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31276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21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395500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22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167846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2163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6A07186A-3517-41B3-9974-DA68D6654514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26</a:t>
            </a:fld>
            <a:endParaRPr lang="en-US" altLang="he-IL" sz="1300"/>
          </a:p>
        </p:txBody>
      </p:sp>
      <p:sp>
        <p:nvSpPr>
          <p:cNvPr id="9216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071568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012234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0035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91BD3E08-FF86-41C7-81DB-32453886EE17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27</a:t>
            </a:fld>
            <a:endParaRPr lang="en-US" altLang="he-IL" sz="1300"/>
          </a:p>
        </p:txBody>
      </p:sp>
      <p:sp>
        <p:nvSpPr>
          <p:cNvPr id="10035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08575" cy="38322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6" y="4859333"/>
            <a:ext cx="5678281" cy="4602154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7607925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0035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91BD3E08-FF86-41C7-81DB-32453886EE17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28</a:t>
            </a:fld>
            <a:endParaRPr lang="en-US" altLang="he-IL" sz="1300"/>
          </a:p>
        </p:txBody>
      </p:sp>
      <p:sp>
        <p:nvSpPr>
          <p:cNvPr id="10035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08575" cy="38322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6" y="4859333"/>
            <a:ext cx="5678281" cy="4602154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438150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29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8565235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30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593388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31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08197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32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0274822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33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483390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34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2586083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35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1753111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36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100102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5167168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37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2654714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38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1444992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39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23418320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40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3596188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41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38652026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42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15920947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43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18728497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45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11080736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167B783-FB48-4095-873E-7FBACA58F668}" type="slidenum">
              <a:rPr lang="he-IL" altLang="he-IL" smtClean="0"/>
              <a:pPr>
                <a:defRPr/>
              </a:pPr>
              <a:t>47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801527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e-IL" altLang="zh-CN" dirty="0">
                <a:ea typeface="ＭＳ Ｐゴシック" pitchFamily="34" charset="-128"/>
              </a:rPr>
              <a:t> </a:t>
            </a:r>
            <a:r>
              <a:rPr lang="en-US" altLang="zh-CN" dirty="0">
                <a:ea typeface="ＭＳ Ｐゴシック" pitchFamily="34" charset="-128"/>
              </a:rPr>
              <a:t>note </a:t>
            </a:r>
            <a:r>
              <a:rPr lang="en-US" altLang="zh-CN" dirty="0" err="1">
                <a:ea typeface="ＭＳ Ｐゴシック" pitchFamily="34" charset="-128"/>
              </a:rPr>
              <a:t>def</a:t>
            </a:r>
            <a:r>
              <a:rPr lang="en-US" altLang="zh-CN" baseline="0" dirty="0">
                <a:ea typeface="ＭＳ Ｐゴシック" pitchFamily="34" charset="-128"/>
              </a:rPr>
              <a:t> of attacker model and precise security </a:t>
            </a:r>
            <a:r>
              <a:rPr lang="en-US" altLang="zh-CN" baseline="0" dirty="0" err="1">
                <a:ea typeface="ＭＳ Ｐゴシック" pitchFamily="34" charset="-128"/>
              </a:rPr>
              <a:t>defs</a:t>
            </a:r>
            <a:r>
              <a:rPr lang="en-US" altLang="zh-CN" baseline="0" dirty="0">
                <a:ea typeface="ＭＳ Ｐゴシック" pitchFamily="34" charset="-128"/>
              </a:rPr>
              <a:t> in general is crucial for any security system , not just crypto!</a:t>
            </a:r>
            <a:endParaRPr lang="zh-CN" altLang="en-US" dirty="0">
              <a:ea typeface="ＭＳ Ｐゴシック" pitchFamily="34" charset="-128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FB9C10-A1AE-4083-B9A4-B5E367A5EEEF}" type="slidenum">
              <a:rPr lang="en-US" altLang="zh-CN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4509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678933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6349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722A7E4-2A42-4FE0-B06E-2FE056958C50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53</a:t>
            </a:fld>
            <a:endParaRPr lang="en-US" altLang="he-IL" sz="1300"/>
          </a:p>
        </p:txBody>
      </p:sp>
      <p:sp>
        <p:nvSpPr>
          <p:cNvPr id="63492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8B8F9A6-1796-4F29-888B-84C05E0AD8E7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63493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63494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63495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63496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41683674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6349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722A7E4-2A42-4FE0-B06E-2FE056958C50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54</a:t>
            </a:fld>
            <a:endParaRPr lang="en-US" altLang="he-IL" sz="1300"/>
          </a:p>
        </p:txBody>
      </p:sp>
      <p:sp>
        <p:nvSpPr>
          <p:cNvPr id="63492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8B8F9A6-1796-4F29-888B-84C05E0AD8E7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63493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63494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63495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63496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11359760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6349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722A7E4-2A42-4FE0-B06E-2FE056958C50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55</a:t>
            </a:fld>
            <a:endParaRPr lang="en-US" altLang="he-IL" sz="1300"/>
          </a:p>
        </p:txBody>
      </p:sp>
      <p:sp>
        <p:nvSpPr>
          <p:cNvPr id="63492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8B8F9A6-1796-4F29-888B-84C05E0AD8E7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63493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63494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63495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63496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19413359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167B783-FB48-4095-873E-7FBACA58F668}" type="slidenum">
              <a:rPr lang="he-IL" altLang="he-IL" smtClean="0"/>
              <a:pPr>
                <a:defRPr/>
              </a:pPr>
              <a:t>56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546038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167B783-FB48-4095-873E-7FBACA58F668}" type="slidenum">
              <a:rPr lang="he-IL" altLang="he-IL" smtClean="0"/>
              <a:pPr>
                <a:defRPr/>
              </a:pPr>
              <a:t>58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8628107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60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028941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61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2934253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</a:t>
            </a:r>
            <a:r>
              <a:rPr lang="en-US" baseline="0" dirty="0"/>
              <a:t> advantage is that robust combiner for function </a:t>
            </a:r>
            <a:r>
              <a:rPr lang="en-US" baseline="0" dirty="0">
                <a:sym typeface="Wingdings" panose="05000000000000000000" pitchFamily="2" charset="2"/>
              </a:rPr>
              <a:t>usually gives robust combiner for scheme (and usually, it is simpler than direct combiner for scheme)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167B783-FB48-4095-873E-7FBACA58F668}" type="slidenum">
              <a:rPr lang="he-IL" altLang="he-IL" smtClean="0"/>
              <a:pPr>
                <a:defRPr/>
              </a:pPr>
              <a:t>62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995946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1059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21CD0E6-9BDC-4CBF-A5C3-566BAC372F07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63</a:t>
            </a:fld>
            <a:endParaRPr lang="en-US" altLang="he-IL" sz="1300"/>
          </a:p>
        </p:txBody>
      </p:sp>
      <p:sp>
        <p:nvSpPr>
          <p:cNvPr id="11059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359809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02403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37B08A1-B987-4543-908C-9858AA6525CC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64</a:t>
            </a:fld>
            <a:endParaRPr lang="en-US" altLang="he-IL" sz="1300"/>
          </a:p>
        </p:txBody>
      </p:sp>
      <p:sp>
        <p:nvSpPr>
          <p:cNvPr id="10240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08575" cy="38322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6" y="4859333"/>
            <a:ext cx="5678281" cy="4602154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073034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9502492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1059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21CD0E6-9BDC-4CBF-A5C3-566BAC372F07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65</a:t>
            </a:fld>
            <a:endParaRPr lang="en-US" altLang="he-IL" sz="1300"/>
          </a:p>
        </p:txBody>
      </p:sp>
      <p:sp>
        <p:nvSpPr>
          <p:cNvPr id="11059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6495504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0649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0FC5C0C-A3CE-4DA2-890D-89E5F8BAF1A9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66</a:t>
            </a:fld>
            <a:endParaRPr lang="en-US" altLang="he-IL" sz="1300"/>
          </a:p>
        </p:txBody>
      </p:sp>
      <p:sp>
        <p:nvSpPr>
          <p:cNvPr id="10650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1991986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0649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0FC5C0C-A3CE-4DA2-890D-89E5F8BAF1A9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69</a:t>
            </a:fld>
            <a:endParaRPr lang="en-US" altLang="he-IL" sz="1300"/>
          </a:p>
        </p:txBody>
      </p:sp>
      <p:sp>
        <p:nvSpPr>
          <p:cNvPr id="10650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208530289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70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1556455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71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1391585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72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9233813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73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672731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74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19884741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75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41494407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12643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21FC1BB-3AEE-454F-9CB3-FAB955702D0F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76</a:t>
            </a:fld>
            <a:endParaRPr lang="en-US" altLang="he-IL" sz="1300"/>
          </a:p>
        </p:txBody>
      </p:sp>
      <p:sp>
        <p:nvSpPr>
          <p:cNvPr id="112644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6729949-F275-477C-8EBD-D495F0619B34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76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112645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112646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112647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112648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200266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7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31610396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1469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A15B88F-A55A-4B15-9B84-92ED078ACA5F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77</a:t>
            </a:fld>
            <a:endParaRPr lang="en-US" altLang="he-IL" sz="1300"/>
          </a:p>
        </p:txBody>
      </p:sp>
      <p:sp>
        <p:nvSpPr>
          <p:cNvPr id="11469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9837380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1469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A15B88F-A55A-4B15-9B84-92ED078ACA5F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78</a:t>
            </a:fld>
            <a:endParaRPr lang="en-US" altLang="he-IL" sz="1300"/>
          </a:p>
        </p:txBody>
      </p:sp>
      <p:sp>
        <p:nvSpPr>
          <p:cNvPr id="11469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28114645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1673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4DF3DE55-A1E7-4174-B172-947252B07F01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81</a:t>
            </a:fld>
            <a:endParaRPr lang="en-US" altLang="he-IL" sz="1300"/>
          </a:p>
        </p:txBody>
      </p:sp>
      <p:sp>
        <p:nvSpPr>
          <p:cNvPr id="11674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08575" cy="38322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6" y="4859333"/>
            <a:ext cx="5678281" cy="4602154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he-IL" dirty="0"/>
              <a:t>* I think I’ve simplified</a:t>
            </a:r>
            <a:r>
              <a:rPr lang="en-US" altLang="he-IL" baseline="0" dirty="0"/>
              <a:t> a bit, if I’m not wrong, PKCS actually concatenates the corresponding binary strings (01x, etc.), but this is simpler and attack is essentially the same</a:t>
            </a:r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211471193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1878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BA88ABD-7514-4388-912A-BF86E24F067F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82</a:t>
            </a:fld>
            <a:endParaRPr lang="en-US" altLang="he-IL" sz="1300"/>
          </a:p>
        </p:txBody>
      </p:sp>
      <p:sp>
        <p:nvSpPr>
          <p:cNvPr id="11878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08575" cy="38322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6" y="4859333"/>
            <a:ext cx="5678281" cy="4602154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8959970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2083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25CED42-8F75-4F77-ACEB-D8451973530C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83</a:t>
            </a:fld>
            <a:endParaRPr lang="en-US" altLang="he-IL" sz="1300"/>
          </a:p>
        </p:txBody>
      </p:sp>
      <p:sp>
        <p:nvSpPr>
          <p:cNvPr id="12083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5061375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43363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9A550B6-DD4E-4B6B-9C31-F804508869CB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84</a:t>
            </a:fld>
            <a:endParaRPr lang="en-US" altLang="he-IL" sz="1300"/>
          </a:p>
        </p:txBody>
      </p:sp>
      <p:sp>
        <p:nvSpPr>
          <p:cNvPr id="14336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6763" y="757238"/>
            <a:ext cx="5048250" cy="37877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8151" y="4796731"/>
            <a:ext cx="5265203" cy="4548011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16656358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454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5468495D-FB09-487B-9D83-71164E8B91F5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85</a:t>
            </a:fld>
            <a:endParaRPr lang="en-US" altLang="he-IL" sz="1300"/>
          </a:p>
        </p:txBody>
      </p:sp>
      <p:sp>
        <p:nvSpPr>
          <p:cNvPr id="1454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6763" y="757238"/>
            <a:ext cx="5048250" cy="37877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54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8151" y="4796731"/>
            <a:ext cx="5265203" cy="4548011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7770030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454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5468495D-FB09-487B-9D83-71164E8B91F5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86</a:t>
            </a:fld>
            <a:endParaRPr lang="en-US" altLang="he-IL" sz="1300"/>
          </a:p>
        </p:txBody>
      </p:sp>
      <p:sp>
        <p:nvSpPr>
          <p:cNvPr id="1454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6763" y="757238"/>
            <a:ext cx="5048250" cy="37877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54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8151" y="4796731"/>
            <a:ext cx="5265203" cy="4548011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51048211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4745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7B8E65AF-C3F3-4D07-8075-FE909CF94B77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87</a:t>
            </a:fld>
            <a:endParaRPr lang="en-US" altLang="he-IL" sz="1300"/>
          </a:p>
        </p:txBody>
      </p:sp>
      <p:sp>
        <p:nvSpPr>
          <p:cNvPr id="14746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6763" y="757238"/>
            <a:ext cx="5048250" cy="37877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6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8151" y="4796731"/>
            <a:ext cx="5265203" cy="4548011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77078281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28003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82C7A66-0516-4842-9744-BFA7889358F9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88</a:t>
            </a:fld>
            <a:endParaRPr lang="en-US" altLang="he-IL" sz="1300"/>
          </a:p>
        </p:txBody>
      </p:sp>
      <p:sp>
        <p:nvSpPr>
          <p:cNvPr id="128004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B3A5F14-CB0A-4EDC-8939-5DEA39396C8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88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128005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128006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128007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128008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014317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8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5535696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3619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7798FC38-238C-4C49-B9F2-991FAF0D5997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89</a:t>
            </a:fld>
            <a:endParaRPr lang="en-US" altLang="he-IL" sz="1300"/>
          </a:p>
        </p:txBody>
      </p:sp>
      <p:sp>
        <p:nvSpPr>
          <p:cNvPr id="13619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29405777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3619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7798FC38-238C-4C49-B9F2-991FAF0D5997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91</a:t>
            </a:fld>
            <a:endParaRPr lang="en-US" altLang="he-IL" sz="1300"/>
          </a:p>
        </p:txBody>
      </p:sp>
      <p:sp>
        <p:nvSpPr>
          <p:cNvPr id="13619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15872426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392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37495EB-CDFC-4928-94D1-836837B30E79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92</a:t>
            </a:fld>
            <a:endParaRPr lang="en-US" altLang="he-IL" sz="1300"/>
          </a:p>
        </p:txBody>
      </p:sp>
      <p:sp>
        <p:nvSpPr>
          <p:cNvPr id="1392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55949457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4131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E7D8C84-E069-4878-A99E-76E1B9581D8D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93</a:t>
            </a:fld>
            <a:endParaRPr lang="en-US" altLang="he-IL" sz="1300"/>
          </a:p>
        </p:txBody>
      </p:sp>
      <p:sp>
        <p:nvSpPr>
          <p:cNvPr id="14131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09475363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4950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6657817-675A-4D08-833C-907BC26F0CC5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95</a:t>
            </a:fld>
            <a:endParaRPr lang="en-US" altLang="he-IL" sz="1300"/>
          </a:p>
        </p:txBody>
      </p:sp>
      <p:sp>
        <p:nvSpPr>
          <p:cNvPr id="14950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90773746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5155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F32FDE0-95B6-4D06-8ECE-CEB32BE74BD0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96</a:t>
            </a:fld>
            <a:endParaRPr lang="en-US" altLang="he-IL" sz="1300"/>
          </a:p>
        </p:txBody>
      </p:sp>
      <p:sp>
        <p:nvSpPr>
          <p:cNvPr id="15155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15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46094350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2595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E824B388-1DE1-4653-A802-C29073251E4B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98</a:t>
            </a:fld>
            <a:endParaRPr lang="en-US" altLang="he-IL" sz="1300"/>
          </a:p>
        </p:txBody>
      </p:sp>
      <p:sp>
        <p:nvSpPr>
          <p:cNvPr id="12595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08575" cy="38322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6" y="4859333"/>
            <a:ext cx="5678281" cy="4602154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62533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9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351566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10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244339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27A4C-7C4D-46D9-BA12-2CF97B1295B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50244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329DF-CE64-4512-BB63-44B0CCE71D23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0305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8763" y="277813"/>
            <a:ext cx="2071687" cy="5846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67425" cy="5846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E7269-BCB5-4190-9E58-CC17D4EA6813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56545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1373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9350"/>
            <a:ext cx="4035425" cy="497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149350"/>
            <a:ext cx="4035425" cy="497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FD7FD-1A6C-42DA-B184-BB970FBE1DE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35488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1373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9350"/>
            <a:ext cx="8223250" cy="4975225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6EFA6-01DD-47FE-9B8E-432132DAFFD6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61628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0396B-DCCD-4992-81E5-C7B1ADCE40F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90368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5190D-4EB7-4617-B1BE-2AD5ABBAFE8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103821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BDE04-0A14-46B5-BF86-9C3E426D350E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04823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7C63A-B6AC-4B4E-9B2A-F02A56D7E1B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48461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4B679-D996-4E00-B552-86D27A7287DD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41312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4425B-F3EB-4BCC-9027-E533A2A47F04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8643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A826B-C8A8-4294-905C-A5C2BEB0495F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56626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9E419-A7C5-4B69-8CED-1A62BF583DE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748258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AB63E-E77B-49DA-BB98-F7B485BAA2FC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399916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47910-ECBE-4944-A98A-F37DA63F6541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40245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280D0-EF48-4C2B-8D2B-96F844EEE87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749291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524000"/>
            <a:ext cx="2055812" cy="460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0"/>
            <a:ext cx="6015038" cy="460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CB032-CD79-409F-A51C-7EF55318A03B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468008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0"/>
            <a:ext cx="7616825" cy="1746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BA1A3-0F57-41D4-B7A1-64C078CC67AE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56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4EECC-12E0-4D3B-AD71-0F0E1EEE19F4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8723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5425" cy="497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149350"/>
            <a:ext cx="4035425" cy="497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29718-D6BD-44B8-AA9F-38EF56EDFD57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1397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50720-AF9B-4625-89C6-56384036587C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9556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EC361-01DD-4FDA-B45E-5E7484B2C0FE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4951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04926-0C83-4C53-81DB-01168F802E1B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5087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288CC-6632-4243-80E9-44E47A24A77D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7552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86CE2-359B-4697-8465-D2B032061E0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9919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1512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טקסט הכותרת</a:t>
            </a:r>
            <a:endParaRPr lang="en-GB" altLang="he-IL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3250" cy="497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מתאר הכותרת</a:t>
            </a:r>
            <a:endParaRPr lang="en-GB" altLang="he-IL"/>
          </a:p>
          <a:p>
            <a:pPr lvl="1"/>
            <a:r>
              <a:rPr lang="he-IL" altLang="he-IL"/>
              <a:t>רמת מתאר שניה</a:t>
            </a:r>
            <a:endParaRPr lang="en-GB" altLang="he-IL"/>
          </a:p>
          <a:p>
            <a:pPr lvl="2"/>
            <a:r>
              <a:rPr lang="he-IL" altLang="he-IL"/>
              <a:t>רמת מתאר שלישית</a:t>
            </a:r>
            <a:endParaRPr lang="en-GB" altLang="he-IL"/>
          </a:p>
          <a:p>
            <a:pPr lvl="3"/>
            <a:r>
              <a:rPr lang="he-IL" altLang="he-IL"/>
              <a:t>רמת מתאר רביעית</a:t>
            </a:r>
            <a:endParaRPr lang="en-GB" altLang="he-IL"/>
          </a:p>
          <a:p>
            <a:pPr lvl="4"/>
            <a:r>
              <a:rPr lang="he-IL" altLang="he-IL"/>
              <a:t>רמת מתאר חמישית</a:t>
            </a:r>
            <a:endParaRPr lang="en-GB" altLang="he-IL"/>
          </a:p>
          <a:p>
            <a:pPr lvl="4"/>
            <a:r>
              <a:rPr lang="he-IL" altLang="he-IL"/>
              <a:t>רמת מתאר שישית</a:t>
            </a:r>
            <a:endParaRPr lang="en-GB" altLang="he-IL"/>
          </a:p>
          <a:p>
            <a:pPr lvl="4"/>
            <a:r>
              <a:rPr lang="he-IL" altLang="he-IL"/>
              <a:t>רמת מתאר שביעית</a:t>
            </a:r>
            <a:endParaRPr lang="en-GB" altLang="he-IL"/>
          </a:p>
          <a:p>
            <a:pPr lvl="4"/>
            <a:r>
              <a:rPr lang="he-IL" altLang="he-IL"/>
              <a:t>רמת מתאר שמינית</a:t>
            </a:r>
            <a:endParaRPr lang="en-GB" altLang="he-IL"/>
          </a:p>
          <a:p>
            <a:pPr lvl="4"/>
            <a:r>
              <a:rPr lang="he-IL" altLang="he-IL"/>
              <a:t>רמת מתאר תשיעית</a:t>
            </a:r>
            <a:endParaRPr lang="en-GB" altLang="he-IL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2050"/>
            <a:ext cx="2127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38DB896-A5A6-4CAC-850A-65A6531840A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  <p:sp>
        <p:nvSpPr>
          <p:cNvPr id="1029" name="Freeform 4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30" name="Line 5"/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0"/>
            <a:ext cx="7616825" cy="174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טקסט הכותרת</a:t>
            </a:r>
            <a:endParaRPr lang="en-GB" altLang="he-IL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2050"/>
            <a:ext cx="2127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2050"/>
            <a:ext cx="2889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 rtl="1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2050"/>
            <a:ext cx="2127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 smtClean="0">
                <a:solidFill>
                  <a:srgbClr val="00000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fld id="{7F105C81-E41D-4ADC-ACBD-AFA1C063138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  <p:sp>
        <p:nvSpPr>
          <p:cNvPr id="2054" name="Freeform 5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56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055" name="Line 6"/>
          <p:cNvSpPr>
            <a:spLocks noChangeShapeType="1"/>
          </p:cNvSpPr>
          <p:nvPr/>
        </p:nvSpPr>
        <p:spPr bwMode="auto">
          <a:xfrm>
            <a:off x="1981200" y="3962400"/>
            <a:ext cx="6511925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0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מתאר הכותרת</a:t>
            </a:r>
            <a:endParaRPr lang="en-GB" altLang="he-IL"/>
          </a:p>
          <a:p>
            <a:pPr lvl="1"/>
            <a:r>
              <a:rPr lang="he-IL" altLang="he-IL"/>
              <a:t>רמת מתאר שניה</a:t>
            </a:r>
            <a:endParaRPr lang="en-GB" altLang="he-IL"/>
          </a:p>
          <a:p>
            <a:pPr lvl="2"/>
            <a:r>
              <a:rPr lang="he-IL" altLang="he-IL"/>
              <a:t>רמת מתאר שלישית</a:t>
            </a:r>
            <a:endParaRPr lang="en-GB" altLang="he-IL"/>
          </a:p>
          <a:p>
            <a:pPr lvl="3"/>
            <a:r>
              <a:rPr lang="he-IL" altLang="he-IL"/>
              <a:t>רמת מתאר רביעית</a:t>
            </a:r>
            <a:endParaRPr lang="en-GB" altLang="he-IL"/>
          </a:p>
          <a:p>
            <a:pPr lvl="4"/>
            <a:r>
              <a:rPr lang="he-IL" altLang="he-IL"/>
              <a:t>רמת מתאר חמישית</a:t>
            </a:r>
            <a:endParaRPr lang="en-GB" altLang="he-IL"/>
          </a:p>
          <a:p>
            <a:pPr lvl="4"/>
            <a:r>
              <a:rPr lang="he-IL" altLang="he-IL"/>
              <a:t>רמת מתאר שישית</a:t>
            </a:r>
            <a:endParaRPr lang="en-GB" altLang="he-IL"/>
          </a:p>
          <a:p>
            <a:pPr lvl="4"/>
            <a:r>
              <a:rPr lang="he-IL" altLang="he-IL"/>
              <a:t>רמת מתאר שביעית</a:t>
            </a:r>
            <a:endParaRPr lang="en-GB" altLang="he-IL"/>
          </a:p>
          <a:p>
            <a:pPr lvl="4"/>
            <a:r>
              <a:rPr lang="he-IL" altLang="he-IL"/>
              <a:t>רמת מתאר שמינית</a:t>
            </a:r>
            <a:endParaRPr lang="en-GB" altLang="he-IL"/>
          </a:p>
          <a:p>
            <a:pPr lvl="4"/>
            <a:r>
              <a:rPr lang="he-IL" altLang="he-IL"/>
              <a:t>רמת מתאר תשיעית</a:t>
            </a:r>
            <a:endParaRPr lang="en-GB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sldNum="0" hdr="0" ft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9" Type="http://schemas.openxmlformats.org/officeDocument/2006/relationships/image" Target="../media/image5.jp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20.png"/><Relationship Id="rId9" Type="http://schemas.openxmlformats.org/officeDocument/2006/relationships/image" Target="../media/image5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14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7.wmf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7.wmf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tiff"/><Relationship Id="rId5" Type="http://schemas.openxmlformats.org/officeDocument/2006/relationships/image" Target="../media/image10.tiff"/><Relationship Id="rId4" Type="http://schemas.openxmlformats.org/officeDocument/2006/relationships/image" Target="../media/image9.tif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user\Documents\NetSec\related%20works\Conf%20proceedings\CCS13\ccs\p73.pdf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14505" y="4573392"/>
            <a:ext cx="1241822" cy="59412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 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92637" y="4606913"/>
            <a:ext cx="1241822" cy="59412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 D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672521" y="4841038"/>
            <a:ext cx="241984" cy="381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6234459" y="4873368"/>
            <a:ext cx="226918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917059" y="4498165"/>
            <a:ext cx="969880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m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392532" y="4560926"/>
            <a:ext cx="1378646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  <a:b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</a:t>
            </a:r>
            <a:r>
              <a:rPr lang="en-US" altLang="he-IL" sz="1800" i="1" dirty="0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800" i="1" baseline="-25000" dirty="0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1800" i="1" dirty="0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1800" i="1" baseline="-25000" dirty="0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(m))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631247" y="4558011"/>
            <a:ext cx="1110944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br>
              <a:rPr lang="en-US" altLang="he-IL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</a:t>
            </a:r>
            <a:r>
              <a:rPr lang="en-US" altLang="he-IL" sz="1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18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586759" y="4444988"/>
            <a:ext cx="1191" cy="1619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5259514" y="4135217"/>
            <a:ext cx="655691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k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2494961" y="4411467"/>
            <a:ext cx="1191" cy="1619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174460" y="4062453"/>
            <a:ext cx="655691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k</a:t>
            </a: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3160058" y="4870453"/>
            <a:ext cx="1841118" cy="291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58778" y="1811186"/>
            <a:ext cx="1241822" cy="59412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 E</a:t>
            </a: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3316795" y="2078832"/>
            <a:ext cx="241984" cy="381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 flipV="1">
            <a:off x="4800601" y="2077641"/>
            <a:ext cx="217247" cy="381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2561332" y="1735959"/>
            <a:ext cx="969880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m</a:t>
            </a: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4945007" y="1721742"/>
            <a:ext cx="1110944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br>
              <a:rPr lang="en-US" altLang="he-IL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</a:t>
            </a:r>
            <a:r>
              <a:rPr lang="en-US" altLang="he-IL" sz="1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18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4139234" y="1649261"/>
            <a:ext cx="1191" cy="1619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3818734" y="1300247"/>
            <a:ext cx="655691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k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558778" y="3135659"/>
            <a:ext cx="1241822" cy="59412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 D</a:t>
            </a:r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>
            <a:off x="4800600" y="3402114"/>
            <a:ext cx="226918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4958674" y="3089672"/>
            <a:ext cx="969880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  <a:b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</a:t>
            </a:r>
            <a:r>
              <a:rPr lang="en-US" altLang="he-IL" sz="1800" i="1" dirty="0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800" i="1" baseline="-25000" dirty="0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4152900" y="2973734"/>
            <a:ext cx="1191" cy="1619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3825655" y="2663963"/>
            <a:ext cx="655691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k</a:t>
            </a:r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 flipV="1">
            <a:off x="3205063" y="3402114"/>
            <a:ext cx="362254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2242559" y="3011847"/>
            <a:ext cx="1110944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br>
              <a:rPr lang="en-US" altLang="he-IL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Encryption, Decryption, Correctness</a:t>
            </a:r>
          </a:p>
        </p:txBody>
      </p:sp>
    </p:spTree>
    <p:extLst>
      <p:ext uri="{BB962C8B-B14F-4D97-AF65-F5344CB8AC3E}">
        <p14:creationId xmlns:p14="http://schemas.microsoft.com/office/powerpoint/2010/main" val="1859294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he-IL" sz="180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81025" y="26035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/>
              <a:t>Table-Lookup: a </a:t>
            </a:r>
            <a:r>
              <a:rPr lang="en-US" sz="4000" dirty="0"/>
              <a:t>Generic CPA</a:t>
            </a:r>
            <a:endParaRPr lang="en-US" altLang="he-IL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51520" y="877610"/>
                <a:ext cx="8650288" cy="5368925"/>
              </a:xfrm>
            </p:spPr>
            <p:txBody>
              <a:bodyPr/>
              <a:lstStyle/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dirty="0">
                    <a:solidFill>
                      <a:srgbClr val="FF0000"/>
                    </a:solidFill>
                  </a:rPr>
                  <a:t>Generic chosen-plaintext attack</a:t>
                </a:r>
                <a:r>
                  <a:rPr lang="en-US" altLang="he-IL" sz="2800" dirty="0"/>
                  <a:t>: 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Choose some fixed plaintext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en-US" altLang="he-IL" sz="2400" dirty="0"/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/>
                  <a:t>E.g., some default message: `good morning!’ 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/>
                  <a:t>Quite common in practice… e.g., in GSM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Offline: for every key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k’, </a:t>
                </a:r>
                <a:r>
                  <a:rPr lang="en-US" altLang="he-IL" sz="2400" dirty="0"/>
                  <a:t>compute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T(k’)=</a:t>
                </a:r>
                <a:r>
                  <a:rPr lang="en-US" altLang="he-IL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(p)</a:t>
                </a:r>
                <a:endParaRPr lang="en-US" altLang="he-IL" sz="2400" dirty="0"/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Online: select plaintext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 </a:t>
                </a:r>
                <a:r>
                  <a:rPr lang="en-US" altLang="he-IL" sz="2400" dirty="0"/>
                  <a:t>obtain: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c=</a:t>
                </a:r>
                <a:r>
                  <a:rPr lang="en-US" altLang="he-IL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(p)</a:t>
                </a:r>
                <a:endParaRPr lang="en-US" altLang="he-IL" sz="2400" dirty="0"/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If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T(k’)= c </a:t>
                </a:r>
                <a:r>
                  <a:rPr lang="en-US" altLang="he-IL" sz="2400" dirty="0"/>
                  <a:t>then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k’ </a:t>
                </a:r>
                <a:r>
                  <a:rPr lang="en-US" altLang="he-IL" sz="2400" dirty="0"/>
                  <a:t>probably the key: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k’=k</a:t>
                </a:r>
                <a:endParaRPr lang="en-US" altLang="he-IL" sz="2400" dirty="0"/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sz="2400" dirty="0"/>
                  <a:t>Otherwise: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sz="2400" dirty="0"/>
                  <a:t> is probably </a:t>
                </a:r>
                <a:r>
                  <a:rPr lang="en-US" altLang="he-IL" sz="2400" u="sng" dirty="0"/>
                  <a:t>not</a:t>
                </a:r>
                <a:r>
                  <a:rPr lang="en-US" altLang="he-IL" sz="2400" dirty="0"/>
                  <a:t> the key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t=O(1)</a:t>
                </a:r>
                <a:r>
                  <a:rPr lang="en-US" altLang="he-IL" sz="2400" dirty="0"/>
                  <a:t> lookup time,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m=2</a:t>
                </a:r>
                <a:r>
                  <a:rPr lang="en-US" altLang="he-IL" sz="24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|k|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he-IL" sz="2400" dirty="0"/>
                  <a:t>memory </a:t>
                </a:r>
              </a:p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dirty="0"/>
                  <a:t>More advanced: </a:t>
                </a:r>
                <a:r>
                  <a:rPr lang="en-US" altLang="he-IL" sz="2400" dirty="0"/>
                  <a:t>Time/Memory tradeoffs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/>
                  <a:t>E.g. Hellman’s: </a:t>
                </a:r>
                <a14:m>
                  <m:oMath xmlns:m="http://schemas.openxmlformats.org/officeDocument/2006/math">
                    <m:r>
                      <a:rPr lang="en-US" altLang="he-IL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he-I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he-I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he-I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he-I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he-I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he-I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he-I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he-I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he-I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altLang="he-IL" sz="2000" dirty="0"/>
                  <a:t>, </a:t>
                </a:r>
                <a:r>
                  <a:rPr lang="en-US" altLang="he-IL" sz="2400" dirty="0"/>
                  <a:t>rainbow tables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/>
                  <a:t>Use hash-functions, so we can’t yet discuss</a:t>
                </a:r>
              </a:p>
            </p:txBody>
          </p:sp>
        </mc:Choice>
        <mc:Fallback xmlns="">
          <p:sp>
            <p:nvSpPr>
              <p:cNvPr id="163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51520" y="877610"/>
                <a:ext cx="8650288" cy="5368925"/>
              </a:xfrm>
              <a:blipFill>
                <a:blip r:embed="rId3"/>
                <a:stretch>
                  <a:fillRect l="-423" t="-1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562600" y="5589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 dirty="0"/>
              <a:t>a</a:t>
            </a:r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13222243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he-IL" sz="180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Encryption attacker models</a:t>
            </a:r>
            <a:endParaRPr lang="en-US" altLang="he-IL" sz="3800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81075"/>
            <a:ext cx="8650288" cy="536892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Cipher-Text Only (CTO) attacker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>
                <a:solidFill>
                  <a:schemeClr val="bg2">
                    <a:lumMod val="60000"/>
                    <a:lumOff val="40000"/>
                  </a:schemeClr>
                </a:solidFill>
              </a:rPr>
              <a:t>Known-plaintext attacker (KPA)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Chosen-plaintext attacker (CPA)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b="1" dirty="0"/>
              <a:t>Chosen-ciphertext attacker (CCA)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Attacker can select </a:t>
            </a:r>
            <a:r>
              <a:rPr lang="en-US" altLang="he-IL" u="sng" dirty="0" err="1">
                <a:solidFill>
                  <a:srgbClr val="FF0000"/>
                </a:solidFill>
              </a:rPr>
              <a:t>ciphertexts</a:t>
            </a:r>
            <a:r>
              <a:rPr lang="en-US" altLang="he-IL" dirty="0">
                <a:solidFill>
                  <a:srgbClr val="FF0000"/>
                </a:solidFill>
              </a:rPr>
              <a:t> c</a:t>
            </a:r>
            <a:r>
              <a:rPr lang="en-US" altLang="he-IL" baseline="-25000" dirty="0">
                <a:solidFill>
                  <a:srgbClr val="FF0000"/>
                </a:solidFill>
              </a:rPr>
              <a:t>1</a:t>
            </a:r>
            <a:r>
              <a:rPr lang="en-US" altLang="he-IL" dirty="0">
                <a:solidFill>
                  <a:srgbClr val="FF0000"/>
                </a:solidFill>
              </a:rPr>
              <a:t>, c</a:t>
            </a:r>
            <a:r>
              <a:rPr lang="en-US" altLang="he-IL" baseline="-25000" dirty="0">
                <a:solidFill>
                  <a:srgbClr val="FF0000"/>
                </a:solidFill>
              </a:rPr>
              <a:t>2</a:t>
            </a:r>
            <a:r>
              <a:rPr lang="en-US" altLang="he-IL" dirty="0">
                <a:solidFill>
                  <a:srgbClr val="FF0000"/>
                </a:solidFill>
              </a:rPr>
              <a:t>,…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>
                <a:solidFill>
                  <a:srgbClr val="FF0000"/>
                </a:solidFill>
              </a:rPr>
              <a:t>And receive decryptions: </a:t>
            </a: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562600" y="5589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 dirty="0"/>
              <a:t>a</a:t>
            </a:r>
            <a:endParaRPr lang="he-IL" altLang="he-IL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88877" y="4004701"/>
            <a:ext cx="797543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919572" y="4011423"/>
            <a:ext cx="803739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1047952" y="4218318"/>
            <a:ext cx="462376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2286421" y="4255001"/>
            <a:ext cx="2645620" cy="6961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5708443" y="4202847"/>
            <a:ext cx="2286502" cy="1547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11" name="Picture 10" descr="&lt;strong&gt;Alice&lt;/strong&gt; - Kingdom Hearts Wiki, the Kingdom Hearts encyclo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9552" y="3924199"/>
            <a:ext cx="420559" cy="763426"/>
          </a:xfrm>
          <a:prstGeom prst="rect">
            <a:avLst/>
          </a:prstGeom>
        </p:spPr>
      </p:pic>
      <p:pic>
        <p:nvPicPr>
          <p:cNvPr id="12" name="Picture 11" descr="SpongeBob is typically shown with buck teeth protruding from his smile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45" y="4007257"/>
            <a:ext cx="393479" cy="489402"/>
          </a:xfrm>
          <a:prstGeom prst="rect">
            <a:avLst/>
          </a:prstGeom>
        </p:spPr>
      </p:pic>
      <p:pic>
        <p:nvPicPr>
          <p:cNvPr id="13" name="Picture 12" descr="Awesome Demon by qubodup - Awesome style &lt;strong&gt;devil&lt;/strong&gt;/demon/satan smiley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188" y="5340627"/>
            <a:ext cx="465510" cy="435834"/>
          </a:xfrm>
          <a:prstGeom prst="rect">
            <a:avLst/>
          </a:prstGeom>
        </p:spPr>
      </p:pic>
      <p:pic>
        <p:nvPicPr>
          <p:cNvPr id="14" name="Picture 2" descr="https://upload.wikimedia.org/wikipedia/commons/thumb/b/b0/English_letter_frequency_%28frequency%29.svg/380px-English_letter_frequency_%28frequency%29.svg.png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328" y="5459626"/>
            <a:ext cx="748476" cy="6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 flipV="1">
            <a:off x="1884566" y="5589588"/>
            <a:ext cx="3135953" cy="20436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866933" y="4670959"/>
            <a:ext cx="2153586" cy="78492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25456" y="5432948"/>
            <a:ext cx="817124" cy="458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6347565" y="5162943"/>
            <a:ext cx="227498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Info about m*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(beyond distribution)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30947" y="4298652"/>
            <a:ext cx="466794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m*</a:t>
            </a:r>
          </a:p>
        </p:txBody>
      </p:sp>
      <p:cxnSp>
        <p:nvCxnSpPr>
          <p:cNvPr id="24" name="Straight Arrow Connector 23"/>
          <p:cNvCxnSpPr>
            <a:endCxn id="23" idx="2"/>
          </p:cNvCxnSpPr>
          <p:nvPr/>
        </p:nvCxnSpPr>
        <p:spPr bwMode="auto">
          <a:xfrm flipH="1" flipV="1">
            <a:off x="1164344" y="4667984"/>
            <a:ext cx="427121" cy="84345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2337271" y="4314823"/>
            <a:ext cx="1114408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c*=E(m*)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 flipH="1" flipV="1">
            <a:off x="4120467" y="4709679"/>
            <a:ext cx="951630" cy="6309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3897853" y="44966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668647" y="4317622"/>
            <a:ext cx="1180131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, c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he-IL" baseline="-250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,…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90855" y="4545747"/>
            <a:ext cx="2537874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=D(c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), m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=D(c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), 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Line 5"/>
          <p:cNvSpPr>
            <a:spLocks noChangeShapeType="1"/>
          </p:cNvSpPr>
          <p:nvPr/>
        </p:nvSpPr>
        <p:spPr bwMode="auto">
          <a:xfrm>
            <a:off x="5723311" y="4218317"/>
            <a:ext cx="239650" cy="32743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7" name="Line 5"/>
          <p:cNvSpPr>
            <a:spLocks noChangeShapeType="1"/>
          </p:cNvSpPr>
          <p:nvPr/>
        </p:nvSpPr>
        <p:spPr bwMode="auto">
          <a:xfrm flipH="1">
            <a:off x="5436096" y="4911020"/>
            <a:ext cx="526865" cy="37535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315439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Attack Models Championship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discuss several attack models: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CTO, KPA, CPA, CCA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Model A is stronger than model B, if a cipher secure against A is also secure against B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Notation: A &gt; B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KPA &gt; CTO [why?]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KPA vs. CPA 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KPA vs. CCA?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CPA vs. CCA ? </a:t>
            </a:r>
          </a:p>
        </p:txBody>
      </p:sp>
    </p:spTree>
    <p:extLst>
      <p:ext uri="{BB962C8B-B14F-4D97-AF65-F5344CB8AC3E}">
        <p14:creationId xmlns:p14="http://schemas.microsoft.com/office/powerpoint/2010/main" val="1946519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Models</a:t>
            </a:r>
            <a:r>
              <a:rPr lang="he-IL" dirty="0"/>
              <a:t>:</a:t>
            </a:r>
            <a:r>
              <a:rPr lang="en-US" dirty="0"/>
              <a:t> Crypto vs. </a:t>
            </a:r>
            <a:r>
              <a:rPr lang="en-US" dirty="0" err="1"/>
              <a:t>NetSec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Attack models are central to cybersecurity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And differ – even for different crypto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Exercise: map CTO, KPA, CPA to </a:t>
            </a:r>
            <a:r>
              <a:rPr lang="en-US" dirty="0" err="1"/>
              <a:t>NetSec</a:t>
            </a:r>
            <a:r>
              <a:rPr lang="en-US" dirty="0"/>
              <a:t>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Eavesdropping attacker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Ditto, and also with `cross-site capabilities’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Can cause client to send arbitrary request to server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Eavesdropper, and knows that the server sends encryption of a known `homepage’ to client</a:t>
            </a:r>
          </a:p>
          <a:p>
            <a:pPr marL="400050" lvl="1" indent="0"/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72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819425-D2B2-48F6-BE86-4DF7893E314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he-IL" sz="1800"/>
          </a:p>
        </p:txBody>
      </p:sp>
      <p:sp>
        <p:nvSpPr>
          <p:cNvPr id="358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651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Sufficient Effective Key Length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4" y="985838"/>
            <a:ext cx="8645971" cy="4572000"/>
          </a:xfrm>
        </p:spPr>
        <p:txBody>
          <a:bodyPr/>
          <a:lstStyle/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b="1" i="1" dirty="0">
                <a:solidFill>
                  <a:srgbClr val="FF00FF"/>
                </a:solidFill>
              </a:rPr>
              <a:t>Sufficient Effective Key Length Principle:</a:t>
            </a:r>
          </a:p>
          <a:p>
            <a:pPr marL="736600" lvl="1" indent="-279400" eaLnBrk="1" hangingPunct="1">
              <a:spcBef>
                <a:spcPct val="0"/>
              </a:spcBef>
              <a:spcAft>
                <a:spcPts val="325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/>
              <a:t>Ciphers should have sufficient effective key length, with a safety margin, to make attacks infeasible, for best adversary resources (HW, cryptanalysis) expected, during `sensitivity period` of data</a:t>
            </a:r>
          </a:p>
          <a:p>
            <a:pPr marL="736600" lvl="1" indent="-279400" eaLnBrk="1" hangingPunct="1">
              <a:spcBef>
                <a:spcPct val="0"/>
              </a:spcBef>
              <a:spcAft>
                <a:spcPts val="325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/>
              <a:t>Effective key length: key length for exhaustive search, which is as efficient as best targeted attack with real key space/length</a:t>
            </a:r>
          </a:p>
          <a:p>
            <a:pPr marL="1136650" lvl="2" indent="-279400" eaLnBrk="1" hangingPunct="1">
              <a:spcBef>
                <a:spcPct val="0"/>
              </a:spcBef>
              <a:spcAft>
                <a:spcPts val="325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/>
              <a:t>Targeted attack: exploit properties of cryptosystem</a:t>
            </a:r>
          </a:p>
          <a:p>
            <a:pPr marL="336550" indent="-279400" eaLnBrk="1" hangingPunct="1">
              <a:spcBef>
                <a:spcPct val="0"/>
              </a:spcBef>
              <a:spcAft>
                <a:spcPts val="325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>
                <a:solidFill>
                  <a:srgbClr val="FF00FF"/>
                </a:solidFill>
              </a:rPr>
              <a:t>Large key-space is necessary, not sufficient</a:t>
            </a:r>
          </a:p>
          <a:p>
            <a:pPr marL="736600" lvl="1" indent="-279400" eaLnBrk="1" hangingPunct="1">
              <a:spcBef>
                <a:spcPct val="0"/>
              </a:spcBef>
              <a:spcAft>
                <a:spcPts val="325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/>
              <a:t>Monoalphabetic substitution cipher, with permutation as key: </a:t>
            </a:r>
            <a:r>
              <a:rPr lang="en-AU" altLang="zh-CN" dirty="0"/>
              <a:t>26! = 4 x 1026 keys… yet insecure!</a:t>
            </a:r>
            <a:r>
              <a:rPr lang="en-US" altLang="he-IL" dirty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819425-D2B2-48F6-BE86-4DF7893E314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he-IL" sz="1800"/>
          </a:p>
        </p:txBody>
      </p:sp>
      <p:sp>
        <p:nvSpPr>
          <p:cNvPr id="358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651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Sufficient Effective Key Length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980728"/>
            <a:ext cx="8645971" cy="4572000"/>
          </a:xfrm>
        </p:spPr>
        <p:txBody>
          <a:bodyPr/>
          <a:lstStyle/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b="1" i="1" dirty="0">
                <a:solidFill>
                  <a:srgbClr val="FF00FF"/>
                </a:solidFill>
              </a:rPr>
              <a:t>Sufficient Effective Key Length Principle:</a:t>
            </a:r>
          </a:p>
          <a:p>
            <a:pPr marL="736600" lvl="1" indent="-279400" eaLnBrk="1" hangingPunct="1">
              <a:spcBef>
                <a:spcPct val="0"/>
              </a:spcBef>
              <a:spcAft>
                <a:spcPts val="325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/>
              <a:t>Keys should be long enough to make attacks infeasible, for best adversary resources expected, during `sensitivity period` of data</a:t>
            </a:r>
          </a:p>
          <a:p>
            <a:pPr marL="736600" lvl="1" indent="-279400" eaLnBrk="1" hangingPunct="1">
              <a:spcBef>
                <a:spcPct val="0"/>
              </a:spcBef>
              <a:spcAft>
                <a:spcPts val="325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/>
              <a:t>Exhaustive search – or other attacks</a:t>
            </a:r>
          </a:p>
          <a:p>
            <a:pPr marL="336550" indent="-279400" eaLnBrk="1" hangingPunct="1">
              <a:spcBef>
                <a:spcPct val="0"/>
              </a:spcBef>
              <a:spcAft>
                <a:spcPts val="325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>
                <a:solidFill>
                  <a:srgbClr val="FF00FF"/>
                </a:solidFill>
              </a:rPr>
              <a:t>Large key-space is necessary, not sufficient</a:t>
            </a:r>
          </a:p>
          <a:p>
            <a:pPr marL="736600" lvl="1" indent="-279400" eaLnBrk="1" hangingPunct="1">
              <a:spcBef>
                <a:spcPct val="0"/>
              </a:spcBef>
              <a:spcAft>
                <a:spcPts val="325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/>
              <a:t>Monoalphabetic substitution cipher, with permutation as key: </a:t>
            </a:r>
            <a:r>
              <a:rPr lang="en-AU" altLang="zh-CN" dirty="0"/>
              <a:t>26! = 4 x 1026 keys… yet insecure!</a:t>
            </a:r>
            <a:r>
              <a:rPr lang="en-US" altLang="he-IL" dirty="0"/>
              <a:t> </a:t>
            </a:r>
          </a:p>
          <a:p>
            <a:pPr marL="736600" lvl="1" indent="-279400" eaLnBrk="1" hangingPunct="1">
              <a:spcBef>
                <a:spcPct val="0"/>
              </a:spcBef>
              <a:spcAft>
                <a:spcPts val="325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/>
              <a:t>Effective key length: </a:t>
            </a:r>
            <a:r>
              <a:rPr lang="en-US" altLang="he-IL" u="sng" dirty="0"/>
              <a:t>log of number of trials </a:t>
            </a:r>
            <a:r>
              <a:rPr lang="en-US" altLang="he-IL" dirty="0"/>
              <a:t>by the most effective attack </a:t>
            </a:r>
          </a:p>
          <a:p>
            <a:pPr marL="1136650" lvl="2" indent="-279400" eaLnBrk="1" hangingPunct="1">
              <a:spcBef>
                <a:spcPct val="0"/>
              </a:spcBef>
              <a:spcAft>
                <a:spcPts val="325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/>
              <a:t>Same as number of bits for exhaustive search </a:t>
            </a:r>
          </a:p>
          <a:p>
            <a:pPr marL="1136650" lvl="2" indent="-279400" eaLnBrk="1" hangingPunct="1">
              <a:spcBef>
                <a:spcPct val="0"/>
              </a:spcBef>
              <a:spcAft>
                <a:spcPts val="325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/>
              <a:t>Defined for specific attack models</a:t>
            </a:r>
          </a:p>
        </p:txBody>
      </p:sp>
    </p:spTree>
    <p:extLst>
      <p:ext uri="{BB962C8B-B14F-4D97-AF65-F5344CB8AC3E}">
        <p14:creationId xmlns:p14="http://schemas.microsoft.com/office/powerpoint/2010/main" val="14514934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he-IL" sz="1800"/>
          </a:p>
        </p:txBody>
      </p:sp>
      <p:sp>
        <p:nvSpPr>
          <p:cNvPr id="8089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One-Time-Pad (OTP)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8229600" cy="4981575"/>
          </a:xfrm>
        </p:spPr>
        <p:txBody>
          <a:bodyPr/>
          <a:lstStyle/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/>
              <a:t>To encrypt message m, compute the bitwise XOR of the key k with the message m:</a:t>
            </a:r>
          </a:p>
          <a:p>
            <a:pPr marL="736600" lvl="1" indent="-279400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err="1"/>
              <a:t>E</a:t>
            </a:r>
            <a:r>
              <a:rPr lang="en-US" altLang="he-IL" baseline="-25000" dirty="0" err="1"/>
              <a:t>k</a:t>
            </a:r>
            <a:r>
              <a:rPr lang="en-US" altLang="he-IL" dirty="0"/>
              <a:t>(m)=c where c[</a:t>
            </a:r>
            <a:r>
              <a:rPr lang="en-US" altLang="he-IL" dirty="0" err="1"/>
              <a:t>i</a:t>
            </a:r>
            <a:r>
              <a:rPr lang="en-US" altLang="he-IL" dirty="0"/>
              <a:t>] = k[</a:t>
            </a:r>
            <a:r>
              <a:rPr lang="en-US" altLang="he-IL" dirty="0" err="1"/>
              <a:t>i</a:t>
            </a:r>
            <a:r>
              <a:rPr lang="en-US" altLang="he-IL" dirty="0"/>
              <a:t>] </a:t>
            </a:r>
            <a:r>
              <a:rPr lang="en-US" altLang="he-IL" dirty="0">
                <a:latin typeface="Symbol" panose="05050102010706020507" pitchFamily="18" charset="2"/>
              </a:rPr>
              <a:t></a:t>
            </a:r>
            <a:r>
              <a:rPr lang="en-US" altLang="he-IL" dirty="0"/>
              <a:t> m[</a:t>
            </a:r>
            <a:r>
              <a:rPr lang="en-US" altLang="he-IL" dirty="0" err="1"/>
              <a:t>i</a:t>
            </a:r>
            <a:r>
              <a:rPr lang="en-US" altLang="he-IL" dirty="0"/>
              <a:t>]</a:t>
            </a:r>
          </a:p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/>
              <a:t>To decrypt ciphertext c, compute the bitwise XOR of the key with the ciphertext:</a:t>
            </a:r>
          </a:p>
          <a:p>
            <a:pPr marL="736600" lvl="1" indent="-279400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err="1"/>
              <a:t>D</a:t>
            </a:r>
            <a:r>
              <a:rPr lang="en-US" altLang="he-IL" baseline="-25000" dirty="0" err="1"/>
              <a:t>k</a:t>
            </a:r>
            <a:r>
              <a:rPr lang="en-US" altLang="he-IL" dirty="0"/>
              <a:t>(c)=m’ where m’[</a:t>
            </a:r>
            <a:r>
              <a:rPr lang="en-US" altLang="he-IL" dirty="0" err="1"/>
              <a:t>i</a:t>
            </a:r>
            <a:r>
              <a:rPr lang="en-US" altLang="he-IL" dirty="0"/>
              <a:t>] = k[</a:t>
            </a:r>
            <a:r>
              <a:rPr lang="en-US" altLang="he-IL" dirty="0" err="1"/>
              <a:t>i</a:t>
            </a:r>
            <a:r>
              <a:rPr lang="en-US" altLang="he-IL" dirty="0"/>
              <a:t>] </a:t>
            </a:r>
            <a:r>
              <a:rPr lang="en-US" altLang="he-IL" dirty="0">
                <a:latin typeface="Symbol" panose="05050102010706020507" pitchFamily="18" charset="2"/>
              </a:rPr>
              <a:t></a:t>
            </a:r>
            <a:r>
              <a:rPr lang="en-US" altLang="he-IL" dirty="0"/>
              <a:t> c[</a:t>
            </a:r>
            <a:r>
              <a:rPr lang="en-US" altLang="he-IL" dirty="0" err="1"/>
              <a:t>i</a:t>
            </a:r>
            <a:r>
              <a:rPr lang="en-US" altLang="he-IL" dirty="0"/>
              <a:t>]</a:t>
            </a:r>
          </a:p>
          <a:p>
            <a:pPr marL="336550" indent="-336550" eaLnBrk="1" hangingPunct="1"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dirty="0"/>
          </a:p>
          <a:p>
            <a:pPr marL="336550" indent="-336550" eaLnBrk="1" hangingPunct="1"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dirty="0"/>
          </a:p>
          <a:p>
            <a:pPr marL="736600" lvl="1" indent="-279400" eaLnBrk="1" hangingPunct="1">
              <a:buClrTx/>
              <a:buSzPct val="60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dirty="0"/>
          </a:p>
        </p:txBody>
      </p:sp>
      <p:graphicFrame>
        <p:nvGraphicFramePr>
          <p:cNvPr id="3789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548906"/>
              </p:ext>
            </p:extLst>
          </p:nvPr>
        </p:nvGraphicFramePr>
        <p:xfrm>
          <a:off x="3281361" y="4560888"/>
          <a:ext cx="2317752" cy="360363"/>
        </p:xfrm>
        <a:graphic>
          <a:graphicData uri="http://schemas.openxmlformats.org/drawingml/2006/table">
            <a:tbl>
              <a:tblPr/>
              <a:tblGrid>
                <a:gridCol w="282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he-IL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Arial" pitchFamily="34" charset="0"/>
                        </a:rPr>
                        <a:t>...</a:t>
                      </a:r>
                      <a:endParaRPr kumimoji="0" 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929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518540"/>
              </p:ext>
            </p:extLst>
          </p:nvPr>
        </p:nvGraphicFramePr>
        <p:xfrm>
          <a:off x="5826125" y="5703888"/>
          <a:ext cx="2228850" cy="360363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96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643017"/>
              </p:ext>
            </p:extLst>
          </p:nvPr>
        </p:nvGraphicFramePr>
        <p:xfrm>
          <a:off x="792162" y="5705475"/>
          <a:ext cx="2489202" cy="360364"/>
        </p:xfrm>
        <a:graphic>
          <a:graphicData uri="http://schemas.openxmlformats.org/drawingml/2006/table">
            <a:tbl>
              <a:tblPr/>
              <a:tblGrid>
                <a:gridCol w="276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he-IL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...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3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967" name="Oval 117"/>
          <p:cNvSpPr>
            <a:spLocks noChangeArrowheads="1"/>
          </p:cNvSpPr>
          <p:nvPr/>
        </p:nvSpPr>
        <p:spPr bwMode="auto">
          <a:xfrm>
            <a:off x="4248150" y="5297488"/>
            <a:ext cx="603250" cy="523875"/>
          </a:xfrm>
          <a:prstGeom prst="ellipse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4800"/>
              <a:t>+</a:t>
            </a:r>
          </a:p>
        </p:txBody>
      </p:sp>
      <p:sp>
        <p:nvSpPr>
          <p:cNvPr id="80968" name="Freeform 118"/>
          <p:cNvSpPr>
            <a:spLocks/>
          </p:cNvSpPr>
          <p:nvPr/>
        </p:nvSpPr>
        <p:spPr bwMode="auto">
          <a:xfrm>
            <a:off x="2141538" y="5424488"/>
            <a:ext cx="2117725" cy="296862"/>
          </a:xfrm>
          <a:custGeom>
            <a:avLst/>
            <a:gdLst>
              <a:gd name="T0" fmla="*/ 0 w 1334"/>
              <a:gd name="T1" fmla="*/ 2147483646 h 187"/>
              <a:gd name="T2" fmla="*/ 2147483646 w 1334"/>
              <a:gd name="T3" fmla="*/ 2147483646 h 187"/>
              <a:gd name="T4" fmla="*/ 2147483646 w 1334"/>
              <a:gd name="T5" fmla="*/ 2147483646 h 1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4" h="187">
                <a:moveTo>
                  <a:pt x="0" y="187"/>
                </a:moveTo>
                <a:cubicBezTo>
                  <a:pt x="57" y="111"/>
                  <a:pt x="115" y="36"/>
                  <a:pt x="337" y="18"/>
                </a:cubicBezTo>
                <a:cubicBezTo>
                  <a:pt x="559" y="0"/>
                  <a:pt x="946" y="40"/>
                  <a:pt x="1334" y="81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80969" name="Freeform 119"/>
          <p:cNvSpPr>
            <a:spLocks/>
          </p:cNvSpPr>
          <p:nvPr/>
        </p:nvSpPr>
        <p:spPr bwMode="auto">
          <a:xfrm>
            <a:off x="4851400" y="5360988"/>
            <a:ext cx="2171700" cy="336550"/>
          </a:xfrm>
          <a:custGeom>
            <a:avLst/>
            <a:gdLst>
              <a:gd name="T0" fmla="*/ 0 w 1368"/>
              <a:gd name="T1" fmla="*/ 2147483646 h 212"/>
              <a:gd name="T2" fmla="*/ 2147483646 w 1368"/>
              <a:gd name="T3" fmla="*/ 2147483646 h 212"/>
              <a:gd name="T4" fmla="*/ 2147483646 w 1368"/>
              <a:gd name="T5" fmla="*/ 2147483646 h 2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68" h="212">
                <a:moveTo>
                  <a:pt x="0" y="114"/>
                </a:moveTo>
                <a:cubicBezTo>
                  <a:pt x="468" y="57"/>
                  <a:pt x="936" y="0"/>
                  <a:pt x="1152" y="16"/>
                </a:cubicBezTo>
                <a:cubicBezTo>
                  <a:pt x="1368" y="32"/>
                  <a:pt x="1275" y="181"/>
                  <a:pt x="1299" y="212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80970" name="Line 120"/>
          <p:cNvSpPr>
            <a:spLocks noChangeShapeType="1"/>
          </p:cNvSpPr>
          <p:nvPr/>
        </p:nvSpPr>
        <p:spPr bwMode="auto">
          <a:xfrm>
            <a:off x="4483100" y="4840288"/>
            <a:ext cx="55563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0971" name="Text Box 121"/>
          <p:cNvSpPr txBox="1">
            <a:spLocks noChangeArrowheads="1"/>
          </p:cNvSpPr>
          <p:nvPr/>
        </p:nvSpPr>
        <p:spPr bwMode="auto">
          <a:xfrm>
            <a:off x="792163" y="5286375"/>
            <a:ext cx="1308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 m</a:t>
            </a:r>
          </a:p>
        </p:txBody>
      </p:sp>
      <p:sp>
        <p:nvSpPr>
          <p:cNvPr id="80972" name="Text Box 122"/>
          <p:cNvSpPr txBox="1">
            <a:spLocks noChangeArrowheads="1"/>
          </p:cNvSpPr>
          <p:nvPr/>
        </p:nvSpPr>
        <p:spPr bwMode="auto">
          <a:xfrm>
            <a:off x="6969125" y="5251450"/>
            <a:ext cx="1397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/>
              <a:t>Ciphertext c</a:t>
            </a:r>
          </a:p>
        </p:txBody>
      </p:sp>
      <p:sp>
        <p:nvSpPr>
          <p:cNvPr id="80973" name="Text Box 123"/>
          <p:cNvSpPr txBox="1">
            <a:spLocks noChangeArrowheads="1"/>
          </p:cNvSpPr>
          <p:nvPr/>
        </p:nvSpPr>
        <p:spPr bwMode="auto">
          <a:xfrm>
            <a:off x="5665788" y="4537075"/>
            <a:ext cx="13446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Key k (pad)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44375" y="370571"/>
            <a:ext cx="3967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[Frank Miller, 1882] and </a:t>
            </a:r>
          </a:p>
          <a:p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altLang="zh-CN" dirty="0" err="1">
                <a:solidFill>
                  <a:schemeClr val="tx1"/>
                </a:solidFill>
                <a:ea typeface="ＭＳ Ｐゴシック" pitchFamily="34" charset="-128"/>
              </a:rPr>
              <a:t>Vernham</a:t>
            </a:r>
            <a:r>
              <a:rPr lang="en-US" altLang="zh-CN" dirty="0">
                <a:solidFill>
                  <a:schemeClr val="tx1"/>
                </a:solidFill>
                <a:ea typeface="ＭＳ Ｐゴシック" pitchFamily="34" charset="-128"/>
              </a:rPr>
              <a:t> (and Mauborgne?), 1919]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9151" y="5522997"/>
            <a:ext cx="22252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 dirty="0">
                <a:solidFill>
                  <a:schemeClr val="bg2"/>
                </a:solidFill>
              </a:rPr>
              <a:t>1     2      3     4      5     6      7     8 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71038" y="4368698"/>
            <a:ext cx="2040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 dirty="0">
                <a:solidFill>
                  <a:schemeClr val="bg2"/>
                </a:solidFill>
              </a:rPr>
              <a:t>1    2     3    4     5     6     7     8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73014" y="5533357"/>
            <a:ext cx="2040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 dirty="0">
                <a:solidFill>
                  <a:schemeClr val="bg2"/>
                </a:solidFill>
              </a:rPr>
              <a:t>1    2     3    4     5     6     7     8</a:t>
            </a:r>
            <a:endParaRPr lang="en-US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4056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5F999C3-8CB5-400F-8983-EE0ABEA8913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he-IL" sz="1800"/>
          </a:p>
        </p:txBody>
      </p:sp>
      <p:sp>
        <p:nvSpPr>
          <p:cNvPr id="84995" name="Rectangle 1"/>
          <p:cNvSpPr>
            <a:spLocks noChangeArrowheads="1"/>
          </p:cNvSpPr>
          <p:nvPr/>
        </p:nvSpPr>
        <p:spPr bwMode="auto">
          <a:xfrm>
            <a:off x="4738688" y="1009650"/>
            <a:ext cx="3505200" cy="1676400"/>
          </a:xfrm>
          <a:prstGeom prst="rect">
            <a:avLst/>
          </a:prstGeom>
          <a:solidFill>
            <a:srgbClr val="FFFFFF"/>
          </a:solidFill>
          <a:ln w="22320">
            <a:solidFill>
              <a:srgbClr val="FAA32E"/>
            </a:solidFill>
            <a:miter lim="800000"/>
            <a:headEnd/>
            <a:tailEnd/>
          </a:ln>
          <a:effectLst>
            <a:outerShdw dist="71785" dir="2700000" algn="ctr" rotWithShape="0">
              <a:srgbClr val="000000">
                <a:alpha val="5002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84996" name="Rectangle 2"/>
          <p:cNvSpPr>
            <a:spLocks noChangeArrowheads="1"/>
          </p:cNvSpPr>
          <p:nvPr/>
        </p:nvSpPr>
        <p:spPr bwMode="auto">
          <a:xfrm>
            <a:off x="228600" y="1085850"/>
            <a:ext cx="3505200" cy="1524000"/>
          </a:xfrm>
          <a:prstGeom prst="rect">
            <a:avLst/>
          </a:prstGeom>
          <a:solidFill>
            <a:srgbClr val="FFFFFF"/>
          </a:solidFill>
          <a:ln w="22320">
            <a:solidFill>
              <a:srgbClr val="FAA32E"/>
            </a:solidFill>
            <a:miter lim="800000"/>
            <a:headEnd/>
            <a:tailEnd/>
          </a:ln>
          <a:effectLst>
            <a:outerShdw dist="71785" dir="2700000" algn="ctr" rotWithShape="0">
              <a:srgbClr val="000000">
                <a:alpha val="5002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/>
              <a:t>One-Time-Pad: Example, Properties</a:t>
            </a:r>
          </a:p>
        </p:txBody>
      </p:sp>
      <p:sp>
        <p:nvSpPr>
          <p:cNvPr id="8499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16000"/>
            <a:ext cx="3840163" cy="1654175"/>
          </a:xfrm>
        </p:spPr>
        <p:txBody>
          <a:bodyPr/>
          <a:lstStyle/>
          <a:p>
            <a:pPr indent="-336550" eaLnBrk="1" hangingPunct="1">
              <a:buClrTx/>
              <a:buSzPct val="65000"/>
              <a:buFontTx/>
              <a:buNone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779125" algn="l"/>
                <a:tab pos="10780713" algn="l"/>
              </a:tabLst>
            </a:pPr>
            <a:r>
              <a:rPr lang="en-US" altLang="he-IL"/>
              <a:t>k   = 	</a:t>
            </a:r>
            <a:r>
              <a:rPr lang="en-US" altLang="he-IL">
                <a:latin typeface="Courier New" panose="02070309020205020404" pitchFamily="49" charset="0"/>
                <a:cs typeface="Courier New" panose="02070309020205020404" pitchFamily="49" charset="0"/>
              </a:rPr>
              <a:t>11001</a:t>
            </a:r>
          </a:p>
          <a:p>
            <a:pPr indent="-336550" eaLnBrk="1" hangingPunct="1">
              <a:buClrTx/>
              <a:buSzPct val="65000"/>
              <a:buFontTx/>
              <a:buNone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779125" algn="l"/>
                <a:tab pos="10780713" algn="l"/>
              </a:tabLst>
            </a:pPr>
            <a:r>
              <a:rPr lang="en-US" altLang="he-IL"/>
              <a:t>m  = 	</a:t>
            </a:r>
            <a:r>
              <a:rPr lang="en-US" altLang="he-IL">
                <a:latin typeface="Courier New" panose="02070309020205020404" pitchFamily="49" charset="0"/>
                <a:cs typeface="Courier New" panose="02070309020205020404" pitchFamily="49" charset="0"/>
              </a:rPr>
              <a:t>10011</a:t>
            </a:r>
          </a:p>
          <a:p>
            <a:pPr indent="-336550" eaLnBrk="1" hangingPunct="1">
              <a:buClrTx/>
              <a:buSzPct val="65000"/>
              <a:buFontTx/>
              <a:buNone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779125" algn="l"/>
                <a:tab pos="10780713" algn="l"/>
              </a:tabLst>
            </a:pPr>
            <a:r>
              <a:rPr lang="en-US" altLang="he-IL"/>
              <a:t>C   =</a:t>
            </a:r>
            <a:r>
              <a:rPr lang="en-US" altLang="he-IL">
                <a:latin typeface="Courier New" panose="02070309020205020404" pitchFamily="49" charset="0"/>
                <a:cs typeface="Courier New" panose="02070309020205020404" pitchFamily="49" charset="0"/>
              </a:rPr>
              <a:t>	01010</a:t>
            </a:r>
          </a:p>
        </p:txBody>
      </p:sp>
      <p:sp>
        <p:nvSpPr>
          <p:cNvPr id="84999" name="Rectangle 5"/>
          <p:cNvSpPr>
            <a:spLocks noChangeArrowheads="1"/>
          </p:cNvSpPr>
          <p:nvPr/>
        </p:nvSpPr>
        <p:spPr bwMode="auto">
          <a:xfrm>
            <a:off x="4967288" y="1054100"/>
            <a:ext cx="3733800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he-IL"/>
              <a:t>k =   </a:t>
            </a:r>
            <a:r>
              <a:rPr lang="en-US" altLang="he-IL">
                <a:latin typeface="Courier New" panose="02070309020205020404" pitchFamily="49" charset="0"/>
                <a:cs typeface="Courier New" panose="02070309020205020404" pitchFamily="49" charset="0"/>
              </a:rPr>
              <a:t>11001</a:t>
            </a:r>
          </a:p>
          <a:p>
            <a:pPr eaLnBrk="1" hangingPunct="1">
              <a:buClrTx/>
              <a:buFontTx/>
              <a:buNone/>
            </a:pPr>
            <a:r>
              <a:rPr lang="en-US" altLang="he-IL"/>
              <a:t>c =   </a:t>
            </a:r>
            <a:r>
              <a:rPr lang="en-US" altLang="he-IL">
                <a:latin typeface="Courier New" panose="02070309020205020404" pitchFamily="49" charset="0"/>
                <a:cs typeface="Courier New" panose="02070309020205020404" pitchFamily="49" charset="0"/>
              </a:rPr>
              <a:t>01010</a:t>
            </a:r>
          </a:p>
          <a:p>
            <a:pPr eaLnBrk="1" hangingPunct="1">
              <a:buClrTx/>
              <a:buFontTx/>
              <a:buNone/>
            </a:pPr>
            <a:r>
              <a:rPr lang="en-US" altLang="he-IL"/>
              <a:t>m’ = </a:t>
            </a:r>
            <a:r>
              <a:rPr lang="en-US" altLang="he-IL">
                <a:latin typeface="Courier New" panose="02070309020205020404" pitchFamily="49" charset="0"/>
                <a:cs typeface="Courier New" panose="02070309020205020404" pitchFamily="49" charset="0"/>
              </a:rPr>
              <a:t>10011</a:t>
            </a:r>
          </a:p>
          <a:p>
            <a:pPr eaLnBrk="1" hangingPunct="1">
              <a:buClrTx/>
              <a:buFontTx/>
              <a:buNone/>
            </a:pPr>
            <a:endParaRPr lang="en-US" altLang="he-IL"/>
          </a:p>
          <a:p>
            <a:pPr eaLnBrk="1" hangingPunct="1">
              <a:buClrTx/>
              <a:buFontTx/>
              <a:buNone/>
            </a:pPr>
            <a:endParaRPr lang="en-US" altLang="he-IL"/>
          </a:p>
        </p:txBody>
      </p:sp>
      <p:sp>
        <p:nvSpPr>
          <p:cNvPr id="85000" name="Text Box 6"/>
          <p:cNvSpPr txBox="1">
            <a:spLocks noChangeArrowheads="1"/>
          </p:cNvSpPr>
          <p:nvPr/>
        </p:nvSpPr>
        <p:spPr bwMode="auto">
          <a:xfrm>
            <a:off x="261938" y="2752725"/>
            <a:ext cx="8666162" cy="2618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55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2400" dirty="0"/>
              <a:t> m’=</a:t>
            </a:r>
            <a:r>
              <a:rPr lang="en-US" altLang="he-IL" sz="2200" dirty="0"/>
              <a:t> k </a:t>
            </a:r>
            <a:r>
              <a:rPr lang="en-US" altLang="he-IL" sz="2200" dirty="0">
                <a:latin typeface="Symbol" panose="05050102010706020507" pitchFamily="18" charset="2"/>
              </a:rPr>
              <a:t></a:t>
            </a:r>
            <a:r>
              <a:rPr lang="en-US" altLang="he-IL" sz="2200" dirty="0"/>
              <a:t> c = k </a:t>
            </a:r>
            <a:r>
              <a:rPr lang="en-US" altLang="he-IL" sz="2200" dirty="0">
                <a:latin typeface="Symbol" panose="05050102010706020507" pitchFamily="18" charset="2"/>
              </a:rPr>
              <a:t></a:t>
            </a:r>
            <a:r>
              <a:rPr lang="en-US" altLang="he-IL" sz="2200" dirty="0"/>
              <a:t> (k </a:t>
            </a:r>
            <a:r>
              <a:rPr lang="en-US" altLang="he-IL" sz="2200" dirty="0">
                <a:latin typeface="Symbol" panose="05050102010706020507" pitchFamily="18" charset="2"/>
              </a:rPr>
              <a:t></a:t>
            </a:r>
            <a:r>
              <a:rPr lang="en-US" altLang="he-IL" sz="2200" dirty="0"/>
              <a:t> m) = (k </a:t>
            </a:r>
            <a:r>
              <a:rPr lang="en-US" altLang="he-IL" sz="2200" dirty="0">
                <a:latin typeface="Symbol" panose="05050102010706020507" pitchFamily="18" charset="2"/>
              </a:rPr>
              <a:t></a:t>
            </a:r>
            <a:r>
              <a:rPr lang="en-US" altLang="he-IL" sz="2200" dirty="0"/>
              <a:t> k) </a:t>
            </a:r>
            <a:r>
              <a:rPr lang="en-US" altLang="he-IL" sz="2200" dirty="0">
                <a:latin typeface="Symbol" panose="05050102010706020507" pitchFamily="18" charset="2"/>
              </a:rPr>
              <a:t></a:t>
            </a:r>
            <a:r>
              <a:rPr lang="en-US" altLang="he-IL" sz="2200" dirty="0"/>
              <a:t> m =  0 </a:t>
            </a:r>
            <a:r>
              <a:rPr lang="en-US" altLang="he-IL" sz="2200" dirty="0">
                <a:latin typeface="Symbol" panose="05050102010706020507" pitchFamily="18" charset="2"/>
              </a:rPr>
              <a:t></a:t>
            </a:r>
            <a:r>
              <a:rPr lang="en-US" altLang="he-IL" sz="2200" dirty="0"/>
              <a:t> m = m</a:t>
            </a:r>
          </a:p>
          <a:p>
            <a:pPr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2400" dirty="0">
                <a:solidFill>
                  <a:srgbClr val="006633"/>
                </a:solidFill>
              </a:rPr>
              <a:t> </a:t>
            </a:r>
            <a:r>
              <a:rPr lang="en-US" altLang="he-IL" sz="2000" b="1" dirty="0">
                <a:solidFill>
                  <a:srgbClr val="FAA32E"/>
                </a:solidFill>
              </a:rPr>
              <a:t> </a:t>
            </a:r>
            <a:r>
              <a:rPr lang="en-US" altLang="he-IL" sz="2400" dirty="0">
                <a:solidFill>
                  <a:srgbClr val="006633"/>
                </a:solidFill>
              </a:rPr>
              <a:t>Very simple, efficient… </a:t>
            </a:r>
            <a:r>
              <a:rPr lang="en-US" altLang="he-IL" sz="2400" dirty="0">
                <a:solidFill>
                  <a:srgbClr val="FF0000"/>
                </a:solidFill>
              </a:rPr>
              <a:t>but stateful and: |k|=|m|</a:t>
            </a:r>
          </a:p>
          <a:p>
            <a:pPr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GB" altLang="he-IL" sz="2400" dirty="0">
                <a:solidFill>
                  <a:srgbClr val="006633"/>
                </a:solidFill>
              </a:rPr>
              <a:t> Shannon [1949; simplified]: OTP is </a:t>
            </a:r>
            <a:r>
              <a:rPr lang="en-US" altLang="he-IL" sz="2400" dirty="0">
                <a:solidFill>
                  <a:srgbClr val="006633"/>
                </a:solidFill>
              </a:rPr>
              <a:t>Unconditionally secure, and </a:t>
            </a:r>
            <a:r>
              <a:rPr lang="en-GB" altLang="he-IL" sz="2400" dirty="0">
                <a:solidFill>
                  <a:srgbClr val="006633"/>
                </a:solidFill>
              </a:rPr>
              <a:t>for every unconditionally-secure cipher, </a:t>
            </a:r>
            <a:r>
              <a:rPr lang="en-US" altLang="he-IL" sz="2400" dirty="0">
                <a:solidFill>
                  <a:srgbClr val="006633"/>
                </a:solidFill>
              </a:rPr>
              <a:t>|k|≥|m|</a:t>
            </a:r>
          </a:p>
          <a:p>
            <a:pPr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2400" dirty="0">
                <a:solidFill>
                  <a:srgbClr val="006633"/>
                </a:solidFill>
              </a:rPr>
              <a:t> Proofs of these claims? See crypto course / books </a:t>
            </a:r>
            <a:r>
              <a:rPr lang="en-US" altLang="he-IL" sz="2400" dirty="0">
                <a:solidFill>
                  <a:srgbClr val="006633"/>
                </a:solidFill>
                <a:sym typeface="Wingdings" panose="05000000000000000000" pitchFamily="2" charset="2"/>
              </a:rPr>
              <a:t> </a:t>
            </a:r>
          </a:p>
          <a:p>
            <a:pPr eaLnBrk="1" hangingPunct="1">
              <a:spcBef>
                <a:spcPts val="600"/>
              </a:spcBef>
              <a:buClr>
                <a:srgbClr val="5F5F5F"/>
              </a:buClr>
            </a:pPr>
            <a:r>
              <a:rPr lang="en-US" altLang="he-IL" sz="2400" dirty="0">
                <a:solidFill>
                  <a:srgbClr val="FF0000"/>
                </a:solidFill>
                <a:sym typeface="Wingdings" panose="05000000000000000000" pitchFamily="2" charset="2"/>
              </a:rPr>
              <a:t>So: assume attackers are computationally limited </a:t>
            </a:r>
            <a:endParaRPr lang="en-US" altLang="he-IL" sz="2400" dirty="0">
              <a:solidFill>
                <a:srgbClr val="006633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3382884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9144000" cy="1143000"/>
          </a:xfrm>
        </p:spPr>
        <p:txBody>
          <a:bodyPr/>
          <a:lstStyle/>
          <a:p>
            <a:pPr eaLnBrk="1" hangingPunct="1"/>
            <a:r>
              <a:rPr lang="en-AU" altLang="zh-CN" sz="3600" dirty="0">
                <a:ea typeface="ＭＳ Ｐゴシック" pitchFamily="34" charset="-128"/>
              </a:rPr>
              <a:t>Unconditional vs. Computational Security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652" y="1052736"/>
            <a:ext cx="8839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zh-CN" sz="3200" dirty="0">
                <a:ea typeface="ＭＳ Ｐゴシック" pitchFamily="34" charset="-128"/>
              </a:rPr>
              <a:t>Unconditional security 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2800" dirty="0">
                <a:ea typeface="ＭＳ Ｐゴシック" pitchFamily="34" charset="-128"/>
              </a:rPr>
              <a:t>No matter how much computer power is available, the cipher cannot be broken 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CN" sz="3200" dirty="0">
                <a:ea typeface="ＭＳ Ｐゴシック" pitchFamily="34" charset="-128"/>
              </a:rPr>
              <a:t>Computational security 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2800" dirty="0">
                <a:ea typeface="ＭＳ Ｐゴシック" pitchFamily="34" charset="-128"/>
              </a:rPr>
              <a:t>The cost of breaking the cipher exceeds the value of the encrypted info 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2800" dirty="0">
                <a:ea typeface="ＭＳ Ｐゴシック" pitchFamily="34" charset="-128"/>
              </a:rPr>
              <a:t>The time required to break the cipher exceeds the useful lifetime of the info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2800" dirty="0">
                <a:solidFill>
                  <a:schemeClr val="accent2"/>
                </a:solidFill>
                <a:ea typeface="ＭＳ Ｐゴシック" pitchFamily="34" charset="-128"/>
              </a:rPr>
              <a:t>Or: a Probabilistic Polynomial Time (PPT) attacker has sub-polynomial success probability</a:t>
            </a:r>
          </a:p>
        </p:txBody>
      </p:sp>
    </p:spTree>
    <p:extLst>
      <p:ext uri="{BB962C8B-B14F-4D97-AF65-F5344CB8AC3E}">
        <p14:creationId xmlns:p14="http://schemas.microsoft.com/office/powerpoint/2010/main" val="257343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27584" y="2132856"/>
            <a:ext cx="7772400" cy="1470025"/>
          </a:xfrm>
        </p:spPr>
        <p:txBody>
          <a:bodyPr/>
          <a:lstStyle/>
          <a:p>
            <a:r>
              <a:rPr lang="en-US" altLang="he-IL" sz="4400" dirty="0">
                <a:solidFill>
                  <a:schemeClr val="accent2"/>
                </a:solidFill>
                <a:sym typeface="Wingdings" panose="05000000000000000000" pitchFamily="2" charset="2"/>
              </a:rPr>
              <a:t>Can we do computationally-secure |k|&lt;&lt;|m| variant of OTP?</a:t>
            </a:r>
            <a:br>
              <a:rPr lang="en-GB" altLang="he-IL" sz="4000" dirty="0">
                <a:solidFill>
                  <a:schemeClr val="accent2"/>
                </a:solidFill>
              </a:rPr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6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7A29668-FFB8-4A89-9D97-7A483548D199}" type="datetime1">
              <a:rPr lang="en-US"/>
              <a:pPr>
                <a:defRPr/>
              </a:pPr>
              <a:t>1/22/2020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© Amir Herzberg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42E84ED7-2943-4A13-B190-0526DF27452B}" type="slidenum">
              <a:rPr lang="he-IL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73100" y="241300"/>
            <a:ext cx="7772400" cy="696759"/>
          </a:xfrm>
        </p:spPr>
        <p:txBody>
          <a:bodyPr/>
          <a:lstStyle/>
          <a:p>
            <a:pPr eaLnBrk="1" hangingPunct="1"/>
            <a:r>
              <a:rPr lang="en-US" altLang="en-US" dirty="0"/>
              <a:t>What are Public Key Signatures? 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513" y="3827115"/>
            <a:ext cx="8051800" cy="157649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Assuming </a:t>
            </a:r>
            <a:r>
              <a:rPr lang="en-US" altLang="en-US" sz="2400" b="1" dirty="0"/>
              <a:t>limitations: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/>
              <a:t>Knowledge limitations: </a:t>
            </a:r>
            <a:r>
              <a:rPr lang="en-US" altLang="en-US" sz="2000" dirty="0"/>
              <a:t>key 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en-US" sz="2000" dirty="0"/>
              <a:t>is secret (unknown to attacker)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/>
              <a:t>Resource limitations: </a:t>
            </a:r>
            <a:r>
              <a:rPr lang="en-US" altLang="en-US" sz="2000" dirty="0"/>
              <a:t>can’t find key 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dirty="0"/>
              <a:t> by trying all keys</a:t>
            </a:r>
            <a:endParaRPr lang="en-US" altLang="he-IL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Then attacker cannot forge signature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I.e., find `signature’ </a:t>
            </a:r>
            <a:r>
              <a:rPr lang="el-GR" altLang="he-IL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sz="2000" dirty="0"/>
              <a:t> for unsigned-message </a:t>
            </a:r>
            <a:r>
              <a:rPr lang="en-US" altLang="he-IL" sz="20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en-US" sz="2000" dirty="0" err="1"/>
              <a:t>s.t.</a:t>
            </a:r>
            <a:r>
              <a:rPr lang="en-US" altLang="en-US" sz="2000" dirty="0"/>
              <a:t> </a:t>
            </a:r>
            <a:r>
              <a:rPr lang="en-US" altLang="he-IL" sz="20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he-IL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he-IL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(m,</a:t>
            </a:r>
            <a:r>
              <a:rPr lang="el-GR" altLang="he-IL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σ</a:t>
            </a:r>
            <a:r>
              <a:rPr lang="en-US" altLang="he-IL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)=OK</a:t>
            </a:r>
            <a:endParaRPr lang="en-US" altLang="en-US" sz="1600" dirty="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2184870" y="3031822"/>
            <a:ext cx="1241822" cy="59412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S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263002" y="3065343"/>
            <a:ext cx="1241822" cy="59412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V</a:t>
            </a:r>
          </a:p>
        </p:txBody>
      </p:sp>
      <p:sp>
        <p:nvSpPr>
          <p:cNvPr id="36" name="Line 5"/>
          <p:cNvSpPr>
            <a:spLocks noChangeShapeType="1"/>
          </p:cNvSpPr>
          <p:nvPr/>
        </p:nvSpPr>
        <p:spPr bwMode="auto">
          <a:xfrm>
            <a:off x="1942886" y="3299468"/>
            <a:ext cx="241984" cy="381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6504824" y="3331798"/>
            <a:ext cx="226918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" name="Text Box 8"/>
          <p:cNvSpPr txBox="1">
            <a:spLocks noChangeArrowheads="1"/>
          </p:cNvSpPr>
          <p:nvPr/>
        </p:nvSpPr>
        <p:spPr bwMode="auto">
          <a:xfrm>
            <a:off x="1187424" y="2956595"/>
            <a:ext cx="944232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m</a:t>
            </a:r>
          </a:p>
        </p:txBody>
      </p:sp>
      <p:sp>
        <p:nvSpPr>
          <p:cNvPr id="39" name="Text Box 9"/>
          <p:cNvSpPr txBox="1">
            <a:spLocks noChangeArrowheads="1"/>
          </p:cNvSpPr>
          <p:nvPr/>
        </p:nvSpPr>
        <p:spPr bwMode="auto">
          <a:xfrm>
            <a:off x="6662897" y="3019356"/>
            <a:ext cx="1782603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if </a:t>
            </a:r>
            <a:r>
              <a:rPr lang="en-US" altLang="he-IL" sz="1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he-IL" sz="18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he-IL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(m,</a:t>
            </a:r>
            <a:r>
              <a:rPr lang="el-GR" altLang="he-IL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σ</a:t>
            </a:r>
            <a:r>
              <a:rPr lang="en-US" altLang="he-IL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)=OK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otherwise</a:t>
            </a: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3714695" y="2982525"/>
            <a:ext cx="1183080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m, </a:t>
            </a:r>
            <a:r>
              <a:rPr lang="el-GR" altLang="he-IL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he-IL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he-IL" sz="1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he-IL" sz="18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he-IL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>
            <a:off x="5857124" y="2903418"/>
            <a:ext cx="1191" cy="1619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2" name="Line 12"/>
          <p:cNvSpPr>
            <a:spLocks noChangeShapeType="1"/>
          </p:cNvSpPr>
          <p:nvPr/>
        </p:nvSpPr>
        <p:spPr bwMode="auto">
          <a:xfrm>
            <a:off x="2765326" y="2869897"/>
            <a:ext cx="1191" cy="1619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2395500" y="1972487"/>
            <a:ext cx="1553373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signing</a:t>
            </a:r>
            <a:b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</a:t>
            </a:r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3430423" y="3328883"/>
            <a:ext cx="1841118" cy="291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3906522" y="1084657"/>
            <a:ext cx="1241822" cy="59412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KeyGen</a:t>
            </a: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KG</a:t>
            </a:r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4243653" y="1864979"/>
            <a:ext cx="540275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1800" i="1" dirty="0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s,v</a:t>
            </a: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7" name="Text Box 10"/>
          <p:cNvSpPr txBox="1">
            <a:spLocks noChangeArrowheads="1"/>
          </p:cNvSpPr>
          <p:nvPr/>
        </p:nvSpPr>
        <p:spPr bwMode="auto">
          <a:xfrm>
            <a:off x="2277261" y="1012943"/>
            <a:ext cx="1367425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length l,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tap</a:t>
            </a:r>
          </a:p>
        </p:txBody>
      </p:sp>
      <p:cxnSp>
        <p:nvCxnSpPr>
          <p:cNvPr id="48" name="Elbow Connector 47"/>
          <p:cNvCxnSpPr>
            <a:stCxn id="47" idx="3"/>
            <a:endCxn id="45" idx="1"/>
          </p:cNvCxnSpPr>
          <p:nvPr/>
        </p:nvCxnSpPr>
        <p:spPr>
          <a:xfrm>
            <a:off x="3519083" y="1378365"/>
            <a:ext cx="387439" cy="33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5" idx="2"/>
          </p:cNvCxnSpPr>
          <p:nvPr/>
        </p:nvCxnSpPr>
        <p:spPr>
          <a:xfrm rot="5400000">
            <a:off x="4415697" y="1789495"/>
            <a:ext cx="222452" cy="10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1" idx="3"/>
          </p:cNvCxnSpPr>
          <p:nvPr/>
        </p:nvCxnSpPr>
        <p:spPr>
          <a:xfrm flipH="1">
            <a:off x="2905503" y="2212863"/>
            <a:ext cx="1498436" cy="52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14"/>
          <p:cNvSpPr txBox="1">
            <a:spLocks noChangeArrowheads="1"/>
          </p:cNvSpPr>
          <p:nvPr/>
        </p:nvSpPr>
        <p:spPr bwMode="auto">
          <a:xfrm>
            <a:off x="2666992" y="2564172"/>
            <a:ext cx="226087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627212" y="2212863"/>
            <a:ext cx="1143000" cy="52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5737869" y="2552155"/>
            <a:ext cx="238911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54" name="Text Box 14"/>
          <p:cNvSpPr txBox="1">
            <a:spLocks noChangeArrowheads="1"/>
          </p:cNvSpPr>
          <p:nvPr/>
        </p:nvSpPr>
        <p:spPr bwMode="auto">
          <a:xfrm>
            <a:off x="5261802" y="1972487"/>
            <a:ext cx="1861150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verification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v</a:t>
            </a:r>
          </a:p>
        </p:txBody>
      </p:sp>
    </p:spTree>
    <p:extLst>
      <p:ext uri="{BB962C8B-B14F-4D97-AF65-F5344CB8AC3E}">
        <p14:creationId xmlns:p14="http://schemas.microsoft.com/office/powerpoint/2010/main" val="821622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he-IL" sz="180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Pseudo-Random Generator Stream Cipher 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8938" y="1196753"/>
            <a:ext cx="8240713" cy="1872208"/>
          </a:xfrm>
        </p:spPr>
        <p:txBody>
          <a:bodyPr/>
          <a:lstStyle/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Idea: `similar’ to OTP, but with </a:t>
            </a:r>
            <a:r>
              <a:rPr lang="en-US" altLang="he-IL" sz="2400" u="sng" dirty="0"/>
              <a:t>bounded-length seed</a:t>
            </a:r>
            <a:r>
              <a:rPr lang="en-US" altLang="he-IL" sz="2400" dirty="0"/>
              <a:t> </a:t>
            </a:r>
            <a:r>
              <a:rPr lang="en-US" altLang="he-IL" sz="2400" i="1" dirty="0">
                <a:latin typeface="Times New Roman" panose="02020603050405020304" pitchFamily="18" charset="0"/>
              </a:rPr>
              <a:t>s </a:t>
            </a:r>
            <a:endParaRPr lang="en-US" altLang="he-IL" sz="2400" u="sng" dirty="0"/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How? With a </a:t>
            </a:r>
            <a:r>
              <a:rPr lang="en-US" altLang="he-IL" sz="2400" dirty="0">
                <a:solidFill>
                  <a:srgbClr val="FF00FF"/>
                </a:solidFill>
              </a:rPr>
              <a:t>pseudorandom generator PRG(</a:t>
            </a:r>
            <a:r>
              <a:rPr lang="en-US" altLang="he-IL" sz="2400" i="1" dirty="0">
                <a:latin typeface="Times New Roman" panose="02020603050405020304" pitchFamily="18" charset="0"/>
              </a:rPr>
              <a:t>s</a:t>
            </a:r>
            <a:r>
              <a:rPr lang="en-US" altLang="he-IL" sz="2400" dirty="0">
                <a:solidFill>
                  <a:srgbClr val="FF00FF"/>
                </a:solidFill>
              </a:rPr>
              <a:t>)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PRG(</a:t>
            </a:r>
            <a:r>
              <a:rPr lang="en-US" altLang="he-IL" sz="2400" i="1" dirty="0">
                <a:latin typeface="Times New Roman" panose="02020603050405020304" pitchFamily="18" charset="0"/>
              </a:rPr>
              <a:t>s</a:t>
            </a:r>
            <a:r>
              <a:rPr lang="en-US" altLang="he-IL" sz="2400" dirty="0"/>
              <a:t>) outputs a long stream of bits (longer than |</a:t>
            </a:r>
            <a:r>
              <a:rPr lang="en-US" altLang="he-IL" sz="2400" i="1" dirty="0">
                <a:latin typeface="Times New Roman" panose="02020603050405020304" pitchFamily="18" charset="0"/>
              </a:rPr>
              <a:t>s</a:t>
            </a:r>
            <a:r>
              <a:rPr lang="en-US" altLang="he-IL" sz="2400" dirty="0"/>
              <a:t>|)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Which is `indistinguishable from random’ bit-stream</a:t>
            </a:r>
          </a:p>
          <a:p>
            <a:pPr marL="338137" lvl="1" indent="0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3600" dirty="0"/>
          </a:p>
        </p:txBody>
      </p:sp>
      <p:sp>
        <p:nvSpPr>
          <p:cNvPr id="37" name="Oval 117"/>
          <p:cNvSpPr>
            <a:spLocks noChangeArrowheads="1"/>
          </p:cNvSpPr>
          <p:nvPr/>
        </p:nvSpPr>
        <p:spPr bwMode="auto">
          <a:xfrm>
            <a:off x="4733901" y="5126990"/>
            <a:ext cx="603250" cy="523875"/>
          </a:xfrm>
          <a:prstGeom prst="ellipse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4800"/>
              <a:t>+</a:t>
            </a:r>
          </a:p>
        </p:txBody>
      </p:sp>
      <p:sp>
        <p:nvSpPr>
          <p:cNvPr id="38" name="Freeform 118"/>
          <p:cNvSpPr>
            <a:spLocks/>
          </p:cNvSpPr>
          <p:nvPr/>
        </p:nvSpPr>
        <p:spPr bwMode="auto">
          <a:xfrm>
            <a:off x="2627289" y="5253989"/>
            <a:ext cx="2117725" cy="296862"/>
          </a:xfrm>
          <a:custGeom>
            <a:avLst/>
            <a:gdLst>
              <a:gd name="T0" fmla="*/ 0 w 1334"/>
              <a:gd name="T1" fmla="*/ 2147483646 h 187"/>
              <a:gd name="T2" fmla="*/ 2147483646 w 1334"/>
              <a:gd name="T3" fmla="*/ 2147483646 h 187"/>
              <a:gd name="T4" fmla="*/ 2147483646 w 1334"/>
              <a:gd name="T5" fmla="*/ 2147483646 h 1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4" h="187">
                <a:moveTo>
                  <a:pt x="0" y="187"/>
                </a:moveTo>
                <a:cubicBezTo>
                  <a:pt x="57" y="111"/>
                  <a:pt x="115" y="36"/>
                  <a:pt x="337" y="18"/>
                </a:cubicBezTo>
                <a:cubicBezTo>
                  <a:pt x="559" y="0"/>
                  <a:pt x="946" y="40"/>
                  <a:pt x="1334" y="81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39" name="Freeform 119"/>
          <p:cNvSpPr>
            <a:spLocks/>
          </p:cNvSpPr>
          <p:nvPr/>
        </p:nvSpPr>
        <p:spPr bwMode="auto">
          <a:xfrm>
            <a:off x="5337151" y="5190489"/>
            <a:ext cx="2171700" cy="336550"/>
          </a:xfrm>
          <a:custGeom>
            <a:avLst/>
            <a:gdLst>
              <a:gd name="T0" fmla="*/ 0 w 1368"/>
              <a:gd name="T1" fmla="*/ 2147483646 h 212"/>
              <a:gd name="T2" fmla="*/ 2147483646 w 1368"/>
              <a:gd name="T3" fmla="*/ 2147483646 h 212"/>
              <a:gd name="T4" fmla="*/ 2147483646 w 1368"/>
              <a:gd name="T5" fmla="*/ 2147483646 h 2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68" h="212">
                <a:moveTo>
                  <a:pt x="0" y="114"/>
                </a:moveTo>
                <a:cubicBezTo>
                  <a:pt x="468" y="57"/>
                  <a:pt x="936" y="0"/>
                  <a:pt x="1152" y="16"/>
                </a:cubicBezTo>
                <a:cubicBezTo>
                  <a:pt x="1368" y="32"/>
                  <a:pt x="1275" y="181"/>
                  <a:pt x="1299" y="212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40" name="Line 120"/>
          <p:cNvSpPr>
            <a:spLocks noChangeShapeType="1"/>
          </p:cNvSpPr>
          <p:nvPr/>
        </p:nvSpPr>
        <p:spPr bwMode="auto">
          <a:xfrm>
            <a:off x="5021240" y="4415287"/>
            <a:ext cx="1" cy="66566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1" name="Text Box 121"/>
          <p:cNvSpPr txBox="1">
            <a:spLocks noChangeArrowheads="1"/>
          </p:cNvSpPr>
          <p:nvPr/>
        </p:nvSpPr>
        <p:spPr bwMode="auto">
          <a:xfrm>
            <a:off x="1294492" y="4997324"/>
            <a:ext cx="132309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/>
              <a:t>Plaintext m</a:t>
            </a:r>
          </a:p>
        </p:txBody>
      </p:sp>
      <p:sp>
        <p:nvSpPr>
          <p:cNvPr id="42" name="Text Box 122"/>
          <p:cNvSpPr txBox="1">
            <a:spLocks noChangeArrowheads="1"/>
          </p:cNvSpPr>
          <p:nvPr/>
        </p:nvSpPr>
        <p:spPr bwMode="auto">
          <a:xfrm>
            <a:off x="7443763" y="4949562"/>
            <a:ext cx="1412864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/>
              <a:t>Ciphertext c</a:t>
            </a:r>
          </a:p>
        </p:txBody>
      </p:sp>
      <p:sp>
        <p:nvSpPr>
          <p:cNvPr id="43" name="Text Box 123"/>
          <p:cNvSpPr txBox="1">
            <a:spLocks noChangeArrowheads="1"/>
          </p:cNvSpPr>
          <p:nvPr/>
        </p:nvSpPr>
        <p:spPr bwMode="auto">
          <a:xfrm>
            <a:off x="1937431" y="3433927"/>
            <a:ext cx="1002495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/>
              <a:t>Seed 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/>
              <a:t>(as key)</a:t>
            </a:r>
          </a:p>
        </p:txBody>
      </p:sp>
      <p:sp>
        <p:nvSpPr>
          <p:cNvPr id="44" name="Rectangle 124"/>
          <p:cNvSpPr>
            <a:spLocks noChangeArrowheads="1"/>
          </p:cNvSpPr>
          <p:nvPr/>
        </p:nvSpPr>
        <p:spPr bwMode="auto">
          <a:xfrm>
            <a:off x="4067944" y="3415670"/>
            <a:ext cx="1773238" cy="386556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PRG</a:t>
            </a:r>
          </a:p>
        </p:txBody>
      </p:sp>
      <p:sp>
        <p:nvSpPr>
          <p:cNvPr id="45" name="Line 125"/>
          <p:cNvSpPr>
            <a:spLocks noChangeShapeType="1"/>
          </p:cNvSpPr>
          <p:nvPr/>
        </p:nvSpPr>
        <p:spPr bwMode="auto">
          <a:xfrm>
            <a:off x="2729598" y="3599679"/>
            <a:ext cx="134937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6" name="Line 126"/>
          <p:cNvSpPr>
            <a:spLocks noChangeShapeType="1"/>
          </p:cNvSpPr>
          <p:nvPr/>
        </p:nvSpPr>
        <p:spPr bwMode="auto">
          <a:xfrm>
            <a:off x="4943451" y="3764921"/>
            <a:ext cx="11112" cy="3000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7" name="Text Box 123"/>
          <p:cNvSpPr txBox="1">
            <a:spLocks noChangeArrowheads="1"/>
          </p:cNvSpPr>
          <p:nvPr/>
        </p:nvSpPr>
        <p:spPr bwMode="auto">
          <a:xfrm>
            <a:off x="4985929" y="4442686"/>
            <a:ext cx="1656521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/>
              <a:t>Bit </a:t>
            </a:r>
            <a:r>
              <a:rPr lang="en-US" altLang="he-IL" sz="1800" dirty="0" err="1"/>
              <a:t>i</a:t>
            </a:r>
            <a:r>
              <a:rPr lang="en-US" altLang="he-IL" sz="1800" dirty="0"/>
              <a:t> of PRG(s)</a:t>
            </a:r>
          </a:p>
        </p:txBody>
      </p:sp>
      <p:sp>
        <p:nvSpPr>
          <p:cNvPr id="48" name="Text Box 123"/>
          <p:cNvSpPr txBox="1">
            <a:spLocks noChangeArrowheads="1"/>
          </p:cNvSpPr>
          <p:nvPr/>
        </p:nvSpPr>
        <p:spPr bwMode="auto">
          <a:xfrm>
            <a:off x="3064667" y="4903919"/>
            <a:ext cx="1664383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he-IL" sz="2000" dirty="0"/>
              <a:t>B</a:t>
            </a:r>
            <a:r>
              <a:rPr lang="en-US" altLang="he-IL" sz="1800" dirty="0"/>
              <a:t>it </a:t>
            </a:r>
            <a:r>
              <a:rPr lang="en-US" altLang="he-IL" sz="1800" dirty="0" err="1"/>
              <a:t>i</a:t>
            </a:r>
            <a:r>
              <a:rPr lang="en-US" altLang="he-IL" sz="1800" dirty="0"/>
              <a:t> of m</a:t>
            </a:r>
          </a:p>
        </p:txBody>
      </p:sp>
      <p:sp>
        <p:nvSpPr>
          <p:cNvPr id="49" name="Text Box 123"/>
          <p:cNvSpPr txBox="1">
            <a:spLocks noChangeArrowheads="1"/>
          </p:cNvSpPr>
          <p:nvPr/>
        </p:nvSpPr>
        <p:spPr bwMode="auto">
          <a:xfrm>
            <a:off x="6942525" y="4814270"/>
            <a:ext cx="34847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000" dirty="0"/>
              <a:t>c</a:t>
            </a:r>
            <a:r>
              <a:rPr lang="en-US" altLang="he-IL" sz="2000" baseline="-25000" dirty="0"/>
              <a:t>i</a:t>
            </a:r>
            <a:endParaRPr lang="en-US" altLang="he-IL" sz="2000" dirty="0"/>
          </a:p>
        </p:txBody>
      </p:sp>
      <p:graphicFrame>
        <p:nvGraphicFramePr>
          <p:cNvPr id="21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078193"/>
              </p:ext>
            </p:extLst>
          </p:nvPr>
        </p:nvGraphicFramePr>
        <p:xfrm>
          <a:off x="1362718" y="5483686"/>
          <a:ext cx="2489202" cy="360364"/>
        </p:xfrm>
        <a:graphic>
          <a:graphicData uri="http://schemas.openxmlformats.org/drawingml/2006/table">
            <a:tbl>
              <a:tblPr/>
              <a:tblGrid>
                <a:gridCol w="276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he-IL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...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3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619707" y="5301208"/>
            <a:ext cx="22252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 dirty="0">
                <a:solidFill>
                  <a:schemeClr val="bg2"/>
                </a:solidFill>
              </a:rPr>
              <a:t>1     2      3     4      5     6      7     8 </a:t>
            </a:r>
            <a:endParaRPr lang="en-US" sz="1050" dirty="0">
              <a:solidFill>
                <a:schemeClr val="bg2"/>
              </a:solidFill>
            </a:endParaRPr>
          </a:p>
        </p:txBody>
      </p:sp>
      <p:graphicFrame>
        <p:nvGraphicFramePr>
          <p:cNvPr id="2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600565"/>
              </p:ext>
            </p:extLst>
          </p:nvPr>
        </p:nvGraphicFramePr>
        <p:xfrm>
          <a:off x="3825556" y="4004741"/>
          <a:ext cx="2317752" cy="360363"/>
        </p:xfrm>
        <a:graphic>
          <a:graphicData uri="http://schemas.openxmlformats.org/drawingml/2006/table">
            <a:tbl>
              <a:tblPr/>
              <a:tblGrid>
                <a:gridCol w="282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he-IL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Arial" pitchFamily="34" charset="0"/>
                        </a:rPr>
                        <a:t>...</a:t>
                      </a:r>
                      <a:endParaRPr kumimoji="0" 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115233" y="3812551"/>
            <a:ext cx="2040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 dirty="0">
                <a:solidFill>
                  <a:schemeClr val="bg2"/>
                </a:solidFill>
              </a:rPr>
              <a:t>1    2     3    4     5     6     7     8</a:t>
            </a:r>
            <a:endParaRPr lang="en-US" sz="1050" dirty="0">
              <a:solidFill>
                <a:schemeClr val="bg2"/>
              </a:solidFill>
            </a:endParaRPr>
          </a:p>
        </p:txBody>
      </p:sp>
      <p:graphicFrame>
        <p:nvGraphicFramePr>
          <p:cNvPr id="2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584533"/>
              </p:ext>
            </p:extLst>
          </p:nvPr>
        </p:nvGraphicFramePr>
        <p:xfrm>
          <a:off x="6300192" y="5444901"/>
          <a:ext cx="2228850" cy="360363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547081" y="5274370"/>
            <a:ext cx="2040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 dirty="0">
                <a:solidFill>
                  <a:schemeClr val="bg2"/>
                </a:solidFill>
              </a:rPr>
              <a:t>1    2     3    4     5     6     7     8</a:t>
            </a:r>
            <a:endParaRPr lang="en-US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5555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he-IL" sz="180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8264" y="210979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Pseudo-Random Generator (PRG)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044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412750" y="971551"/>
                <a:ext cx="8240713" cy="1521346"/>
              </a:xfrm>
            </p:spPr>
            <p:txBody>
              <a:bodyPr/>
              <a:lstStyle/>
              <a:p>
                <a:pPr marL="263525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An efficient algorithm </a:t>
                </a:r>
                <a14:m>
                  <m:oMath xmlns:m="http://schemas.openxmlformats.org/officeDocument/2006/math">
                    <m:r>
                      <a:rPr lang="en-US" altLang="he-IL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he-IL" sz="2400" dirty="0"/>
                  <a:t>, </a:t>
                </a:r>
                <a:r>
                  <a:rPr lang="en-US" altLang="he-IL" sz="2000" dirty="0"/>
                  <a:t>[efficient: </a:t>
                </a:r>
                <a14:m>
                  <m:oMath xmlns:m="http://schemas.openxmlformats.org/officeDocument/2006/math">
                    <m:r>
                      <a:rPr lang="en-US" altLang="he-IL" sz="20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he-IL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he-IL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he-IL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he-IL" sz="2000" dirty="0"/>
                  <a:t>runs in time </a:t>
                </a:r>
                <a:r>
                  <a:rPr lang="en-US" altLang="he-IL" sz="2000" i="1" dirty="0">
                    <a:solidFill>
                      <a:srgbClr val="FF00FF"/>
                    </a:solidFill>
                    <a:latin typeface="Cambria Math" panose="02040503050406030204" pitchFamily="18" charset="0"/>
                  </a:rPr>
                  <a:t>poly(|s|)</a:t>
                </a:r>
                <a:r>
                  <a:rPr lang="en-US" altLang="he-IL" sz="2000" dirty="0"/>
                  <a:t>]</a:t>
                </a:r>
                <a:endParaRPr lang="en-US" altLang="he-IL" sz="2000" i="1" dirty="0">
                  <a:solidFill>
                    <a:srgbClr val="FF00FF"/>
                  </a:solidFill>
                  <a:latin typeface="Cambria Math" panose="02040503050406030204" pitchFamily="18" charset="0"/>
                </a:endParaRPr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/>
                  <a:t>Outputs a long stream of |</a:t>
                </a:r>
                <a:r>
                  <a:rPr lang="en-US" altLang="he-IL" sz="2000" i="1" dirty="0">
                    <a:latin typeface="Times New Roman" panose="02020603050405020304" pitchFamily="18" charset="0"/>
                  </a:rPr>
                  <a:t>f(s)</a:t>
                </a:r>
                <a:r>
                  <a:rPr lang="en-US" altLang="he-IL" sz="2000" dirty="0"/>
                  <a:t>| &gt;|</a:t>
                </a:r>
                <a:r>
                  <a:rPr lang="en-US" altLang="he-IL" sz="2000" i="1" dirty="0">
                    <a:latin typeface="Times New Roman" panose="02020603050405020304" pitchFamily="18" charset="0"/>
                  </a:rPr>
                  <a:t>s</a:t>
                </a:r>
                <a:r>
                  <a:rPr lang="en-US" altLang="he-IL" sz="2000" dirty="0"/>
                  <a:t>| bits</a:t>
                </a:r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 err="1"/>
                  <a:t>S.t.</a:t>
                </a:r>
                <a:r>
                  <a:rPr lang="en-US" altLang="he-IL" sz="2000" dirty="0"/>
                  <a:t> no efficient (PPT) adversary </a:t>
                </a:r>
                <a:r>
                  <a:rPr lang="en-US" altLang="he-IL" sz="2000" i="1" dirty="0"/>
                  <a:t>A</a:t>
                </a:r>
                <a:r>
                  <a:rPr lang="en-US" altLang="he-IL" sz="2000" dirty="0"/>
                  <a:t> can distinguish it from a random string </a:t>
                </a:r>
                <a14:m>
                  <m:oMath xmlns:m="http://schemas.openxmlformats.org/officeDocument/2006/math">
                    <m:r>
                      <a:rPr lang="en-US" altLang="he-IL" sz="20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he-IL" sz="20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he-IL" sz="2000" dirty="0"/>
                  <a:t>of the same length </a:t>
                </a:r>
                <a14:m>
                  <m:oMath xmlns:m="http://schemas.openxmlformats.org/officeDocument/2006/math">
                    <m:r>
                      <a:rPr lang="en-US" altLang="he-IL" sz="20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he-IL" sz="20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he-IL" sz="20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he-IL" sz="20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he-IL" sz="20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he-IL" sz="20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he-IL" sz="200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he-IL" sz="200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e>
                    </m:d>
                    <m:r>
                      <a:rPr lang="en-US" altLang="he-IL" sz="200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he-IL" sz="2000" dirty="0"/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600" i="1" dirty="0"/>
                  <a:t>PPT: Probabilistic Polynomial Time</a:t>
                </a:r>
                <a:endParaRPr lang="en-US" altLang="he-IL" sz="1600" dirty="0"/>
              </a:p>
            </p:txBody>
          </p:sp>
        </mc:Choice>
        <mc:Fallback xmlns="">
          <p:sp>
            <p:nvSpPr>
              <p:cNvPr id="8704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12750" y="971551"/>
                <a:ext cx="8240713" cy="1521346"/>
              </a:xfrm>
              <a:blipFill>
                <a:blip r:embed="rId3"/>
                <a:stretch>
                  <a:fillRect l="-222" t="-7200" b="-4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245281" y="4117499"/>
            <a:ext cx="1233328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/>
              <a:t>Random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/>
              <a:t>(but short)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/>
              <a:t>Seed s</a:t>
            </a:r>
          </a:p>
        </p:txBody>
      </p:sp>
      <p:sp>
        <p:nvSpPr>
          <p:cNvPr id="6" name="Rectangle 124"/>
          <p:cNvSpPr>
            <a:spLocks noChangeArrowheads="1"/>
          </p:cNvSpPr>
          <p:nvPr/>
        </p:nvSpPr>
        <p:spPr bwMode="auto">
          <a:xfrm>
            <a:off x="1619672" y="4698628"/>
            <a:ext cx="774875" cy="386556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PRG</a:t>
            </a:r>
          </a:p>
        </p:txBody>
      </p:sp>
      <p:sp>
        <p:nvSpPr>
          <p:cNvPr id="7" name="Line 125"/>
          <p:cNvSpPr>
            <a:spLocks noChangeShapeType="1"/>
          </p:cNvSpPr>
          <p:nvPr/>
        </p:nvSpPr>
        <p:spPr bwMode="auto">
          <a:xfrm flipV="1">
            <a:off x="1187624" y="4856632"/>
            <a:ext cx="432049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" name="Line 126"/>
          <p:cNvSpPr>
            <a:spLocks noChangeShapeType="1"/>
          </p:cNvSpPr>
          <p:nvPr/>
        </p:nvSpPr>
        <p:spPr bwMode="auto">
          <a:xfrm flipV="1">
            <a:off x="2394548" y="4856631"/>
            <a:ext cx="307018" cy="1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" name="Text Box 123"/>
          <p:cNvSpPr txBox="1">
            <a:spLocks noChangeArrowheads="1"/>
          </p:cNvSpPr>
          <p:nvPr/>
        </p:nvSpPr>
        <p:spPr bwMode="auto">
          <a:xfrm>
            <a:off x="2701566" y="4669628"/>
            <a:ext cx="951199" cy="371513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/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/>
              <a:t>PRG(s)</a:t>
            </a:r>
          </a:p>
        </p:txBody>
      </p:sp>
      <p:sp>
        <p:nvSpPr>
          <p:cNvPr id="11" name="Text Box 123"/>
          <p:cNvSpPr txBox="1">
            <a:spLocks noChangeArrowheads="1"/>
          </p:cNvSpPr>
          <p:nvPr/>
        </p:nvSpPr>
        <p:spPr bwMode="auto">
          <a:xfrm>
            <a:off x="1829532" y="3727337"/>
            <a:ext cx="1823233" cy="371513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/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/>
              <a:t>Random string r</a:t>
            </a:r>
          </a:p>
        </p:txBody>
      </p:sp>
      <p:pic>
        <p:nvPicPr>
          <p:cNvPr id="12" name="Picture 11" descr="Awesome Demon by qubodup - Awesome style &lt;strong&gt;devil&lt;/strong&gt;/demon/satan smiley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809" y="4162459"/>
            <a:ext cx="465510" cy="435834"/>
          </a:xfrm>
          <a:prstGeom prst="rect">
            <a:avLst/>
          </a:prstGeom>
        </p:spPr>
      </p:pic>
      <p:cxnSp>
        <p:nvCxnSpPr>
          <p:cNvPr id="3" name="Straight Arrow Connector 2"/>
          <p:cNvCxnSpPr>
            <a:stCxn id="11" idx="3"/>
            <a:endCxn id="12" idx="1"/>
          </p:cNvCxnSpPr>
          <p:nvPr/>
        </p:nvCxnSpPr>
        <p:spPr bwMode="auto">
          <a:xfrm>
            <a:off x="3652765" y="3913094"/>
            <a:ext cx="958044" cy="46728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10" idx="3"/>
            <a:endCxn id="12" idx="1"/>
          </p:cNvCxnSpPr>
          <p:nvPr/>
        </p:nvCxnSpPr>
        <p:spPr bwMode="auto">
          <a:xfrm flipV="1">
            <a:off x="3652765" y="4380376"/>
            <a:ext cx="958044" cy="47500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Cloud Callout 13"/>
          <p:cNvSpPr/>
          <p:nvPr/>
        </p:nvSpPr>
        <p:spPr bwMode="auto">
          <a:xfrm>
            <a:off x="4314884" y="2122398"/>
            <a:ext cx="3024073" cy="1957625"/>
          </a:xfrm>
          <a:prstGeom prst="cloudCallout">
            <a:avLst>
              <a:gd name="adj1" fmla="val -34639"/>
              <a:gd name="adj2" fmla="val 52024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Which of these strings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is random and which is pseudo-random?  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8" name="Text Box 123"/>
          <p:cNvSpPr txBox="1">
            <a:spLocks noChangeArrowheads="1"/>
          </p:cNvSpPr>
          <p:nvPr/>
        </p:nvSpPr>
        <p:spPr bwMode="auto">
          <a:xfrm>
            <a:off x="4178569" y="4545247"/>
            <a:ext cx="190889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/>
              <a:t>PPT adversary A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469705" y="5111434"/>
            <a:ext cx="8282208" cy="10009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PRG is secure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if any PPT adversary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 succeeds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with probability&lt;½ + </a:t>
            </a:r>
            <a:r>
              <a:rPr kumimoji="0" lang="en-US" sz="1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negl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(|s|),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where </a:t>
            </a:r>
            <a:r>
              <a:rPr lang="en-US" dirty="0" err="1">
                <a:solidFill>
                  <a:schemeClr val="tx1"/>
                </a:solidFill>
              </a:rPr>
              <a:t>negl</a:t>
            </a:r>
            <a:r>
              <a:rPr lang="en-US" dirty="0">
                <a:solidFill>
                  <a:schemeClr val="tx1"/>
                </a:solidFill>
              </a:rPr>
              <a:t>() is a negligible function (&lt;any polynomial in |s|). 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Probability is over coins of A and the random strings r, s. 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6296681" y="4080023"/>
            <a:ext cx="2000320" cy="618605"/>
          </a:xfrm>
          <a:prstGeom prst="wedgeRoundRectCallout">
            <a:avLst>
              <a:gd name="adj1" fmla="val -115034"/>
              <a:gd name="adj2" fmla="val -5223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I think upper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string is random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6080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he-IL" sz="180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8264" y="210979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Pseudo-Random Generator (PRG)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044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412750" y="971550"/>
                <a:ext cx="8240713" cy="2816225"/>
              </a:xfrm>
            </p:spPr>
            <p:txBody>
              <a:bodyPr/>
              <a:lstStyle/>
              <a:p>
                <a:pPr marL="263525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An efficient algorithm </a:t>
                </a:r>
                <a14:m>
                  <m:oMath xmlns:m="http://schemas.openxmlformats.org/officeDocument/2006/math">
                    <m:r>
                      <a:rPr lang="en-US" altLang="he-IL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he-IL" sz="2400" dirty="0"/>
                  <a:t>, </a:t>
                </a:r>
                <a:r>
                  <a:rPr lang="en-US" altLang="he-IL" sz="2000" dirty="0"/>
                  <a:t>[efficient: </a:t>
                </a:r>
                <a14:m>
                  <m:oMath xmlns:m="http://schemas.openxmlformats.org/officeDocument/2006/math">
                    <m:r>
                      <a:rPr lang="en-US" altLang="he-IL" sz="20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he-IL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he-IL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he-IL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he-IL" sz="2000" dirty="0"/>
                  <a:t>runs in time </a:t>
                </a:r>
                <a:r>
                  <a:rPr lang="en-US" altLang="he-IL" sz="2000" i="1" dirty="0">
                    <a:solidFill>
                      <a:srgbClr val="FF00FF"/>
                    </a:solidFill>
                    <a:latin typeface="Cambria Math" panose="02040503050406030204" pitchFamily="18" charset="0"/>
                  </a:rPr>
                  <a:t>poly(|s|)</a:t>
                </a:r>
                <a:r>
                  <a:rPr lang="en-US" altLang="he-IL" sz="2000" dirty="0"/>
                  <a:t>]</a:t>
                </a:r>
                <a:endParaRPr lang="en-US" altLang="he-IL" sz="2000" i="1" dirty="0">
                  <a:solidFill>
                    <a:srgbClr val="FF00FF"/>
                  </a:solidFill>
                  <a:latin typeface="Cambria Math" panose="02040503050406030204" pitchFamily="18" charset="0"/>
                </a:endParaRPr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/>
                  <a:t>Outputs a long stream of |</a:t>
                </a:r>
                <a:r>
                  <a:rPr lang="en-US" altLang="he-IL" sz="2000" i="1" dirty="0">
                    <a:latin typeface="Times New Roman" panose="02020603050405020304" pitchFamily="18" charset="0"/>
                  </a:rPr>
                  <a:t>f(s)</a:t>
                </a:r>
                <a:r>
                  <a:rPr lang="en-US" altLang="he-IL" sz="2000" dirty="0"/>
                  <a:t>| &gt;|</a:t>
                </a:r>
                <a:r>
                  <a:rPr lang="en-US" altLang="he-IL" sz="2000" i="1" dirty="0">
                    <a:latin typeface="Times New Roman" panose="02020603050405020304" pitchFamily="18" charset="0"/>
                  </a:rPr>
                  <a:t>s</a:t>
                </a:r>
                <a:r>
                  <a:rPr lang="en-US" altLang="he-IL" sz="2000" dirty="0"/>
                  <a:t>| bits</a:t>
                </a:r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 err="1"/>
                  <a:t>S.t.</a:t>
                </a:r>
                <a:r>
                  <a:rPr lang="en-US" altLang="he-IL" sz="2000" dirty="0"/>
                  <a:t> no efficient (PPT) adversary </a:t>
                </a:r>
                <a:r>
                  <a:rPr lang="en-US" altLang="he-IL" sz="2000" i="1" dirty="0"/>
                  <a:t>A</a:t>
                </a:r>
                <a:r>
                  <a:rPr lang="en-US" altLang="he-IL" sz="2000" dirty="0"/>
                  <a:t> can distinguish it from a random string </a:t>
                </a:r>
                <a14:m>
                  <m:oMath xmlns:m="http://schemas.openxmlformats.org/officeDocument/2006/math">
                    <m:r>
                      <a:rPr lang="en-US" altLang="he-IL" sz="20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he-IL" sz="20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he-IL" sz="2000" dirty="0"/>
                  <a:t>of the same length </a:t>
                </a:r>
                <a14:m>
                  <m:oMath xmlns:m="http://schemas.openxmlformats.org/officeDocument/2006/math">
                    <m:r>
                      <a:rPr lang="en-US" altLang="he-IL" sz="20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he-IL" sz="20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he-IL" sz="20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he-IL" sz="20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he-IL" sz="20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he-IL" sz="20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he-IL" sz="200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he-IL" sz="200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e>
                    </m:d>
                    <m:r>
                      <a:rPr lang="en-US" altLang="he-IL" sz="200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he-IL" sz="2000" dirty="0"/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600" i="1" dirty="0"/>
                  <a:t>PPT: Probabilistic Polynomial Time</a:t>
                </a:r>
                <a:endParaRPr lang="en-US" altLang="he-IL" sz="1600" dirty="0"/>
              </a:p>
              <a:p>
                <a:pPr marL="263525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14:m>
                  <m:oMath xmlns:m="http://schemas.openxmlformats.org/officeDocument/2006/math">
                    <m:r>
                      <a:rPr lang="en-US" altLang="he-IL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he-IL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he-IL" sz="2400" dirty="0">
                    <a:solidFill>
                      <a:srgbClr val="FF00FF"/>
                    </a:solidFill>
                  </a:rPr>
                  <a:t>is a (secure) PRG if for every efficient (PPT) algorithm </a:t>
                </a:r>
                <a14:m>
                  <m:oMath xmlns:m="http://schemas.openxmlformats.org/officeDocument/2006/math">
                    <m:r>
                      <a:rPr lang="en-US" altLang="he-IL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he-IL" sz="2400" i="1" dirty="0">
                    <a:solidFill>
                      <a:srgbClr val="FF00FF"/>
                    </a:solidFill>
                  </a:rPr>
                  <a:t>, </a:t>
                </a:r>
                <a:r>
                  <a:rPr lang="en-US" altLang="he-IL" sz="2400" dirty="0">
                    <a:solidFill>
                      <a:srgbClr val="FF00FF"/>
                    </a:solidFill>
                  </a:rPr>
                  <a:t>constant </a:t>
                </a:r>
                <a:r>
                  <a:rPr lang="en-US" altLang="he-IL" sz="2400" i="1" dirty="0">
                    <a:solidFill>
                      <a:srgbClr val="FF00FF"/>
                    </a:solidFill>
                  </a:rPr>
                  <a:t>c, </a:t>
                </a:r>
                <a:r>
                  <a:rPr lang="en-US" altLang="he-IL" sz="2400" dirty="0">
                    <a:solidFill>
                      <a:srgbClr val="FF00FF"/>
                    </a:solidFill>
                  </a:rPr>
                  <a:t>and </a:t>
                </a:r>
                <a:r>
                  <a:rPr lang="en-US" altLang="he-IL" sz="2400" u="sng" dirty="0">
                    <a:solidFill>
                      <a:srgbClr val="FF00FF"/>
                    </a:solidFill>
                  </a:rPr>
                  <a:t>sufficiently large </a:t>
                </a:r>
                <a14:m>
                  <m:oMath xmlns:m="http://schemas.openxmlformats.org/officeDocument/2006/math">
                    <m:r>
                      <a:rPr lang="en-US" altLang="he-IL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he-IL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he-IL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he-IL" sz="2400" dirty="0">
                    <a:solidFill>
                      <a:srgbClr val="FF00FF"/>
                    </a:solidFill>
                  </a:rPr>
                  <a:t>, holds:</a:t>
                </a:r>
                <a:br>
                  <a:rPr lang="en-US" altLang="he-IL" sz="2400" dirty="0">
                    <a:solidFill>
                      <a:srgbClr val="FF00FF"/>
                    </a:solidFill>
                  </a:rPr>
                </a:br>
                <a:br>
                  <a:rPr lang="en-US" altLang="he-IL" sz="2400" dirty="0">
                    <a:solidFill>
                      <a:srgbClr val="FF00FF"/>
                    </a:solidFill>
                  </a:rPr>
                </a:br>
                <a:r>
                  <a:rPr lang="en-US" altLang="he-IL" sz="2400" dirty="0">
                    <a:solidFill>
                      <a:srgbClr val="FF00FF"/>
                    </a:solidFill>
                  </a:rPr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he-IL" sz="32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he-IL" sz="3200" b="0" i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))=</m:t>
                            </m:r>
                            <m: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altLang="he-IL" sz="32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he-IL" sz="32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he-IL" sz="3200" b="0" i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he-IL" sz="3200" b="0" i="1" smtClean="0">
                                    <a:solidFill>
                                      <a:srgbClr val="FF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he-IL" sz="3200" b="0" i="1" smtClean="0">
                                    <a:solidFill>
                                      <a:srgbClr val="FF00FF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altLang="he-IL" sz="32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he-IL" sz="32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altLang="he-IL" sz="32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br>
                  <a:rPr lang="en-US" altLang="he-IL" sz="3200" dirty="0"/>
                </a:br>
                <a:br>
                  <a:rPr lang="en-US" altLang="he-IL" sz="3200" dirty="0"/>
                </a:br>
                <a:r>
                  <a:rPr lang="en-US" altLang="he-IL" sz="3200" dirty="0"/>
                  <a:t>Probability taken over random choices of:</a:t>
                </a:r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dirty="0"/>
                  <a:t>adversary </a:t>
                </a:r>
                <a14:m>
                  <m:oMath xmlns:m="http://schemas.openxmlformats.org/officeDocument/2006/math">
                    <m:r>
                      <a:rPr lang="en-US" altLang="he-IL" sz="28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he-IL" sz="2800" dirty="0"/>
                  <a:t>, </a:t>
                </a:r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dirty="0"/>
                  <a:t>seed </a:t>
                </a:r>
                <a14:m>
                  <m:oMath xmlns:m="http://schemas.openxmlformats.org/officeDocument/2006/math">
                    <m:r>
                      <a:rPr lang="en-US" altLang="he-IL" sz="28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he-IL" sz="28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he-IL" sz="2800" dirty="0"/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dirty="0"/>
                  <a:t>and pad </a:t>
                </a:r>
                <a14:m>
                  <m:oMath xmlns:m="http://schemas.openxmlformats.org/officeDocument/2006/math">
                    <m:r>
                      <a:rPr lang="en-US" altLang="he-IL" sz="28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he-IL" sz="2800" dirty="0"/>
                  <a:t> </a:t>
                </a:r>
                <a:r>
                  <a:rPr lang="en-US" altLang="he-IL" sz="2400" dirty="0"/>
                  <a:t>s.t</a:t>
                </a:r>
                <a:r>
                  <a:rPr lang="en-US" altLang="he-IL" sz="2400" dirty="0" err="1"/>
                  <a:t>.</a:t>
                </a:r>
                <a:r>
                  <a:rPr lang="en-US" altLang="he-IL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he-IL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he-IL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he-IL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he-IL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he-IL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he-IL" sz="240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he-IL" sz="240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e>
                    </m:d>
                    <m:r>
                      <a:rPr lang="en-US" altLang="he-IL" sz="240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he-IL" sz="2400" dirty="0"/>
              </a:p>
            </p:txBody>
          </p:sp>
        </mc:Choice>
        <mc:Fallback xmlns="">
          <p:sp>
            <p:nvSpPr>
              <p:cNvPr id="8704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12750" y="971550"/>
                <a:ext cx="8240713" cy="2816225"/>
              </a:xfrm>
              <a:blipFill>
                <a:blip r:embed="rId3"/>
                <a:stretch>
                  <a:fillRect l="-222" t="-3896" b="-77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2568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PRG proposals…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149351"/>
            <a:ext cx="8223250" cy="335977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Often based on Feedback Shift Register(s)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Easy for efficient HW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Linear feedback (LFSR) - or not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LFSR is easily predictable (not secure PRG)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More complex (</a:t>
            </a:r>
            <a:r>
              <a:rPr lang="en-US" dirty="0" err="1"/>
              <a:t>mult-regs</a:t>
            </a:r>
            <a:r>
              <a:rPr lang="en-US" dirty="0"/>
              <a:t>, etc.), e.g. in GSM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GSM’s original stream-ciphers (A5/1, A5/2): broken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And attacker can cause GSM to use weakest cipher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1794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PRG proposals…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Often based on Feedback Shift Register(s)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Easy for efficient HW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Linear feedback (LFSR) - or not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LFSR is easily predictable (not secure PRG)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More complex (</a:t>
            </a:r>
            <a:r>
              <a:rPr lang="en-US" dirty="0" err="1"/>
              <a:t>mult-regs</a:t>
            </a:r>
            <a:r>
              <a:rPr lang="en-US" dirty="0"/>
              <a:t>, etc.), e.g. in GSM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GSM’s original stream-ciphers (A5/1, A5/2): broken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And attacker can cause GSM to use weakest cipher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r>
              <a:rPr lang="en-US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Others, e.g., RC4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Byte-based designed, efficient in SW and HW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altLang="he-IL" dirty="0"/>
              <a:t>Known attacks, e.g., using first output 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53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on GSM’s A5/1, A5/2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Design, explain why these are actually PRFs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Vulnerabilities: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KPA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CTO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System-provided known plaintext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Does this mean attack is CTO? Cryptosystem vs. system security notions.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51363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ECF58B4-AB2E-45D2-9335-97200F05C261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he-IL" sz="1800"/>
          </a:p>
        </p:txBody>
      </p:sp>
      <p:sp>
        <p:nvSpPr>
          <p:cNvPr id="9113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/>
              <a:t>Example: RC4 Stream Cipher </a:t>
            </a:r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0"/>
            <a:ext cx="8520113" cy="4883150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/>
              <a:t>Byte-based designed, efficient in SW (and HW)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/>
              <a:t>Key schedule </a:t>
            </a:r>
            <a:r>
              <a:rPr lang="en-US" altLang="he-IL" dirty="0" err="1"/>
              <a:t>alg</a:t>
            </a:r>
            <a:r>
              <a:rPr lang="en-US" altLang="he-IL" dirty="0"/>
              <a:t>: output pseudo-random byte permutation S[</a:t>
            </a:r>
            <a:r>
              <a:rPr lang="en-US" altLang="he-IL" dirty="0" err="1"/>
              <a:t>i</a:t>
            </a:r>
            <a:r>
              <a:rPr lang="en-US" altLang="he-IL" dirty="0"/>
              <a:t>] (over [0,...255]).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/>
              <a:t>Pseudo-random Generation </a:t>
            </a:r>
            <a:r>
              <a:rPr lang="en-US" altLang="he-IL" dirty="0" err="1"/>
              <a:t>alg</a:t>
            </a:r>
            <a:r>
              <a:rPr lang="en-US" altLang="he-IL" dirty="0"/>
              <a:t>:</a:t>
            </a:r>
          </a:p>
          <a:p>
            <a:pPr marL="663575" lvl="1" indent="-325438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 err="1"/>
              <a:t>i</a:t>
            </a:r>
            <a:r>
              <a:rPr lang="en-US" altLang="he-IL" dirty="0"/>
              <a:t> := 0, j := 0</a:t>
            </a:r>
          </a:p>
          <a:p>
            <a:pPr marL="663575" lvl="1" indent="-325438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b="1" dirty="0"/>
              <a:t>while</a:t>
            </a:r>
            <a:r>
              <a:rPr lang="en-US" altLang="he-IL" dirty="0"/>
              <a:t> </a:t>
            </a:r>
            <a:r>
              <a:rPr lang="en-US" altLang="he-IL" dirty="0" err="1"/>
              <a:t>GeneratingOutput</a:t>
            </a:r>
            <a:r>
              <a:rPr lang="en-US" altLang="he-IL" dirty="0"/>
              <a:t>:</a:t>
            </a:r>
          </a:p>
          <a:p>
            <a:pPr lvl="2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/>
              <a:t> </a:t>
            </a:r>
            <a:r>
              <a:rPr lang="en-US" altLang="he-IL" dirty="0" err="1"/>
              <a:t>i</a:t>
            </a:r>
            <a:r>
              <a:rPr lang="en-US" altLang="he-IL" dirty="0"/>
              <a:t> := (</a:t>
            </a:r>
            <a:r>
              <a:rPr lang="en-US" altLang="he-IL" dirty="0" err="1"/>
              <a:t>i</a:t>
            </a:r>
            <a:r>
              <a:rPr lang="en-US" altLang="he-IL" dirty="0"/>
              <a:t> + 1) mod 256, j := (j + S[</a:t>
            </a:r>
            <a:r>
              <a:rPr lang="en-US" altLang="he-IL" dirty="0" err="1"/>
              <a:t>i</a:t>
            </a:r>
            <a:r>
              <a:rPr lang="en-US" altLang="he-IL" dirty="0"/>
              <a:t>]) mod 256</a:t>
            </a:r>
          </a:p>
          <a:p>
            <a:pPr lvl="2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/>
              <a:t>swap values of S[</a:t>
            </a:r>
            <a:r>
              <a:rPr lang="en-US" altLang="he-IL" dirty="0" err="1"/>
              <a:t>i</a:t>
            </a:r>
            <a:r>
              <a:rPr lang="en-US" altLang="he-IL" dirty="0"/>
              <a:t>] and S[j]</a:t>
            </a:r>
          </a:p>
          <a:p>
            <a:pPr lvl="2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/>
              <a:t>output S[(S[</a:t>
            </a:r>
            <a:r>
              <a:rPr lang="en-US" altLang="he-IL" dirty="0" err="1"/>
              <a:t>i</a:t>
            </a:r>
            <a:r>
              <a:rPr lang="en-US" altLang="he-IL" dirty="0"/>
              <a:t>] + S[j]) mod 256] 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/>
              <a:t>Known attacks: for related keys, using first output bytes (</a:t>
            </a:r>
            <a:r>
              <a:rPr lang="en-US" altLang="he-IL" dirty="0">
                <a:sym typeface="Wingdings" panose="05000000000000000000" pitchFamily="2" charset="2"/>
              </a:rPr>
              <a:t></a:t>
            </a:r>
            <a:r>
              <a:rPr lang="en-US" altLang="he-IL" dirty="0"/>
              <a:t>use RC4-drop[n], e.g., n=3000) </a:t>
            </a:r>
          </a:p>
        </p:txBody>
      </p:sp>
    </p:spTree>
    <p:extLst>
      <p:ext uri="{BB962C8B-B14F-4D97-AF65-F5344CB8AC3E}">
        <p14:creationId xmlns:p14="http://schemas.microsoft.com/office/powerpoint/2010/main" val="30297628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FE1E6BE-C1A1-4FCF-A300-B258AC9A348B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he-IL" sz="1800"/>
          </a:p>
        </p:txBody>
      </p:sp>
      <p:sp>
        <p:nvSpPr>
          <p:cNvPr id="9933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4687" cy="137477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Example: </a:t>
            </a:r>
            <a:r>
              <a:rPr lang="en-US" altLang="he-IL" dirty="0">
                <a:solidFill>
                  <a:srgbClr val="FF0000"/>
                </a:solidFill>
              </a:rPr>
              <a:t>Mis</a:t>
            </a:r>
            <a:r>
              <a:rPr lang="en-US" altLang="he-IL" dirty="0"/>
              <a:t>using Stream-Ciphers</a:t>
            </a:r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8226425" cy="4978400"/>
          </a:xfrm>
        </p:spPr>
        <p:txBody>
          <a:bodyPr/>
          <a:lstStyle/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MS-Word 2002 uses RC4 to encrypt: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PAD=RC4(password)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Save PAD </a:t>
            </a:r>
            <a:r>
              <a:rPr lang="en-US" altLang="he-IL" dirty="0" err="1"/>
              <a:t>xor</a:t>
            </a:r>
            <a:r>
              <a:rPr lang="en-US" altLang="he-IL" dirty="0"/>
              <a:t> Document (bitwise)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>
                <a:solidFill>
                  <a:srgbClr val="FF0000"/>
                </a:solidFill>
              </a:rPr>
              <a:t>Why is this insecure ? </a:t>
            </a:r>
          </a:p>
          <a:p>
            <a:pPr lvl="1"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>
                <a:solidFill>
                  <a:schemeClr val="tx1"/>
                </a:solidFill>
              </a:rPr>
              <a:t>Write answer on paper, with name</a:t>
            </a:r>
          </a:p>
        </p:txBody>
      </p:sp>
    </p:spTree>
    <p:extLst>
      <p:ext uri="{BB962C8B-B14F-4D97-AF65-F5344CB8AC3E}">
        <p14:creationId xmlns:p14="http://schemas.microsoft.com/office/powerpoint/2010/main" val="37059402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FE1E6BE-C1A1-4FCF-A300-B258AC9A348B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he-IL" sz="1800"/>
          </a:p>
        </p:txBody>
      </p:sp>
      <p:sp>
        <p:nvSpPr>
          <p:cNvPr id="9933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4687" cy="137477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/>
              <a:t>Example: </a:t>
            </a:r>
            <a:r>
              <a:rPr lang="en-US" altLang="he-IL">
                <a:solidFill>
                  <a:srgbClr val="FF0000"/>
                </a:solidFill>
              </a:rPr>
              <a:t>Mis</a:t>
            </a:r>
            <a:r>
              <a:rPr lang="en-US" altLang="he-IL"/>
              <a:t>using Stream-Cipher</a:t>
            </a:r>
            <a:endParaRPr lang="en-US" altLang="he-IL" dirty="0"/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8226425" cy="4978400"/>
          </a:xfrm>
        </p:spPr>
        <p:txBody>
          <a:bodyPr/>
          <a:lstStyle/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MS-Word 2002 uses RC4 to encrypt: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PAD=RC4(password)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Save PAD </a:t>
            </a:r>
            <a:r>
              <a:rPr lang="en-US" altLang="he-IL" dirty="0" err="1"/>
              <a:t>xor</a:t>
            </a:r>
            <a:r>
              <a:rPr lang="en-US" altLang="he-IL" dirty="0"/>
              <a:t> Document (bitwise)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>
                <a:solidFill>
                  <a:srgbClr val="FF0000"/>
                </a:solidFill>
              </a:rPr>
              <a:t>Problem: same pad used when document is modified [‘two times pad’]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>
                <a:solidFill>
                  <a:srgbClr val="FF0000"/>
                </a:solidFill>
              </a:rPr>
              <a:t>Attacker gets: c1=PAD </a:t>
            </a:r>
            <a:r>
              <a:rPr lang="en-US" altLang="he-IL" dirty="0" err="1">
                <a:solidFill>
                  <a:srgbClr val="FF0000"/>
                </a:solidFill>
              </a:rPr>
              <a:t>xor</a:t>
            </a:r>
            <a:r>
              <a:rPr lang="en-US" altLang="he-IL" dirty="0">
                <a:solidFill>
                  <a:srgbClr val="FF0000"/>
                </a:solidFill>
              </a:rPr>
              <a:t> d1, c2=PAD </a:t>
            </a:r>
            <a:r>
              <a:rPr lang="en-US" altLang="he-IL" dirty="0" err="1">
                <a:solidFill>
                  <a:srgbClr val="FF0000"/>
                </a:solidFill>
              </a:rPr>
              <a:t>xor</a:t>
            </a:r>
            <a:r>
              <a:rPr lang="en-US" altLang="he-IL" dirty="0">
                <a:solidFill>
                  <a:srgbClr val="FF0000"/>
                </a:solidFill>
              </a:rPr>
              <a:t> d2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>
                <a:solidFill>
                  <a:srgbClr val="FF0000"/>
                </a:solidFill>
              </a:rPr>
              <a:t>Enough redundancy in English to decrypt!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>
                <a:solidFill>
                  <a:srgbClr val="FF0000"/>
                </a:solidFill>
              </a:rPr>
              <a:t>[Mason et al., CCS'06] 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611560" y="5445224"/>
            <a:ext cx="8068890" cy="796826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</a:rPr>
              <a:t>Cryptography is bypassed more often than broken !!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44475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he-IL" sz="180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Recall: PRG Stream Cipher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044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412750" y="971550"/>
                <a:ext cx="8240713" cy="2816225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>
                    <a:solidFill>
                      <a:srgbClr val="FF00FF"/>
                    </a:solidFill>
                  </a:rPr>
                  <a:t>Pseudorandom generator PRG(</a:t>
                </a:r>
                <a:r>
                  <a:rPr lang="en-US" altLang="he-IL" sz="2000" i="1" dirty="0">
                    <a:latin typeface="Times New Roman" panose="02020603050405020304" pitchFamily="18" charset="0"/>
                  </a:rPr>
                  <a:t>k</a:t>
                </a:r>
                <a:r>
                  <a:rPr lang="en-US" altLang="he-IL" sz="2000" dirty="0">
                    <a:solidFill>
                      <a:srgbClr val="FF00FF"/>
                    </a:solidFill>
                  </a:rPr>
                  <a:t>)</a:t>
                </a:r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/>
                  <a:t>PRG(</a:t>
                </a:r>
                <a:r>
                  <a:rPr lang="en-US" altLang="he-IL" sz="2000" i="1" dirty="0">
                    <a:latin typeface="Times New Roman" panose="02020603050405020304" pitchFamily="18" charset="0"/>
                  </a:rPr>
                  <a:t>k</a:t>
                </a:r>
                <a:r>
                  <a:rPr lang="en-US" altLang="he-IL" sz="2000" dirty="0"/>
                  <a:t>) outputs a long stream of bits (longer than |</a:t>
                </a:r>
                <a:r>
                  <a:rPr lang="en-US" altLang="he-IL" sz="2000" i="1" dirty="0">
                    <a:latin typeface="Times New Roman" panose="02020603050405020304" pitchFamily="18" charset="0"/>
                  </a:rPr>
                  <a:t>k</a:t>
                </a:r>
                <a:r>
                  <a:rPr lang="en-US" altLang="he-IL" sz="2000" dirty="0"/>
                  <a:t>|)</a:t>
                </a:r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/>
                  <a:t>Which is `indistinguishable from random’ bit-stream</a:t>
                </a:r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/>
                  <a:t>For a PPT attacker (adversary), and when </a:t>
                </a:r>
                <a:r>
                  <a:rPr lang="en-US" altLang="he-IL" sz="2400" i="1" dirty="0">
                    <a:latin typeface="Times New Roman" panose="02020603050405020304" pitchFamily="18" charset="0"/>
                  </a:rPr>
                  <a:t>k</a:t>
                </a:r>
                <a:r>
                  <a:rPr lang="en-US" altLang="he-IL" sz="2000" dirty="0"/>
                  <a:t> is random</a:t>
                </a:r>
              </a:p>
              <a:p>
                <a:pPr marL="263525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14:m>
                  <m:oMath xmlns:m="http://schemas.openxmlformats.org/officeDocument/2006/math">
                    <m:r>
                      <a:rPr lang="en-US" altLang="he-IL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𝑃𝑅𝐺</m:t>
                    </m:r>
                    <m:r>
                      <a:rPr lang="en-US" altLang="he-IL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he-IL" sz="2400" dirty="0">
                    <a:solidFill>
                      <a:srgbClr val="FF00FF"/>
                    </a:solidFill>
                  </a:rPr>
                  <a:t>is a (secure) PRG if for every PPT attacker </a:t>
                </a:r>
                <a14:m>
                  <m:oMath xmlns:m="http://schemas.openxmlformats.org/officeDocument/2006/math">
                    <m:r>
                      <a:rPr lang="en-US" altLang="he-IL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he-IL" sz="2400" i="1" dirty="0">
                    <a:solidFill>
                      <a:srgbClr val="FF00FF"/>
                    </a:solidFill>
                  </a:rPr>
                  <a:t>, </a:t>
                </a:r>
                <a:r>
                  <a:rPr lang="en-US" altLang="he-IL" sz="2400" dirty="0">
                    <a:solidFill>
                      <a:srgbClr val="FF00FF"/>
                    </a:solidFill>
                  </a:rPr>
                  <a:t>constant </a:t>
                </a:r>
                <a:r>
                  <a:rPr lang="en-US" altLang="he-IL" sz="2400" i="1" dirty="0">
                    <a:solidFill>
                      <a:srgbClr val="FF00FF"/>
                    </a:solidFill>
                  </a:rPr>
                  <a:t>c, </a:t>
                </a:r>
                <a:r>
                  <a:rPr lang="en-US" altLang="he-IL" sz="2400" dirty="0">
                    <a:solidFill>
                      <a:srgbClr val="FF00FF"/>
                    </a:solidFill>
                  </a:rPr>
                  <a:t>and sufficiently large </a:t>
                </a:r>
                <a14:m>
                  <m:oMath xmlns:m="http://schemas.openxmlformats.org/officeDocument/2006/math">
                    <m:r>
                      <a:rPr lang="en-US" altLang="he-IL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he-IL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he-IL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he-IL" sz="2400" dirty="0">
                    <a:solidFill>
                      <a:srgbClr val="FF00FF"/>
                    </a:solidFill>
                  </a:rPr>
                  <a:t>, holds:</a:t>
                </a:r>
                <a:br>
                  <a:rPr lang="en-US" altLang="he-IL" sz="2400" dirty="0">
                    <a:solidFill>
                      <a:srgbClr val="FF00FF"/>
                    </a:solidFill>
                  </a:rPr>
                </a:br>
                <a:br>
                  <a:rPr lang="en-US" altLang="he-IL" sz="2400" dirty="0">
                    <a:solidFill>
                      <a:srgbClr val="FF00FF"/>
                    </a:solidFill>
                  </a:rPr>
                </a:br>
                <a:r>
                  <a:rPr lang="en-US" altLang="he-IL" sz="2400" dirty="0">
                    <a:solidFill>
                      <a:srgbClr val="FF00FF"/>
                    </a:solidFill>
                  </a:rPr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he-IL" sz="32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he-IL" sz="3200" b="0" i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𝑃𝑅𝐺</m:t>
                            </m:r>
                            <m: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))=</m:t>
                            </m:r>
                            <m: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altLang="he-IL" sz="32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he-IL" sz="32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he-IL" sz="3200" b="0" i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en-US" altLang="he-IL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altLang="he-IL" sz="32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he-IL" sz="32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32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he-IL" sz="32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he-IL" sz="32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he-IL" sz="32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altLang="he-IL" sz="3200" dirty="0"/>
              </a:p>
            </p:txBody>
          </p:sp>
        </mc:Choice>
        <mc:Fallback xmlns="">
          <p:sp>
            <p:nvSpPr>
              <p:cNvPr id="8704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12750" y="971550"/>
                <a:ext cx="8240713" cy="2816225"/>
              </a:xfrm>
              <a:blipFill>
                <a:blip r:embed="rId3"/>
                <a:stretch>
                  <a:fillRect l="-222" t="-3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963" name="Group 3"/>
          <p:cNvGraphicFramePr>
            <a:graphicFrameLocks noGrp="1"/>
          </p:cNvGraphicFramePr>
          <p:nvPr/>
        </p:nvGraphicFramePr>
        <p:xfrm>
          <a:off x="3194050" y="4762500"/>
          <a:ext cx="2228850" cy="360364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001" name="Group 41"/>
          <p:cNvGraphicFramePr>
            <a:graphicFrameLocks noGrp="1"/>
          </p:cNvGraphicFramePr>
          <p:nvPr/>
        </p:nvGraphicFramePr>
        <p:xfrm>
          <a:off x="5672138" y="5783263"/>
          <a:ext cx="2228850" cy="360363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039" name="Group 79"/>
          <p:cNvGraphicFramePr>
            <a:graphicFrameLocks noGrp="1"/>
          </p:cNvGraphicFramePr>
          <p:nvPr/>
        </p:nvGraphicFramePr>
        <p:xfrm>
          <a:off x="898525" y="5784850"/>
          <a:ext cx="2228850" cy="360364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11" name="Oval 117"/>
          <p:cNvSpPr>
            <a:spLocks noChangeArrowheads="1"/>
          </p:cNvSpPr>
          <p:nvPr/>
        </p:nvSpPr>
        <p:spPr bwMode="auto">
          <a:xfrm>
            <a:off x="4094163" y="5376863"/>
            <a:ext cx="603250" cy="523875"/>
          </a:xfrm>
          <a:prstGeom prst="ellipse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4800"/>
              <a:t>+</a:t>
            </a:r>
          </a:p>
        </p:txBody>
      </p:sp>
      <p:sp>
        <p:nvSpPr>
          <p:cNvPr id="87112" name="Freeform 118"/>
          <p:cNvSpPr>
            <a:spLocks/>
          </p:cNvSpPr>
          <p:nvPr/>
        </p:nvSpPr>
        <p:spPr bwMode="auto">
          <a:xfrm>
            <a:off x="1987550" y="5503863"/>
            <a:ext cx="2117725" cy="296862"/>
          </a:xfrm>
          <a:custGeom>
            <a:avLst/>
            <a:gdLst>
              <a:gd name="T0" fmla="*/ 0 w 1334"/>
              <a:gd name="T1" fmla="*/ 2147483646 h 187"/>
              <a:gd name="T2" fmla="*/ 2147483646 w 1334"/>
              <a:gd name="T3" fmla="*/ 2147483646 h 187"/>
              <a:gd name="T4" fmla="*/ 2147483646 w 1334"/>
              <a:gd name="T5" fmla="*/ 2147483646 h 1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4" h="187">
                <a:moveTo>
                  <a:pt x="0" y="187"/>
                </a:moveTo>
                <a:cubicBezTo>
                  <a:pt x="57" y="111"/>
                  <a:pt x="115" y="36"/>
                  <a:pt x="337" y="18"/>
                </a:cubicBezTo>
                <a:cubicBezTo>
                  <a:pt x="559" y="0"/>
                  <a:pt x="946" y="40"/>
                  <a:pt x="1334" y="81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87113" name="Freeform 119"/>
          <p:cNvSpPr>
            <a:spLocks/>
          </p:cNvSpPr>
          <p:nvPr/>
        </p:nvSpPr>
        <p:spPr bwMode="auto">
          <a:xfrm>
            <a:off x="4697413" y="5440363"/>
            <a:ext cx="2171700" cy="336550"/>
          </a:xfrm>
          <a:custGeom>
            <a:avLst/>
            <a:gdLst>
              <a:gd name="T0" fmla="*/ 0 w 1368"/>
              <a:gd name="T1" fmla="*/ 2147483646 h 212"/>
              <a:gd name="T2" fmla="*/ 2147483646 w 1368"/>
              <a:gd name="T3" fmla="*/ 2147483646 h 212"/>
              <a:gd name="T4" fmla="*/ 2147483646 w 1368"/>
              <a:gd name="T5" fmla="*/ 2147483646 h 2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68" h="212">
                <a:moveTo>
                  <a:pt x="0" y="114"/>
                </a:moveTo>
                <a:cubicBezTo>
                  <a:pt x="468" y="57"/>
                  <a:pt x="936" y="0"/>
                  <a:pt x="1152" y="16"/>
                </a:cubicBezTo>
                <a:cubicBezTo>
                  <a:pt x="1368" y="32"/>
                  <a:pt x="1275" y="181"/>
                  <a:pt x="1299" y="212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87114" name="Line 120"/>
          <p:cNvSpPr>
            <a:spLocks noChangeShapeType="1"/>
          </p:cNvSpPr>
          <p:nvPr/>
        </p:nvSpPr>
        <p:spPr bwMode="auto">
          <a:xfrm>
            <a:off x="4362450" y="5041900"/>
            <a:ext cx="22225" cy="3349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7115" name="Text Box 121"/>
          <p:cNvSpPr txBox="1">
            <a:spLocks noChangeArrowheads="1"/>
          </p:cNvSpPr>
          <p:nvPr/>
        </p:nvSpPr>
        <p:spPr bwMode="auto">
          <a:xfrm>
            <a:off x="638175" y="5365750"/>
            <a:ext cx="1308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 m</a:t>
            </a:r>
          </a:p>
        </p:txBody>
      </p:sp>
      <p:sp>
        <p:nvSpPr>
          <p:cNvPr id="87116" name="Text Box 122"/>
          <p:cNvSpPr txBox="1">
            <a:spLocks noChangeArrowheads="1"/>
          </p:cNvSpPr>
          <p:nvPr/>
        </p:nvSpPr>
        <p:spPr bwMode="auto">
          <a:xfrm>
            <a:off x="6815138" y="5330825"/>
            <a:ext cx="1397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/>
              <a:t>Ciphertext c</a:t>
            </a:r>
          </a:p>
        </p:txBody>
      </p:sp>
      <p:sp>
        <p:nvSpPr>
          <p:cNvPr id="87117" name="Text Box 123"/>
          <p:cNvSpPr txBox="1">
            <a:spLocks noChangeArrowheads="1"/>
          </p:cNvSpPr>
          <p:nvPr/>
        </p:nvSpPr>
        <p:spPr bwMode="auto">
          <a:xfrm>
            <a:off x="774389" y="4093173"/>
            <a:ext cx="132309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/>
              <a:t>Key/seed k</a:t>
            </a:r>
          </a:p>
        </p:txBody>
      </p:sp>
      <p:sp>
        <p:nvSpPr>
          <p:cNvPr id="87118" name="Rectangle 124"/>
          <p:cNvSpPr>
            <a:spLocks noChangeArrowheads="1"/>
          </p:cNvSpPr>
          <p:nvPr/>
        </p:nvSpPr>
        <p:spPr bwMode="auto">
          <a:xfrm>
            <a:off x="3428206" y="4122738"/>
            <a:ext cx="1773238" cy="386556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PRG</a:t>
            </a:r>
          </a:p>
        </p:txBody>
      </p:sp>
      <p:sp>
        <p:nvSpPr>
          <p:cNvPr id="87119" name="Line 125"/>
          <p:cNvSpPr>
            <a:spLocks noChangeShapeType="1"/>
          </p:cNvSpPr>
          <p:nvPr/>
        </p:nvSpPr>
        <p:spPr bwMode="auto">
          <a:xfrm>
            <a:off x="2089859" y="4306746"/>
            <a:ext cx="134937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7120" name="Line 126"/>
          <p:cNvSpPr>
            <a:spLocks noChangeShapeType="1"/>
          </p:cNvSpPr>
          <p:nvPr/>
        </p:nvSpPr>
        <p:spPr bwMode="auto">
          <a:xfrm>
            <a:off x="4303713" y="4471988"/>
            <a:ext cx="11112" cy="3000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63803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he-IL" sz="180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 dirty="0" err="1"/>
              <a:t>Kerckhoffs</a:t>
            </a:r>
            <a:r>
              <a:rPr lang="en-US" altLang="he-IL" sz="3800" dirty="0"/>
              <a:t>’ Known Design Principle [1883]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81075"/>
            <a:ext cx="8650288" cy="536892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Assume adversary knows the design – everything except the secret keys 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No `security by obscurity’ 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Although attacking obscure design </a:t>
            </a:r>
            <a:r>
              <a:rPr lang="en-US" altLang="he-IL" u="sng" dirty="0"/>
              <a:t>is</a:t>
            </a:r>
            <a:r>
              <a:rPr lang="en-US" altLang="he-IL" dirty="0"/>
              <a:t> harder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Why assume/use public design ? </a:t>
            </a:r>
          </a:p>
          <a:p>
            <a:pPr marL="736600" lvl="1" indent="-279400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No need to replace system once design is exposed</a:t>
            </a:r>
          </a:p>
          <a:p>
            <a:pPr marL="736600" lvl="1" indent="-279400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Usually stronger</a:t>
            </a:r>
          </a:p>
          <a:p>
            <a:pPr marL="736600" lvl="1" indent="-279400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Establish standards for multiple applications:</a:t>
            </a:r>
          </a:p>
          <a:p>
            <a:pPr lvl="2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Efficiency of production and of test attacks / cryptanalysis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Secrecy is based only on secrecy of key</a:t>
            </a: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562600" y="5589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 dirty="0"/>
              <a:t>a</a:t>
            </a:r>
            <a:endParaRPr lang="he-IL" altLang="he-I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he-IL" sz="180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12750" y="246856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Recall: PRG Stream Cipher (2)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12750" y="971550"/>
            <a:ext cx="8240713" cy="2816225"/>
          </a:xfrm>
        </p:spPr>
        <p:txBody>
          <a:bodyPr/>
          <a:lstStyle/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>
                <a:solidFill>
                  <a:srgbClr val="FF00FF"/>
                </a:solidFill>
              </a:rPr>
              <a:t>Let: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rgbClr val="FF00FF"/>
                </a:solidFill>
              </a:rPr>
              <a:t>p[</a:t>
            </a:r>
            <a:r>
              <a:rPr lang="en-US" altLang="he-IL" sz="1600" dirty="0" err="1">
                <a:solidFill>
                  <a:srgbClr val="FF00FF"/>
                </a:solidFill>
              </a:rPr>
              <a:t>i</a:t>
            </a:r>
            <a:r>
              <a:rPr lang="en-US" altLang="he-IL" sz="1600" dirty="0">
                <a:solidFill>
                  <a:srgbClr val="FF00FF"/>
                </a:solidFill>
              </a:rPr>
              <a:t>] be </a:t>
            </a:r>
            <a:r>
              <a:rPr lang="en-US" altLang="he-IL" sz="1600" dirty="0" err="1">
                <a:solidFill>
                  <a:srgbClr val="FF00FF"/>
                </a:solidFill>
              </a:rPr>
              <a:t>i-th</a:t>
            </a:r>
            <a:r>
              <a:rPr lang="en-US" altLang="he-IL" sz="1600" dirty="0">
                <a:solidFill>
                  <a:srgbClr val="FF00FF"/>
                </a:solidFill>
              </a:rPr>
              <a:t> bit of plaintext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rgbClr val="FF00FF"/>
                </a:solidFill>
              </a:rPr>
              <a:t>c[</a:t>
            </a:r>
            <a:r>
              <a:rPr lang="en-US" altLang="he-IL" sz="1600" dirty="0" err="1">
                <a:solidFill>
                  <a:srgbClr val="FF00FF"/>
                </a:solidFill>
              </a:rPr>
              <a:t>i</a:t>
            </a:r>
            <a:r>
              <a:rPr lang="en-US" altLang="he-IL" sz="1600" dirty="0">
                <a:solidFill>
                  <a:srgbClr val="FF00FF"/>
                </a:solidFill>
              </a:rPr>
              <a:t>] be </a:t>
            </a:r>
            <a:r>
              <a:rPr lang="en-US" altLang="he-IL" sz="1600" dirty="0" err="1">
                <a:solidFill>
                  <a:srgbClr val="FF00FF"/>
                </a:solidFill>
              </a:rPr>
              <a:t>i-th</a:t>
            </a:r>
            <a:r>
              <a:rPr lang="en-US" altLang="he-IL" sz="1600" dirty="0">
                <a:solidFill>
                  <a:srgbClr val="FF00FF"/>
                </a:solidFill>
              </a:rPr>
              <a:t> bit of ciphertext 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rgbClr val="FF00FF"/>
                </a:solidFill>
              </a:rPr>
              <a:t>PRG(k)[</a:t>
            </a:r>
            <a:r>
              <a:rPr lang="en-US" altLang="he-IL" sz="1600" dirty="0" err="1">
                <a:solidFill>
                  <a:srgbClr val="FF00FF"/>
                </a:solidFill>
              </a:rPr>
              <a:t>i</a:t>
            </a:r>
            <a:r>
              <a:rPr lang="en-US" altLang="he-IL" sz="1600" dirty="0">
                <a:solidFill>
                  <a:srgbClr val="FF00FF"/>
                </a:solidFill>
              </a:rPr>
              <a:t>] be the </a:t>
            </a:r>
            <a:r>
              <a:rPr lang="en-US" altLang="he-IL" sz="1600" dirty="0" err="1">
                <a:solidFill>
                  <a:srgbClr val="FF00FF"/>
                </a:solidFill>
              </a:rPr>
              <a:t>i-th</a:t>
            </a:r>
            <a:r>
              <a:rPr lang="en-US" altLang="he-IL" sz="1600" dirty="0">
                <a:solidFill>
                  <a:srgbClr val="FF00FF"/>
                </a:solidFill>
              </a:rPr>
              <a:t> output bit of the PRG (with input seed/key k)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>
                <a:solidFill>
                  <a:srgbClr val="FF00FF"/>
                </a:solidFill>
              </a:rPr>
              <a:t>PRG stream cipher : c[</a:t>
            </a:r>
            <a:r>
              <a:rPr lang="en-US" altLang="he-IL" sz="2000" dirty="0" err="1">
                <a:solidFill>
                  <a:srgbClr val="FF00FF"/>
                </a:solidFill>
              </a:rPr>
              <a:t>i</a:t>
            </a:r>
            <a:r>
              <a:rPr lang="en-US" altLang="he-IL" sz="2000" dirty="0">
                <a:solidFill>
                  <a:srgbClr val="FF00FF"/>
                </a:solidFill>
              </a:rPr>
              <a:t>]=p[</a:t>
            </a:r>
            <a:r>
              <a:rPr lang="en-US" altLang="he-IL" sz="2000" dirty="0" err="1">
                <a:solidFill>
                  <a:srgbClr val="FF00FF"/>
                </a:solidFill>
              </a:rPr>
              <a:t>i</a:t>
            </a:r>
            <a:r>
              <a:rPr lang="en-US" altLang="he-IL" sz="2000" dirty="0">
                <a:solidFill>
                  <a:srgbClr val="FF00FF"/>
                </a:solidFill>
              </a:rPr>
              <a:t>] </a:t>
            </a:r>
            <a:r>
              <a:rPr lang="en-US" altLang="he-IL" sz="2000" dirty="0">
                <a:solidFill>
                  <a:srgbClr val="FF00FF"/>
                </a:solidFill>
                <a:sym typeface="Symbol" panose="05050102010706020507" pitchFamily="18" charset="2"/>
              </a:rPr>
              <a:t> PRG[k](</a:t>
            </a:r>
            <a:r>
              <a:rPr lang="en-US" altLang="he-IL" sz="2000" dirty="0" err="1">
                <a:solidFill>
                  <a:srgbClr val="FF00FF"/>
                </a:solidFill>
                <a:sym typeface="Symbol" panose="05050102010706020507" pitchFamily="18" charset="2"/>
              </a:rPr>
              <a:t>i</a:t>
            </a:r>
            <a:r>
              <a:rPr lang="en-US" altLang="he-IL" sz="2000" dirty="0">
                <a:solidFill>
                  <a:srgbClr val="FF00FF"/>
                </a:solidFill>
                <a:sym typeface="Symbol" panose="05050102010706020507" pitchFamily="18" charset="2"/>
              </a:rPr>
              <a:t>)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>
                <a:solidFill>
                  <a:srgbClr val="FF00FF"/>
                </a:solidFill>
                <a:sym typeface="Symbol" panose="05050102010706020507" pitchFamily="18" charset="2"/>
              </a:rPr>
              <a:t>Problem: </a:t>
            </a:r>
            <a:r>
              <a:rPr lang="en-US" altLang="he-IL" sz="2000" dirty="0"/>
              <a:t>requires keeping synchronized state: 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/>
              <a:t>counter </a:t>
            </a:r>
            <a:r>
              <a:rPr lang="en-US" altLang="he-IL" sz="1600" dirty="0" err="1"/>
              <a:t>i</a:t>
            </a:r>
            <a:r>
              <a:rPr lang="en-US" altLang="he-IL" sz="1600" dirty="0"/>
              <a:t> 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/>
              <a:t>the entire output of the PRG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/>
              <a:t>Can we reduce or eliminate this synchronized state?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>
              <a:solidFill>
                <a:srgbClr val="FF00FF"/>
              </a:solidFill>
            </a:endParaRP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3200" dirty="0"/>
          </a:p>
        </p:txBody>
      </p:sp>
      <p:graphicFrame>
        <p:nvGraphicFramePr>
          <p:cNvPr id="40963" name="Group 3"/>
          <p:cNvGraphicFramePr>
            <a:graphicFrameLocks noGrp="1"/>
          </p:cNvGraphicFramePr>
          <p:nvPr/>
        </p:nvGraphicFramePr>
        <p:xfrm>
          <a:off x="3194050" y="4762500"/>
          <a:ext cx="2228850" cy="360364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001" name="Group 41"/>
          <p:cNvGraphicFramePr>
            <a:graphicFrameLocks noGrp="1"/>
          </p:cNvGraphicFramePr>
          <p:nvPr/>
        </p:nvGraphicFramePr>
        <p:xfrm>
          <a:off x="5672138" y="5783263"/>
          <a:ext cx="2228850" cy="360363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039" name="Group 79"/>
          <p:cNvGraphicFramePr>
            <a:graphicFrameLocks noGrp="1"/>
          </p:cNvGraphicFramePr>
          <p:nvPr/>
        </p:nvGraphicFramePr>
        <p:xfrm>
          <a:off x="898525" y="5784850"/>
          <a:ext cx="2228850" cy="360364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11" name="Oval 117"/>
          <p:cNvSpPr>
            <a:spLocks noChangeArrowheads="1"/>
          </p:cNvSpPr>
          <p:nvPr/>
        </p:nvSpPr>
        <p:spPr bwMode="auto">
          <a:xfrm>
            <a:off x="4094163" y="5376863"/>
            <a:ext cx="603250" cy="523875"/>
          </a:xfrm>
          <a:prstGeom prst="ellipse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4800"/>
              <a:t>+</a:t>
            </a:r>
          </a:p>
        </p:txBody>
      </p:sp>
      <p:sp>
        <p:nvSpPr>
          <p:cNvPr id="87112" name="Freeform 118"/>
          <p:cNvSpPr>
            <a:spLocks/>
          </p:cNvSpPr>
          <p:nvPr/>
        </p:nvSpPr>
        <p:spPr bwMode="auto">
          <a:xfrm>
            <a:off x="1987550" y="5503863"/>
            <a:ext cx="2117725" cy="296862"/>
          </a:xfrm>
          <a:custGeom>
            <a:avLst/>
            <a:gdLst>
              <a:gd name="T0" fmla="*/ 0 w 1334"/>
              <a:gd name="T1" fmla="*/ 2147483646 h 187"/>
              <a:gd name="T2" fmla="*/ 2147483646 w 1334"/>
              <a:gd name="T3" fmla="*/ 2147483646 h 187"/>
              <a:gd name="T4" fmla="*/ 2147483646 w 1334"/>
              <a:gd name="T5" fmla="*/ 2147483646 h 1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4" h="187">
                <a:moveTo>
                  <a:pt x="0" y="187"/>
                </a:moveTo>
                <a:cubicBezTo>
                  <a:pt x="57" y="111"/>
                  <a:pt x="115" y="36"/>
                  <a:pt x="337" y="18"/>
                </a:cubicBezTo>
                <a:cubicBezTo>
                  <a:pt x="559" y="0"/>
                  <a:pt x="946" y="40"/>
                  <a:pt x="1334" y="81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87113" name="Freeform 119"/>
          <p:cNvSpPr>
            <a:spLocks/>
          </p:cNvSpPr>
          <p:nvPr/>
        </p:nvSpPr>
        <p:spPr bwMode="auto">
          <a:xfrm>
            <a:off x="4697413" y="5440363"/>
            <a:ext cx="2171700" cy="336550"/>
          </a:xfrm>
          <a:custGeom>
            <a:avLst/>
            <a:gdLst>
              <a:gd name="T0" fmla="*/ 0 w 1368"/>
              <a:gd name="T1" fmla="*/ 2147483646 h 212"/>
              <a:gd name="T2" fmla="*/ 2147483646 w 1368"/>
              <a:gd name="T3" fmla="*/ 2147483646 h 212"/>
              <a:gd name="T4" fmla="*/ 2147483646 w 1368"/>
              <a:gd name="T5" fmla="*/ 2147483646 h 2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68" h="212">
                <a:moveTo>
                  <a:pt x="0" y="114"/>
                </a:moveTo>
                <a:cubicBezTo>
                  <a:pt x="468" y="57"/>
                  <a:pt x="936" y="0"/>
                  <a:pt x="1152" y="16"/>
                </a:cubicBezTo>
                <a:cubicBezTo>
                  <a:pt x="1368" y="32"/>
                  <a:pt x="1275" y="181"/>
                  <a:pt x="1299" y="212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87114" name="Line 120"/>
          <p:cNvSpPr>
            <a:spLocks noChangeShapeType="1"/>
          </p:cNvSpPr>
          <p:nvPr/>
        </p:nvSpPr>
        <p:spPr bwMode="auto">
          <a:xfrm>
            <a:off x="4362450" y="5041900"/>
            <a:ext cx="22225" cy="3349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7115" name="Text Box 121"/>
          <p:cNvSpPr txBox="1">
            <a:spLocks noChangeArrowheads="1"/>
          </p:cNvSpPr>
          <p:nvPr/>
        </p:nvSpPr>
        <p:spPr bwMode="auto">
          <a:xfrm>
            <a:off x="638175" y="5365750"/>
            <a:ext cx="1308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 m</a:t>
            </a:r>
          </a:p>
        </p:txBody>
      </p:sp>
      <p:sp>
        <p:nvSpPr>
          <p:cNvPr id="87116" name="Text Box 122"/>
          <p:cNvSpPr txBox="1">
            <a:spLocks noChangeArrowheads="1"/>
          </p:cNvSpPr>
          <p:nvPr/>
        </p:nvSpPr>
        <p:spPr bwMode="auto">
          <a:xfrm>
            <a:off x="6815138" y="5330825"/>
            <a:ext cx="1397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/>
              <a:t>Ciphertext c</a:t>
            </a:r>
          </a:p>
        </p:txBody>
      </p:sp>
      <p:sp>
        <p:nvSpPr>
          <p:cNvPr id="87117" name="Text Box 123"/>
          <p:cNvSpPr txBox="1">
            <a:spLocks noChangeArrowheads="1"/>
          </p:cNvSpPr>
          <p:nvPr/>
        </p:nvSpPr>
        <p:spPr bwMode="auto">
          <a:xfrm>
            <a:off x="687230" y="4143674"/>
            <a:ext cx="132309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/>
              <a:t>Key/seed k</a:t>
            </a:r>
          </a:p>
        </p:txBody>
      </p:sp>
      <p:sp>
        <p:nvSpPr>
          <p:cNvPr id="87118" name="Rectangle 124"/>
          <p:cNvSpPr>
            <a:spLocks noChangeArrowheads="1"/>
          </p:cNvSpPr>
          <p:nvPr/>
        </p:nvSpPr>
        <p:spPr bwMode="auto">
          <a:xfrm>
            <a:off x="3428206" y="4122738"/>
            <a:ext cx="1773238" cy="386556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PRG</a:t>
            </a:r>
          </a:p>
        </p:txBody>
      </p:sp>
      <p:sp>
        <p:nvSpPr>
          <p:cNvPr id="87119" name="Line 125"/>
          <p:cNvSpPr>
            <a:spLocks noChangeShapeType="1"/>
          </p:cNvSpPr>
          <p:nvPr/>
        </p:nvSpPr>
        <p:spPr bwMode="auto">
          <a:xfrm>
            <a:off x="2089859" y="4306746"/>
            <a:ext cx="134937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7120" name="Line 126"/>
          <p:cNvSpPr>
            <a:spLocks noChangeShapeType="1"/>
          </p:cNvSpPr>
          <p:nvPr/>
        </p:nvSpPr>
        <p:spPr bwMode="auto">
          <a:xfrm>
            <a:off x="4303713" y="4471988"/>
            <a:ext cx="11112" cy="3000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09471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0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0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70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70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he-IL" sz="180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A Stateless Stream Cipher? 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5725" y="1154977"/>
            <a:ext cx="7975673" cy="1361281"/>
          </a:xfrm>
        </p:spPr>
        <p:txBody>
          <a:bodyPr/>
          <a:lstStyle/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/>
              <a:t>PRG-based stream ciphers are stateful : remember how many bits (or bytes) were already output, and bit values PRG(</a:t>
            </a:r>
            <a:r>
              <a:rPr lang="en-US" altLang="he-IL" sz="2800" dirty="0" err="1"/>
              <a:t>i</a:t>
            </a:r>
            <a:r>
              <a:rPr lang="en-US" altLang="he-IL" sz="2800" dirty="0"/>
              <a:t>)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/>
              <a:t>Can we avoid or minimize this long-term state?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/>
              <a:t>The answer is… </a:t>
            </a:r>
            <a:endParaRPr lang="en-US" altLang="he-IL" sz="4000" dirty="0"/>
          </a:p>
        </p:txBody>
      </p:sp>
      <p:graphicFrame>
        <p:nvGraphicFramePr>
          <p:cNvPr id="40963" name="Group 3"/>
          <p:cNvGraphicFramePr>
            <a:graphicFrameLocks noGrp="1"/>
          </p:cNvGraphicFramePr>
          <p:nvPr/>
        </p:nvGraphicFramePr>
        <p:xfrm>
          <a:off x="3194050" y="4762500"/>
          <a:ext cx="2228850" cy="360364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001" name="Group 41"/>
          <p:cNvGraphicFramePr>
            <a:graphicFrameLocks noGrp="1"/>
          </p:cNvGraphicFramePr>
          <p:nvPr/>
        </p:nvGraphicFramePr>
        <p:xfrm>
          <a:off x="5672138" y="5783263"/>
          <a:ext cx="2228850" cy="360363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039" name="Group 79"/>
          <p:cNvGraphicFramePr>
            <a:graphicFrameLocks noGrp="1"/>
          </p:cNvGraphicFramePr>
          <p:nvPr/>
        </p:nvGraphicFramePr>
        <p:xfrm>
          <a:off x="898525" y="5784850"/>
          <a:ext cx="2228850" cy="360364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11" name="Oval 117"/>
          <p:cNvSpPr>
            <a:spLocks noChangeArrowheads="1"/>
          </p:cNvSpPr>
          <p:nvPr/>
        </p:nvSpPr>
        <p:spPr bwMode="auto">
          <a:xfrm>
            <a:off x="4094163" y="5376863"/>
            <a:ext cx="603250" cy="523875"/>
          </a:xfrm>
          <a:prstGeom prst="ellipse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4800"/>
              <a:t>+</a:t>
            </a:r>
          </a:p>
        </p:txBody>
      </p:sp>
      <p:sp>
        <p:nvSpPr>
          <p:cNvPr id="87112" name="Freeform 118"/>
          <p:cNvSpPr>
            <a:spLocks/>
          </p:cNvSpPr>
          <p:nvPr/>
        </p:nvSpPr>
        <p:spPr bwMode="auto">
          <a:xfrm>
            <a:off x="1987550" y="5503863"/>
            <a:ext cx="2117725" cy="296862"/>
          </a:xfrm>
          <a:custGeom>
            <a:avLst/>
            <a:gdLst>
              <a:gd name="T0" fmla="*/ 0 w 1334"/>
              <a:gd name="T1" fmla="*/ 2147483646 h 187"/>
              <a:gd name="T2" fmla="*/ 2147483646 w 1334"/>
              <a:gd name="T3" fmla="*/ 2147483646 h 187"/>
              <a:gd name="T4" fmla="*/ 2147483646 w 1334"/>
              <a:gd name="T5" fmla="*/ 2147483646 h 1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4" h="187">
                <a:moveTo>
                  <a:pt x="0" y="187"/>
                </a:moveTo>
                <a:cubicBezTo>
                  <a:pt x="57" y="111"/>
                  <a:pt x="115" y="36"/>
                  <a:pt x="337" y="18"/>
                </a:cubicBezTo>
                <a:cubicBezTo>
                  <a:pt x="559" y="0"/>
                  <a:pt x="946" y="40"/>
                  <a:pt x="1334" y="81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87113" name="Freeform 119"/>
          <p:cNvSpPr>
            <a:spLocks/>
          </p:cNvSpPr>
          <p:nvPr/>
        </p:nvSpPr>
        <p:spPr bwMode="auto">
          <a:xfrm>
            <a:off x="4697413" y="5440363"/>
            <a:ext cx="2171700" cy="336550"/>
          </a:xfrm>
          <a:custGeom>
            <a:avLst/>
            <a:gdLst>
              <a:gd name="T0" fmla="*/ 0 w 1368"/>
              <a:gd name="T1" fmla="*/ 2147483646 h 212"/>
              <a:gd name="T2" fmla="*/ 2147483646 w 1368"/>
              <a:gd name="T3" fmla="*/ 2147483646 h 212"/>
              <a:gd name="T4" fmla="*/ 2147483646 w 1368"/>
              <a:gd name="T5" fmla="*/ 2147483646 h 2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68" h="212">
                <a:moveTo>
                  <a:pt x="0" y="114"/>
                </a:moveTo>
                <a:cubicBezTo>
                  <a:pt x="468" y="57"/>
                  <a:pt x="936" y="0"/>
                  <a:pt x="1152" y="16"/>
                </a:cubicBezTo>
                <a:cubicBezTo>
                  <a:pt x="1368" y="32"/>
                  <a:pt x="1275" y="181"/>
                  <a:pt x="1299" y="212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87114" name="Line 120"/>
          <p:cNvSpPr>
            <a:spLocks noChangeShapeType="1"/>
          </p:cNvSpPr>
          <p:nvPr/>
        </p:nvSpPr>
        <p:spPr bwMode="auto">
          <a:xfrm>
            <a:off x="4362450" y="5041900"/>
            <a:ext cx="22225" cy="3349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7115" name="Text Box 121"/>
          <p:cNvSpPr txBox="1">
            <a:spLocks noChangeArrowheads="1"/>
          </p:cNvSpPr>
          <p:nvPr/>
        </p:nvSpPr>
        <p:spPr bwMode="auto">
          <a:xfrm>
            <a:off x="638175" y="5365750"/>
            <a:ext cx="1308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 m</a:t>
            </a:r>
          </a:p>
        </p:txBody>
      </p:sp>
      <p:sp>
        <p:nvSpPr>
          <p:cNvPr id="87116" name="Text Box 122"/>
          <p:cNvSpPr txBox="1">
            <a:spLocks noChangeArrowheads="1"/>
          </p:cNvSpPr>
          <p:nvPr/>
        </p:nvSpPr>
        <p:spPr bwMode="auto">
          <a:xfrm>
            <a:off x="6815138" y="5330825"/>
            <a:ext cx="1397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/>
              <a:t>Ciphertext c</a:t>
            </a:r>
          </a:p>
        </p:txBody>
      </p:sp>
      <p:sp>
        <p:nvSpPr>
          <p:cNvPr id="87117" name="Text Box 123"/>
          <p:cNvSpPr txBox="1">
            <a:spLocks noChangeArrowheads="1"/>
          </p:cNvSpPr>
          <p:nvPr/>
        </p:nvSpPr>
        <p:spPr bwMode="auto">
          <a:xfrm>
            <a:off x="1297692" y="4140994"/>
            <a:ext cx="749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/>
              <a:t>Key k</a:t>
            </a:r>
          </a:p>
        </p:txBody>
      </p:sp>
      <p:sp>
        <p:nvSpPr>
          <p:cNvPr id="87118" name="Rectangle 124"/>
          <p:cNvSpPr>
            <a:spLocks noChangeArrowheads="1"/>
          </p:cNvSpPr>
          <p:nvPr/>
        </p:nvSpPr>
        <p:spPr bwMode="auto">
          <a:xfrm>
            <a:off x="3428206" y="4122738"/>
            <a:ext cx="1773238" cy="386556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PRG</a:t>
            </a:r>
          </a:p>
        </p:txBody>
      </p:sp>
      <p:sp>
        <p:nvSpPr>
          <p:cNvPr id="87119" name="Line 125"/>
          <p:cNvSpPr>
            <a:spLocks noChangeShapeType="1"/>
          </p:cNvSpPr>
          <p:nvPr/>
        </p:nvSpPr>
        <p:spPr bwMode="auto">
          <a:xfrm>
            <a:off x="2089859" y="4306746"/>
            <a:ext cx="134937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7120" name="Line 126"/>
          <p:cNvSpPr>
            <a:spLocks noChangeShapeType="1"/>
          </p:cNvSpPr>
          <p:nvPr/>
        </p:nvSpPr>
        <p:spPr bwMode="auto">
          <a:xfrm>
            <a:off x="4303713" y="4471988"/>
            <a:ext cx="11112" cy="3000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8" name="TextBox 17"/>
          <p:cNvSpPr txBox="1"/>
          <p:nvPr/>
        </p:nvSpPr>
        <p:spPr>
          <a:xfrm>
            <a:off x="2979620" y="3204178"/>
            <a:ext cx="2553904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Rage Italic" panose="03070502040507070304" pitchFamily="66" charset="0"/>
              </a:rPr>
              <a:t>Yes we can!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5553075" y="3204178"/>
            <a:ext cx="3446463" cy="1918686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/>
              <a:t>In three steps (versions):</a:t>
            </a:r>
          </a:p>
          <a:p>
            <a:pPr marL="342900" marR="0" indent="-34290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</a:pP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Use </a:t>
            </a:r>
            <a:r>
              <a:rPr kumimoji="0" lang="en-US" sz="1800" b="1" i="0" u="none" strike="noStrike" cap="none" normalizeH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less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 state</a:t>
            </a:r>
          </a:p>
          <a:p>
            <a:pPr marL="342900" marR="0" indent="-34290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Use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state</a:t>
            </a:r>
            <a:b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Both: random function</a:t>
            </a:r>
          </a:p>
          <a:p>
            <a:pPr marL="342900" marR="0" indent="-34290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…same, but with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1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pseudo-random function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065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3600" dirty="0"/>
              <a:t>First, what’s a (‘truly’) random function f?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Fix domain D, usually binary strings: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Fix range R, usually binary strings: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For each value x in D, randomly select a value y in R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f(x)=y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Example: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ct val="65000"/>
                  <a:buFontTx/>
                  <a:buNone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100" dirty="0"/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  <a:blipFill>
                <a:blip r:embed="rId3"/>
                <a:stretch>
                  <a:fillRect l="-73" t="-10256" b="-167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71600" y="4825022"/>
                <a:ext cx="13681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Domain 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altLang="he-I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825022"/>
                <a:ext cx="1368152" cy="646331"/>
              </a:xfrm>
              <a:prstGeom prst="rect">
                <a:avLst/>
              </a:prstGeom>
              <a:blipFill>
                <a:blip r:embed="rId5"/>
                <a:stretch>
                  <a:fillRect l="-3556" t="-5660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67944" y="4218059"/>
                <a:ext cx="2232248" cy="372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Range 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4218059"/>
                <a:ext cx="2232248" cy="372731"/>
              </a:xfrm>
              <a:prstGeom prst="rect">
                <a:avLst/>
              </a:prstGeom>
              <a:blipFill>
                <a:blip r:embed="rId8"/>
                <a:stretch>
                  <a:fillRect l="-2186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24189"/>
              </p:ext>
            </p:extLst>
          </p:nvPr>
        </p:nvGraphicFramePr>
        <p:xfrm>
          <a:off x="2339752" y="4221088"/>
          <a:ext cx="1728192" cy="1854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7178549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0740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f(</a:t>
                      </a:r>
                      <a:r>
                        <a:rPr lang="en-US" baseline="0" dirty="0"/>
                        <a:t>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4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9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5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92848"/>
                  </a:ext>
                </a:extLst>
              </a:tr>
            </a:tbl>
          </a:graphicData>
        </a:graphic>
      </p:graphicFrame>
      <p:pic>
        <p:nvPicPr>
          <p:cNvPr id="6" name="Picture 5" descr="TheMathWall - Probability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861048"/>
            <a:ext cx="1543172" cy="181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934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3600" dirty="0"/>
              <a:t>What’s a (‘truly’) random function?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Fix domain D, usually binary strings: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Fix range R, usually binary strings: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For each value x in D, randomly select a value y in R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f(x)=y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Example: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ct val="65000"/>
                  <a:buFontTx/>
                  <a:buNone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100" dirty="0"/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  <a:blipFill>
                <a:blip r:embed="rId3"/>
                <a:stretch>
                  <a:fillRect l="-73" t="-10256" b="-167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67944" y="4218059"/>
                <a:ext cx="2232248" cy="372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Range 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4218059"/>
                <a:ext cx="2232248" cy="372731"/>
              </a:xfrm>
              <a:prstGeom prst="rect">
                <a:avLst/>
              </a:prstGeom>
              <a:blipFill>
                <a:blip r:embed="rId8"/>
                <a:stretch>
                  <a:fillRect l="-2186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TheMathWall - Probability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861048"/>
            <a:ext cx="1543172" cy="18140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71600" y="4825022"/>
                <a:ext cx="13681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Domain 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altLang="he-I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825022"/>
                <a:ext cx="1368152" cy="646331"/>
              </a:xfrm>
              <a:prstGeom prst="rect">
                <a:avLst/>
              </a:prstGeom>
              <a:blipFill>
                <a:blip r:embed="rId10"/>
                <a:stretch>
                  <a:fillRect l="-3556" t="-5660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339752" y="4221088"/>
          <a:ext cx="1728192" cy="1854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7178549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0740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f(</a:t>
                      </a:r>
                      <a:r>
                        <a:rPr lang="en-US" baseline="0" dirty="0"/>
                        <a:t>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4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9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5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92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733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3600" dirty="0"/>
              <a:t>What’s a (‘truly’) random function?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Another example: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Domain D: integers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Range R: bits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/>
                    </m:sSup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For each integer </a:t>
                </a:r>
                <a:r>
                  <a:rPr lang="en-US" altLang="he-IL" sz="2100" dirty="0" err="1"/>
                  <a:t>i</a:t>
                </a:r>
                <a:r>
                  <a:rPr lang="en-US" altLang="he-IL" sz="2100" dirty="0"/>
                  <a:t>, randomly select a bit f(</a:t>
                </a:r>
                <a:r>
                  <a:rPr lang="en-US" altLang="he-IL" sz="2100" dirty="0" err="1"/>
                  <a:t>i</a:t>
                </a:r>
                <a:r>
                  <a:rPr lang="en-US" altLang="he-IL" sz="2100" dirty="0"/>
                  <a:t>)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Example: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ct val="65000"/>
                  <a:buFontTx/>
                  <a:buNone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100" dirty="0"/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  <a:blipFill>
                <a:blip r:embed="rId3"/>
                <a:stretch>
                  <a:fillRect l="-73" t="-10256" b="-170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971600" y="352887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Domain:</a:t>
            </a:r>
          </a:p>
          <a:p>
            <a:r>
              <a:rPr lang="en-US" dirty="0">
                <a:solidFill>
                  <a:schemeClr val="tx1"/>
                </a:solidFill>
              </a:rPr>
              <a:t>integers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67944" y="2921915"/>
                <a:ext cx="2232248" cy="39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Range: bits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/>
                    </m:sSup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2921915"/>
                <a:ext cx="2232248" cy="393313"/>
              </a:xfrm>
              <a:prstGeom prst="rect">
                <a:avLst/>
              </a:prstGeom>
              <a:blipFill>
                <a:blip r:embed="rId4"/>
                <a:stretch>
                  <a:fillRect l="-2186" t="-1538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39752" y="2924944"/>
          <a:ext cx="1728192" cy="29667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7178549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0740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</a:t>
                      </a:r>
                      <a:r>
                        <a:rPr lang="en-US" dirty="0" err="1"/>
                        <a:t>i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4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9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5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9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09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8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914985"/>
                  </a:ext>
                </a:extLst>
              </a:tr>
            </a:tbl>
          </a:graphicData>
        </a:graphic>
      </p:graphicFrame>
      <p:pic>
        <p:nvPicPr>
          <p:cNvPr id="6" name="Picture 5" descr="TheMathWall - Probabilit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564904"/>
            <a:ext cx="1543172" cy="181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452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he-IL" sz="180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12750" y="246856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Exercise:</a:t>
            </a:r>
            <a:br>
              <a:rPr lang="en-US" altLang="he-IL" sz="4000" dirty="0"/>
            </a:br>
            <a:r>
              <a:rPr lang="en-US" altLang="he-IL" sz="4000" dirty="0"/>
              <a:t>Random Function </a:t>
            </a:r>
            <a:r>
              <a:rPr lang="en-US" altLang="he-IL" sz="4000" dirty="0">
                <a:solidFill>
                  <a:srgbClr val="FF0000"/>
                </a:solidFill>
              </a:rPr>
              <a:t>Stateful</a:t>
            </a:r>
            <a:r>
              <a:rPr lang="en-US" altLang="he-IL" sz="4000" dirty="0"/>
              <a:t> Stream Cipher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5743" y="1613376"/>
            <a:ext cx="8240713" cy="2816225"/>
          </a:xfrm>
        </p:spPr>
        <p:txBody>
          <a:bodyPr/>
          <a:lstStyle/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>
                <a:solidFill>
                  <a:schemeClr val="tx1"/>
                </a:solidFill>
              </a:rPr>
              <a:t>Let: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chemeClr val="tx1"/>
                </a:solidFill>
              </a:rPr>
              <a:t>p(</a:t>
            </a:r>
            <a:r>
              <a:rPr lang="en-US" altLang="he-IL" sz="1600" dirty="0" err="1">
                <a:solidFill>
                  <a:schemeClr val="tx1"/>
                </a:solidFill>
              </a:rPr>
              <a:t>i</a:t>
            </a:r>
            <a:r>
              <a:rPr lang="en-US" altLang="he-IL" sz="1600" dirty="0">
                <a:solidFill>
                  <a:schemeClr val="tx1"/>
                </a:solidFill>
              </a:rPr>
              <a:t>) be </a:t>
            </a:r>
            <a:r>
              <a:rPr lang="en-US" altLang="he-IL" sz="1600" dirty="0" err="1">
                <a:solidFill>
                  <a:schemeClr val="tx1"/>
                </a:solidFill>
              </a:rPr>
              <a:t>i-th</a:t>
            </a:r>
            <a:r>
              <a:rPr lang="en-US" altLang="he-IL" sz="1600" dirty="0">
                <a:solidFill>
                  <a:schemeClr val="tx1"/>
                </a:solidFill>
              </a:rPr>
              <a:t> bit of plaintext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chemeClr val="tx1"/>
                </a:solidFill>
              </a:rPr>
              <a:t>c(</a:t>
            </a:r>
            <a:r>
              <a:rPr lang="en-US" altLang="he-IL" sz="1600" dirty="0" err="1">
                <a:solidFill>
                  <a:schemeClr val="tx1"/>
                </a:solidFill>
              </a:rPr>
              <a:t>i</a:t>
            </a:r>
            <a:r>
              <a:rPr lang="en-US" altLang="he-IL" sz="1600" dirty="0">
                <a:solidFill>
                  <a:schemeClr val="tx1"/>
                </a:solidFill>
              </a:rPr>
              <a:t>) be </a:t>
            </a:r>
            <a:r>
              <a:rPr lang="en-US" altLang="he-IL" sz="1600" dirty="0" err="1">
                <a:solidFill>
                  <a:schemeClr val="tx1"/>
                </a:solidFill>
              </a:rPr>
              <a:t>i-th</a:t>
            </a:r>
            <a:r>
              <a:rPr lang="en-US" altLang="he-IL" sz="1600" dirty="0">
                <a:solidFill>
                  <a:schemeClr val="tx1"/>
                </a:solidFill>
              </a:rPr>
              <a:t> bit of ciphertext 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chemeClr val="tx1"/>
                </a:solidFill>
              </a:rPr>
              <a:t>f be random function from integers to bits; f(</a:t>
            </a:r>
            <a:r>
              <a:rPr lang="en-US" altLang="he-IL" sz="1600" dirty="0" err="1">
                <a:solidFill>
                  <a:schemeClr val="tx1"/>
                </a:solidFill>
              </a:rPr>
              <a:t>i</a:t>
            </a:r>
            <a:r>
              <a:rPr lang="en-US" altLang="he-IL" sz="1600" dirty="0">
                <a:solidFill>
                  <a:schemeClr val="tx1"/>
                </a:solidFill>
              </a:rPr>
              <a:t>) is the output bit for input integer </a:t>
            </a:r>
            <a:r>
              <a:rPr lang="en-US" altLang="he-IL" sz="1600" dirty="0" err="1">
                <a:solidFill>
                  <a:schemeClr val="tx1"/>
                </a:solidFill>
              </a:rPr>
              <a:t>i</a:t>
            </a:r>
            <a:endParaRPr lang="en-US" altLang="he-IL" sz="1600" dirty="0">
              <a:solidFill>
                <a:schemeClr val="tx1"/>
              </a:solidFill>
            </a:endParaRP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>
                <a:solidFill>
                  <a:srgbClr val="FF00FF"/>
                </a:solidFill>
              </a:rPr>
              <a:t>Exercise: design a stream cipher using f...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rgbClr val="FF00FF"/>
                </a:solidFill>
              </a:rPr>
              <a:t>Keeping as state only the bit-location </a:t>
            </a:r>
            <a:r>
              <a:rPr lang="en-US" altLang="he-IL" sz="1600" dirty="0" err="1">
                <a:solidFill>
                  <a:srgbClr val="FF00FF"/>
                </a:solidFill>
              </a:rPr>
              <a:t>i</a:t>
            </a:r>
            <a:endParaRPr lang="en-US" altLang="he-IL" sz="1600" dirty="0">
              <a:solidFill>
                <a:srgbClr val="FF00FF"/>
              </a:solidFill>
            </a:endParaRP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>
                <a:solidFill>
                  <a:srgbClr val="FF00FF"/>
                </a:solidFill>
              </a:rPr>
              <a:t>Present as formula and/or by adding to this diagram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rgbClr val="FF00FF"/>
                </a:solidFill>
              </a:rPr>
              <a:t>write your name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3200" dirty="0"/>
          </a:p>
        </p:txBody>
      </p:sp>
      <p:graphicFrame>
        <p:nvGraphicFramePr>
          <p:cNvPr id="40963" name="Group 3"/>
          <p:cNvGraphicFramePr>
            <a:graphicFrameLocks noGrp="1"/>
          </p:cNvGraphicFramePr>
          <p:nvPr/>
        </p:nvGraphicFramePr>
        <p:xfrm>
          <a:off x="3194050" y="4762500"/>
          <a:ext cx="2228850" cy="360364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001" name="Group 41"/>
          <p:cNvGraphicFramePr>
            <a:graphicFrameLocks noGrp="1"/>
          </p:cNvGraphicFramePr>
          <p:nvPr/>
        </p:nvGraphicFramePr>
        <p:xfrm>
          <a:off x="5672138" y="5783263"/>
          <a:ext cx="2228850" cy="360363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039" name="Group 79"/>
          <p:cNvGraphicFramePr>
            <a:graphicFrameLocks noGrp="1"/>
          </p:cNvGraphicFramePr>
          <p:nvPr/>
        </p:nvGraphicFramePr>
        <p:xfrm>
          <a:off x="898525" y="5784850"/>
          <a:ext cx="2228850" cy="360364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11" name="Oval 117"/>
          <p:cNvSpPr>
            <a:spLocks noChangeArrowheads="1"/>
          </p:cNvSpPr>
          <p:nvPr/>
        </p:nvSpPr>
        <p:spPr bwMode="auto">
          <a:xfrm>
            <a:off x="4094163" y="5376863"/>
            <a:ext cx="603250" cy="523875"/>
          </a:xfrm>
          <a:prstGeom prst="ellipse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4800"/>
              <a:t>+</a:t>
            </a:r>
          </a:p>
        </p:txBody>
      </p:sp>
      <p:sp>
        <p:nvSpPr>
          <p:cNvPr id="87112" name="Freeform 118"/>
          <p:cNvSpPr>
            <a:spLocks/>
          </p:cNvSpPr>
          <p:nvPr/>
        </p:nvSpPr>
        <p:spPr bwMode="auto">
          <a:xfrm>
            <a:off x="1987550" y="5503863"/>
            <a:ext cx="2117725" cy="296862"/>
          </a:xfrm>
          <a:custGeom>
            <a:avLst/>
            <a:gdLst>
              <a:gd name="T0" fmla="*/ 0 w 1334"/>
              <a:gd name="T1" fmla="*/ 2147483646 h 187"/>
              <a:gd name="T2" fmla="*/ 2147483646 w 1334"/>
              <a:gd name="T3" fmla="*/ 2147483646 h 187"/>
              <a:gd name="T4" fmla="*/ 2147483646 w 1334"/>
              <a:gd name="T5" fmla="*/ 2147483646 h 1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4" h="187">
                <a:moveTo>
                  <a:pt x="0" y="187"/>
                </a:moveTo>
                <a:cubicBezTo>
                  <a:pt x="57" y="111"/>
                  <a:pt x="115" y="36"/>
                  <a:pt x="337" y="18"/>
                </a:cubicBezTo>
                <a:cubicBezTo>
                  <a:pt x="559" y="0"/>
                  <a:pt x="946" y="40"/>
                  <a:pt x="1334" y="81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87113" name="Freeform 119"/>
          <p:cNvSpPr>
            <a:spLocks/>
          </p:cNvSpPr>
          <p:nvPr/>
        </p:nvSpPr>
        <p:spPr bwMode="auto">
          <a:xfrm>
            <a:off x="4697413" y="5440363"/>
            <a:ext cx="2171700" cy="336550"/>
          </a:xfrm>
          <a:custGeom>
            <a:avLst/>
            <a:gdLst>
              <a:gd name="T0" fmla="*/ 0 w 1368"/>
              <a:gd name="T1" fmla="*/ 2147483646 h 212"/>
              <a:gd name="T2" fmla="*/ 2147483646 w 1368"/>
              <a:gd name="T3" fmla="*/ 2147483646 h 212"/>
              <a:gd name="T4" fmla="*/ 2147483646 w 1368"/>
              <a:gd name="T5" fmla="*/ 2147483646 h 2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68" h="212">
                <a:moveTo>
                  <a:pt x="0" y="114"/>
                </a:moveTo>
                <a:cubicBezTo>
                  <a:pt x="468" y="57"/>
                  <a:pt x="936" y="0"/>
                  <a:pt x="1152" y="16"/>
                </a:cubicBezTo>
                <a:cubicBezTo>
                  <a:pt x="1368" y="32"/>
                  <a:pt x="1275" y="181"/>
                  <a:pt x="1299" y="212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87114" name="Line 120"/>
          <p:cNvSpPr>
            <a:spLocks noChangeShapeType="1"/>
          </p:cNvSpPr>
          <p:nvPr/>
        </p:nvSpPr>
        <p:spPr bwMode="auto">
          <a:xfrm>
            <a:off x="4362450" y="5041900"/>
            <a:ext cx="22225" cy="3349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7115" name="Text Box 121"/>
          <p:cNvSpPr txBox="1">
            <a:spLocks noChangeArrowheads="1"/>
          </p:cNvSpPr>
          <p:nvPr/>
        </p:nvSpPr>
        <p:spPr bwMode="auto">
          <a:xfrm>
            <a:off x="638175" y="5365750"/>
            <a:ext cx="1308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 m</a:t>
            </a:r>
          </a:p>
        </p:txBody>
      </p:sp>
      <p:sp>
        <p:nvSpPr>
          <p:cNvPr id="87116" name="Text Box 122"/>
          <p:cNvSpPr txBox="1">
            <a:spLocks noChangeArrowheads="1"/>
          </p:cNvSpPr>
          <p:nvPr/>
        </p:nvSpPr>
        <p:spPr bwMode="auto">
          <a:xfrm>
            <a:off x="6815138" y="5330825"/>
            <a:ext cx="1397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/>
              <a:t>Ciphertext c</a:t>
            </a:r>
          </a:p>
        </p:txBody>
      </p:sp>
      <p:sp>
        <p:nvSpPr>
          <p:cNvPr id="87118" name="Rectangle 124"/>
          <p:cNvSpPr>
            <a:spLocks noChangeArrowheads="1"/>
          </p:cNvSpPr>
          <p:nvPr/>
        </p:nvSpPr>
        <p:spPr bwMode="auto">
          <a:xfrm>
            <a:off x="3428206" y="4122738"/>
            <a:ext cx="1773238" cy="386556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800" dirty="0"/>
          </a:p>
        </p:txBody>
      </p:sp>
      <p:sp>
        <p:nvSpPr>
          <p:cNvPr id="87119" name="Line 125"/>
          <p:cNvSpPr>
            <a:spLocks noChangeShapeType="1"/>
          </p:cNvSpPr>
          <p:nvPr/>
        </p:nvSpPr>
        <p:spPr bwMode="auto">
          <a:xfrm>
            <a:off x="2089859" y="4306746"/>
            <a:ext cx="134937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7120" name="Line 126"/>
          <p:cNvSpPr>
            <a:spLocks noChangeShapeType="1"/>
          </p:cNvSpPr>
          <p:nvPr/>
        </p:nvSpPr>
        <p:spPr bwMode="auto">
          <a:xfrm>
            <a:off x="4303713" y="4471988"/>
            <a:ext cx="11112" cy="3000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16432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he-IL" sz="180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12750" y="246856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Exercise:</a:t>
            </a:r>
            <a:br>
              <a:rPr lang="en-US" altLang="he-IL" sz="4000" dirty="0"/>
            </a:br>
            <a:r>
              <a:rPr lang="en-US" altLang="he-IL" sz="4000" dirty="0"/>
              <a:t>Random Function </a:t>
            </a:r>
            <a:r>
              <a:rPr lang="en-US" altLang="he-IL" sz="4000" dirty="0">
                <a:solidFill>
                  <a:srgbClr val="FF0000"/>
                </a:solidFill>
              </a:rPr>
              <a:t>Stateful</a:t>
            </a:r>
            <a:r>
              <a:rPr lang="en-US" altLang="he-IL" sz="4000" dirty="0"/>
              <a:t> Stream Cipher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5743" y="1613376"/>
            <a:ext cx="8240713" cy="2816225"/>
          </a:xfrm>
        </p:spPr>
        <p:txBody>
          <a:bodyPr/>
          <a:lstStyle/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>
                <a:solidFill>
                  <a:schemeClr val="tx1"/>
                </a:solidFill>
              </a:rPr>
              <a:t>Let: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chemeClr val="tx1"/>
                </a:solidFill>
              </a:rPr>
              <a:t>p(</a:t>
            </a:r>
            <a:r>
              <a:rPr lang="en-US" altLang="he-IL" sz="1600" dirty="0" err="1">
                <a:solidFill>
                  <a:schemeClr val="tx1"/>
                </a:solidFill>
              </a:rPr>
              <a:t>i</a:t>
            </a:r>
            <a:r>
              <a:rPr lang="en-US" altLang="he-IL" sz="1600" dirty="0">
                <a:solidFill>
                  <a:schemeClr val="tx1"/>
                </a:solidFill>
              </a:rPr>
              <a:t>) be </a:t>
            </a:r>
            <a:r>
              <a:rPr lang="en-US" altLang="he-IL" sz="1600" dirty="0" err="1">
                <a:solidFill>
                  <a:schemeClr val="tx1"/>
                </a:solidFill>
              </a:rPr>
              <a:t>i-th</a:t>
            </a:r>
            <a:r>
              <a:rPr lang="en-US" altLang="he-IL" sz="1600" dirty="0">
                <a:solidFill>
                  <a:schemeClr val="tx1"/>
                </a:solidFill>
              </a:rPr>
              <a:t> bit of plaintext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chemeClr val="tx1"/>
                </a:solidFill>
              </a:rPr>
              <a:t>c(</a:t>
            </a:r>
            <a:r>
              <a:rPr lang="en-US" altLang="he-IL" sz="1600" dirty="0" err="1">
                <a:solidFill>
                  <a:schemeClr val="tx1"/>
                </a:solidFill>
              </a:rPr>
              <a:t>i</a:t>
            </a:r>
            <a:r>
              <a:rPr lang="en-US" altLang="he-IL" sz="1600" dirty="0">
                <a:solidFill>
                  <a:schemeClr val="tx1"/>
                </a:solidFill>
              </a:rPr>
              <a:t>) be </a:t>
            </a:r>
            <a:r>
              <a:rPr lang="en-US" altLang="he-IL" sz="1600" dirty="0" err="1">
                <a:solidFill>
                  <a:schemeClr val="tx1"/>
                </a:solidFill>
              </a:rPr>
              <a:t>i-th</a:t>
            </a:r>
            <a:r>
              <a:rPr lang="en-US" altLang="he-IL" sz="1600" dirty="0">
                <a:solidFill>
                  <a:schemeClr val="tx1"/>
                </a:solidFill>
              </a:rPr>
              <a:t> bit of ciphertext 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chemeClr val="tx1"/>
                </a:solidFill>
              </a:rPr>
              <a:t>f be random function from integers to bits; f(</a:t>
            </a:r>
            <a:r>
              <a:rPr lang="en-US" altLang="he-IL" sz="1600" dirty="0" err="1">
                <a:solidFill>
                  <a:schemeClr val="tx1"/>
                </a:solidFill>
              </a:rPr>
              <a:t>i</a:t>
            </a:r>
            <a:r>
              <a:rPr lang="en-US" altLang="he-IL" sz="1600" dirty="0">
                <a:solidFill>
                  <a:schemeClr val="tx1"/>
                </a:solidFill>
              </a:rPr>
              <a:t>) is the output bit for input integer </a:t>
            </a:r>
            <a:r>
              <a:rPr lang="en-US" altLang="he-IL" sz="1600" dirty="0" err="1">
                <a:solidFill>
                  <a:schemeClr val="tx1"/>
                </a:solidFill>
              </a:rPr>
              <a:t>i</a:t>
            </a:r>
            <a:endParaRPr lang="en-US" altLang="he-IL" sz="1600" dirty="0">
              <a:solidFill>
                <a:schemeClr val="tx1"/>
              </a:solidFill>
            </a:endParaRP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>
                <a:solidFill>
                  <a:schemeClr val="tx1"/>
                </a:solidFill>
              </a:rPr>
              <a:t>Exercise: design a stream cipher using f...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chemeClr val="tx1"/>
                </a:solidFill>
              </a:rPr>
              <a:t>Keeping as state only the bit-location </a:t>
            </a:r>
            <a:r>
              <a:rPr lang="en-US" altLang="he-IL" sz="1600" dirty="0" err="1">
                <a:solidFill>
                  <a:schemeClr val="tx1"/>
                </a:solidFill>
              </a:rPr>
              <a:t>i</a:t>
            </a:r>
            <a:endParaRPr lang="en-US" altLang="he-IL" sz="1600" dirty="0">
              <a:solidFill>
                <a:schemeClr val="tx1"/>
              </a:solidFill>
            </a:endParaRP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>
                <a:solidFill>
                  <a:schemeClr val="tx1"/>
                </a:solidFill>
              </a:rPr>
              <a:t>c(</a:t>
            </a:r>
            <a:r>
              <a:rPr lang="en-US" altLang="he-IL" sz="2000" dirty="0" err="1">
                <a:solidFill>
                  <a:schemeClr val="tx1"/>
                </a:solidFill>
              </a:rPr>
              <a:t>i</a:t>
            </a:r>
            <a:r>
              <a:rPr lang="en-US" altLang="he-IL" sz="2000" dirty="0">
                <a:solidFill>
                  <a:schemeClr val="tx1"/>
                </a:solidFill>
              </a:rPr>
              <a:t>)= p(</a:t>
            </a:r>
            <a:r>
              <a:rPr lang="en-US" altLang="he-IL" sz="2000" dirty="0" err="1">
                <a:solidFill>
                  <a:schemeClr val="tx1"/>
                </a:solidFill>
              </a:rPr>
              <a:t>i</a:t>
            </a:r>
            <a:r>
              <a:rPr lang="en-US" altLang="he-IL" sz="2000" dirty="0">
                <a:solidFill>
                  <a:schemeClr val="tx1"/>
                </a:solidFill>
              </a:rPr>
              <a:t>) </a:t>
            </a:r>
            <a: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  <a:t> f (</a:t>
            </a:r>
            <a:r>
              <a:rPr lang="en-US" altLang="he-IL" sz="2000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>
                <a:solidFill>
                  <a:srgbClr val="FF00FF"/>
                </a:solidFill>
                <a:sym typeface="Symbol" panose="05050102010706020507" pitchFamily="18" charset="2"/>
              </a:rPr>
              <a:t>Next: can we entirely avoid sync state, i.e., not to `remember’ </a:t>
            </a:r>
            <a:r>
              <a:rPr lang="en-US" altLang="he-IL" sz="2000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lang="en-US" altLang="he-IL" sz="2000" dirty="0">
                <a:solidFill>
                  <a:srgbClr val="FF00FF"/>
                </a:solidFill>
                <a:sym typeface="Symbol" panose="05050102010706020507" pitchFamily="18" charset="2"/>
              </a:rPr>
              <a:t>??</a:t>
            </a:r>
            <a:endParaRPr lang="en-US" altLang="he-IL" sz="2000" dirty="0">
              <a:solidFill>
                <a:srgbClr val="FF00FF"/>
              </a:solidFill>
            </a:endParaRP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>
              <a:solidFill>
                <a:srgbClr val="FF00FF"/>
              </a:solidFill>
            </a:endParaRP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3200" dirty="0"/>
          </a:p>
        </p:txBody>
      </p:sp>
      <p:graphicFrame>
        <p:nvGraphicFramePr>
          <p:cNvPr id="40963" name="Group 3"/>
          <p:cNvGraphicFramePr>
            <a:graphicFrameLocks noGrp="1"/>
          </p:cNvGraphicFramePr>
          <p:nvPr/>
        </p:nvGraphicFramePr>
        <p:xfrm>
          <a:off x="3194050" y="4762500"/>
          <a:ext cx="2228850" cy="360364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001" name="Group 41"/>
          <p:cNvGraphicFramePr>
            <a:graphicFrameLocks noGrp="1"/>
          </p:cNvGraphicFramePr>
          <p:nvPr/>
        </p:nvGraphicFramePr>
        <p:xfrm>
          <a:off x="5672138" y="5783263"/>
          <a:ext cx="2228850" cy="360363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039" name="Group 79"/>
          <p:cNvGraphicFramePr>
            <a:graphicFrameLocks noGrp="1"/>
          </p:cNvGraphicFramePr>
          <p:nvPr/>
        </p:nvGraphicFramePr>
        <p:xfrm>
          <a:off x="898525" y="5784850"/>
          <a:ext cx="2228850" cy="360364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11" name="Oval 117"/>
          <p:cNvSpPr>
            <a:spLocks noChangeArrowheads="1"/>
          </p:cNvSpPr>
          <p:nvPr/>
        </p:nvSpPr>
        <p:spPr bwMode="auto">
          <a:xfrm>
            <a:off x="4094163" y="5376863"/>
            <a:ext cx="603250" cy="523875"/>
          </a:xfrm>
          <a:prstGeom prst="ellipse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4800"/>
              <a:t>+</a:t>
            </a:r>
          </a:p>
        </p:txBody>
      </p:sp>
      <p:sp>
        <p:nvSpPr>
          <p:cNvPr id="87112" name="Freeform 118"/>
          <p:cNvSpPr>
            <a:spLocks/>
          </p:cNvSpPr>
          <p:nvPr/>
        </p:nvSpPr>
        <p:spPr bwMode="auto">
          <a:xfrm>
            <a:off x="1987550" y="5503863"/>
            <a:ext cx="2117725" cy="296862"/>
          </a:xfrm>
          <a:custGeom>
            <a:avLst/>
            <a:gdLst>
              <a:gd name="T0" fmla="*/ 0 w 1334"/>
              <a:gd name="T1" fmla="*/ 2147483646 h 187"/>
              <a:gd name="T2" fmla="*/ 2147483646 w 1334"/>
              <a:gd name="T3" fmla="*/ 2147483646 h 187"/>
              <a:gd name="T4" fmla="*/ 2147483646 w 1334"/>
              <a:gd name="T5" fmla="*/ 2147483646 h 1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4" h="187">
                <a:moveTo>
                  <a:pt x="0" y="187"/>
                </a:moveTo>
                <a:cubicBezTo>
                  <a:pt x="57" y="111"/>
                  <a:pt x="115" y="36"/>
                  <a:pt x="337" y="18"/>
                </a:cubicBezTo>
                <a:cubicBezTo>
                  <a:pt x="559" y="0"/>
                  <a:pt x="946" y="40"/>
                  <a:pt x="1334" y="81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87113" name="Freeform 119"/>
          <p:cNvSpPr>
            <a:spLocks/>
          </p:cNvSpPr>
          <p:nvPr/>
        </p:nvSpPr>
        <p:spPr bwMode="auto">
          <a:xfrm>
            <a:off x="4697413" y="5440363"/>
            <a:ext cx="2171700" cy="336550"/>
          </a:xfrm>
          <a:custGeom>
            <a:avLst/>
            <a:gdLst>
              <a:gd name="T0" fmla="*/ 0 w 1368"/>
              <a:gd name="T1" fmla="*/ 2147483646 h 212"/>
              <a:gd name="T2" fmla="*/ 2147483646 w 1368"/>
              <a:gd name="T3" fmla="*/ 2147483646 h 212"/>
              <a:gd name="T4" fmla="*/ 2147483646 w 1368"/>
              <a:gd name="T5" fmla="*/ 2147483646 h 2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68" h="212">
                <a:moveTo>
                  <a:pt x="0" y="114"/>
                </a:moveTo>
                <a:cubicBezTo>
                  <a:pt x="468" y="57"/>
                  <a:pt x="936" y="0"/>
                  <a:pt x="1152" y="16"/>
                </a:cubicBezTo>
                <a:cubicBezTo>
                  <a:pt x="1368" y="32"/>
                  <a:pt x="1275" y="181"/>
                  <a:pt x="1299" y="212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87114" name="Line 120"/>
          <p:cNvSpPr>
            <a:spLocks noChangeShapeType="1"/>
          </p:cNvSpPr>
          <p:nvPr/>
        </p:nvSpPr>
        <p:spPr bwMode="auto">
          <a:xfrm>
            <a:off x="4362450" y="5041900"/>
            <a:ext cx="22225" cy="3349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7115" name="Text Box 121"/>
          <p:cNvSpPr txBox="1">
            <a:spLocks noChangeArrowheads="1"/>
          </p:cNvSpPr>
          <p:nvPr/>
        </p:nvSpPr>
        <p:spPr bwMode="auto">
          <a:xfrm>
            <a:off x="638175" y="5365750"/>
            <a:ext cx="1308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 m</a:t>
            </a:r>
          </a:p>
        </p:txBody>
      </p:sp>
      <p:sp>
        <p:nvSpPr>
          <p:cNvPr id="87116" name="Text Box 122"/>
          <p:cNvSpPr txBox="1">
            <a:spLocks noChangeArrowheads="1"/>
          </p:cNvSpPr>
          <p:nvPr/>
        </p:nvSpPr>
        <p:spPr bwMode="auto">
          <a:xfrm>
            <a:off x="6815138" y="5330825"/>
            <a:ext cx="1397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/>
              <a:t>Ciphertext c</a:t>
            </a:r>
          </a:p>
        </p:txBody>
      </p:sp>
      <p:sp>
        <p:nvSpPr>
          <p:cNvPr id="87118" name="Rectangle 124"/>
          <p:cNvSpPr>
            <a:spLocks noChangeArrowheads="1"/>
          </p:cNvSpPr>
          <p:nvPr/>
        </p:nvSpPr>
        <p:spPr bwMode="auto">
          <a:xfrm>
            <a:off x="3428206" y="4122738"/>
            <a:ext cx="1773238" cy="386556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/>
              <a:t>f(</a:t>
            </a:r>
            <a:r>
              <a:rPr lang="en-US" altLang="he-IL" sz="1800" dirty="0" err="1"/>
              <a:t>i</a:t>
            </a:r>
            <a:r>
              <a:rPr lang="en-US" altLang="he-IL" sz="1800" dirty="0"/>
              <a:t>)</a:t>
            </a:r>
          </a:p>
        </p:txBody>
      </p:sp>
      <p:sp>
        <p:nvSpPr>
          <p:cNvPr id="87119" name="Line 125"/>
          <p:cNvSpPr>
            <a:spLocks noChangeShapeType="1"/>
          </p:cNvSpPr>
          <p:nvPr/>
        </p:nvSpPr>
        <p:spPr bwMode="auto">
          <a:xfrm>
            <a:off x="2089859" y="4306746"/>
            <a:ext cx="134937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7120" name="Line 126"/>
          <p:cNvSpPr>
            <a:spLocks noChangeShapeType="1"/>
          </p:cNvSpPr>
          <p:nvPr/>
        </p:nvSpPr>
        <p:spPr bwMode="auto">
          <a:xfrm>
            <a:off x="4303713" y="4471988"/>
            <a:ext cx="11112" cy="3000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7" name="Text Box 123"/>
          <p:cNvSpPr txBox="1">
            <a:spLocks noChangeArrowheads="1"/>
          </p:cNvSpPr>
          <p:nvPr/>
        </p:nvSpPr>
        <p:spPr bwMode="auto">
          <a:xfrm>
            <a:off x="687230" y="4143674"/>
            <a:ext cx="1412864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/>
              <a:t>Bit number </a:t>
            </a:r>
            <a:r>
              <a:rPr lang="en-US" altLang="he-IL" sz="1800" dirty="0" err="1"/>
              <a:t>i</a:t>
            </a:r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535668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he-IL" sz="180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12750" y="246856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Random Function </a:t>
            </a:r>
            <a:r>
              <a:rPr lang="en-US" altLang="he-IL" sz="4000" dirty="0">
                <a:solidFill>
                  <a:srgbClr val="FF0000"/>
                </a:solidFill>
              </a:rPr>
              <a:t>Stateless</a:t>
            </a:r>
            <a:r>
              <a:rPr lang="en-US" altLang="he-IL" sz="4000" dirty="0"/>
              <a:t> Stream Cipher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2765" y="1047299"/>
            <a:ext cx="8240713" cy="2816225"/>
          </a:xfrm>
        </p:spPr>
        <p:txBody>
          <a:bodyPr/>
          <a:lstStyle/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>
                <a:solidFill>
                  <a:schemeClr val="tx1"/>
                </a:solidFill>
              </a:rPr>
              <a:t>Choose some large number n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>
                <a:solidFill>
                  <a:schemeClr val="tx1"/>
                </a:solidFill>
              </a:rPr>
              <a:t>Let: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chemeClr val="tx1"/>
                </a:solidFill>
              </a:rPr>
              <a:t>p(</a:t>
            </a:r>
            <a:r>
              <a:rPr lang="en-US" altLang="he-IL" sz="1600" dirty="0" err="1">
                <a:solidFill>
                  <a:schemeClr val="tx1"/>
                </a:solidFill>
              </a:rPr>
              <a:t>i</a:t>
            </a:r>
            <a:r>
              <a:rPr lang="en-US" altLang="he-IL" sz="1600" dirty="0">
                <a:solidFill>
                  <a:schemeClr val="tx1"/>
                </a:solidFill>
              </a:rPr>
              <a:t>) be </a:t>
            </a:r>
            <a:r>
              <a:rPr lang="en-US" altLang="he-IL" sz="1600" dirty="0" err="1">
                <a:solidFill>
                  <a:schemeClr val="tx1"/>
                </a:solidFill>
              </a:rPr>
              <a:t>i-th</a:t>
            </a:r>
            <a:r>
              <a:rPr lang="en-US" altLang="he-IL" sz="1600" dirty="0">
                <a:solidFill>
                  <a:schemeClr val="tx1"/>
                </a:solidFill>
              </a:rPr>
              <a:t> bit of plaintext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chemeClr val="tx1"/>
                </a:solidFill>
              </a:rPr>
              <a:t>c(</a:t>
            </a:r>
            <a:r>
              <a:rPr lang="en-US" altLang="he-IL" sz="1600" dirty="0" err="1">
                <a:solidFill>
                  <a:schemeClr val="tx1"/>
                </a:solidFill>
              </a:rPr>
              <a:t>i</a:t>
            </a:r>
            <a:r>
              <a:rPr lang="en-US" altLang="he-IL" sz="1600" dirty="0">
                <a:solidFill>
                  <a:schemeClr val="tx1"/>
                </a:solidFill>
              </a:rPr>
              <a:t>) be </a:t>
            </a:r>
            <a:r>
              <a:rPr lang="en-US" altLang="he-IL" sz="1600" dirty="0" err="1">
                <a:solidFill>
                  <a:schemeClr val="tx1"/>
                </a:solidFill>
              </a:rPr>
              <a:t>i-th</a:t>
            </a:r>
            <a:r>
              <a:rPr lang="en-US" altLang="he-IL" sz="1600" dirty="0">
                <a:solidFill>
                  <a:schemeClr val="tx1"/>
                </a:solidFill>
              </a:rPr>
              <a:t> bit of ciphertext 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chemeClr val="tx1"/>
                </a:solidFill>
              </a:rPr>
              <a:t>f be random function from n-bits string r to bits; f(r) is the output bit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>
                <a:solidFill>
                  <a:schemeClr val="tx1"/>
                </a:solidFill>
              </a:rPr>
              <a:t>For each bit (say number </a:t>
            </a:r>
            <a:r>
              <a:rPr lang="en-US" altLang="he-IL" sz="2000" dirty="0" err="1">
                <a:solidFill>
                  <a:schemeClr val="tx1"/>
                </a:solidFill>
              </a:rPr>
              <a:t>i</a:t>
            </a:r>
            <a:r>
              <a:rPr lang="en-US" altLang="he-IL" sz="2000" dirty="0">
                <a:solidFill>
                  <a:schemeClr val="tx1"/>
                </a:solidFill>
              </a:rPr>
              <a:t>):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chemeClr val="tx1"/>
                </a:solidFill>
              </a:rPr>
              <a:t>Select random n-bit string </a:t>
            </a:r>
            <a:r>
              <a:rPr lang="en-US" altLang="he-IL" sz="1600" dirty="0" err="1">
                <a:solidFill>
                  <a:schemeClr val="tx1"/>
                </a:solidFill>
              </a:rPr>
              <a:t>r</a:t>
            </a:r>
            <a:r>
              <a:rPr lang="en-US" altLang="he-IL" sz="1600" baseline="-25000" dirty="0" err="1">
                <a:solidFill>
                  <a:schemeClr val="tx1"/>
                </a:solidFill>
              </a:rPr>
              <a:t>i</a:t>
            </a:r>
            <a:endParaRPr lang="en-US" altLang="he-IL" sz="1600" dirty="0">
              <a:solidFill>
                <a:schemeClr val="tx1"/>
              </a:solidFill>
            </a:endParaRP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chemeClr val="tx1"/>
                </a:solidFill>
              </a:rPr>
              <a:t>Let c(</a:t>
            </a:r>
            <a:r>
              <a:rPr lang="en-US" altLang="he-IL" sz="1600" dirty="0" err="1">
                <a:solidFill>
                  <a:schemeClr val="tx1"/>
                </a:solidFill>
              </a:rPr>
              <a:t>i</a:t>
            </a:r>
            <a:r>
              <a:rPr lang="en-US" altLang="he-IL" sz="1600" dirty="0">
                <a:solidFill>
                  <a:schemeClr val="tx1"/>
                </a:solidFill>
              </a:rPr>
              <a:t>)=( p(</a:t>
            </a:r>
            <a:r>
              <a:rPr lang="en-US" altLang="he-IL" sz="1600" dirty="0" err="1">
                <a:solidFill>
                  <a:schemeClr val="tx1"/>
                </a:solidFill>
              </a:rPr>
              <a:t>i</a:t>
            </a:r>
            <a:r>
              <a:rPr lang="en-US" altLang="he-IL" sz="1600" dirty="0">
                <a:solidFill>
                  <a:schemeClr val="tx1"/>
                </a:solidFill>
              </a:rPr>
              <a:t>)+f(</a:t>
            </a:r>
            <a:r>
              <a:rPr lang="en-US" altLang="he-IL" sz="1600" dirty="0" err="1">
                <a:solidFill>
                  <a:schemeClr val="tx1"/>
                </a:solidFill>
              </a:rPr>
              <a:t>r</a:t>
            </a:r>
            <a:r>
              <a:rPr lang="en-US" altLang="he-IL" sz="1600" baseline="-25000" dirty="0" err="1">
                <a:solidFill>
                  <a:schemeClr val="tx1"/>
                </a:solidFill>
              </a:rPr>
              <a:t>i</a:t>
            </a:r>
            <a:r>
              <a:rPr lang="en-US" altLang="he-IL" sz="1600" dirty="0">
                <a:solidFill>
                  <a:schemeClr val="tx1"/>
                </a:solidFill>
              </a:rPr>
              <a:t>) , </a:t>
            </a:r>
            <a:r>
              <a:rPr lang="en-US" altLang="he-IL" sz="1600" dirty="0" err="1">
                <a:solidFill>
                  <a:schemeClr val="tx1"/>
                </a:solidFill>
              </a:rPr>
              <a:t>r</a:t>
            </a:r>
            <a:r>
              <a:rPr lang="en-US" altLang="he-IL" sz="1600" baseline="-25000" dirty="0" err="1">
                <a:solidFill>
                  <a:schemeClr val="tx1"/>
                </a:solidFill>
              </a:rPr>
              <a:t>i</a:t>
            </a:r>
            <a:r>
              <a:rPr lang="en-US" altLang="he-IL" sz="1600" dirty="0">
                <a:solidFill>
                  <a:schemeClr val="tx1"/>
                </a:solidFill>
              </a:rPr>
              <a:t> )  [yes, send </a:t>
            </a:r>
            <a:r>
              <a:rPr lang="en-US" altLang="he-IL" sz="1600" dirty="0" err="1">
                <a:solidFill>
                  <a:schemeClr val="tx1"/>
                </a:solidFill>
              </a:rPr>
              <a:t>r</a:t>
            </a:r>
            <a:r>
              <a:rPr lang="en-US" altLang="he-IL" sz="1600" baseline="-25000" dirty="0" err="1">
                <a:solidFill>
                  <a:schemeClr val="tx1"/>
                </a:solidFill>
              </a:rPr>
              <a:t>i</a:t>
            </a:r>
            <a:r>
              <a:rPr lang="en-US" altLang="he-IL" sz="1600" baseline="-25000" dirty="0">
                <a:solidFill>
                  <a:schemeClr val="tx1"/>
                </a:solidFill>
              </a:rPr>
              <a:t> </a:t>
            </a:r>
            <a:r>
              <a:rPr lang="en-US" altLang="he-IL" sz="1600" dirty="0">
                <a:solidFill>
                  <a:schemeClr val="tx1"/>
                </a:solidFill>
              </a:rPr>
              <a:t> `in the clear’ !!]</a:t>
            </a:r>
            <a:br>
              <a:rPr lang="en-US" altLang="he-IL" sz="1600" dirty="0">
                <a:solidFill>
                  <a:srgbClr val="FF00FF"/>
                </a:solidFill>
              </a:rPr>
            </a:br>
            <a:br>
              <a:rPr lang="en-US" altLang="he-IL" sz="1600" dirty="0">
                <a:solidFill>
                  <a:srgbClr val="FF00FF"/>
                </a:solidFill>
              </a:rPr>
            </a:br>
            <a:br>
              <a:rPr lang="en-US" altLang="he-IL" sz="1600" dirty="0">
                <a:solidFill>
                  <a:srgbClr val="FF00FF"/>
                </a:solidFill>
              </a:rPr>
            </a:br>
            <a:br>
              <a:rPr lang="en-US" altLang="he-IL" sz="1600" dirty="0">
                <a:solidFill>
                  <a:srgbClr val="FF00FF"/>
                </a:solidFill>
              </a:rPr>
            </a:br>
            <a:br>
              <a:rPr lang="en-US" altLang="he-IL" sz="1600" dirty="0">
                <a:solidFill>
                  <a:srgbClr val="FF00FF"/>
                </a:solidFill>
              </a:rPr>
            </a:br>
            <a:br>
              <a:rPr lang="en-US" altLang="he-IL" sz="1600" dirty="0">
                <a:solidFill>
                  <a:srgbClr val="FF00FF"/>
                </a:solidFill>
              </a:rPr>
            </a:br>
            <a:br>
              <a:rPr lang="en-US" altLang="he-IL" sz="1600" dirty="0">
                <a:solidFill>
                  <a:srgbClr val="FF00FF"/>
                </a:solidFill>
              </a:rPr>
            </a:br>
            <a:br>
              <a:rPr lang="en-US" altLang="he-IL" sz="1600" dirty="0">
                <a:solidFill>
                  <a:srgbClr val="FF00FF"/>
                </a:solidFill>
              </a:rPr>
            </a:br>
            <a:br>
              <a:rPr lang="en-US" altLang="he-IL" sz="1600" dirty="0">
                <a:solidFill>
                  <a:srgbClr val="FF00FF"/>
                </a:solidFill>
              </a:rPr>
            </a:br>
            <a:br>
              <a:rPr lang="en-US" altLang="he-IL" sz="1600" dirty="0">
                <a:solidFill>
                  <a:srgbClr val="FF00FF"/>
                </a:solidFill>
              </a:rPr>
            </a:br>
            <a:br>
              <a:rPr lang="en-US" altLang="he-IL" sz="1600" dirty="0">
                <a:solidFill>
                  <a:srgbClr val="FF00FF"/>
                </a:solidFill>
              </a:rPr>
            </a:br>
            <a:br>
              <a:rPr lang="en-US" altLang="he-IL" sz="1600" dirty="0">
                <a:solidFill>
                  <a:srgbClr val="FF00FF"/>
                </a:solidFill>
              </a:rPr>
            </a:br>
            <a:endParaRPr lang="en-US" altLang="he-IL" sz="1600" dirty="0">
              <a:solidFill>
                <a:srgbClr val="FF00FF"/>
              </a:solidFill>
            </a:endParaRPr>
          </a:p>
          <a:p>
            <a:pPr marL="33655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>
                <a:solidFill>
                  <a:srgbClr val="FF00FF"/>
                </a:solidFill>
                <a:sym typeface="Symbol" panose="05050102010706020507" pitchFamily="18" charset="2"/>
              </a:rPr>
              <a:t>Q: why do we need to output, send </a:t>
            </a:r>
            <a:r>
              <a:rPr lang="en-US" altLang="he-IL" sz="1600" dirty="0" err="1">
                <a:solidFill>
                  <a:srgbClr val="FF00FF"/>
                </a:solidFill>
              </a:rPr>
              <a:t>r</a:t>
            </a:r>
            <a:r>
              <a:rPr lang="en-US" altLang="he-IL" sz="1600" baseline="-25000" dirty="0" err="1">
                <a:solidFill>
                  <a:srgbClr val="FF00FF"/>
                </a:solidFill>
              </a:rPr>
              <a:t>i</a:t>
            </a:r>
            <a:r>
              <a:rPr lang="en-US" altLang="he-IL" sz="1800" dirty="0"/>
              <a:t>?</a:t>
            </a:r>
            <a:endParaRPr lang="en-US" altLang="he-IL" sz="2000" dirty="0">
              <a:solidFill>
                <a:srgbClr val="FF00FF"/>
              </a:solidFill>
              <a:sym typeface="Symbol" panose="05050102010706020507" pitchFamily="18" charset="2"/>
            </a:endParaRP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>
                <a:solidFill>
                  <a:srgbClr val="FF00FF"/>
                </a:solidFill>
                <a:sym typeface="Symbol" panose="05050102010706020507" pitchFamily="18" charset="2"/>
              </a:rPr>
              <a:t>Overhead: per-bot communication, computation…  optimization??</a:t>
            </a:r>
            <a:endParaRPr lang="en-US" altLang="he-IL" sz="2000" dirty="0">
              <a:solidFill>
                <a:srgbClr val="FF00FF"/>
              </a:solidFill>
            </a:endParaRP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>
              <a:solidFill>
                <a:srgbClr val="FF00FF"/>
              </a:solidFill>
            </a:endParaRP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3200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463741"/>
              </p:ext>
            </p:extLst>
          </p:nvPr>
        </p:nvGraphicFramePr>
        <p:xfrm>
          <a:off x="3235325" y="4137711"/>
          <a:ext cx="2228850" cy="360364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051797"/>
              </p:ext>
            </p:extLst>
          </p:nvPr>
        </p:nvGraphicFramePr>
        <p:xfrm>
          <a:off x="5713413" y="5158474"/>
          <a:ext cx="2228850" cy="360363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43110"/>
              </p:ext>
            </p:extLst>
          </p:nvPr>
        </p:nvGraphicFramePr>
        <p:xfrm>
          <a:off x="939800" y="5160061"/>
          <a:ext cx="2228850" cy="360364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val 117"/>
          <p:cNvSpPr>
            <a:spLocks noChangeArrowheads="1"/>
          </p:cNvSpPr>
          <p:nvPr/>
        </p:nvSpPr>
        <p:spPr bwMode="auto">
          <a:xfrm>
            <a:off x="4135438" y="4752074"/>
            <a:ext cx="603250" cy="523875"/>
          </a:xfrm>
          <a:prstGeom prst="ellipse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4800"/>
              <a:t>+</a:t>
            </a:r>
          </a:p>
        </p:txBody>
      </p:sp>
      <p:sp>
        <p:nvSpPr>
          <p:cNvPr id="9" name="Freeform 118"/>
          <p:cNvSpPr>
            <a:spLocks/>
          </p:cNvSpPr>
          <p:nvPr/>
        </p:nvSpPr>
        <p:spPr bwMode="auto">
          <a:xfrm>
            <a:off x="2028825" y="4879074"/>
            <a:ext cx="2117725" cy="296862"/>
          </a:xfrm>
          <a:custGeom>
            <a:avLst/>
            <a:gdLst>
              <a:gd name="T0" fmla="*/ 0 w 1334"/>
              <a:gd name="T1" fmla="*/ 2147483646 h 187"/>
              <a:gd name="T2" fmla="*/ 2147483646 w 1334"/>
              <a:gd name="T3" fmla="*/ 2147483646 h 187"/>
              <a:gd name="T4" fmla="*/ 2147483646 w 1334"/>
              <a:gd name="T5" fmla="*/ 2147483646 h 1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4" h="187">
                <a:moveTo>
                  <a:pt x="0" y="187"/>
                </a:moveTo>
                <a:cubicBezTo>
                  <a:pt x="57" y="111"/>
                  <a:pt x="115" y="36"/>
                  <a:pt x="337" y="18"/>
                </a:cubicBezTo>
                <a:cubicBezTo>
                  <a:pt x="559" y="0"/>
                  <a:pt x="946" y="40"/>
                  <a:pt x="1334" y="81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" name="Freeform 119"/>
          <p:cNvSpPr>
            <a:spLocks/>
          </p:cNvSpPr>
          <p:nvPr/>
        </p:nvSpPr>
        <p:spPr bwMode="auto">
          <a:xfrm>
            <a:off x="4738688" y="4815574"/>
            <a:ext cx="2171700" cy="336550"/>
          </a:xfrm>
          <a:custGeom>
            <a:avLst/>
            <a:gdLst>
              <a:gd name="T0" fmla="*/ 0 w 1368"/>
              <a:gd name="T1" fmla="*/ 2147483646 h 212"/>
              <a:gd name="T2" fmla="*/ 2147483646 w 1368"/>
              <a:gd name="T3" fmla="*/ 2147483646 h 212"/>
              <a:gd name="T4" fmla="*/ 2147483646 w 1368"/>
              <a:gd name="T5" fmla="*/ 2147483646 h 2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68" h="212">
                <a:moveTo>
                  <a:pt x="0" y="114"/>
                </a:moveTo>
                <a:cubicBezTo>
                  <a:pt x="468" y="57"/>
                  <a:pt x="936" y="0"/>
                  <a:pt x="1152" y="16"/>
                </a:cubicBezTo>
                <a:cubicBezTo>
                  <a:pt x="1368" y="32"/>
                  <a:pt x="1275" y="181"/>
                  <a:pt x="1299" y="212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1" name="Line 120"/>
          <p:cNvSpPr>
            <a:spLocks noChangeShapeType="1"/>
          </p:cNvSpPr>
          <p:nvPr/>
        </p:nvSpPr>
        <p:spPr bwMode="auto">
          <a:xfrm>
            <a:off x="4403725" y="4417111"/>
            <a:ext cx="22225" cy="3349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" name="Text Box 121"/>
          <p:cNvSpPr txBox="1">
            <a:spLocks noChangeArrowheads="1"/>
          </p:cNvSpPr>
          <p:nvPr/>
        </p:nvSpPr>
        <p:spPr bwMode="auto">
          <a:xfrm>
            <a:off x="679450" y="4740961"/>
            <a:ext cx="1308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 m</a:t>
            </a:r>
          </a:p>
        </p:txBody>
      </p:sp>
      <p:sp>
        <p:nvSpPr>
          <p:cNvPr id="13" name="Text Box 122"/>
          <p:cNvSpPr txBox="1">
            <a:spLocks noChangeArrowheads="1"/>
          </p:cNvSpPr>
          <p:nvPr/>
        </p:nvSpPr>
        <p:spPr bwMode="auto">
          <a:xfrm>
            <a:off x="6862041" y="4527424"/>
            <a:ext cx="1476984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/>
              <a:t>Ciphertext c:</a:t>
            </a:r>
          </a:p>
          <a:p>
            <a:pPr marL="0" lvl="1" indent="0" algn="ctr" eaLnBrk="1" hangingPunct="1">
              <a:spcBef>
                <a:spcPct val="0"/>
              </a:spcBef>
              <a:buClrTx/>
            </a:pPr>
            <a:r>
              <a:rPr lang="en-US" altLang="he-IL" sz="1800" dirty="0"/>
              <a:t>f(</a:t>
            </a:r>
            <a:r>
              <a:rPr lang="en-US" altLang="he-IL" sz="1600" dirty="0" err="1">
                <a:solidFill>
                  <a:srgbClr val="FF00FF"/>
                </a:solidFill>
              </a:rPr>
              <a:t>r</a:t>
            </a:r>
            <a:r>
              <a:rPr lang="en-US" altLang="he-IL" sz="1600" baseline="-25000" dirty="0" err="1">
                <a:solidFill>
                  <a:srgbClr val="FF00FF"/>
                </a:solidFill>
              </a:rPr>
              <a:t>i</a:t>
            </a:r>
            <a:r>
              <a:rPr lang="en-US" altLang="he-IL" sz="1800" dirty="0"/>
              <a:t>)+m[</a:t>
            </a:r>
            <a:r>
              <a:rPr lang="en-US" altLang="he-IL" sz="1800" dirty="0" err="1"/>
              <a:t>i</a:t>
            </a:r>
            <a:r>
              <a:rPr lang="en-US" altLang="he-IL" sz="1800" dirty="0"/>
              <a:t>], </a:t>
            </a:r>
            <a:r>
              <a:rPr lang="en-US" altLang="he-IL" sz="1600" dirty="0" err="1">
                <a:solidFill>
                  <a:srgbClr val="FF00FF"/>
                </a:solidFill>
              </a:rPr>
              <a:t>r</a:t>
            </a:r>
            <a:r>
              <a:rPr lang="en-US" altLang="he-IL" sz="1600" baseline="-25000" dirty="0" err="1">
                <a:solidFill>
                  <a:srgbClr val="FF00FF"/>
                </a:solidFill>
              </a:rPr>
              <a:t>i</a:t>
            </a:r>
            <a:endParaRPr lang="en-US" altLang="he-IL" sz="1800" dirty="0"/>
          </a:p>
          <a:p>
            <a:pPr marL="0" lvl="1" indent="0" algn="ctr" eaLnBrk="1" hangingPunct="1">
              <a:spcBef>
                <a:spcPct val="0"/>
              </a:spcBef>
              <a:buClrTx/>
            </a:pPr>
            <a:endParaRPr lang="en-US" altLang="he-IL" sz="1800" dirty="0"/>
          </a:p>
        </p:txBody>
      </p:sp>
      <p:sp>
        <p:nvSpPr>
          <p:cNvPr id="14" name="Rectangle 124"/>
          <p:cNvSpPr>
            <a:spLocks noChangeArrowheads="1"/>
          </p:cNvSpPr>
          <p:nvPr/>
        </p:nvSpPr>
        <p:spPr bwMode="auto">
          <a:xfrm>
            <a:off x="3469481" y="3497949"/>
            <a:ext cx="1534567" cy="386556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lvl="1" indent="0" algn="ctr" eaLnBrk="1" hangingPunct="1">
              <a:spcBef>
                <a:spcPct val="0"/>
              </a:spcBef>
              <a:buClrTx/>
            </a:pPr>
            <a:r>
              <a:rPr lang="en-US" altLang="he-IL" sz="1800" dirty="0"/>
              <a:t>f(</a:t>
            </a:r>
            <a:r>
              <a:rPr lang="en-US" altLang="he-IL" sz="1600" dirty="0" err="1">
                <a:solidFill>
                  <a:srgbClr val="FF00FF"/>
                </a:solidFill>
              </a:rPr>
              <a:t>r</a:t>
            </a:r>
            <a:r>
              <a:rPr lang="en-US" altLang="he-IL" sz="1600" baseline="-25000" dirty="0" err="1">
                <a:solidFill>
                  <a:srgbClr val="FF00FF"/>
                </a:solidFill>
              </a:rPr>
              <a:t>i</a:t>
            </a:r>
            <a:r>
              <a:rPr lang="en-US" altLang="he-IL" sz="1800" dirty="0"/>
              <a:t>)</a:t>
            </a:r>
          </a:p>
        </p:txBody>
      </p:sp>
      <p:sp>
        <p:nvSpPr>
          <p:cNvPr id="15" name="Line 125"/>
          <p:cNvSpPr>
            <a:spLocks noChangeShapeType="1"/>
          </p:cNvSpPr>
          <p:nvPr/>
        </p:nvSpPr>
        <p:spPr bwMode="auto">
          <a:xfrm>
            <a:off x="2555776" y="3645025"/>
            <a:ext cx="924733" cy="3852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6" name="Line 126"/>
          <p:cNvSpPr>
            <a:spLocks noChangeShapeType="1"/>
          </p:cNvSpPr>
          <p:nvPr/>
        </p:nvSpPr>
        <p:spPr bwMode="auto">
          <a:xfrm>
            <a:off x="4344988" y="3847199"/>
            <a:ext cx="11112" cy="3000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7" name="Text Box 123"/>
          <p:cNvSpPr txBox="1">
            <a:spLocks noChangeArrowheads="1"/>
          </p:cNvSpPr>
          <p:nvPr/>
        </p:nvSpPr>
        <p:spPr bwMode="auto">
          <a:xfrm>
            <a:off x="111084" y="3536211"/>
            <a:ext cx="2488480" cy="291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400050" lvl="1" indent="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rgbClr val="FF00FF"/>
                </a:solidFill>
              </a:rPr>
              <a:t>random n-bit string </a:t>
            </a:r>
            <a:r>
              <a:rPr lang="en-US" altLang="he-IL" sz="1600" dirty="0" err="1">
                <a:solidFill>
                  <a:srgbClr val="FF00FF"/>
                </a:solidFill>
              </a:rPr>
              <a:t>r</a:t>
            </a:r>
            <a:r>
              <a:rPr lang="en-US" altLang="he-IL" sz="1600" baseline="-25000" dirty="0" err="1">
                <a:solidFill>
                  <a:srgbClr val="FF00FF"/>
                </a:solidFill>
              </a:rPr>
              <a:t>i</a:t>
            </a:r>
            <a:endParaRPr lang="en-US" altLang="he-IL" sz="16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4522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he-IL" sz="180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12750" y="246856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Random Function </a:t>
            </a:r>
            <a:r>
              <a:rPr lang="en-US" altLang="he-IL" sz="4000" dirty="0">
                <a:solidFill>
                  <a:srgbClr val="FF0000"/>
                </a:solidFill>
              </a:rPr>
              <a:t>Stateless</a:t>
            </a:r>
            <a:r>
              <a:rPr lang="en-US" altLang="he-IL" sz="4000" dirty="0"/>
              <a:t> Encryption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2765" y="1047299"/>
            <a:ext cx="8240713" cy="2816225"/>
          </a:xfrm>
        </p:spPr>
        <p:txBody>
          <a:bodyPr/>
          <a:lstStyle/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>
                <a:solidFill>
                  <a:srgbClr val="FF00FF"/>
                </a:solidFill>
              </a:rPr>
              <a:t>Optimization</a:t>
            </a:r>
            <a:r>
              <a:rPr lang="en-US" altLang="he-IL" sz="2000" dirty="0">
                <a:solidFill>
                  <a:schemeClr val="tx1"/>
                </a:solidFill>
              </a:rPr>
              <a:t>: operate in blocks (say of n bits)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chemeClr val="tx1"/>
                </a:solidFill>
              </a:rPr>
              <a:t>f be random function from n-bits strings (`blocks’) to n-bits strings (`blocks’)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chemeClr val="tx1"/>
                </a:solidFill>
              </a:rPr>
              <a:t>p(</a:t>
            </a:r>
            <a:r>
              <a:rPr lang="en-US" altLang="he-IL" sz="1600" dirty="0" err="1">
                <a:solidFill>
                  <a:schemeClr val="tx1"/>
                </a:solidFill>
              </a:rPr>
              <a:t>i</a:t>
            </a:r>
            <a:r>
              <a:rPr lang="en-US" altLang="he-IL" sz="1600" dirty="0">
                <a:solidFill>
                  <a:schemeClr val="tx1"/>
                </a:solidFill>
              </a:rPr>
              <a:t>) be </a:t>
            </a:r>
            <a:r>
              <a:rPr lang="en-US" altLang="he-IL" sz="1600" dirty="0" err="1">
                <a:solidFill>
                  <a:schemeClr val="tx1"/>
                </a:solidFill>
              </a:rPr>
              <a:t>i-th</a:t>
            </a:r>
            <a:r>
              <a:rPr lang="en-US" altLang="he-IL" sz="1600" dirty="0">
                <a:solidFill>
                  <a:schemeClr val="tx1"/>
                </a:solidFill>
              </a:rPr>
              <a:t> block of n-bits of plaintext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chemeClr val="tx1"/>
                </a:solidFill>
              </a:rPr>
              <a:t>c(</a:t>
            </a:r>
            <a:r>
              <a:rPr lang="en-US" altLang="he-IL" sz="1600" dirty="0" err="1">
                <a:solidFill>
                  <a:schemeClr val="tx1"/>
                </a:solidFill>
              </a:rPr>
              <a:t>i</a:t>
            </a:r>
            <a:r>
              <a:rPr lang="en-US" altLang="he-IL" sz="1600" dirty="0">
                <a:solidFill>
                  <a:schemeClr val="tx1"/>
                </a:solidFill>
              </a:rPr>
              <a:t>) be </a:t>
            </a:r>
            <a:r>
              <a:rPr lang="en-US" altLang="he-IL" sz="1600" dirty="0" err="1">
                <a:solidFill>
                  <a:schemeClr val="tx1"/>
                </a:solidFill>
              </a:rPr>
              <a:t>i-th</a:t>
            </a:r>
            <a:r>
              <a:rPr lang="en-US" altLang="he-IL" sz="1600" dirty="0">
                <a:solidFill>
                  <a:schemeClr val="tx1"/>
                </a:solidFill>
              </a:rPr>
              <a:t> block of n-bits of ciphertext 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>
                <a:solidFill>
                  <a:schemeClr val="tx1"/>
                </a:solidFill>
              </a:rPr>
              <a:t>For each block (say number </a:t>
            </a:r>
            <a:r>
              <a:rPr lang="en-US" altLang="he-IL" sz="2000" dirty="0" err="1">
                <a:solidFill>
                  <a:schemeClr val="tx1"/>
                </a:solidFill>
              </a:rPr>
              <a:t>i</a:t>
            </a:r>
            <a:r>
              <a:rPr lang="en-US" altLang="he-IL" sz="2000" dirty="0">
                <a:solidFill>
                  <a:schemeClr val="tx1"/>
                </a:solidFill>
              </a:rPr>
              <a:t>):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chemeClr val="tx1"/>
                </a:solidFill>
              </a:rPr>
              <a:t>Select random n-bit string </a:t>
            </a:r>
            <a:r>
              <a:rPr lang="en-US" altLang="he-IL" sz="1600" dirty="0" err="1">
                <a:solidFill>
                  <a:schemeClr val="tx1"/>
                </a:solidFill>
              </a:rPr>
              <a:t>r</a:t>
            </a:r>
            <a:r>
              <a:rPr lang="en-US" altLang="he-IL" sz="1600" baseline="-25000" dirty="0" err="1">
                <a:solidFill>
                  <a:schemeClr val="tx1"/>
                </a:solidFill>
              </a:rPr>
              <a:t>i</a:t>
            </a:r>
            <a:endParaRPr lang="en-US" altLang="he-IL" sz="1600" dirty="0">
              <a:solidFill>
                <a:schemeClr val="tx1"/>
              </a:solidFill>
            </a:endParaRP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chemeClr val="tx1"/>
                </a:solidFill>
              </a:rPr>
              <a:t>Let c(</a:t>
            </a:r>
            <a:r>
              <a:rPr lang="en-US" altLang="he-IL" sz="1600" dirty="0" err="1">
                <a:solidFill>
                  <a:schemeClr val="tx1"/>
                </a:solidFill>
              </a:rPr>
              <a:t>i</a:t>
            </a:r>
            <a:r>
              <a:rPr lang="en-US" altLang="he-IL" sz="1600" dirty="0">
                <a:solidFill>
                  <a:schemeClr val="tx1"/>
                </a:solidFill>
              </a:rPr>
              <a:t>)=( p(</a:t>
            </a:r>
            <a:r>
              <a:rPr lang="en-US" altLang="he-IL" sz="1600" dirty="0" err="1">
                <a:solidFill>
                  <a:schemeClr val="tx1"/>
                </a:solidFill>
              </a:rPr>
              <a:t>i</a:t>
            </a:r>
            <a:r>
              <a:rPr lang="en-US" altLang="he-IL" sz="1600" dirty="0">
                <a:solidFill>
                  <a:schemeClr val="tx1"/>
                </a:solidFill>
              </a:rPr>
              <a:t>)+f(</a:t>
            </a:r>
            <a:r>
              <a:rPr lang="en-US" altLang="he-IL" sz="1600" dirty="0" err="1">
                <a:solidFill>
                  <a:schemeClr val="tx1"/>
                </a:solidFill>
              </a:rPr>
              <a:t>r</a:t>
            </a:r>
            <a:r>
              <a:rPr lang="en-US" altLang="he-IL" sz="1600" baseline="-25000" dirty="0" err="1">
                <a:solidFill>
                  <a:schemeClr val="tx1"/>
                </a:solidFill>
              </a:rPr>
              <a:t>i</a:t>
            </a:r>
            <a:r>
              <a:rPr lang="en-US" altLang="he-IL" sz="1600" dirty="0">
                <a:solidFill>
                  <a:schemeClr val="tx1"/>
                </a:solidFill>
              </a:rPr>
              <a:t>) , </a:t>
            </a:r>
            <a:r>
              <a:rPr lang="en-US" altLang="he-IL" sz="1600" dirty="0" err="1">
                <a:solidFill>
                  <a:schemeClr val="tx1"/>
                </a:solidFill>
              </a:rPr>
              <a:t>r</a:t>
            </a:r>
            <a:r>
              <a:rPr lang="en-US" altLang="he-IL" sz="1600" baseline="-25000" dirty="0" err="1">
                <a:solidFill>
                  <a:schemeClr val="tx1"/>
                </a:solidFill>
              </a:rPr>
              <a:t>i</a:t>
            </a:r>
            <a:r>
              <a:rPr lang="en-US" altLang="he-IL" sz="1600" dirty="0">
                <a:solidFill>
                  <a:schemeClr val="tx1"/>
                </a:solidFill>
              </a:rPr>
              <a:t> )  [yes, send </a:t>
            </a:r>
            <a:r>
              <a:rPr lang="en-US" altLang="he-IL" sz="1600" dirty="0" err="1">
                <a:solidFill>
                  <a:schemeClr val="tx1"/>
                </a:solidFill>
              </a:rPr>
              <a:t>r</a:t>
            </a:r>
            <a:r>
              <a:rPr lang="en-US" altLang="he-IL" sz="1600" baseline="-25000" dirty="0" err="1">
                <a:solidFill>
                  <a:schemeClr val="tx1"/>
                </a:solidFill>
              </a:rPr>
              <a:t>i</a:t>
            </a:r>
            <a:r>
              <a:rPr lang="en-US" altLang="he-IL" sz="1600" baseline="-25000" dirty="0">
                <a:solidFill>
                  <a:schemeClr val="tx1"/>
                </a:solidFill>
              </a:rPr>
              <a:t> </a:t>
            </a:r>
            <a:r>
              <a:rPr lang="en-US" altLang="he-IL" sz="1600" dirty="0">
                <a:solidFill>
                  <a:schemeClr val="tx1"/>
                </a:solidFill>
              </a:rPr>
              <a:t> `in the clear’ !!]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  <a:t>Same overhead per block, i.e., only 1 bit overhead per bit !!</a:t>
            </a:r>
            <a:b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</a:br>
            <a:b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</a:br>
            <a:b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</a:br>
            <a:b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</a:br>
            <a:b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</a:br>
            <a:b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</a:br>
            <a:endParaRPr lang="en-US" altLang="he-IL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>
              <a:solidFill>
                <a:srgbClr val="FF00FF"/>
              </a:solidFill>
              <a:sym typeface="Symbol" panose="05050102010706020507" pitchFamily="18" charset="2"/>
            </a:endParaRP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>
                <a:solidFill>
                  <a:srgbClr val="FF0000"/>
                </a:solidFill>
                <a:sym typeface="Symbol" panose="05050102010706020507" pitchFamily="18" charset="2"/>
              </a:rPr>
              <a:t>Challenge: sharing such random function f !!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rgbClr val="FF0000"/>
                </a:solidFill>
                <a:sym typeface="Symbol" panose="05050102010706020507" pitchFamily="18" charset="2"/>
              </a:rPr>
              <a:t>Size of table? 2^n entries of n bits each… </a:t>
            </a:r>
            <a:endParaRPr lang="en-US" altLang="he-IL" sz="20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>
                <a:solidFill>
                  <a:srgbClr val="FF0000"/>
                </a:solidFill>
                <a:sym typeface="Symbol" panose="05050102010706020507" pitchFamily="18" charset="2"/>
              </a:rPr>
              <a:t>Next: use </a:t>
            </a:r>
            <a:r>
              <a:rPr lang="en-US" altLang="he-IL" sz="2000" b="1" dirty="0">
                <a:solidFill>
                  <a:srgbClr val="FF0000"/>
                </a:solidFill>
                <a:sym typeface="Symbol" panose="05050102010706020507" pitchFamily="18" charset="2"/>
              </a:rPr>
              <a:t>pseudo-random function </a:t>
            </a:r>
            <a:r>
              <a:rPr lang="en-US" altLang="he-IL" sz="2000" dirty="0">
                <a:solidFill>
                  <a:srgbClr val="FF0000"/>
                </a:solidFill>
                <a:sym typeface="Symbol" panose="05050102010706020507" pitchFamily="18" charset="2"/>
              </a:rPr>
              <a:t>instead !</a:t>
            </a:r>
            <a:endParaRPr lang="en-US" altLang="he-IL" sz="2000" dirty="0">
              <a:solidFill>
                <a:srgbClr val="FF0000"/>
              </a:solidFill>
            </a:endParaRP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>
              <a:solidFill>
                <a:srgbClr val="FF00FF"/>
              </a:solidFill>
            </a:endParaRP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3200" dirty="0"/>
          </a:p>
        </p:txBody>
      </p:sp>
      <p:sp>
        <p:nvSpPr>
          <p:cNvPr id="8" name="Oval 117"/>
          <p:cNvSpPr>
            <a:spLocks noChangeArrowheads="1"/>
          </p:cNvSpPr>
          <p:nvPr/>
        </p:nvSpPr>
        <p:spPr bwMode="auto">
          <a:xfrm>
            <a:off x="4084364" y="4489301"/>
            <a:ext cx="603250" cy="523875"/>
          </a:xfrm>
          <a:prstGeom prst="ellipse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4800" dirty="0"/>
              <a:t>+</a:t>
            </a:r>
          </a:p>
        </p:txBody>
      </p:sp>
      <p:sp>
        <p:nvSpPr>
          <p:cNvPr id="11" name="Line 120"/>
          <p:cNvSpPr>
            <a:spLocks noChangeShapeType="1"/>
          </p:cNvSpPr>
          <p:nvPr/>
        </p:nvSpPr>
        <p:spPr bwMode="auto">
          <a:xfrm flipH="1">
            <a:off x="4356100" y="4212774"/>
            <a:ext cx="0" cy="32633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" name="Text Box 121"/>
          <p:cNvSpPr txBox="1">
            <a:spLocks noChangeArrowheads="1"/>
          </p:cNvSpPr>
          <p:nvPr/>
        </p:nvSpPr>
        <p:spPr bwMode="auto">
          <a:xfrm>
            <a:off x="873644" y="4569655"/>
            <a:ext cx="2472450" cy="37151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he-IL" sz="1800" dirty="0"/>
              <a:t>Plaintext n-bit block m</a:t>
            </a:r>
            <a:r>
              <a:rPr lang="en-US" altLang="he-IL" sz="1800" baseline="-25000" dirty="0"/>
              <a:t>i</a:t>
            </a:r>
            <a:endParaRPr lang="en-US" altLang="he-IL" sz="1800" dirty="0"/>
          </a:p>
        </p:txBody>
      </p:sp>
      <p:sp>
        <p:nvSpPr>
          <p:cNvPr id="13" name="Text Box 122"/>
          <p:cNvSpPr txBox="1">
            <a:spLocks noChangeArrowheads="1"/>
          </p:cNvSpPr>
          <p:nvPr/>
        </p:nvSpPr>
        <p:spPr bwMode="auto">
          <a:xfrm>
            <a:off x="5425884" y="4565481"/>
            <a:ext cx="3347594" cy="37151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he-IL" sz="1800" dirty="0"/>
              <a:t>Ciphertext n-bit block c</a:t>
            </a:r>
            <a:r>
              <a:rPr lang="en-US" altLang="he-IL" sz="1800" baseline="-25000" dirty="0"/>
              <a:t>i</a:t>
            </a:r>
            <a:r>
              <a:rPr lang="en-US" altLang="he-IL" sz="1800" dirty="0"/>
              <a:t>=</a:t>
            </a:r>
            <a:r>
              <a:rPr lang="en-US" altLang="he-IL" sz="1800" dirty="0" err="1"/>
              <a:t>m</a:t>
            </a:r>
            <a:r>
              <a:rPr lang="en-US" altLang="he-IL" sz="1800" baseline="-25000" dirty="0" err="1"/>
              <a:t>i</a:t>
            </a:r>
            <a:r>
              <a:rPr lang="en-US" altLang="he-IL" sz="1800" dirty="0" err="1"/>
              <a:t>+</a:t>
            </a:r>
            <a:r>
              <a:rPr lang="en-US" altLang="he-IL" sz="1600" dirty="0" err="1"/>
              <a:t>f</a:t>
            </a:r>
            <a:r>
              <a:rPr lang="en-US" altLang="he-IL" sz="1600" dirty="0"/>
              <a:t>(</a:t>
            </a:r>
            <a:r>
              <a:rPr lang="en-US" altLang="he-IL" sz="1400" dirty="0" err="1">
                <a:solidFill>
                  <a:srgbClr val="FF00FF"/>
                </a:solidFill>
              </a:rPr>
              <a:t>r</a:t>
            </a:r>
            <a:r>
              <a:rPr lang="en-US" altLang="he-IL" sz="1400" baseline="-25000" dirty="0" err="1">
                <a:solidFill>
                  <a:srgbClr val="FF00FF"/>
                </a:solidFill>
              </a:rPr>
              <a:t>i</a:t>
            </a:r>
            <a:r>
              <a:rPr lang="en-US" altLang="he-IL" sz="1600" dirty="0"/>
              <a:t>)</a:t>
            </a:r>
          </a:p>
        </p:txBody>
      </p:sp>
      <p:sp>
        <p:nvSpPr>
          <p:cNvPr id="14" name="Rectangle 124"/>
          <p:cNvSpPr>
            <a:spLocks noChangeArrowheads="1"/>
          </p:cNvSpPr>
          <p:nvPr/>
        </p:nvSpPr>
        <p:spPr bwMode="auto">
          <a:xfrm>
            <a:off x="3469481" y="3284984"/>
            <a:ext cx="1534567" cy="386556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lvl="1" indent="0" algn="ctr" eaLnBrk="1" hangingPunct="1">
              <a:spcBef>
                <a:spcPct val="0"/>
              </a:spcBef>
              <a:buClrTx/>
            </a:pPr>
            <a:r>
              <a:rPr lang="en-US" altLang="he-IL" sz="1800" dirty="0"/>
              <a:t>f(</a:t>
            </a:r>
            <a:r>
              <a:rPr lang="en-US" altLang="he-IL" sz="1600" dirty="0" err="1">
                <a:solidFill>
                  <a:srgbClr val="FF00FF"/>
                </a:solidFill>
              </a:rPr>
              <a:t>r</a:t>
            </a:r>
            <a:r>
              <a:rPr lang="en-US" altLang="he-IL" sz="1600" baseline="-25000" dirty="0" err="1">
                <a:solidFill>
                  <a:srgbClr val="FF00FF"/>
                </a:solidFill>
              </a:rPr>
              <a:t>i</a:t>
            </a:r>
            <a:r>
              <a:rPr lang="en-US" altLang="he-IL" sz="1800" dirty="0"/>
              <a:t>)</a:t>
            </a:r>
          </a:p>
        </p:txBody>
      </p:sp>
      <p:sp>
        <p:nvSpPr>
          <p:cNvPr id="15" name="Line 125"/>
          <p:cNvSpPr>
            <a:spLocks noChangeShapeType="1"/>
          </p:cNvSpPr>
          <p:nvPr/>
        </p:nvSpPr>
        <p:spPr bwMode="auto">
          <a:xfrm>
            <a:off x="2555776" y="3432060"/>
            <a:ext cx="924733" cy="3852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6" name="Line 126"/>
          <p:cNvSpPr>
            <a:spLocks noChangeShapeType="1"/>
          </p:cNvSpPr>
          <p:nvPr/>
        </p:nvSpPr>
        <p:spPr bwMode="auto">
          <a:xfrm>
            <a:off x="4344988" y="3634234"/>
            <a:ext cx="11112" cy="3000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7" name="Text Box 123"/>
          <p:cNvSpPr txBox="1">
            <a:spLocks noChangeArrowheads="1"/>
          </p:cNvSpPr>
          <p:nvPr/>
        </p:nvSpPr>
        <p:spPr bwMode="auto">
          <a:xfrm>
            <a:off x="412750" y="3323246"/>
            <a:ext cx="2186814" cy="488468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400050" lvl="1" indent="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rgbClr val="FF00FF"/>
                </a:solidFill>
              </a:rPr>
              <a:t>random n-bit string </a:t>
            </a:r>
            <a:r>
              <a:rPr lang="en-US" altLang="he-IL" sz="1600" dirty="0" err="1">
                <a:solidFill>
                  <a:srgbClr val="FF00FF"/>
                </a:solidFill>
              </a:rPr>
              <a:t>r</a:t>
            </a:r>
            <a:r>
              <a:rPr lang="en-US" altLang="he-IL" sz="1600" baseline="-25000" dirty="0" err="1">
                <a:solidFill>
                  <a:srgbClr val="FF00FF"/>
                </a:solidFill>
              </a:rPr>
              <a:t>i</a:t>
            </a:r>
            <a:endParaRPr lang="en-US" altLang="he-IL" sz="1600" dirty="0">
              <a:solidFill>
                <a:srgbClr val="FF00FF"/>
              </a:solidFill>
            </a:endParaRPr>
          </a:p>
        </p:txBody>
      </p:sp>
      <p:sp>
        <p:nvSpPr>
          <p:cNvPr id="18" name="Text Box 123"/>
          <p:cNvSpPr txBox="1">
            <a:spLocks noChangeArrowheads="1"/>
          </p:cNvSpPr>
          <p:nvPr/>
        </p:nvSpPr>
        <p:spPr bwMode="auto">
          <a:xfrm>
            <a:off x="3003697" y="3914344"/>
            <a:ext cx="2866788" cy="34073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lvl="1" indent="0" algn="ctr" eaLnBrk="1" hangingPunct="1">
              <a:spcBef>
                <a:spcPct val="0"/>
              </a:spcBef>
              <a:buClrTx/>
            </a:pPr>
            <a:r>
              <a:rPr lang="en-US" altLang="he-IL" sz="1600" dirty="0">
                <a:solidFill>
                  <a:srgbClr val="FF00FF"/>
                </a:solidFill>
              </a:rPr>
              <a:t>Pseudo-random n-bit pad </a:t>
            </a:r>
            <a:r>
              <a:rPr lang="en-US" altLang="he-IL" sz="1600" dirty="0"/>
              <a:t>f(</a:t>
            </a:r>
            <a:r>
              <a:rPr lang="en-US" altLang="he-IL" sz="1400" dirty="0" err="1">
                <a:solidFill>
                  <a:srgbClr val="FF00FF"/>
                </a:solidFill>
              </a:rPr>
              <a:t>r</a:t>
            </a:r>
            <a:r>
              <a:rPr lang="en-US" altLang="he-IL" sz="1400" baseline="-25000" dirty="0" err="1">
                <a:solidFill>
                  <a:srgbClr val="FF00FF"/>
                </a:solidFill>
              </a:rPr>
              <a:t>i</a:t>
            </a:r>
            <a:r>
              <a:rPr lang="en-US" altLang="he-IL" sz="1600" dirty="0"/>
              <a:t>)</a:t>
            </a:r>
          </a:p>
        </p:txBody>
      </p:sp>
      <p:cxnSp>
        <p:nvCxnSpPr>
          <p:cNvPr id="3" name="Straight Arrow Connector 2"/>
          <p:cNvCxnSpPr>
            <a:stCxn id="12" idx="3"/>
            <a:endCxn id="8" idx="2"/>
          </p:cNvCxnSpPr>
          <p:nvPr/>
        </p:nvCxnSpPr>
        <p:spPr bwMode="auto">
          <a:xfrm flipV="1">
            <a:off x="3346094" y="4751239"/>
            <a:ext cx="738270" cy="417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8" idx="6"/>
            <a:endCxn id="13" idx="1"/>
          </p:cNvCxnSpPr>
          <p:nvPr/>
        </p:nvCxnSpPr>
        <p:spPr bwMode="auto">
          <a:xfrm flipV="1">
            <a:off x="4687614" y="4751238"/>
            <a:ext cx="738270" cy="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804788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27794" t="41793" r="26097" b="28603"/>
          <a:stretch/>
        </p:blipFill>
        <p:spPr>
          <a:xfrm>
            <a:off x="826319" y="3502900"/>
            <a:ext cx="8279899" cy="2829468"/>
          </a:xfrm>
          <a:prstGeom prst="rect">
            <a:avLst/>
          </a:prstGeom>
        </p:spPr>
      </p:pic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/>
              <a:t>Avoiding State: Pseudo-Random </a:t>
            </a:r>
            <a:r>
              <a:rPr lang="en-US" altLang="he-IL" sz="3600" u="sng" dirty="0"/>
              <a:t>Function</a:t>
            </a:r>
            <a:endParaRPr lang="en-US" altLang="he-IL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Idea: use Pseudo-Random Function (PRF) instead of random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700" dirty="0"/>
                  <a:t>Feasible: PRF is efficient !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What’s a </a:t>
                </a:r>
                <a:r>
                  <a:rPr lang="en-US" altLang="he-IL" sz="2100" b="1" dirty="0"/>
                  <a:t>Pseudo-</a:t>
                </a:r>
                <a:r>
                  <a:rPr lang="en-US" altLang="he-IL" sz="2100" dirty="0"/>
                  <a:t>Random Function (PRF)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he-IL" sz="2100" dirty="0"/>
                  <a:t>?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ct val="65000"/>
                  <a:buFontTx/>
                  <a:buNone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100" dirty="0"/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  <a:blipFill>
                <a:blip r:embed="rId4"/>
                <a:stretch>
                  <a:fillRect l="-73" t="-10256" b="-6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42128"/>
            <a:ext cx="717550" cy="122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5"/>
              <p:cNvSpPr>
                <a:spLocks noChangeArrowheads="1"/>
              </p:cNvSpPr>
              <p:nvPr/>
            </p:nvSpPr>
            <p:spPr bwMode="auto">
              <a:xfrm>
                <a:off x="1754890" y="2204864"/>
                <a:ext cx="3033134" cy="1014413"/>
              </a:xfrm>
              <a:prstGeom prst="rect">
                <a:avLst/>
              </a:prstGeom>
              <a:solidFill>
                <a:srgbClr val="FFFFCC"/>
              </a:solidFill>
              <a:ln w="381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7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ts val="6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6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ts val="5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2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he-IL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he-IL" sz="1800" dirty="0"/>
                  <a:t>  [for random </a:t>
                </a:r>
                <a:r>
                  <a:rPr lang="en-US" altLang="he-IL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1800" dirty="0"/>
                  <a:t>]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he-IL" sz="1800" b="1" u="sng" dirty="0"/>
                  <a:t>or </a:t>
                </a:r>
                <a:br>
                  <a:rPr lang="en-US" altLang="he-IL" sz="1800" u="sng" dirty="0"/>
                </a:br>
                <a:r>
                  <a:rPr lang="en-US" altLang="he-IL" sz="18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random function </a:t>
                </a:r>
                <a:r>
                  <a:rPr lang="en-US" altLang="he-IL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</mc:Choice>
        <mc:Fallback xmlns="">
          <p:sp>
            <p:nvSpPr>
              <p:cNvPr id="2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4890" y="2204864"/>
                <a:ext cx="3033134" cy="1014413"/>
              </a:xfrm>
              <a:prstGeom prst="rect">
                <a:avLst/>
              </a:prstGeom>
              <a:blipFill>
                <a:blip r:embed="rId6"/>
                <a:stretch>
                  <a:fillRect b="-2907"/>
                </a:stretch>
              </a:blipFill>
              <a:ln w="381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6"/>
          <p:cNvSpPr>
            <a:spLocks noChangeShapeType="1"/>
          </p:cNvSpPr>
          <p:nvPr/>
        </p:nvSpPr>
        <p:spPr bwMode="auto">
          <a:xfrm flipV="1">
            <a:off x="1104214" y="2435117"/>
            <a:ext cx="650675" cy="58432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 flipH="1">
            <a:off x="1222804" y="2652728"/>
            <a:ext cx="504825" cy="4794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183969" y="2468578"/>
            <a:ext cx="2825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951627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he-IL" sz="180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>
                <a:solidFill>
                  <a:srgbClr val="FF0000"/>
                </a:solidFill>
              </a:rPr>
              <a:t>Exhaustive Key Search</a:t>
            </a:r>
            <a:endParaRPr lang="en-US" altLang="he-IL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50825" y="981075"/>
                <a:ext cx="8650288" cy="5368925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  <a:defRPr/>
                </a:pPr>
                <a:r>
                  <a:rPr lang="en-US" altLang="he-IL" dirty="0"/>
                  <a:t>Kerckhoffs: Secrecy ≤ secrecy of key 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>
                    <a:solidFill>
                      <a:srgbClr val="FF0000"/>
                    </a:solidFill>
                  </a:rPr>
                  <a:t>Exhaustive Key Search: </a:t>
                </a:r>
                <a:r>
                  <a:rPr lang="en-US" altLang="he-IL" dirty="0"/>
                  <a:t>try all keys </a:t>
                </a:r>
                <a14:m>
                  <m:oMath xmlns:m="http://schemas.openxmlformats.org/officeDocument/2006/math">
                    <m:r>
                      <a:rPr lang="en-US" altLang="he-I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he-IL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he-I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he-I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he-I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he-I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altLang="he-IL" dirty="0"/>
              </a:p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How to identify correct key </a:t>
                </a: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he-IL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he-I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dirty="0"/>
                  <a:t> ??</a:t>
                </a:r>
              </a:p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Depends on </a:t>
                </a:r>
                <a:r>
                  <a:rPr lang="en-US" altLang="he-IL" b="1" dirty="0"/>
                  <a:t>attacker capability (model)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Critical element of security analysis!!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Cipher-Text Only (CTO) attacker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Known-plaintext attacker (KPA)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Chosen-plaintext attacker (CPA)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Chosen-ciphertext attacker (CCA)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Other variants – beyond this course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dirty="0"/>
              </a:p>
            </p:txBody>
          </p:sp>
        </mc:Choice>
        <mc:Fallback xmlns="">
          <p:sp>
            <p:nvSpPr>
              <p:cNvPr id="163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50825" y="981075"/>
                <a:ext cx="8650288" cy="5368925"/>
              </a:xfrm>
              <a:blipFill>
                <a:blip r:embed="rId3"/>
                <a:stretch>
                  <a:fillRect l="-63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936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Constructing a PRF</a:t>
            </a:r>
            <a:endParaRPr lang="en-US" alt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dirty="0">
                    <a:sym typeface="Wingdings" panose="05000000000000000000" pitchFamily="2" charset="2"/>
                  </a:rPr>
                  <a:t>Heuristics: efficient, not proven secure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dirty="0"/>
                  <a:t>[GGM84]: construct PRF from PRG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altLang="he-IL" dirty="0"/>
                  <a:t>Provably secure - if PRG is secure (reduction)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altLang="he-IL" dirty="0"/>
                  <a:t>But many PRG calls for each PRF computation</a:t>
                </a:r>
              </a:p>
              <a:p>
                <a:pPr marL="914400" lvl="1" indent="-457200">
                  <a:buFont typeface="Wingdings" panose="05000000000000000000" pitchFamily="2" charset="2"/>
                  <a:buChar char="q"/>
                </a:pPr>
                <a:r>
                  <a:rPr lang="en-US" altLang="he-IL" dirty="0">
                    <a:sym typeface="Wingdings" panose="05000000000000000000" pitchFamily="2" charset="2"/>
                  </a:rPr>
                  <a:t> Not deployed in practice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dirty="0"/>
                  <a:t>Provable secure PRF without assumptions?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altLang="he-IL" dirty="0"/>
                  <a:t>If exists, would imply that </a:t>
                </a:r>
                <a14:m>
                  <m:oMath xmlns:m="http://schemas.openxmlformats.org/officeDocument/2006/math">
                    <m:r>
                      <a:rPr lang="en-US" altLang="he-IL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he-I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he-I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altLang="he-IL" dirty="0"/>
                  <a:t> </a:t>
                </a:r>
              </a:p>
              <a:p>
                <a:pPr marL="1257300" lvl="2" indent="-4572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he-IL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he-IL" dirty="0"/>
                  <a:t>: problems solvable in polynomial time</a:t>
                </a:r>
              </a:p>
              <a:p>
                <a:pPr marL="1257300" lvl="2" indent="-4572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𝑁𝑃</m:t>
                    </m:r>
                    <m:r>
                      <a:rPr lang="en-US" altLang="he-I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he-IL" dirty="0"/>
                  <a:t>: problems </a:t>
                </a:r>
                <a:r>
                  <a:rPr lang="en-US" altLang="he-IL" sz="2000" dirty="0"/>
                  <a:t>whose solutions are </a:t>
                </a:r>
                <a:r>
                  <a:rPr lang="en-US" altLang="he-IL" u="sng" dirty="0"/>
                  <a:t>verifiable</a:t>
                </a:r>
                <a:r>
                  <a:rPr lang="en-US" altLang="he-IL" dirty="0"/>
                  <a:t> in poly time</a:t>
                </a:r>
              </a:p>
              <a:p>
                <a:pPr marL="1714500" lvl="3" indent="-457200">
                  <a:buFont typeface="Wingdings" panose="05000000000000000000" pitchFamily="2" charset="2"/>
                  <a:buChar char="q"/>
                </a:pPr>
                <a:r>
                  <a:rPr lang="en-US" altLang="he-IL" dirty="0"/>
                  <a:t>E.g., verify that 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dirty="0"/>
                  <a:t> is the key,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he-IL" dirty="0"/>
                  <a:t>(1),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he-IL" dirty="0"/>
                  <a:t>(2), …</a:t>
                </a:r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7" t="-1593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186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76ED7C8-1E12-43AF-8CA7-C5A7AB8FE058}" type="slidenum">
              <a:rPr lang="he-IL" altLang="he-IL" smtClean="0"/>
              <a:pPr/>
              <a:t>40</a:t>
            </a:fld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574399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27794" t="41793" r="26097" b="28603"/>
          <a:stretch/>
        </p:blipFill>
        <p:spPr>
          <a:xfrm>
            <a:off x="826319" y="3502900"/>
            <a:ext cx="8279899" cy="2829468"/>
          </a:xfrm>
          <a:prstGeom prst="rect">
            <a:avLst/>
          </a:prstGeom>
        </p:spPr>
      </p:pic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/>
              <a:t>Avoiding State: Pseudo-Random </a:t>
            </a:r>
            <a:r>
              <a:rPr lang="en-US" altLang="he-IL" sz="3600" u="sng" dirty="0"/>
              <a:t>Function</a:t>
            </a:r>
            <a:endParaRPr lang="en-US" altLang="he-IL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Idea: use Pseudo-Random Function (PRF) instead of random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700" dirty="0"/>
                  <a:t>Feasible: PRF is efficient !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What’s a </a:t>
                </a:r>
                <a:r>
                  <a:rPr lang="en-US" altLang="he-IL" sz="2100" b="1" dirty="0"/>
                  <a:t>Pseudo-</a:t>
                </a:r>
                <a:r>
                  <a:rPr lang="en-US" altLang="he-IL" sz="2100" dirty="0"/>
                  <a:t>Random Function (PRF)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he-IL" sz="2100" dirty="0"/>
                  <a:t>?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ct val="65000"/>
                  <a:buFontTx/>
                  <a:buNone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100" dirty="0"/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  <a:blipFill>
                <a:blip r:embed="rId4"/>
                <a:stretch>
                  <a:fillRect l="-73" t="-10256" b="-6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42128"/>
            <a:ext cx="717550" cy="122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5"/>
              <p:cNvSpPr>
                <a:spLocks noChangeArrowheads="1"/>
              </p:cNvSpPr>
              <p:nvPr/>
            </p:nvSpPr>
            <p:spPr bwMode="auto">
              <a:xfrm>
                <a:off x="1754890" y="2204864"/>
                <a:ext cx="3033134" cy="1014413"/>
              </a:xfrm>
              <a:prstGeom prst="rect">
                <a:avLst/>
              </a:prstGeom>
              <a:solidFill>
                <a:srgbClr val="FFFFCC"/>
              </a:solidFill>
              <a:ln w="381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7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ts val="6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6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ts val="5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2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he-IL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he-IL" sz="1800" dirty="0"/>
                  <a:t>  [for random </a:t>
                </a:r>
                <a:r>
                  <a:rPr lang="en-US" altLang="he-IL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1800" dirty="0"/>
                  <a:t>]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he-IL" sz="1800" b="1" u="sng" dirty="0"/>
                  <a:t>or </a:t>
                </a:r>
                <a:br>
                  <a:rPr lang="en-US" altLang="he-IL" sz="1800" u="sng" dirty="0"/>
                </a:br>
                <a:r>
                  <a:rPr lang="en-US" altLang="he-IL" sz="18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random function </a:t>
                </a:r>
                <a:r>
                  <a:rPr lang="en-US" altLang="he-IL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</mc:Choice>
        <mc:Fallback xmlns="">
          <p:sp>
            <p:nvSpPr>
              <p:cNvPr id="2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4890" y="2204864"/>
                <a:ext cx="3033134" cy="1014413"/>
              </a:xfrm>
              <a:prstGeom prst="rect">
                <a:avLst/>
              </a:prstGeom>
              <a:blipFill>
                <a:blip r:embed="rId6"/>
                <a:stretch>
                  <a:fillRect b="-2907"/>
                </a:stretch>
              </a:blipFill>
              <a:ln w="381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6"/>
          <p:cNvSpPr>
            <a:spLocks noChangeShapeType="1"/>
          </p:cNvSpPr>
          <p:nvPr/>
        </p:nvSpPr>
        <p:spPr bwMode="auto">
          <a:xfrm flipV="1">
            <a:off x="1104214" y="2435117"/>
            <a:ext cx="650675" cy="58432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 flipH="1">
            <a:off x="1222804" y="2652728"/>
            <a:ext cx="504825" cy="4794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183969" y="2468578"/>
            <a:ext cx="2825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188553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4408" y="6165304"/>
            <a:ext cx="2127250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6ED7C8-1E12-43AF-8CA7-C5A7AB8FE05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he-IL" sz="1800" dirty="0"/>
          </a:p>
        </p:txBody>
      </p:sp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/>
              <a:t>PRF Applications (1)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96205" y="1124744"/>
            <a:ext cx="8296275" cy="2626112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 dirty="0"/>
              <a:t>Given a PRF, construct a PRG: exercise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 dirty="0"/>
              <a:t>Given a PRF, construct stateless encryption 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 dirty="0"/>
              <a:t>Solution 1: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Security: same argument as OTP, if random </a:t>
            </a:r>
            <a:r>
              <a:rPr lang="en-US" altLang="he-IL" sz="2100" i="1" dirty="0"/>
              <a:t>r</a:t>
            </a:r>
            <a:r>
              <a:rPr lang="en-US" altLang="he-IL" sz="2100" dirty="0"/>
              <a:t> not used yet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Probability of repeating </a:t>
            </a:r>
            <a:r>
              <a:rPr lang="en-US" altLang="he-IL" sz="2100" i="1" dirty="0"/>
              <a:t>r</a:t>
            </a:r>
            <a:r>
              <a:rPr lang="en-US" altLang="he-IL" sz="2100" dirty="0"/>
              <a:t> = ?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Security is implied by security of random function (why?)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 dirty="0"/>
              <a:t>Overhead: random input for each `block’ !</a:t>
            </a:r>
            <a:endParaRPr lang="he-IL" altLang="he-IL" sz="2500" dirty="0"/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Can we use and send less bits? </a:t>
            </a:r>
            <a:endParaRPr lang="en-US" altLang="he-IL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55776" y="1904206"/>
                <a:ext cx="6141681" cy="46166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he-IL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he-IL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he-I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he-IL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he-IL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he-IL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he-IL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he-IL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he-IL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←$;</m:t>
                          </m:r>
                          <m:r>
                            <m:rPr>
                              <m:nor/>
                            </m:rPr>
                            <a:rPr lang="en-US" altLang="he-IL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Ciphertext</m:t>
                          </m:r>
                          <m:r>
                            <m:rPr>
                              <m:nor/>
                            </m:rPr>
                            <a:rPr lang="en-US" altLang="he-IL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he-IL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he-IL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altLang="he-IL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  <m:sSub>
                                <m:sSubPr>
                                  <m:ctrlPr>
                                    <a:rPr lang="en-US" altLang="he-IL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he-IL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he-IL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he-IL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altLang="he-IL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he-IL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904206"/>
                <a:ext cx="6141681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65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4408" y="6165304"/>
            <a:ext cx="2127250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6ED7C8-1E12-43AF-8CA7-C5A7AB8FE05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he-IL" sz="1800" dirty="0"/>
          </a:p>
        </p:txBody>
      </p:sp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/>
              <a:t>PRF Applications (2)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8938" y="906786"/>
            <a:ext cx="8296275" cy="2626112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 dirty="0"/>
              <a:t>Given a PRF, construct a PRG: exercise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 dirty="0"/>
              <a:t>Given a PRF, construct stateless encryption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Solution 1: </a:t>
            </a:r>
            <a:br>
              <a:rPr lang="en-US" altLang="he-IL" sz="2100" dirty="0"/>
            </a:br>
            <a:endParaRPr lang="en-US" altLang="he-IL" sz="1700" dirty="0"/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 </a:t>
            </a:r>
            <a:r>
              <a:rPr lang="en-US" altLang="he-IL" sz="2100" dirty="0">
                <a:sym typeface="Wingdings" panose="05000000000000000000" pitchFamily="2" charset="2"/>
              </a:rPr>
              <a:t>Solution 2: </a:t>
            </a:r>
            <a:r>
              <a:rPr lang="en-US" altLang="he-IL" sz="2100" dirty="0"/>
              <a:t>use PRF to seed a PRG</a:t>
            </a:r>
            <a:br>
              <a:rPr lang="en-US" altLang="he-IL" sz="2100" dirty="0"/>
            </a:br>
            <a:br>
              <a:rPr lang="en-US" altLang="he-IL" sz="2100" dirty="0"/>
            </a:br>
            <a:br>
              <a:rPr lang="en-US" altLang="he-IL" sz="2100" dirty="0"/>
            </a:br>
            <a:endParaRPr lang="en-US" altLang="he-IL" sz="2100" dirty="0"/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>
                <a:sym typeface="Wingdings" panose="05000000000000000000" pitchFamily="2" charset="2"/>
              </a:rPr>
              <a:t>Solution 3: same, but implement PRG with PRF, too</a:t>
            </a:r>
          </a:p>
          <a:p>
            <a:pPr marL="1136650" lvl="2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 dirty="0">
                <a:sym typeface="Wingdings" panose="05000000000000000000" pitchFamily="2" charset="2"/>
              </a:rPr>
              <a:t>No need in two cryptographic assumptions</a:t>
            </a:r>
            <a:endParaRPr lang="en-US" altLang="he-IL" sz="1700" dirty="0"/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Use to generate pseudo-random pad: </a:t>
            </a:r>
            <a:r>
              <a:rPr lang="en-US" altLang="he-IL" sz="2100" i="1" dirty="0"/>
              <a:t>p</a:t>
            </a:r>
            <a:r>
              <a:rPr lang="en-US" altLang="he-IL" sz="2100" i="1" baseline="-25000" dirty="0"/>
              <a:t>1</a:t>
            </a:r>
            <a:r>
              <a:rPr lang="en-US" altLang="he-IL" sz="2100" i="1" dirty="0"/>
              <a:t> , p</a:t>
            </a:r>
            <a:r>
              <a:rPr lang="en-US" altLang="he-IL" sz="2100" i="1" baseline="-25000" dirty="0"/>
              <a:t>2</a:t>
            </a:r>
            <a:r>
              <a:rPr lang="en-US" altLang="he-IL" sz="2100" i="1" dirty="0"/>
              <a:t> </a:t>
            </a:r>
            <a:r>
              <a:rPr lang="en-US" altLang="he-IL" sz="2100" i="1" baseline="-25000" dirty="0"/>
              <a:t>,</a:t>
            </a:r>
            <a:r>
              <a:rPr lang="en-US" altLang="he-IL" sz="2100" i="1" dirty="0"/>
              <a:t> …</a:t>
            </a:r>
          </a:p>
          <a:p>
            <a:pPr marL="1136650" lvl="2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 i="1" dirty="0"/>
              <a:t>p</a:t>
            </a:r>
            <a:r>
              <a:rPr lang="en-US" altLang="he-IL" sz="1700" i="1" baseline="-25000" dirty="0"/>
              <a:t>i</a:t>
            </a:r>
            <a:r>
              <a:rPr lang="en-US" altLang="he-IL" sz="1700" i="1" dirty="0"/>
              <a:t>=</a:t>
            </a:r>
            <a:r>
              <a:rPr lang="en-US" altLang="he-IL" sz="1700" i="1" dirty="0" err="1"/>
              <a:t>f</a:t>
            </a:r>
            <a:r>
              <a:rPr lang="en-US" altLang="he-IL" sz="1700" i="1" baseline="-25000" dirty="0" err="1"/>
              <a:t>k</a:t>
            </a:r>
            <a:r>
              <a:rPr lang="en-US" altLang="he-IL" sz="1700" i="1" dirty="0"/>
              <a:t>(p</a:t>
            </a:r>
            <a:r>
              <a:rPr lang="en-US" altLang="he-IL" sz="1700" i="1" baseline="-25000" dirty="0"/>
              <a:t>i-1</a:t>
            </a:r>
            <a:r>
              <a:rPr lang="en-US" altLang="he-IL" sz="1700" i="1" dirty="0"/>
              <a:t>)</a:t>
            </a:r>
          </a:p>
          <a:p>
            <a:pPr marL="400050" lvl="1" indent="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47165" y="1758177"/>
                <a:ext cx="6141681" cy="46166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he-IL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he-IL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he-I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he-IL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he-IL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he-IL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he-IL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he-IL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he-IL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←$;</m:t>
                          </m:r>
                          <m:r>
                            <m:rPr>
                              <m:nor/>
                            </m:rPr>
                            <a:rPr lang="en-US" altLang="he-IL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Ciphertext</m:t>
                          </m:r>
                          <m:r>
                            <m:rPr>
                              <m:nor/>
                            </m:rPr>
                            <a:rPr lang="en-US" altLang="he-IL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he-IL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he-IL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altLang="he-IL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  <m:sSub>
                                <m:sSubPr>
                                  <m:ctrlPr>
                                    <a:rPr lang="en-US" altLang="he-IL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he-IL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he-IL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he-IL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altLang="he-IL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he-IL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165" y="1758177"/>
                <a:ext cx="6141681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69868" y="2762961"/>
                <a:ext cx="7041030" cy="50917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he-IL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he-IL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he-I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he-IL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he-IL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he-IL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he-IL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he-IL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he-IL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←$;</m:t>
                          </m:r>
                          <m:r>
                            <m:rPr>
                              <m:nor/>
                            </m:rPr>
                            <a:rPr lang="en-US" altLang="he-IL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Ciphertext</m:t>
                          </m:r>
                          <m:r>
                            <m:rPr>
                              <m:nor/>
                            </m:rPr>
                            <a:rPr lang="en-US" altLang="he-IL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he-IL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he-IL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altLang="he-IL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altLang="he-IL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𝑃𝑅𝐺</m:t>
                              </m:r>
                              <m:d>
                                <m:dPr>
                                  <m:ctrlPr>
                                    <a:rPr lang="en-US" altLang="he-IL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he-IL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he-IL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he-IL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he-IL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he-IL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he-IL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he-IL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868" y="2762961"/>
                <a:ext cx="7041030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5487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485330"/>
              </p:ext>
            </p:extLst>
          </p:nvPr>
        </p:nvGraphicFramePr>
        <p:xfrm>
          <a:off x="2513096" y="4174802"/>
          <a:ext cx="2186600" cy="360363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5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938931"/>
              </p:ext>
            </p:extLst>
          </p:nvPr>
        </p:nvGraphicFramePr>
        <p:xfrm>
          <a:off x="804711" y="3483521"/>
          <a:ext cx="2228850" cy="360364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Oval 79"/>
          <p:cNvSpPr>
            <a:spLocks noChangeArrowheads="1"/>
          </p:cNvSpPr>
          <p:nvPr/>
        </p:nvSpPr>
        <p:spPr bwMode="auto">
          <a:xfrm>
            <a:off x="3530587" y="3443094"/>
            <a:ext cx="557682" cy="326376"/>
          </a:xfrm>
          <a:prstGeom prst="ellipse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4800" dirty="0">
                <a:cs typeface="+mn-cs"/>
              </a:rPr>
              <a:t>+</a:t>
            </a:r>
          </a:p>
        </p:txBody>
      </p:sp>
      <p:sp>
        <p:nvSpPr>
          <p:cNvPr id="42" name="Text Box 83"/>
          <p:cNvSpPr txBox="1">
            <a:spLocks noChangeArrowheads="1"/>
          </p:cNvSpPr>
          <p:nvPr/>
        </p:nvSpPr>
        <p:spPr bwMode="auto">
          <a:xfrm>
            <a:off x="1717096" y="4713670"/>
            <a:ext cx="2630009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>
                <a:cs typeface="+mn-cs"/>
              </a:rPr>
              <a:t>Plaintext:  </a:t>
            </a:r>
            <a:r>
              <a:rPr lang="en-US" altLang="he-IL" sz="1800" i="1" dirty="0">
                <a:cs typeface="+mn-cs"/>
              </a:rPr>
              <a:t>m=m</a:t>
            </a:r>
            <a:r>
              <a:rPr lang="en-US" altLang="he-IL" sz="1800" i="1" baseline="-25000" dirty="0">
                <a:cs typeface="+mn-cs"/>
              </a:rPr>
              <a:t>1</a:t>
            </a:r>
            <a:r>
              <a:rPr lang="en-US" altLang="he-IL" sz="1800" i="1" dirty="0">
                <a:cs typeface="+mn-cs"/>
              </a:rPr>
              <a:t>||m</a:t>
            </a:r>
            <a:r>
              <a:rPr lang="en-US" altLang="he-IL" sz="1800" i="1" baseline="-25000" dirty="0">
                <a:cs typeface="+mn-cs"/>
              </a:rPr>
              <a:t>2</a:t>
            </a:r>
            <a:r>
              <a:rPr lang="en-US" altLang="he-IL" sz="1800" i="1" dirty="0">
                <a:cs typeface="+mn-cs"/>
              </a:rPr>
              <a:t>||…</a:t>
            </a:r>
            <a:endParaRPr lang="en-US" altLang="he-IL" sz="1800" i="1" baseline="-25000" dirty="0">
              <a:cs typeface="+mn-cs"/>
            </a:endParaRPr>
          </a:p>
        </p:txBody>
      </p:sp>
      <p:sp>
        <p:nvSpPr>
          <p:cNvPr id="43" name="Text Box 84"/>
          <p:cNvSpPr txBox="1">
            <a:spLocks noChangeArrowheads="1"/>
          </p:cNvSpPr>
          <p:nvPr/>
        </p:nvSpPr>
        <p:spPr bwMode="auto">
          <a:xfrm>
            <a:off x="4408429" y="4713671"/>
            <a:ext cx="321784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>
                <a:cs typeface="+mn-cs"/>
              </a:rPr>
              <a:t>Ciphertext : </a:t>
            </a:r>
            <a:r>
              <a:rPr lang="en-US" altLang="he-IL" sz="1800" i="1" dirty="0">
                <a:cs typeface="+mn-cs"/>
              </a:rPr>
              <a:t>(p</a:t>
            </a:r>
            <a:r>
              <a:rPr lang="en-US" altLang="he-IL" sz="1800" i="1" baseline="-25000" dirty="0">
                <a:cs typeface="+mn-cs"/>
              </a:rPr>
              <a:t>0</a:t>
            </a:r>
            <a:r>
              <a:rPr lang="en-US" altLang="he-IL" sz="1800" i="1" dirty="0">
                <a:cs typeface="+mn-cs"/>
              </a:rPr>
              <a:t> </a:t>
            </a:r>
            <a:r>
              <a:rPr lang="en-US" altLang="he-IL" sz="1800" i="1" baseline="-25000" dirty="0">
                <a:cs typeface="+mn-cs"/>
              </a:rPr>
              <a:t>,</a:t>
            </a:r>
            <a:r>
              <a:rPr lang="en-US" altLang="he-IL" sz="1800" i="1" dirty="0">
                <a:cs typeface="+mn-cs"/>
              </a:rPr>
              <a:t> [c</a:t>
            </a:r>
            <a:r>
              <a:rPr lang="en-US" altLang="he-IL" sz="1800" i="1" baseline="-25000" dirty="0">
                <a:cs typeface="+mn-cs"/>
              </a:rPr>
              <a:t>1</a:t>
            </a:r>
            <a:r>
              <a:rPr lang="en-US" altLang="he-IL" sz="1800" i="1" dirty="0">
                <a:cs typeface="+mn-cs"/>
              </a:rPr>
              <a:t> || c</a:t>
            </a:r>
            <a:r>
              <a:rPr lang="en-US" altLang="he-IL" sz="1800" i="1" baseline="-25000" dirty="0">
                <a:cs typeface="+mn-cs"/>
              </a:rPr>
              <a:t>2</a:t>
            </a:r>
            <a:r>
              <a:rPr lang="en-US" altLang="he-IL" sz="1800" i="1" dirty="0">
                <a:cs typeface="+mn-cs"/>
              </a:rPr>
              <a:t> ||…] )</a:t>
            </a:r>
            <a:endParaRPr lang="en-US" altLang="he-IL" sz="1800" i="1" baseline="-25000" dirty="0">
              <a:cs typeface="+mn-cs"/>
            </a:endParaRPr>
          </a:p>
        </p:txBody>
      </p:sp>
      <p:sp>
        <p:nvSpPr>
          <p:cNvPr id="44" name="Text Box 85"/>
          <p:cNvSpPr txBox="1">
            <a:spLocks noChangeArrowheads="1"/>
          </p:cNvSpPr>
          <p:nvPr/>
        </p:nvSpPr>
        <p:spPr bwMode="auto">
          <a:xfrm>
            <a:off x="1919136" y="1889168"/>
            <a:ext cx="758839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>
                <a:cs typeface="+mn-cs"/>
              </a:rPr>
              <a:t>Key k</a:t>
            </a:r>
          </a:p>
        </p:txBody>
      </p:sp>
      <p:sp>
        <p:nvSpPr>
          <p:cNvPr id="45" name="Rectangle 86"/>
          <p:cNvSpPr>
            <a:spLocks noChangeArrowheads="1"/>
          </p:cNvSpPr>
          <p:nvPr/>
        </p:nvSpPr>
        <p:spPr bwMode="auto">
          <a:xfrm>
            <a:off x="3011364" y="1788016"/>
            <a:ext cx="1410271" cy="569913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>
                <a:cs typeface="+mn-cs"/>
              </a:rPr>
              <a:t>PRF </a:t>
            </a:r>
            <a:r>
              <a:rPr lang="en-US" altLang="he-IL" sz="1800" i="1" dirty="0" err="1">
                <a:cs typeface="+mn-cs"/>
              </a:rPr>
              <a:t>F</a:t>
            </a:r>
            <a:r>
              <a:rPr lang="en-US" altLang="he-IL" sz="1800" i="1" baseline="-25000" dirty="0" err="1">
                <a:cs typeface="+mn-cs"/>
              </a:rPr>
              <a:t>k</a:t>
            </a:r>
            <a:endParaRPr lang="en-US" altLang="he-IL" sz="1800" i="1" baseline="-25000" dirty="0">
              <a:cs typeface="+mn-cs"/>
            </a:endParaRPr>
          </a:p>
        </p:txBody>
      </p:sp>
      <p:sp>
        <p:nvSpPr>
          <p:cNvPr id="46" name="Line 87"/>
          <p:cNvSpPr>
            <a:spLocks noChangeShapeType="1"/>
          </p:cNvSpPr>
          <p:nvPr/>
        </p:nvSpPr>
        <p:spPr bwMode="auto">
          <a:xfrm>
            <a:off x="2621990" y="2100234"/>
            <a:ext cx="389374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7" name="Text Box 88"/>
          <p:cNvSpPr txBox="1">
            <a:spLocks noChangeArrowheads="1"/>
          </p:cNvSpPr>
          <p:nvPr/>
        </p:nvSpPr>
        <p:spPr bwMode="auto">
          <a:xfrm>
            <a:off x="392615" y="2642469"/>
            <a:ext cx="17510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>
                <a:cs typeface="+mn-cs"/>
              </a:rPr>
              <a:t>`pad` </a:t>
            </a:r>
            <a:r>
              <a:rPr lang="en-US" altLang="he-IL" sz="1800" i="1" dirty="0">
                <a:cs typeface="+mn-cs"/>
              </a:rPr>
              <a:t>p</a:t>
            </a:r>
            <a:r>
              <a:rPr lang="en-US" altLang="he-IL" sz="1800" i="1" baseline="-25000" dirty="0">
                <a:cs typeface="+mn-cs"/>
              </a:rPr>
              <a:t>i</a:t>
            </a:r>
            <a:r>
              <a:rPr lang="en-US" altLang="he-IL" sz="1800" i="1" dirty="0">
                <a:cs typeface="+mn-cs"/>
              </a:rPr>
              <a:t>=</a:t>
            </a:r>
            <a:r>
              <a:rPr lang="en-US" altLang="he-IL" sz="1800" i="1" dirty="0" err="1">
                <a:cs typeface="+mn-cs"/>
              </a:rPr>
              <a:t>F</a:t>
            </a:r>
            <a:r>
              <a:rPr lang="en-US" altLang="he-IL" sz="1800" i="1" baseline="-25000" dirty="0" err="1">
                <a:cs typeface="+mn-cs"/>
              </a:rPr>
              <a:t>k</a:t>
            </a:r>
            <a:r>
              <a:rPr lang="en-US" altLang="he-IL" sz="1800" i="1" dirty="0">
                <a:cs typeface="+mn-cs"/>
              </a:rPr>
              <a:t>(p</a:t>
            </a:r>
            <a:r>
              <a:rPr lang="en-US" altLang="he-IL" sz="1800" i="1" baseline="-25000" dirty="0">
                <a:cs typeface="+mn-cs"/>
              </a:rPr>
              <a:t>i-1</a:t>
            </a:r>
            <a:r>
              <a:rPr lang="en-US" altLang="he-IL" sz="1800" i="1" dirty="0">
                <a:cs typeface="+mn-cs"/>
              </a:rPr>
              <a:t>)</a:t>
            </a:r>
          </a:p>
        </p:txBody>
      </p:sp>
      <p:sp>
        <p:nvSpPr>
          <p:cNvPr id="48" name="Text Box 90"/>
          <p:cNvSpPr txBox="1">
            <a:spLocks noChangeArrowheads="1"/>
          </p:cNvSpPr>
          <p:nvPr/>
        </p:nvSpPr>
        <p:spPr bwMode="auto">
          <a:xfrm>
            <a:off x="3606396" y="1026985"/>
            <a:ext cx="39495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cs typeface="+mn-cs"/>
              </a:rPr>
              <a:t>p</a:t>
            </a:r>
            <a:r>
              <a:rPr lang="en-US" altLang="he-IL" sz="1800" i="1" baseline="-25000" dirty="0">
                <a:cs typeface="+mn-cs"/>
              </a:rPr>
              <a:t>0</a:t>
            </a:r>
            <a:endParaRPr lang="en-US" altLang="he-IL" sz="1800" baseline="-25000" dirty="0">
              <a:cs typeface="+mn-cs"/>
            </a:endParaRPr>
          </a:p>
        </p:txBody>
      </p:sp>
      <p:graphicFrame>
        <p:nvGraphicFramePr>
          <p:cNvPr id="4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834075"/>
              </p:ext>
            </p:extLst>
          </p:nvPr>
        </p:nvGraphicFramePr>
        <p:xfrm>
          <a:off x="2381413" y="2666154"/>
          <a:ext cx="2228850" cy="360364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>
            <a:off x="3797463" y="3034057"/>
            <a:ext cx="0" cy="4014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797463" y="2337582"/>
            <a:ext cx="0" cy="3082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781444" y="1386518"/>
            <a:ext cx="0" cy="4014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83"/>
          <p:cNvSpPr txBox="1">
            <a:spLocks noChangeArrowheads="1"/>
          </p:cNvSpPr>
          <p:nvPr/>
        </p:nvSpPr>
        <p:spPr bwMode="auto">
          <a:xfrm>
            <a:off x="1301737" y="3136084"/>
            <a:ext cx="55496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cs typeface="+mn-cs"/>
              </a:rPr>
              <a:t>m</a:t>
            </a:r>
            <a:r>
              <a:rPr lang="en-US" altLang="he-IL" sz="1800" i="1" baseline="-25000" dirty="0">
                <a:cs typeface="+mn-cs"/>
              </a:rPr>
              <a:t>1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813481" y="3729828"/>
            <a:ext cx="0" cy="4014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1" idx="2"/>
          </p:cNvCxnSpPr>
          <p:nvPr/>
        </p:nvCxnSpPr>
        <p:spPr>
          <a:xfrm>
            <a:off x="3030452" y="3606282"/>
            <a:ext cx="500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560266"/>
              </p:ext>
            </p:extLst>
          </p:nvPr>
        </p:nvGraphicFramePr>
        <p:xfrm>
          <a:off x="6060791" y="4080273"/>
          <a:ext cx="2186600" cy="360363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5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143062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143062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143062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143062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143062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143062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13202"/>
              </p:ext>
            </p:extLst>
          </p:nvPr>
        </p:nvGraphicFramePr>
        <p:xfrm>
          <a:off x="4364331" y="3413460"/>
          <a:ext cx="2228850" cy="360364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Oval 79"/>
          <p:cNvSpPr>
            <a:spLocks noChangeArrowheads="1"/>
          </p:cNvSpPr>
          <p:nvPr/>
        </p:nvSpPr>
        <p:spPr bwMode="auto">
          <a:xfrm>
            <a:off x="7090207" y="3373033"/>
            <a:ext cx="557682" cy="326376"/>
          </a:xfrm>
          <a:prstGeom prst="ellipse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4800" dirty="0">
                <a:cs typeface="+mn-cs"/>
              </a:rPr>
              <a:t>+</a:t>
            </a:r>
          </a:p>
        </p:txBody>
      </p:sp>
      <p:sp>
        <p:nvSpPr>
          <p:cNvPr id="59" name="Text Box 85"/>
          <p:cNvSpPr txBox="1">
            <a:spLocks noChangeArrowheads="1"/>
          </p:cNvSpPr>
          <p:nvPr/>
        </p:nvSpPr>
        <p:spPr bwMode="auto">
          <a:xfrm>
            <a:off x="5478756" y="1819107"/>
            <a:ext cx="758839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>
                <a:cs typeface="+mn-cs"/>
              </a:rPr>
              <a:t>Key k</a:t>
            </a:r>
          </a:p>
        </p:txBody>
      </p:sp>
      <p:sp>
        <p:nvSpPr>
          <p:cNvPr id="60" name="Rectangle 86"/>
          <p:cNvSpPr>
            <a:spLocks noChangeArrowheads="1"/>
          </p:cNvSpPr>
          <p:nvPr/>
        </p:nvSpPr>
        <p:spPr bwMode="auto">
          <a:xfrm>
            <a:off x="6570984" y="1717955"/>
            <a:ext cx="1410271" cy="569913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>
                <a:cs typeface="+mn-cs"/>
              </a:rPr>
              <a:t>PRF </a:t>
            </a:r>
            <a:r>
              <a:rPr lang="en-US" altLang="he-IL" sz="1800" i="1" dirty="0" err="1">
                <a:cs typeface="+mn-cs"/>
              </a:rPr>
              <a:t>F</a:t>
            </a:r>
            <a:r>
              <a:rPr lang="en-US" altLang="he-IL" sz="1800" i="1" baseline="-25000" dirty="0" err="1">
                <a:cs typeface="+mn-cs"/>
              </a:rPr>
              <a:t>k</a:t>
            </a:r>
            <a:endParaRPr lang="en-US" altLang="he-IL" sz="1800" i="1" baseline="-25000" dirty="0">
              <a:cs typeface="+mn-cs"/>
            </a:endParaRPr>
          </a:p>
        </p:txBody>
      </p:sp>
      <p:sp>
        <p:nvSpPr>
          <p:cNvPr id="61" name="Line 87"/>
          <p:cNvSpPr>
            <a:spLocks noChangeShapeType="1"/>
          </p:cNvSpPr>
          <p:nvPr/>
        </p:nvSpPr>
        <p:spPr bwMode="auto">
          <a:xfrm>
            <a:off x="6181610" y="2030173"/>
            <a:ext cx="389374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2" name="Text Box 90"/>
          <p:cNvSpPr txBox="1">
            <a:spLocks noChangeArrowheads="1"/>
          </p:cNvSpPr>
          <p:nvPr/>
        </p:nvSpPr>
        <p:spPr bwMode="auto">
          <a:xfrm>
            <a:off x="6765694" y="1137409"/>
            <a:ext cx="111470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cs typeface="+mn-cs"/>
              </a:rPr>
              <a:t>p</a:t>
            </a:r>
            <a:r>
              <a:rPr lang="en-US" altLang="he-IL" sz="1800" i="1" baseline="-25000" dirty="0">
                <a:cs typeface="+mn-cs"/>
              </a:rPr>
              <a:t>1</a:t>
            </a:r>
            <a:r>
              <a:rPr lang="en-US" altLang="he-IL" sz="1800" i="1" dirty="0">
                <a:cs typeface="+mn-cs"/>
              </a:rPr>
              <a:t>=</a:t>
            </a:r>
            <a:r>
              <a:rPr lang="en-US" altLang="he-IL" sz="1800" i="1" dirty="0" err="1">
                <a:cs typeface="+mn-cs"/>
              </a:rPr>
              <a:t>F</a:t>
            </a:r>
            <a:r>
              <a:rPr lang="en-US" altLang="he-IL" sz="1800" i="1" baseline="-25000" dirty="0" err="1">
                <a:cs typeface="+mn-cs"/>
              </a:rPr>
              <a:t>k</a:t>
            </a:r>
            <a:r>
              <a:rPr lang="en-US" altLang="he-IL" sz="1800" i="1" dirty="0">
                <a:cs typeface="+mn-cs"/>
              </a:rPr>
              <a:t>(p</a:t>
            </a:r>
            <a:r>
              <a:rPr lang="en-US" altLang="he-IL" sz="1800" i="1" baseline="-25000" dirty="0">
                <a:cs typeface="+mn-cs"/>
              </a:rPr>
              <a:t>0</a:t>
            </a:r>
            <a:r>
              <a:rPr lang="en-US" altLang="he-IL" sz="1800" i="1" dirty="0">
                <a:cs typeface="+mn-cs"/>
              </a:rPr>
              <a:t>)</a:t>
            </a:r>
            <a:endParaRPr lang="en-US" altLang="he-IL" sz="1800" baseline="-25000" dirty="0">
              <a:cs typeface="+mn-cs"/>
            </a:endParaRPr>
          </a:p>
        </p:txBody>
      </p:sp>
      <p:graphicFrame>
        <p:nvGraphicFramePr>
          <p:cNvPr id="6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695754"/>
              </p:ext>
            </p:extLst>
          </p:nvPr>
        </p:nvGraphicFramePr>
        <p:xfrm>
          <a:off x="5941033" y="2596093"/>
          <a:ext cx="2228850" cy="360364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59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77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he-IL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he-IL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he-IL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he-IL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7357083" y="2963996"/>
            <a:ext cx="0" cy="4014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7357083" y="2267521"/>
            <a:ext cx="0" cy="3082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83"/>
          <p:cNvSpPr txBox="1">
            <a:spLocks noChangeArrowheads="1"/>
          </p:cNvSpPr>
          <p:nvPr/>
        </p:nvSpPr>
        <p:spPr bwMode="auto">
          <a:xfrm>
            <a:off x="5505826" y="2693869"/>
            <a:ext cx="55496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cs typeface="+mn-cs"/>
              </a:rPr>
              <a:t>m</a:t>
            </a:r>
            <a:r>
              <a:rPr lang="en-US" altLang="he-IL" sz="1800" i="1" baseline="-25000" dirty="0">
                <a:cs typeface="+mn-cs"/>
              </a:rPr>
              <a:t>2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373101" y="3659767"/>
            <a:ext cx="0" cy="4014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8" idx="2"/>
          </p:cNvCxnSpPr>
          <p:nvPr/>
        </p:nvCxnSpPr>
        <p:spPr>
          <a:xfrm>
            <a:off x="6590072" y="3536221"/>
            <a:ext cx="500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8"/>
          <p:cNvSpPr/>
          <p:nvPr/>
        </p:nvSpPr>
        <p:spPr>
          <a:xfrm>
            <a:off x="4603190" y="1277236"/>
            <a:ext cx="2660073" cy="1554829"/>
          </a:xfrm>
          <a:custGeom>
            <a:avLst/>
            <a:gdLst>
              <a:gd name="connsiteX0" fmla="*/ 0 w 2660073"/>
              <a:gd name="connsiteY0" fmla="*/ 1554829 h 1554829"/>
              <a:gd name="connsiteX1" fmla="*/ 1219200 w 2660073"/>
              <a:gd name="connsiteY1" fmla="*/ 58538 h 1554829"/>
              <a:gd name="connsiteX2" fmla="*/ 2660073 w 2660073"/>
              <a:gd name="connsiteY2" fmla="*/ 446466 h 15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0073" h="1554829">
                <a:moveTo>
                  <a:pt x="0" y="1554829"/>
                </a:moveTo>
                <a:cubicBezTo>
                  <a:pt x="387927" y="899047"/>
                  <a:pt x="775855" y="243265"/>
                  <a:pt x="1219200" y="58538"/>
                </a:cubicBezTo>
                <a:cubicBezTo>
                  <a:pt x="1662545" y="-126189"/>
                  <a:pt x="2161309" y="160138"/>
                  <a:pt x="2660073" y="446466"/>
                </a:cubicBezTo>
              </a:path>
            </a:pathLst>
          </a:custGeom>
          <a:noFill/>
          <a:ln w="28575"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5496" y="402499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he-IL" i="1" dirty="0"/>
              <a:t>c</a:t>
            </a:r>
            <a:r>
              <a:rPr lang="en-US" altLang="he-IL" i="1" baseline="-25000" dirty="0"/>
              <a:t>i</a:t>
            </a:r>
            <a:r>
              <a:rPr lang="en-US" altLang="he-IL" i="1" dirty="0"/>
              <a:t> =</a:t>
            </a:r>
            <a:r>
              <a:rPr lang="en-US" altLang="he-IL" i="1" dirty="0" err="1"/>
              <a:t>m</a:t>
            </a:r>
            <a:r>
              <a:rPr lang="en-US" altLang="he-IL" i="1" baseline="-25000" dirty="0" err="1"/>
              <a:t>I</a:t>
            </a:r>
            <a:r>
              <a:rPr lang="en-US" altLang="he-IL" i="1" dirty="0" err="1">
                <a:latin typeface="Symbol" panose="05050102010706020507" pitchFamily="18" charset="2"/>
              </a:rPr>
              <a:t></a:t>
            </a:r>
            <a:r>
              <a:rPr lang="en-US" altLang="he-IL" i="1" dirty="0" err="1"/>
              <a:t>F</a:t>
            </a:r>
            <a:r>
              <a:rPr lang="en-US" altLang="he-IL" i="1" baseline="-25000" dirty="0" err="1"/>
              <a:t>k</a:t>
            </a:r>
            <a:r>
              <a:rPr lang="en-US" altLang="he-IL" i="1" dirty="0"/>
              <a:t>(p</a:t>
            </a:r>
            <a:r>
              <a:rPr lang="en-US" altLang="he-IL" i="1" baseline="-25000" dirty="0"/>
              <a:t>i</a:t>
            </a:r>
            <a:r>
              <a:rPr lang="en-US" altLang="he-IL" i="1" dirty="0"/>
              <a:t>) </a:t>
            </a:r>
            <a:endParaRPr lang="en-US" altLang="he-IL" i="1" baseline="-25000" dirty="0"/>
          </a:p>
        </p:txBody>
      </p:sp>
      <p:sp>
        <p:nvSpPr>
          <p:cNvPr id="71" name="Freeform 70"/>
          <p:cNvSpPr/>
          <p:nvPr/>
        </p:nvSpPr>
        <p:spPr>
          <a:xfrm>
            <a:off x="8195850" y="1221637"/>
            <a:ext cx="2628033" cy="1554829"/>
          </a:xfrm>
          <a:custGeom>
            <a:avLst/>
            <a:gdLst>
              <a:gd name="connsiteX0" fmla="*/ 0 w 2660073"/>
              <a:gd name="connsiteY0" fmla="*/ 1554829 h 1554829"/>
              <a:gd name="connsiteX1" fmla="*/ 1219200 w 2660073"/>
              <a:gd name="connsiteY1" fmla="*/ 58538 h 1554829"/>
              <a:gd name="connsiteX2" fmla="*/ 2660073 w 2660073"/>
              <a:gd name="connsiteY2" fmla="*/ 446466 h 15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0073" h="1554829">
                <a:moveTo>
                  <a:pt x="0" y="1554829"/>
                </a:moveTo>
                <a:cubicBezTo>
                  <a:pt x="387927" y="899047"/>
                  <a:pt x="775855" y="243265"/>
                  <a:pt x="1219200" y="58538"/>
                </a:cubicBezTo>
                <a:cubicBezTo>
                  <a:pt x="1662545" y="-126189"/>
                  <a:pt x="2161309" y="160138"/>
                  <a:pt x="2660073" y="446466"/>
                </a:cubicBezTo>
              </a:path>
            </a:pathLst>
          </a:custGeom>
          <a:noFill/>
          <a:ln w="28575"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 Box 83"/>
          <p:cNvSpPr txBox="1">
            <a:spLocks noChangeArrowheads="1"/>
          </p:cNvSpPr>
          <p:nvPr/>
        </p:nvSpPr>
        <p:spPr bwMode="auto">
          <a:xfrm>
            <a:off x="2067025" y="4119116"/>
            <a:ext cx="55496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cs typeface="+mn-cs"/>
              </a:rPr>
              <a:t>c</a:t>
            </a:r>
            <a:r>
              <a:rPr lang="en-US" altLang="he-IL" sz="1800" i="1" baseline="-25000" dirty="0">
                <a:cs typeface="+mn-cs"/>
              </a:rPr>
              <a:t>1</a:t>
            </a:r>
          </a:p>
        </p:txBody>
      </p:sp>
      <p:sp>
        <p:nvSpPr>
          <p:cNvPr id="73" name="Text Box 83"/>
          <p:cNvSpPr txBox="1">
            <a:spLocks noChangeArrowheads="1"/>
          </p:cNvSpPr>
          <p:nvPr/>
        </p:nvSpPr>
        <p:spPr bwMode="auto">
          <a:xfrm>
            <a:off x="5620518" y="4090992"/>
            <a:ext cx="55496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cs typeface="+mn-cs"/>
              </a:rPr>
              <a:t>c</a:t>
            </a:r>
            <a:r>
              <a:rPr lang="en-US" altLang="he-IL" sz="1800" i="1" baseline="-25000" dirty="0">
                <a:cs typeface="+mn-cs"/>
              </a:rPr>
              <a:t>2</a:t>
            </a:r>
          </a:p>
        </p:txBody>
      </p:sp>
      <p:sp>
        <p:nvSpPr>
          <p:cNvPr id="74" name="Title 73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783845"/>
          </a:xfrm>
        </p:spPr>
        <p:txBody>
          <a:bodyPr/>
          <a:lstStyle/>
          <a:p>
            <a:r>
              <a:rPr lang="en-US" dirty="0"/>
              <a:t>‘Stateless stream cipher’ using PRF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342306" y="5394771"/>
            <a:ext cx="526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p</a:t>
            </a:r>
            <a:r>
              <a:rPr lang="en-US" i="1" baseline="-25000" dirty="0">
                <a:solidFill>
                  <a:schemeClr val="tx1"/>
                </a:solidFill>
              </a:rPr>
              <a:t>0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can be random (stateless) or counter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938" y="5792648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This is </a:t>
            </a:r>
            <a:r>
              <a:rPr lang="en-US" b="1" dirty="0">
                <a:solidFill>
                  <a:schemeClr val="tx1"/>
                </a:solidFill>
              </a:rPr>
              <a:t>called Output Feedback Mode</a:t>
            </a:r>
            <a:r>
              <a:rPr lang="en-US" dirty="0">
                <a:solidFill>
                  <a:schemeClr val="tx1"/>
                </a:solidFill>
              </a:rPr>
              <a:t> when using a block cipher (later)</a:t>
            </a:r>
          </a:p>
        </p:txBody>
      </p:sp>
    </p:spTree>
    <p:extLst>
      <p:ext uri="{BB962C8B-B14F-4D97-AF65-F5344CB8AC3E}">
        <p14:creationId xmlns:p14="http://schemas.microsoft.com/office/powerpoint/2010/main" val="380950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  <p:bldP spid="43" grpId="0"/>
      <p:bldP spid="44" grpId="0"/>
      <p:bldP spid="45" grpId="0" animBg="1"/>
      <p:bldP spid="46" grpId="0" animBg="1"/>
      <p:bldP spid="47" grpId="0"/>
      <p:bldP spid="48" grpId="0"/>
      <p:bldP spid="53" grpId="0"/>
      <p:bldP spid="58" grpId="0" animBg="1"/>
      <p:bldP spid="59" grpId="0"/>
      <p:bldP spid="60" grpId="0" animBg="1"/>
      <p:bldP spid="61" grpId="0" animBg="1"/>
      <p:bldP spid="62" grpId="0"/>
      <p:bldP spid="66" grpId="0"/>
      <p:bldP spid="72" grpId="0"/>
      <p:bldP spid="7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4408" y="6165304"/>
            <a:ext cx="2127250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6ED7C8-1E12-43AF-8CA7-C5A7AB8FE05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he-IL" sz="1800" dirty="0"/>
          </a:p>
        </p:txBody>
      </p:sp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/>
              <a:t>PRF Applications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1"/>
            <a:ext cx="8296275" cy="2626112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 dirty="0"/>
              <a:t>PRFs have many more applications: encryption, authentication, key management…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 dirty="0"/>
              <a:t>Example: derive independent key for each day </a:t>
            </a:r>
            <a:r>
              <a:rPr lang="en-US" altLang="he-IL" sz="2500" i="1" dirty="0"/>
              <a:t>d</a:t>
            </a:r>
            <a:r>
              <a:rPr lang="en-US" altLang="he-IL" sz="2500" dirty="0"/>
              <a:t>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Easy, with PRF and single shared key </a:t>
            </a:r>
            <a:r>
              <a:rPr lang="en-US" altLang="he-IL" sz="2100" i="1" dirty="0"/>
              <a:t>k</a:t>
            </a:r>
            <a:endParaRPr lang="en-US" altLang="he-IL" sz="2100" dirty="0"/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Key for day </a:t>
            </a:r>
            <a:r>
              <a:rPr lang="en-US" altLang="he-IL" sz="2100" i="1" dirty="0"/>
              <a:t>d </a:t>
            </a:r>
            <a:r>
              <a:rPr lang="en-US" altLang="he-IL" sz="2100" dirty="0"/>
              <a:t>is </a:t>
            </a:r>
            <a:r>
              <a:rPr lang="en-US" altLang="he-IL" sz="2100" i="1" dirty="0" err="1"/>
              <a:t>k</a:t>
            </a:r>
            <a:r>
              <a:rPr lang="en-US" altLang="he-IL" sz="2100" i="1" baseline="-25000" dirty="0" err="1"/>
              <a:t>d</a:t>
            </a:r>
            <a:r>
              <a:rPr lang="en-US" altLang="he-IL" sz="2100" i="1" dirty="0"/>
              <a:t>=</a:t>
            </a:r>
            <a:r>
              <a:rPr lang="en-US" altLang="he-IL" sz="2100" i="1" dirty="0" err="1"/>
              <a:t>F</a:t>
            </a:r>
            <a:r>
              <a:rPr lang="en-US" altLang="he-IL" sz="2100" i="1" baseline="-25000" dirty="0" err="1"/>
              <a:t>k</a:t>
            </a:r>
            <a:r>
              <a:rPr lang="en-US" altLang="he-IL" sz="2100" i="1" dirty="0"/>
              <a:t>(d)</a:t>
            </a:r>
            <a:endParaRPr lang="en-US" altLang="he-IL" sz="2100" dirty="0"/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Exposure of keys of Monday and Wednesday does not expose key for Tuesday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Similarly: separate keys for different goals, e.g., encryption and authentication </a:t>
            </a:r>
            <a:endParaRPr lang="en-US" altLang="he-IL" sz="1700" dirty="0"/>
          </a:p>
        </p:txBody>
      </p:sp>
      <p:sp>
        <p:nvSpPr>
          <p:cNvPr id="93239" name="Text Box 85"/>
          <p:cNvSpPr txBox="1">
            <a:spLocks noChangeArrowheads="1"/>
          </p:cNvSpPr>
          <p:nvPr/>
        </p:nvSpPr>
        <p:spPr bwMode="auto">
          <a:xfrm>
            <a:off x="3923928" y="5040814"/>
            <a:ext cx="749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/>
              <a:t>Key k</a:t>
            </a:r>
          </a:p>
        </p:txBody>
      </p:sp>
      <p:sp>
        <p:nvSpPr>
          <p:cNvPr id="93240" name="Rectangle 86"/>
          <p:cNvSpPr>
            <a:spLocks noChangeArrowheads="1"/>
          </p:cNvSpPr>
          <p:nvPr/>
        </p:nvSpPr>
        <p:spPr bwMode="auto">
          <a:xfrm>
            <a:off x="5801395" y="4922724"/>
            <a:ext cx="1410271" cy="569913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/>
              <a:t>PRF </a:t>
            </a:r>
            <a:r>
              <a:rPr lang="en-US" altLang="he-IL" sz="1800" i="1" dirty="0" err="1"/>
              <a:t>F</a:t>
            </a:r>
            <a:r>
              <a:rPr lang="en-US" altLang="he-IL" sz="1800" i="1" baseline="-25000" dirty="0" err="1"/>
              <a:t>k</a:t>
            </a:r>
            <a:endParaRPr lang="en-US" altLang="he-IL" sz="1800" i="1" baseline="-25000" dirty="0"/>
          </a:p>
        </p:txBody>
      </p:sp>
      <p:sp>
        <p:nvSpPr>
          <p:cNvPr id="93241" name="Line 87"/>
          <p:cNvSpPr>
            <a:spLocks noChangeShapeType="1"/>
          </p:cNvSpPr>
          <p:nvPr/>
        </p:nvSpPr>
        <p:spPr bwMode="auto">
          <a:xfrm>
            <a:off x="4739395" y="5263064"/>
            <a:ext cx="1081088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3244" name="Text Box 90"/>
          <p:cNvSpPr txBox="1">
            <a:spLocks noChangeArrowheads="1"/>
          </p:cNvSpPr>
          <p:nvPr/>
        </p:nvSpPr>
        <p:spPr bwMode="auto">
          <a:xfrm>
            <a:off x="6274927" y="4387915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/>
              <a:t>d</a:t>
            </a:r>
            <a:endParaRPr lang="en-US" altLang="he-IL" sz="1800" baseline="-25000" dirty="0"/>
          </a:p>
        </p:txBody>
      </p:sp>
      <p:cxnSp>
        <p:nvCxnSpPr>
          <p:cNvPr id="4" name="Straight Arrow Connector 3"/>
          <p:cNvCxnSpPr>
            <a:endCxn id="93240" idx="0"/>
          </p:cNvCxnSpPr>
          <p:nvPr/>
        </p:nvCxnSpPr>
        <p:spPr bwMode="auto">
          <a:xfrm flipH="1">
            <a:off x="6506531" y="4562440"/>
            <a:ext cx="9685" cy="36028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H="1">
            <a:off x="6556190" y="5475791"/>
            <a:ext cx="9685" cy="36028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 Box 90"/>
          <p:cNvSpPr txBox="1">
            <a:spLocks noChangeArrowheads="1"/>
          </p:cNvSpPr>
          <p:nvPr/>
        </p:nvSpPr>
        <p:spPr bwMode="auto">
          <a:xfrm>
            <a:off x="6274926" y="5793791"/>
            <a:ext cx="110538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 err="1"/>
              <a:t>F</a:t>
            </a:r>
            <a:r>
              <a:rPr lang="en-US" altLang="he-IL" sz="1800" i="1" baseline="-25000" dirty="0" err="1"/>
              <a:t>k</a:t>
            </a:r>
            <a:r>
              <a:rPr lang="en-US" altLang="he-IL" sz="1800" i="1" dirty="0"/>
              <a:t>(d)</a:t>
            </a:r>
            <a:endParaRPr lang="en-US" altLang="he-IL" sz="1800" i="1" baseline="-25000" dirty="0"/>
          </a:p>
        </p:txBody>
      </p:sp>
      <p:sp>
        <p:nvSpPr>
          <p:cNvPr id="5" name="Oval 4"/>
          <p:cNvSpPr/>
          <p:nvPr/>
        </p:nvSpPr>
        <p:spPr bwMode="auto">
          <a:xfrm>
            <a:off x="3443251" y="3831687"/>
            <a:ext cx="2592288" cy="1318955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10282246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3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3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3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3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3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3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3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3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3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3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3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3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39" grpId="0"/>
      <p:bldP spid="93240" grpId="0" animBg="1"/>
      <p:bldP spid="93241" grpId="0" animBg="1"/>
      <p:bldP spid="93244" grpId="0"/>
      <p:bldP spid="23" grpId="0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6244" y="1124744"/>
            <a:ext cx="8291512" cy="1373187"/>
          </a:xfrm>
        </p:spPr>
        <p:txBody>
          <a:bodyPr/>
          <a:lstStyle/>
          <a:p>
            <a:r>
              <a:rPr lang="en-US" dirty="0"/>
              <a:t>We defined security for PRG and PRF.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But… 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what about security of encryption??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63688" y="4797152"/>
            <a:ext cx="3457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A bit tricky, in fact.</a:t>
            </a:r>
          </a:p>
        </p:txBody>
      </p:sp>
    </p:spTree>
    <p:extLst>
      <p:ext uri="{BB962C8B-B14F-4D97-AF65-F5344CB8AC3E}">
        <p14:creationId xmlns:p14="http://schemas.microsoft.com/office/powerpoint/2010/main" val="317278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define secure encryption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-28575" y="1447801"/>
            <a:ext cx="8369306" cy="1966913"/>
            <a:chOff x="-37" y="896"/>
            <a:chExt cx="5272" cy="1239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-37" y="1679"/>
              <a:ext cx="718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plaintext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517" y="1667"/>
              <a:ext cx="718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plaintext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1672" y="1638"/>
              <a:ext cx="816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ciphertext</a:t>
              </a:r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336" y="1036"/>
              <a:ext cx="246" cy="2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K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820" y="1621"/>
              <a:ext cx="877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836" y="1627"/>
              <a:ext cx="862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encryption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algorithm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606" y="1629"/>
              <a:ext cx="868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3619" y="1644"/>
              <a:ext cx="906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decryption </a:t>
              </a:r>
            </a:p>
            <a:p>
              <a:pPr algn="ctr"/>
              <a:r>
                <a:rPr lang="en-US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algorithm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697" y="1882"/>
              <a:ext cx="749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1066" y="1382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3744" y="1363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1174" y="897"/>
              <a:ext cx="950" cy="63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Alice</a:t>
              </a:r>
              <a:r>
                <a:rPr lang="ja-JP" altLang="en-US">
                  <a:latin typeface="Arial" pitchFamily="34" charset="0"/>
                  <a:cs typeface="Arial" pitchFamily="34" charset="0"/>
                </a:rPr>
                <a:t>’</a:t>
              </a:r>
              <a:r>
                <a:rPr lang="en-US" altLang="ja-JP">
                  <a:latin typeface="Arial" pitchFamily="34" charset="0"/>
                  <a:cs typeface="Arial" pitchFamily="34" charset="0"/>
                </a:rPr>
                <a:t>s </a:t>
              </a:r>
            </a:p>
            <a:p>
              <a:r>
                <a:rPr lang="en-US">
                  <a:latin typeface="Arial" pitchFamily="34" charset="0"/>
                  <a:cs typeface="Arial" pitchFamily="34" charset="0"/>
                </a:rPr>
                <a:t>encryption</a:t>
              </a:r>
            </a:p>
            <a:p>
              <a:r>
                <a:rPr lang="en-US">
                  <a:latin typeface="Arial" pitchFamily="34" charset="0"/>
                  <a:cs typeface="Arial" pitchFamily="34" charset="0"/>
                </a:rPr>
                <a:t>key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896" y="940"/>
              <a:ext cx="950" cy="63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Bob</a:t>
              </a:r>
              <a:r>
                <a:rPr lang="ja-JP" altLang="en-US">
                  <a:latin typeface="Arial" pitchFamily="34" charset="0"/>
                  <a:cs typeface="Arial" pitchFamily="34" charset="0"/>
                </a:rPr>
                <a:t>’</a:t>
              </a:r>
              <a:r>
                <a:rPr lang="en-US" altLang="ja-JP">
                  <a:latin typeface="Arial" pitchFamily="34" charset="0"/>
                  <a:cs typeface="Arial" pitchFamily="34" charset="0"/>
                </a:rPr>
                <a:t>s </a:t>
              </a:r>
            </a:p>
            <a:p>
              <a:r>
                <a:rPr lang="en-US">
                  <a:latin typeface="Arial" pitchFamily="34" charset="0"/>
                  <a:cs typeface="Arial" pitchFamily="34" charset="0"/>
                </a:rPr>
                <a:t>decryption</a:t>
              </a:r>
            </a:p>
            <a:p>
              <a:r>
                <a:rPr lang="en-US">
                  <a:latin typeface="Arial" pitchFamily="34" charset="0"/>
                  <a:cs typeface="Arial" pitchFamily="34" charset="0"/>
                </a:rPr>
                <a:t>key</a:t>
              </a:r>
            </a:p>
          </p:txBody>
        </p:sp>
        <p:grpSp>
          <p:nvGrpSpPr>
            <p:cNvPr id="24" name="Group 25"/>
            <p:cNvGrpSpPr>
              <a:grpSpLocks/>
            </p:cNvGrpSpPr>
            <p:nvPr/>
          </p:nvGrpSpPr>
          <p:grpSpPr bwMode="auto">
            <a:xfrm>
              <a:off x="3632" y="1118"/>
              <a:ext cx="378" cy="385"/>
              <a:chOff x="171" y="1789"/>
              <a:chExt cx="378" cy="385"/>
            </a:xfrm>
          </p:grpSpPr>
          <p:sp>
            <p:nvSpPr>
              <p:cNvPr id="29" name="Text Box 26"/>
              <p:cNvSpPr txBox="1">
                <a:spLocks noChangeArrowheads="1"/>
              </p:cNvSpPr>
              <p:nvPr/>
            </p:nvSpPr>
            <p:spPr bwMode="auto">
              <a:xfrm>
                <a:off x="171" y="1789"/>
                <a:ext cx="222" cy="29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K</a:t>
                </a:r>
              </a:p>
            </p:txBody>
          </p:sp>
          <p:sp>
            <p:nvSpPr>
              <p:cNvPr id="30" name="Text Box 27"/>
              <p:cNvSpPr txBox="1">
                <a:spLocks noChangeArrowheads="1"/>
              </p:cNvSpPr>
              <p:nvPr/>
            </p:nvSpPr>
            <p:spPr bwMode="auto">
              <a:xfrm>
                <a:off x="325" y="1922"/>
                <a:ext cx="22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</a:p>
            </p:txBody>
          </p:sp>
        </p:grp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>
              <a:off x="351" y="1897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4518" y="1904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7" name="Picture 30" descr="BS00768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 flipV="1">
              <a:off x="942" y="896"/>
              <a:ext cx="293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31" descr="BS00768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 flipV="1">
              <a:off x="3625" y="955"/>
              <a:ext cx="293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33827" y="2495166"/>
            <a:ext cx="1068109" cy="1153296"/>
          </a:xfrm>
          <a:prstGeom prst="rect">
            <a:avLst/>
          </a:prstGeom>
        </p:spPr>
      </p:pic>
      <p:sp>
        <p:nvSpPr>
          <p:cNvPr id="8" name="Line 17"/>
          <p:cNvSpPr>
            <a:spLocks noChangeShapeType="1"/>
          </p:cNvSpPr>
          <p:nvPr/>
        </p:nvSpPr>
        <p:spPr bwMode="auto">
          <a:xfrm flipV="1">
            <a:off x="5022572" y="3007068"/>
            <a:ext cx="693687" cy="17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39837" y="1219204"/>
            <a:ext cx="1449559" cy="12629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8534" y="1156041"/>
            <a:ext cx="708396" cy="1326083"/>
          </a:xfrm>
          <a:prstGeom prst="rect">
            <a:avLst/>
          </a:prstGeom>
        </p:spPr>
      </p:pic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27024" y="3750771"/>
            <a:ext cx="8258836" cy="1838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kern="0" dirty="0"/>
              <a:t>Define a secure symmetric cryptosystem</a:t>
            </a:r>
          </a:p>
          <a:p>
            <a:r>
              <a:rPr lang="en-US" sz="2400" kern="0" dirty="0"/>
              <a:t>Refer to (1) Attacker model and (2) success criteria </a:t>
            </a:r>
          </a:p>
          <a:p>
            <a:r>
              <a:rPr lang="en-US" sz="2400" kern="0" dirty="0"/>
              <a:t>Be as precise as possible, take five minutes</a:t>
            </a:r>
          </a:p>
          <a:p>
            <a:r>
              <a:rPr lang="en-US" sz="2400" kern="0" dirty="0"/>
              <a:t>Write down; one good proposal gets late submission day!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03648" y="170080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0905163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כותרת 1"/>
          <p:cNvSpPr>
            <a:spLocks noGrp="1"/>
          </p:cNvSpPr>
          <p:nvPr>
            <p:ph type="title"/>
          </p:nvPr>
        </p:nvSpPr>
        <p:spPr>
          <a:xfrm>
            <a:off x="395536" y="149226"/>
            <a:ext cx="8291512" cy="1373187"/>
          </a:xfrm>
        </p:spPr>
        <p:txBody>
          <a:bodyPr/>
          <a:lstStyle/>
          <a:p>
            <a:r>
              <a:rPr lang="en-US" altLang="he-IL" dirty="0"/>
              <a:t>Defining Secure Encryption</a:t>
            </a:r>
            <a:endParaRPr lang="he-IL" altLang="he-IL" dirty="0"/>
          </a:p>
        </p:txBody>
      </p:sp>
      <p:sp>
        <p:nvSpPr>
          <p:cNvPr id="56323" name="מציין מיקום תוכן 2"/>
          <p:cNvSpPr>
            <a:spLocks noGrp="1"/>
          </p:cNvSpPr>
          <p:nvPr>
            <p:ph idx="1"/>
          </p:nvPr>
        </p:nvSpPr>
        <p:spPr>
          <a:xfrm>
            <a:off x="280194" y="941387"/>
            <a:ext cx="8406854" cy="49752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 dirty="0"/>
              <a:t>Attacker capabilities: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dirty="0"/>
              <a:t>Computational limitations? </a:t>
            </a:r>
            <a:r>
              <a:rPr lang="en-US" altLang="he-IL" dirty="0">
                <a:sym typeface="Wingdings" panose="05000000000000000000" pitchFamily="2" charset="2"/>
              </a:rPr>
              <a:t> PPT</a:t>
            </a:r>
            <a:endParaRPr lang="en-US" altLang="he-IL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dirty="0"/>
              <a:t>Ciphertext only (CTO),  Known / chosen plaintext attack (KPA/CPA), Chosen ciphertext (CCA)?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 dirty="0"/>
              <a:t>What’s a successful attack?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dirty="0"/>
              <a:t>Key recovery ?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altLang="he-IL" dirty="0"/>
              <a:t>May be impossible yet weak cipher…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dirty="0"/>
              <a:t>(Full) Message recovery?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altLang="he-IL" dirty="0"/>
              <a:t>What of partial exposure, e.g., m</a:t>
            </a:r>
            <a:r>
              <a:rPr lang="en-US" altLang="he-IL" sz="2000" dirty="0">
                <a:latin typeface="Symbol" panose="05050102010706020507" pitchFamily="18" charset="2"/>
              </a:rPr>
              <a:t></a:t>
            </a:r>
            <a:r>
              <a:rPr lang="en-US" altLang="he-IL" dirty="0"/>
              <a:t>{“Advance”, “Retreat”}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u="sng" dirty="0"/>
              <a:t>Prudent</a:t>
            </a:r>
            <a:r>
              <a:rPr lang="en-US" altLang="he-IL" dirty="0"/>
              <a:t>: attacker ‘wins’ for </a:t>
            </a:r>
            <a:r>
              <a:rPr lang="en-US" altLang="he-IL" u="sng" dirty="0"/>
              <a:t>any</a:t>
            </a:r>
            <a:r>
              <a:rPr lang="en-US" altLang="he-IL" dirty="0"/>
              <a:t> info on plaintext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alt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846931"/>
          </a:xfrm>
        </p:spPr>
        <p:txBody>
          <a:bodyPr/>
          <a:lstStyle/>
          <a:p>
            <a:r>
              <a:rPr lang="en-US" altLang="he-IL" b="1" i="1" dirty="0">
                <a:solidFill>
                  <a:schemeClr val="tx1"/>
                </a:solidFill>
              </a:rPr>
              <a:t>Conservative Design Principle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86472" y="1129460"/>
            <a:ext cx="8578015" cy="4975225"/>
          </a:xfrm>
        </p:spPr>
        <p:txBody>
          <a:bodyPr/>
          <a:lstStyle/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/>
              <a:t>When designing, evaluating a cryptosystem…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Consider most powerful attacker (CTO&lt; KPA&lt; CPA) 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Be as general as possible – cover many applications</a:t>
            </a: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And `easiest’ attacker-success criteria</a:t>
            </a:r>
          </a:p>
          <a:p>
            <a:pPr marL="1136650" lvl="2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/>
              <a:t>Not message/key recovery!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Make it easy to use securely, hard to use insecurely!</a:t>
            </a:r>
          </a:p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/>
              <a:t>When designing, evaluating a system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Which use some cryptosystem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Restrict attacker’s capabilities (e.g., avoid known/chosen plaintext)</a:t>
            </a:r>
          </a:p>
        </p:txBody>
      </p:sp>
    </p:spTree>
    <p:extLst>
      <p:ext uri="{BB962C8B-B14F-4D97-AF65-F5344CB8AC3E}">
        <p14:creationId xmlns:p14="http://schemas.microsoft.com/office/powerpoint/2010/main" val="70582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he-IL" sz="180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Encryption attacker models</a:t>
            </a:r>
            <a:endParaRPr lang="en-US" altLang="he-IL" sz="3800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81075"/>
            <a:ext cx="8650288" cy="536892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b="1" dirty="0"/>
              <a:t>Cipher-Text Only (CTO) attacker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Adversary learns something about random plaintext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Given only ciphertext – and plaintext distribution</a:t>
            </a:r>
          </a:p>
          <a:p>
            <a:pPr marL="0" indent="0" eaLnBrk="1" hangingPunct="1">
              <a:lnSpc>
                <a:spcPct val="90000"/>
              </a:lnSpc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br>
              <a:rPr lang="en-US" altLang="he-IL" dirty="0"/>
            </a:br>
            <a:br>
              <a:rPr lang="en-US" altLang="he-IL" dirty="0"/>
            </a:br>
            <a:endParaRPr lang="en-US" altLang="he-IL" dirty="0"/>
          </a:p>
          <a:p>
            <a:pPr marL="0" indent="0" eaLnBrk="1" hangingPunct="1">
              <a:lnSpc>
                <a:spcPct val="90000"/>
              </a:lnSpc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br>
              <a:rPr lang="en-US" altLang="he-IL" dirty="0"/>
            </a:br>
            <a:endParaRPr lang="en-US" altLang="he-IL" dirty="0"/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>
                <a:solidFill>
                  <a:schemeClr val="bg2">
                    <a:lumMod val="60000"/>
                    <a:lumOff val="40000"/>
                  </a:schemeClr>
                </a:solidFill>
              </a:rPr>
              <a:t>Known-plaintext attacker (KPA)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Chosen-plaintext attacker (CPA)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Chosen-ciphertext attacker (CCA)</a:t>
            </a: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562600" y="5589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 dirty="0"/>
              <a:t>a</a:t>
            </a:r>
            <a:endParaRPr lang="he-IL" altLang="he-IL" dirty="0"/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1377551" y="2473437"/>
            <a:ext cx="797543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he-IL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6228802" y="2473437"/>
            <a:ext cx="803739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he-IL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Line 5"/>
          <p:cNvSpPr>
            <a:spLocks noChangeShapeType="1"/>
          </p:cNvSpPr>
          <p:nvPr/>
        </p:nvSpPr>
        <p:spPr bwMode="auto">
          <a:xfrm>
            <a:off x="922598" y="2719423"/>
            <a:ext cx="451151" cy="83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7" name="Line 6"/>
          <p:cNvSpPr>
            <a:spLocks noChangeShapeType="1"/>
          </p:cNvSpPr>
          <p:nvPr/>
        </p:nvSpPr>
        <p:spPr bwMode="auto">
          <a:xfrm>
            <a:off x="2178897" y="2719419"/>
            <a:ext cx="4049288" cy="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39" name="Picture 38" descr="&lt;strong&gt;Alice&lt;/strong&gt; - Kingdom Hearts Wiki, the Kingdom Hearts encyclo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9552" y="2391664"/>
            <a:ext cx="420559" cy="763426"/>
          </a:xfrm>
          <a:prstGeom prst="rect">
            <a:avLst/>
          </a:prstGeom>
        </p:spPr>
      </p:pic>
      <p:pic>
        <p:nvPicPr>
          <p:cNvPr id="40" name="Picture 39" descr="SpongeBob is typically shown with buck teeth protruding from his smile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598" y="2391664"/>
            <a:ext cx="393479" cy="489402"/>
          </a:xfrm>
          <a:prstGeom prst="rect">
            <a:avLst/>
          </a:prstGeom>
        </p:spPr>
      </p:pic>
      <p:pic>
        <p:nvPicPr>
          <p:cNvPr id="41" name="Picture 40" descr="Awesome Demon by qubodup - Awesome style &lt;strong&gt;devil&lt;/strong&gt;/demon/satan smiley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178" y="3750894"/>
            <a:ext cx="465510" cy="435834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 bwMode="auto">
          <a:xfrm flipV="1">
            <a:off x="1884566" y="3953574"/>
            <a:ext cx="728837" cy="30784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2858447" y="3138424"/>
            <a:ext cx="8486" cy="5428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endCxn id="45" idx="1"/>
          </p:cNvCxnSpPr>
          <p:nvPr/>
        </p:nvCxnSpPr>
        <p:spPr bwMode="auto">
          <a:xfrm>
            <a:off x="3080729" y="3865899"/>
            <a:ext cx="817124" cy="458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3897853" y="3588609"/>
            <a:ext cx="227498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Info about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m*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(beyond distribution)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06480" y="3354051"/>
            <a:ext cx="479618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m*</a:t>
            </a:r>
          </a:p>
        </p:txBody>
      </p:sp>
      <p:cxnSp>
        <p:nvCxnSpPr>
          <p:cNvPr id="47" name="Straight Arrow Connector 46"/>
          <p:cNvCxnSpPr/>
          <p:nvPr/>
        </p:nvCxnSpPr>
        <p:spPr bwMode="auto">
          <a:xfrm flipH="1" flipV="1">
            <a:off x="1259632" y="3716224"/>
            <a:ext cx="250696" cy="52770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2279394" y="2779458"/>
            <a:ext cx="3767378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</a:t>
            </a:r>
            <a:r>
              <a:rPr lang="en-US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… </a:t>
            </a:r>
            <a:r>
              <a:rPr 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c*=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(m*)</a:t>
            </a:r>
          </a:p>
        </p:txBody>
      </p:sp>
      <p:cxnSp>
        <p:nvCxnSpPr>
          <p:cNvPr id="49" name="Straight Arrow Connector 48"/>
          <p:cNvCxnSpPr/>
          <p:nvPr/>
        </p:nvCxnSpPr>
        <p:spPr bwMode="auto">
          <a:xfrm flipH="1" flipV="1">
            <a:off x="1312775" y="3287735"/>
            <a:ext cx="326574" cy="62403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TextBox 50"/>
          <p:cNvSpPr txBox="1"/>
          <p:nvPr/>
        </p:nvSpPr>
        <p:spPr>
          <a:xfrm>
            <a:off x="922598" y="2913709"/>
            <a:ext cx="1011815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2" name="Line 5"/>
          <p:cNvSpPr>
            <a:spLocks noChangeShapeType="1"/>
          </p:cNvSpPr>
          <p:nvPr/>
        </p:nvSpPr>
        <p:spPr bwMode="auto">
          <a:xfrm>
            <a:off x="7032541" y="2685653"/>
            <a:ext cx="451151" cy="83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3" name="TextBox 52"/>
          <p:cNvSpPr txBox="1"/>
          <p:nvPr/>
        </p:nvSpPr>
        <p:spPr>
          <a:xfrm>
            <a:off x="7571242" y="2348880"/>
            <a:ext cx="466794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m*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109552" y="2749940"/>
            <a:ext cx="1120820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m1, m2,…</a:t>
            </a:r>
          </a:p>
        </p:txBody>
      </p:sp>
      <p:pic>
        <p:nvPicPr>
          <p:cNvPr id="25" name="Picture 2" descr="https://upload.wikimedia.org/wikipedia/commons/thumb/b/b0/English_letter_frequency_%28frequency%29.svg/380px-English_letter_frequency_%28frequency%29.svg.png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062" y="3918105"/>
            <a:ext cx="748476" cy="6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323369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Cryptanalysis Success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dirty="0"/>
              <a:t>Key recovery ? -- meaningless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dirty="0"/>
              <a:t>(Full) Message recovery? – may be an overkill. E.g., when m</a:t>
            </a:r>
            <a:r>
              <a:rPr lang="en-US" altLang="he-IL" sz="2400" dirty="0">
                <a:latin typeface="Symbol" panose="05050102010706020507" pitchFamily="18" charset="2"/>
              </a:rPr>
              <a:t></a:t>
            </a:r>
            <a:r>
              <a:rPr lang="en-US" altLang="he-IL" dirty="0"/>
              <a:t>{“Advance”, “Retreat”}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dirty="0"/>
              <a:t>Can’t learn anything at all about plaintext – how to define? Can we achieve it ?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altLang="he-IL" dirty="0"/>
              <a:t>Well-defined notion: ‘semantic security’ [crypto course]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b="1" dirty="0"/>
              <a:t>Indistinguishability</a:t>
            </a:r>
            <a:r>
              <a:rPr lang="en-US" altLang="he-IL" dirty="0"/>
              <a:t>: Eve ‘wins’ if she </a:t>
            </a:r>
            <a:r>
              <a:rPr lang="en-US" altLang="he-IL" u="sng" dirty="0"/>
              <a:t>distinguishes</a:t>
            </a:r>
            <a:r>
              <a:rPr lang="en-US" altLang="he-IL" dirty="0"/>
              <a:t> between encryptions of (any) two messages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altLang="he-IL" dirty="0"/>
              <a:t>We focus on indistinguishability: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altLang="he-IL" dirty="0"/>
              <a:t>In crypto course: equivalent to semantic security</a:t>
            </a:r>
          </a:p>
        </p:txBody>
      </p:sp>
    </p:spTree>
    <p:extLst>
      <p:ext uri="{BB962C8B-B14F-4D97-AF65-F5344CB8AC3E}">
        <p14:creationId xmlns:p14="http://schemas.microsoft.com/office/powerpoint/2010/main" val="9061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כותרת 1"/>
          <p:cNvSpPr>
            <a:spLocks noGrp="1"/>
          </p:cNvSpPr>
          <p:nvPr>
            <p:ph type="title"/>
          </p:nvPr>
        </p:nvSpPr>
        <p:spPr>
          <a:xfrm>
            <a:off x="395536" y="149226"/>
            <a:ext cx="8291512" cy="1373187"/>
          </a:xfrm>
        </p:spPr>
        <p:txBody>
          <a:bodyPr/>
          <a:lstStyle/>
          <a:p>
            <a:r>
              <a:rPr lang="en-US" altLang="he-IL" dirty="0"/>
              <a:t>Defining Secure Encryption</a:t>
            </a:r>
            <a:endParaRPr lang="he-IL" altLang="he-IL" dirty="0"/>
          </a:p>
        </p:txBody>
      </p:sp>
      <p:sp>
        <p:nvSpPr>
          <p:cNvPr id="56323" name="מציין מיקום תוכן 2"/>
          <p:cNvSpPr>
            <a:spLocks noGrp="1"/>
          </p:cNvSpPr>
          <p:nvPr>
            <p:ph idx="1"/>
          </p:nvPr>
        </p:nvSpPr>
        <p:spPr>
          <a:xfrm>
            <a:off x="280194" y="941387"/>
            <a:ext cx="8540278" cy="49752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 dirty="0"/>
              <a:t>Attacker capabilities: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dirty="0"/>
              <a:t>Computational limitations? </a:t>
            </a:r>
            <a:r>
              <a:rPr lang="en-US" altLang="he-IL" dirty="0">
                <a:sym typeface="Wingdings" panose="05000000000000000000" pitchFamily="2" charset="2"/>
              </a:rPr>
              <a:t> PPT</a:t>
            </a:r>
            <a:endParaRPr lang="en-US" altLang="he-IL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dirty="0"/>
              <a:t>Ciphertext only (CTO),  Known / chosen plaintext attack (KPA/CPA), Chosen ciphertext (CCA)?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 dirty="0"/>
              <a:t>What’s a successful attack?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dirty="0"/>
              <a:t>`Attacker learns </a:t>
            </a:r>
            <a:r>
              <a:rPr lang="en-US" altLang="he-IL" u="sng" dirty="0"/>
              <a:t>something</a:t>
            </a:r>
            <a:r>
              <a:rPr lang="en-US" altLang="he-IL" dirty="0"/>
              <a:t> about the plaintext’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altLang="he-IL" dirty="0"/>
              <a:t>Aka semantic security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b="1" dirty="0"/>
              <a:t>Indistinguishability:</a:t>
            </a:r>
            <a:r>
              <a:rPr lang="en-US" altLang="he-IL" dirty="0"/>
              <a:t> Eve ‘wins’ if she </a:t>
            </a:r>
            <a:r>
              <a:rPr lang="en-US" altLang="he-IL" u="sng" dirty="0"/>
              <a:t>distinguishes</a:t>
            </a:r>
            <a:r>
              <a:rPr lang="en-US" altLang="he-IL" dirty="0"/>
              <a:t> btw encryptions of two messages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altLang="he-IL" dirty="0"/>
              <a:t>Equivalent definitions, actually! [Crypto course]</a:t>
            </a:r>
          </a:p>
        </p:txBody>
      </p:sp>
    </p:spTree>
    <p:extLst>
      <p:ext uri="{BB962C8B-B14F-4D97-AF65-F5344CB8AC3E}">
        <p14:creationId xmlns:p14="http://schemas.microsoft.com/office/powerpoint/2010/main" val="72621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65016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ＭＳ Ｐゴシック" pitchFamily="34" charset="-128"/>
              </a:rPr>
              <a:t>Attacker Capabilities / Model</a:t>
            </a:r>
          </a:p>
        </p:txBody>
      </p:sp>
      <p:pic>
        <p:nvPicPr>
          <p:cNvPr id="3277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000" y="838200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195736" y="198884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000" y="2128623"/>
            <a:ext cx="78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(KPA)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021" y="3288268"/>
            <a:ext cx="795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(CPA)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4050" y="515719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(CCA)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180924" y="6019800"/>
            <a:ext cx="6991476" cy="64956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buClr>
                <a:srgbClr val="000000"/>
              </a:buClr>
              <a:buSzPct val="100000"/>
            </a:pPr>
            <a:r>
              <a:rPr lang="en-US" sz="2400" dirty="0"/>
              <a:t>And… Probabilistic Polynomial Time (PPT) !</a:t>
            </a:r>
          </a:p>
        </p:txBody>
      </p:sp>
    </p:spTree>
    <p:extLst>
      <p:ext uri="{BB962C8B-B14F-4D97-AF65-F5344CB8AC3E}">
        <p14:creationId xmlns:p14="http://schemas.microsoft.com/office/powerpoint/2010/main" val="120651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A974063-64C0-455F-99CD-3A130F7655D7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he-IL" sz="1800"/>
          </a:p>
        </p:txBody>
      </p:sp>
      <p:sp>
        <p:nvSpPr>
          <p:cNvPr id="6246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34975" y="333375"/>
            <a:ext cx="8447088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100" dirty="0"/>
              <a:t>Indistinguishability: Encryption is like disguise…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15925" y="1001713"/>
            <a:ext cx="8377238" cy="5338762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7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800" dirty="0"/>
              <a:t>With a good disguise, adversary…</a:t>
            </a:r>
          </a:p>
          <a:p>
            <a:pPr marL="736600" lvl="1" indent="-279400" eaLnBrk="1" hangingPunct="1">
              <a:lnSpc>
                <a:spcPct val="90000"/>
              </a:lnSpc>
              <a:spcBef>
                <a:spcPts val="6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400" dirty="0"/>
              <a:t>Can’t even tell the most pretty from the most ugly</a:t>
            </a:r>
          </a:p>
          <a:p>
            <a:pPr marL="736600" lvl="1" indent="-279400" eaLnBrk="1" hangingPunct="1">
              <a:lnSpc>
                <a:spcPct val="90000"/>
              </a:lnSpc>
              <a:spcBef>
                <a:spcPts val="6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400" dirty="0"/>
              <a:t>Can’t even identify the same disguised person 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000" dirty="0"/>
              <a:t>Talk to masked Rachel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000" dirty="0"/>
              <a:t>She disappears for few minutes 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000" dirty="0"/>
              <a:t>Who returned? Rachel or Leah? </a:t>
            </a:r>
          </a:p>
          <a:p>
            <a:pPr marL="736600" lvl="1" indent="-279400" eaLnBrk="1" hangingPunct="1">
              <a:lnSpc>
                <a:spcPct val="90000"/>
              </a:lnSpc>
              <a:spcBef>
                <a:spcPts val="6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400" dirty="0">
                <a:solidFill>
                  <a:schemeClr val="accent2"/>
                </a:solidFill>
              </a:rPr>
              <a:t>As long as they are roughly same size 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000" dirty="0">
                <a:solidFill>
                  <a:schemeClr val="accent2"/>
                </a:solidFill>
              </a:rPr>
              <a:t>A giant can never disguise as a dwarf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67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800" dirty="0"/>
              <a:t>With good encryption, adversary can’t distinguish</a:t>
            </a:r>
            <a:br>
              <a:rPr lang="en-US" altLang="he-IL" sz="2800" dirty="0"/>
            </a:br>
            <a:r>
              <a:rPr lang="en-US" altLang="he-IL" sz="2800" i="1" dirty="0"/>
              <a:t>E(m</a:t>
            </a:r>
            <a:r>
              <a:rPr lang="en-US" altLang="he-IL" sz="2800" i="1" baseline="-25000" dirty="0"/>
              <a:t>0</a:t>
            </a:r>
            <a:r>
              <a:rPr lang="en-US" altLang="he-IL" sz="2800" i="1" dirty="0"/>
              <a:t>) </a:t>
            </a:r>
            <a:r>
              <a:rPr lang="en-US" altLang="he-IL" sz="2800" dirty="0"/>
              <a:t>vs. </a:t>
            </a:r>
            <a:r>
              <a:rPr lang="en-US" altLang="he-IL" sz="2800" i="1" dirty="0"/>
              <a:t>E(m</a:t>
            </a:r>
            <a:r>
              <a:rPr lang="en-US" altLang="he-IL" sz="2800" i="1" baseline="-25000" dirty="0"/>
              <a:t>1</a:t>
            </a:r>
            <a:r>
              <a:rPr lang="en-US" altLang="he-IL" sz="2800" i="1" dirty="0"/>
              <a:t>)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67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400" i="1" dirty="0"/>
              <a:t>Even when adversary selects </a:t>
            </a:r>
            <a:r>
              <a:rPr lang="en-US" altLang="he-IL" sz="2800" i="1" dirty="0"/>
              <a:t>m</a:t>
            </a:r>
            <a:r>
              <a:rPr lang="en-US" altLang="he-IL" sz="2800" i="1" baseline="-25000" dirty="0"/>
              <a:t>0,</a:t>
            </a:r>
            <a:r>
              <a:rPr lang="en-US" altLang="he-IL" sz="2800" i="1" dirty="0"/>
              <a:t> m</a:t>
            </a:r>
            <a:r>
              <a:rPr lang="en-US" altLang="he-IL" sz="2800" i="1" baseline="-25000" dirty="0"/>
              <a:t>1</a:t>
            </a:r>
            <a:r>
              <a:rPr lang="en-US" altLang="he-IL" sz="2800" i="1" dirty="0"/>
              <a:t> (</a:t>
            </a:r>
            <a:r>
              <a:rPr lang="en-US" altLang="he-IL" sz="2800" dirty="0" err="1"/>
              <a:t>s.t.</a:t>
            </a:r>
            <a:r>
              <a:rPr lang="en-US" altLang="he-IL" sz="2800" dirty="0"/>
              <a:t> |</a:t>
            </a:r>
            <a:r>
              <a:rPr lang="en-US" altLang="he-IL" sz="2800" i="1" dirty="0"/>
              <a:t>m</a:t>
            </a:r>
            <a:r>
              <a:rPr lang="en-US" altLang="he-IL" sz="2800" i="1" baseline="-25000" dirty="0"/>
              <a:t>0</a:t>
            </a:r>
            <a:r>
              <a:rPr lang="en-US" altLang="he-IL" sz="2800" i="1" dirty="0"/>
              <a:t>|=|m</a:t>
            </a:r>
            <a:r>
              <a:rPr lang="en-US" altLang="he-IL" sz="2800" i="1" baseline="-25000" dirty="0"/>
              <a:t>1</a:t>
            </a:r>
            <a:r>
              <a:rPr lang="en-US" altLang="he-IL" sz="2800" i="1" dirty="0"/>
              <a:t>|)</a:t>
            </a:r>
            <a:endParaRPr lang="en-US" altLang="he-IL" sz="2800" dirty="0"/>
          </a:p>
          <a:p>
            <a:pPr lvl="1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500" dirty="0">
                <a:solidFill>
                  <a:srgbClr val="FF0000"/>
                </a:solidFill>
                <a:sym typeface="Wingdings" panose="05000000000000000000" pitchFamily="2" charset="2"/>
              </a:rPr>
              <a:t>Even when comparing to known encryption </a:t>
            </a:r>
            <a:r>
              <a:rPr lang="en-US" altLang="he-IL" sz="2500" i="1" dirty="0">
                <a:solidFill>
                  <a:srgbClr val="FF0000"/>
                </a:solidFill>
                <a:sym typeface="Wingdings" panose="05000000000000000000" pitchFamily="2" charset="2"/>
              </a:rPr>
              <a:t>E(m</a:t>
            </a:r>
            <a:r>
              <a:rPr lang="en-US" altLang="he-IL" sz="2500" i="1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r>
              <a:rPr lang="en-US" altLang="he-IL" sz="2500" i="1" dirty="0">
                <a:solidFill>
                  <a:srgbClr val="FF0000"/>
                </a:solidFill>
                <a:sym typeface="Wingdings" panose="05000000000000000000" pitchFamily="2" charset="2"/>
              </a:rPr>
              <a:t>) </a:t>
            </a:r>
          </a:p>
          <a:p>
            <a:pPr lvl="1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500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n-US" altLang="he-IL" sz="2500" dirty="0">
                <a:solidFill>
                  <a:srgbClr val="FF0000"/>
                </a:solidFill>
              </a:rPr>
              <a:t>Encryption must be randomized (or stateful)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A974063-64C0-455F-99CD-3A130F7655D7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he-IL" sz="1800"/>
          </a:p>
        </p:txBody>
      </p:sp>
      <p:sp>
        <p:nvSpPr>
          <p:cNvPr id="6246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34975" y="333375"/>
            <a:ext cx="8447088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/>
              <a:t>Defining Indistinguishable Encryption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415925" y="1001713"/>
                <a:ext cx="8377238" cy="4731543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67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  <a:defRPr/>
                </a:pPr>
                <a:r>
                  <a:rPr lang="en-US" altLang="he-IL" sz="2800" dirty="0"/>
                  <a:t>Attempt 1…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67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  <a:defRPr/>
                </a:pPr>
                <a:r>
                  <a:rPr lang="en-US" altLang="he-IL" sz="2800" dirty="0"/>
                  <a:t>An encryption scheme (E,D) is IND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67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  <a:defRPr/>
                </a:pPr>
                <a:r>
                  <a:rPr lang="en-US" altLang="he-IL" sz="2800" dirty="0"/>
                  <a:t>If any PPT adversary A (distinguisher) 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67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  <a:defRPr/>
                </a:pPr>
                <a:r>
                  <a:rPr lang="en-US" altLang="he-IL" sz="2800" dirty="0"/>
                  <a:t>Has negligible probability to distinguish:</a:t>
                </a:r>
                <a:endParaRPr lang="en-US" altLang="he-IL" sz="2800" i="1" dirty="0"/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67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  <a:defRPr/>
                </a:pPr>
                <a:r>
                  <a:rPr lang="en-US" altLang="he-IL" sz="2400" dirty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he-I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he-IL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he-IL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he-I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he-I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he-IL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he-IL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groupChr>
                      <m:groupChrPr>
                        <m:chr m:val="←"/>
                        <m:vertJc m:val="bot"/>
                        <m:ctrlPr>
                          <a:rPr lang="en-US" altLang="he-IL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altLang="he-IL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he-IL" sz="2400" b="0" i="1" smtClean="0">
                        <a:latin typeface="Cambria Math" panose="02040503050406030204" pitchFamily="18" charset="0"/>
                      </a:rPr>
                      <m:t>(`</m:t>
                    </m:r>
                    <m:r>
                      <a:rPr lang="en-US" altLang="he-IL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he-IL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he-IL" sz="2400" b="0" i="1" smtClean="0">
                        <a:latin typeface="Cambria Math" panose="02040503050406030204" pitchFamily="18" charset="0"/>
                      </a:rPr>
                      <m:t>𝑜𝑜𝑠</m:t>
                    </m:r>
                    <m:sSup>
                      <m:sSupPr>
                        <m:ctrlP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he-IL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he-IL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he-IL" sz="2400" i="1" dirty="0"/>
                  <a:t> </a:t>
                </a:r>
                <a:br>
                  <a:rPr lang="en-US" altLang="he-IL" sz="2400" i="1" dirty="0"/>
                </a:br>
                <a:endParaRPr lang="en-US" altLang="he-IL" sz="2400" i="1" dirty="0"/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67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n-US" altLang="he-IL" sz="24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he-IL" sz="2400" b="0" i="1" smtClean="0">
                        <a:latin typeface="Cambria Math" panose="02040503050406030204" pitchFamily="18" charset="0"/>
                      </a:rPr>
                      <m:t>𝑟𝑜𝑏</m:t>
                    </m:r>
                    <m:d>
                      <m:dPr>
                        <m:ctrlP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he-IL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he-IL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he-IL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he-IL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he-IL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he-IL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he-IL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he-IL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he-IL" sz="2400" i="1">
                        <a:latin typeface="Cambria Math" panose="02040503050406030204" pitchFamily="18" charset="0"/>
                      </a:rPr>
                      <m:t>𝑃𝑟𝑜𝑏</m:t>
                    </m:r>
                    <m:d>
                      <m:dPr>
                        <m:ctrlPr>
                          <a:rPr lang="en-US" altLang="he-I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he-I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he-I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he-IL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he-IL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he-IL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he-IL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he-IL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he-IL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he-IL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he-I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altLang="he-IL" sz="24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altLang="he-IL" sz="2400" i="1" dirty="0"/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67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  <a:defRPr/>
                </a:pPr>
                <a:endParaRPr lang="en-US" altLang="he-IL" sz="2400" dirty="0"/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67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  <a:defRPr/>
                </a:pPr>
                <a:r>
                  <a:rPr lang="en-US" altLang="he-IL" sz="2400" dirty="0"/>
                  <a:t>For any (negative) constant </a:t>
                </a:r>
                <a14:m>
                  <m:oMath xmlns:m="http://schemas.openxmlformats.org/officeDocument/2006/math">
                    <m:r>
                      <a:rPr lang="en-US" altLang="he-IL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he-IL" sz="2400" dirty="0"/>
                  <a:t> , large enough length </a:t>
                </a:r>
                <a14:m>
                  <m:oMath xmlns:m="http://schemas.openxmlformats.org/officeDocument/2006/math">
                    <m:r>
                      <a:rPr lang="en-US" altLang="he-IL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he-IL" sz="2400" dirty="0"/>
                  <a:t>, random </a:t>
                </a:r>
                <a14:m>
                  <m:oMath xmlns:m="http://schemas.openxmlformats.org/officeDocument/2006/math">
                    <m:r>
                      <a:rPr lang="en-US" altLang="he-IL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he-IL" sz="2400" dirty="0"/>
                  <a:t>–bit key </a:t>
                </a:r>
                <a14:m>
                  <m:oMath xmlns:m="http://schemas.openxmlformats.org/officeDocument/2006/math">
                    <m:r>
                      <a:rPr lang="en-US" altLang="he-IL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he-IL" sz="2400" dirty="0"/>
                  <a:t>, and random coin tosses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67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  <a:defRPr/>
                </a:pPr>
                <a:r>
                  <a:rPr lang="en-US" altLang="he-IL" sz="2400" dirty="0"/>
                  <a:t>What is missing? </a:t>
                </a:r>
              </a:p>
            </p:txBody>
          </p:sp>
        </mc:Choice>
        <mc:Fallback xmlns="">
          <p:sp>
            <p:nvSpPr>
              <p:cNvPr id="2662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15925" y="1001713"/>
                <a:ext cx="8377238" cy="4731543"/>
              </a:xfrm>
              <a:blipFill>
                <a:blip r:embed="rId7"/>
                <a:stretch>
                  <a:fillRect l="-509" t="-2191" b="-5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635896" y="5618321"/>
            <a:ext cx="4041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Adversary capabilities – e.g., CPA</a:t>
            </a:r>
          </a:p>
        </p:txBody>
      </p:sp>
    </p:spTree>
    <p:extLst>
      <p:ext uri="{BB962C8B-B14F-4D97-AF65-F5344CB8AC3E}">
        <p14:creationId xmlns:p14="http://schemas.microsoft.com/office/powerpoint/2010/main" val="5550835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A974063-64C0-455F-99CD-3A130F7655D7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he-IL" sz="1800"/>
          </a:p>
        </p:txBody>
      </p:sp>
      <p:sp>
        <p:nvSpPr>
          <p:cNvPr id="6246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34975" y="333375"/>
            <a:ext cx="8447088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/>
              <a:t>Defining: IND-CPA Encryption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415925" y="1001713"/>
                <a:ext cx="8377238" cy="4731543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67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  <a:defRPr/>
                </a:pPr>
                <a:r>
                  <a:rPr lang="en-US" altLang="he-IL" sz="2800" dirty="0"/>
                  <a:t>Indistinguishable Encryption, CPA attacker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67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  <a:defRPr/>
                </a:pPr>
                <a:r>
                  <a:rPr lang="en-US" altLang="he-IL" sz="2800" dirty="0"/>
                  <a:t>An encryption scheme (E,D) is IND-CPA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67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  <a:defRPr/>
                </a:pPr>
                <a:r>
                  <a:rPr lang="en-US" altLang="he-IL" sz="2800" dirty="0"/>
                  <a:t>If any PPT adversary </a:t>
                </a:r>
                <a14:m>
                  <m:oMath xmlns:m="http://schemas.openxmlformats.org/officeDocument/2006/math">
                    <m:r>
                      <a:rPr lang="en-US" altLang="he-IL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he-IL" sz="2800" dirty="0"/>
                  <a:t> (distinguisher) 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67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  <a:defRPr/>
                </a:pPr>
                <a:r>
                  <a:rPr lang="en-US" altLang="he-IL" sz="2800" dirty="0"/>
                  <a:t>Has negligible probability to distinguish:</a:t>
                </a:r>
                <a:endParaRPr lang="en-US" altLang="he-IL" sz="2800" i="1" dirty="0"/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67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  <a:defRPr/>
                </a:pPr>
                <a:r>
                  <a:rPr lang="en-US" altLang="he-IL" sz="2400" dirty="0"/>
                  <a:t>Repeatedly: Adversary can choose </a:t>
                </a:r>
                <a14:m>
                  <m:oMath xmlns:m="http://schemas.openxmlformats.org/officeDocument/2006/math">
                    <m:r>
                      <a:rPr lang="en-US" altLang="he-IL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he-IL" sz="2400" dirty="0"/>
                  <a:t>, 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he-I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he-IL" sz="2400" dirty="0"/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67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  <a:defRPr/>
                </a:pPr>
                <a:r>
                  <a:rPr lang="en-US" altLang="he-IL" sz="2400" dirty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he-I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he-IL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he-IL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he-I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he-I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he-IL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he-IL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groupChr>
                      <m:groupChrPr>
                        <m:chr m:val="←"/>
                        <m:vertJc m:val="bot"/>
                        <m:ctrlPr>
                          <a:rPr lang="en-US" altLang="he-IL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altLang="he-IL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he-IL" sz="2400" b="0" i="1" smtClean="0">
                        <a:latin typeface="Cambria Math" panose="02040503050406030204" pitchFamily="18" charset="0"/>
                      </a:rPr>
                      <m:t>(`</m:t>
                    </m:r>
                    <m:r>
                      <a:rPr lang="en-US" altLang="he-IL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he-IL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he-IL" sz="2400" b="0" i="1" smtClean="0">
                        <a:latin typeface="Cambria Math" panose="02040503050406030204" pitchFamily="18" charset="0"/>
                      </a:rPr>
                      <m:t>𝑜𝑜𝑠</m:t>
                    </m:r>
                    <m:sSup>
                      <m:sSupPr>
                        <m:ctrlP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he-IL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he-IL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he-IL" sz="2400" i="1" dirty="0"/>
                  <a:t> </a:t>
                </a:r>
                <a:br>
                  <a:rPr lang="en-US" altLang="he-IL" sz="2400" i="1" dirty="0"/>
                </a:br>
                <a:endParaRPr lang="en-US" altLang="he-IL" sz="2400" i="1" dirty="0"/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67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n-US" altLang="he-IL" sz="24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he-IL" sz="2400" b="0" i="1" smtClean="0">
                        <a:latin typeface="Cambria Math" panose="02040503050406030204" pitchFamily="18" charset="0"/>
                      </a:rPr>
                      <m:t>𝑟𝑜𝑏</m:t>
                    </m:r>
                    <m:d>
                      <m:dPr>
                        <m:ctrlP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he-IL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he-IL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he-IL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he-IL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he-IL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he-IL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he-IL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he-IL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he-IL" sz="2400" i="1">
                        <a:latin typeface="Cambria Math" panose="02040503050406030204" pitchFamily="18" charset="0"/>
                      </a:rPr>
                      <m:t>𝑃𝑟𝑜𝑏</m:t>
                    </m:r>
                    <m:d>
                      <m:dPr>
                        <m:ctrlPr>
                          <a:rPr lang="en-US" altLang="he-I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he-I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he-I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he-IL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he-IL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he-IL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he-IL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he-IL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he-IL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he-IL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he-I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altLang="he-IL" sz="24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altLang="he-IL" sz="2400" i="1" dirty="0"/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67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  <a:defRPr/>
                </a:pPr>
                <a:endParaRPr lang="en-US" altLang="he-IL" sz="2400" dirty="0"/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67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  <a:defRPr/>
                </a:pPr>
                <a:r>
                  <a:rPr lang="en-US" altLang="he-IL" sz="2400" dirty="0"/>
                  <a:t>For any (negative) constant </a:t>
                </a:r>
                <a14:m>
                  <m:oMath xmlns:m="http://schemas.openxmlformats.org/officeDocument/2006/math">
                    <m:r>
                      <a:rPr lang="en-US" altLang="he-IL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he-IL" sz="2400" dirty="0"/>
                  <a:t> , large enough length </a:t>
                </a:r>
                <a14:m>
                  <m:oMath xmlns:m="http://schemas.openxmlformats.org/officeDocument/2006/math">
                    <m:r>
                      <a:rPr lang="en-US" altLang="he-IL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he-IL" sz="2400" dirty="0"/>
                  <a:t>, random </a:t>
                </a:r>
                <a14:m>
                  <m:oMath xmlns:m="http://schemas.openxmlformats.org/officeDocument/2006/math">
                    <m:r>
                      <a:rPr lang="en-US" altLang="he-IL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he-IL" sz="2400" dirty="0"/>
                  <a:t>–bit key </a:t>
                </a:r>
                <a14:m>
                  <m:oMath xmlns:m="http://schemas.openxmlformats.org/officeDocument/2006/math">
                    <m:r>
                      <a:rPr lang="en-US" altLang="he-IL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he-IL" sz="2400" dirty="0"/>
                  <a:t>, and random coin tosses</a:t>
                </a:r>
              </a:p>
            </p:txBody>
          </p:sp>
        </mc:Choice>
        <mc:Fallback xmlns="">
          <p:sp>
            <p:nvSpPr>
              <p:cNvPr id="2662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15925" y="1001713"/>
                <a:ext cx="8377238" cy="4731543"/>
              </a:xfrm>
              <a:blipFill>
                <a:blip r:embed="rId3"/>
                <a:stretch>
                  <a:fillRect l="-509" t="-2191" b="-5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3469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8383" t="37504" r="23396" b="21885"/>
          <a:stretch/>
        </p:blipFill>
        <p:spPr>
          <a:xfrm>
            <a:off x="-7248" y="692696"/>
            <a:ext cx="9316727" cy="41764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03648" y="5301208"/>
            <a:ext cx="545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Hidden foil: definition of IND-CPA secure encryption</a:t>
            </a:r>
          </a:p>
        </p:txBody>
      </p:sp>
    </p:spTree>
    <p:extLst>
      <p:ext uri="{BB962C8B-B14F-4D97-AF65-F5344CB8AC3E}">
        <p14:creationId xmlns:p14="http://schemas.microsoft.com/office/powerpoint/2010/main" val="35903840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91512" cy="720080"/>
          </a:xfrm>
        </p:spPr>
        <p:txBody>
          <a:bodyPr/>
          <a:lstStyle/>
          <a:p>
            <a:r>
              <a:rPr lang="en-US" dirty="0"/>
              <a:t>What’s next? </a:t>
            </a:r>
            <a:br>
              <a:rPr lang="en-US" dirty="0"/>
            </a:br>
            <a:r>
              <a:rPr lang="en-US" dirty="0"/>
              <a:t>Present a secure cryptosystem?</a:t>
            </a:r>
            <a:br>
              <a:rPr lang="en-US" dirty="0"/>
            </a:br>
            <a:r>
              <a:rPr lang="en-US" dirty="0"/>
              <a:t> … provably secure w/o assumptions ?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Unlikely: </a:t>
            </a:r>
            <a:r>
              <a:rPr lang="en-US" dirty="0">
                <a:solidFill>
                  <a:schemeClr val="accent2"/>
                </a:solidFill>
              </a:rPr>
              <a:t>Proof of security </a:t>
            </a: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 P ≠ NP</a:t>
            </a:r>
            <a:b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	</a:t>
            </a:r>
            <a: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  <a:t>(similar argument to PRF)</a:t>
            </a:r>
            <a:b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</a:br>
            <a:b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</a:br>
            <a: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  <a:t>Instead, let’s build secure encryption from PRF !</a:t>
            </a:r>
            <a:b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</a:br>
            <a: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  <a:t>(I.e.,  IND-CPA – if PRF is secure)</a:t>
            </a:r>
            <a:b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</a:br>
            <a: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  <a:t>Actually, we’ll use </a:t>
            </a:r>
            <a:r>
              <a:rPr lang="en-US" sz="3200" b="1" u="sng" dirty="0">
                <a:solidFill>
                  <a:schemeClr val="accent2"/>
                </a:solidFill>
                <a:sym typeface="Wingdings" panose="05000000000000000000" pitchFamily="2" charset="2"/>
              </a:rPr>
              <a:t>block cipher</a:t>
            </a:r>
            <a: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  <a:t> (and build it)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87338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Ciphers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976397"/>
            <a:ext cx="8223250" cy="3215755"/>
          </a:xfrm>
        </p:spPr>
        <p:txBody>
          <a:bodyPr/>
          <a:lstStyle/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/>
              <a:t>Block Cipher: a basic crypto building block</a:t>
            </a:r>
          </a:p>
          <a:p>
            <a:pPr marL="1016000" lvl="2" indent="-347663" eaLnBrk="1" hangingPunct="1">
              <a:spcBef>
                <a:spcPts val="5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663575" algn="l"/>
                <a:tab pos="817563" algn="l"/>
                <a:tab pos="1266825" algn="l"/>
                <a:tab pos="1716088" algn="l"/>
                <a:tab pos="2165350" algn="l"/>
                <a:tab pos="2614613" algn="l"/>
                <a:tab pos="3063875" algn="l"/>
                <a:tab pos="3513138" algn="l"/>
                <a:tab pos="3962400" algn="l"/>
                <a:tab pos="4411663" algn="l"/>
                <a:tab pos="4860925" algn="l"/>
                <a:tab pos="5310188" algn="l"/>
                <a:tab pos="5759450" algn="l"/>
                <a:tab pos="6208713" algn="l"/>
                <a:tab pos="6657975" algn="l"/>
                <a:tab pos="7107238" algn="l"/>
                <a:tab pos="7556500" algn="l"/>
                <a:tab pos="8005763" algn="l"/>
                <a:tab pos="8455025" algn="l"/>
                <a:tab pos="8904288" algn="l"/>
                <a:tab pos="9353550" algn="l"/>
              </a:tabLst>
            </a:pPr>
            <a:r>
              <a:rPr lang="en-US" altLang="he-I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he-I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he-I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</a:t>
            </a:r>
            <a:r>
              <a:rPr lang="en-US" altLang="he-I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(m))</a:t>
            </a:r>
            <a:endParaRPr lang="en-US" altLang="he-IL" sz="2000" dirty="0"/>
          </a:p>
          <a:p>
            <a:pPr marL="1016000" lvl="2" indent="-347663" eaLnBrk="1" hangingPunct="1">
              <a:spcBef>
                <a:spcPts val="5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663575" algn="l"/>
                <a:tab pos="817563" algn="l"/>
                <a:tab pos="1266825" algn="l"/>
                <a:tab pos="1716088" algn="l"/>
                <a:tab pos="2165350" algn="l"/>
                <a:tab pos="2614613" algn="l"/>
                <a:tab pos="3063875" algn="l"/>
                <a:tab pos="3513138" algn="l"/>
                <a:tab pos="3962400" algn="l"/>
                <a:tab pos="4411663" algn="l"/>
                <a:tab pos="4860925" algn="l"/>
                <a:tab pos="5310188" algn="l"/>
                <a:tab pos="5759450" algn="l"/>
                <a:tab pos="6208713" algn="l"/>
                <a:tab pos="6657975" algn="l"/>
                <a:tab pos="7107238" algn="l"/>
                <a:tab pos="7556500" algn="l"/>
                <a:tab pos="8005763" algn="l"/>
                <a:tab pos="8455025" algn="l"/>
                <a:tab pos="8904288" algn="l"/>
                <a:tab pos="9353550" algn="l"/>
              </a:tabLst>
            </a:pPr>
            <a:r>
              <a:rPr lang="en-US" altLang="he-IL" sz="2000" dirty="0"/>
              <a:t>Data Encryption Standard (DES): US NIST, 1977-2001, 64-bit blocks, 56 bit keys </a:t>
            </a:r>
            <a:r>
              <a:rPr lang="en-US" altLang="he-IL" sz="2000" dirty="0">
                <a:latin typeface="Wingdings" panose="05000000000000000000" pitchFamily="2" charset="2"/>
              </a:rPr>
              <a:t></a:t>
            </a:r>
            <a:r>
              <a:rPr lang="en-US" altLang="he-IL" sz="2000" dirty="0"/>
              <a:t> exhaustive search </a:t>
            </a:r>
          </a:p>
          <a:p>
            <a:pPr marL="1016000" lvl="2" indent="-347663" eaLnBrk="1" hangingPunct="1">
              <a:spcBef>
                <a:spcPts val="5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663575" algn="l"/>
                <a:tab pos="817563" algn="l"/>
                <a:tab pos="1266825" algn="l"/>
                <a:tab pos="1716088" algn="l"/>
                <a:tab pos="2165350" algn="l"/>
                <a:tab pos="2614613" algn="l"/>
                <a:tab pos="3063875" algn="l"/>
                <a:tab pos="3513138" algn="l"/>
                <a:tab pos="3962400" algn="l"/>
                <a:tab pos="4411663" algn="l"/>
                <a:tab pos="4860925" algn="l"/>
                <a:tab pos="5310188" algn="l"/>
                <a:tab pos="5759450" algn="l"/>
                <a:tab pos="6208713" algn="l"/>
                <a:tab pos="6657975" algn="l"/>
                <a:tab pos="7107238" algn="l"/>
                <a:tab pos="7556500" algn="l"/>
                <a:tab pos="8005763" algn="l"/>
                <a:tab pos="8455025" algn="l"/>
                <a:tab pos="8904288" algn="l"/>
                <a:tab pos="9353550" algn="l"/>
              </a:tabLst>
            </a:pPr>
            <a:r>
              <a:rPr lang="en-US" altLang="he-IL" sz="2000" dirty="0"/>
              <a:t>Advanced Encryption Standard (AES): NIST 2002-?, 128-bit blocks, 128 bit keys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937254" y="4319923"/>
            <a:ext cx="1656184" cy="72008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sz="2800" dirty="0"/>
              <a:t>AES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Straight Arrow Connector 32"/>
          <p:cNvCxnSpPr>
            <a:endCxn id="32" idx="0"/>
          </p:cNvCxnSpPr>
          <p:nvPr/>
        </p:nvCxnSpPr>
        <p:spPr bwMode="auto">
          <a:xfrm>
            <a:off x="7765346" y="4031891"/>
            <a:ext cx="0" cy="2880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endCxn id="32" idx="1"/>
          </p:cNvCxnSpPr>
          <p:nvPr/>
        </p:nvCxnSpPr>
        <p:spPr bwMode="auto">
          <a:xfrm>
            <a:off x="6577214" y="4679963"/>
            <a:ext cx="36004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7765346" y="5040003"/>
            <a:ext cx="0" cy="2880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Rectangle 35"/>
          <p:cNvSpPr/>
          <p:nvPr/>
        </p:nvSpPr>
        <p:spPr bwMode="auto">
          <a:xfrm>
            <a:off x="6937254" y="3671852"/>
            <a:ext cx="1656184" cy="360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128 bit block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012866" y="5356595"/>
            <a:ext cx="1656184" cy="360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128 bit block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550199" y="4248331"/>
            <a:ext cx="1008112" cy="863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128/192/256 bit key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3515072" y="4276475"/>
            <a:ext cx="1656184" cy="72008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sz="2800" dirty="0"/>
              <a:t>DES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Straight Arrow Connector 39"/>
          <p:cNvCxnSpPr>
            <a:endCxn id="39" idx="0"/>
          </p:cNvCxnSpPr>
          <p:nvPr/>
        </p:nvCxnSpPr>
        <p:spPr bwMode="auto">
          <a:xfrm>
            <a:off x="4343164" y="3988443"/>
            <a:ext cx="0" cy="2880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>
            <a:endCxn id="39" idx="1"/>
          </p:cNvCxnSpPr>
          <p:nvPr/>
        </p:nvCxnSpPr>
        <p:spPr bwMode="auto">
          <a:xfrm>
            <a:off x="3155032" y="4636515"/>
            <a:ext cx="36004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4343164" y="4996555"/>
            <a:ext cx="0" cy="2880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Rectangle 42"/>
          <p:cNvSpPr/>
          <p:nvPr/>
        </p:nvSpPr>
        <p:spPr bwMode="auto">
          <a:xfrm>
            <a:off x="3515072" y="3628404"/>
            <a:ext cx="1656184" cy="360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64 bit block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590684" y="5313147"/>
            <a:ext cx="1656184" cy="360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64 bit block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146920" y="4499941"/>
            <a:ext cx="1008112" cy="3165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56b key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21959" y="3573016"/>
            <a:ext cx="1334149" cy="2126997"/>
            <a:chOff x="441333" y="3786279"/>
            <a:chExt cx="1334149" cy="2126997"/>
          </a:xfrm>
        </p:grpSpPr>
        <p:pic>
          <p:nvPicPr>
            <p:cNvPr id="47" name="Picture 46" descr="Clipart - &lt;strong&gt;RIP&lt;/strong&gt;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333" y="3786279"/>
              <a:ext cx="1334149" cy="2126997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749527" y="4696585"/>
              <a:ext cx="77457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DES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1977-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2001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800561" y="5772050"/>
            <a:ext cx="539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Definition: a Pseudo-Random Permutation (PRP)…</a:t>
            </a:r>
          </a:p>
        </p:txBody>
      </p:sp>
    </p:spTree>
    <p:extLst>
      <p:ext uri="{BB962C8B-B14F-4D97-AF65-F5344CB8AC3E}">
        <p14:creationId xmlns:p14="http://schemas.microsoft.com/office/powerpoint/2010/main" val="18455718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News!!! </a:t>
            </a:r>
            <a:r>
              <a:rPr lang="en-US" dirty="0" err="1"/>
              <a:t>ConCrypt</a:t>
            </a:r>
            <a:r>
              <a:rPr lang="en-US" dirty="0"/>
              <a:t> Announcement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ConCrypt</a:t>
            </a:r>
            <a:r>
              <a:rPr lang="en-US" sz="3200" dirty="0"/>
              <a:t> Inc. announced a new encryption scheme, the CES, which is features 500 bit key, yet is four time more efficient than AES, with only 128 bit key!!!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`CES was proven by leading experts to be more secure than AES’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Possible conclusions: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/>
              <a:t>This class may not be necessary anymore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/>
              <a:t>Or another?</a:t>
            </a:r>
          </a:p>
        </p:txBody>
      </p:sp>
    </p:spTree>
    <p:extLst>
      <p:ext uri="{BB962C8B-B14F-4D97-AF65-F5344CB8AC3E}">
        <p14:creationId xmlns:p14="http://schemas.microsoft.com/office/powerpoint/2010/main" val="113469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he-IL" sz="180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>
                <a:solidFill>
                  <a:srgbClr val="FF0000"/>
                </a:solidFill>
              </a:rPr>
              <a:t>Exhaustive Key Search</a:t>
            </a:r>
            <a:endParaRPr lang="en-US" altLang="he-IL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50825" y="981075"/>
                <a:ext cx="8650288" cy="5368925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  <a:defRPr/>
                </a:pPr>
                <a:r>
                  <a:rPr lang="en-US" altLang="he-IL" dirty="0"/>
                  <a:t>Kerckhoffs: Secrecy ≤ secrecy of key 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>
                    <a:solidFill>
                      <a:srgbClr val="FF0000"/>
                    </a:solidFill>
                  </a:rPr>
                  <a:t>Exhaustive Key Search: </a:t>
                </a:r>
                <a:r>
                  <a:rPr lang="en-US" altLang="he-IL" dirty="0"/>
                  <a:t>try all keys </a:t>
                </a: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he-IL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he-I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he-I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he-I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he-I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altLang="he-IL" dirty="0"/>
              </a:p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How to identify correct key </a:t>
                </a: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he-IL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dirty="0"/>
                  <a:t> ??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Depends on attacker capability (model) </a:t>
                </a:r>
                <a:endParaRPr lang="en-US" altLang="he-IL" dirty="0">
                  <a:solidFill>
                    <a:srgbClr val="FF0000"/>
                  </a:solidFill>
                </a:endParaRP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>
                    <a:solidFill>
                      <a:srgbClr val="FF0000"/>
                    </a:solidFill>
                  </a:rPr>
                  <a:t>Ciphertext-only (CTO) exhaustive search attack</a:t>
                </a:r>
                <a:r>
                  <a:rPr lang="en-US" altLang="he-IL" dirty="0"/>
                  <a:t>: </a:t>
                </a:r>
                <a:br>
                  <a:rPr lang="en-US" altLang="he-IL" dirty="0"/>
                </a:br>
                <a:r>
                  <a:rPr lang="en-US" altLang="he-IL" dirty="0"/>
                  <a:t>decrypt </a:t>
                </a:r>
                <a:r>
                  <a:rPr lang="en-US" altLang="he-IL" dirty="0" err="1"/>
                  <a:t>ciphertexts</a:t>
                </a:r>
                <a:r>
                  <a:rPr lang="en-US" altLang="he-IL" dirty="0"/>
                  <a:t>, then check resulting `plaintext’ 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Let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 </a:t>
                </a:r>
                <a:r>
                  <a:rPr lang="en-US" dirty="0">
                    <a:solidFill>
                      <a:schemeClr val="tx1"/>
                    </a:solidFill>
                  </a:rPr>
                  <a:t>be a set of random plaintext samples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i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c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i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… </a:t>
                </a:r>
                <a:r>
                  <a:rPr lang="en-US" dirty="0">
                    <a:solidFill>
                      <a:schemeClr val="tx1"/>
                    </a:solidFill>
                  </a:rPr>
                  <a:t>be corresponding </a:t>
                </a:r>
                <a:r>
                  <a:rPr lang="en-US" dirty="0" err="1">
                    <a:solidFill>
                      <a:schemeClr val="tx1"/>
                    </a:solidFill>
                  </a:rPr>
                  <a:t>ciphertexts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To test if the key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compute set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M’={</a:t>
                </a:r>
                <a:r>
                  <a:rPr lang="en-US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i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en-US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i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…}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If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M’ </a:t>
                </a:r>
                <a:r>
                  <a:rPr lang="en-US" dirty="0"/>
                  <a:t>fits plaintext distribution: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dirty="0"/>
                  <a:t> is probably the key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dirty="0"/>
                  <a:t>Otherwise: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dirty="0"/>
                  <a:t> is probably </a:t>
                </a:r>
                <a:r>
                  <a:rPr lang="en-US" altLang="he-IL" u="sng" dirty="0"/>
                  <a:t>not</a:t>
                </a:r>
                <a:r>
                  <a:rPr lang="en-US" altLang="he-IL" dirty="0"/>
                  <a:t> the key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Challenge: test often is inconclusive</a:t>
                </a:r>
              </a:p>
            </p:txBody>
          </p:sp>
        </mc:Choice>
        <mc:Fallback xmlns="">
          <p:sp>
            <p:nvSpPr>
              <p:cNvPr id="163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50825" y="981075"/>
                <a:ext cx="8650288" cy="5368925"/>
              </a:xfrm>
              <a:blipFill>
                <a:blip r:embed="rId3"/>
                <a:stretch>
                  <a:fillRect l="-63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5300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7555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200" dirty="0"/>
              <a:t>PRP: (Invertible) Pseudo-Random </a:t>
            </a:r>
            <a:r>
              <a:rPr lang="en-US" altLang="he-IL" sz="3200" u="sng" dirty="0"/>
              <a:t>Permutation</a:t>
            </a:r>
            <a:endParaRPr lang="en-US" altLang="he-IL" sz="3200" dirty="0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0"/>
            <a:ext cx="8296275" cy="1288429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/>
              <a:t>Common definition for </a:t>
            </a:r>
            <a:r>
              <a:rPr lang="en-US" altLang="he-IL" sz="2800" u="sng" dirty="0"/>
              <a:t>block cipher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/>
              <a:t>Pseudo-Random Permutation (PRP): similar to PRF, but limited to </a:t>
            </a:r>
            <a:r>
              <a:rPr lang="en-US" altLang="he-IL" sz="2800" u="sng" dirty="0"/>
              <a:t>permutations</a:t>
            </a:r>
            <a:r>
              <a:rPr lang="en-US" altLang="he-IL" sz="2800" dirty="0"/>
              <a:t> – and invertible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/>
              <a:t>A pair of (keyed) functions, </a:t>
            </a:r>
            <a:r>
              <a:rPr lang="en-US" altLang="he-IL" sz="2000" dirty="0" err="1"/>
              <a:t>s.t.</a:t>
            </a:r>
            <a:r>
              <a:rPr lang="en-US" altLang="he-IL" sz="2000" dirty="0"/>
              <a:t>: m=</a:t>
            </a:r>
            <a:r>
              <a:rPr lang="en-US" altLang="he-IL" sz="2000" dirty="0" err="1"/>
              <a:t>D</a:t>
            </a:r>
            <a:r>
              <a:rPr lang="en-US" altLang="he-IL" sz="2000" baseline="-25000" dirty="0" err="1"/>
              <a:t>k</a:t>
            </a:r>
            <a:r>
              <a:rPr lang="en-US" altLang="he-IL" sz="2000" dirty="0"/>
              <a:t>(</a:t>
            </a:r>
            <a:r>
              <a:rPr lang="en-US" altLang="he-IL" sz="2000" dirty="0" err="1"/>
              <a:t>E</a:t>
            </a:r>
            <a:r>
              <a:rPr lang="en-US" altLang="he-IL" sz="2000" baseline="-25000" dirty="0" err="1"/>
              <a:t>k</a:t>
            </a:r>
            <a:r>
              <a:rPr lang="en-US" altLang="he-IL" sz="2000" dirty="0"/>
              <a:t>(m))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/>
              <a:t>Note: deterministic, stateless </a:t>
            </a:r>
            <a:r>
              <a:rPr lang="en-US" altLang="he-IL" sz="2000" dirty="0">
                <a:sym typeface="Wingdings" panose="05000000000000000000" pitchFamily="2" charset="2"/>
              </a:rPr>
              <a:t> not secure encryption !</a:t>
            </a:r>
          </a:p>
          <a:p>
            <a:pPr marL="1136650" lvl="2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ym typeface="Wingdings" panose="05000000000000000000" pitchFamily="2" charset="2"/>
              </a:rPr>
              <a:t>But used to construct encryption, see next</a:t>
            </a:r>
            <a:endParaRPr lang="en-US" altLang="he-IL" sz="1600" dirty="0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126304"/>
            <a:ext cx="717550" cy="122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627098" y="3789040"/>
            <a:ext cx="4401286" cy="1014413"/>
          </a:xfrm>
          <a:prstGeom prst="rect">
            <a:avLst/>
          </a:prstGeom>
          <a:solidFill>
            <a:srgbClr val="FFFFCC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he-IL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(.)</a:t>
            </a:r>
            <a:r>
              <a:rPr lang="en-US" altLang="he-IL" sz="1800" dirty="0"/>
              <a:t> or </a:t>
            </a:r>
            <a:r>
              <a:rPr lang="en-US" altLang="he-IL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(.)    </a:t>
            </a:r>
            <a:r>
              <a:rPr lang="en-US" altLang="he-IL" sz="1800" dirty="0"/>
              <a:t>[for random </a:t>
            </a: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dirty="0"/>
              <a:t>]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b="1" u="sng" dirty="0"/>
              <a:t>or </a:t>
            </a:r>
            <a:br>
              <a:rPr lang="en-US" altLang="he-IL" sz="1800" u="sng" dirty="0"/>
            </a:b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random n-bit permutation or its inverse</a:t>
            </a:r>
            <a:endParaRPr lang="en-US" altLang="he-IL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 flipV="1">
            <a:off x="2976422" y="4019293"/>
            <a:ext cx="650675" cy="58432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 flipH="1">
            <a:off x="3095012" y="4236904"/>
            <a:ext cx="504825" cy="4794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3056177" y="4052754"/>
            <a:ext cx="2825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3169507" y="4482134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47953" y="5040020"/>
            <a:ext cx="394210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Can’t tell if </a:t>
            </a:r>
            <a:r>
              <a:rPr lang="en-US" altLang="he-IL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srgbClr val="FF00FF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is a random permutation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or just </a:t>
            </a:r>
            <a:r>
              <a:rPr lang="en-US" i="1" dirty="0">
                <a:solidFill>
                  <a:schemeClr val="accent2"/>
                </a:solidFill>
              </a:rPr>
              <a:t>E / D </a:t>
            </a:r>
            <a:r>
              <a:rPr lang="en-US" dirty="0">
                <a:solidFill>
                  <a:schemeClr val="accent2"/>
                </a:solidFill>
              </a:rPr>
              <a:t>with a random key!</a:t>
            </a:r>
            <a:endParaRPr lang="he-I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221023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/>
              <a:t>Block Cipher / Pseudo-Random </a:t>
            </a:r>
            <a:r>
              <a:rPr lang="en-US" altLang="he-IL" sz="3600" u="sng" dirty="0"/>
              <a:t>Permutation</a:t>
            </a:r>
            <a:endParaRPr lang="en-US" altLang="he-IL" sz="3600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057275"/>
            <a:ext cx="8431219" cy="43924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1599" y="5661248"/>
            <a:ext cx="777822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Often referred to as ‘strong PRP’ (since D queries are allowed, too)</a:t>
            </a:r>
            <a:endParaRPr lang="he-IL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1889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846931"/>
          </a:xfrm>
        </p:spPr>
        <p:txBody>
          <a:bodyPr/>
          <a:lstStyle/>
          <a:p>
            <a:r>
              <a:rPr lang="en-US" altLang="he-IL" b="1" i="1" dirty="0">
                <a:solidFill>
                  <a:schemeClr val="tx1"/>
                </a:solidFill>
              </a:rPr>
              <a:t>Crypto Building-Blocks Principle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73293" y="1124744"/>
            <a:ext cx="8223250" cy="4975225"/>
          </a:xfrm>
        </p:spPr>
        <p:txBody>
          <a:bodyPr/>
          <a:lstStyle/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>
                <a:solidFill>
                  <a:srgbClr val="FF00FF"/>
                </a:solidFill>
              </a:rPr>
              <a:t>Design and focus cryptanalysis efforts on few basic functions: </a:t>
            </a:r>
            <a:r>
              <a:rPr lang="en-US" altLang="he-IL" sz="2800" dirty="0">
                <a:solidFill>
                  <a:schemeClr val="accent2"/>
                </a:solidFill>
              </a:rPr>
              <a:t>simple, easy to test, replaceable</a:t>
            </a:r>
          </a:p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>
                <a:solidFill>
                  <a:schemeClr val="tx1"/>
                </a:solidFill>
              </a:rPr>
              <a:t>Construct schemes from basic functions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chemeClr val="tx1"/>
                </a:solidFill>
              </a:rPr>
              <a:t>Provably secure constructions:</a:t>
            </a:r>
            <a:br>
              <a:rPr lang="en-US" altLang="he-IL" sz="2400" dirty="0">
                <a:solidFill>
                  <a:schemeClr val="tx1"/>
                </a:solidFill>
              </a:rPr>
            </a:br>
            <a:r>
              <a:rPr lang="en-US" altLang="he-IL" sz="2400" dirty="0">
                <a:solidFill>
                  <a:schemeClr val="tx1"/>
                </a:solidFill>
              </a:rPr>
              <a:t>attack on scheme </a:t>
            </a:r>
            <a:r>
              <a:rPr lang="en-US" altLang="he-IL" sz="2400" dirty="0">
                <a:solidFill>
                  <a:schemeClr val="tx1"/>
                </a:solidFill>
                <a:sym typeface="Wingdings" panose="05000000000000000000" pitchFamily="2" charset="2"/>
              </a:rPr>
              <a:t> attack on function</a:t>
            </a:r>
            <a:endParaRPr lang="en-US" altLang="he-IL" sz="2400" dirty="0">
              <a:solidFill>
                <a:schemeClr val="tx1"/>
              </a:solidFill>
            </a:endParaRP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chemeClr val="tx1"/>
                </a:solidFill>
              </a:rPr>
              <a:t>Allows replacing broken/suspect functions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chemeClr val="tx1"/>
                </a:solidFill>
              </a:rPr>
              <a:t>Allows upgrading to more secure/efficient function</a:t>
            </a:r>
          </a:p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/>
              <a:t>E.g., build encryption from PRG/PRF/PRP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PRG,PRF,PRP: </a:t>
            </a:r>
            <a:r>
              <a:rPr lang="en-US" altLang="he-IL" sz="2400" dirty="0">
                <a:solidFill>
                  <a:srgbClr val="FF0000"/>
                </a:solidFill>
              </a:rPr>
              <a:t>deterministic, stateless</a:t>
            </a:r>
            <a:r>
              <a:rPr lang="en-US" altLang="he-IL" sz="2400" dirty="0"/>
              <a:t>, </a:t>
            </a:r>
            <a:br>
              <a:rPr lang="en-US" altLang="he-IL" sz="2400" dirty="0"/>
            </a:br>
            <a:r>
              <a:rPr lang="en-US" altLang="he-IL" sz="2400" dirty="0">
                <a:solidFill>
                  <a:srgbClr val="00B050"/>
                </a:solidFill>
              </a:rPr>
              <a:t>FIL</a:t>
            </a:r>
            <a:r>
              <a:rPr lang="en-US" altLang="he-IL" sz="2400" dirty="0"/>
              <a:t> (Fixed-Input-Length)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Encryption: </a:t>
            </a:r>
            <a:r>
              <a:rPr lang="en-US" altLang="he-IL" sz="2400" dirty="0">
                <a:solidFill>
                  <a:srgbClr val="FF0000"/>
                </a:solidFill>
              </a:rPr>
              <a:t>randomized, stateful</a:t>
            </a:r>
            <a:r>
              <a:rPr lang="en-US" altLang="he-IL" sz="2400" dirty="0"/>
              <a:t>, </a:t>
            </a:r>
            <a:br>
              <a:rPr lang="en-US" altLang="he-IL" sz="2400" dirty="0"/>
            </a:br>
            <a:r>
              <a:rPr lang="en-US" altLang="he-IL" sz="2400" dirty="0">
                <a:solidFill>
                  <a:srgbClr val="00B050"/>
                </a:solidFill>
              </a:rPr>
              <a:t>VIL</a:t>
            </a:r>
            <a:r>
              <a:rPr lang="en-US" altLang="he-IL" sz="2400" dirty="0"/>
              <a:t> (Variable-Input-Length)</a:t>
            </a:r>
            <a:endParaRPr lang="en-US" altLang="he-IL" sz="2400" dirty="0">
              <a:solidFill>
                <a:srgbClr val="0070C0"/>
              </a:solidFill>
            </a:endParaRPr>
          </a:p>
        </p:txBody>
      </p:sp>
      <p:pic>
        <p:nvPicPr>
          <p:cNvPr id="4" name="Picture 3" descr="Clipart - Brick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36296" y="2150591"/>
            <a:ext cx="1706648" cy="148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7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9183A4D-2B43-4580-AC4B-D28F040BE520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lang="en-US" altLang="he-IL" sz="1800"/>
          </a:p>
        </p:txBody>
      </p:sp>
      <p:sp>
        <p:nvSpPr>
          <p:cNvPr id="10957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10587" cy="779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4000" dirty="0">
                <a:solidFill>
                  <a:schemeClr val="tx1"/>
                </a:solidFill>
              </a:rPr>
              <a:t>Why standardize block ciphers, </a:t>
            </a:r>
            <a:br>
              <a:rPr lang="en-US" altLang="he-IL" sz="4000" dirty="0">
                <a:solidFill>
                  <a:schemeClr val="tx1"/>
                </a:solidFill>
              </a:rPr>
            </a:br>
            <a:r>
              <a:rPr lang="en-US" altLang="he-IL" sz="4000" dirty="0">
                <a:solidFill>
                  <a:schemeClr val="tx1"/>
                </a:solidFill>
              </a:rPr>
              <a:t>and not encryption? </a:t>
            </a:r>
          </a:p>
        </p:txBody>
      </p:sp>
      <p:sp>
        <p:nvSpPr>
          <p:cNvPr id="10957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49553" y="1484784"/>
            <a:ext cx="8363272" cy="4524797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rgbClr val="0000FF"/>
                </a:solidFill>
              </a:rPr>
              <a:t>Crypto building blocks principle, rephrased: </a:t>
            </a:r>
            <a:br>
              <a:rPr lang="en-US" altLang="he-IL" sz="2400" dirty="0">
                <a:solidFill>
                  <a:srgbClr val="0000FF"/>
                </a:solidFill>
              </a:rPr>
            </a:br>
            <a:r>
              <a:rPr lang="en-US" altLang="he-IL" sz="2400" dirty="0">
                <a:solidFill>
                  <a:srgbClr val="0000FF"/>
                </a:solidFill>
              </a:rPr>
              <a:t>design, cryptanalyze simple function, </a:t>
            </a:r>
            <a:br>
              <a:rPr lang="en-US" altLang="he-IL" sz="2400" dirty="0">
                <a:solidFill>
                  <a:srgbClr val="0000FF"/>
                </a:solidFill>
              </a:rPr>
            </a:br>
            <a:r>
              <a:rPr lang="en-US" altLang="he-IL" sz="2400" dirty="0">
                <a:solidFill>
                  <a:srgbClr val="0000FF"/>
                </a:solidFill>
              </a:rPr>
              <a:t>use function to construct more complex scheme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rgbClr val="0000FF"/>
                </a:solidFill>
              </a:rPr>
              <a:t>Design, cryptanalyze PRF; use it to build block cipher;  and block cipher to construct cryptosystem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rgbClr val="FF00FF"/>
                </a:solidFill>
              </a:rPr>
              <a:t>Attack on cryptosystem </a:t>
            </a:r>
            <a:r>
              <a:rPr lang="en-US" altLang="he-IL" sz="2400" dirty="0">
                <a:solidFill>
                  <a:srgbClr val="FF00FF"/>
                </a:solidFill>
                <a:sym typeface="Wingdings" panose="05000000000000000000" pitchFamily="2" charset="2"/>
              </a:rPr>
              <a:t> </a:t>
            </a:r>
            <a:r>
              <a:rPr lang="en-US" altLang="he-IL" sz="2400" dirty="0">
                <a:solidFill>
                  <a:srgbClr val="FF00FF"/>
                </a:solidFill>
              </a:rPr>
              <a:t>attack on block cipher, PRF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chemeClr val="tx1"/>
                </a:solidFill>
              </a:rPr>
              <a:t>Design (FIL, deterministic, stateless) PRF, </a:t>
            </a:r>
            <a:br>
              <a:rPr lang="en-US" altLang="he-IL" sz="2400" dirty="0">
                <a:solidFill>
                  <a:schemeClr val="tx1"/>
                </a:solidFill>
              </a:rPr>
            </a:br>
            <a:r>
              <a:rPr lang="en-US" altLang="he-IL" sz="2400" dirty="0">
                <a:solidFill>
                  <a:schemeClr val="tx1"/>
                </a:solidFill>
              </a:rPr>
              <a:t>construct (VIL, randomized/stateful) cryptosystem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chemeClr val="tx1"/>
                </a:solidFill>
              </a:rPr>
              <a:t>PRFs are easier to design and to combine: </a:t>
            </a:r>
          </a:p>
          <a:p>
            <a:pPr marL="1063625" lvl="2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>
                <a:solidFill>
                  <a:schemeClr val="tx1"/>
                </a:solidFill>
              </a:rPr>
              <a:t>Given two PRFs F, F’, let F’’</a:t>
            </a:r>
            <a:r>
              <a:rPr lang="en-US" altLang="he-IL" sz="2000" baseline="-25000" dirty="0" err="1">
                <a:solidFill>
                  <a:schemeClr val="tx1"/>
                </a:solidFill>
              </a:rPr>
              <a:t>k,k</a:t>
            </a:r>
            <a:r>
              <a:rPr lang="en-US" altLang="he-IL" sz="2000" baseline="-25000" dirty="0">
                <a:solidFill>
                  <a:schemeClr val="tx1"/>
                </a:solidFill>
              </a:rPr>
              <a:t>’</a:t>
            </a:r>
            <a:r>
              <a:rPr lang="en-US" altLang="he-IL" sz="2000" dirty="0">
                <a:solidFill>
                  <a:schemeClr val="tx1"/>
                </a:solidFill>
              </a:rPr>
              <a:t>(x)=</a:t>
            </a:r>
            <a:r>
              <a:rPr lang="en-US" altLang="he-IL" sz="2000" dirty="0" err="1">
                <a:solidFill>
                  <a:schemeClr val="tx1"/>
                </a:solidFill>
              </a:rPr>
              <a:t>F</a:t>
            </a:r>
            <a:r>
              <a:rPr lang="en-US" altLang="he-IL" sz="2000" baseline="-25000" dirty="0" err="1">
                <a:solidFill>
                  <a:schemeClr val="tx1"/>
                </a:solidFill>
              </a:rPr>
              <a:t>k</a:t>
            </a:r>
            <a:r>
              <a:rPr lang="en-US" altLang="he-IL" sz="2000" dirty="0">
                <a:solidFill>
                  <a:schemeClr val="tx1"/>
                </a:solidFill>
              </a:rPr>
              <a:t>(x)</a:t>
            </a:r>
            <a: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  <a:t></a:t>
            </a:r>
            <a:r>
              <a:rPr lang="en-US" altLang="he-IL" sz="2000" dirty="0" err="1">
                <a:solidFill>
                  <a:schemeClr val="tx1"/>
                </a:solidFill>
                <a:sym typeface="Symbol" panose="05050102010706020507" pitchFamily="18" charset="2"/>
              </a:rPr>
              <a:t>F’</a:t>
            </a:r>
            <a:r>
              <a:rPr lang="en-US" altLang="he-IL" sz="2000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k</a:t>
            </a:r>
            <a:r>
              <a:rPr lang="en-US" altLang="he-IL" sz="20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’</a:t>
            </a:r>
            <a: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  <a:t>(x)</a:t>
            </a:r>
          </a:p>
          <a:p>
            <a:pPr marL="1520825" lvl="3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800" dirty="0">
                <a:solidFill>
                  <a:schemeClr val="tx1"/>
                </a:solidFill>
                <a:sym typeface="Symbol" panose="05050102010706020507" pitchFamily="18" charset="2"/>
              </a:rPr>
              <a:t>If </a:t>
            </a:r>
            <a:r>
              <a:rPr lang="en-US" altLang="he-IL" sz="1800" u="sng" dirty="0">
                <a:solidFill>
                  <a:schemeClr val="tx1"/>
                </a:solidFill>
                <a:sym typeface="Symbol" panose="05050102010706020507" pitchFamily="18" charset="2"/>
              </a:rPr>
              <a:t>either </a:t>
            </a:r>
            <a:r>
              <a:rPr lang="en-US" altLang="he-IL" sz="1800" dirty="0">
                <a:solidFill>
                  <a:schemeClr val="tx1"/>
                </a:solidFill>
                <a:sym typeface="Symbol" panose="05050102010706020507" pitchFamily="18" charset="2"/>
              </a:rPr>
              <a:t>F </a:t>
            </a:r>
            <a:r>
              <a:rPr lang="en-US" altLang="he-IL" sz="1800" u="sng" dirty="0">
                <a:solidFill>
                  <a:schemeClr val="tx1"/>
                </a:solidFill>
                <a:sym typeface="Symbol" panose="05050102010706020507" pitchFamily="18" charset="2"/>
              </a:rPr>
              <a:t>or </a:t>
            </a:r>
            <a:r>
              <a:rPr lang="en-US" altLang="he-IL" sz="1800" dirty="0">
                <a:solidFill>
                  <a:schemeClr val="tx1"/>
                </a:solidFill>
                <a:sym typeface="Symbol" panose="05050102010706020507" pitchFamily="18" charset="2"/>
              </a:rPr>
              <a:t>F’ is a secure PRF </a:t>
            </a:r>
            <a:r>
              <a:rPr lang="en-US" altLang="he-IL" sz="1800" dirty="0">
                <a:solidFill>
                  <a:schemeClr val="tx1"/>
                </a:solidFill>
                <a:sym typeface="Wingdings" panose="05000000000000000000" pitchFamily="2" charset="2"/>
              </a:rPr>
              <a:t> F’’ is secure PRF</a:t>
            </a:r>
          </a:p>
          <a:p>
            <a:pPr marL="1520825" lvl="3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800" dirty="0">
                <a:solidFill>
                  <a:schemeClr val="tx1"/>
                </a:solidFill>
                <a:sym typeface="Wingdings" panose="05000000000000000000" pitchFamily="2" charset="2"/>
              </a:rPr>
              <a:t>This is a </a:t>
            </a:r>
            <a:r>
              <a:rPr lang="en-US" altLang="he-IL" sz="1800" u="sng" dirty="0">
                <a:solidFill>
                  <a:schemeClr val="tx1"/>
                </a:solidFill>
                <a:sym typeface="Wingdings" panose="05000000000000000000" pitchFamily="2" charset="2"/>
              </a:rPr>
              <a:t>robust combiner </a:t>
            </a:r>
            <a:r>
              <a:rPr lang="en-US" altLang="he-IL" sz="1800" dirty="0">
                <a:solidFill>
                  <a:schemeClr val="tx1"/>
                </a:solidFill>
                <a:sym typeface="Wingdings" panose="05000000000000000000" pitchFamily="2" charset="2"/>
              </a:rPr>
              <a:t>for PRFs 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rgbClr val="FF00FF"/>
                </a:solidFill>
                <a:sym typeface="Wingdings" panose="05000000000000000000" pitchFamily="2" charset="2"/>
              </a:rPr>
              <a:t>Next: </a:t>
            </a:r>
            <a:r>
              <a:rPr lang="en-US" altLang="he-IL" sz="2400" dirty="0" err="1">
                <a:solidFill>
                  <a:srgbClr val="FF00FF"/>
                </a:solidFill>
                <a:sym typeface="Wingdings" panose="05000000000000000000" pitchFamily="2" charset="2"/>
              </a:rPr>
              <a:t>Feistel</a:t>
            </a:r>
            <a:r>
              <a:rPr lang="en-US" altLang="he-IL" sz="2400" dirty="0">
                <a:solidFill>
                  <a:srgbClr val="FF00FF"/>
                </a:solidFill>
                <a:sym typeface="Wingdings" panose="05000000000000000000" pitchFamily="2" charset="2"/>
              </a:rPr>
              <a:t> construction of a PRP from PRF!</a:t>
            </a:r>
            <a:endParaRPr lang="en-US" altLang="he-IL" sz="2400" dirty="0">
              <a:solidFill>
                <a:srgbClr val="FF00FF"/>
              </a:solidFill>
            </a:endParaRP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4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287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95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95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95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95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95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95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9F6653-79C3-40EF-8027-187295BA841D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lang="en-US" altLang="he-IL" sz="1800"/>
          </a:p>
        </p:txBody>
      </p:sp>
      <p:sp>
        <p:nvSpPr>
          <p:cNvPr id="10137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4687" cy="137477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The </a:t>
            </a:r>
            <a:r>
              <a:rPr lang="en-US" altLang="he-IL" dirty="0" err="1"/>
              <a:t>Feistel</a:t>
            </a:r>
            <a:r>
              <a:rPr lang="en-US" altLang="he-IL" dirty="0"/>
              <a:t> Block-cipher Construction</a:t>
            </a:r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8226425" cy="5232400"/>
          </a:xfrm>
        </p:spPr>
        <p:txBody>
          <a:bodyPr/>
          <a:lstStyle/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Turn PRF </a:t>
            </a:r>
            <a:r>
              <a:rPr lang="en-US" altLang="he-IL" dirty="0" err="1"/>
              <a:t>F</a:t>
            </a:r>
            <a:r>
              <a:rPr lang="en-US" altLang="he-IL" baseline="-25000" dirty="0" err="1"/>
              <a:t>k</a:t>
            </a:r>
            <a:r>
              <a:rPr lang="en-US" altLang="he-IL" dirty="0"/>
              <a:t> into invertible PRP (block cipher)</a:t>
            </a:r>
          </a:p>
          <a:p>
            <a:pPr indent="-339725" eaLnBrk="1" hangingPunct="1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	</a:t>
            </a:r>
            <a:r>
              <a:rPr lang="en-US" altLang="he-IL" sz="2400" dirty="0"/>
              <a:t>Used in DES (but not in AES)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Idea: use randomness in data!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2400" dirty="0"/>
              <a:t>Used in Data Encryption</a:t>
            </a:r>
            <a:br>
              <a:rPr lang="en-US" altLang="he-IL" sz="2400" dirty="0"/>
            </a:br>
            <a:r>
              <a:rPr lang="en-US" altLang="he-IL" sz="2400" dirty="0"/>
              <a:t>Standard (DES)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Reversible!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With &gt;2 rounds: </a:t>
            </a:r>
            <a:br>
              <a:rPr lang="en-US" altLang="he-IL" dirty="0"/>
            </a:br>
            <a:r>
              <a:rPr lang="en-US" altLang="he-IL" b="1" dirty="0"/>
              <a:t>PRF </a:t>
            </a:r>
            <a:r>
              <a:rPr lang="en-US" altLang="he-IL" b="1" dirty="0">
                <a:sym typeface="Wingdings" panose="05000000000000000000" pitchFamily="2" charset="2"/>
              </a:rPr>
              <a:t> </a:t>
            </a:r>
            <a:r>
              <a:rPr lang="en-US" altLang="he-IL" b="1" dirty="0"/>
              <a:t>PRP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Why? Try to directly design</a:t>
            </a:r>
            <a:br>
              <a:rPr lang="en-US" altLang="he-IL" dirty="0"/>
            </a:br>
            <a:r>
              <a:rPr lang="en-US" altLang="he-IL" dirty="0"/>
              <a:t>a reversible PRP!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he-IL" dirty="0"/>
          </a:p>
        </p:txBody>
      </p:sp>
      <p:sp>
        <p:nvSpPr>
          <p:cNvPr id="101381" name="AutoShape 3"/>
          <p:cNvSpPr>
            <a:spLocks noChangeArrowheads="1"/>
          </p:cNvSpPr>
          <p:nvPr/>
        </p:nvSpPr>
        <p:spPr bwMode="auto">
          <a:xfrm>
            <a:off x="6912744" y="2312193"/>
            <a:ext cx="1079500" cy="720725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 err="1"/>
              <a:t>F</a:t>
            </a:r>
            <a:r>
              <a:rPr lang="en-US" altLang="he-IL" sz="2800" baseline="-25000" dirty="0" err="1"/>
              <a:t>k</a:t>
            </a:r>
            <a:r>
              <a:rPr lang="en-US" altLang="he-IL" sz="1800" dirty="0"/>
              <a:t>()</a:t>
            </a:r>
          </a:p>
        </p:txBody>
      </p:sp>
      <p:sp>
        <p:nvSpPr>
          <p:cNvPr id="101382" name="Oval 4"/>
          <p:cNvSpPr>
            <a:spLocks noChangeArrowheads="1"/>
          </p:cNvSpPr>
          <p:nvPr/>
        </p:nvSpPr>
        <p:spPr bwMode="auto">
          <a:xfrm>
            <a:off x="5976119" y="2491581"/>
            <a:ext cx="360362" cy="360362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X</a:t>
            </a:r>
          </a:p>
        </p:txBody>
      </p:sp>
      <p:sp>
        <p:nvSpPr>
          <p:cNvPr id="101383" name="AutoShape 5"/>
          <p:cNvSpPr>
            <a:spLocks noChangeArrowheads="1"/>
          </p:cNvSpPr>
          <p:nvPr/>
        </p:nvSpPr>
        <p:spPr bwMode="auto">
          <a:xfrm>
            <a:off x="5796731" y="1808956"/>
            <a:ext cx="1403350" cy="179387"/>
          </a:xfrm>
          <a:prstGeom prst="roundRect">
            <a:avLst>
              <a:gd name="adj" fmla="val 889"/>
            </a:avLst>
          </a:prstGeom>
          <a:solidFill>
            <a:srgbClr val="5C8526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01384" name="AutoShape 6"/>
          <p:cNvSpPr>
            <a:spLocks noChangeArrowheads="1"/>
          </p:cNvSpPr>
          <p:nvPr/>
        </p:nvSpPr>
        <p:spPr bwMode="auto">
          <a:xfrm>
            <a:off x="7236594" y="1808956"/>
            <a:ext cx="1439862" cy="179387"/>
          </a:xfrm>
          <a:prstGeom prst="roundRect">
            <a:avLst>
              <a:gd name="adj" fmla="val 889"/>
            </a:avLst>
          </a:prstGeom>
          <a:solidFill>
            <a:srgbClr val="5C8526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01385" name="Line 7"/>
          <p:cNvSpPr>
            <a:spLocks noChangeShapeType="1"/>
          </p:cNvSpPr>
          <p:nvPr/>
        </p:nvSpPr>
        <p:spPr bwMode="auto">
          <a:xfrm>
            <a:off x="8495481" y="1951831"/>
            <a:ext cx="1588" cy="16192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86" name="Line 8"/>
          <p:cNvSpPr>
            <a:spLocks noChangeShapeType="1"/>
          </p:cNvSpPr>
          <p:nvPr/>
        </p:nvSpPr>
        <p:spPr bwMode="auto">
          <a:xfrm>
            <a:off x="6155506" y="1951831"/>
            <a:ext cx="1588" cy="5397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87" name="Line 9"/>
          <p:cNvSpPr>
            <a:spLocks noChangeShapeType="1"/>
          </p:cNvSpPr>
          <p:nvPr/>
        </p:nvSpPr>
        <p:spPr bwMode="auto">
          <a:xfrm>
            <a:off x="6155506" y="2851943"/>
            <a:ext cx="1588" cy="7207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88" name="Line 10"/>
          <p:cNvSpPr>
            <a:spLocks noChangeShapeType="1"/>
          </p:cNvSpPr>
          <p:nvPr/>
        </p:nvSpPr>
        <p:spPr bwMode="auto">
          <a:xfrm flipH="1">
            <a:off x="7952556" y="2672556"/>
            <a:ext cx="546100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89" name="Line 11"/>
          <p:cNvSpPr>
            <a:spLocks noChangeShapeType="1"/>
          </p:cNvSpPr>
          <p:nvPr/>
        </p:nvSpPr>
        <p:spPr bwMode="auto">
          <a:xfrm flipH="1">
            <a:off x="6333306" y="2672556"/>
            <a:ext cx="546100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90" name="AutoShape 12"/>
          <p:cNvSpPr>
            <a:spLocks noChangeArrowheads="1"/>
          </p:cNvSpPr>
          <p:nvPr/>
        </p:nvSpPr>
        <p:spPr bwMode="auto">
          <a:xfrm>
            <a:off x="6696844" y="3391693"/>
            <a:ext cx="1079500" cy="720725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 err="1"/>
              <a:t>F</a:t>
            </a:r>
            <a:r>
              <a:rPr lang="en-US" altLang="he-IL" sz="2800" baseline="-25000" dirty="0" err="1"/>
              <a:t>k</a:t>
            </a:r>
            <a:r>
              <a:rPr lang="en-US" altLang="he-IL" sz="1800" dirty="0"/>
              <a:t>()</a:t>
            </a:r>
          </a:p>
        </p:txBody>
      </p:sp>
      <p:sp>
        <p:nvSpPr>
          <p:cNvPr id="101391" name="Oval 13"/>
          <p:cNvSpPr>
            <a:spLocks noChangeArrowheads="1"/>
          </p:cNvSpPr>
          <p:nvPr/>
        </p:nvSpPr>
        <p:spPr bwMode="auto">
          <a:xfrm>
            <a:off x="8316094" y="3572668"/>
            <a:ext cx="360362" cy="360363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X</a:t>
            </a:r>
          </a:p>
        </p:txBody>
      </p:sp>
      <p:sp>
        <p:nvSpPr>
          <p:cNvPr id="101392" name="Line 14"/>
          <p:cNvSpPr>
            <a:spLocks noChangeShapeType="1"/>
          </p:cNvSpPr>
          <p:nvPr/>
        </p:nvSpPr>
        <p:spPr bwMode="auto">
          <a:xfrm>
            <a:off x="6155506" y="3032918"/>
            <a:ext cx="1588" cy="16192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93" name="Line 15"/>
          <p:cNvSpPr>
            <a:spLocks noChangeShapeType="1"/>
          </p:cNvSpPr>
          <p:nvPr/>
        </p:nvSpPr>
        <p:spPr bwMode="auto">
          <a:xfrm>
            <a:off x="6155506" y="3032918"/>
            <a:ext cx="1588" cy="5397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94" name="Line 16"/>
          <p:cNvSpPr>
            <a:spLocks noChangeShapeType="1"/>
          </p:cNvSpPr>
          <p:nvPr/>
        </p:nvSpPr>
        <p:spPr bwMode="auto">
          <a:xfrm>
            <a:off x="8495481" y="3931443"/>
            <a:ext cx="1588" cy="7207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95" name="Line 17"/>
          <p:cNvSpPr>
            <a:spLocks noChangeShapeType="1"/>
          </p:cNvSpPr>
          <p:nvPr/>
        </p:nvSpPr>
        <p:spPr bwMode="auto">
          <a:xfrm>
            <a:off x="6155506" y="3752056"/>
            <a:ext cx="539750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96" name="AutoShape 18"/>
          <p:cNvSpPr>
            <a:spLocks noChangeArrowheads="1"/>
          </p:cNvSpPr>
          <p:nvPr/>
        </p:nvSpPr>
        <p:spPr bwMode="auto">
          <a:xfrm>
            <a:off x="6912744" y="4472781"/>
            <a:ext cx="1079500" cy="720725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 err="1"/>
              <a:t>F</a:t>
            </a:r>
            <a:r>
              <a:rPr lang="en-US" altLang="he-IL" sz="2800" baseline="-25000" dirty="0" err="1"/>
              <a:t>k</a:t>
            </a:r>
            <a:r>
              <a:rPr lang="en-US" altLang="he-IL" sz="1800" dirty="0"/>
              <a:t>()</a:t>
            </a:r>
          </a:p>
        </p:txBody>
      </p:sp>
      <p:sp>
        <p:nvSpPr>
          <p:cNvPr id="101397" name="Oval 19"/>
          <p:cNvSpPr>
            <a:spLocks noChangeArrowheads="1"/>
          </p:cNvSpPr>
          <p:nvPr/>
        </p:nvSpPr>
        <p:spPr bwMode="auto">
          <a:xfrm>
            <a:off x="5976119" y="4652168"/>
            <a:ext cx="360362" cy="360363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X</a:t>
            </a:r>
          </a:p>
        </p:txBody>
      </p:sp>
      <p:sp>
        <p:nvSpPr>
          <p:cNvPr id="101398" name="Line 20"/>
          <p:cNvSpPr>
            <a:spLocks noChangeShapeType="1"/>
          </p:cNvSpPr>
          <p:nvPr/>
        </p:nvSpPr>
        <p:spPr bwMode="auto">
          <a:xfrm>
            <a:off x="8495481" y="4112418"/>
            <a:ext cx="1588" cy="16192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99" name="Line 21"/>
          <p:cNvSpPr>
            <a:spLocks noChangeShapeType="1"/>
          </p:cNvSpPr>
          <p:nvPr/>
        </p:nvSpPr>
        <p:spPr bwMode="auto">
          <a:xfrm>
            <a:off x="6155506" y="4112418"/>
            <a:ext cx="1588" cy="5397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400" name="Line 22"/>
          <p:cNvSpPr>
            <a:spLocks noChangeShapeType="1"/>
          </p:cNvSpPr>
          <p:nvPr/>
        </p:nvSpPr>
        <p:spPr bwMode="auto">
          <a:xfrm>
            <a:off x="6155506" y="5012531"/>
            <a:ext cx="1588" cy="7207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401" name="Line 23"/>
          <p:cNvSpPr>
            <a:spLocks noChangeShapeType="1"/>
          </p:cNvSpPr>
          <p:nvPr/>
        </p:nvSpPr>
        <p:spPr bwMode="auto">
          <a:xfrm flipH="1">
            <a:off x="7952556" y="4831556"/>
            <a:ext cx="546100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402" name="Line 24"/>
          <p:cNvSpPr>
            <a:spLocks noChangeShapeType="1"/>
          </p:cNvSpPr>
          <p:nvPr/>
        </p:nvSpPr>
        <p:spPr bwMode="auto">
          <a:xfrm flipH="1">
            <a:off x="6333306" y="4831556"/>
            <a:ext cx="546100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403" name="Line 25"/>
          <p:cNvSpPr>
            <a:spLocks noChangeShapeType="1"/>
          </p:cNvSpPr>
          <p:nvPr/>
        </p:nvSpPr>
        <p:spPr bwMode="auto">
          <a:xfrm>
            <a:off x="7811269" y="3752056"/>
            <a:ext cx="539750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9183A4D-2B43-4580-AC4B-D28F040BE520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65</a:t>
            </a:fld>
            <a:endParaRPr lang="en-US" altLang="he-IL" sz="1800"/>
          </a:p>
        </p:txBody>
      </p:sp>
      <p:sp>
        <p:nvSpPr>
          <p:cNvPr id="10957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10587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 dirty="0" err="1"/>
              <a:t>PRP</a:t>
            </a:r>
            <a:r>
              <a:rPr lang="en-US" altLang="he-IL" sz="3800" dirty="0" err="1">
                <a:sym typeface="Wingdings" panose="05000000000000000000" pitchFamily="2" charset="2"/>
              </a:rPr>
              <a:t>Encryption</a:t>
            </a:r>
            <a:r>
              <a:rPr lang="en-US" altLang="he-IL" sz="3800" dirty="0">
                <a:sym typeface="Wingdings" panose="05000000000000000000" pitchFamily="2" charset="2"/>
              </a:rPr>
              <a:t>: </a:t>
            </a:r>
            <a:r>
              <a:rPr lang="en-US" altLang="he-IL" sz="3800" dirty="0"/>
              <a:t>Modes of Operation</a:t>
            </a:r>
          </a:p>
        </p:txBody>
      </p:sp>
      <p:sp>
        <p:nvSpPr>
          <p:cNvPr id="10957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8363272" cy="5148263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`Modes of operation’</a:t>
            </a:r>
            <a:r>
              <a:rPr lang="he-IL" altLang="he-IL" sz="2400" dirty="0"/>
              <a:t>:</a:t>
            </a:r>
            <a:r>
              <a:rPr lang="en-US" altLang="he-IL" sz="2400" dirty="0"/>
              <a:t> use block cipher (PRP), to...</a:t>
            </a:r>
          </a:p>
          <a:p>
            <a:pPr marL="263525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/>
              <a:t>Encrypt long (</a:t>
            </a:r>
            <a:r>
              <a:rPr lang="en-US" altLang="he-IL" sz="2800" dirty="0">
                <a:solidFill>
                  <a:srgbClr val="FF00FF"/>
                </a:solidFill>
              </a:rPr>
              <a:t>Variable Input Length, VIL)</a:t>
            </a:r>
            <a:r>
              <a:rPr lang="en-US" altLang="he-IL" sz="2800" dirty="0"/>
              <a:t> messages</a:t>
            </a:r>
          </a:p>
          <a:p>
            <a:pPr marL="263525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/>
              <a:t>Randomize/add state for </a:t>
            </a:r>
            <a:r>
              <a:rPr lang="en-US" altLang="he-IL" sz="2800" dirty="0">
                <a:solidFill>
                  <a:srgbClr val="FF00FF"/>
                </a:solidFill>
              </a:rPr>
              <a:t>security</a:t>
            </a:r>
            <a:endParaRPr lang="en-US" altLang="he-IL" sz="2800" dirty="0"/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Often: use random/</a:t>
            </a:r>
            <a:r>
              <a:rPr lang="en-US" altLang="he-IL" sz="2400" dirty="0" err="1"/>
              <a:t>stateful</a:t>
            </a:r>
            <a:r>
              <a:rPr lang="en-US" altLang="he-IL" sz="2400" dirty="0"/>
              <a:t> </a:t>
            </a:r>
            <a:r>
              <a:rPr lang="en-US" altLang="he-IL" sz="2400" i="1" dirty="0"/>
              <a:t>Initialization Vector (IV)</a:t>
            </a:r>
          </a:p>
          <a:p>
            <a:pPr marL="263525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/>
              <a:t>Use longer or shorter keys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Longer key (e.g., Triple-DES): better security (at least against exhaustive search)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Shorter key: intentionally-weakened version, e.g. to meet export regulations</a:t>
            </a:r>
          </a:p>
          <a:p>
            <a:pPr marL="263525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/>
              <a:t>Other tasks (e.g., message authentication) 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4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5C2A38-15DB-4CFC-B610-D15DD95CF4CB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66</a:t>
            </a:fld>
            <a:endParaRPr lang="en-US" altLang="he-IL" sz="1800"/>
          </a:p>
        </p:txBody>
      </p:sp>
      <p:sp>
        <p:nvSpPr>
          <p:cNvPr id="10547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3281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400" dirty="0"/>
              <a:t>Block Cipher </a:t>
            </a:r>
            <a:r>
              <a:rPr lang="en-US" altLang="he-IL" sz="3400" u="sng" dirty="0"/>
              <a:t>Modes of Operation</a:t>
            </a:r>
          </a:p>
        </p:txBody>
      </p:sp>
      <p:sp>
        <p:nvSpPr>
          <p:cNvPr id="10547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1154" y="836712"/>
            <a:ext cx="8560595" cy="3933825"/>
          </a:xfrm>
        </p:spPr>
        <p:txBody>
          <a:bodyPr/>
          <a:lstStyle/>
          <a:p>
            <a:pPr marL="263525" indent="-325438" eaLnBrk="1" hangingPunct="1">
              <a:spcBef>
                <a:spcPts val="6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663575" algn="l"/>
                <a:tab pos="817563" algn="l"/>
                <a:tab pos="1266825" algn="l"/>
                <a:tab pos="1716088" algn="l"/>
                <a:tab pos="2165350" algn="l"/>
                <a:tab pos="2614613" algn="l"/>
                <a:tab pos="3063875" algn="l"/>
                <a:tab pos="3513138" algn="l"/>
                <a:tab pos="3962400" algn="l"/>
                <a:tab pos="4411663" algn="l"/>
                <a:tab pos="4860925" algn="l"/>
                <a:tab pos="5310188" algn="l"/>
                <a:tab pos="5759450" algn="l"/>
                <a:tab pos="6208713" algn="l"/>
                <a:tab pos="6657975" algn="l"/>
                <a:tab pos="7107238" algn="l"/>
                <a:tab pos="7556500" algn="l"/>
                <a:tab pos="8005763" algn="l"/>
                <a:tab pos="8455025" algn="l"/>
                <a:tab pos="8904288" algn="l"/>
                <a:tab pos="9353550" algn="l"/>
              </a:tabLst>
            </a:pPr>
            <a:r>
              <a:rPr lang="en-US" altLang="he-IL" sz="2800" dirty="0"/>
              <a:t>For encryption</a:t>
            </a:r>
          </a:p>
          <a:p>
            <a:pPr marL="663575" lvl="1" indent="-325438" eaLnBrk="1" hangingPunct="1">
              <a:spcBef>
                <a:spcPts val="6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663575" algn="l"/>
                <a:tab pos="817563" algn="l"/>
                <a:tab pos="1266825" algn="l"/>
                <a:tab pos="1716088" algn="l"/>
                <a:tab pos="2165350" algn="l"/>
                <a:tab pos="2614613" algn="l"/>
                <a:tab pos="3063875" algn="l"/>
                <a:tab pos="3513138" algn="l"/>
                <a:tab pos="3962400" algn="l"/>
                <a:tab pos="4411663" algn="l"/>
                <a:tab pos="4860925" algn="l"/>
                <a:tab pos="5310188" algn="l"/>
                <a:tab pos="5759450" algn="l"/>
                <a:tab pos="6208713" algn="l"/>
                <a:tab pos="6657975" algn="l"/>
                <a:tab pos="7107238" algn="l"/>
                <a:tab pos="7556500" algn="l"/>
                <a:tab pos="8005763" algn="l"/>
                <a:tab pos="8455025" algn="l"/>
                <a:tab pos="8904288" algn="l"/>
                <a:tab pos="9353550" algn="l"/>
              </a:tabLst>
            </a:pPr>
            <a:r>
              <a:rPr lang="en-US" altLang="he-IL" sz="2400" dirty="0"/>
              <a:t>Later: modes for message authentication</a:t>
            </a:r>
          </a:p>
          <a:p>
            <a:pPr marL="663575" lvl="1" indent="-325438" eaLnBrk="1" hangingPunct="1">
              <a:spcBef>
                <a:spcPts val="6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663575" algn="l"/>
                <a:tab pos="817563" algn="l"/>
                <a:tab pos="1266825" algn="l"/>
                <a:tab pos="1716088" algn="l"/>
                <a:tab pos="2165350" algn="l"/>
                <a:tab pos="2614613" algn="l"/>
                <a:tab pos="3063875" algn="l"/>
                <a:tab pos="3513138" algn="l"/>
                <a:tab pos="3962400" algn="l"/>
                <a:tab pos="4411663" algn="l"/>
                <a:tab pos="4860925" algn="l"/>
                <a:tab pos="5310188" algn="l"/>
                <a:tab pos="5759450" algn="l"/>
                <a:tab pos="6208713" algn="l"/>
                <a:tab pos="6657975" algn="l"/>
                <a:tab pos="7107238" algn="l"/>
                <a:tab pos="7556500" algn="l"/>
                <a:tab pos="8005763" algn="l"/>
                <a:tab pos="8455025" algn="l"/>
                <a:tab pos="8904288" algn="l"/>
                <a:tab pos="9353550" algn="l"/>
              </a:tabLst>
            </a:pPr>
            <a:r>
              <a:rPr lang="en-US" altLang="he-IL" sz="2400" dirty="0"/>
              <a:t>Assume plaintext is in blocks: 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||m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||…</a:t>
            </a:r>
            <a:endParaRPr lang="en-US" altLang="he-IL" sz="2400" dirty="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/>
              <a:t>Electronic Code Book mode (ECB): </a:t>
            </a:r>
            <a:br>
              <a:rPr lang="en-US" altLang="he-IL" sz="2800" dirty="0"/>
            </a:br>
            <a:r>
              <a:rPr lang="en-US" altLang="he-IL" sz="2800" dirty="0"/>
              <a:t>encryption 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he-IL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altLang="he-IL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he-IL" sz="2800" dirty="0"/>
              <a:t>decryption 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he-IL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5485" name="Text Box 11"/>
          <p:cNvSpPr txBox="1">
            <a:spLocks noChangeArrowheads="1"/>
          </p:cNvSpPr>
          <p:nvPr/>
        </p:nvSpPr>
        <p:spPr bwMode="auto">
          <a:xfrm>
            <a:off x="1011238" y="59086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88657" y="3475484"/>
            <a:ext cx="39175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he-IL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858607" y="3284984"/>
            <a:ext cx="2219325" cy="569913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/>
              <a:t>`Encrypt` </a:t>
            </a:r>
            <a:r>
              <a:rPr lang="en-US" altLang="he-IL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he-IL" sz="1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422045" y="3697734"/>
            <a:ext cx="446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625620" y="3499297"/>
            <a:ext cx="32763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he-IL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495570" y="3308797"/>
            <a:ext cx="2219325" cy="569912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/>
              <a:t>`Decrypt` </a:t>
            </a:r>
            <a:r>
              <a:rPr lang="en-US" altLang="he-IL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059007" y="3721547"/>
            <a:ext cx="446088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074757" y="3697734"/>
            <a:ext cx="490538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7710132" y="3675509"/>
            <a:ext cx="37941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8122446" y="3494021"/>
            <a:ext cx="39175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he-IL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71" y="4370429"/>
            <a:ext cx="1608329" cy="1772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096" y="4370429"/>
            <a:ext cx="1608329" cy="1772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21" y="4370429"/>
            <a:ext cx="1608329" cy="1772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102713" y="3961878"/>
            <a:ext cx="635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Which of these is ECB encryption? Why?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4400" dirty="0"/>
              <a:t>Per-Block Random (PBR) mode</a:t>
            </a:r>
            <a:br>
              <a:rPr lang="en-US" altLang="he-IL" sz="4400" dirty="0"/>
            </a:b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A simple way to construct secure encryption from PRP/PRF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u="sng" dirty="0"/>
                  <a:t>Not</a:t>
                </a:r>
                <a:r>
                  <a:rPr lang="en-US" altLang="he-IL" sz="2000" dirty="0"/>
                  <a:t> a standard mode – presented just for teaching 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</a:t>
                </a:r>
                <a:r>
                  <a:rPr lang="en-US" altLang="he-IL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(m)=(</a:t>
                </a:r>
                <a:r>
                  <a:rPr lang="en-US" altLang="he-IL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he-IL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m</a:t>
                </a:r>
                <a:r>
                  <a:rPr lang="en-US" altLang="he-IL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sz="2800" i="1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 </a:t>
                </a:r>
                <a:r>
                  <a:rPr lang="en-US" altLang="he-IL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he-IL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he-IL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 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he-IL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altLang="he-IL" sz="2400" dirty="0"/>
                  <a:t> block of bits</a:t>
                </a:r>
                <a:endParaRPr lang="en-US" altLang="he-IL" sz="24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he-IL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en-US" altLang="he-IL" sz="2400" dirty="0"/>
                  <a:t>random block of bits</a:t>
                </a:r>
                <a:endParaRPr lang="en-US" altLang="he-IL" sz="24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</a:t>
                </a:r>
                <a:r>
                  <a:rPr lang="en-US" altLang="he-IL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((</a:t>
                </a:r>
                <a:r>
                  <a:rPr lang="en-US" altLang="he-IL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he-IL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m</a:t>
                </a:r>
                <a:r>
                  <a:rPr lang="en-US" altLang="he-IL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sz="2800" i="1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 </a:t>
                </a:r>
                <a:r>
                  <a:rPr lang="en-US" altLang="he-IL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he-IL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he-IL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)))=</a:t>
                </a:r>
                <a:r>
                  <a:rPr lang="en-US" altLang="he-IL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he-IL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he-IL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he-IL" sz="2800" i="1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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he-IL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sz="2400" i="1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 </a:t>
                </a:r>
                <a:r>
                  <a:rPr lang="en-US" altLang="he-IL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he-IL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he-IL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m</a:t>
                </a:r>
                <a:r>
                  <a:rPr lang="en-US" altLang="he-IL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he-IL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Wasteful: random block per plaintext block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Confidentiality ? </a:t>
                </a:r>
                <a:r>
                  <a:rPr lang="en-US" altLang="he-IL" sz="2400" b="1" dirty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Yes!</a:t>
                </a:r>
                <a:endParaRPr lang="en-US" altLang="he-IL" sz="2400" dirty="0">
                  <a:solidFill>
                    <a:schemeClr val="accent2"/>
                  </a:solidFill>
                </a:endParaRP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u="sng" dirty="0"/>
                  <a:t>Theorem</a:t>
                </a:r>
                <a:r>
                  <a:rPr lang="en-US" altLang="he-IL" sz="2400" dirty="0"/>
                  <a:t>: If 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(E, D) </a:t>
                </a:r>
                <a:r>
                  <a:rPr lang="en-US" altLang="he-IL" sz="2400" dirty="0"/>
                  <a:t>is a PRP, then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he-IL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Dec) </a:t>
                </a:r>
                <a:r>
                  <a:rPr lang="en-US" altLang="he-IL" sz="2400" dirty="0"/>
                  <a:t>is a CPA-IND cryptosystem. 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Integrity? No: flip ciphertext bit </a:t>
                </a:r>
                <a:r>
                  <a:rPr lang="en-US" altLang="he-IL" sz="24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 flip corresponding plaintext bit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1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19" t="-1593" b="-4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1602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4000" dirty="0"/>
              <a:t>Per-block random mode is IND-CPA</a:t>
            </a:r>
            <a:br>
              <a:rPr lang="en-US" altLang="he-IL" sz="4000" dirty="0"/>
            </a:br>
            <a:endParaRPr lang="he-IL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dirty="0"/>
                  <a:t>For simplicity, consider just one-block-message 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</a:t>
                </a:r>
                <a:r>
                  <a:rPr lang="en-US" altLang="he-IL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(m)=(r , m</a:t>
                </a:r>
                <a:r>
                  <a:rPr lang="en-US" altLang="he-IL" sz="2400" i="1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 </a:t>
                </a:r>
                <a:r>
                  <a:rPr lang="en-US" altLang="he-IL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(r)) </a:t>
                </a:r>
                <a:r>
                  <a:rPr lang="en-US" altLang="he-IL" sz="2400" dirty="0"/>
                  <a:t>where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r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$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</a:t>
                </a:r>
                <a:r>
                  <a:rPr lang="en-US" altLang="he-IL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((r , c</a:t>
                </a:r>
                <a:r>
                  <a:rPr lang="en-US" altLang="he-I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he-IL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(r)</a:t>
                </a:r>
                <a:r>
                  <a:rPr lang="en-US" altLang="he-IL" sz="2400" i="1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 </a:t>
                </a:r>
                <a:r>
                  <a:rPr lang="en-US" altLang="he-I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u="sng" dirty="0"/>
                  <a:t>Theorem</a:t>
                </a:r>
                <a:r>
                  <a:rPr lang="en-US" altLang="he-IL" sz="2400" dirty="0"/>
                  <a:t>: If 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(E, D) </a:t>
                </a:r>
                <a:r>
                  <a:rPr lang="en-US" altLang="he-IL" sz="2400" dirty="0"/>
                  <a:t>is a PRP, then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he-IL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Dec) </a:t>
                </a:r>
                <a:r>
                  <a:rPr lang="en-US" altLang="he-IL" sz="2400" dirty="0"/>
                  <a:t>is a CPA-IND cryptosystem. 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4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b="1" dirty="0"/>
                  <a:t>Proof</a:t>
                </a:r>
                <a:r>
                  <a:rPr lang="en-US" altLang="he-IL" sz="2400" dirty="0"/>
                  <a:t> : consider use of same construction but with random permutation </a:t>
                </a:r>
                <a:r>
                  <a:rPr lang="en-US" altLang="he-IL" sz="2400" i="1" dirty="0"/>
                  <a:t>f</a:t>
                </a:r>
                <a:r>
                  <a:rPr lang="en-US" altLang="he-IL" sz="2400" dirty="0"/>
                  <a:t> instead of 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 </a:t>
                </a:r>
                <a:r>
                  <a:rPr lang="en-US" altLang="he-IL" sz="2400" dirty="0"/>
                  <a:t>The probability that the same randomness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he-IL" sz="2400" dirty="0"/>
                  <a:t> would be selected at multiple runs of IND-CPA is negligible (for sufficiently large block length). Hence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f(r)</a:t>
                </a:r>
                <a:r>
                  <a:rPr lang="en-US" altLang="he-IL" sz="2400" dirty="0"/>
                  <a:t> is uniformly random – and no </a:t>
                </a:r>
                <a:r>
                  <a:rPr lang="en-US" altLang="he-IL" sz="2400" dirty="0" err="1"/>
                  <a:t>alg</a:t>
                </a:r>
                <a:r>
                  <a:rPr lang="en-US" altLang="he-IL" sz="2400" dirty="0"/>
                  <a:t> can distinguish btw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he-I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he-IL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he-IL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he-IL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he-IL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he-IL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he-IL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he-IL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he-I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he-IL" sz="2400" dirty="0"/>
                  <a:t>. Hence no PPT can `win’ with significant (non-</a:t>
                </a:r>
                <a:r>
                  <a:rPr lang="en-US" altLang="he-IL" sz="2400" dirty="0" err="1"/>
                  <a:t>negl</a:t>
                </a:r>
                <a:r>
                  <a:rPr lang="en-US" altLang="he-IL" sz="2400" dirty="0"/>
                  <a:t>) probability. </a:t>
                </a:r>
                <a:r>
                  <a:rPr lang="en-US" altLang="he-IL" sz="2400" dirty="0">
                    <a:sym typeface="Symbol" panose="05050102010706020507" pitchFamily="18" charset="2"/>
                  </a:rPr>
                  <a:t> </a:t>
                </a:r>
                <a:endParaRPr lang="en-US" altLang="he-IL" sz="21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19" t="-2206" r="-371" b="-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14800" y="2975212"/>
                <a:ext cx="1724831" cy="31079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he-IL" i="1" smtClean="0">
                          <a:latin typeface="Cambria Math" panose="02040503050406030204" pitchFamily="18" charset="0"/>
                        </a:rPr>
                        <a:t>הקלד</a:t>
                      </a:fld>
                      <a:fld id="{825F15A7-03F4-43D7-82C5-3E23DA2F108C}" type="mathplaceholder">
                        <a:rPr lang="he-IL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lang="he-IL" i="1" smtClean="0">
                          <a:latin typeface="Cambria Math" panose="02040503050406030204" pitchFamily="18" charset="0"/>
                        </a:rPr>
                        <a:t>משוואה</a:t>
                      </a:fld>
                      <a:fld id="{825F15A7-03F4-43D7-82C5-3E23DA2F108C}" type="mathplaceholder">
                        <a:rPr lang="he-IL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lang="he-IL" i="1" smtClean="0">
                          <a:latin typeface="Cambria Math" panose="02040503050406030204" pitchFamily="18" charset="0"/>
                        </a:rPr>
                        <a:t>כאן</a:t>
                      </a:fld>
                      <a:fld id="{825F15A7-03F4-43D7-82C5-3E23DA2F108C}" type="mathplaceholder">
                        <a:rPr lang="he-IL" i="1" smtClean="0">
                          <a:latin typeface="Cambria Math" panose="02040503050406030204" pitchFamily="18" charset="0"/>
                        </a:rPr>
                        <a:t>.</a:t>
                      </a:fl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975212"/>
                <a:ext cx="1724831" cy="310791"/>
              </a:xfrm>
              <a:prstGeom prst="rect">
                <a:avLst/>
              </a:prstGeom>
              <a:blipFill rotWithShape="0">
                <a:blip r:embed="rId3"/>
                <a:stretch>
                  <a:fillRect l="-6007" t="-13725" r="-1767" b="-470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8643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5C2A38-15DB-4CFC-B610-D15DD95CF4CB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69</a:t>
            </a:fld>
            <a:endParaRPr lang="en-US" altLang="he-IL" sz="1800"/>
          </a:p>
        </p:txBody>
      </p:sp>
      <p:sp>
        <p:nvSpPr>
          <p:cNvPr id="10547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3281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400" dirty="0"/>
              <a:t>Encryption Modes of Operation</a:t>
            </a:r>
          </a:p>
        </p:txBody>
      </p:sp>
      <p:sp>
        <p:nvSpPr>
          <p:cNvPr id="10547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1154" y="836712"/>
            <a:ext cx="8560595" cy="393382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>
                <a:solidFill>
                  <a:schemeClr val="bg2">
                    <a:lumMod val="75000"/>
                  </a:schemeClr>
                </a:solidFill>
              </a:rPr>
              <a:t>We saw two...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>
                <a:solidFill>
                  <a:schemeClr val="bg2">
                    <a:lumMod val="75000"/>
                  </a:schemeClr>
                </a:solidFill>
              </a:rPr>
              <a:t>ECB (insecure!): </a:t>
            </a:r>
            <a:r>
              <a:rPr lang="en-US" altLang="he-IL" sz="28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he-IL" sz="2800" i="1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altLang="he-IL" sz="2800" i="1" baseline="-25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>
                <a:solidFill>
                  <a:schemeClr val="bg2">
                    <a:lumMod val="75000"/>
                  </a:schemeClr>
                </a:solidFill>
              </a:rPr>
              <a:t>Per-Block Random (PBR): </a:t>
            </a:r>
            <a:r>
              <a:rPr lang="en-US" altLang="he-IL" sz="2800" i="1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he-IL" sz="2800" i="1" baseline="-250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$, </a:t>
            </a:r>
            <a:r>
              <a:rPr lang="en-US" altLang="he-IL" sz="28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he-IL" sz="2800" i="1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he-IL" sz="2800" i="1" baseline="-250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m</a:t>
            </a:r>
            <a:r>
              <a:rPr lang="en-US" altLang="he-IL" sz="2800" i="1" baseline="-25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 dirty="0">
                <a:solidFill>
                  <a:schemeClr val="bg2">
                    <a:lumMod val="75000"/>
                  </a:schemeClr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800" i="1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400" i="1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he-IL" sz="2400" i="1" baseline="-250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/>
              <a:t>We’ll see three more…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Output Feedback (OFB)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Cipher Feedback (CFB)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Cipher-block-chaining (CBC)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/>
              <a:t>Others exist (for encryption – and other tasks)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/>
              <a:t>All operate on </a:t>
            </a:r>
            <a:r>
              <a:rPr lang="en-US" altLang="he-IL" sz="2800" b="1" dirty="0"/>
              <a:t>blocks </a:t>
            </a:r>
            <a:r>
              <a:rPr lang="en-US" altLang="he-IL" sz="2800" dirty="0"/>
              <a:t>(e.g., 128 bits = 16 bytes)</a:t>
            </a:r>
            <a:br>
              <a:rPr lang="en-US" altLang="he-IL" sz="2800" dirty="0"/>
            </a:br>
            <a:endParaRPr lang="en-US" altLang="he-IL" sz="2800" dirty="0"/>
          </a:p>
        </p:txBody>
      </p:sp>
      <p:sp>
        <p:nvSpPr>
          <p:cNvPr id="105485" name="Text Box 11"/>
          <p:cNvSpPr txBox="1">
            <a:spLocks noChangeArrowheads="1"/>
          </p:cNvSpPr>
          <p:nvPr/>
        </p:nvSpPr>
        <p:spPr bwMode="auto">
          <a:xfrm>
            <a:off x="1011238" y="59086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0825238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5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5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5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4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4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4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4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54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54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he-IL" sz="180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Encryption attacker models</a:t>
            </a:r>
            <a:endParaRPr lang="en-US" altLang="he-IL" sz="3800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81075"/>
            <a:ext cx="8650288" cy="536892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Cipher-Text Only (CTO) attacker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b="1" dirty="0">
                <a:solidFill>
                  <a:schemeClr val="accent2"/>
                </a:solidFill>
              </a:rPr>
              <a:t>Known-plaintext attacker (KPA)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Sample messages M={m</a:t>
            </a:r>
            <a:r>
              <a:rPr lang="en-US" altLang="he-IL" baseline="-25000" dirty="0"/>
              <a:t>1</a:t>
            </a:r>
            <a:r>
              <a:rPr lang="en-US" altLang="he-IL" dirty="0"/>
              <a:t>, m</a:t>
            </a:r>
            <a:r>
              <a:rPr lang="en-US" altLang="he-IL" baseline="-25000" dirty="0"/>
              <a:t>2</a:t>
            </a:r>
            <a:r>
              <a:rPr lang="en-US" altLang="he-IL" dirty="0"/>
              <a:t>,…}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Give M </a:t>
            </a:r>
            <a:r>
              <a:rPr lang="en-US" altLang="he-IL" u="sng" dirty="0"/>
              <a:t>and</a:t>
            </a:r>
            <a:r>
              <a:rPr lang="en-US" altLang="he-IL" dirty="0"/>
              <a:t> </a:t>
            </a:r>
            <a:r>
              <a:rPr lang="en-US" altLang="he-IL" dirty="0" err="1"/>
              <a:t>ciphertexts</a:t>
            </a:r>
            <a:r>
              <a:rPr lang="en-US" altLang="he-IL" dirty="0"/>
              <a:t> </a:t>
            </a:r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=E(m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), c</a:t>
            </a:r>
            <a:r>
              <a:rPr lang="en-US" b="1" baseline="-25000" dirty="0">
                <a:solidFill>
                  <a:schemeClr val="accent2"/>
                </a:solidFill>
              </a:rPr>
              <a:t>2</a:t>
            </a:r>
            <a:r>
              <a:rPr lang="en-US" dirty="0">
                <a:solidFill>
                  <a:schemeClr val="accent2"/>
                </a:solidFill>
              </a:rPr>
              <a:t>, … </a:t>
            </a:r>
            <a:r>
              <a:rPr lang="en-US" altLang="he-IL" dirty="0"/>
              <a:t>to attacker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  <a:p>
            <a:pPr marL="0" indent="0" eaLnBrk="1" hangingPunct="1">
              <a:lnSpc>
                <a:spcPct val="90000"/>
              </a:lnSpc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Chosen-plaintext attacker (CPA)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Chosen-ciphertext attacker (CCA)</a:t>
            </a: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562600" y="5589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 dirty="0"/>
              <a:t>a</a:t>
            </a:r>
            <a:endParaRPr lang="he-IL" altLang="he-IL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77551" y="3006717"/>
            <a:ext cx="797543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50281" y="3005446"/>
            <a:ext cx="803739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922598" y="3252703"/>
            <a:ext cx="451151" cy="83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2178896" y="3242973"/>
            <a:ext cx="4571385" cy="972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7537598" y="3219063"/>
            <a:ext cx="451151" cy="83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11" name="Picture 10" descr="&lt;strong&gt;Alice&lt;/strong&gt; - Kingdom Hearts Wiki, the Kingdom Hearts encyclo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9552" y="2924944"/>
            <a:ext cx="420559" cy="763426"/>
          </a:xfrm>
          <a:prstGeom prst="rect">
            <a:avLst/>
          </a:prstGeom>
        </p:spPr>
      </p:pic>
      <p:pic>
        <p:nvPicPr>
          <p:cNvPr id="12" name="Picture 11" descr="SpongeBob is typically shown with buck teeth protruding from his smile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45" y="3008002"/>
            <a:ext cx="393479" cy="489402"/>
          </a:xfrm>
          <a:prstGeom prst="rect">
            <a:avLst/>
          </a:prstGeom>
        </p:spPr>
      </p:pic>
      <p:pic>
        <p:nvPicPr>
          <p:cNvPr id="13" name="Picture 12" descr="Awesome Demon by qubodup - Awesome style &lt;strong&gt;devil&lt;/strong&gt;/demon/satan smiley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178" y="4284174"/>
            <a:ext cx="465510" cy="435834"/>
          </a:xfrm>
          <a:prstGeom prst="rect">
            <a:avLst/>
          </a:prstGeom>
        </p:spPr>
      </p:pic>
      <p:pic>
        <p:nvPicPr>
          <p:cNvPr id="14" name="Picture 2" descr="https://upload.wikimedia.org/wikipedia/commons/thumb/b/b0/English_letter_frequency_%28frequency%29.svg/380px-English_letter_frequency_%28frequency%29.svg.png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976" y="4335486"/>
            <a:ext cx="748476" cy="6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 flipV="1">
            <a:off x="1884566" y="4486854"/>
            <a:ext cx="728837" cy="30784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2858447" y="3671704"/>
            <a:ext cx="8486" cy="5428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endCxn id="16" idx="1"/>
          </p:cNvCxnSpPr>
          <p:nvPr/>
        </p:nvCxnSpPr>
        <p:spPr bwMode="auto">
          <a:xfrm>
            <a:off x="3080729" y="4399179"/>
            <a:ext cx="817124" cy="458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897853" y="4121889"/>
            <a:ext cx="227498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Info about m*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(beyond distribution)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6480" y="3887331"/>
            <a:ext cx="466794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m*</a:t>
            </a:r>
          </a:p>
        </p:txBody>
      </p:sp>
      <p:cxnSp>
        <p:nvCxnSpPr>
          <p:cNvPr id="24" name="Straight Arrow Connector 23"/>
          <p:cNvCxnSpPr>
            <a:stCxn id="14" idx="1"/>
          </p:cNvCxnSpPr>
          <p:nvPr/>
        </p:nvCxnSpPr>
        <p:spPr bwMode="auto">
          <a:xfrm flipH="1" flipV="1">
            <a:off x="1259632" y="4249504"/>
            <a:ext cx="250696" cy="52770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2279394" y="3312738"/>
            <a:ext cx="3783408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=E(m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), c</a:t>
            </a:r>
            <a:r>
              <a:rPr lang="en-US" baseline="-25000" dirty="0">
                <a:solidFill>
                  <a:schemeClr val="accent2"/>
                </a:solidFill>
              </a:rPr>
              <a:t>2</a:t>
            </a:r>
            <a:r>
              <a:rPr lang="en-US" dirty="0">
                <a:solidFill>
                  <a:schemeClr val="accent2"/>
                </a:solidFill>
              </a:rPr>
              <a:t>=E(m</a:t>
            </a:r>
            <a:r>
              <a:rPr lang="en-US" baseline="-25000" dirty="0">
                <a:solidFill>
                  <a:schemeClr val="accent2"/>
                </a:solidFill>
              </a:rPr>
              <a:t>2</a:t>
            </a:r>
            <a:r>
              <a:rPr lang="en-US" dirty="0">
                <a:solidFill>
                  <a:schemeClr val="accent2"/>
                </a:solidFill>
              </a:rPr>
              <a:t>), … ,  </a:t>
            </a:r>
            <a:r>
              <a:rPr lang="en-US" dirty="0">
                <a:solidFill>
                  <a:schemeClr val="tx1"/>
                </a:solidFill>
              </a:rPr>
              <a:t>c*=E(m*)</a:t>
            </a:r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 flipV="1">
            <a:off x="1312775" y="3821015"/>
            <a:ext cx="326574" cy="62403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/>
          <p:cNvCxnSpPr/>
          <p:nvPr/>
        </p:nvCxnSpPr>
        <p:spPr bwMode="auto">
          <a:xfrm>
            <a:off x="1827527" y="3828447"/>
            <a:ext cx="785876" cy="455727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922598" y="3446989"/>
            <a:ext cx="1120820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</a:t>
            </a:r>
            <a:r>
              <a:rPr lang="en-US" baseline="-25000" dirty="0">
                <a:solidFill>
                  <a:schemeClr val="accent2"/>
                </a:solidFill>
              </a:rPr>
              <a:t>1,</a:t>
            </a:r>
            <a:r>
              <a:rPr lang="en-US" dirty="0">
                <a:solidFill>
                  <a:schemeClr val="accent2"/>
                </a:solidFill>
              </a:rPr>
              <a:t> m</a:t>
            </a:r>
            <a:r>
              <a:rPr lang="en-US" baseline="-25000" dirty="0">
                <a:solidFill>
                  <a:schemeClr val="accent2"/>
                </a:solidFill>
              </a:rPr>
              <a:t>2,</a:t>
            </a:r>
            <a:r>
              <a:rPr lang="en-US" dirty="0">
                <a:solidFill>
                  <a:schemeClr val="accent2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35945439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/>
              <a:t>Output-Feedback (OFB) Mode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0"/>
            <a:ext cx="8429947" cy="73047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Goal: encrypt long (multi-block) messages, with </a:t>
            </a:r>
            <a:r>
              <a:rPr lang="en-US" altLang="he-IL" sz="2100" b="1" dirty="0"/>
              <a:t>less random bits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 dirty="0"/>
              <a:t>Generate </a:t>
            </a:r>
            <a:r>
              <a:rPr lang="en-US" altLang="he-IL" sz="1700" u="sng" dirty="0"/>
              <a:t>and send</a:t>
            </a:r>
            <a:r>
              <a:rPr lang="en-US" altLang="he-IL" sz="1700" dirty="0"/>
              <a:t> less random bits</a:t>
            </a:r>
            <a:r>
              <a:rPr lang="en-US" altLang="he-IL" sz="1700" b="1" dirty="0"/>
              <a:t> – </a:t>
            </a:r>
            <a:r>
              <a:rPr lang="en-US" altLang="he-IL" sz="1700" dirty="0"/>
              <a:t>cf. to per-block random</a:t>
            </a:r>
            <a:endParaRPr lang="en-US" altLang="he-IL" sz="1700" b="1" dirty="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How? Use random bits only for first block (`initialization vector’)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 dirty="0"/>
              <a:t>To encrypt next blocks of message, use output of previous block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 dirty="0"/>
              <a:t>Namely, a </a:t>
            </a:r>
            <a:r>
              <a:rPr lang="en-US" altLang="he-IL" sz="1700" b="1" dirty="0"/>
              <a:t>block-by-block stream cipher</a:t>
            </a:r>
          </a:p>
          <a:p>
            <a:pPr marL="33655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Encryption: 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IV, 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(pad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), </a:t>
            </a:r>
            <a:b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 dirty="0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b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he-IL" sz="2400" dirty="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 dirty="0"/>
              <a:t>Decryption: ? </a:t>
            </a:r>
            <a:endParaRPr lang="en-US" altLang="he-IL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100" y="2695575"/>
            <a:ext cx="42481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56654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/>
              <a:t>Output-Feedback (OFB) Mode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0"/>
            <a:ext cx="8429947" cy="73047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Goal: encrypt long (multi-block) messages, with </a:t>
            </a:r>
            <a:r>
              <a:rPr lang="en-US" altLang="he-IL" sz="2100" b="1" dirty="0"/>
              <a:t>less random bits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 dirty="0"/>
              <a:t>Generate </a:t>
            </a:r>
            <a:r>
              <a:rPr lang="en-US" altLang="he-IL" sz="1700" u="sng" dirty="0"/>
              <a:t>and send</a:t>
            </a:r>
            <a:r>
              <a:rPr lang="en-US" altLang="he-IL" sz="1700" dirty="0"/>
              <a:t> less random bits</a:t>
            </a:r>
            <a:r>
              <a:rPr lang="en-US" altLang="he-IL" sz="1700" b="1" dirty="0"/>
              <a:t> – </a:t>
            </a:r>
            <a:r>
              <a:rPr lang="en-US" altLang="he-IL" sz="1700" dirty="0"/>
              <a:t>cf. to per-block random</a:t>
            </a:r>
            <a:endParaRPr lang="en-US" altLang="he-IL" sz="1700" b="1" dirty="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How? Use random bits only for first block (`initialization vector’)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 dirty="0"/>
              <a:t>To encrypt next blocks of message, use output of previous block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 dirty="0"/>
              <a:t>Namely, a </a:t>
            </a:r>
            <a:r>
              <a:rPr lang="en-US" altLang="he-IL" sz="1700" b="1" dirty="0"/>
              <a:t>block-by-block stream cipher</a:t>
            </a:r>
          </a:p>
          <a:p>
            <a:pPr marL="33655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Encryption: 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IV, 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(pad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), </a:t>
            </a:r>
            <a:b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 dirty="0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b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he-IL" sz="2400" dirty="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 dirty="0"/>
              <a:t>Decryption: </a:t>
            </a:r>
            <a:br>
              <a:rPr lang="en-US" altLang="he-IL" sz="2500" dirty="0"/>
            </a:b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 </a:t>
            </a:r>
            <a:br>
              <a:rPr lang="en-US" altLang="he-IL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),</a:t>
            </a:r>
            <a:b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 dirty="0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he-IL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100" y="2695575"/>
            <a:ext cx="4248150" cy="14668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050" y="4437112"/>
            <a:ext cx="46482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75202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/>
              <a:t>Output-Feedback (OFB) Mode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0"/>
            <a:ext cx="8429947" cy="730475"/>
          </a:xfrm>
        </p:spPr>
        <p:txBody>
          <a:bodyPr/>
          <a:lstStyle/>
          <a:p>
            <a:pPr marL="33655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Encryption: 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IV, 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(pad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), </a:t>
            </a:r>
            <a:b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 dirty="0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b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he-IL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 dirty="0"/>
              <a:t>Decryption: 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 </a:t>
            </a:r>
            <a:r>
              <a:rPr lang="en-US" altLang="he-IL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),</a:t>
            </a:r>
            <a:b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 dirty="0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br>
              <a:rPr lang="en-US" altLang="he-IL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he-IL" sz="3200" dirty="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 dirty="0">
                <a:solidFill>
                  <a:srgbClr val="00B050"/>
                </a:solidFill>
              </a:rPr>
              <a:t>Offline pad computation: </a:t>
            </a:r>
            <a:r>
              <a:rPr lang="en-US" altLang="he-IL" sz="2500" dirty="0"/>
              <a:t>compute pad in advance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Online computation: only (parallelizable) XOR !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 dirty="0">
                <a:solidFill>
                  <a:srgbClr val="00B050"/>
                </a:solidFill>
              </a:rPr>
              <a:t>Bit errors are bitwise </a:t>
            </a:r>
            <a:r>
              <a:rPr lang="en-US" altLang="he-IL" sz="2500" b="1" dirty="0">
                <a:solidFill>
                  <a:srgbClr val="00B050"/>
                </a:solidFill>
              </a:rPr>
              <a:t>localized</a:t>
            </a:r>
            <a:r>
              <a:rPr lang="en-US" altLang="he-IL" sz="2500" dirty="0">
                <a:solidFill>
                  <a:srgbClr val="00B050"/>
                </a:solidFill>
              </a:rPr>
              <a:t> </a:t>
            </a:r>
            <a:r>
              <a:rPr lang="en-US" altLang="he-IL" sz="2500" dirty="0"/>
              <a:t>(corrupt only one bit)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 dirty="0">
                <a:solidFill>
                  <a:srgbClr val="FF0000"/>
                </a:solidFill>
              </a:rPr>
              <a:t>No integrity</a:t>
            </a:r>
            <a:r>
              <a:rPr lang="en-US" altLang="he-IL" sz="2500" dirty="0"/>
              <a:t>: </a:t>
            </a:r>
            <a:br>
              <a:rPr lang="en-US" altLang="he-IL" sz="2500" dirty="0"/>
            </a:br>
            <a:r>
              <a:rPr lang="en-US" altLang="he-IL" sz="2100" dirty="0"/>
              <a:t>Flip ciphertext bit </a:t>
            </a:r>
            <a:r>
              <a:rPr lang="en-US" altLang="he-IL" sz="2100" dirty="0">
                <a:sym typeface="Wingdings" panose="05000000000000000000" pitchFamily="2" charset="2"/>
              </a:rPr>
              <a:t> flip corresponding decrypted plaintext bit 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 dirty="0">
                <a:sym typeface="Wingdings" panose="05000000000000000000" pitchFamily="2" charset="2"/>
              </a:rPr>
              <a:t>Can we protect integrity? </a:t>
            </a:r>
          </a:p>
        </p:txBody>
      </p:sp>
    </p:spTree>
    <p:extLst>
      <p:ext uri="{BB962C8B-B14F-4D97-AF65-F5344CB8AC3E}">
        <p14:creationId xmlns:p14="http://schemas.microsoft.com/office/powerpoint/2010/main" val="3080011988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/>
              <a:t>Cipher-Feedback Block (CFB) Encryption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6" y="1060450"/>
            <a:ext cx="8096278" cy="1720478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Random first block 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dirty="0"/>
              <a:t> (`initialization vector’, </a:t>
            </a:r>
            <a:r>
              <a:rPr lang="en-US" altLang="he-IL" sz="2400" i="1" dirty="0"/>
              <a:t>IV</a:t>
            </a:r>
            <a:r>
              <a:rPr lang="en-US" altLang="he-IL" sz="2400" dirty="0"/>
              <a:t>) 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XOR ‘pad’ </a:t>
            </a:r>
            <a:r>
              <a:rPr lang="en-US" altLang="he-I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plaintext to obtain: 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400" i="1" dirty="0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he-IL" sz="2400" dirty="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Repeat: 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 dirty="0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he-IL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09" y="2348880"/>
            <a:ext cx="7759304" cy="272494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/>
              <a:t>Cipher-Feedback Block (CFB) Encryption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6" y="1060450"/>
            <a:ext cx="8096278" cy="1720478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Random first block 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dirty="0"/>
              <a:t> (`initialization vector’, </a:t>
            </a:r>
            <a:r>
              <a:rPr lang="en-US" altLang="he-IL" sz="2400" i="1" dirty="0"/>
              <a:t>IV</a:t>
            </a:r>
            <a:r>
              <a:rPr lang="en-US" altLang="he-IL" sz="2400" dirty="0"/>
              <a:t>) 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XOR ‘pad’ </a:t>
            </a:r>
            <a:r>
              <a:rPr lang="en-US" altLang="he-I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plaintext to obtain: 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400" i="1" dirty="0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he-IL" sz="2400" dirty="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Repeat: 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 dirty="0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he-IL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706" y="2345705"/>
            <a:ext cx="4218762" cy="14815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63147" y="290182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CFB Encryption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5656" y="4541483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CFB Decryption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4178276"/>
            <a:ext cx="4392488" cy="141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03423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/>
              <a:t>Cipher-Feedback Block (CFB) Encryption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0"/>
            <a:ext cx="8429947" cy="73047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/>
              <a:t>Random first block </a:t>
            </a:r>
            <a:r>
              <a:rPr lang="en-US" altLang="he-I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000" dirty="0"/>
              <a:t> (`initialization vector’, </a:t>
            </a:r>
            <a:r>
              <a:rPr lang="en-US" altLang="he-IL" sz="2000" i="1" dirty="0"/>
              <a:t>IV</a:t>
            </a:r>
            <a:r>
              <a:rPr lang="en-US" altLang="he-IL" sz="2000" dirty="0"/>
              <a:t>) 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XOR ‘pad’ </a:t>
            </a:r>
            <a:r>
              <a:rPr lang="en-US" altLang="he-I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plaintext to obtain: </a:t>
            </a:r>
            <a:r>
              <a:rPr lang="en-US" altLang="he-I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altLang="he-I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000" i="1" dirty="0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he-IL" sz="2000" dirty="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/>
              <a:t>Repeat: </a:t>
            </a:r>
            <a:r>
              <a:rPr lang="en-US" altLang="he-I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altLang="he-I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000" i="1" dirty="0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he-IL" sz="2000" dirty="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 dirty="0"/>
              <a:t>Ciphertext: 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500" dirty="0"/>
              <a:t>, 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400" i="1" dirty="0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he-IL" sz="2500" i="1" dirty="0"/>
              <a:t>, … , 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altLang="he-IL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 dirty="0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Can’t pre-compute `pad’ offline </a:t>
            </a:r>
            <a:r>
              <a:rPr lang="en-US" altLang="he-IL" sz="2100" dirty="0">
                <a:sym typeface="Wingdings" panose="05000000000000000000" pitchFamily="2" charset="2"/>
              </a:rPr>
              <a:t></a:t>
            </a:r>
            <a:endParaRPr lang="en-US" altLang="he-IL" sz="2100" dirty="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 dirty="0"/>
              <a:t>Decryption: 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 dirty="0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m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 dirty="0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he-IL" sz="2400" i="1" dirty="0">
                <a:latin typeface="Symbol" panose="05050102010706020507" pitchFamily="18" charset="2"/>
                <a:cs typeface="Times New Roman" panose="02020603050405020304" pitchFamily="18" charset="0"/>
              </a:rPr>
              <a:t>  </a:t>
            </a:r>
            <a:r>
              <a:rPr lang="en-US" altLang="he-I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500" i="1" dirty="0"/>
              <a:t> </a:t>
            </a:r>
            <a:endParaRPr lang="en-US" altLang="he-IL" sz="3200" dirty="0"/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>
                <a:solidFill>
                  <a:srgbClr val="00B050"/>
                </a:solidFill>
              </a:rPr>
              <a:t>Parallelizable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>
                <a:solidFill>
                  <a:srgbClr val="00B050"/>
                </a:solidFill>
              </a:rPr>
              <a:t>Bit/block errors are 2-block </a:t>
            </a:r>
            <a:r>
              <a:rPr lang="en-US" altLang="he-IL" sz="2100" b="1" dirty="0">
                <a:solidFill>
                  <a:srgbClr val="00B050"/>
                </a:solidFill>
              </a:rPr>
              <a:t>localized</a:t>
            </a:r>
            <a:r>
              <a:rPr lang="en-US" altLang="he-IL" sz="2100" dirty="0"/>
              <a:t> (corrupt only 2 blocks)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 dirty="0"/>
              <a:t>Integrity? A bit…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>
                <a:solidFill>
                  <a:srgbClr val="FF0000"/>
                </a:solidFill>
              </a:rPr>
              <a:t>Flip ciphertext bit </a:t>
            </a:r>
            <a:r>
              <a:rPr lang="en-US" altLang="he-IL" sz="2100" dirty="0">
                <a:solidFill>
                  <a:srgbClr val="FF0000"/>
                </a:solidFill>
                <a:sym typeface="Wingdings" panose="05000000000000000000" pitchFamily="2" charset="2"/>
              </a:rPr>
              <a:t> flip corresponding decrypted plaintext bit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b="1" dirty="0">
                <a:solidFill>
                  <a:srgbClr val="00B050"/>
                </a:solidFill>
                <a:sym typeface="Wingdings" panose="05000000000000000000" pitchFamily="2" charset="2"/>
              </a:rPr>
              <a:t>But also corrupt next plaintext block</a:t>
            </a:r>
          </a:p>
          <a:p>
            <a:pPr marL="1136650" lvl="2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 b="1" dirty="0">
                <a:sym typeface="Wingdings" panose="05000000000000000000" pitchFamily="2" charset="2"/>
              </a:rPr>
              <a:t>Except for last block: no `next block’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 dirty="0">
                <a:sym typeface="Wingdings" panose="05000000000000000000" pitchFamily="2" charset="2"/>
              </a:rPr>
              <a:t>Can we protect integrity (even) better? </a:t>
            </a:r>
          </a:p>
        </p:txBody>
      </p:sp>
    </p:spTree>
    <p:extLst>
      <p:ext uri="{BB962C8B-B14F-4D97-AF65-F5344CB8AC3E}">
        <p14:creationId xmlns:p14="http://schemas.microsoft.com/office/powerpoint/2010/main" val="1894878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B23A55F-401D-4156-968D-1D3A891F703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76</a:t>
            </a:fld>
            <a:endParaRPr lang="en-US" altLang="he-IL" sz="1800"/>
          </a:p>
        </p:txBody>
      </p:sp>
      <p:sp>
        <p:nvSpPr>
          <p:cNvPr id="11161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152400"/>
            <a:ext cx="8413750" cy="762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Cipher Block Chaining (CBC) Mode</a:t>
            </a:r>
          </a:p>
        </p:txBody>
      </p:sp>
      <p:sp>
        <p:nvSpPr>
          <p:cNvPr id="111677" name="Rectangle 71"/>
          <p:cNvSpPr>
            <a:spLocks noChangeArrowheads="1"/>
          </p:cNvSpPr>
          <p:nvPr/>
        </p:nvSpPr>
        <p:spPr bwMode="auto">
          <a:xfrm>
            <a:off x="448544" y="959797"/>
            <a:ext cx="7184156" cy="345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6600" indent="-279400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Random first block 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dirty="0"/>
              <a:t> (`initialization vector’, </a:t>
            </a:r>
            <a:r>
              <a:rPr lang="en-US" altLang="he-IL" sz="2400" i="1" dirty="0"/>
              <a:t>IV</a:t>
            </a:r>
            <a:r>
              <a:rPr lang="en-US" altLang="he-IL" sz="2400" dirty="0"/>
              <a:t>)</a:t>
            </a: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&gt;0: c</a:t>
            </a:r>
            <a:r>
              <a:rPr lang="en-US" altLang="he-IL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he-IL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 </a:t>
            </a:r>
            <a:r>
              <a:rPr lang="en-US" altLang="he-IL" sz="2400" i="1" dirty="0">
                <a:latin typeface="Symbol" panose="05050102010706020507" pitchFamily="18" charset="2"/>
                <a:cs typeface="Times New Roman" panose="02020603050405020304" pitchFamily="18" charset="0"/>
              </a:rPr>
              <a:t>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he-IL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ts val="525"/>
              </a:spcBef>
              <a:buClr>
                <a:srgbClr val="CC9900"/>
              </a:buClr>
              <a:buFont typeface="Wingdings" panose="05000000000000000000" pitchFamily="2" charset="2"/>
              <a:buChar char=""/>
            </a:pPr>
            <a:r>
              <a:rPr lang="en-US" altLang="he-IL" sz="2100" dirty="0">
                <a:solidFill>
                  <a:srgbClr val="00B050"/>
                </a:solidFill>
              </a:rPr>
              <a:t>Parallel decryption</a:t>
            </a:r>
          </a:p>
          <a:p>
            <a:pPr lvl="1" eaLnBrk="1" hangingPunct="1">
              <a:spcBef>
                <a:spcPts val="500"/>
              </a:spcBef>
              <a:buClr>
                <a:srgbClr val="3B812F"/>
              </a:buClr>
              <a:buFont typeface="Wingdings" panose="05000000000000000000" pitchFamily="2" charset="2"/>
              <a:buChar char=""/>
            </a:pPr>
            <a:r>
              <a:rPr lang="en-US" altLang="he-IL" sz="2000" dirty="0"/>
              <a:t>But no offline precomputing </a:t>
            </a:r>
          </a:p>
          <a:p>
            <a:pPr lvl="0" eaLnBrk="1" hangingPunct="1">
              <a:spcBef>
                <a:spcPts val="525"/>
              </a:spcBef>
              <a:buClr>
                <a:srgbClr val="CC9900"/>
              </a:buClr>
              <a:buFont typeface="Wingdings" panose="05000000000000000000" pitchFamily="2" charset="2"/>
              <a:buChar char=""/>
            </a:pPr>
            <a:r>
              <a:rPr lang="en-US" altLang="he-IL" sz="2100" dirty="0"/>
              <a:t>Integrity: flip bit in </a:t>
            </a:r>
            <a:r>
              <a:rPr lang="en-US" altLang="he-I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c[</a:t>
            </a:r>
            <a:r>
              <a:rPr lang="en-US" altLang="he-I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br>
              <a:rPr lang="en-US" altLang="he-IL" sz="2100" dirty="0"/>
            </a:br>
            <a:r>
              <a:rPr lang="en-US" altLang="he-IL" sz="2100" dirty="0"/>
              <a:t>flip bit in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m[i+1] …  </a:t>
            </a:r>
            <a:br>
              <a:rPr lang="en-US" sz="2400" i="1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he-IL" sz="2100" dirty="0">
                <a:solidFill>
                  <a:srgbClr val="FF0000"/>
                </a:solidFill>
              </a:rPr>
              <a:t>But also corrupt 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m[</a:t>
            </a:r>
            <a:r>
              <a:rPr lang="en-US" sz="20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he-IL" sz="2100" dirty="0"/>
              <a:t>	</a:t>
            </a:r>
          </a:p>
          <a:p>
            <a:pPr eaLnBrk="1" hangingPunct="1">
              <a:spcBef>
                <a:spcPts val="525"/>
              </a:spcBef>
              <a:buClr>
                <a:srgbClr val="CC9900"/>
              </a:buClr>
              <a:buFont typeface="Wingdings" panose="05000000000000000000" pitchFamily="2" charset="2"/>
              <a:buChar char=""/>
            </a:pPr>
            <a:r>
              <a:rPr lang="en-US" altLang="he-IL" sz="2100" dirty="0"/>
              <a:t>May suffice to ensure integrity</a:t>
            </a:r>
            <a:br>
              <a:rPr lang="en-US" altLang="he-IL" sz="2100" dirty="0"/>
            </a:br>
            <a:r>
              <a:rPr lang="en-US" altLang="he-IL" sz="2100" dirty="0"/>
              <a:t>for many applications</a:t>
            </a:r>
          </a:p>
          <a:p>
            <a:pPr eaLnBrk="1" hangingPunct="1">
              <a:spcBef>
                <a:spcPts val="525"/>
              </a:spcBef>
              <a:buClr>
                <a:srgbClr val="CC9900"/>
              </a:buClr>
              <a:buFont typeface="Wingdings" panose="05000000000000000000" pitchFamily="2" charset="2"/>
              <a:buChar char=""/>
            </a:pPr>
            <a:r>
              <a:rPr lang="en-US" altLang="he-IL" sz="2100" dirty="0"/>
              <a:t>But not all!</a:t>
            </a:r>
          </a:p>
        </p:txBody>
      </p:sp>
      <p:graphicFrame>
        <p:nvGraphicFramePr>
          <p:cNvPr id="41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05139"/>
              </p:ext>
            </p:extLst>
          </p:nvPr>
        </p:nvGraphicFramePr>
        <p:xfrm>
          <a:off x="5044107" y="3174355"/>
          <a:ext cx="3521242" cy="430213"/>
        </p:xfrm>
        <a:graphic>
          <a:graphicData uri="http://schemas.openxmlformats.org/drawingml/2006/table">
            <a:tbl>
              <a:tblPr/>
              <a:tblGrid>
                <a:gridCol w="773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6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21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2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m[1]</a:t>
                      </a:r>
                    </a:p>
                  </a:txBody>
                  <a:tcPr marL="90000" marR="90000" marT="147636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2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m[2]</a:t>
                      </a:r>
                    </a:p>
                  </a:txBody>
                  <a:tcPr marL="90000" marR="90000" marT="147636" marB="4680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90000" marR="90000" marT="147636" marB="4680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m[n]</a:t>
                      </a:r>
                    </a:p>
                  </a:txBody>
                  <a:tcPr marL="90000" marR="90000" marT="147636" marB="4680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Rectangle 20"/>
          <p:cNvSpPr>
            <a:spLocks noChangeArrowheads="1"/>
          </p:cNvSpPr>
          <p:nvPr/>
        </p:nvSpPr>
        <p:spPr bwMode="auto">
          <a:xfrm rot="-5400000">
            <a:off x="5484638" y="4045098"/>
            <a:ext cx="274638" cy="196850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43" name="Line 21"/>
          <p:cNvSpPr>
            <a:spLocks noChangeShapeType="1"/>
          </p:cNvSpPr>
          <p:nvPr/>
        </p:nvSpPr>
        <p:spPr bwMode="auto">
          <a:xfrm>
            <a:off x="5044108" y="4139555"/>
            <a:ext cx="214313" cy="31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 flipV="1">
            <a:off x="5334621" y="3604567"/>
            <a:ext cx="1587" cy="4381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5" name="Text Box 23"/>
          <p:cNvSpPr txBox="1">
            <a:spLocks noChangeArrowheads="1"/>
          </p:cNvSpPr>
          <p:nvPr/>
        </p:nvSpPr>
        <p:spPr bwMode="auto">
          <a:xfrm>
            <a:off x="4588495" y="3920480"/>
            <a:ext cx="4683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</a:p>
        </p:txBody>
      </p:sp>
      <p:sp>
        <p:nvSpPr>
          <p:cNvPr id="46" name="Line 24"/>
          <p:cNvSpPr>
            <a:spLocks noChangeShapeType="1"/>
          </p:cNvSpPr>
          <p:nvPr/>
        </p:nvSpPr>
        <p:spPr bwMode="auto">
          <a:xfrm>
            <a:off x="5334620" y="4153843"/>
            <a:ext cx="188912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7" name="AutoShape 25"/>
          <p:cNvSpPr>
            <a:spLocks noChangeArrowheads="1"/>
          </p:cNvSpPr>
          <p:nvPr/>
        </p:nvSpPr>
        <p:spPr bwMode="auto">
          <a:xfrm>
            <a:off x="5269533" y="4055417"/>
            <a:ext cx="130175" cy="169862"/>
          </a:xfrm>
          <a:prstGeom prst="flowChartOr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 flipV="1">
            <a:off x="5633071" y="4268142"/>
            <a:ext cx="1587" cy="3111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9" name="Line 27"/>
          <p:cNvSpPr>
            <a:spLocks noChangeShapeType="1"/>
          </p:cNvSpPr>
          <p:nvPr/>
        </p:nvSpPr>
        <p:spPr bwMode="auto">
          <a:xfrm>
            <a:off x="5044108" y="4585643"/>
            <a:ext cx="2989263" cy="31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0" name="Rectangle 28"/>
          <p:cNvSpPr>
            <a:spLocks noChangeArrowheads="1"/>
          </p:cNvSpPr>
          <p:nvPr/>
        </p:nvSpPr>
        <p:spPr bwMode="auto">
          <a:xfrm rot="-5400000">
            <a:off x="6164088" y="4060973"/>
            <a:ext cx="274638" cy="196850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51" name="Line 29"/>
          <p:cNvSpPr>
            <a:spLocks noChangeShapeType="1"/>
          </p:cNvSpPr>
          <p:nvPr/>
        </p:nvSpPr>
        <p:spPr bwMode="auto">
          <a:xfrm>
            <a:off x="5723558" y="4155430"/>
            <a:ext cx="214313" cy="31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2" name="Line 30"/>
          <p:cNvSpPr>
            <a:spLocks noChangeShapeType="1"/>
          </p:cNvSpPr>
          <p:nvPr/>
        </p:nvSpPr>
        <p:spPr bwMode="auto">
          <a:xfrm>
            <a:off x="6014070" y="4169718"/>
            <a:ext cx="188912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3" name="AutoShape 31"/>
          <p:cNvSpPr>
            <a:spLocks noChangeArrowheads="1"/>
          </p:cNvSpPr>
          <p:nvPr/>
        </p:nvSpPr>
        <p:spPr bwMode="auto">
          <a:xfrm>
            <a:off x="5948983" y="4071292"/>
            <a:ext cx="130175" cy="169862"/>
          </a:xfrm>
          <a:prstGeom prst="flowChartOr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54" name="Line 32"/>
          <p:cNvSpPr>
            <a:spLocks noChangeShapeType="1"/>
          </p:cNvSpPr>
          <p:nvPr/>
        </p:nvSpPr>
        <p:spPr bwMode="auto">
          <a:xfrm flipV="1">
            <a:off x="6312521" y="4284017"/>
            <a:ext cx="1587" cy="3111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5" name="Rectangle 33"/>
          <p:cNvSpPr>
            <a:spLocks noChangeArrowheads="1"/>
          </p:cNvSpPr>
          <p:nvPr/>
        </p:nvSpPr>
        <p:spPr bwMode="auto">
          <a:xfrm rot="-5400000">
            <a:off x="7884938" y="4060973"/>
            <a:ext cx="274638" cy="196850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56" name="Line 34"/>
          <p:cNvSpPr>
            <a:spLocks noChangeShapeType="1"/>
          </p:cNvSpPr>
          <p:nvPr/>
        </p:nvSpPr>
        <p:spPr bwMode="auto">
          <a:xfrm>
            <a:off x="7444408" y="4155430"/>
            <a:ext cx="214313" cy="31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7" name="Line 35"/>
          <p:cNvSpPr>
            <a:spLocks noChangeShapeType="1"/>
          </p:cNvSpPr>
          <p:nvPr/>
        </p:nvSpPr>
        <p:spPr bwMode="auto">
          <a:xfrm>
            <a:off x="7734920" y="4169718"/>
            <a:ext cx="188912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8" name="AutoShape 36"/>
          <p:cNvSpPr>
            <a:spLocks noChangeArrowheads="1"/>
          </p:cNvSpPr>
          <p:nvPr/>
        </p:nvSpPr>
        <p:spPr bwMode="auto">
          <a:xfrm>
            <a:off x="7669833" y="4071292"/>
            <a:ext cx="130175" cy="169862"/>
          </a:xfrm>
          <a:prstGeom prst="flowChartOr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59" name="Line 37"/>
          <p:cNvSpPr>
            <a:spLocks noChangeShapeType="1"/>
          </p:cNvSpPr>
          <p:nvPr/>
        </p:nvSpPr>
        <p:spPr bwMode="auto">
          <a:xfrm flipV="1">
            <a:off x="8033371" y="4284017"/>
            <a:ext cx="1587" cy="3111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auto">
          <a:xfrm>
            <a:off x="4772645" y="4369743"/>
            <a:ext cx="3159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graphicFrame>
        <p:nvGraphicFramePr>
          <p:cNvPr id="61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6094"/>
              </p:ext>
            </p:extLst>
          </p:nvPr>
        </p:nvGraphicFramePr>
        <p:xfrm>
          <a:off x="4850432" y="4779318"/>
          <a:ext cx="3824288" cy="406403"/>
        </p:xfrm>
        <a:graphic>
          <a:graphicData uri="http://schemas.openxmlformats.org/drawingml/2006/table">
            <a:tbl>
              <a:tblPr/>
              <a:tblGrid>
                <a:gridCol w="706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3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2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c[0]</a:t>
                      </a:r>
                    </a:p>
                  </a:txBody>
                  <a:tcPr marL="90000" marR="90000" marT="147252" marB="4668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2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c[1]</a:t>
                      </a:r>
                    </a:p>
                  </a:txBody>
                  <a:tcPr marL="90000" marR="90000" marT="147252" marB="4668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90000" marR="90000" marT="147252" marB="4668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c[n]</a:t>
                      </a:r>
                    </a:p>
                  </a:txBody>
                  <a:tcPr marL="90000" marR="90000" marT="147252" marB="4668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Line 57"/>
          <p:cNvSpPr>
            <a:spLocks noChangeShapeType="1"/>
          </p:cNvSpPr>
          <p:nvPr/>
        </p:nvSpPr>
        <p:spPr bwMode="auto">
          <a:xfrm>
            <a:off x="6395070" y="4142730"/>
            <a:ext cx="214312" cy="31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3" name="Line 58"/>
          <p:cNvSpPr>
            <a:spLocks noChangeShapeType="1"/>
          </p:cNvSpPr>
          <p:nvPr/>
        </p:nvSpPr>
        <p:spPr bwMode="auto">
          <a:xfrm>
            <a:off x="5794996" y="4145904"/>
            <a:ext cx="1587" cy="6667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4" name="Line 59"/>
          <p:cNvSpPr>
            <a:spLocks noChangeShapeType="1"/>
          </p:cNvSpPr>
          <p:nvPr/>
        </p:nvSpPr>
        <p:spPr bwMode="auto">
          <a:xfrm>
            <a:off x="7526957" y="4187179"/>
            <a:ext cx="1588" cy="6667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5" name="Line 60"/>
          <p:cNvSpPr>
            <a:spLocks noChangeShapeType="1"/>
          </p:cNvSpPr>
          <p:nvPr/>
        </p:nvSpPr>
        <p:spPr bwMode="auto">
          <a:xfrm>
            <a:off x="6476032" y="4160192"/>
            <a:ext cx="1588" cy="6667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6" name="Line 61"/>
          <p:cNvSpPr>
            <a:spLocks noChangeShapeType="1"/>
          </p:cNvSpPr>
          <p:nvPr/>
        </p:nvSpPr>
        <p:spPr bwMode="auto">
          <a:xfrm>
            <a:off x="8200057" y="4185592"/>
            <a:ext cx="1588" cy="6667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7" name="Line 62"/>
          <p:cNvSpPr>
            <a:spLocks noChangeShapeType="1"/>
          </p:cNvSpPr>
          <p:nvPr/>
        </p:nvSpPr>
        <p:spPr bwMode="auto">
          <a:xfrm flipH="1" flipV="1">
            <a:off x="8111157" y="4137968"/>
            <a:ext cx="71438" cy="412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8" name="Line 63"/>
          <p:cNvSpPr>
            <a:spLocks noChangeShapeType="1"/>
          </p:cNvSpPr>
          <p:nvPr/>
        </p:nvSpPr>
        <p:spPr bwMode="auto">
          <a:xfrm flipV="1">
            <a:off x="6022007" y="3610917"/>
            <a:ext cx="1588" cy="4381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9" name="Line 64"/>
          <p:cNvSpPr>
            <a:spLocks noChangeShapeType="1"/>
          </p:cNvSpPr>
          <p:nvPr/>
        </p:nvSpPr>
        <p:spPr bwMode="auto">
          <a:xfrm flipV="1">
            <a:off x="7725396" y="3606154"/>
            <a:ext cx="1587" cy="4381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0" name="Text Box 65"/>
          <p:cNvSpPr txBox="1">
            <a:spLocks noChangeArrowheads="1"/>
          </p:cNvSpPr>
          <p:nvPr/>
        </p:nvSpPr>
        <p:spPr bwMode="auto">
          <a:xfrm>
            <a:off x="5656883" y="2031354"/>
            <a:ext cx="2908466" cy="833178"/>
          </a:xfrm>
          <a:prstGeom prst="rect">
            <a:avLst/>
          </a:prstGeom>
          <a:noFill/>
          <a:ln w="9360">
            <a:solidFill>
              <a:srgbClr val="3B812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plaintext 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b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blocks 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m[1],…</a:t>
            </a:r>
          </a:p>
        </p:txBody>
      </p:sp>
      <p:sp>
        <p:nvSpPr>
          <p:cNvPr id="71" name="Line 66"/>
          <p:cNvSpPr>
            <a:spLocks noChangeShapeType="1"/>
          </p:cNvSpPr>
          <p:nvPr/>
        </p:nvSpPr>
        <p:spPr bwMode="auto">
          <a:xfrm flipH="1">
            <a:off x="5334621" y="2304405"/>
            <a:ext cx="331787" cy="847725"/>
          </a:xfrm>
          <a:prstGeom prst="line">
            <a:avLst/>
          </a:prstGeom>
          <a:noFill/>
          <a:ln w="9360">
            <a:solidFill>
              <a:srgbClr val="3B812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4569445" y="5387077"/>
            <a:ext cx="2957512" cy="460375"/>
          </a:xfrm>
          <a:prstGeom prst="rect">
            <a:avLst/>
          </a:prstGeom>
          <a:noFill/>
          <a:ln w="9360">
            <a:solidFill>
              <a:srgbClr val="3B812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Ciphertext 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c[0],c[1]…</a:t>
            </a:r>
          </a:p>
        </p:txBody>
      </p:sp>
      <p:sp>
        <p:nvSpPr>
          <p:cNvPr id="74" name="Line 72"/>
          <p:cNvSpPr>
            <a:spLocks noChangeShapeType="1"/>
          </p:cNvSpPr>
          <p:nvPr/>
        </p:nvSpPr>
        <p:spPr bwMode="auto">
          <a:xfrm flipV="1">
            <a:off x="5102846" y="4103042"/>
            <a:ext cx="1587" cy="6969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5" name="Line 70"/>
          <p:cNvSpPr>
            <a:spLocks noChangeShapeType="1"/>
          </p:cNvSpPr>
          <p:nvPr/>
        </p:nvSpPr>
        <p:spPr bwMode="auto">
          <a:xfrm flipV="1">
            <a:off x="5763245" y="5101580"/>
            <a:ext cx="501650" cy="317500"/>
          </a:xfrm>
          <a:prstGeom prst="line">
            <a:avLst/>
          </a:prstGeom>
          <a:noFill/>
          <a:ln w="9360">
            <a:solidFill>
              <a:srgbClr val="3B812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1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150BCE-9D66-491A-A8B4-4A161955DEF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77</a:t>
            </a:fld>
            <a:endParaRPr lang="en-US" altLang="he-IL" sz="1800"/>
          </a:p>
        </p:txBody>
      </p:sp>
      <p:sp>
        <p:nvSpPr>
          <p:cNvPr id="11366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Security of CBC mode </a:t>
            </a:r>
          </a:p>
        </p:txBody>
      </p:sp>
      <p:sp>
        <p:nvSpPr>
          <p:cNvPr id="11366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8363272" cy="498157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600" dirty="0" err="1"/>
              <a:t>Thm</a:t>
            </a:r>
            <a:r>
              <a:rPr lang="en-US" altLang="he-IL" sz="2600" dirty="0"/>
              <a:t>: If block-cipher E is a (strong) </a:t>
            </a:r>
            <a:r>
              <a:rPr lang="en-US" altLang="he-IL" sz="2600" u="sng" dirty="0"/>
              <a:t>pseudo-random permutation</a:t>
            </a:r>
            <a:r>
              <a:rPr lang="en-US" altLang="he-IL" sz="2600" dirty="0"/>
              <a:t> </a:t>
            </a:r>
            <a:r>
              <a:rPr lang="en-US" altLang="he-IL" sz="2600" dirty="0">
                <a:sym typeface="Wingdings" panose="05000000000000000000" pitchFamily="2" charset="2"/>
              </a:rPr>
              <a:t></a:t>
            </a:r>
            <a:r>
              <a:rPr lang="en-US" altLang="he-IL" sz="2600" dirty="0"/>
              <a:t>CBC#E is IND-CPA-secure encryption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600" dirty="0"/>
              <a:t>Proof: omitted (crypto course </a:t>
            </a:r>
            <a:r>
              <a:rPr lang="en-US" altLang="he-IL" sz="2600" dirty="0">
                <a:sym typeface="Wingdings" panose="05000000000000000000" pitchFamily="2" charset="2"/>
              </a:rPr>
              <a:t> )</a:t>
            </a:r>
            <a:endParaRPr lang="en-US" altLang="he-IL" sz="2600" dirty="0"/>
          </a:p>
          <a:p>
            <a:pPr marL="336550" indent="-336550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600" dirty="0">
                <a:solidFill>
                  <a:srgbClr val="FF0000"/>
                </a:solidFill>
              </a:rPr>
              <a:t>Not</a:t>
            </a:r>
            <a:r>
              <a:rPr lang="en-US" altLang="he-IL" sz="2600" dirty="0"/>
              <a:t> secure against Chosen-Ciphertext Attack (CCA)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Intuitively: attacker can choose ciphertext and get its decryption, except for the `challenge ciphertext’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Definition, details: beyond scope of this course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600" dirty="0"/>
              <a:t>We briefly describe Feedback-CCA: practical variant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150BCE-9D66-491A-A8B4-4A161955DEF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78</a:t>
            </a:fld>
            <a:endParaRPr lang="en-US" altLang="he-IL" sz="1800"/>
          </a:p>
        </p:txBody>
      </p:sp>
      <p:sp>
        <p:nvSpPr>
          <p:cNvPr id="11366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Security of CBC mode (2)</a:t>
            </a:r>
          </a:p>
        </p:txBody>
      </p:sp>
      <p:sp>
        <p:nvSpPr>
          <p:cNvPr id="11366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8363272" cy="498157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600" dirty="0" err="1"/>
              <a:t>Thm</a:t>
            </a:r>
            <a:r>
              <a:rPr lang="en-US" altLang="he-IL" sz="2600" dirty="0"/>
              <a:t>: If block-cipher E is a (strong) </a:t>
            </a:r>
            <a:r>
              <a:rPr lang="en-US" altLang="he-IL" sz="2600" u="sng" dirty="0"/>
              <a:t>pseudo-random permutation</a:t>
            </a:r>
            <a:r>
              <a:rPr lang="en-US" altLang="he-IL" sz="2600" dirty="0"/>
              <a:t> </a:t>
            </a:r>
            <a:r>
              <a:rPr lang="en-US" altLang="he-IL" sz="2600" dirty="0">
                <a:sym typeface="Wingdings" panose="05000000000000000000" pitchFamily="2" charset="2"/>
              </a:rPr>
              <a:t></a:t>
            </a:r>
            <a:r>
              <a:rPr lang="en-US" altLang="he-IL" sz="2600" dirty="0"/>
              <a:t>CBC#E is IND-CPA-secure encryption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600" dirty="0"/>
              <a:t>Proof: omitted (crypto course </a:t>
            </a:r>
            <a:r>
              <a:rPr lang="en-US" altLang="he-IL" sz="2600" dirty="0">
                <a:sym typeface="Wingdings" panose="05000000000000000000" pitchFamily="2" charset="2"/>
              </a:rPr>
              <a:t> )</a:t>
            </a:r>
            <a:endParaRPr lang="en-US" altLang="he-IL" sz="2600" dirty="0"/>
          </a:p>
          <a:p>
            <a:pPr marL="336550" indent="-336550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600" dirty="0">
                <a:solidFill>
                  <a:srgbClr val="FF0000"/>
                </a:solidFill>
              </a:rPr>
              <a:t>Observation: CBC is Not IND-CCA-Secure</a:t>
            </a:r>
            <a:endParaRPr lang="en-US" altLang="he-IL" sz="2600" dirty="0"/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CCA (Chosen ciphertext attack), intuitively: attacker can choose ciphertext and get its decryption, except for the `challenge ciphertext’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Definition, details: crypto course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Exercise: show CBC is Not IND-CCA-Secure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600" dirty="0"/>
              <a:t>Feedback-CCA: practical variant of CCA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Just returns &lt;ERROR, OK&gt; for any ciphertext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Error – for incorrectly </a:t>
            </a:r>
            <a:r>
              <a:rPr lang="en-US" altLang="he-IL" sz="2200" u="sng" dirty="0"/>
              <a:t>padded</a:t>
            </a:r>
            <a:r>
              <a:rPr lang="en-US" altLang="he-IL" sz="2200" dirty="0"/>
              <a:t> decryption (next)</a:t>
            </a:r>
            <a:endParaRPr lang="en-US" altLang="he-IL" sz="2400" i="1" dirty="0"/>
          </a:p>
        </p:txBody>
      </p:sp>
    </p:spTree>
    <p:extLst>
      <p:ext uri="{BB962C8B-B14F-4D97-AF65-F5344CB8AC3E}">
        <p14:creationId xmlns:p14="http://schemas.microsoft.com/office/powerpoint/2010/main" val="13531112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Encryption Modes of Operation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7" y="1196752"/>
            <a:ext cx="8956474" cy="282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70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he-IL" sz="180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>
                <a:solidFill>
                  <a:srgbClr val="FF0000"/>
                </a:solidFill>
              </a:rPr>
              <a:t>Exhaustive Key Search</a:t>
            </a:r>
            <a:endParaRPr lang="en-US" altLang="he-IL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50825" y="981075"/>
                <a:ext cx="8650288" cy="5368925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  <a:defRPr/>
                </a:pPr>
                <a:r>
                  <a:rPr lang="en-US" altLang="he-IL" dirty="0" err="1"/>
                  <a:t>Kerckhoffs</a:t>
                </a:r>
                <a:r>
                  <a:rPr lang="en-US" altLang="he-IL" dirty="0"/>
                  <a:t>: Secrecy ≤ secrecy of key</a:t>
                </a:r>
              </a:p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>
                    <a:solidFill>
                      <a:srgbClr val="FF0000"/>
                    </a:solidFill>
                  </a:rPr>
                  <a:t>Exhaustive Key Search Attack: </a:t>
                </a:r>
                <a:r>
                  <a:rPr lang="en-US" altLang="he-IL" dirty="0"/>
                  <a:t>try all keys</a:t>
                </a:r>
              </a:p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How to identify correct key??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Depends on attacker capability (model) </a:t>
                </a:r>
                <a:endParaRPr lang="en-US" altLang="he-IL" dirty="0">
                  <a:solidFill>
                    <a:srgbClr val="FF0000"/>
                  </a:solidFill>
                </a:endParaRP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>
                    <a:solidFill>
                      <a:srgbClr val="FF0000"/>
                    </a:solidFill>
                  </a:rPr>
                  <a:t>Known-Plaintext attack (KPA)</a:t>
                </a:r>
                <a:r>
                  <a:rPr lang="en-US" altLang="he-IL" dirty="0"/>
                  <a:t>: 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Attacker obtains known plaintext, ciphertext pairs (‘cribs’): 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</a:t>
                </a:r>
                <a:r>
                  <a:rPr lang="en-US" altLang="he-IL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</a:t>
                </a:r>
                <a:r>
                  <a:rPr lang="en-US" altLang="he-IL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he-IL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</a:t>
                </a:r>
                <a:r>
                  <a:rPr lang="en-US" altLang="he-IL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)), (m</a:t>
                </a:r>
                <a:r>
                  <a:rPr lang="en-US" altLang="he-IL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</a:t>
                </a:r>
                <a:r>
                  <a:rPr lang="en-US" altLang="he-IL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he-IL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</a:t>
                </a:r>
                <a:r>
                  <a:rPr lang="en-US" altLang="he-IL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)), …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To test if the key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compute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m’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i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m’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i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….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If for every pair </a:t>
                </a:r>
                <a:r>
                  <a:rPr lang="en-US" altLang="he-IL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he-IL" dirty="0"/>
                  <a:t>holds </a:t>
                </a:r>
                <a:r>
                  <a:rPr lang="en-US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m’</a:t>
                </a:r>
                <a:r>
                  <a:rPr lang="en-US" i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=m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dirty="0"/>
                  <a:t> is probably the key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dirty="0"/>
                  <a:t>Otherwise: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dirty="0"/>
                  <a:t> is probably </a:t>
                </a:r>
                <a:r>
                  <a:rPr lang="en-US" altLang="he-IL" u="sng" dirty="0"/>
                  <a:t>not</a:t>
                </a:r>
                <a:r>
                  <a:rPr lang="en-US" altLang="he-IL" dirty="0"/>
                  <a:t> the key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CTO and KPA attacks must test about half the keys</a:t>
                </a:r>
              </a:p>
              <a:p>
                <a:pPr marL="800100" lvl="2" indent="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dirty="0"/>
              </a:p>
            </p:txBody>
          </p:sp>
        </mc:Choice>
        <mc:Fallback xmlns="">
          <p:sp>
            <p:nvSpPr>
              <p:cNvPr id="163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50825" y="981075"/>
                <a:ext cx="8650288" cy="5368925"/>
              </a:xfrm>
              <a:blipFill>
                <a:blip r:embed="rId3"/>
                <a:stretch>
                  <a:fillRect l="-63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562600" y="5589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 dirty="0"/>
              <a:t>a</a:t>
            </a:r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3577853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Padding Encryption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dirty="0"/>
                  <a:t>Block-ciphers operate on whole blocks: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dirty="0"/>
                  <a:t>DES: 64 bits (8 bytes) blocks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dirty="0"/>
                  <a:t>AES: 128 bits (16 bytes) blocks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dirty="0"/>
                  <a:t>Plaintext length may not be whole block !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dirty="0"/>
                  <a:t>Block is </a:t>
                </a:r>
                <a:r>
                  <a:rPr lang="en-US" i="1" dirty="0"/>
                  <a:t>N </a:t>
                </a:r>
                <a:r>
                  <a:rPr lang="en-US" dirty="0"/>
                  <a:t>bytes, plaintext is </a:t>
                </a:r>
                <a14:m>
                  <m:oMath xmlns:m="http://schemas.openxmlformats.org/officeDocument/2006/math">
                    <m:r>
                      <a:rPr lang="en-US" altLang="he-IL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he-IL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he-IL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he-IL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he-I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he-I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he-IL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he-IL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he-IL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dirty="0"/>
                  <a:t>Solution: </a:t>
                </a:r>
                <a:r>
                  <a:rPr lang="en-US" b="1" dirty="0"/>
                  <a:t>Padding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he-I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he-I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he-I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he-I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altLang="he-I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he-I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he-IL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he-I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he-I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he-I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he-I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𝑝𝑎𝑑</m:t>
                    </m:r>
                    <m:d>
                      <m:dPr>
                        <m:ctrlPr>
                          <a:rPr lang="en-US" altLang="he-I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he-I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he-I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he-I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he-I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he-I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𝑢𝑛𝑝𝑎𝑑</m:t>
                    </m:r>
                    <m:d>
                      <m:dPr>
                        <m:ctrlPr>
                          <a:rPr lang="en-US" altLang="he-I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he-I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𝑝𝑎𝑑</m:t>
                        </m:r>
                        <m:d>
                          <m:dPr>
                            <m:ctrlPr>
                              <a:rPr lang="en-US" altLang="he-IL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altLang="he-I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he-I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he-IL" sz="1800" dirty="0"/>
              </a:p>
              <a:p>
                <a:pPr marL="736600" lvl="1" indent="-336550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200" dirty="0"/>
                  <a:t>Next : PKCS#5 – standard padding 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200" dirty="0">
                    <a:sym typeface="Wingdings" panose="05000000000000000000" pitchFamily="2" charset="2"/>
                  </a:rPr>
                  <a:t>And: vulnerability of CBC-DES with PKCS#5 padding </a:t>
                </a:r>
                <a:br>
                  <a:rPr lang="en-US" altLang="he-IL" sz="2200" dirty="0">
                    <a:sym typeface="Wingdings" panose="05000000000000000000" pitchFamily="2" charset="2"/>
                  </a:rPr>
                </a:br>
                <a:r>
                  <a:rPr lang="en-US" altLang="he-IL" sz="2200" dirty="0">
                    <a:sym typeface="Wingdings" panose="05000000000000000000" pitchFamily="2" charset="2"/>
                  </a:rPr>
                  <a:t>to feedback-Chosen-Ciphertext-Attack  </a:t>
                </a:r>
                <a:endParaRPr lang="en-US" altLang="he-IL" sz="2200" dirty="0"/>
              </a:p>
              <a:p>
                <a:pPr marL="400050" lvl="1" indent="0"/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7" t="-1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>
            <a:hlinkClick r:id="rId3" action="ppaction://hlinksldjump"/>
          </p:cNvPr>
          <p:cNvSpPr/>
          <p:nvPr/>
        </p:nvSpPr>
        <p:spPr bwMode="auto">
          <a:xfrm>
            <a:off x="6516216" y="5445224"/>
            <a:ext cx="1944216" cy="679351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skip</a:t>
            </a:r>
          </a:p>
        </p:txBody>
      </p:sp>
    </p:spTree>
    <p:extLst>
      <p:ext uri="{BB962C8B-B14F-4D97-AF65-F5344CB8AC3E}">
        <p14:creationId xmlns:p14="http://schemas.microsoft.com/office/powerpoint/2010/main" val="247431993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C597A6A-D767-4654-A734-517F6DED42DF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81</a:t>
            </a:fld>
            <a:endParaRPr lang="en-US" altLang="he-IL" sz="1800" dirty="0"/>
          </a:p>
        </p:txBody>
      </p:sp>
      <p:sp>
        <p:nvSpPr>
          <p:cNvPr id="11571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4687" cy="1374775"/>
          </a:xfrm>
        </p:spPr>
        <p:txBody>
          <a:bodyPr/>
          <a:lstStyle/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400" dirty="0"/>
              <a:t>PKCS#5* padding </a:t>
            </a:r>
            <a:r>
              <a:rPr lang="en-US" altLang="he-IL" sz="4000" dirty="0"/>
              <a:t>(e.g.: 8 byte block)</a:t>
            </a:r>
            <a:endParaRPr lang="en-US" altLang="he-IL" sz="4400" dirty="0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4025" y="992719"/>
            <a:ext cx="8226425" cy="4994275"/>
          </a:xfrm>
        </p:spPr>
        <p:txBody>
          <a:bodyPr/>
          <a:lstStyle/>
          <a:p>
            <a:pPr lvl="1" indent="-28257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400" dirty="0"/>
              <a:t>If |m| mod 8 = 7 (one byte short of block): Pad(m)=m || ’1’</a:t>
            </a:r>
          </a:p>
          <a:p>
            <a:pPr lvl="1" indent="-282575" eaLnBrk="1" hangingPunct="1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400" dirty="0"/>
              <a:t>If |m| mod 8 = 6: Pad(m)=m || ’22’</a:t>
            </a:r>
          </a:p>
          <a:p>
            <a:pPr lvl="1" indent="-282575" eaLnBrk="1" hangingPunct="1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400" dirty="0"/>
              <a:t>….</a:t>
            </a:r>
          </a:p>
          <a:p>
            <a:pPr lvl="1" indent="-282575" eaLnBrk="1" hangingPunct="1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400" dirty="0"/>
              <a:t>If |m| mod 8 = 1: Pad(m)=m || ’7777777’</a:t>
            </a:r>
          </a:p>
          <a:p>
            <a:pPr lvl="1" indent="-282575" eaLnBrk="1" hangingPunct="1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400" dirty="0"/>
              <a:t>If |m| mod 8 = 0 (string end on complete block): Pad(m)=m || ’8…8’</a:t>
            </a:r>
          </a:p>
          <a:p>
            <a:pPr lvl="1" indent="-282575" eaLnBrk="1" hangingPunct="1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he-IL" sz="1400" dirty="0"/>
          </a:p>
          <a:p>
            <a:pPr lvl="1" indent="-28257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400" dirty="0" err="1"/>
              <a:t>Unpad</a:t>
            </a:r>
            <a:r>
              <a:rPr lang="en-US" altLang="he-IL" sz="1400" dirty="0"/>
              <a:t>(m): {</a:t>
            </a:r>
          </a:p>
          <a:p>
            <a:pPr lvl="1" indent="-28257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400" dirty="0"/>
              <a:t>If |m| mod 8 = 0 then </a:t>
            </a:r>
          </a:p>
          <a:p>
            <a:pPr lvl="1" indent="-28257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400" dirty="0"/>
              <a:t>	{if m[1]=’1’ then return </a:t>
            </a:r>
            <a:r>
              <a:rPr lang="en-US" altLang="he-IL" sz="1400" dirty="0" err="1"/>
              <a:t>UnPad</a:t>
            </a:r>
            <a:r>
              <a:rPr lang="en-US" altLang="he-IL" sz="1400" dirty="0"/>
              <a:t>(m)=m[|m|…2] </a:t>
            </a:r>
          </a:p>
          <a:p>
            <a:pPr lvl="1" indent="-28257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400" dirty="0"/>
              <a:t>	if m[1..2]=‘22’ then return </a:t>
            </a:r>
            <a:r>
              <a:rPr lang="en-US" altLang="he-IL" sz="1400" dirty="0" err="1"/>
              <a:t>UnPad</a:t>
            </a:r>
            <a:r>
              <a:rPr lang="en-US" altLang="he-IL" sz="1400" dirty="0"/>
              <a:t>(m)=m[|m|…3] </a:t>
            </a:r>
          </a:p>
          <a:p>
            <a:pPr lvl="1" indent="-28257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400" dirty="0"/>
              <a:t>	…}</a:t>
            </a:r>
          </a:p>
          <a:p>
            <a:pPr lvl="1" indent="-28257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400" dirty="0" err="1"/>
              <a:t>Unpad</a:t>
            </a:r>
            <a:r>
              <a:rPr lang="en-US" altLang="he-IL" sz="1400" dirty="0"/>
              <a:t>(m)=ERROR  }</a:t>
            </a:r>
          </a:p>
          <a:p>
            <a:pPr lvl="1"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200" b="1" dirty="0">
                <a:solidFill>
                  <a:schemeClr val="accent6"/>
                </a:solidFill>
              </a:rPr>
              <a:t>Examples: </a:t>
            </a:r>
            <a:br>
              <a:rPr lang="en-US" altLang="he-IL" sz="1200" dirty="0">
                <a:solidFill>
                  <a:schemeClr val="accent6"/>
                </a:solidFill>
              </a:rPr>
            </a:br>
            <a:r>
              <a:rPr lang="en-US" altLang="he-IL" sz="1200" dirty="0">
                <a:solidFill>
                  <a:schemeClr val="accent6"/>
                </a:solidFill>
              </a:rPr>
              <a:t>1. pad(‘</a:t>
            </a:r>
            <a:r>
              <a:rPr lang="en-US" altLang="he-IL" sz="1200" dirty="0" err="1">
                <a:solidFill>
                  <a:schemeClr val="accent6"/>
                </a:solidFill>
              </a:rPr>
              <a:t>abcde</a:t>
            </a:r>
            <a:r>
              <a:rPr lang="en-US" altLang="he-IL" sz="1200" dirty="0">
                <a:solidFill>
                  <a:schemeClr val="accent6"/>
                </a:solidFill>
              </a:rPr>
              <a:t>’)=‘abcde22’, pad(‘stranger’)=‘stranger88888888’ [padding of longer strings]</a:t>
            </a:r>
          </a:p>
          <a:p>
            <a:pPr lvl="1"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200" dirty="0">
                <a:solidFill>
                  <a:schemeClr val="accent6"/>
                </a:solidFill>
              </a:rPr>
              <a:t>	2. </a:t>
            </a:r>
            <a:r>
              <a:rPr lang="en-US" altLang="he-IL" sz="1200" dirty="0" err="1">
                <a:solidFill>
                  <a:schemeClr val="accent6"/>
                </a:solidFill>
              </a:rPr>
              <a:t>unpad</a:t>
            </a:r>
            <a:r>
              <a:rPr lang="en-US" altLang="he-IL" sz="1200" dirty="0">
                <a:solidFill>
                  <a:schemeClr val="accent6"/>
                </a:solidFill>
              </a:rPr>
              <a:t>(‘5/5/2021’)=‘5/5/202’; </a:t>
            </a:r>
          </a:p>
          <a:p>
            <a:pPr lvl="1"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200" dirty="0">
                <a:solidFill>
                  <a:schemeClr val="accent6"/>
                </a:solidFill>
              </a:rPr>
              <a:t> 3. </a:t>
            </a:r>
            <a:r>
              <a:rPr lang="en-US" altLang="he-IL" sz="1200" dirty="0" err="1">
                <a:solidFill>
                  <a:schemeClr val="accent6"/>
                </a:solidFill>
              </a:rPr>
              <a:t>unpad</a:t>
            </a:r>
            <a:r>
              <a:rPr lang="en-US" altLang="he-IL" sz="1200" dirty="0">
                <a:solidFill>
                  <a:schemeClr val="accent6"/>
                </a:solidFill>
              </a:rPr>
              <a:t>(‘</a:t>
            </a:r>
            <a:r>
              <a:rPr lang="en-US" altLang="he-IL" sz="1200" dirty="0" err="1">
                <a:solidFill>
                  <a:schemeClr val="accent6"/>
                </a:solidFill>
              </a:rPr>
              <a:t>UnPad</a:t>
            </a:r>
            <a:r>
              <a:rPr lang="en-US" altLang="he-IL" sz="1200" dirty="0">
                <a:solidFill>
                  <a:schemeClr val="accent6"/>
                </a:solidFill>
              </a:rPr>
              <a:t>’) = ? </a:t>
            </a:r>
          </a:p>
          <a:p>
            <a:pPr lvl="1"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200" dirty="0">
                <a:solidFill>
                  <a:schemeClr val="accent6"/>
                </a:solidFill>
              </a:rPr>
              <a:t>	3. Show how padding facilitates exhaustive search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>
                <a:solidFill>
                  <a:schemeClr val="accent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81117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57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57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57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57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7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7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7956F2E-9D72-4715-8C6A-EBBDA2752497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82</a:t>
            </a:fld>
            <a:endParaRPr lang="en-US" altLang="he-IL" sz="1800"/>
          </a:p>
        </p:txBody>
      </p:sp>
      <p:sp>
        <p:nvSpPr>
          <p:cNvPr id="11776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4687" cy="137477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</a:pPr>
            <a:r>
              <a:rPr lang="en-US" altLang="he-IL" sz="3600" dirty="0"/>
              <a:t>Feedback-CCA attack on CBC with PKCS#5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764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457200" y="1149350"/>
                <a:ext cx="8226425" cy="4978400"/>
              </a:xfrm>
            </p:spPr>
            <p:txBody>
              <a:bodyPr/>
              <a:lstStyle/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he-IL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𝐶𝐵𝐶</m:t>
                          </m:r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d>
                        <m:dPr>
                          <m:ctrlP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he-IL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he-IL" sz="2400" b="0" i="1" smtClean="0">
                          <a:latin typeface="Cambria Math" panose="02040503050406030204" pitchFamily="18" charset="0"/>
                        </a:rPr>
                        <m:t>𝐼𝑉</m:t>
                      </m:r>
                      <m:r>
                        <a:rPr lang="en-US" altLang="he-IL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𝑝𝑎𝑑</m:t>
                          </m:r>
                          <m:d>
                            <m:dPr>
                              <m:ctrlPr>
                                <a:rPr lang="en-US" altLang="he-I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he-IL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𝐼𝑉</m:t>
                          </m:r>
                        </m:e>
                      </m:d>
                      <m:r>
                        <a:rPr lang="en-US" altLang="he-I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he-IL" sz="2400" b="0" dirty="0">
                  <a:ea typeface="Cambria Math" panose="02040503050406030204" pitchFamily="18" charset="0"/>
                </a:endParaRPr>
              </a:p>
              <a:p>
                <a:pPr indent="-339725" eaLnBrk="1" hangingPunct="1">
                  <a:buClrTx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he-IL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he-IL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he-IL" sz="2400" i="1">
                              <a:latin typeface="Cambria Math" panose="02040503050406030204" pitchFamily="18" charset="0"/>
                            </a:rPr>
                            <m:t>𝐶𝐵𝐶</m:t>
                          </m:r>
                          <m:r>
                            <a:rPr lang="en-US" altLang="he-IL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he-IL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he-IL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d>
                        <m:dPr>
                          <m:ctrlPr>
                            <a:rPr lang="en-US" altLang="he-IL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he-IL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he-IL" sz="2400" b="0" i="1" smtClean="0">
                          <a:latin typeface="Cambria Math" panose="02040503050406030204" pitchFamily="18" charset="0"/>
                        </a:rPr>
                        <m:t>? ______________________________________________</m:t>
                      </m:r>
                    </m:oMath>
                  </m:oMathPara>
                </a14:m>
                <a:endParaRPr lang="en-US" altLang="he-IL" sz="2400" b="0" dirty="0"/>
              </a:p>
              <a:p>
                <a:pPr indent="-339725" eaLnBrk="1" hangingPunct="1">
                  <a:buClrTx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he-IL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altLang="he-IL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he-IL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he-IL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𝐶𝐵𝐶</m:t>
                        </m:r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  <m:d>
                      <m:dPr>
                        <m:ctrlPr>
                          <a:rPr lang="en-US" altLang="he-I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he-IL" sz="2400" dirty="0"/>
                  <a:t>: 8-byte ciphertext to-be-decrypted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/>
                  <a:t>To find least-significant byte m[1]:</a:t>
                </a:r>
              </a:p>
              <a:p>
                <a:pPr lvl="1" indent="-28257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000" dirty="0"/>
                  <a:t>Select seven random bytes x’[8]… x’[2]</a:t>
                </a:r>
              </a:p>
              <a:p>
                <a:pPr lvl="1" indent="-28257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000" dirty="0"/>
                  <a:t>Find x’[1] </a:t>
                </a:r>
                <a:r>
                  <a:rPr lang="en-US" altLang="he-IL" sz="2000" dirty="0" err="1"/>
                  <a:t>s.t.</a:t>
                </a:r>
                <a:r>
                  <a:rPr lang="en-US" altLang="he-IL" sz="2000" dirty="0"/>
                  <a:t> </a:t>
                </a:r>
                <a:r>
                  <a:rPr lang="en-US" altLang="he-IL" sz="2000" dirty="0" err="1"/>
                  <a:t>PCBC#D</a:t>
                </a:r>
                <a:r>
                  <a:rPr lang="en-US" altLang="he-IL" sz="2000" baseline="-25000" dirty="0" err="1"/>
                  <a:t>k</a:t>
                </a:r>
                <a:r>
                  <a:rPr lang="en-US" altLang="he-IL" sz="2000" dirty="0"/>
                  <a:t>(x’||c) is OK (not ERROR)</a:t>
                </a:r>
              </a:p>
              <a:p>
                <a:pPr lvl="1" indent="-28257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000" dirty="0"/>
                  <a:t>	Most likely: x’[1]</a:t>
                </a:r>
                <a:r>
                  <a:rPr lang="en-US" altLang="he-IL" sz="2000" dirty="0">
                    <a:sym typeface="Symbol" panose="05050102010706020507" pitchFamily="18" charset="2"/>
                  </a:rPr>
                  <a:t>  m[1] =‘1’  [Why?]</a:t>
                </a:r>
              </a:p>
              <a:p>
                <a:pPr lvl="1" indent="-282575" eaLnBrk="1" hangingPunct="1">
                  <a:buClrTx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000" dirty="0">
                    <a:sym typeface="Symbol" panose="05050102010706020507" pitchFamily="18" charset="2"/>
                  </a:rPr>
                  <a:t>	Confirm: repeat with different </a:t>
                </a:r>
                <a:r>
                  <a:rPr lang="en-US" altLang="he-IL" sz="2000" dirty="0"/>
                  <a:t>x’[8]… x’[2]</a:t>
                </a:r>
              </a:p>
              <a:p>
                <a:pPr lvl="1" indent="-28257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000" dirty="0">
                    <a:sym typeface="Wingdings" panose="05000000000000000000" pitchFamily="2" charset="2"/>
                  </a:rPr>
                  <a:t>Exercise:</a:t>
                </a:r>
              </a:p>
              <a:p>
                <a:pPr lvl="1" indent="-28257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000" dirty="0">
                    <a:sym typeface="Wingdings" panose="05000000000000000000" pitchFamily="2" charset="2"/>
                  </a:rPr>
                  <a:t>	1. Why most likely </a:t>
                </a:r>
                <a:r>
                  <a:rPr lang="en-US" altLang="he-IL" sz="2000" dirty="0"/>
                  <a:t>x’[1]</a:t>
                </a:r>
                <a:r>
                  <a:rPr lang="en-US" altLang="he-IL" sz="2000" dirty="0">
                    <a:sym typeface="Symbol" panose="05050102010706020507" pitchFamily="18" charset="2"/>
                  </a:rPr>
                  <a:t>  m[1] =‘1’ ? </a:t>
                </a:r>
              </a:p>
              <a:p>
                <a:pPr lvl="1" indent="-28257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000" dirty="0">
                    <a:sym typeface="Symbol" panose="05050102010706020507" pitchFamily="18" charset="2"/>
                  </a:rPr>
                  <a:t>	2. If so, </a:t>
                </a:r>
                <a:r>
                  <a:rPr lang="en-US" altLang="he-IL" sz="2000" dirty="0">
                    <a:sym typeface="Wingdings" panose="05000000000000000000" pitchFamily="2" charset="2"/>
                  </a:rPr>
                  <a:t>m[1] = __________</a:t>
                </a:r>
              </a:p>
              <a:p>
                <a:pPr lvl="1" indent="-28257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000" dirty="0">
                    <a:sym typeface="Wingdings" panose="05000000000000000000" pitchFamily="2" charset="2"/>
                  </a:rPr>
                  <a:t>	3. H</a:t>
                </a:r>
                <a:r>
                  <a:rPr lang="en-US" altLang="he-IL" sz="2000" dirty="0"/>
                  <a:t>ow to find also p[2] (and other bytes) ???</a:t>
                </a:r>
              </a:p>
            </p:txBody>
          </p:sp>
        </mc:Choice>
        <mc:Fallback xmlns="">
          <p:sp>
            <p:nvSpPr>
              <p:cNvPr id="11776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57200" y="1149350"/>
                <a:ext cx="8226425" cy="4978400"/>
              </a:xfrm>
              <a:blipFill>
                <a:blip r:embed="rId3"/>
                <a:stretch>
                  <a:fillRect l="-1112" b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B2650B3-9608-4CB4-A7E8-7141FC67C37E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83</a:t>
            </a:fld>
            <a:endParaRPr lang="en-US" altLang="he-IL" sz="1800"/>
          </a:p>
        </p:txBody>
      </p:sp>
      <p:sp>
        <p:nvSpPr>
          <p:cNvPr id="11981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/>
              <a:t>Ensuring CCA Security</a:t>
            </a:r>
          </a:p>
        </p:txBody>
      </p:sp>
      <p:sp>
        <p:nvSpPr>
          <p:cNvPr id="11981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8229600" cy="4981575"/>
          </a:xfrm>
        </p:spPr>
        <p:txBody>
          <a:bodyPr/>
          <a:lstStyle/>
          <a:p>
            <a:pPr marL="338138" indent="-336550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he-IL" sz="2200" dirty="0"/>
              <a:t>Give no feedback on failure? Harder to resolve problems </a:t>
            </a:r>
            <a:r>
              <a:rPr lang="en-US" altLang="he-IL" sz="2200" dirty="0">
                <a:sym typeface="Wingdings" panose="05000000000000000000" pitchFamily="2" charset="2"/>
              </a:rPr>
              <a:t>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200" dirty="0">
                <a:solidFill>
                  <a:schemeClr val="tx1"/>
                </a:solidFill>
              </a:rPr>
              <a:t>Possible with minor changes to PKCS#5 </a:t>
            </a:r>
            <a:r>
              <a:rPr lang="en-US" altLang="en-US" sz="2200" dirty="0" err="1">
                <a:solidFill>
                  <a:schemeClr val="tx1"/>
                </a:solidFill>
              </a:rPr>
              <a:t>unpad</a:t>
            </a:r>
            <a:r>
              <a:rPr lang="en-US" altLang="en-US" sz="2200" dirty="0">
                <a:solidFill>
                  <a:schemeClr val="tx1"/>
                </a:solidFill>
              </a:rPr>
              <a:t>, e.g.: </a:t>
            </a:r>
          </a:p>
          <a:p>
            <a:pPr marL="1465263" lvl="2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Check only last byte (other added bytes randomized)</a:t>
            </a:r>
          </a:p>
          <a:p>
            <a:pPr marL="1465263" lvl="2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If last byte is not valid (‘1’ to ‘8’): return entire message (no pad) </a:t>
            </a:r>
          </a:p>
          <a:p>
            <a:pPr marL="1465263" lvl="2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Decryption never returns ERROR </a:t>
            </a:r>
            <a:r>
              <a:rPr lang="en-US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altLang="en-US" sz="1800" dirty="0">
                <a:solidFill>
                  <a:schemeClr val="tx1"/>
                </a:solidFill>
              </a:rPr>
              <a:t>foils padding attack!</a:t>
            </a:r>
            <a:br>
              <a:rPr lang="en-US" altLang="he-IL" sz="1800" dirty="0"/>
            </a:br>
            <a:endParaRPr lang="en-US" altLang="he-IL" sz="1800" dirty="0"/>
          </a:p>
          <a:p>
            <a:pPr marL="338138" indent="-336550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he-IL" sz="2200" dirty="0"/>
              <a:t>Better: `prevent` decryption queries! </a:t>
            </a:r>
          </a:p>
          <a:p>
            <a:pPr marL="338138" indent="-336550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he-IL" sz="2200" dirty="0"/>
              <a:t>How?</a:t>
            </a:r>
          </a:p>
          <a:p>
            <a:pPr marL="738188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he-IL" sz="1800" dirty="0"/>
              <a:t>Use secret key (also) to `sign/authenticate` ciphertext…</a:t>
            </a:r>
          </a:p>
          <a:p>
            <a:pPr marL="738188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he-IL" sz="1800" dirty="0"/>
              <a:t>And decrypt only properly authenticated ciphertext</a:t>
            </a:r>
          </a:p>
          <a:p>
            <a:pPr marL="738188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he-IL" sz="2100" dirty="0"/>
              <a:t>Output `failure` if given unauthenticated ciphertext</a:t>
            </a:r>
          </a:p>
          <a:p>
            <a:pPr marL="338138" indent="-336550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he-IL" sz="2200" dirty="0"/>
              <a:t>How to authenticate? We’ll see in next lecture…</a:t>
            </a:r>
          </a:p>
          <a:p>
            <a:pPr marL="738188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he-IL" sz="1800" dirty="0">
                <a:solidFill>
                  <a:srgbClr val="FF0000"/>
                </a:solidFill>
              </a:rPr>
              <a:t>Instead we see how </a:t>
            </a:r>
            <a:r>
              <a:rPr lang="en-US" altLang="he-IL" sz="1800" b="1" dirty="0">
                <a:solidFill>
                  <a:srgbClr val="FF0000"/>
                </a:solidFill>
              </a:rPr>
              <a:t>not </a:t>
            </a:r>
            <a:r>
              <a:rPr lang="en-US" altLang="he-IL" sz="1800" dirty="0">
                <a:solidFill>
                  <a:srgbClr val="FF0000"/>
                </a:solidFill>
              </a:rPr>
              <a:t>to authenticate - and encrypt…</a:t>
            </a:r>
          </a:p>
          <a:p>
            <a:pPr marL="738188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he-IL" sz="1800" dirty="0"/>
              <a:t>Another real-life example… WEP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9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9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9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9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98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98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98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98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98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98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98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98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915816" y="6313636"/>
            <a:ext cx="2894013" cy="455613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he-IL" sz="1800" dirty="0"/>
              <a:t>© Amir Herzberg</a:t>
            </a:r>
          </a:p>
        </p:txBody>
      </p:sp>
      <p:sp>
        <p:nvSpPr>
          <p:cNvPr id="14234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E67AB99-4446-4EF6-AF62-E9DD78A9808F}" type="slidenum">
              <a:rPr lang="en-US" altLang="he-IL" sz="1800"/>
              <a:pPr>
                <a:spcBef>
                  <a:spcPct val="0"/>
                </a:spcBef>
                <a:buClrTx/>
                <a:buFontTx/>
                <a:buNone/>
              </a:pPr>
              <a:t>84</a:t>
            </a:fld>
            <a:endParaRPr lang="en-US" altLang="he-IL" sz="1800"/>
          </a:p>
        </p:txBody>
      </p:sp>
      <p:sp>
        <p:nvSpPr>
          <p:cNvPr id="142341" name="Rectangle 1"/>
          <p:cNvSpPr>
            <a:spLocks noGrp="1" noChangeArrowheads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he-IL" dirty="0"/>
              <a:t>Use Case: WEP (In)Security</a:t>
            </a:r>
          </a:p>
        </p:txBody>
      </p:sp>
      <p:sp>
        <p:nvSpPr>
          <p:cNvPr id="1423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49350"/>
            <a:ext cx="8229600" cy="5076825"/>
          </a:xfrm>
        </p:spPr>
        <p:txBody>
          <a:bodyPr/>
          <a:lstStyle/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/>
              <a:t>WEP: Wired Equivalent Privacy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/>
              <a:t>Known insecure (2001!), still widely used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/>
              <a:t>Between mobile and access point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/>
              <a:t>Often same key is shared to all mobiles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/>
              <a:t>Confidentiality: RC4 encryption (PRG)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/>
              <a:t>Seed: 24-bit per-packet `IV' and 40/104 bit key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 err="1"/>
              <a:t>WEP_k</a:t>
            </a:r>
            <a:r>
              <a:rPr lang="en-US" altLang="he-IL" dirty="0"/>
              <a:t>(m)=[IV,RC4(IV||k)+(m||</a:t>
            </a:r>
            <a:r>
              <a:rPr lang="en-US" altLang="he-IL" dirty="0" err="1"/>
              <a:t>crc</a:t>
            </a:r>
            <a:r>
              <a:rPr lang="en-US" altLang="he-IL" dirty="0"/>
              <a:t>(m)]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/>
              <a:t>Integrity and authenticity: CRC [next]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/>
              <a:t>And optional (</a:t>
            </a:r>
            <a:r>
              <a:rPr lang="en-US" altLang="he-IL" dirty="0" err="1"/>
              <a:t>init</a:t>
            </a:r>
            <a:r>
              <a:rPr lang="en-US" altLang="he-IL" dirty="0"/>
              <a:t>) authentication exchange </a:t>
            </a:r>
          </a:p>
        </p:txBody>
      </p:sp>
    </p:spTree>
    <p:extLst>
      <p:ext uri="{BB962C8B-B14F-4D97-AF65-F5344CB8AC3E}">
        <p14:creationId xmlns:p14="http://schemas.microsoft.com/office/powerpoint/2010/main" val="29519257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01EBB6F-C3F3-44B2-B21E-65FF41D8A02F}" type="slidenum">
              <a:rPr lang="en-US" altLang="he-IL" sz="1800"/>
              <a:pPr>
                <a:spcBef>
                  <a:spcPct val="0"/>
                </a:spcBef>
                <a:buClrTx/>
                <a:buFontTx/>
                <a:buNone/>
              </a:pPr>
              <a:t>85</a:t>
            </a:fld>
            <a:endParaRPr lang="en-US" altLang="he-IL" sz="1800"/>
          </a:p>
        </p:txBody>
      </p:sp>
      <p:sp>
        <p:nvSpPr>
          <p:cNvPr id="1443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he-IL" dirty="0"/>
              <a:t>WEP Integrity</a:t>
            </a:r>
          </a:p>
        </p:txBody>
      </p:sp>
      <p:sp>
        <p:nvSpPr>
          <p:cNvPr id="1443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0850" y="1021959"/>
            <a:ext cx="8229600" cy="5105400"/>
          </a:xfrm>
        </p:spPr>
        <p:txBody>
          <a:bodyPr/>
          <a:lstStyle/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/>
              <a:t>Integrity: 32-bit CRC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>
                <a:solidFill>
                  <a:schemeClr val="accent2"/>
                </a:solidFill>
              </a:rPr>
              <a:t>Linear: CRC(</a:t>
            </a:r>
            <a:r>
              <a:rPr lang="en-US" altLang="he-IL" dirty="0" err="1">
                <a:solidFill>
                  <a:schemeClr val="accent2"/>
                </a:solidFill>
              </a:rPr>
              <a:t>m+m</a:t>
            </a:r>
            <a:r>
              <a:rPr lang="en-US" altLang="he-IL" dirty="0">
                <a:solidFill>
                  <a:schemeClr val="accent2"/>
                </a:solidFill>
              </a:rPr>
              <a:t>')=CRC(m)+CRC(m')</a:t>
            </a:r>
          </a:p>
          <a:p>
            <a:pPr marL="1020763" lvl="2" indent="-3492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/>
              <a:t>+ is XOR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/>
              <a:t>WEP(m)=RC4+[m||CRC(m)]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>
                <a:solidFill>
                  <a:srgbClr val="FF0000"/>
                </a:solidFill>
              </a:rPr>
              <a:t>Insecure:</a:t>
            </a:r>
            <a:endParaRPr lang="en-US" altLang="he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61" y="3574659"/>
            <a:ext cx="8776865" cy="186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97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01EBB6F-C3F3-44B2-B21E-65FF41D8A02F}" type="slidenum">
              <a:rPr lang="en-US" altLang="he-IL" sz="1800"/>
              <a:pPr>
                <a:spcBef>
                  <a:spcPct val="0"/>
                </a:spcBef>
                <a:buClrTx/>
                <a:buFontTx/>
                <a:buNone/>
              </a:pPr>
              <a:t>86</a:t>
            </a:fld>
            <a:endParaRPr lang="en-US" altLang="he-IL" sz="1800"/>
          </a:p>
        </p:txBody>
      </p:sp>
      <p:sp>
        <p:nvSpPr>
          <p:cNvPr id="1443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he-IL" dirty="0"/>
              <a:t>WEP Authentication… &amp; Encryption</a:t>
            </a:r>
          </a:p>
        </p:txBody>
      </p:sp>
      <p:sp>
        <p:nvSpPr>
          <p:cNvPr id="1443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0850" y="1021959"/>
            <a:ext cx="8229600" cy="5105400"/>
          </a:xfrm>
        </p:spPr>
        <p:txBody>
          <a:bodyPr/>
          <a:lstStyle/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/>
              <a:t>`Authentication`: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/>
              <a:t>Shared-Key Authentication:</a:t>
            </a:r>
          </a:p>
          <a:p>
            <a:pPr marL="1020763" lvl="2" indent="-3492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/>
              <a:t>Access point sends random R</a:t>
            </a:r>
          </a:p>
          <a:p>
            <a:pPr marL="1020763" lvl="2" indent="-3492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/>
              <a:t>Mobile sends WEP(R;IV)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/>
              <a:t>Open-System Authentication [=no authentication]</a:t>
            </a:r>
          </a:p>
          <a:p>
            <a:pPr marL="268288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/>
              <a:t>A known-plaintext oracle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/>
              <a:t>Deadly for 40-bit cipher </a:t>
            </a:r>
            <a:r>
              <a:rPr lang="en-US" altLang="he-IL" dirty="0">
                <a:sym typeface="Wingdings" panose="05000000000000000000" pitchFamily="2" charset="2"/>
              </a:rPr>
              <a:t></a:t>
            </a:r>
            <a:endParaRPr lang="en-US" altLang="he-IL" dirty="0"/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/>
              <a:t>Known R </a:t>
            </a:r>
            <a:r>
              <a:rPr lang="en-US" altLang="he-IL" dirty="0">
                <a:sym typeface="Wingdings" panose="05000000000000000000" pitchFamily="2" charset="2"/>
              </a:rPr>
              <a:t> known RC4(</a:t>
            </a:r>
            <a:r>
              <a:rPr lang="en-US" altLang="he-IL" dirty="0" err="1">
                <a:sym typeface="Wingdings" panose="05000000000000000000" pitchFamily="2" charset="2"/>
              </a:rPr>
              <a:t>k,IV</a:t>
            </a:r>
            <a:r>
              <a:rPr lang="en-US" altLang="he-IL" dirty="0">
                <a:sym typeface="Wingdings" panose="05000000000000000000" pitchFamily="2" charset="2"/>
              </a:rPr>
              <a:t>)	</a:t>
            </a:r>
            <a:endParaRPr lang="en-US" altLang="he-IL" dirty="0"/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/>
              <a:t>~ 2^24 </a:t>
            </a:r>
            <a:r>
              <a:rPr lang="en-US" altLang="he-IL" dirty="0" err="1"/>
              <a:t>req</a:t>
            </a:r>
            <a:r>
              <a:rPr lang="en-US" altLang="he-IL" dirty="0"/>
              <a:t>’ </a:t>
            </a:r>
            <a:r>
              <a:rPr lang="en-US" altLang="he-IL" dirty="0">
                <a:sym typeface="Wingdings" panose="05000000000000000000" pitchFamily="2" charset="2"/>
              </a:rPr>
              <a:t> known RC4(</a:t>
            </a:r>
            <a:r>
              <a:rPr lang="en-US" altLang="he-IL" dirty="0" err="1">
                <a:sym typeface="Wingdings" panose="05000000000000000000" pitchFamily="2" charset="2"/>
              </a:rPr>
              <a:t>k,IV</a:t>
            </a:r>
            <a:r>
              <a:rPr lang="en-US" altLang="he-IL" dirty="0">
                <a:sym typeface="Wingdings" panose="05000000000000000000" pitchFamily="2" charset="2"/>
              </a:rPr>
              <a:t>) for most IVs 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>
                <a:sym typeface="Wingdings" panose="05000000000000000000" pitchFamily="2" charset="2"/>
              </a:rPr>
              <a:t>Attacker can decrypt most messages! 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38376078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3D10D7A-64A3-42DD-820F-3343B7683967}" type="slidenum">
              <a:rPr lang="en-US" altLang="he-IL" sz="1800"/>
              <a:pPr>
                <a:spcBef>
                  <a:spcPct val="0"/>
                </a:spcBef>
                <a:buClrTx/>
                <a:buFontTx/>
                <a:buNone/>
              </a:pPr>
              <a:t>87</a:t>
            </a:fld>
            <a:endParaRPr lang="en-US" altLang="he-IL" sz="1800"/>
          </a:p>
        </p:txBody>
      </p:sp>
      <p:sp>
        <p:nvSpPr>
          <p:cNvPr id="146437" name="Rectangle 1"/>
          <p:cNvSpPr>
            <a:spLocks noGrp="1" noChangeArrowheads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he-IL" dirty="0"/>
              <a:t>WEP Encryption</a:t>
            </a: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8938" y="1053069"/>
            <a:ext cx="8229600" cy="5008563"/>
          </a:xfrm>
        </p:spPr>
        <p:txBody>
          <a:bodyPr/>
          <a:lstStyle/>
          <a:p>
            <a:pPr marL="341313" lvl="1" indent="-341313" eaLnBrk="1" hangingPunct="1">
              <a:spcBef>
                <a:spcPts val="7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/>
              <a:t>24-bit IV-reuse: </a:t>
            </a:r>
            <a:r>
              <a:rPr lang="en-US" dirty="0" err="1"/>
              <a:t>WEP_k</a:t>
            </a:r>
            <a:r>
              <a:rPr lang="en-US" dirty="0"/>
              <a:t>(m)=[IV,RC4(</a:t>
            </a:r>
            <a:r>
              <a:rPr lang="en-US" dirty="0" err="1"/>
              <a:t>IV,k</a:t>
            </a:r>
            <a:r>
              <a:rPr lang="en-US" dirty="0"/>
              <a:t>)+(m||</a:t>
            </a:r>
            <a:r>
              <a:rPr lang="en-US" dirty="0" err="1"/>
              <a:t>crc</a:t>
            </a:r>
            <a:r>
              <a:rPr lang="en-US" dirty="0"/>
              <a:t>(m)]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200" dirty="0"/>
              <a:t>Shared-key authentication gives R,WEP(R) 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200" dirty="0"/>
              <a:t>Easy decryption on IV reuse!</a:t>
            </a:r>
          </a:p>
          <a:p>
            <a:pPr marL="1020763" lvl="2" indent="-349250" eaLnBrk="1" hangingPunct="1"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dirty="0"/>
              <a:t>Hence: use open-system (i.e., no) authentication</a:t>
            </a:r>
          </a:p>
          <a:p>
            <a:pPr marL="1020763" lvl="2" indent="-349250" eaLnBrk="1" hangingPunct="1"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dirty="0"/>
              <a:t>Even w/o </a:t>
            </a:r>
            <a:r>
              <a:rPr lang="en-US" sz="1800" dirty="0" err="1"/>
              <a:t>auth</a:t>
            </a:r>
            <a:r>
              <a:rPr lang="en-US" sz="1800" dirty="0"/>
              <a:t>: same-pad `encryption’ for messages using same IV... 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>
                <a:solidFill>
                  <a:schemeClr val="tx1"/>
                </a:solidFill>
              </a:rPr>
              <a:t>Exploit insecure integrity</a:t>
            </a:r>
          </a:p>
          <a:p>
            <a:pPr marL="741363" lvl="1" indent="-341313" eaLnBrk="1" hangingPunct="1"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chemeClr val="tx1"/>
                </a:solidFill>
              </a:rPr>
              <a:t>Change </a:t>
            </a:r>
            <a:r>
              <a:rPr lang="en-US" sz="2400" dirty="0" err="1">
                <a:solidFill>
                  <a:schemeClr val="tx1"/>
                </a:solidFill>
              </a:rPr>
              <a:t>dest</a:t>
            </a:r>
            <a:r>
              <a:rPr lang="en-US" sz="2400" dirty="0">
                <a:solidFill>
                  <a:schemeClr val="tx1"/>
                </a:solidFill>
              </a:rPr>
              <a:t> IP to attacker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2400" dirty="0">
                <a:solidFill>
                  <a:schemeClr val="tx1"/>
                </a:solidFill>
              </a:rPr>
              <a:t> get plaintext! 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600" dirty="0"/>
              <a:t>Exploit WEP use of `plain' RC4 (not RC4-drop)</a:t>
            </a:r>
          </a:p>
        </p:txBody>
      </p:sp>
    </p:spTree>
    <p:extLst>
      <p:ext uri="{BB962C8B-B14F-4D97-AF65-F5344CB8AC3E}">
        <p14:creationId xmlns:p14="http://schemas.microsoft.com/office/powerpoint/2010/main" val="8558523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7466F57-011B-44D8-988E-B4F3407CE2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88</a:t>
            </a:fld>
            <a:endParaRPr lang="en-US" altLang="he-IL" sz="1800"/>
          </a:p>
        </p:txBody>
      </p:sp>
      <p:sp>
        <p:nvSpPr>
          <p:cNvPr id="126979" name="Rectangle 1"/>
          <p:cNvSpPr>
            <a:spLocks noChangeArrowheads="1"/>
          </p:cNvSpPr>
          <p:nvPr/>
        </p:nvSpPr>
        <p:spPr bwMode="auto">
          <a:xfrm>
            <a:off x="6267450" y="3781425"/>
            <a:ext cx="1905000" cy="2305050"/>
          </a:xfrm>
          <a:prstGeom prst="rect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26980" name="Rectangle 2"/>
          <p:cNvSpPr>
            <a:spLocks noChangeArrowheads="1"/>
          </p:cNvSpPr>
          <p:nvPr/>
        </p:nvSpPr>
        <p:spPr bwMode="auto">
          <a:xfrm>
            <a:off x="714375" y="3838575"/>
            <a:ext cx="4705350" cy="2228850"/>
          </a:xfrm>
          <a:prstGeom prst="rect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2698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/>
              <a:t>Hybrid Encryption (`enveloping`)</a:t>
            </a:r>
          </a:p>
        </p:txBody>
      </p:sp>
      <p:sp>
        <p:nvSpPr>
          <p:cNvPr id="12698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98463" y="947738"/>
            <a:ext cx="8334375" cy="2551112"/>
          </a:xfrm>
        </p:spPr>
        <p:txBody>
          <a:bodyPr/>
          <a:lstStyle/>
          <a:p>
            <a:pPr marL="336550" indent="-336550" eaLnBrk="1" hangingPunct="1">
              <a:lnSpc>
                <a:spcPct val="80000"/>
              </a:lnSpc>
              <a:spcBef>
                <a:spcPts val="5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/>
              <a:t>Public key cryptosystems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(PKG,PKE,PKD)</a:t>
            </a:r>
            <a:r>
              <a:rPr lang="en-US" altLang="he-IL" sz="2000"/>
              <a:t> are slow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/>
              <a:t>Also: most (e.g. RSA) have fixed block size (FIL)</a:t>
            </a:r>
          </a:p>
          <a:p>
            <a:pPr marL="736600" lvl="1" indent="-279400" eaLnBrk="1" hangingPunct="1">
              <a:lnSpc>
                <a:spcPct val="8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/>
              <a:t>Using a long block size is veeeery slooow</a:t>
            </a:r>
          </a:p>
          <a:p>
            <a:pPr marL="736600" lvl="1" indent="-279400" eaLnBrk="1" hangingPunct="1">
              <a:lnSpc>
                <a:spcPct val="8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/>
              <a:t>Using CBC etc. is also too wasteful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/>
              <a:t>Use VIL secret key cryptosystem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(SKG,SKE,SKD)</a:t>
            </a:r>
            <a:r>
              <a:rPr lang="en-US" altLang="he-IL" sz="2000"/>
              <a:t> </a:t>
            </a:r>
            <a:r>
              <a:rPr lang="en-US" altLang="he-IL" sz="1800"/>
              <a:t>(e.g. CBC,OTP)</a:t>
            </a:r>
            <a:r>
              <a:rPr lang="en-US" altLang="he-IL" sz="2000"/>
              <a:t>; encrypt shared key and use it to encrypt plaintext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475"/>
              </a:spcBef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/>
          </a:p>
        </p:txBody>
      </p:sp>
      <p:sp>
        <p:nvSpPr>
          <p:cNvPr id="126983" name="Rectangle 5"/>
          <p:cNvSpPr>
            <a:spLocks noChangeArrowheads="1"/>
          </p:cNvSpPr>
          <p:nvPr/>
        </p:nvSpPr>
        <p:spPr bwMode="auto">
          <a:xfrm>
            <a:off x="895350" y="4524375"/>
            <a:ext cx="1924050" cy="447675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he-IL" sz="1800" i="1">
                <a:latin typeface="Wingdings" panose="05000000000000000000" pitchFamily="2" charset="2"/>
                <a:cs typeface="Times New Roman" panose="02020603050405020304" pitchFamily="18" charset="0"/>
              </a:rPr>
              <a:t>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SKG(1</a:t>
            </a:r>
            <a:r>
              <a:rPr lang="en-US" altLang="he-IL" sz="18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6984" name="Rectangle 6"/>
          <p:cNvSpPr>
            <a:spLocks noChangeArrowheads="1"/>
          </p:cNvSpPr>
          <p:nvPr/>
        </p:nvSpPr>
        <p:spPr bwMode="auto">
          <a:xfrm>
            <a:off x="3027363" y="4541838"/>
            <a:ext cx="1924050" cy="447675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  <a:r>
              <a:rPr lang="en-US" altLang="he-IL" sz="1800" i="1">
                <a:latin typeface="Wingdings" panose="05000000000000000000" pitchFamily="2" charset="2"/>
                <a:cs typeface="Times New Roman" panose="02020603050405020304" pitchFamily="18" charset="0"/>
              </a:rPr>
              <a:t>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 PKE</a:t>
            </a:r>
            <a:r>
              <a:rPr lang="en-US" altLang="he-IL" sz="1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</a:p>
        </p:txBody>
      </p:sp>
      <p:sp>
        <p:nvSpPr>
          <p:cNvPr id="126985" name="Rectangle 7"/>
          <p:cNvSpPr>
            <a:spLocks noChangeArrowheads="1"/>
          </p:cNvSpPr>
          <p:nvPr/>
        </p:nvSpPr>
        <p:spPr bwMode="auto">
          <a:xfrm>
            <a:off x="2065338" y="5208588"/>
            <a:ext cx="1924050" cy="447675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1800" i="1">
                <a:latin typeface="Wingdings" panose="05000000000000000000" pitchFamily="2" charset="2"/>
                <a:cs typeface="Times New Roman" panose="02020603050405020304" pitchFamily="18" charset="0"/>
              </a:rPr>
              <a:t>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SKE</a:t>
            </a:r>
            <a:r>
              <a:rPr lang="en-US" altLang="he-IL" sz="1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(p)</a:t>
            </a:r>
          </a:p>
        </p:txBody>
      </p:sp>
      <p:sp>
        <p:nvSpPr>
          <p:cNvPr id="126986" name="Text Box 8"/>
          <p:cNvSpPr txBox="1">
            <a:spLocks noChangeArrowheads="1"/>
          </p:cNvSpPr>
          <p:nvPr/>
        </p:nvSpPr>
        <p:spPr bwMode="auto">
          <a:xfrm>
            <a:off x="2301875" y="3989388"/>
            <a:ext cx="12557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Encryption</a:t>
            </a:r>
          </a:p>
        </p:txBody>
      </p:sp>
      <p:sp>
        <p:nvSpPr>
          <p:cNvPr id="126987" name="Line 9"/>
          <p:cNvSpPr>
            <a:spLocks noChangeShapeType="1"/>
          </p:cNvSpPr>
          <p:nvPr/>
        </p:nvSpPr>
        <p:spPr bwMode="auto">
          <a:xfrm>
            <a:off x="4152900" y="3752850"/>
            <a:ext cx="1588" cy="7810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6988" name="Text Box 10"/>
          <p:cNvSpPr txBox="1">
            <a:spLocks noChangeArrowheads="1"/>
          </p:cNvSpPr>
          <p:nvPr/>
        </p:nvSpPr>
        <p:spPr bwMode="auto">
          <a:xfrm>
            <a:off x="4005263" y="3465513"/>
            <a:ext cx="2825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26989" name="Line 11"/>
          <p:cNvSpPr>
            <a:spLocks noChangeShapeType="1"/>
          </p:cNvSpPr>
          <p:nvPr/>
        </p:nvSpPr>
        <p:spPr bwMode="auto">
          <a:xfrm>
            <a:off x="628650" y="5448300"/>
            <a:ext cx="14382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6990" name="Text Box 12"/>
          <p:cNvSpPr txBox="1">
            <a:spLocks noChangeArrowheads="1"/>
          </p:cNvSpPr>
          <p:nvPr/>
        </p:nvSpPr>
        <p:spPr bwMode="auto">
          <a:xfrm>
            <a:off x="311150" y="4960938"/>
            <a:ext cx="111760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 </a:t>
            </a:r>
            <a:br>
              <a:rPr lang="en-US" altLang="he-IL" sz="1800"/>
            </a:b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26991" name="Line 13"/>
          <p:cNvSpPr>
            <a:spLocks noChangeShapeType="1"/>
          </p:cNvSpPr>
          <p:nvPr/>
        </p:nvSpPr>
        <p:spPr bwMode="auto">
          <a:xfrm>
            <a:off x="2581275" y="4972050"/>
            <a:ext cx="1588" cy="2381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6992" name="Line 14"/>
          <p:cNvSpPr>
            <a:spLocks noChangeShapeType="1"/>
          </p:cNvSpPr>
          <p:nvPr/>
        </p:nvSpPr>
        <p:spPr bwMode="auto">
          <a:xfrm>
            <a:off x="2828925" y="4733925"/>
            <a:ext cx="1809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6993" name="Line 15"/>
          <p:cNvSpPr>
            <a:spLocks noChangeShapeType="1"/>
          </p:cNvSpPr>
          <p:nvPr/>
        </p:nvSpPr>
        <p:spPr bwMode="auto">
          <a:xfrm>
            <a:off x="4943475" y="4752975"/>
            <a:ext cx="15335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6994" name="Text Box 16"/>
          <p:cNvSpPr txBox="1">
            <a:spLocks noChangeArrowheads="1"/>
          </p:cNvSpPr>
          <p:nvPr/>
        </p:nvSpPr>
        <p:spPr bwMode="auto">
          <a:xfrm>
            <a:off x="6559550" y="3902075"/>
            <a:ext cx="12668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Decryption</a:t>
            </a:r>
          </a:p>
        </p:txBody>
      </p:sp>
      <p:sp>
        <p:nvSpPr>
          <p:cNvPr id="126995" name="Rectangle 17"/>
          <p:cNvSpPr>
            <a:spLocks noChangeArrowheads="1"/>
          </p:cNvSpPr>
          <p:nvPr/>
        </p:nvSpPr>
        <p:spPr bwMode="auto">
          <a:xfrm>
            <a:off x="6483350" y="4540250"/>
            <a:ext cx="1571625" cy="447675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>
                <a:latin typeface="Wingdings" panose="05000000000000000000" pitchFamily="2" charset="2"/>
                <a:cs typeface="Times New Roman" panose="02020603050405020304" pitchFamily="18" charset="0"/>
              </a:rPr>
              <a:t>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 PKD</a:t>
            </a:r>
            <a:r>
              <a:rPr lang="en-US" altLang="he-IL" sz="1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(ck)</a:t>
            </a:r>
          </a:p>
        </p:txBody>
      </p:sp>
      <p:sp>
        <p:nvSpPr>
          <p:cNvPr id="126996" name="Rectangle 18"/>
          <p:cNvSpPr>
            <a:spLocks noChangeArrowheads="1"/>
          </p:cNvSpPr>
          <p:nvPr/>
        </p:nvSpPr>
        <p:spPr bwMode="auto">
          <a:xfrm>
            <a:off x="6462713" y="5300663"/>
            <a:ext cx="1571625" cy="447675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SKD</a:t>
            </a:r>
            <a:r>
              <a:rPr lang="en-US" altLang="he-IL" sz="1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126997" name="Line 19"/>
          <p:cNvSpPr>
            <a:spLocks noChangeShapeType="1"/>
          </p:cNvSpPr>
          <p:nvPr/>
        </p:nvSpPr>
        <p:spPr bwMode="auto">
          <a:xfrm>
            <a:off x="3971925" y="5429250"/>
            <a:ext cx="2476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6998" name="Text Box 20"/>
          <p:cNvSpPr txBox="1">
            <a:spLocks noChangeArrowheads="1"/>
          </p:cNvSpPr>
          <p:nvPr/>
        </p:nvSpPr>
        <p:spPr bwMode="auto">
          <a:xfrm>
            <a:off x="5613400" y="4387850"/>
            <a:ext cx="3841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</a:p>
        </p:txBody>
      </p:sp>
      <p:sp>
        <p:nvSpPr>
          <p:cNvPr id="126999" name="Text Box 21"/>
          <p:cNvSpPr txBox="1">
            <a:spLocks noChangeArrowheads="1"/>
          </p:cNvSpPr>
          <p:nvPr/>
        </p:nvSpPr>
        <p:spPr bwMode="auto">
          <a:xfrm>
            <a:off x="5640388" y="5053013"/>
            <a:ext cx="2825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27000" name="Line 22"/>
          <p:cNvSpPr>
            <a:spLocks noChangeShapeType="1"/>
          </p:cNvSpPr>
          <p:nvPr/>
        </p:nvSpPr>
        <p:spPr bwMode="auto">
          <a:xfrm>
            <a:off x="7210425" y="4981575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7001" name="Line 23"/>
          <p:cNvSpPr>
            <a:spLocks noChangeShapeType="1"/>
          </p:cNvSpPr>
          <p:nvPr/>
        </p:nvSpPr>
        <p:spPr bwMode="auto">
          <a:xfrm>
            <a:off x="8039100" y="5495925"/>
            <a:ext cx="3619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51619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59250FA-DE36-4F78-9460-ABAD3BB21F77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89</a:t>
            </a:fld>
            <a:endParaRPr lang="en-US" altLang="he-IL" sz="1800"/>
          </a:p>
        </p:txBody>
      </p:sp>
      <p:sp>
        <p:nvSpPr>
          <p:cNvPr id="13517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/>
              <a:t>Encryption: at what phase? </a:t>
            </a:r>
          </a:p>
        </p:txBody>
      </p:sp>
      <p:sp>
        <p:nvSpPr>
          <p:cNvPr id="13517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157287"/>
            <a:ext cx="5669384" cy="425767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/>
              <a:t>Related goals:</a:t>
            </a:r>
          </a:p>
          <a:p>
            <a:pPr marL="663575" lvl="1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>
                <a:solidFill>
                  <a:srgbClr val="0000FF"/>
                </a:solidFill>
              </a:rPr>
              <a:t>Compression</a:t>
            </a:r>
          </a:p>
          <a:p>
            <a:pPr marL="663575" lvl="1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/>
              <a:t>Error-detection code</a:t>
            </a:r>
          </a:p>
          <a:p>
            <a:pPr marL="663575" lvl="1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/>
              <a:t>Integrity, authentication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>
                <a:solidFill>
                  <a:srgbClr val="0000FF"/>
                </a:solidFill>
              </a:rPr>
              <a:t>Can’t compress ciphertext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>
                <a:solidFill>
                  <a:srgbClr val="0000FF"/>
                </a:solidFill>
              </a:rPr>
              <a:t>Redundancy in plaintext </a:t>
            </a:r>
            <a:br>
              <a:rPr lang="en-US" altLang="he-IL" dirty="0">
                <a:solidFill>
                  <a:srgbClr val="0000FF"/>
                </a:solidFill>
              </a:rPr>
            </a:br>
            <a:r>
              <a:rPr lang="en-US" altLang="he-IL" dirty="0">
                <a:solidFill>
                  <a:srgbClr val="0000FF"/>
                </a:solidFill>
              </a:rPr>
              <a:t>may </a:t>
            </a:r>
            <a:r>
              <a:rPr lang="en-US" altLang="he-IL" dirty="0">
                <a:solidFill>
                  <a:srgbClr val="FF0000"/>
                </a:solidFill>
              </a:rPr>
              <a:t>help attacker</a:t>
            </a:r>
            <a:endParaRPr lang="en-US" altLang="he-IL" dirty="0">
              <a:solidFill>
                <a:srgbClr val="FF0000"/>
              </a:solidFill>
              <a:latin typeface="Wingdings" panose="05000000000000000000" pitchFamily="2" charset="2"/>
            </a:endParaRP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>
                <a:solidFill>
                  <a:srgbClr val="0000FF"/>
                </a:solidFill>
                <a:latin typeface="Wingdings" panose="05000000000000000000" pitchFamily="2" charset="2"/>
              </a:rPr>
              <a:t></a:t>
            </a:r>
            <a:r>
              <a:rPr lang="en-US" altLang="he-IL" dirty="0">
                <a:solidFill>
                  <a:srgbClr val="0000FF"/>
                </a:solidFill>
              </a:rPr>
              <a:t> Compress then Encrypt</a:t>
            </a:r>
          </a:p>
          <a:p>
            <a:pPr marL="336550" indent="-336550" eaLnBrk="1" hangingPunct="1">
              <a:lnSpc>
                <a:spcPct val="90000"/>
              </a:lnSpc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dirty="0">
              <a:solidFill>
                <a:srgbClr val="0000FF"/>
              </a:solidFill>
            </a:endParaRPr>
          </a:p>
        </p:txBody>
      </p:sp>
      <p:sp>
        <p:nvSpPr>
          <p:cNvPr id="135173" name="Rectangle 3"/>
          <p:cNvSpPr>
            <a:spLocks noChangeArrowheads="1"/>
          </p:cNvSpPr>
          <p:nvPr/>
        </p:nvSpPr>
        <p:spPr bwMode="auto">
          <a:xfrm>
            <a:off x="4775075" y="1062038"/>
            <a:ext cx="4189413" cy="515937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Message</a:t>
            </a:r>
          </a:p>
        </p:txBody>
      </p:sp>
      <p:sp>
        <p:nvSpPr>
          <p:cNvPr id="135174" name="AutoShape 4"/>
          <p:cNvSpPr>
            <a:spLocks noChangeArrowheads="1"/>
          </p:cNvSpPr>
          <p:nvPr/>
        </p:nvSpPr>
        <p:spPr bwMode="auto">
          <a:xfrm>
            <a:off x="4775075" y="1563688"/>
            <a:ext cx="4189413" cy="5746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Compress</a:t>
            </a:r>
          </a:p>
        </p:txBody>
      </p:sp>
      <p:sp>
        <p:nvSpPr>
          <p:cNvPr id="135175" name="Rectangle 5"/>
          <p:cNvSpPr>
            <a:spLocks noChangeArrowheads="1"/>
          </p:cNvSpPr>
          <p:nvPr/>
        </p:nvSpPr>
        <p:spPr bwMode="auto">
          <a:xfrm>
            <a:off x="5837113" y="2138363"/>
            <a:ext cx="2051050" cy="574675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</a:t>
            </a:r>
          </a:p>
        </p:txBody>
      </p:sp>
      <p:sp>
        <p:nvSpPr>
          <p:cNvPr id="135176" name="AutoShape 6"/>
          <p:cNvSpPr>
            <a:spLocks noChangeArrowheads="1"/>
          </p:cNvSpPr>
          <p:nvPr/>
        </p:nvSpPr>
        <p:spPr bwMode="auto">
          <a:xfrm rot="10800000">
            <a:off x="5532313" y="2722563"/>
            <a:ext cx="2687637" cy="5461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040 w 21600"/>
              <a:gd name="T13" fmla="*/ 3040 h 21600"/>
              <a:gd name="T14" fmla="*/ 18560 w 21600"/>
              <a:gd name="T15" fmla="*/ 1856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480" y="21600"/>
                </a:lnTo>
                <a:lnTo>
                  <a:pt x="1912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Encrypt</a:t>
            </a:r>
          </a:p>
        </p:txBody>
      </p:sp>
      <p:sp>
        <p:nvSpPr>
          <p:cNvPr id="135177" name="Rectangle 7"/>
          <p:cNvSpPr>
            <a:spLocks noChangeArrowheads="1"/>
          </p:cNvSpPr>
          <p:nvPr/>
        </p:nvSpPr>
        <p:spPr bwMode="auto">
          <a:xfrm>
            <a:off x="5516438" y="3286125"/>
            <a:ext cx="2684462" cy="574675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/>
              <a:t>Ciphertext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1157807" y="4890786"/>
            <a:ext cx="7584041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dirty="0"/>
              <a:t>But: compress-then-encrypt is </a:t>
            </a:r>
            <a:r>
              <a:rPr lang="en-US" altLang="he-IL" sz="2400" i="1" dirty="0"/>
              <a:t>not</a:t>
            </a:r>
            <a:r>
              <a:rPr lang="en-US" altLang="he-IL" sz="2400" dirty="0"/>
              <a:t> IND-CPA-Secure! </a:t>
            </a:r>
            <a:br>
              <a:rPr lang="en-US" altLang="he-IL" sz="2400" dirty="0"/>
            </a:br>
            <a:r>
              <a:rPr lang="en-US" altLang="he-IL" sz="2400" dirty="0"/>
              <a:t>Why??</a:t>
            </a:r>
            <a:br>
              <a:rPr lang="en-US" altLang="he-IL" sz="2400" dirty="0"/>
            </a:br>
            <a:r>
              <a:rPr lang="en-US" altLang="he-IL" sz="2400" dirty="0"/>
              <a:t>Challenge: define, solve…</a:t>
            </a:r>
          </a:p>
        </p:txBody>
      </p:sp>
    </p:spTree>
    <p:extLst>
      <p:ext uri="{BB962C8B-B14F-4D97-AF65-F5344CB8AC3E}">
        <p14:creationId xmlns:p14="http://schemas.microsoft.com/office/powerpoint/2010/main" val="41104479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8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-0.25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6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6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33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1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 additive="repl">
                                        <p:cTn id="13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 additive="repl">
                                        <p:cTn id="14" dur="166" decel="50000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 additive="repl">
                                        <p:cTn id="15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 additive="repl">
                                        <p:cTn id="16" dur="166" decel="50000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 additive="repl">
                                        <p:cTn id="17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 additive="repl">
                                        <p:cTn id="18" dur="166" decel="50000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 additive="repl">
                                        <p:cTn id="19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 additive="repl">
                                        <p:cTn id="20" dur="166" decel="50000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he-IL" sz="180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Encryption attacker models</a:t>
            </a:r>
            <a:endParaRPr lang="en-US" altLang="he-IL" sz="3800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81075"/>
            <a:ext cx="8650288" cy="536892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Cipher-Text Only (CTO) attacker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>
                <a:solidFill>
                  <a:schemeClr val="bg2">
                    <a:lumMod val="60000"/>
                    <a:lumOff val="40000"/>
                  </a:schemeClr>
                </a:solidFill>
              </a:rPr>
              <a:t>Known-plaintext attacker (KPA)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b="1" dirty="0"/>
              <a:t>Chosen-plaintext attacker (CPA)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Attacker can </a:t>
            </a:r>
            <a:r>
              <a:rPr lang="en-US" altLang="he-IL" u="sng" dirty="0">
                <a:solidFill>
                  <a:srgbClr val="FF0000"/>
                </a:solidFill>
              </a:rPr>
              <a:t>choose</a:t>
            </a:r>
            <a:r>
              <a:rPr lang="en-US" altLang="he-IL" dirty="0">
                <a:solidFill>
                  <a:srgbClr val="FF0000"/>
                </a:solidFill>
              </a:rPr>
              <a:t> messages m</a:t>
            </a:r>
            <a:r>
              <a:rPr lang="en-US" altLang="he-IL" baseline="-25000" dirty="0">
                <a:solidFill>
                  <a:srgbClr val="FF0000"/>
                </a:solidFill>
              </a:rPr>
              <a:t>1</a:t>
            </a:r>
            <a:r>
              <a:rPr lang="en-US" altLang="he-IL" dirty="0">
                <a:solidFill>
                  <a:srgbClr val="FF0000"/>
                </a:solidFill>
              </a:rPr>
              <a:t>, m</a:t>
            </a:r>
            <a:r>
              <a:rPr lang="en-US" altLang="he-IL" baseline="-25000" dirty="0">
                <a:solidFill>
                  <a:srgbClr val="FF0000"/>
                </a:solidFill>
              </a:rPr>
              <a:t>2</a:t>
            </a:r>
            <a:r>
              <a:rPr lang="en-US" altLang="he-IL" dirty="0">
                <a:solidFill>
                  <a:srgbClr val="FF0000"/>
                </a:solidFill>
              </a:rPr>
              <a:t>,…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  <a:p>
            <a:pPr marL="400050" lvl="1" indent="0" eaLnBrk="1" hangingPunct="1">
              <a:lnSpc>
                <a:spcPct val="90000"/>
              </a:lnSpc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Chosen-ciphertext attacker (CCA)</a:t>
            </a: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562600" y="5589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 dirty="0"/>
              <a:t>a</a:t>
            </a:r>
            <a:endParaRPr lang="he-IL" altLang="he-IL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77551" y="3006717"/>
            <a:ext cx="797543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50281" y="3005446"/>
            <a:ext cx="803739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922598" y="3252703"/>
            <a:ext cx="451151" cy="83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2178896" y="3242973"/>
            <a:ext cx="4571385" cy="972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7537598" y="3219063"/>
            <a:ext cx="451151" cy="83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11" name="Picture 10" descr="&lt;strong&gt;Alice&lt;/strong&gt; - Kingdom Hearts Wiki, the Kingdom Hearts encyclo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9552" y="2924944"/>
            <a:ext cx="420559" cy="763426"/>
          </a:xfrm>
          <a:prstGeom prst="rect">
            <a:avLst/>
          </a:prstGeom>
        </p:spPr>
      </p:pic>
      <p:pic>
        <p:nvPicPr>
          <p:cNvPr id="12" name="Picture 11" descr="SpongeBob is typically shown with buck teeth protruding from his smile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45" y="3008002"/>
            <a:ext cx="393479" cy="489402"/>
          </a:xfrm>
          <a:prstGeom prst="rect">
            <a:avLst/>
          </a:prstGeom>
        </p:spPr>
      </p:pic>
      <p:pic>
        <p:nvPicPr>
          <p:cNvPr id="13" name="Picture 12" descr="Awesome Demon by qubodup - Awesome style &lt;strong&gt;devil&lt;/strong&gt;/demon/satan smiley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178" y="4284174"/>
            <a:ext cx="465510" cy="435834"/>
          </a:xfrm>
          <a:prstGeom prst="rect">
            <a:avLst/>
          </a:prstGeom>
        </p:spPr>
      </p:pic>
      <p:pic>
        <p:nvPicPr>
          <p:cNvPr id="14" name="Picture 2" descr="https://upload.wikimedia.org/wikipedia/commons/thumb/b/b0/English_letter_frequency_%28frequency%29.svg/380px-English_letter_frequency_%28frequency%29.svg.png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328" y="4460371"/>
            <a:ext cx="748476" cy="6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 flipV="1">
            <a:off x="1884566" y="4486854"/>
            <a:ext cx="728837" cy="30784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2858447" y="3671704"/>
            <a:ext cx="8486" cy="5428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endCxn id="16" idx="1"/>
          </p:cNvCxnSpPr>
          <p:nvPr/>
        </p:nvCxnSpPr>
        <p:spPr bwMode="auto">
          <a:xfrm>
            <a:off x="3080729" y="4399179"/>
            <a:ext cx="817124" cy="458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897853" y="4121889"/>
            <a:ext cx="227498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Info about m*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(beyond distribution)</a:t>
            </a:r>
          </a:p>
        </p:txBody>
      </p:sp>
      <p:cxnSp>
        <p:nvCxnSpPr>
          <p:cNvPr id="24" name="Straight Arrow Connector 23"/>
          <p:cNvCxnSpPr>
            <a:stCxn id="14" idx="1"/>
          </p:cNvCxnSpPr>
          <p:nvPr/>
        </p:nvCxnSpPr>
        <p:spPr bwMode="auto">
          <a:xfrm flipH="1" flipV="1">
            <a:off x="1259632" y="4249504"/>
            <a:ext cx="250696" cy="52770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2279394" y="3312738"/>
            <a:ext cx="3783408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=E(m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), c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=E(m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), … ,  </a:t>
            </a:r>
            <a:r>
              <a:rPr lang="en-US" dirty="0">
                <a:solidFill>
                  <a:schemeClr val="tx1"/>
                </a:solidFill>
              </a:rPr>
              <a:t>c*=E(m*)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 flipH="1" flipV="1">
            <a:off x="1510328" y="3789040"/>
            <a:ext cx="1123850" cy="48291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806480" y="3887331"/>
            <a:ext cx="466794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m*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22598" y="3446989"/>
            <a:ext cx="1120820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baseline="-25000" dirty="0">
                <a:solidFill>
                  <a:srgbClr val="FF0000"/>
                </a:solidFill>
              </a:rPr>
              <a:t>1,</a:t>
            </a:r>
            <a:r>
              <a:rPr lang="en-US" dirty="0">
                <a:solidFill>
                  <a:srgbClr val="FF0000"/>
                </a:solidFill>
              </a:rPr>
              <a:t> m</a:t>
            </a:r>
            <a:r>
              <a:rPr lang="en-US" baseline="-25000" dirty="0">
                <a:solidFill>
                  <a:srgbClr val="FF0000"/>
                </a:solidFill>
              </a:rPr>
              <a:t>2,</a:t>
            </a:r>
            <a:r>
              <a:rPr lang="en-US" dirty="0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05549428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Exploiting Length-Exposure</a:t>
            </a:r>
            <a:endParaRPr lang="he-IL" altLang="he-IL"/>
          </a:p>
        </p:txBody>
      </p:sp>
      <p:sp>
        <p:nvSpPr>
          <p:cNvPr id="13721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de-DE" altLang="he-IL" dirty="0"/>
              <a:t>Side-channel attacks on TLS sites</a:t>
            </a:r>
          </a:p>
          <a:p>
            <a:pPr marL="857250" lvl="1" indent="-457200" eaLnBrk="1" hangingPunct="1">
              <a:buFont typeface="Arial" panose="020B0604020202020204" pitchFamily="34" charset="0"/>
              <a:buChar char="•"/>
            </a:pPr>
            <a:r>
              <a:rPr lang="de-DE" altLang="he-IL" dirty="0"/>
              <a:t>CRIME and TIME attacks 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he-IL" dirty="0"/>
              <a:t>Web 2.0: auto-suggest/complete, preload…</a:t>
            </a:r>
          </a:p>
          <a:p>
            <a:pPr marL="8572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he-IL" dirty="0"/>
              <a:t>Script sends keystrokes, server responds</a:t>
            </a:r>
          </a:p>
          <a:p>
            <a:pPr marL="8572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he-IL" dirty="0"/>
              <a:t>Size of response may reveal keystrokes, choices</a:t>
            </a:r>
          </a:p>
          <a:p>
            <a:pPr marL="8572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he-IL" dirty="0"/>
              <a:t>See: Chen et al, `Side channel Leaks in Web Applications’, S&amp;P 2010 (and follow-ups)</a:t>
            </a:r>
          </a:p>
          <a:p>
            <a:pPr marL="857250" lvl="1" indent="-457200" eaLnBrk="1" hangingPunct="1">
              <a:buFont typeface="Arial" panose="020B0604020202020204" pitchFamily="34" charset="0"/>
              <a:buChar char="•"/>
            </a:pP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6454337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59250FA-DE36-4F78-9460-ABAD3BB21F77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91</a:t>
            </a:fld>
            <a:endParaRPr lang="en-US" altLang="he-IL" sz="1800"/>
          </a:p>
        </p:txBody>
      </p:sp>
      <p:sp>
        <p:nvSpPr>
          <p:cNvPr id="13517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/>
              <a:t>Encryption: at what phase? </a:t>
            </a:r>
          </a:p>
        </p:txBody>
      </p:sp>
      <p:sp>
        <p:nvSpPr>
          <p:cNvPr id="13517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23653" y="942975"/>
            <a:ext cx="5135772" cy="425767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>
                <a:solidFill>
                  <a:srgbClr val="0000FF"/>
                </a:solidFill>
              </a:rPr>
              <a:t>Plaintext redundancy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>
                <a:solidFill>
                  <a:srgbClr val="0000FF"/>
                </a:solidFill>
                <a:sym typeface="Wingdings" panose="05000000000000000000" pitchFamily="2" charset="2"/>
              </a:rPr>
              <a:t> </a:t>
            </a:r>
            <a:r>
              <a:rPr lang="en-US" altLang="he-IL" dirty="0">
                <a:solidFill>
                  <a:srgbClr val="0000FF"/>
                </a:solidFill>
              </a:rPr>
              <a:t>Authenticates ?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>
                <a:solidFill>
                  <a:srgbClr val="0000FF"/>
                </a:solidFill>
                <a:sym typeface="Wingdings" panose="05000000000000000000" pitchFamily="2" charset="2"/>
              </a:rPr>
              <a:t> M</a:t>
            </a:r>
            <a:r>
              <a:rPr lang="en-US" altLang="he-IL" dirty="0">
                <a:solidFill>
                  <a:srgbClr val="0000FF"/>
                </a:solidFill>
              </a:rPr>
              <a:t>ay help attacker</a:t>
            </a:r>
          </a:p>
          <a:p>
            <a:pPr marL="1136650" lvl="2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>
                <a:solidFill>
                  <a:srgbClr val="0000FF"/>
                </a:solidFill>
              </a:rPr>
              <a:t>E.g.: turn KPA into COA ! [GSM]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>
                <a:solidFill>
                  <a:srgbClr val="0000FF"/>
                </a:solidFill>
              </a:rPr>
              <a:t>So: compressing plaintext</a:t>
            </a:r>
            <a:br>
              <a:rPr lang="en-US" altLang="he-IL" dirty="0">
                <a:solidFill>
                  <a:srgbClr val="0000FF"/>
                </a:solidFill>
              </a:rPr>
            </a:br>
            <a:r>
              <a:rPr lang="en-US" altLang="he-IL" dirty="0">
                <a:solidFill>
                  <a:srgbClr val="0000FF"/>
                </a:solidFill>
              </a:rPr>
              <a:t>is good!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>
                <a:solidFill>
                  <a:srgbClr val="0000FF"/>
                </a:solidFill>
              </a:rPr>
              <a:t>Can’t compress ciphertext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>
                <a:solidFill>
                  <a:srgbClr val="0000FF"/>
                </a:solidFill>
                <a:latin typeface="Wingdings" panose="05000000000000000000" pitchFamily="2" charset="2"/>
              </a:rPr>
              <a:t></a:t>
            </a:r>
            <a:r>
              <a:rPr lang="en-US" altLang="he-IL" dirty="0">
                <a:solidFill>
                  <a:srgbClr val="0000FF"/>
                </a:solidFill>
              </a:rPr>
              <a:t> Compress then Encrypt</a:t>
            </a:r>
          </a:p>
          <a:p>
            <a:pPr marL="336550" indent="-336550" eaLnBrk="1" hangingPunct="1">
              <a:lnSpc>
                <a:spcPct val="90000"/>
              </a:lnSpc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dirty="0">
              <a:solidFill>
                <a:srgbClr val="0000FF"/>
              </a:solidFill>
            </a:endParaRPr>
          </a:p>
        </p:txBody>
      </p:sp>
      <p:sp>
        <p:nvSpPr>
          <p:cNvPr id="135173" name="Rectangle 3"/>
          <p:cNvSpPr>
            <a:spLocks noChangeArrowheads="1"/>
          </p:cNvSpPr>
          <p:nvPr/>
        </p:nvSpPr>
        <p:spPr bwMode="auto">
          <a:xfrm>
            <a:off x="4645025" y="1062038"/>
            <a:ext cx="4189413" cy="515937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Message</a:t>
            </a:r>
          </a:p>
        </p:txBody>
      </p:sp>
      <p:sp>
        <p:nvSpPr>
          <p:cNvPr id="135174" name="AutoShape 4"/>
          <p:cNvSpPr>
            <a:spLocks noChangeArrowheads="1"/>
          </p:cNvSpPr>
          <p:nvPr/>
        </p:nvSpPr>
        <p:spPr bwMode="auto">
          <a:xfrm>
            <a:off x="4645025" y="1563688"/>
            <a:ext cx="4189413" cy="5746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Compress</a:t>
            </a:r>
          </a:p>
        </p:txBody>
      </p:sp>
      <p:sp>
        <p:nvSpPr>
          <p:cNvPr id="135175" name="Rectangle 5"/>
          <p:cNvSpPr>
            <a:spLocks noChangeArrowheads="1"/>
          </p:cNvSpPr>
          <p:nvPr/>
        </p:nvSpPr>
        <p:spPr bwMode="auto">
          <a:xfrm>
            <a:off x="5707063" y="2138363"/>
            <a:ext cx="2051050" cy="574675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</a:t>
            </a:r>
          </a:p>
        </p:txBody>
      </p:sp>
      <p:sp>
        <p:nvSpPr>
          <p:cNvPr id="135176" name="AutoShape 6"/>
          <p:cNvSpPr>
            <a:spLocks noChangeArrowheads="1"/>
          </p:cNvSpPr>
          <p:nvPr/>
        </p:nvSpPr>
        <p:spPr bwMode="auto">
          <a:xfrm rot="10800000">
            <a:off x="5402263" y="2722563"/>
            <a:ext cx="2687637" cy="5461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040 w 21600"/>
              <a:gd name="T13" fmla="*/ 3040 h 21600"/>
              <a:gd name="T14" fmla="*/ 18560 w 21600"/>
              <a:gd name="T15" fmla="*/ 1856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480" y="21600"/>
                </a:lnTo>
                <a:lnTo>
                  <a:pt x="1912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Encrypt</a:t>
            </a:r>
          </a:p>
        </p:txBody>
      </p:sp>
      <p:sp>
        <p:nvSpPr>
          <p:cNvPr id="135177" name="Rectangle 7"/>
          <p:cNvSpPr>
            <a:spLocks noChangeArrowheads="1"/>
          </p:cNvSpPr>
          <p:nvPr/>
        </p:nvSpPr>
        <p:spPr bwMode="auto">
          <a:xfrm>
            <a:off x="5386388" y="3286125"/>
            <a:ext cx="2684462" cy="574675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/>
              <a:t>Ciphertext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319088" y="5086350"/>
            <a:ext cx="775716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dirty="0"/>
              <a:t>Compress-then-encrypt is </a:t>
            </a:r>
            <a:r>
              <a:rPr lang="en-US" altLang="he-IL" sz="2400" i="1" dirty="0"/>
              <a:t>not</a:t>
            </a:r>
            <a:r>
              <a:rPr lang="en-US" altLang="he-IL" sz="2400" dirty="0"/>
              <a:t> IND-CPA-Secure! Why??</a:t>
            </a:r>
            <a:br>
              <a:rPr lang="en-US" altLang="he-IL" sz="2400" dirty="0"/>
            </a:br>
            <a:r>
              <a:rPr lang="en-US" altLang="he-IL" sz="2400" dirty="0"/>
              <a:t>Challenge: define, solve…</a:t>
            </a:r>
          </a:p>
        </p:txBody>
      </p:sp>
    </p:spTree>
    <p:extLst>
      <p:ext uri="{BB962C8B-B14F-4D97-AF65-F5344CB8AC3E}">
        <p14:creationId xmlns:p14="http://schemas.microsoft.com/office/powerpoint/2010/main" val="2403844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8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-0.25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6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6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33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1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 additive="repl">
                                        <p:cTn id="13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 additive="repl">
                                        <p:cTn id="14" dur="166" decel="50000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 additive="repl">
                                        <p:cTn id="15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 additive="repl">
                                        <p:cTn id="16" dur="166" decel="50000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 additive="repl">
                                        <p:cTn id="17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 additive="repl">
                                        <p:cTn id="18" dur="166" decel="50000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 additive="repl">
                                        <p:cTn id="19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 additive="repl">
                                        <p:cTn id="20" dur="166" decel="50000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42C8B5-8961-4775-8D7D-72DA0CF220EE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92</a:t>
            </a:fld>
            <a:endParaRPr lang="en-US" altLang="he-IL" sz="1800"/>
          </a:p>
        </p:txBody>
      </p:sp>
      <p:sp>
        <p:nvSpPr>
          <p:cNvPr id="1382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Error Detection / Correction 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4541838" cy="498157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/>
              <a:t>EDC/ECC on plaintext?</a:t>
            </a:r>
          </a:p>
          <a:p>
            <a:pPr marL="663575" lvl="1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/>
              <a:t>Motivation: detect fake ciphertext (integrity) </a:t>
            </a:r>
          </a:p>
          <a:p>
            <a:pPr marL="663575" lvl="1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/>
              <a:t>But may help attacker </a:t>
            </a:r>
          </a:p>
          <a:p>
            <a:pPr marL="1063625" lvl="2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/>
              <a:t>Adds (much) redundancy to plaintext</a:t>
            </a:r>
          </a:p>
          <a:p>
            <a:pPr marL="1063625" lvl="2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/>
              <a:t>Validate key guess</a:t>
            </a:r>
          </a:p>
          <a:p>
            <a:pPr marL="1063625" lvl="2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>
                <a:solidFill>
                  <a:srgbClr val="FF0000"/>
                </a:solidFill>
              </a:rPr>
              <a:t>Turn KPA into COA [GSM]</a:t>
            </a:r>
          </a:p>
          <a:p>
            <a:pPr marL="663575" lvl="1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/>
              <a:t>And: error in ciphertext invalidates EDC/ECC !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>
                <a:latin typeface="Wingdings" panose="05000000000000000000" pitchFamily="2" charset="2"/>
              </a:rPr>
              <a:t></a:t>
            </a:r>
            <a:r>
              <a:rPr lang="en-US" altLang="he-IL" dirty="0"/>
              <a:t> Better: Encrypt before Error Detection</a:t>
            </a:r>
          </a:p>
        </p:txBody>
      </p:sp>
      <p:sp>
        <p:nvSpPr>
          <p:cNvPr id="138245" name="Rectangle 3"/>
          <p:cNvSpPr>
            <a:spLocks noChangeArrowheads="1"/>
          </p:cNvSpPr>
          <p:nvPr/>
        </p:nvSpPr>
        <p:spPr bwMode="auto">
          <a:xfrm>
            <a:off x="5220072" y="1062038"/>
            <a:ext cx="3614366" cy="515937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Message</a:t>
            </a:r>
          </a:p>
        </p:txBody>
      </p:sp>
      <p:sp>
        <p:nvSpPr>
          <p:cNvPr id="138246" name="AutoShape 4"/>
          <p:cNvSpPr>
            <a:spLocks noChangeArrowheads="1"/>
          </p:cNvSpPr>
          <p:nvPr/>
        </p:nvSpPr>
        <p:spPr bwMode="auto">
          <a:xfrm>
            <a:off x="5184576" y="1548849"/>
            <a:ext cx="3685357" cy="5746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Compress</a:t>
            </a:r>
          </a:p>
        </p:txBody>
      </p:sp>
      <p:sp>
        <p:nvSpPr>
          <p:cNvPr id="138247" name="Rectangle 5"/>
          <p:cNvSpPr>
            <a:spLocks noChangeArrowheads="1"/>
          </p:cNvSpPr>
          <p:nvPr/>
        </p:nvSpPr>
        <p:spPr bwMode="auto">
          <a:xfrm>
            <a:off x="6084167" y="2139399"/>
            <a:ext cx="1870795" cy="574675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</a:t>
            </a:r>
          </a:p>
        </p:txBody>
      </p:sp>
      <p:sp>
        <p:nvSpPr>
          <p:cNvPr id="138248" name="AutoShape 6"/>
          <p:cNvSpPr>
            <a:spLocks noChangeArrowheads="1"/>
          </p:cNvSpPr>
          <p:nvPr/>
        </p:nvSpPr>
        <p:spPr bwMode="auto">
          <a:xfrm rot="10800000">
            <a:off x="5353050" y="4013200"/>
            <a:ext cx="3276600" cy="5461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040 w 21600"/>
              <a:gd name="T13" fmla="*/ 3040 h 21600"/>
              <a:gd name="T14" fmla="*/ 18560 w 21600"/>
              <a:gd name="T15" fmla="*/ 1856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480" y="21600"/>
                </a:lnTo>
                <a:lnTo>
                  <a:pt x="1912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Encrypt</a:t>
            </a:r>
          </a:p>
        </p:txBody>
      </p:sp>
      <p:sp>
        <p:nvSpPr>
          <p:cNvPr id="138249" name="Rectangle 7"/>
          <p:cNvSpPr>
            <a:spLocks noChangeArrowheads="1"/>
          </p:cNvSpPr>
          <p:nvPr/>
        </p:nvSpPr>
        <p:spPr bwMode="auto">
          <a:xfrm>
            <a:off x="5357813" y="4559300"/>
            <a:ext cx="3257550" cy="574675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/>
              <a:t>Ciphertext</a:t>
            </a:r>
          </a:p>
        </p:txBody>
      </p:sp>
      <p:sp>
        <p:nvSpPr>
          <p:cNvPr id="138250" name="AutoShape 8"/>
          <p:cNvSpPr>
            <a:spLocks noChangeArrowheads="1"/>
          </p:cNvSpPr>
          <p:nvPr/>
        </p:nvSpPr>
        <p:spPr bwMode="auto">
          <a:xfrm>
            <a:off x="7431088" y="3086100"/>
            <a:ext cx="1073150" cy="3492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Code</a:t>
            </a:r>
          </a:p>
        </p:txBody>
      </p:sp>
      <p:sp>
        <p:nvSpPr>
          <p:cNvPr id="138251" name="Line 9"/>
          <p:cNvSpPr>
            <a:spLocks noChangeShapeType="1"/>
          </p:cNvSpPr>
          <p:nvPr/>
        </p:nvSpPr>
        <p:spPr bwMode="auto">
          <a:xfrm>
            <a:off x="6084166" y="2701375"/>
            <a:ext cx="1365971" cy="365676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38252" name="Line 10"/>
          <p:cNvSpPr>
            <a:spLocks noChangeShapeType="1"/>
          </p:cNvSpPr>
          <p:nvPr/>
        </p:nvSpPr>
        <p:spPr bwMode="auto">
          <a:xfrm>
            <a:off x="7954962" y="2723828"/>
            <a:ext cx="549276" cy="34639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38253" name="Rectangle 11"/>
          <p:cNvSpPr>
            <a:spLocks noChangeArrowheads="1"/>
          </p:cNvSpPr>
          <p:nvPr/>
        </p:nvSpPr>
        <p:spPr bwMode="auto">
          <a:xfrm>
            <a:off x="7726363" y="3433763"/>
            <a:ext cx="530225" cy="563562"/>
          </a:xfrm>
          <a:prstGeom prst="rect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EDC</a:t>
            </a:r>
          </a:p>
        </p:txBody>
      </p:sp>
      <p:sp>
        <p:nvSpPr>
          <p:cNvPr id="138254" name="Rectangle 12"/>
          <p:cNvSpPr>
            <a:spLocks noChangeArrowheads="1"/>
          </p:cNvSpPr>
          <p:nvPr/>
        </p:nvSpPr>
        <p:spPr bwMode="auto">
          <a:xfrm>
            <a:off x="5724525" y="3449638"/>
            <a:ext cx="1981200" cy="574675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</a:t>
            </a:r>
          </a:p>
        </p:txBody>
      </p:sp>
      <p:pic>
        <p:nvPicPr>
          <p:cNvPr id="62477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163" y="2478882"/>
            <a:ext cx="2711450" cy="194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90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62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62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EC0E8F5-6DB8-4AEF-A6B6-A33E3DF1C51C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93</a:t>
            </a:fld>
            <a:endParaRPr lang="en-US" altLang="he-IL" sz="1800"/>
          </a:p>
        </p:txBody>
      </p:sp>
      <p:sp>
        <p:nvSpPr>
          <p:cNvPr id="14029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/>
              <a:t>Encryption and Error Detection (2)</a:t>
            </a:r>
          </a:p>
        </p:txBody>
      </p:sp>
      <p:sp>
        <p:nvSpPr>
          <p:cNvPr id="14029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4541838" cy="4981575"/>
          </a:xfrm>
        </p:spPr>
        <p:txBody>
          <a:bodyPr/>
          <a:lstStyle/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/>
              <a:t>Does Encrypt-then-Add-EDC protect integrity?</a:t>
            </a:r>
          </a:p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/>
              <a:t>No… </a:t>
            </a:r>
          </a:p>
          <a:p>
            <a:pPr marL="736600" lvl="1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/>
              <a:t>Example: WEP (next)</a:t>
            </a:r>
          </a:p>
          <a:p>
            <a:pPr marL="736600" lvl="1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/>
              <a:t>Integrity / authenticity: next topic </a:t>
            </a:r>
          </a:p>
        </p:txBody>
      </p:sp>
      <p:sp>
        <p:nvSpPr>
          <p:cNvPr id="140293" name="Rectangle 3"/>
          <p:cNvSpPr>
            <a:spLocks noChangeArrowheads="1"/>
          </p:cNvSpPr>
          <p:nvPr/>
        </p:nvSpPr>
        <p:spPr bwMode="auto">
          <a:xfrm>
            <a:off x="4645025" y="1062038"/>
            <a:ext cx="4189413" cy="515937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Message</a:t>
            </a:r>
          </a:p>
        </p:txBody>
      </p:sp>
      <p:sp>
        <p:nvSpPr>
          <p:cNvPr id="140294" name="AutoShape 4"/>
          <p:cNvSpPr>
            <a:spLocks noChangeArrowheads="1"/>
          </p:cNvSpPr>
          <p:nvPr/>
        </p:nvSpPr>
        <p:spPr bwMode="auto">
          <a:xfrm>
            <a:off x="4645025" y="1563688"/>
            <a:ext cx="4189413" cy="5746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Compress</a:t>
            </a:r>
          </a:p>
        </p:txBody>
      </p:sp>
      <p:sp>
        <p:nvSpPr>
          <p:cNvPr id="140295" name="Rectangle 5"/>
          <p:cNvSpPr>
            <a:spLocks noChangeArrowheads="1"/>
          </p:cNvSpPr>
          <p:nvPr/>
        </p:nvSpPr>
        <p:spPr bwMode="auto">
          <a:xfrm>
            <a:off x="5707063" y="2138363"/>
            <a:ext cx="2051050" cy="574675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</a:t>
            </a:r>
          </a:p>
        </p:txBody>
      </p:sp>
      <p:sp>
        <p:nvSpPr>
          <p:cNvPr id="140296" name="AutoShape 6"/>
          <p:cNvSpPr>
            <a:spLocks noChangeArrowheads="1"/>
          </p:cNvSpPr>
          <p:nvPr/>
        </p:nvSpPr>
        <p:spPr bwMode="auto">
          <a:xfrm rot="10800000">
            <a:off x="5402263" y="2722563"/>
            <a:ext cx="2687637" cy="5461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040 w 21600"/>
              <a:gd name="T13" fmla="*/ 3040 h 21600"/>
              <a:gd name="T14" fmla="*/ 18560 w 21600"/>
              <a:gd name="T15" fmla="*/ 1856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480" y="21600"/>
                </a:lnTo>
                <a:lnTo>
                  <a:pt x="1912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Encrypt</a:t>
            </a:r>
          </a:p>
        </p:txBody>
      </p:sp>
      <p:sp>
        <p:nvSpPr>
          <p:cNvPr id="140297" name="Rectangle 7"/>
          <p:cNvSpPr>
            <a:spLocks noChangeArrowheads="1"/>
          </p:cNvSpPr>
          <p:nvPr/>
        </p:nvSpPr>
        <p:spPr bwMode="auto">
          <a:xfrm>
            <a:off x="5386388" y="3286125"/>
            <a:ext cx="2684462" cy="574675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/>
              <a:t>Ciphertext</a:t>
            </a:r>
          </a:p>
        </p:txBody>
      </p:sp>
      <p:sp>
        <p:nvSpPr>
          <p:cNvPr id="140298" name="AutoShape 8"/>
          <p:cNvSpPr>
            <a:spLocks noChangeArrowheads="1"/>
          </p:cNvSpPr>
          <p:nvPr/>
        </p:nvSpPr>
        <p:spPr bwMode="auto">
          <a:xfrm>
            <a:off x="7770813" y="4203700"/>
            <a:ext cx="1073150" cy="3492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Code</a:t>
            </a:r>
          </a:p>
        </p:txBody>
      </p:sp>
      <p:sp>
        <p:nvSpPr>
          <p:cNvPr id="140299" name="Line 9"/>
          <p:cNvSpPr>
            <a:spLocks noChangeShapeType="1"/>
          </p:cNvSpPr>
          <p:nvPr/>
        </p:nvSpPr>
        <p:spPr bwMode="auto">
          <a:xfrm>
            <a:off x="5397500" y="3863975"/>
            <a:ext cx="2478088" cy="3397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40300" name="Line 10"/>
          <p:cNvSpPr>
            <a:spLocks noChangeShapeType="1"/>
          </p:cNvSpPr>
          <p:nvPr/>
        </p:nvSpPr>
        <p:spPr bwMode="auto">
          <a:xfrm>
            <a:off x="8053388" y="3849688"/>
            <a:ext cx="766762" cy="3524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40301" name="Rectangle 11"/>
          <p:cNvSpPr>
            <a:spLocks noChangeArrowheads="1"/>
          </p:cNvSpPr>
          <p:nvPr/>
        </p:nvSpPr>
        <p:spPr bwMode="auto">
          <a:xfrm>
            <a:off x="5407025" y="4552950"/>
            <a:ext cx="2655888" cy="574675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dirty="0"/>
              <a:t>Ciphertext</a:t>
            </a:r>
          </a:p>
        </p:txBody>
      </p:sp>
      <p:sp>
        <p:nvSpPr>
          <p:cNvPr id="140302" name="Line 12"/>
          <p:cNvSpPr>
            <a:spLocks noChangeShapeType="1"/>
          </p:cNvSpPr>
          <p:nvPr/>
        </p:nvSpPr>
        <p:spPr bwMode="auto">
          <a:xfrm>
            <a:off x="8062913" y="3849688"/>
            <a:ext cx="1587" cy="3683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40303" name="Line 13"/>
          <p:cNvSpPr>
            <a:spLocks noChangeShapeType="1"/>
          </p:cNvSpPr>
          <p:nvPr/>
        </p:nvSpPr>
        <p:spPr bwMode="auto">
          <a:xfrm>
            <a:off x="5407025" y="3849688"/>
            <a:ext cx="1588" cy="7032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40304" name="Rectangle 14"/>
          <p:cNvSpPr>
            <a:spLocks noChangeArrowheads="1"/>
          </p:cNvSpPr>
          <p:nvPr/>
        </p:nvSpPr>
        <p:spPr bwMode="auto">
          <a:xfrm>
            <a:off x="8053388" y="4552950"/>
            <a:ext cx="530225" cy="563563"/>
          </a:xfrm>
          <a:prstGeom prst="rect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EDC</a:t>
            </a:r>
          </a:p>
        </p:txBody>
      </p:sp>
    </p:spTree>
    <p:extLst>
      <p:ext uri="{BB962C8B-B14F-4D97-AF65-F5344CB8AC3E}">
        <p14:creationId xmlns:p14="http://schemas.microsoft.com/office/powerpoint/2010/main" val="30092354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Encryption: Final Words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Basic goal of cryptography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Focus: computationally-limited adversaries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Principles: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Kerckhoff’s</a:t>
            </a:r>
            <a:r>
              <a:rPr lang="en-US" dirty="0"/>
              <a:t>: Known Design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Sufficient Key Space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Crypto Building Block: build schemes from simple, standard functions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Constructions &amp; reductions: </a:t>
            </a:r>
            <a:r>
              <a:rPr lang="en-US" dirty="0" err="1"/>
              <a:t>PRG</a:t>
            </a:r>
            <a:r>
              <a:rPr lang="en-US" dirty="0" err="1">
                <a:sym typeface="Wingdings" panose="05000000000000000000" pitchFamily="2" charset="2"/>
              </a:rPr>
              <a:t>PRFPRPEnc</a:t>
            </a:r>
            <a:endParaRPr lang="en-US" dirty="0">
              <a:sym typeface="Wingdings" panose="05000000000000000000" pitchFamily="2" charset="2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Secure system design: easy to use securely, hard to use incorrectly!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0793128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DF47FC3-148E-42B8-81BF-76155AD45E0D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95</a:t>
            </a:fld>
            <a:endParaRPr lang="en-US" altLang="he-IL" sz="1800"/>
          </a:p>
        </p:txBody>
      </p:sp>
      <p:sp>
        <p:nvSpPr>
          <p:cNvPr id="14848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Encryption: Final Words...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8229600" cy="498157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sz="2100" dirty="0"/>
              <a:t>Many variants… 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sz="2100" dirty="0"/>
              <a:t>One important example is Homomorphic encryption: E(m</a:t>
            </a:r>
            <a:r>
              <a:rPr lang="en-US" sz="2100" baseline="-25000" dirty="0"/>
              <a:t>1</a:t>
            </a:r>
            <a:r>
              <a:rPr lang="en-US" sz="2100" dirty="0"/>
              <a:t>+m</a:t>
            </a:r>
            <a:r>
              <a:rPr lang="en-US" sz="2100" baseline="-25000" dirty="0"/>
              <a:t>2</a:t>
            </a:r>
            <a:r>
              <a:rPr lang="en-US" sz="2100" dirty="0"/>
              <a:t>)=</a:t>
            </a:r>
            <a:r>
              <a:rPr lang="en-US" sz="2100" dirty="0" err="1"/>
              <a:t>EncAdd</a:t>
            </a:r>
            <a:r>
              <a:rPr lang="en-US" sz="2100" dirty="0"/>
              <a:t>(E(m</a:t>
            </a:r>
            <a:r>
              <a:rPr lang="en-US" sz="2100" baseline="-25000" dirty="0"/>
              <a:t>1</a:t>
            </a:r>
            <a:r>
              <a:rPr lang="en-US" sz="2100" dirty="0"/>
              <a:t>),E(m</a:t>
            </a:r>
            <a:r>
              <a:rPr lang="en-US" sz="2100" baseline="-25000" dirty="0"/>
              <a:t>2</a:t>
            </a:r>
            <a:r>
              <a:rPr lang="en-US" sz="2100" dirty="0"/>
              <a:t>))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sz="2000" dirty="0"/>
              <a:t>Where </a:t>
            </a:r>
            <a:r>
              <a:rPr lang="en-US" sz="2000" dirty="0" err="1"/>
              <a:t>EncAdd</a:t>
            </a:r>
            <a:r>
              <a:rPr lang="en-US" sz="2000" dirty="0"/>
              <a:t> is an efficient algorithm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sz="2000" dirty="0"/>
              <a:t>Fully-</a:t>
            </a:r>
            <a:r>
              <a:rPr lang="en-US" sz="2000" dirty="0" err="1"/>
              <a:t>homomorphic</a:t>
            </a:r>
            <a:r>
              <a:rPr lang="en-US" sz="2000" dirty="0"/>
              <a:t> :  also E(m1*m2)=</a:t>
            </a:r>
            <a:r>
              <a:rPr lang="en-US" sz="2000" dirty="0" err="1"/>
              <a:t>EncMult</a:t>
            </a:r>
            <a:r>
              <a:rPr lang="en-US" sz="2000" dirty="0"/>
              <a:t>(E(m1), E(m2))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sz="2000" dirty="0"/>
              <a:t>Very inefficient designs, huge keys… but lots of research!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http://AmirHerzberg.com</a:t>
            </a:r>
            <a:endParaRPr lang="en-US"/>
          </a:p>
        </p:txBody>
      </p:sp>
      <p:sp>
        <p:nvSpPr>
          <p:cNvPr id="150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EE1AC2-219F-482D-A41F-931BF299063F}" type="slidenum">
              <a:rPr lang="he-IL" altLang="he-IL" sz="1200">
                <a:latin typeface="Garamond" panose="02020404030301010803" pitchFamily="18" charset="0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96</a:t>
            </a:fld>
            <a:endParaRPr lang="en-US" altLang="he-IL" sz="1200">
              <a:latin typeface="Garamond" panose="02020404030301010803" pitchFamily="18" charset="0"/>
              <a:cs typeface="Arial Unicode MS" panose="020B0604020202020204" pitchFamily="34" charset="-128"/>
            </a:endParaRPr>
          </a:p>
        </p:txBody>
      </p:sp>
      <p:sp>
        <p:nvSpPr>
          <p:cNvPr id="1505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524000"/>
            <a:ext cx="7623175" cy="1752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5600"/>
              <a:t>Thank You!</a:t>
            </a:r>
          </a:p>
        </p:txBody>
      </p:sp>
      <p:sp>
        <p:nvSpPr>
          <p:cNvPr id="15053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3886200"/>
            <a:ext cx="8077200" cy="1752600"/>
          </a:xfrm>
        </p:spPr>
        <p:txBody>
          <a:bodyPr lIns="90000" tIns="46800" rIns="90000" bIns="46800"/>
          <a:lstStyle/>
          <a:p>
            <a:pPr marL="0" indent="0" eaLnBrk="1" hangingPunct="1">
              <a:spcBef>
                <a:spcPts val="650"/>
              </a:spcBef>
              <a:buClrTx/>
              <a:buSzPct val="6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he-IL" sz="2600" b="1" dirty="0"/>
              <a:t>Amir Herzberg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Common mistakes - </a:t>
            </a:r>
          </a:p>
        </p:txBody>
      </p:sp>
      <p:sp>
        <p:nvSpPr>
          <p:cNvPr id="1228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See eg </a:t>
            </a:r>
            <a:r>
              <a:rPr lang="en-US" altLang="en-US" b="1">
                <a:hlinkClick r:id="rId2" action="ppaction://hlinkfile"/>
              </a:rPr>
              <a:t>An Empirical Study of Cryptographic Misuse in Android Applications</a:t>
            </a:r>
            <a:r>
              <a:rPr lang="en-US" altLang="en-US" b="1"/>
              <a:t> (CCS’13)</a:t>
            </a:r>
            <a:endParaRPr lang="en-US" altLang="en-US"/>
          </a:p>
        </p:txBody>
      </p:sp>
    </p:spTree>
  </p:cSld>
  <p:clrMapOvr>
    <a:masterClrMapping/>
  </p:clrMapOvr>
  <p:transition spd="slow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E122B86-5AD3-4275-97F9-834F2E59036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98</a:t>
            </a:fld>
            <a:endParaRPr lang="en-US" altLang="he-IL" sz="1800"/>
          </a:p>
        </p:txBody>
      </p:sp>
      <p:sp>
        <p:nvSpPr>
          <p:cNvPr id="12493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4687" cy="137477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Deployment Issues</a:t>
            </a:r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8226425" cy="4978400"/>
          </a:xfrm>
        </p:spPr>
        <p:txBody>
          <a:bodyPr/>
          <a:lstStyle/>
          <a:p>
            <a:pPr indent="-339725" eaLnBrk="1" hangingPunct="1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– PK-crypto is slow; how to encrypt long </a:t>
            </a:r>
            <a:r>
              <a:rPr lang="en-US" altLang="he-IL" dirty="0" err="1"/>
              <a:t>msgs</a:t>
            </a:r>
            <a:r>
              <a:rPr lang="en-US" altLang="he-IL" dirty="0"/>
              <a:t>?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– Encryption and compression ? 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– Dealing with errors (and corruptions)</a:t>
            </a:r>
          </a:p>
          <a:p>
            <a:pPr indent="-339725" eaLnBrk="1" hangingPunct="1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-- Versions: downgrade attacks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he-IL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CTR mode </a:t>
            </a:r>
          </a:p>
        </p:txBody>
      </p:sp>
      <p:sp>
        <p:nvSpPr>
          <p:cNvPr id="1218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97661</TotalTime>
  <Words>8780</Words>
  <Application>Microsoft Office PowerPoint</Application>
  <PresentationFormat>On-screen Show (4:3)</PresentationFormat>
  <Paragraphs>1560</Paragraphs>
  <Slides>99</Slides>
  <Notes>76</Notes>
  <HiddenSlides>16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99</vt:i4>
      </vt:variant>
    </vt:vector>
  </HeadingPairs>
  <TitlesOfParts>
    <vt:vector size="110" baseType="lpstr">
      <vt:lpstr>Arial</vt:lpstr>
      <vt:lpstr>Cambria Math</vt:lpstr>
      <vt:lpstr>Courier New</vt:lpstr>
      <vt:lpstr>Garamond</vt:lpstr>
      <vt:lpstr>Gill Sans MT</vt:lpstr>
      <vt:lpstr>Rage Italic</vt:lpstr>
      <vt:lpstr>Symbol</vt:lpstr>
      <vt:lpstr>Times New Roman</vt:lpstr>
      <vt:lpstr>Wingdings</vt:lpstr>
      <vt:lpstr>Office Theme</vt:lpstr>
      <vt:lpstr>1_Office Theme</vt:lpstr>
      <vt:lpstr>Encryption, Decryption, Correctness</vt:lpstr>
      <vt:lpstr>What are Public Key Signatures? </vt:lpstr>
      <vt:lpstr>Kerckhoffs’ Known Design Principle [1883]</vt:lpstr>
      <vt:lpstr>Exhaustive Key Search</vt:lpstr>
      <vt:lpstr>Encryption attacker models</vt:lpstr>
      <vt:lpstr>Exhaustive Key Search</vt:lpstr>
      <vt:lpstr>Encryption attacker models</vt:lpstr>
      <vt:lpstr>Exhaustive Key Search</vt:lpstr>
      <vt:lpstr>Encryption attacker models</vt:lpstr>
      <vt:lpstr>Table-Lookup: a Generic CPA</vt:lpstr>
      <vt:lpstr>Encryption attacker models</vt:lpstr>
      <vt:lpstr>The Attack Models Championship</vt:lpstr>
      <vt:lpstr>Attack Models: Crypto vs. NetSec</vt:lpstr>
      <vt:lpstr>Sufficient Effective Key Length</vt:lpstr>
      <vt:lpstr>Sufficient Effective Key Length</vt:lpstr>
      <vt:lpstr>One-Time-Pad (OTP)</vt:lpstr>
      <vt:lpstr>One-Time-Pad: Example, Properties</vt:lpstr>
      <vt:lpstr>Unconditional vs. Computational Security</vt:lpstr>
      <vt:lpstr>Can we do computationally-secure |k|&lt;&lt;|m| variant of OTP? </vt:lpstr>
      <vt:lpstr>Pseudo-Random Generator Stream Cipher </vt:lpstr>
      <vt:lpstr>Pseudo-Random Generator (PRG)</vt:lpstr>
      <vt:lpstr>Pseudo-Random Generator (PRG)</vt:lpstr>
      <vt:lpstr>Many PRG proposals…</vt:lpstr>
      <vt:lpstr>Many PRG proposals…</vt:lpstr>
      <vt:lpstr>Add on GSM’s A5/1, A5/2</vt:lpstr>
      <vt:lpstr>Example: RC4 Stream Cipher </vt:lpstr>
      <vt:lpstr>Example: Misusing Stream-Ciphers</vt:lpstr>
      <vt:lpstr>Example: Misusing Stream-Cipher</vt:lpstr>
      <vt:lpstr>Recall: PRG Stream Cipher (1)</vt:lpstr>
      <vt:lpstr>Recall: PRG Stream Cipher (2)</vt:lpstr>
      <vt:lpstr>A Stateless Stream Cipher? </vt:lpstr>
      <vt:lpstr>First, what’s a (‘truly’) random function f?</vt:lpstr>
      <vt:lpstr>What’s a (‘truly’) random function?</vt:lpstr>
      <vt:lpstr>What’s a (‘truly’) random function?</vt:lpstr>
      <vt:lpstr>Exercise: Random Function Stateful Stream Cipher</vt:lpstr>
      <vt:lpstr>Exercise: Random Function Stateful Stream Cipher</vt:lpstr>
      <vt:lpstr>Random Function Stateless Stream Cipher</vt:lpstr>
      <vt:lpstr>Random Function Stateless Encryption</vt:lpstr>
      <vt:lpstr>Avoiding State: Pseudo-Random Function</vt:lpstr>
      <vt:lpstr>Constructing a PRF</vt:lpstr>
      <vt:lpstr>Avoiding State: Pseudo-Random Function</vt:lpstr>
      <vt:lpstr>PRF Applications (1)</vt:lpstr>
      <vt:lpstr>PRF Applications (2)</vt:lpstr>
      <vt:lpstr>‘Stateless stream cipher’ using PRF</vt:lpstr>
      <vt:lpstr>PRF Applications</vt:lpstr>
      <vt:lpstr>We defined security for PRG and PRF.  But…   what about security of encryption??</vt:lpstr>
      <vt:lpstr>Exercise: define secure encryption</vt:lpstr>
      <vt:lpstr>Defining Secure Encryption</vt:lpstr>
      <vt:lpstr>Conservative Design Principle</vt:lpstr>
      <vt:lpstr>Cryptanalysis Success Criteria</vt:lpstr>
      <vt:lpstr>Defining Secure Encryption</vt:lpstr>
      <vt:lpstr>Attacker Capabilities / Model</vt:lpstr>
      <vt:lpstr>Indistinguishability: Encryption is like disguise…</vt:lpstr>
      <vt:lpstr>Defining Indistinguishable Encryption</vt:lpstr>
      <vt:lpstr>Defining: IND-CPA Encryption</vt:lpstr>
      <vt:lpstr>PowerPoint Presentation</vt:lpstr>
      <vt:lpstr>What’s next?  Present a secure cryptosystem?  … provably secure w/o assumptions ?   Unlikely: Proof of security  P ≠ NP  (similar argument to PRF)  Instead, let’s build secure encryption from PRF ! (I.e.,  IND-CPA – if PRF is secure) Actually, we’ll use block cipher (and build it) </vt:lpstr>
      <vt:lpstr>Block Ciphers</vt:lpstr>
      <vt:lpstr>News!!! ConCrypt Announcement</vt:lpstr>
      <vt:lpstr>PRP: (Invertible) Pseudo-Random Permutation</vt:lpstr>
      <vt:lpstr>Block Cipher / Pseudo-Random Permutation</vt:lpstr>
      <vt:lpstr>Crypto Building-Blocks Principle</vt:lpstr>
      <vt:lpstr>Why standardize block ciphers,  and not encryption? </vt:lpstr>
      <vt:lpstr>The Feistel Block-cipher Construction</vt:lpstr>
      <vt:lpstr>PRPEncryption: Modes of Operation</vt:lpstr>
      <vt:lpstr>Block Cipher Modes of Operation</vt:lpstr>
      <vt:lpstr>Per-Block Random (PBR) mode </vt:lpstr>
      <vt:lpstr>Per-block random mode is IND-CPA </vt:lpstr>
      <vt:lpstr>Encryption Modes of Operation</vt:lpstr>
      <vt:lpstr>Output-Feedback (OFB) Mode</vt:lpstr>
      <vt:lpstr>Output-Feedback (OFB) Mode</vt:lpstr>
      <vt:lpstr>Output-Feedback (OFB) Mode</vt:lpstr>
      <vt:lpstr>Cipher-Feedback Block (CFB) Encryption</vt:lpstr>
      <vt:lpstr>Cipher-Feedback Block (CFB) Encryption</vt:lpstr>
      <vt:lpstr>Cipher-Feedback Block (CFB) Encryption</vt:lpstr>
      <vt:lpstr>Cipher Block Chaining (CBC) Mode</vt:lpstr>
      <vt:lpstr>Security of CBC mode </vt:lpstr>
      <vt:lpstr>Security of CBC mode (2)</vt:lpstr>
      <vt:lpstr>Encryption Modes of Operation</vt:lpstr>
      <vt:lpstr>Note: Padding Encryption</vt:lpstr>
      <vt:lpstr>PKCS#5* padding (e.g.: 8 byte block)</vt:lpstr>
      <vt:lpstr>Feedback-CCA attack on CBC with PKCS#5 </vt:lpstr>
      <vt:lpstr>Ensuring CCA Security</vt:lpstr>
      <vt:lpstr>Use Case: WEP (In)Security</vt:lpstr>
      <vt:lpstr>WEP Integrity</vt:lpstr>
      <vt:lpstr>WEP Authentication… &amp; Encryption</vt:lpstr>
      <vt:lpstr>WEP Encryption</vt:lpstr>
      <vt:lpstr>Hybrid Encryption (`enveloping`)</vt:lpstr>
      <vt:lpstr>Encryption: at what phase? </vt:lpstr>
      <vt:lpstr>Exploiting Length-Exposure</vt:lpstr>
      <vt:lpstr>Encryption: at what phase? </vt:lpstr>
      <vt:lpstr>Error Detection / Correction </vt:lpstr>
      <vt:lpstr>Encryption and Error Detection (2)</vt:lpstr>
      <vt:lpstr>Encryption: Final Words</vt:lpstr>
      <vt:lpstr>Encryption: Final Words...</vt:lpstr>
      <vt:lpstr>Thank You!</vt:lpstr>
      <vt:lpstr>Common mistakes - </vt:lpstr>
      <vt:lpstr>Deployment Issues</vt:lpstr>
      <vt:lpstr>CTR mode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Cryptanalysis-tolerant Hashing and Commitment</dc:title>
  <dc:creator>Amir Herzberg</dc:creator>
  <cp:lastModifiedBy>Anna Gorbenko</cp:lastModifiedBy>
  <cp:revision>738</cp:revision>
  <cp:lastPrinted>2017-03-12T17:58:09Z</cp:lastPrinted>
  <dcterms:created xsi:type="dcterms:W3CDTF">2003-03-23T06:19:47Z</dcterms:created>
  <dcterms:modified xsi:type="dcterms:W3CDTF">2020-01-23T13:38:14Z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