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446" r:id="rId2"/>
    <p:sldId id="368" r:id="rId3"/>
    <p:sldId id="369" r:id="rId4"/>
    <p:sldId id="377" r:id="rId5"/>
    <p:sldId id="420" r:id="rId6"/>
    <p:sldId id="272" r:id="rId7"/>
    <p:sldId id="269" r:id="rId8"/>
    <p:sldId id="448" r:id="rId9"/>
    <p:sldId id="455" r:id="rId10"/>
    <p:sldId id="422" r:id="rId11"/>
    <p:sldId id="275" r:id="rId12"/>
    <p:sldId id="453" r:id="rId13"/>
    <p:sldId id="277" r:id="rId14"/>
    <p:sldId id="273" r:id="rId15"/>
    <p:sldId id="424" r:id="rId16"/>
    <p:sldId id="425" r:id="rId17"/>
    <p:sldId id="464" r:id="rId18"/>
    <p:sldId id="467" r:id="rId19"/>
    <p:sldId id="278" r:id="rId20"/>
    <p:sldId id="279" r:id="rId21"/>
    <p:sldId id="280" r:id="rId22"/>
    <p:sldId id="281" r:id="rId23"/>
    <p:sldId id="282" r:id="rId24"/>
    <p:sldId id="450" r:id="rId25"/>
    <p:sldId id="451" r:id="rId26"/>
    <p:sldId id="452" r:id="rId27"/>
    <p:sldId id="466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306" r:id="rId37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A90E5-337B-8B66-C67F-8B6B40D8FBDB}" v="2" dt="2020-02-03T15:04:40.508"/>
    <p1510:client id="{9ACC401B-2BE4-5E84-7035-E2DEDDCAE036}" v="1" dt="2020-01-31T13:30:04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3981" autoAdjust="0"/>
  </p:normalViewPr>
  <p:slideViewPr>
    <p:cSldViewPr>
      <p:cViewPr varScale="1">
        <p:scale>
          <a:sx n="65" d="100"/>
          <a:sy n="65" d="100"/>
        </p:scale>
        <p:origin x="1272" y="72"/>
      </p:cViewPr>
      <p:guideLst>
        <p:guide orient="horz" pos="3884"/>
        <p:guide pos="2880"/>
      </p:guideLst>
    </p:cSldViewPr>
  </p:slideViewPr>
  <p:outlineViewPr>
    <p:cViewPr varScale="1">
      <p:scale>
        <a:sx n="170" d="200"/>
        <a:sy n="170" d="200"/>
      </p:scale>
      <p:origin x="0" y="124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7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4E4532-0E2C-4EC8-B92C-62A0D1A7C274}" type="slidenum">
              <a:rPr lang="he-IL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192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6CA9B04-E505-44D7-B968-EF6E0B7CC2E4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19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96231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A3E96-4A6E-41D0-9F7E-AF66AA8B07F6}" type="slidenum">
              <a:rPr lang="he-IL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704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475AC9-4A56-4951-8890-977A7F7B15B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70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3350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A3E96-4A6E-41D0-9F7E-AF66AA8B07F6}" type="slidenum">
              <a:rPr lang="he-IL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8704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475AC9-4A56-4951-8890-977A7F7B15B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70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2333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498982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5D6BE9-B011-4FEA-99A6-768D61ED0C49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849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0763" y="711200"/>
            <a:ext cx="4737100" cy="3552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863" y="4500563"/>
            <a:ext cx="542290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180084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5D6BE9-B011-4FEA-99A6-768D61ED0C49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849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0763" y="711200"/>
            <a:ext cx="4737100" cy="3552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863" y="4500563"/>
            <a:ext cx="542290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8653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5D6BE9-B011-4FEA-99A6-768D61ED0C49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849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0763" y="711200"/>
            <a:ext cx="4737100" cy="3552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863" y="4500563"/>
            <a:ext cx="542290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6165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704359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988337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03256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9853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472E2-37C8-4125-9E52-2D71070AC4E1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9114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A5DED-4BBF-41F8-9174-B6501BCEE8F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11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Parallel mode – see</a:t>
            </a:r>
            <a:r>
              <a:rPr lang="en-US" altLang="en-US" baseline="0" dirty="0"/>
              <a:t> [BR02]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120665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611CC6-5764-4617-858D-2F449D643B39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9216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9A9682-D8C4-4C49-9D02-B5DFFA3346AE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21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70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88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Corollary follows from </a:t>
            </a:r>
            <a:r>
              <a:rPr lang="en-US" altLang="en-US" sz="1300">
                <a:latin typeface="Arial" panose="020B0604020202020204" pitchFamily="34" charset="0"/>
                <a:cs typeface="Arial" panose="020B0604020202020204" pitchFamily="34" charset="0"/>
              </a:rPr>
              <a:t>`FIL-PRF is FIL-MAC` theorem</a:t>
            </a:r>
          </a:p>
        </p:txBody>
      </p:sp>
    </p:spTree>
    <p:extLst>
      <p:ext uri="{BB962C8B-B14F-4D97-AF65-F5344CB8AC3E}">
        <p14:creationId xmlns:p14="http://schemas.microsoft.com/office/powerpoint/2010/main" val="2781800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49A9B-1821-46BB-996A-2732D53EB8B5}" type="slidenum">
              <a:rPr lang="he-IL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31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5619B0-4329-4BDF-B6E2-2EFEDBA52D2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31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94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2557992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065647-58B8-4B80-9D23-DE82010F0246}" type="slidenum">
              <a:rPr lang="he-IL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421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6FA48DC-81E4-4A1E-A0D7-7A07B58A5197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421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8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For details see http://www-cse.ucsd.edu/~mihir/papers/cbc.pdf; in particular for VIL see section 5. </a:t>
            </a:r>
          </a:p>
        </p:txBody>
      </p:sp>
    </p:spTree>
    <p:extLst>
      <p:ext uri="{BB962C8B-B14F-4D97-AF65-F5344CB8AC3E}">
        <p14:creationId xmlns:p14="http://schemas.microsoft.com/office/powerpoint/2010/main" val="4215867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5DFCDD-57D9-4D80-9D1C-148B7CE5AE5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2/4/2020</a:t>
            </a:fld>
            <a:endParaRPr lang="en-US" altLang="en-US" sz="1300"/>
          </a:p>
        </p:txBody>
      </p:sp>
      <p:sp>
        <p:nvSpPr>
          <p:cNvPr id="163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3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C508DE-D597-4F17-970C-E7212B58D58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163845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DFF20395-451C-4374-B6ED-9C89A9375785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24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3846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3847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3848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3849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3850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94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12CA12-B66F-42AB-80CB-BEF8EC8C0814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2/4/2020</a:t>
            </a:fld>
            <a:endParaRPr lang="en-US" altLang="en-US" sz="1300"/>
          </a:p>
        </p:txBody>
      </p:sp>
      <p:sp>
        <p:nvSpPr>
          <p:cNvPr id="164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4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107F5C-D148-47FA-A509-A54116C5D5BC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16486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4BC9C25C-2768-4010-A794-600BB0D8A4B3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25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487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487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1" indent="0" algn="l" defTabSz="44926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/>
              <a:t>Heuristic simplification of NMAC, which has a reduction to two assumptions on the hash</a:t>
            </a:r>
          </a:p>
          <a:p>
            <a:pPr defTabSz="449263" eaLnBrk="1" hangingPunct="1"/>
            <a:endParaRPr lang="he-IL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53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12CA12-B66F-42AB-80CB-BEF8EC8C0814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2/4/2020</a:t>
            </a:fld>
            <a:endParaRPr lang="en-US" altLang="en-US" sz="1300"/>
          </a:p>
        </p:txBody>
      </p:sp>
      <p:sp>
        <p:nvSpPr>
          <p:cNvPr id="164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4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107F5C-D148-47FA-A509-A54116C5D5BC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16486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4BC9C25C-2768-4010-A794-600BB0D8A4B3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26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487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487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1" indent="0" algn="l" defTabSz="44926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/>
              <a:t>Heuristic simplification of NMAC, which has a reduction to two assumptions on the hash</a:t>
            </a:r>
          </a:p>
          <a:p>
            <a:pPr defTabSz="449263" eaLnBrk="1" hangingPunct="1"/>
            <a:endParaRPr lang="he-IL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8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A940D3-28FD-4954-9641-5C5733000CA1}" type="slidenum">
              <a:rPr lang="he-IL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9626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E931A8-2C16-4855-9272-911439CA28C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62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66831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A940D3-28FD-4954-9641-5C5733000CA1}" type="slidenum">
              <a:rPr lang="he-IL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9626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E931A8-2C16-4855-9272-911439CA28C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62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51138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4309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626564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81054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023380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6336116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750488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10F581-0CCC-4834-A4B4-ADF94AA34870}" type="slidenum">
              <a:rPr lang="he-IL" altLang="en-US"/>
              <a:pPr eaLnBrk="1" hangingPunct="1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9933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12B9C0-4D65-48FD-B4E8-4A9787EEC89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93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35588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10F581-0CCC-4834-A4B4-ADF94AA34870}" type="slidenum">
              <a:rPr lang="he-IL" altLang="en-US"/>
              <a:pPr eaLnBrk="1" hangingPunct="1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9933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12B9C0-4D65-48FD-B4E8-4A9787EEC89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93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dirty="0"/>
              <a:t>Attack on </a:t>
            </a:r>
            <a:r>
              <a:rPr lang="en-US" altLang="en-US" dirty="0" err="1"/>
              <a:t>auth</a:t>
            </a:r>
            <a:r>
              <a:rPr lang="en-US" altLang="en-US" baseline="0" dirty="0"/>
              <a:t> using </a:t>
            </a:r>
            <a:r>
              <a:rPr lang="en-US" altLang="en-US" baseline="0" dirty="0" err="1"/>
              <a:t>EtA</a:t>
            </a:r>
            <a:r>
              <a:rPr lang="en-US" altLang="en-US" baseline="0" dirty="0"/>
              <a:t>, works also for different keys: </a:t>
            </a:r>
            <a:r>
              <a:rPr lang="en-US" altLang="en-US" sz="3100" dirty="0">
                <a:solidFill>
                  <a:srgbClr val="FF3300"/>
                </a:solidFill>
              </a:rPr>
              <a:t>Forge: Let </a:t>
            </a:r>
            <a:r>
              <a:rPr lang="en-US" altLang="en-US" sz="3100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en-US" altLang="en-US" sz="3100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3100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100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3100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3100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(m+1)</a:t>
            </a:r>
            <a:r>
              <a:rPr lang="en-US" altLang="en-US" sz="1200" i="0" baseline="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 </a:t>
            </a:r>
            <a:endParaRPr lang="en-US" altLang="en-US" sz="3100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37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0CD13D-0632-4304-A203-96E1ABEEF5BA}" type="slidenum">
              <a:rPr lang="he-IL" altLang="en-US"/>
              <a:pPr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1187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51D8D7-1ED4-46CD-B979-4D7B9D3BB1AA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187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69748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B24D-294E-43B5-A171-136CA35513EA}" type="datetime1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2/4/2020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4AF251-9FF8-412D-BC95-B9499BDF9097}" type="slidenum"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502150"/>
            <a:ext cx="4972050" cy="426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69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B24D-294E-43B5-A171-136CA35513EA}" type="datetime1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2/4/2020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4AF251-9FF8-412D-BC95-B9499BDF9097}" type="slidenum"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502150"/>
            <a:ext cx="4972050" cy="426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6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C9CE58-4F76-42F6-AE8C-BB3C3CE69485}" type="slidenum">
              <a:rPr lang="he-IL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397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FEAA72-16AD-422F-B56B-C8316EE381C3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39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4732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75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1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613" y="260648"/>
            <a:ext cx="8922774" cy="2405831"/>
          </a:xfrm>
        </p:spPr>
        <p:txBody>
          <a:bodyPr/>
          <a:lstStyle/>
          <a:p>
            <a:pPr algn="ctr"/>
            <a:r>
              <a:rPr lang="en-US" altLang="en-US" sz="3600" dirty="0"/>
              <a:t>CSE 3400 - Introduction to Cyber Security </a:t>
            </a:r>
            <a:br>
              <a:rPr lang="en-US" altLang="en-US" sz="3600" dirty="0"/>
            </a:br>
            <a:r>
              <a:rPr lang="en-US" altLang="en-US" sz="3600" dirty="0"/>
              <a:t>(aka: Computer and Information Security)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sz="4400" dirty="0"/>
              <a:t>Topic 2:</a:t>
            </a:r>
            <a:br>
              <a:rPr lang="en-US" sz="4400" dirty="0"/>
            </a:br>
            <a:r>
              <a:rPr lang="en-US" sz="4400" dirty="0"/>
              <a:t>Message </a:t>
            </a:r>
            <a:r>
              <a:rPr lang="en-US" altLang="en-US" sz="4400" dirty="0"/>
              <a:t>Authentication and Hashing</a:t>
            </a:r>
            <a:endParaRPr lang="en-US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88013" y="4077072"/>
            <a:ext cx="7012379" cy="1752600"/>
          </a:xfrm>
        </p:spPr>
        <p:txBody>
          <a:bodyPr/>
          <a:lstStyle/>
          <a:p>
            <a:r>
              <a:rPr lang="en-US" dirty="0"/>
              <a:t>Prof. Amir Herzberg</a:t>
            </a:r>
          </a:p>
          <a:p>
            <a:r>
              <a:rPr lang="en-US" sz="2800" dirty="0"/>
              <a:t>Dept. of Computer Science &amp; Engineering</a:t>
            </a:r>
          </a:p>
          <a:p>
            <a:r>
              <a:rPr lang="en-US" sz="2800" dirty="0"/>
              <a:t>University of Connecticut</a:t>
            </a:r>
          </a:p>
          <a:p>
            <a:r>
              <a:rPr lang="en-US" altLang="en-US" sz="2000" dirty="0">
                <a:solidFill>
                  <a:srgbClr val="0070C0"/>
                </a:solidFill>
              </a:rPr>
              <a:t>Last updated: </a:t>
            </a:r>
            <a:fld id="{51306F68-59D6-4520-B9AF-824E2A52BD5B}" type="datetime1">
              <a:rPr lang="en-US" altLang="en-US" sz="2000">
                <a:solidFill>
                  <a:srgbClr val="0070C0"/>
                </a:solidFill>
              </a:rPr>
              <a:pPr/>
              <a:t>2/4/2020</a:t>
            </a:fld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5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Secure MAC 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88677" y="4894730"/>
                <a:ext cx="6912768" cy="541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/>
                    </a:solidFill>
                  </a:rPr>
                  <a:t>Q: what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𝐴𝐷𝑉</m:t>
                        </m:r>
                      </m:e>
                      <m:sup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∙|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except</m:t>
                        </m:r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mean??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77" y="4894730"/>
                <a:ext cx="6912768" cy="541110"/>
              </a:xfrm>
              <a:prstGeom prst="rect">
                <a:avLst/>
              </a:prstGeom>
              <a:blipFill>
                <a:blip r:embed="rId3"/>
                <a:stretch>
                  <a:fillRect l="-1761" t="-7692" b="-28571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6049" t="23165" r="13111" b="30110"/>
          <a:stretch/>
        </p:blipFill>
        <p:spPr>
          <a:xfrm>
            <a:off x="107504" y="1583597"/>
            <a:ext cx="8928992" cy="3311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6954" y="5517232"/>
                <a:ext cx="7356213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A: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𝐴𝐷𝑉</m:t>
                    </m:r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can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for any </a:t>
                </a:r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x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, except for </a:t>
                </a:r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x=m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54" y="5517232"/>
                <a:ext cx="7356213" cy="461665"/>
              </a:xfrm>
              <a:prstGeom prst="rect">
                <a:avLst/>
              </a:prstGeom>
              <a:blipFill>
                <a:blip r:embed="rId5"/>
                <a:stretch>
                  <a:fillRect l="-1242" t="-8974" b="-28205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/>
          <p:cNvSpPr/>
          <p:nvPr/>
        </p:nvSpPr>
        <p:spPr bwMode="auto">
          <a:xfrm>
            <a:off x="6660232" y="1772816"/>
            <a:ext cx="2022975" cy="693275"/>
          </a:xfrm>
          <a:prstGeom prst="wedgeRoundRectCallout">
            <a:avLst>
              <a:gd name="adj1" fmla="val -74897"/>
              <a:gd name="adj2" fmla="val 5575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/>
              <a:t>Or: fixed-length range / domain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52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MAC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6825"/>
            <a:ext cx="7772400" cy="2810247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dirty="0"/>
              <a:t>may expose information about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dirty="0"/>
              <a:t>!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Example: Let </a:t>
            </a:r>
            <a:r>
              <a:rPr lang="en-US" altLang="en-US" i="1" dirty="0"/>
              <a:t>MAC </a:t>
            </a:r>
            <a:r>
              <a:rPr lang="en-US" altLang="en-US" dirty="0"/>
              <a:t>be any secure MAC. Define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MAC’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dirty="0"/>
              <a:t>where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is least significant bit.</a:t>
            </a:r>
            <a:r>
              <a:rPr lang="en-US" altLang="en-US" i="1" dirty="0"/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MAC shows a key-holder computed it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Could be any key holder (even recipient)…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709" y="5639600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69346" y="5569979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024135" y="5381793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793899" y="4566251"/>
            <a:ext cx="144171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m=“xxx”,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948521" y="5631369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9" name="Picture 8" descr="Clipart - The &lt;strong&gt;Cheshire cat&lt;/strong&gt; from Alice in wonderl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20" y="4678075"/>
            <a:ext cx="1103346" cy="1025525"/>
          </a:xfrm>
          <a:prstGeom prst="rect">
            <a:avLst/>
          </a:prstGeom>
        </p:spPr>
      </p:pic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870504" y="3963455"/>
            <a:ext cx="1764385" cy="1920849"/>
          </a:xfrm>
          <a:prstGeom prst="wedgeEllipseCallout">
            <a:avLst>
              <a:gd name="adj1" fmla="val -58147"/>
              <a:gd name="adj2" fmla="val -10642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Cat, Bill and me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</p:txBody>
      </p:sp>
      <p:pic>
        <p:nvPicPr>
          <p:cNvPr id="11" name="Picture 10" descr="MOTUS A.D.: Bubba takes to the trail: The Boyz Are Back in ..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r="34250"/>
          <a:stretch/>
        </p:blipFill>
        <p:spPr>
          <a:xfrm>
            <a:off x="1959792" y="4587192"/>
            <a:ext cx="834107" cy="1052408"/>
          </a:xfrm>
          <a:prstGeom prst="rect">
            <a:avLst/>
          </a:prstGeom>
        </p:spPr>
      </p:pic>
      <p:pic>
        <p:nvPicPr>
          <p:cNvPr id="12" name="Picture 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37112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MAC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6825"/>
            <a:ext cx="7772400" cy="4899025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dirty="0"/>
              <a:t>may expose information about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dirty="0"/>
              <a:t>!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Example: Let </a:t>
            </a:r>
            <a:r>
              <a:rPr lang="en-US" altLang="en-US" i="1" dirty="0"/>
              <a:t>MAC </a:t>
            </a:r>
            <a:r>
              <a:rPr lang="en-US" altLang="en-US" dirty="0"/>
              <a:t>be any secure MAC. Define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MAC’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dirty="0"/>
              <a:t>where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is least significant bit.</a:t>
            </a:r>
            <a:r>
              <a:rPr lang="en-US" altLang="en-US" i="1" dirty="0"/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MAC shows a key-holder computed it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Could be any key holder (e.g. recipient)… </a:t>
            </a:r>
            <a:br>
              <a:rPr lang="en-US" altLang="en-US" dirty="0"/>
            </a:br>
            <a:r>
              <a:rPr lang="en-US" altLang="en-US" dirty="0">
                <a:latin typeface="Wingdings" panose="05000000000000000000" pitchFamily="2" charset="2"/>
              </a:rPr>
              <a:t></a:t>
            </a:r>
            <a:r>
              <a:rPr lang="en-US" altLang="en-US" dirty="0"/>
              <a:t> Specify sender, recipient in message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Could be re-transmission (old)… </a:t>
            </a:r>
            <a:br>
              <a:rPr lang="en-US" altLang="en-US" dirty="0"/>
            </a:br>
            <a:r>
              <a:rPr lang="en-US" altLang="en-US" dirty="0">
                <a:latin typeface="Wingdings" panose="05000000000000000000" pitchFamily="2" charset="2"/>
              </a:rPr>
              <a:t></a:t>
            </a:r>
            <a:r>
              <a:rPr lang="en-US" altLang="en-US" dirty="0"/>
              <a:t> Add time/counter/random challenge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More later</a:t>
            </a:r>
          </a:p>
        </p:txBody>
      </p:sp>
    </p:spTree>
    <p:extLst>
      <p:ext uri="{BB962C8B-B14F-4D97-AF65-F5344CB8AC3E}">
        <p14:creationId xmlns:p14="http://schemas.microsoft.com/office/powerpoint/2010/main" val="783141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Constructing MAC: Three Approaches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411" y="1057275"/>
            <a:ext cx="7983538" cy="4824412"/>
          </a:xfrm>
        </p:spPr>
        <p:txBody>
          <a:bodyPr/>
          <a:lstStyle/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Design `from scratch`, validate security by failure to cryptanalyze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Huge effort, risk </a:t>
            </a:r>
            <a:r>
              <a:rPr lang="en-US" altLang="en-US" sz="2200" dirty="0">
                <a:latin typeface="Wingdings" panose="05000000000000000000" pitchFamily="2" charset="2"/>
              </a:rPr>
              <a:t></a:t>
            </a:r>
            <a:r>
              <a:rPr lang="en-US" altLang="en-US" sz="2200" dirty="0"/>
              <a:t> do only for few `building blocks`</a:t>
            </a:r>
          </a:p>
          <a:p>
            <a:pPr marL="874713" lvl="1" indent="-417513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Maybe from EDC (Error Detection Code), e.g., CRC?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Constructing MAC from EDC ? </a:t>
            </a: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6661" y="1412776"/>
            <a:ext cx="8178800" cy="4327376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Error Detection Codes (EDC) detect random errors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Idea: use them for authentication, too! 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How? Combine text with secret key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err="1"/>
              <a:t>MAC</a:t>
            </a:r>
            <a:r>
              <a:rPr lang="en-US" altLang="en-US" sz="2600" baseline="-25000" dirty="0" err="1"/>
              <a:t>k</a:t>
            </a:r>
            <a:r>
              <a:rPr lang="en-US" altLang="en-US" sz="2600" dirty="0"/>
              <a:t>(m)=EDC(k||m) or </a:t>
            </a:r>
            <a:r>
              <a:rPr lang="en-US" altLang="en-US" sz="2600" dirty="0" err="1"/>
              <a:t>MAC’</a:t>
            </a:r>
            <a:r>
              <a:rPr lang="en-US" altLang="en-US" sz="2600" baseline="-25000" dirty="0" err="1"/>
              <a:t>k</a:t>
            </a:r>
            <a:r>
              <a:rPr lang="en-US" altLang="en-US" sz="2600" dirty="0"/>
              <a:t>(m)=EDC(m||k) or…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Is this secure? Definitely not for every EDC!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Think bit-wise XOR of all bytes in m:</a:t>
            </a:r>
          </a:p>
          <a:p>
            <a:pPr marL="1141413" lvl="2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Detects any single-bit error</a:t>
            </a:r>
          </a:p>
          <a:p>
            <a:pPr marL="1141413" lvl="2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Fails to detect any even-number-of-bits (same position) error!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 But maybe with a good EDC, e.g., CRC?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Exercise: CRC-MAC</a:t>
            </a: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5900"/>
            <a:ext cx="8178800" cy="4686300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Let CRC-</a:t>
            </a:r>
            <a:r>
              <a:rPr lang="en-US" altLang="en-US" sz="2600" dirty="0" err="1"/>
              <a:t>MAC</a:t>
            </a:r>
            <a:r>
              <a:rPr lang="en-US" altLang="en-US" sz="2600" baseline="-25000" dirty="0" err="1"/>
              <a:t>k</a:t>
            </a:r>
            <a:r>
              <a:rPr lang="en-US" altLang="en-US" sz="2600" dirty="0"/>
              <a:t>(m)=CRC(k||m)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b="1" dirty="0"/>
              <a:t>Exercise: Show this is not a secure MAC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b="1" dirty="0"/>
              <a:t>Actually, show it’s a very bad MAC: we can change an </a:t>
            </a:r>
            <a:r>
              <a:rPr lang="en-US" altLang="en-US" sz="2600" b="1" u="sng" dirty="0"/>
              <a:t>unknown</a:t>
            </a:r>
            <a:r>
              <a:rPr lang="en-US" altLang="en-US" sz="2600" b="1" dirty="0"/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1108026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Exercise: CRC-MAC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485900"/>
                <a:ext cx="8178800" cy="4686300"/>
              </a:xfrm>
            </p:spPr>
            <p:txBody>
              <a:bodyPr/>
              <a:lstStyle/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600" dirty="0"/>
                  <a:t>Let </a:t>
                </a:r>
                <a:r>
                  <a:rPr lang="en-US" altLang="en-US" sz="2600" i="1" dirty="0">
                    <a:latin typeface="Cambria Math" panose="02040503050406030204" pitchFamily="18" charset="0"/>
                  </a:rPr>
                  <a:t>CRC-</a:t>
                </a:r>
                <a:r>
                  <a:rPr lang="en-US" altLang="en-US" sz="2600" i="1" dirty="0" err="1">
                    <a:latin typeface="Cambria Math" panose="02040503050406030204" pitchFamily="18" charset="0"/>
                  </a:rPr>
                  <a:t>MAC</a:t>
                </a:r>
                <a:r>
                  <a:rPr lang="en-US" altLang="en-US" sz="2600" i="1" baseline="-25000" dirty="0" err="1">
                    <a:latin typeface="Cambria Math" panose="02040503050406030204" pitchFamily="18" charset="0"/>
                  </a:rPr>
                  <a:t>k</a:t>
                </a:r>
                <a:r>
                  <a:rPr lang="en-US" altLang="en-US" sz="2600" i="1" dirty="0">
                    <a:latin typeface="Cambria Math" panose="02040503050406030204" pitchFamily="18" charset="0"/>
                  </a:rPr>
                  <a:t>(m)=CRC(k||m)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600" b="1" dirty="0"/>
                  <a:t>Question: is this a secure MAC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600" b="1" dirty="0"/>
                  <a:t>Actually, it’s a very bad MAC: we can change an </a:t>
                </a:r>
                <a:r>
                  <a:rPr lang="en-US" altLang="en-US" sz="2600" b="1" u="sng" dirty="0"/>
                  <a:t>unknown</a:t>
                </a:r>
                <a:r>
                  <a:rPr lang="en-US" altLang="en-US" sz="2600" b="1" dirty="0"/>
                  <a:t> message – after only one query!!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600" dirty="0"/>
                  <a:t>Recall: CRC is Linear: CRC(</a:t>
                </a:r>
                <a:r>
                  <a:rPr lang="en-US" altLang="en-US" sz="2600" dirty="0" err="1"/>
                  <a:t>m+m</a:t>
                </a:r>
                <a:r>
                  <a:rPr lang="en-US" altLang="en-US" sz="2600" dirty="0"/>
                  <a:t>')=CRC(m)+CRC(m')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𝐶𝑅𝐶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600" i="1" dirty="0" err="1" smtClean="0">
                        <a:latin typeface="Cambria Math" panose="02040503050406030204" pitchFamily="18" charset="0"/>
                      </a:rPr>
                      <m:t>𝑀𝐴𝐶</m:t>
                    </m:r>
                    <m:r>
                      <a:rPr lang="en-US" altLang="en-US" sz="26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en-US" sz="26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𝐶𝑅𝐶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600" dirty="0"/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200" dirty="0"/>
                  <a:t>Attacker makes query q=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200" dirty="0"/>
                  <a:t>, receives CRC(k||0)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600" dirty="0"/>
                  <a:t>For any message m, attacker computes CRC(0||m)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200" dirty="0"/>
                  <a:t>Not a secure MAC!</a:t>
                </a:r>
              </a:p>
              <a:p>
                <a:pPr marL="0" indent="0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600" b="1" dirty="0"/>
              </a:p>
            </p:txBody>
          </p:sp>
        </mc:Choice>
        <mc:Fallback xmlns="">
          <p:sp>
            <p:nvSpPr>
              <p:cNvPr id="266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485900"/>
                <a:ext cx="8178800" cy="4686300"/>
              </a:xfrm>
              <a:blipFill>
                <a:blip r:embed="rId3"/>
                <a:stretch>
                  <a:fillRect l="-373" t="-1170" r="-1192" b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30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Constructing MAC: Three Approaches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411" y="1057275"/>
            <a:ext cx="7983538" cy="4824412"/>
          </a:xfrm>
        </p:spPr>
        <p:txBody>
          <a:bodyPr/>
          <a:lstStyle/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Design `from scratch`, validate security by failure to cryptanalyze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Huge effort, risk </a:t>
            </a:r>
            <a:r>
              <a:rPr lang="en-US" altLang="en-US" sz="2200" dirty="0">
                <a:latin typeface="Wingdings" panose="05000000000000000000" pitchFamily="2" charset="2"/>
              </a:rPr>
              <a:t></a:t>
            </a:r>
            <a:r>
              <a:rPr lang="en-US" altLang="en-US" sz="2200" dirty="0"/>
              <a:t> do only for few `building blocks`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Robust combiner of (two) MAC candidates:</a:t>
            </a:r>
          </a:p>
          <a:p>
            <a:pPr marL="874713" lvl="1" indent="-417513" eaLnBrk="1" hangingPunct="1">
              <a:lnSpc>
                <a:spcPct val="15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 are secure MAC, if </a:t>
            </a:r>
            <a:r>
              <a:rPr lang="en-US" altLang="en-US" sz="2200" i="1" dirty="0"/>
              <a:t>either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 </a:t>
            </a:r>
            <a:r>
              <a:rPr lang="en-US" altLang="en-US" sz="2200" u="sng" dirty="0"/>
              <a:t>or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/>
              <a:t>is a secure MAC. 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Provable-secure constructions from…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PRF/PRP/Block ciphers (next)</a:t>
            </a:r>
          </a:p>
          <a:p>
            <a:pPr marL="1217613" lvl="2" indent="-417513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1800" dirty="0"/>
              <a:t>First: PRF/PRP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Fixed-Input-Length (FIL) MAC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Hash functions (later)</a:t>
            </a:r>
            <a:endParaRPr lang="en-US" altLang="en-US" sz="1400" dirty="0"/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9162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Constructing MAC: Three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6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5411" y="1057275"/>
                <a:ext cx="7983538" cy="4824412"/>
              </a:xfrm>
            </p:spPr>
            <p:txBody>
              <a:bodyPr/>
              <a:lstStyle/>
              <a:p>
                <a:pPr marL="493713" indent="-4937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Arial" panose="020B0604020202020204" pitchFamily="34" charset="0"/>
                  <a:buAutoNum type="arabicPeriod"/>
                  <a:tabLst>
                    <a:tab pos="1063625" algn="l"/>
                    <a:tab pos="1978025" algn="l"/>
                    <a:tab pos="2892425" algn="l"/>
                    <a:tab pos="3806825" algn="l"/>
                    <a:tab pos="4721225" algn="l"/>
                    <a:tab pos="5635625" algn="l"/>
                    <a:tab pos="6550025" algn="l"/>
                    <a:tab pos="7464425" algn="l"/>
                    <a:tab pos="8378825" algn="l"/>
                    <a:tab pos="9293225" algn="l"/>
                    <a:tab pos="10207625" algn="l"/>
                  </a:tabLst>
                </a:pPr>
                <a:r>
                  <a:rPr lang="en-US" altLang="en-US" sz="2600" dirty="0"/>
                  <a:t>Design `from scratch`, validate security by failure to cryptanalyze</a:t>
                </a:r>
              </a:p>
              <a:p>
                <a:pPr marL="874713" lvl="1" indent="-417513" eaLnBrk="1" hangingPunct="1">
                  <a:lnSpc>
                    <a:spcPct val="90000"/>
                  </a:lnSpc>
                  <a:spcBef>
                    <a:spcPts val="55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1063625" algn="l"/>
                    <a:tab pos="1978025" algn="l"/>
                    <a:tab pos="2892425" algn="l"/>
                    <a:tab pos="3806825" algn="l"/>
                    <a:tab pos="4721225" algn="l"/>
                    <a:tab pos="5635625" algn="l"/>
                    <a:tab pos="6550025" algn="l"/>
                    <a:tab pos="7464425" algn="l"/>
                    <a:tab pos="8378825" algn="l"/>
                    <a:tab pos="9293225" algn="l"/>
                    <a:tab pos="10207625" algn="l"/>
                  </a:tabLst>
                </a:pPr>
                <a:r>
                  <a:rPr lang="en-US" altLang="en-US" sz="2200" dirty="0"/>
                  <a:t>Huge effort, risk </a:t>
                </a:r>
                <a:r>
                  <a:rPr lang="en-US" altLang="en-US" sz="2200" dirty="0">
                    <a:latin typeface="Wingdings" panose="05000000000000000000" pitchFamily="2" charset="2"/>
                  </a:rPr>
                  <a:t></a:t>
                </a:r>
                <a:r>
                  <a:rPr lang="en-US" altLang="en-US" sz="2200" dirty="0"/>
                  <a:t> do only for few `building blocks`</a:t>
                </a:r>
              </a:p>
              <a:p>
                <a:pPr marL="493713" indent="-4937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Arial" panose="020B0604020202020204" pitchFamily="34" charset="0"/>
                  <a:buAutoNum type="arabicPeriod"/>
                  <a:tabLst>
                    <a:tab pos="1063625" algn="l"/>
                    <a:tab pos="1978025" algn="l"/>
                    <a:tab pos="2892425" algn="l"/>
                    <a:tab pos="3806825" algn="l"/>
                    <a:tab pos="4721225" algn="l"/>
                    <a:tab pos="5635625" algn="l"/>
                    <a:tab pos="6550025" algn="l"/>
                    <a:tab pos="7464425" algn="l"/>
                    <a:tab pos="8378825" algn="l"/>
                    <a:tab pos="9293225" algn="l"/>
                    <a:tab pos="10207625" algn="l"/>
                  </a:tabLst>
                </a:pPr>
                <a:r>
                  <a:rPr lang="en-US" altLang="en-US" sz="2600" dirty="0"/>
                  <a:t>Robust combiner of (two) MAC candidates:</a:t>
                </a:r>
              </a:p>
              <a:p>
                <a:pPr marL="874713" lvl="1" indent="-417513" eaLnBrk="1" hangingPunct="1">
                  <a:lnSpc>
                    <a:spcPct val="150000"/>
                  </a:lnSpc>
                  <a:spcBef>
                    <a:spcPts val="55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1063625" algn="l"/>
                    <a:tab pos="1978025" algn="l"/>
                    <a:tab pos="2892425" algn="l"/>
                    <a:tab pos="3806825" algn="l"/>
                    <a:tab pos="4721225" algn="l"/>
                    <a:tab pos="5635625" algn="l"/>
                    <a:tab pos="6550025" algn="l"/>
                    <a:tab pos="7464425" algn="l"/>
                    <a:tab pos="8378825" algn="l"/>
                    <a:tab pos="9293225" algn="l"/>
                    <a:tab pos="10207625" algn="l"/>
                  </a:tabLst>
                </a:pP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k,k</a:t>
                </a:r>
                <a:r>
                  <a:rPr lang="en-US" alt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(m)||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</a:t>
                </a:r>
                <a:r>
                  <a:rPr lang="en-US" alt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(m),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k,k</a:t>
                </a:r>
                <a:r>
                  <a:rPr lang="en-US" alt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</a:t>
                </a:r>
                <a:r>
                  <a:rPr lang="en-US" alt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 </a:t>
                </a:r>
                <a:r>
                  <a:rPr lang="en-US" altLang="en-US" sz="2200" dirty="0"/>
                  <a:t> are secure MAC, if </a:t>
                </a:r>
                <a:r>
                  <a:rPr lang="en-US" altLang="en-US" sz="2200" i="1" dirty="0"/>
                  <a:t>either</a:t>
                </a:r>
                <a:r>
                  <a:rPr lang="en-US" altLang="en-US" sz="2200" dirty="0"/>
                  <a:t>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/>
                  <a:t> </a:t>
                </a:r>
                <a:r>
                  <a:rPr lang="en-US" altLang="en-US" sz="2200" u="sng" dirty="0"/>
                  <a:t>or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2200" dirty="0"/>
                  <a:t>is a secure MAC. </a:t>
                </a:r>
              </a:p>
              <a:p>
                <a:pPr marL="493713" indent="-4937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Arial" panose="020B0604020202020204" pitchFamily="34" charset="0"/>
                  <a:buAutoNum type="arabicPeriod"/>
                  <a:tabLst>
                    <a:tab pos="1063625" algn="l"/>
                    <a:tab pos="1978025" algn="l"/>
                    <a:tab pos="2892425" algn="l"/>
                    <a:tab pos="3806825" algn="l"/>
                    <a:tab pos="4721225" algn="l"/>
                    <a:tab pos="5635625" algn="l"/>
                    <a:tab pos="6550025" algn="l"/>
                    <a:tab pos="7464425" algn="l"/>
                    <a:tab pos="8378825" algn="l"/>
                    <a:tab pos="9293225" algn="l"/>
                    <a:tab pos="10207625" algn="l"/>
                  </a:tabLst>
                </a:pPr>
                <a:r>
                  <a:rPr lang="en-US" altLang="en-US" sz="2600" dirty="0"/>
                  <a:t>Provable-secure constructions from…</a:t>
                </a:r>
              </a:p>
              <a:p>
                <a:pPr marL="874713" lvl="1" indent="-417513" eaLnBrk="1" hangingPunct="1">
                  <a:lnSpc>
                    <a:spcPct val="90000"/>
                  </a:lnSpc>
                  <a:spcBef>
                    <a:spcPts val="55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1063625" algn="l"/>
                    <a:tab pos="1978025" algn="l"/>
                    <a:tab pos="2892425" algn="l"/>
                    <a:tab pos="3806825" algn="l"/>
                    <a:tab pos="4721225" algn="l"/>
                    <a:tab pos="5635625" algn="l"/>
                    <a:tab pos="6550025" algn="l"/>
                    <a:tab pos="7464425" algn="l"/>
                    <a:tab pos="8378825" algn="l"/>
                    <a:tab pos="9293225" algn="l"/>
                    <a:tab pos="10207625" algn="l"/>
                  </a:tabLst>
                </a:pPr>
                <a:r>
                  <a:rPr lang="en-US" altLang="en-US" sz="2200" dirty="0"/>
                  <a:t>PRF/PRP/Block ciphers (next)</a:t>
                </a:r>
              </a:p>
              <a:p>
                <a:pPr marL="1217613" lvl="2" indent="-417513" eaLnBrk="1" hangingPunct="1">
                  <a:lnSpc>
                    <a:spcPct val="90000"/>
                  </a:lnSpc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1063625" algn="l"/>
                    <a:tab pos="1978025" algn="l"/>
                    <a:tab pos="2892425" algn="l"/>
                    <a:tab pos="3806825" algn="l"/>
                    <a:tab pos="4721225" algn="l"/>
                    <a:tab pos="5635625" algn="l"/>
                    <a:tab pos="6550025" algn="l"/>
                    <a:tab pos="7464425" algn="l"/>
                    <a:tab pos="8378825" algn="l"/>
                    <a:tab pos="9293225" algn="l"/>
                    <a:tab pos="10207625" algn="l"/>
                  </a:tabLst>
                </a:pPr>
                <a:r>
                  <a:rPr lang="en-US" altLang="en-US" sz="1800" dirty="0"/>
                  <a:t>First: PRF/PRP </a:t>
                </a:r>
                <a:r>
                  <a:rPr lang="en-US" altLang="en-US" sz="180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1800" dirty="0"/>
                  <a:t>Fixed-Input-Length (FIL) MAC</a:t>
                </a:r>
              </a:p>
              <a:p>
                <a:pPr marL="874713" lvl="1" indent="-417513" eaLnBrk="1" hangingPunct="1">
                  <a:lnSpc>
                    <a:spcPct val="90000"/>
                  </a:lnSpc>
                  <a:spcBef>
                    <a:spcPts val="55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1063625" algn="l"/>
                    <a:tab pos="1978025" algn="l"/>
                    <a:tab pos="2892425" algn="l"/>
                    <a:tab pos="3806825" algn="l"/>
                    <a:tab pos="4721225" algn="l"/>
                    <a:tab pos="5635625" algn="l"/>
                    <a:tab pos="6550025" algn="l"/>
                    <a:tab pos="7464425" algn="l"/>
                    <a:tab pos="8378825" algn="l"/>
                    <a:tab pos="9293225" algn="l"/>
                    <a:tab pos="10207625" algn="l"/>
                  </a:tabLst>
                </a:pPr>
                <a:r>
                  <a:rPr lang="en-US" altLang="en-US" sz="2200" dirty="0"/>
                  <a:t>Hash functions (next lecture) – even more efficient ? </a:t>
                </a:r>
              </a:p>
              <a:p>
                <a:pPr marL="1217613" lvl="2" indent="-417513" eaLnBrk="1" hangingPunct="1">
                  <a:lnSpc>
                    <a:spcPct val="90000"/>
                  </a:lnSpc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1063625" algn="l"/>
                    <a:tab pos="1978025" algn="l"/>
                    <a:tab pos="2892425" algn="l"/>
                    <a:tab pos="3806825" algn="l"/>
                    <a:tab pos="4721225" algn="l"/>
                    <a:tab pos="5635625" algn="l"/>
                    <a:tab pos="6550025" algn="l"/>
                    <a:tab pos="7464425" algn="l"/>
                    <a:tab pos="8378825" algn="l"/>
                    <a:tab pos="9293225" algn="l"/>
                    <a:tab pos="10207625" algn="l"/>
                  </a:tabLst>
                </a:pPr>
                <a:r>
                  <a:rPr lang="en-US" altLang="en-US" sz="1800" dirty="0"/>
                  <a:t>E.g., Blake2b: </a:t>
                </a:r>
                <a:r>
                  <a:rPr lang="en-US" altLang="en-US" sz="1800" b="1" dirty="0"/>
                  <a:t>&gt;1GB/sec </a:t>
                </a:r>
                <a:r>
                  <a:rPr lang="en-US" altLang="en-US" sz="1800" dirty="0"/>
                  <a:t>on i5-6600, 3310MHz ! </a:t>
                </a:r>
                <a:r>
                  <a:rPr lang="en-US" altLang="en-US" sz="1400" dirty="0"/>
                  <a:t>(GB=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en-US" sz="1400" dirty="0"/>
                  <a:t> bytes)</a:t>
                </a:r>
              </a:p>
            </p:txBody>
          </p:sp>
        </mc:Choice>
        <mc:Fallback xmlns="">
          <p:sp>
            <p:nvSpPr>
              <p:cNvPr id="307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5411" y="1057275"/>
                <a:ext cx="7983538" cy="4824412"/>
              </a:xfrm>
              <a:blipFill>
                <a:blip r:embed="rId3"/>
                <a:stretch>
                  <a:fillRect l="-382" t="-2020" r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499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Fixed Input Length (FIL)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3200" dirty="0"/>
                  <a:t>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3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en-US" sz="32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3200" dirty="0"/>
                  <a:t> to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en-US" sz="32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en-US" sz="3200" dirty="0"/>
              </a:p>
              <a:p>
                <a:pPr marL="798513" lvl="1" indent="-341313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Allow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of success !</a:t>
                </a:r>
                <a:endParaRPr lang="en-US" altLang="en-US" sz="2400" i="1" dirty="0">
                  <a:latin typeface="Cambria Math" panose="02040503050406030204" pitchFamily="18" charset="0"/>
                </a:endParaRPr>
              </a:p>
              <a:p>
                <a:pPr marL="341313" indent="-341313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3200" dirty="0"/>
                  <a:t>Theorem: Any FIL-PRF is (also) FIL-MAC. </a:t>
                </a:r>
                <a:endParaRPr lang="en-US" altLang="en-US" sz="2800" dirty="0"/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Proof sketch: it is not feasible to find a forgery in a random function/permutation. █</a:t>
                </a:r>
              </a:p>
              <a:p>
                <a:pPr marL="341313" lvl="1" indent="-341313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3200" i="1" dirty="0">
                    <a:solidFill>
                      <a:srgbClr val="006633"/>
                    </a:solidFill>
                    <a:latin typeface="Garamond"/>
                  </a:rPr>
                  <a:t>(l*n)-</a:t>
                </a:r>
                <a:r>
                  <a:rPr lang="en-US" altLang="en-US" sz="3200" dirty="0">
                    <a:solidFill>
                      <a:srgbClr val="006633"/>
                    </a:solidFill>
                    <a:latin typeface="Garamond"/>
                  </a:rPr>
                  <a:t>bit FIL MAC from </a:t>
                </a:r>
                <a:r>
                  <a:rPr lang="en-US" altLang="en-US" sz="3200" i="1" dirty="0">
                    <a:solidFill>
                      <a:srgbClr val="006633"/>
                    </a:solidFill>
                    <a:latin typeface="Garamond"/>
                  </a:rPr>
                  <a:t>n-</a:t>
                </a:r>
                <a:r>
                  <a:rPr lang="en-US" altLang="en-US" sz="3200" dirty="0">
                    <a:solidFill>
                      <a:srgbClr val="006633"/>
                    </a:solidFill>
                    <a:latin typeface="Garamond"/>
                  </a:rPr>
                  <a:t>bit PRP (block cipher): use CBC-MAC – a variant on CBC </a:t>
                </a:r>
                <a:endParaRPr lang="en-US" altLang="en-US" sz="2000" dirty="0"/>
              </a:p>
            </p:txBody>
          </p:sp>
        </mc:Choice>
        <mc:Fallback xmlns="">
          <p:sp>
            <p:nvSpPr>
              <p:cNvPr id="317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  <a:blipFill>
                <a:blip r:embed="rId3"/>
                <a:stretch>
                  <a:fillRect l="-650" t="-2587" r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Encryption ensures confidentiality: 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16198" y="3815758"/>
            <a:ext cx="8476282" cy="2559364"/>
          </a:xfrm>
        </p:spPr>
        <p:txBody>
          <a:bodyPr/>
          <a:lstStyle/>
          <a:p>
            <a:r>
              <a:rPr lang="en-US" dirty="0"/>
              <a:t>Monster-in-the-Middle attacker</a:t>
            </a:r>
            <a:br>
              <a:rPr lang="en-US" dirty="0"/>
            </a:br>
            <a:r>
              <a:rPr lang="en-US" dirty="0"/>
              <a:t>‘learns nothing’ about message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he-IL" sz="180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819374" y="1421669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3002340" y="1899506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69" y="1230664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296256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123829" y="2445891"/>
            <a:ext cx="187933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m=“I love you”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685198" y="2486842"/>
            <a:ext cx="380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92809" y="2728467"/>
            <a:ext cx="3132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3596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800" dirty="0"/>
              <a:t>Cipher Block Chaining CBC-MAC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79701" y="4419722"/>
            <a:ext cx="8228013" cy="1051447"/>
          </a:xfrm>
        </p:spPr>
        <p:txBody>
          <a:bodyPr/>
          <a:lstStyle/>
          <a:p>
            <a:pPr marL="457200" lvl="1">
              <a:spcBef>
                <a:spcPts val="750"/>
              </a:spcBef>
            </a:pPr>
            <a:r>
              <a:rPr lang="en-US" altLang="en-US" dirty="0"/>
              <a:t>Widely deployed standard</a:t>
            </a:r>
          </a:p>
          <a:p>
            <a:pPr marL="457200" lvl="1">
              <a:spcBef>
                <a:spcPts val="750"/>
              </a:spcBef>
            </a:pPr>
            <a:r>
              <a:rPr lang="en-US" altLang="en-US" sz="2800" dirty="0"/>
              <a:t>More efficient ‘modes’ exist</a:t>
            </a:r>
          </a:p>
          <a:p>
            <a:pPr marL="800100" lvl="2">
              <a:spcBef>
                <a:spcPts val="750"/>
              </a:spcBef>
            </a:pPr>
            <a:r>
              <a:rPr lang="en-US" altLang="en-US" sz="2400" dirty="0"/>
              <a:t>E.g., parallel computation </a:t>
            </a:r>
            <a:r>
              <a:rPr lang="en-US" altLang="en-US" sz="2000" dirty="0"/>
              <a:t>	</a:t>
            </a:r>
            <a:endParaRPr lang="en-US" altLang="en-US" sz="2400" i="1" dirty="0">
              <a:solidFill>
                <a:srgbClr val="006633"/>
              </a:solidFill>
              <a:latin typeface="Garamond"/>
              <a:ea typeface="+mj-ea"/>
            </a:endParaRPr>
          </a:p>
        </p:txBody>
      </p:sp>
      <p:graphicFrame>
        <p:nvGraphicFramePr>
          <p:cNvPr id="276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76122"/>
              </p:ext>
            </p:extLst>
          </p:nvPr>
        </p:nvGraphicFramePr>
        <p:xfrm>
          <a:off x="4652963" y="1295624"/>
          <a:ext cx="3244850" cy="430212"/>
        </p:xfrm>
        <a:graphic>
          <a:graphicData uri="http://schemas.openxmlformats.org/drawingml/2006/table">
            <a:tbl>
              <a:tblPr/>
              <a:tblGrid>
                <a:gridCol w="71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2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7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5751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7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5751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5751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7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5751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86" name="Rectangle 20"/>
          <p:cNvSpPr>
            <a:spLocks noChangeArrowheads="1"/>
          </p:cNvSpPr>
          <p:nvPr/>
        </p:nvSpPr>
        <p:spPr bwMode="auto">
          <a:xfrm rot="-5400000">
            <a:off x="5093494" y="2161605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2787" name="Line 21"/>
          <p:cNvSpPr>
            <a:spLocks noChangeShapeType="1"/>
          </p:cNvSpPr>
          <p:nvPr/>
        </p:nvSpPr>
        <p:spPr bwMode="auto">
          <a:xfrm>
            <a:off x="4652963" y="2262411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88" name="Line 22"/>
          <p:cNvSpPr>
            <a:spLocks noChangeShapeType="1"/>
          </p:cNvSpPr>
          <p:nvPr/>
        </p:nvSpPr>
        <p:spPr bwMode="auto">
          <a:xfrm flipV="1">
            <a:off x="4943475" y="1730599"/>
            <a:ext cx="1588" cy="428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9" name="Text Box 23"/>
              <p:cNvSpPr txBox="1">
                <a:spLocks noChangeArrowheads="1"/>
              </p:cNvSpPr>
              <p:nvPr/>
            </p:nvSpPr>
            <p:spPr bwMode="auto">
              <a:xfrm>
                <a:off x="4197350" y="2041749"/>
                <a:ext cx="591101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89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7350" y="2041749"/>
                <a:ext cx="591101" cy="463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90" name="Line 24"/>
          <p:cNvSpPr>
            <a:spLocks noChangeShapeType="1"/>
          </p:cNvSpPr>
          <p:nvPr/>
        </p:nvSpPr>
        <p:spPr bwMode="auto">
          <a:xfrm>
            <a:off x="4943475" y="2275111"/>
            <a:ext cx="188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91" name="AutoShape 25"/>
          <p:cNvSpPr>
            <a:spLocks noChangeArrowheads="1"/>
          </p:cNvSpPr>
          <p:nvPr/>
        </p:nvSpPr>
        <p:spPr bwMode="auto">
          <a:xfrm>
            <a:off x="4878388" y="2176686"/>
            <a:ext cx="130175" cy="169863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2792" name="Line 26"/>
          <p:cNvSpPr>
            <a:spLocks noChangeShapeType="1"/>
          </p:cNvSpPr>
          <p:nvPr/>
        </p:nvSpPr>
        <p:spPr bwMode="auto">
          <a:xfrm flipV="1">
            <a:off x="5241925" y="2394174"/>
            <a:ext cx="1588" cy="301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93" name="Line 27"/>
          <p:cNvSpPr>
            <a:spLocks noChangeShapeType="1"/>
          </p:cNvSpPr>
          <p:nvPr/>
        </p:nvSpPr>
        <p:spPr bwMode="auto">
          <a:xfrm>
            <a:off x="4652963" y="2706911"/>
            <a:ext cx="298926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94" name="Rectangle 28"/>
          <p:cNvSpPr>
            <a:spLocks noChangeArrowheads="1"/>
          </p:cNvSpPr>
          <p:nvPr/>
        </p:nvSpPr>
        <p:spPr bwMode="auto">
          <a:xfrm rot="-5400000">
            <a:off x="5772944" y="2177480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2795" name="Line 29"/>
          <p:cNvSpPr>
            <a:spLocks noChangeShapeType="1"/>
          </p:cNvSpPr>
          <p:nvPr/>
        </p:nvSpPr>
        <p:spPr bwMode="auto">
          <a:xfrm>
            <a:off x="5332413" y="2278286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96" name="Line 30"/>
          <p:cNvSpPr>
            <a:spLocks noChangeShapeType="1"/>
          </p:cNvSpPr>
          <p:nvPr/>
        </p:nvSpPr>
        <p:spPr bwMode="auto">
          <a:xfrm>
            <a:off x="5622925" y="2290986"/>
            <a:ext cx="188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97" name="AutoShape 31"/>
          <p:cNvSpPr>
            <a:spLocks noChangeArrowheads="1"/>
          </p:cNvSpPr>
          <p:nvPr/>
        </p:nvSpPr>
        <p:spPr bwMode="auto">
          <a:xfrm>
            <a:off x="5557838" y="2192561"/>
            <a:ext cx="130175" cy="169863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2798" name="Line 32"/>
          <p:cNvSpPr>
            <a:spLocks noChangeShapeType="1"/>
          </p:cNvSpPr>
          <p:nvPr/>
        </p:nvSpPr>
        <p:spPr bwMode="auto">
          <a:xfrm flipV="1">
            <a:off x="5921375" y="2410049"/>
            <a:ext cx="1588" cy="301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99" name="Rectangle 33"/>
          <p:cNvSpPr>
            <a:spLocks noChangeArrowheads="1"/>
          </p:cNvSpPr>
          <p:nvPr/>
        </p:nvSpPr>
        <p:spPr bwMode="auto">
          <a:xfrm rot="-5400000">
            <a:off x="7493794" y="2177480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2800" name="Line 34"/>
          <p:cNvSpPr>
            <a:spLocks noChangeShapeType="1"/>
          </p:cNvSpPr>
          <p:nvPr/>
        </p:nvSpPr>
        <p:spPr bwMode="auto">
          <a:xfrm>
            <a:off x="7053263" y="2278286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801" name="Line 35"/>
          <p:cNvSpPr>
            <a:spLocks noChangeShapeType="1"/>
          </p:cNvSpPr>
          <p:nvPr/>
        </p:nvSpPr>
        <p:spPr bwMode="auto">
          <a:xfrm>
            <a:off x="7343775" y="2290986"/>
            <a:ext cx="188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802" name="AutoShape 36"/>
          <p:cNvSpPr>
            <a:spLocks noChangeArrowheads="1"/>
          </p:cNvSpPr>
          <p:nvPr/>
        </p:nvSpPr>
        <p:spPr bwMode="auto">
          <a:xfrm>
            <a:off x="7278688" y="2192561"/>
            <a:ext cx="130175" cy="169863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2803" name="Line 37"/>
          <p:cNvSpPr>
            <a:spLocks noChangeShapeType="1"/>
          </p:cNvSpPr>
          <p:nvPr/>
        </p:nvSpPr>
        <p:spPr bwMode="auto">
          <a:xfrm flipV="1">
            <a:off x="7642225" y="2410049"/>
            <a:ext cx="1588" cy="301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804" name="Text Box 38"/>
          <p:cNvSpPr txBox="1">
            <a:spLocks noChangeArrowheads="1"/>
          </p:cNvSpPr>
          <p:nvPr/>
        </p:nvSpPr>
        <p:spPr bwMode="auto">
          <a:xfrm>
            <a:off x="4381500" y="2491011"/>
            <a:ext cx="3159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32805" name="Line 39"/>
          <p:cNvSpPr>
            <a:spLocks noChangeShapeType="1"/>
          </p:cNvSpPr>
          <p:nvPr/>
        </p:nvSpPr>
        <p:spPr bwMode="auto">
          <a:xfrm>
            <a:off x="6003925" y="2263999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806" name="Line 40"/>
          <p:cNvSpPr>
            <a:spLocks noChangeShapeType="1"/>
          </p:cNvSpPr>
          <p:nvPr/>
        </p:nvSpPr>
        <p:spPr bwMode="auto">
          <a:xfrm flipH="1" flipV="1">
            <a:off x="7724775" y="2263999"/>
            <a:ext cx="61913" cy="31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807" name="Line 41"/>
          <p:cNvSpPr>
            <a:spLocks noChangeShapeType="1"/>
          </p:cNvSpPr>
          <p:nvPr/>
        </p:nvSpPr>
        <p:spPr bwMode="auto">
          <a:xfrm flipV="1">
            <a:off x="5630863" y="1736949"/>
            <a:ext cx="1587" cy="428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808" name="Line 42"/>
          <p:cNvSpPr>
            <a:spLocks noChangeShapeType="1"/>
          </p:cNvSpPr>
          <p:nvPr/>
        </p:nvSpPr>
        <p:spPr bwMode="auto">
          <a:xfrm flipV="1">
            <a:off x="7334250" y="1732186"/>
            <a:ext cx="1588" cy="428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962025" y="1052736"/>
            <a:ext cx="2330450" cy="825500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blocks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m[1],…</a:t>
            </a:r>
          </a:p>
        </p:txBody>
      </p:sp>
      <p:sp>
        <p:nvSpPr>
          <p:cNvPr id="32810" name="Line 44"/>
          <p:cNvSpPr>
            <a:spLocks noChangeShapeType="1"/>
          </p:cNvSpPr>
          <p:nvPr/>
        </p:nvSpPr>
        <p:spPr bwMode="auto">
          <a:xfrm flipV="1">
            <a:off x="3308350" y="1482949"/>
            <a:ext cx="1323975" cy="17462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228600" y="2133824"/>
            <a:ext cx="3217863" cy="1190625"/>
          </a:xfrm>
          <a:prstGeom prst="rect">
            <a:avLst/>
          </a:prstGeom>
          <a:noFill/>
          <a:ln w="936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Fixed, known (zero)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Vector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812" name="Line 46"/>
          <p:cNvSpPr>
            <a:spLocks noChangeShapeType="1"/>
          </p:cNvSpPr>
          <p:nvPr/>
        </p:nvSpPr>
        <p:spPr bwMode="auto">
          <a:xfrm flipV="1">
            <a:off x="3414713" y="2335436"/>
            <a:ext cx="836612" cy="414338"/>
          </a:xfrm>
          <a:prstGeom prst="line">
            <a:avLst/>
          </a:prstGeom>
          <a:noFill/>
          <a:ln w="936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>
            <a:off x="7785099" y="2281461"/>
            <a:ext cx="36513" cy="11316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114300" y="3575042"/>
            <a:ext cx="8915400" cy="525401"/>
          </a:xfrm>
          <a:prstGeom prst="rect">
            <a:avLst/>
          </a:prstGeom>
          <a:solidFill>
            <a:srgbClr val="FFCCFF">
              <a:alpha val="52940"/>
            </a:srgbClr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he-IL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MAC[E]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||..||m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dirty="0" err="1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76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CBC MAC is a FIL PRF [BKR94]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54012" y="1543843"/>
                <a:ext cx="8435975" cy="4621461"/>
              </a:xfrm>
            </p:spPr>
            <p:txBody>
              <a:bodyPr/>
              <a:lstStyle/>
              <a:p>
                <a:pPr marL="0" indent="0" algn="ctr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CBC-MAC[E]</a:t>
                </a:r>
                <a:r>
                  <a:rPr lang="en-US" altLang="en-US" sz="28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8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(m[1]||m[2]||..||m[l]) =</a:t>
                </a:r>
              </a:p>
              <a:p>
                <a:pPr marL="0" indent="0" algn="ctr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800" i="1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800" i="1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8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800" i="1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en-US" sz="2800" i="1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en-US" sz="2800" i="1" dirty="0" err="1">
                    <a:solidFill>
                      <a:schemeClr val="accent2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800" i="1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800" i="1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8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(…</a:t>
                </a:r>
                <a:r>
                  <a:rPr lang="en-US" altLang="en-US" sz="2800" i="1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800" i="1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8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en-US" sz="28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8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))))</a:t>
                </a:r>
                <a:br>
                  <a:rPr lang="en-US" altLang="en-US" sz="28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en-US" sz="2800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Theorem [BKR94]: </a:t>
                </a:r>
                <a:r>
                  <a:rPr lang="en-US" altLang="en-US" sz="2400" dirty="0">
                    <a:solidFill>
                      <a:srgbClr val="00B0F0"/>
                    </a:solidFill>
                  </a:rPr>
                  <a:t>if </a:t>
                </a:r>
                <a:r>
                  <a:rPr lang="en-US" altLang="en-US" sz="24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en-US" sz="2400" dirty="0">
                    <a:solidFill>
                      <a:srgbClr val="00B0F0"/>
                    </a:solidFill>
                  </a:rPr>
                  <a:t>is a </a:t>
                </a:r>
                <a:r>
                  <a:rPr lang="en-US" altLang="en-US" sz="2000" dirty="0">
                    <a:solidFill>
                      <a:srgbClr val="00B0F0"/>
                    </a:solidFill>
                  </a:rPr>
                  <a:t>FIL-PRF/PRP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rgbClr val="00B0F0"/>
                    </a:solidFill>
                  </a:rPr>
                  <a:t>, </a:t>
                </a:r>
                <a:r>
                  <a:rPr lang="en-US" altLang="en-US" sz="2400" dirty="0">
                    <a:solidFill>
                      <a:srgbClr val="00B0F0"/>
                    </a:solidFill>
                  </a:rPr>
                  <a:t>then</a:t>
                </a:r>
                <a:r>
                  <a:rPr lang="en-US" altLang="en-US" sz="2400" dirty="0"/>
                  <a:t>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CBC-MAC[E] </a:t>
                </a:r>
                <a:r>
                  <a:rPr lang="en-US" altLang="en-US" sz="2400" dirty="0"/>
                  <a:t>is a 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en-US" sz="24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altLang="en-US" sz="24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sz="2400" dirty="0"/>
                  <a:t>). 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Is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CBC-MAC[E]</a:t>
                </a:r>
                <a:r>
                  <a:rPr lang="en-US" altLang="en-US" sz="2000" dirty="0"/>
                  <a:t> also a PRP? </a:t>
                </a:r>
              </a:p>
              <a:p>
                <a:pPr marL="341313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Corollary: </a:t>
                </a:r>
                <a:r>
                  <a:rPr lang="en-US" altLang="en-US" sz="2400" dirty="0">
                    <a:solidFill>
                      <a:srgbClr val="00B0F0"/>
                    </a:solidFill>
                  </a:rPr>
                  <a:t>…</a:t>
                </a:r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B0F0"/>
                    </a:solidFill>
                  </a:rPr>
                  <a:t>then</a:t>
                </a:r>
                <a:r>
                  <a:rPr lang="en-US" altLang="en-US" sz="2400" dirty="0"/>
                  <a:t>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CBC-MAC[E] </a:t>
                </a:r>
                <a:r>
                  <a:rPr lang="en-US" altLang="en-US" sz="2400" dirty="0"/>
                  <a:t>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altLang="en-US" sz="2400" dirty="0"/>
                  <a:t>-MAC</a:t>
                </a:r>
              </a:p>
              <a:p>
                <a:pPr marL="684213" lvl="2" indent="-341313" eaLnBrk="1" hangingPunct="1">
                  <a:spcBef>
                    <a:spcPts val="7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i="1" dirty="0">
                    <a:solidFill>
                      <a:srgbClr val="006633"/>
                    </a:solidFill>
                    <a:latin typeface="Garamond"/>
                  </a:rPr>
                  <a:t>(l*n)-</a:t>
                </a:r>
                <a:r>
                  <a:rPr lang="en-US" altLang="en-US" sz="2800" dirty="0">
                    <a:solidFill>
                      <a:srgbClr val="006633"/>
                    </a:solidFill>
                    <a:latin typeface="Garamond"/>
                  </a:rPr>
                  <a:t>bit MAC from </a:t>
                </a:r>
                <a:r>
                  <a:rPr lang="en-US" altLang="en-US" sz="2800" i="1" dirty="0">
                    <a:solidFill>
                      <a:srgbClr val="006633"/>
                    </a:solidFill>
                    <a:latin typeface="Garamond"/>
                  </a:rPr>
                  <a:t>n-</a:t>
                </a:r>
                <a:r>
                  <a:rPr lang="en-US" altLang="en-US" sz="2800" dirty="0">
                    <a:solidFill>
                      <a:srgbClr val="006633"/>
                    </a:solidFill>
                    <a:latin typeface="Garamond"/>
                  </a:rPr>
                  <a:t>bit PRP/PRF/block cipher</a:t>
                </a:r>
                <a:endParaRPr lang="en-US" altLang="en-US" sz="1600" dirty="0"/>
              </a:p>
              <a:p>
                <a:pPr marL="341313" lvl="1" indent="-341313" eaLnBrk="1" hangingPunct="1">
                  <a:spcBef>
                    <a:spcPts val="7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rgbClr val="FF0000"/>
                    </a:solidFill>
                  </a:rPr>
                  <a:t>But what of </a:t>
                </a:r>
                <a:r>
                  <a:rPr lang="en-US" altLang="en-US" sz="2400" dirty="0"/>
                  <a:t>VIL (variable-length input)</a:t>
                </a:r>
                <a:r>
                  <a:rPr lang="en-US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MAC? 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337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4012" y="1543843"/>
                <a:ext cx="8435975" cy="4621461"/>
              </a:xfrm>
              <a:blipFill>
                <a:blip r:embed="rId3"/>
                <a:stretch>
                  <a:fillRect l="-289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49" y="228600"/>
            <a:ext cx="8145623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CBC-MAC-based VIL-PRF, VIL-MAC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9951" y="1026290"/>
                <a:ext cx="8518847" cy="4770438"/>
              </a:xfrm>
            </p:spPr>
            <p:txBody>
              <a:bodyPr/>
              <a:lstStyle/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Is CBC-MAC[E] a VIL-MAC?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</a:t>
                </a:r>
                <a:r>
                  <a:rPr lang="en-US" altLang="en-US" sz="2400" dirty="0"/>
                  <a:t>Ask for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b=CBC-MAC[E]</a:t>
                </a:r>
                <a:r>
                  <a:rPr lang="en-US" alt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en-US" sz="2400" i="1" dirty="0"/>
                  <a:t>; </a:t>
                </a:r>
                <a:r>
                  <a:rPr lang="en-US" altLang="en-US" sz="2400" dirty="0"/>
                  <a:t>then output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ac,b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/>
                  <a:t>where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 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4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400" i="1" dirty="0"/>
                  <a:t>. </a:t>
                </a:r>
                <a:r>
                  <a:rPr lang="en-US" altLang="en-US" sz="2400" dirty="0"/>
                  <a:t>This is valid,</a:t>
                </a:r>
                <a:r>
                  <a:rPr lang="en-US" altLang="en-US" sz="2400" i="1" dirty="0"/>
                  <a:t> </a:t>
                </a:r>
                <a:r>
                  <a:rPr lang="en-US" altLang="en-US" sz="2400" dirty="0"/>
                  <a:t>since</a:t>
                </a:r>
                <a:br>
                  <a:rPr lang="en-US" altLang="en-US" sz="2400" dirty="0"/>
                </a:b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CBC-MAC[E]</a:t>
                </a:r>
                <a:r>
                  <a:rPr lang="en-US" alt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(ac)=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4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(a))=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4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 b</a:t>
                </a:r>
                <a:r>
                  <a:rPr lang="en-US" altLang="en-US" sz="2400" i="1" dirty="0"/>
                  <a:t>.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Problem: no length-based separation! Fix? 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Let 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CMAC[E]</a:t>
                </a:r>
                <a:r>
                  <a:rPr lang="en-US" alt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(m)=CBC-MAC[E]</a:t>
                </a:r>
                <a:r>
                  <a:rPr lang="en-US" alt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(L(m)||m)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dirty="0"/>
                  <a:t> is a 1-block encoding of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(L(m)) </a:t>
                </a:r>
                <a:r>
                  <a:rPr lang="en-US" altLang="en-US" sz="2000" dirty="0"/>
                  <a:t>is pseudorandom (for given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L(m)</a:t>
                </a:r>
                <a:r>
                  <a:rPr lang="en-US" altLang="en-US" sz="2000" dirty="0"/>
                  <a:t>)</a:t>
                </a:r>
                <a:endParaRPr lang="en-US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CMAC[E]</a:t>
                </a:r>
                <a:r>
                  <a:rPr lang="en-US" alt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 </a:t>
                </a:r>
                <a:r>
                  <a:rPr lang="en-US" altLang="en-US" sz="2000" dirty="0"/>
                  <a:t>is pseudorandom 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Secure VIL MAC!</a:t>
                </a:r>
              </a:p>
            </p:txBody>
          </p:sp>
        </mc:Choice>
        <mc:Fallback xmlns="">
          <p:sp>
            <p:nvSpPr>
              <p:cNvPr id="348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9951" y="1026290"/>
                <a:ext cx="8518847" cy="4770438"/>
              </a:xfrm>
              <a:blipFill>
                <a:blip r:embed="rId3"/>
                <a:stretch>
                  <a:fillRect l="-501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22034"/>
              </p:ext>
            </p:extLst>
          </p:nvPr>
        </p:nvGraphicFramePr>
        <p:xfrm>
          <a:off x="5393617" y="4595604"/>
          <a:ext cx="2864047" cy="430212"/>
        </p:xfrm>
        <a:graphic>
          <a:graphicData uri="http://schemas.openxmlformats.org/drawingml/2006/table">
            <a:tbl>
              <a:tblPr/>
              <a:tblGrid>
                <a:gridCol w="762559">
                  <a:extLst>
                    <a:ext uri="{9D8B030D-6E8A-4147-A177-3AD203B41FA5}">
                      <a16:colId xmlns:a16="http://schemas.microsoft.com/office/drawing/2014/main" val="237413028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2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L(m)</a:t>
                      </a:r>
                    </a:p>
                  </a:txBody>
                  <a:tcPr marL="90000" marR="90000" marT="5751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7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5751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7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5751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5751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17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5751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20"/>
          <p:cNvSpPr>
            <a:spLocks noChangeArrowheads="1"/>
          </p:cNvSpPr>
          <p:nvPr/>
        </p:nvSpPr>
        <p:spPr bwMode="auto">
          <a:xfrm rot="-5400000">
            <a:off x="5732611" y="5471219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5292080" y="5572025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V="1">
            <a:off x="5582592" y="5040213"/>
            <a:ext cx="1588" cy="428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3"/>
              <p:cNvSpPr txBox="1">
                <a:spLocks noChangeArrowheads="1"/>
              </p:cNvSpPr>
              <p:nvPr/>
            </p:nvSpPr>
            <p:spPr bwMode="auto">
              <a:xfrm>
                <a:off x="4836467" y="5351363"/>
                <a:ext cx="591101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6467" y="5351363"/>
                <a:ext cx="591101" cy="463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5582592" y="5584725"/>
            <a:ext cx="188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517505" y="5486300"/>
            <a:ext cx="130175" cy="169863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V="1">
            <a:off x="5881042" y="5703788"/>
            <a:ext cx="1588" cy="301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5292080" y="6016525"/>
            <a:ext cx="298926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 rot="-5400000">
            <a:off x="6412061" y="5487094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5971530" y="5587900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6262042" y="5600600"/>
            <a:ext cx="188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AutoShape 31"/>
          <p:cNvSpPr>
            <a:spLocks noChangeArrowheads="1"/>
          </p:cNvSpPr>
          <p:nvPr/>
        </p:nvSpPr>
        <p:spPr bwMode="auto">
          <a:xfrm>
            <a:off x="6196955" y="5502175"/>
            <a:ext cx="130175" cy="169863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V="1">
            <a:off x="6560492" y="5719663"/>
            <a:ext cx="1588" cy="301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 rot="-5400000">
            <a:off x="8132911" y="5487094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7692380" y="5587900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>
            <a:off x="7982892" y="5600600"/>
            <a:ext cx="188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7917805" y="5502175"/>
            <a:ext cx="130175" cy="169863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 flipV="1">
            <a:off x="8281342" y="5719663"/>
            <a:ext cx="1588" cy="301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4980670" y="5795862"/>
            <a:ext cx="3159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6643042" y="5573613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H="1" flipV="1">
            <a:off x="8363892" y="5573613"/>
            <a:ext cx="61913" cy="31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flipV="1">
            <a:off x="6269980" y="5046563"/>
            <a:ext cx="1587" cy="428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 flipV="1">
            <a:off x="7973367" y="5041800"/>
            <a:ext cx="1588" cy="428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8424216" y="5591076"/>
            <a:ext cx="468264" cy="128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Variable Input Length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41313" y="1157288"/>
                <a:ext cx="8478837" cy="4770437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110000"/>
                  </a:lnSpc>
                  <a:spcBef>
                    <a:spcPts val="7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3100" b="1" dirty="0"/>
                  <a:t>Theorem</a:t>
                </a:r>
                <a:r>
                  <a:rPr lang="en-US" altLang="en-US" sz="3100" dirty="0"/>
                  <a:t>:</a:t>
                </a:r>
                <a:r>
                  <a:rPr lang="en-US" altLang="en-US" sz="3100" i="1" dirty="0"/>
                  <a:t> </a:t>
                </a:r>
                <a:r>
                  <a:rPr lang="en-US" altLang="en-US" sz="3100" dirty="0"/>
                  <a:t>Let </a:t>
                </a:r>
                <a:r>
                  <a:rPr lang="en-US" alt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3100" dirty="0"/>
                  <a:t>be PRF on domain </a:t>
                </a:r>
                <a:r>
                  <a:rPr lang="en-US" alt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{0,1}</a:t>
                </a:r>
                <a:r>
                  <a:rPr lang="en-US" altLang="en-US" sz="31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en-US" sz="3100" dirty="0"/>
                  <a:t>. Then </a:t>
                </a:r>
                <a:r>
                  <a:rPr lang="en-US" altLang="en-US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</a:t>
                </a:r>
                <a:r>
                  <a:rPr lang="en-US" altLang="en-US" sz="3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</a:t>
                </a:r>
                <a:r>
                  <a:rPr lang="en-US" altLang="en-US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3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(|m|)||m) </a:t>
                </a:r>
                <a:r>
                  <a:rPr lang="en-US" altLang="en-US" sz="3100" dirty="0"/>
                  <a:t>is a secure MAC, on domain </a:t>
                </a:r>
                <a:r>
                  <a:rPr lang="en-US" alt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{0,1}</a:t>
                </a:r>
                <a:r>
                  <a:rPr lang="en-US" altLang="en-US" sz="31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en-US" sz="3100" dirty="0"/>
                  <a:t>. 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Also </a:t>
                </a:r>
                <a:r>
                  <a:rPr lang="en-US" alt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f’’</a:t>
                </a:r>
                <a:r>
                  <a:rPr lang="en-US" alt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</a:t>
                </a:r>
                <a:r>
                  <a:rPr lang="en-US" alt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(m)) </a:t>
                </a:r>
                <a:r>
                  <a:rPr lang="en-US" altLang="en-US" sz="2300" dirty="0"/>
                  <a:t>[</a:t>
                </a:r>
                <a:r>
                  <a:rPr lang="el-GR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(|m|)||m </a:t>
                </a:r>
                <a:r>
                  <a:rPr lang="en-US" altLang="en-US" sz="2300" dirty="0"/>
                  <a:t>is special case!]</a:t>
                </a:r>
              </a:p>
              <a:p>
                <a:pPr marL="284163" indent="-284163" eaLnBrk="1" hangingPunct="1">
                  <a:lnSpc>
                    <a:spcPct val="90000"/>
                  </a:lnSpc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3100" dirty="0"/>
                  <a:t>How to implement prefix-free encoding  </a:t>
                </a:r>
                <a:r>
                  <a:rPr lang="el-GR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) </a:t>
                </a:r>
                <a:r>
                  <a:rPr lang="en-US" altLang="en-US" sz="3100" dirty="0"/>
                  <a:t>?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Goal: separate between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|m| </a:t>
                </a:r>
                <a:r>
                  <a:rPr lang="en-US" altLang="en-US" sz="2700" dirty="0"/>
                  <a:t>and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en-US" dirty="0"/>
                  <a:t> 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dirty="0"/>
                  <a:t>In practice: use fixed length (32/64b) to encode 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|m|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‘Limited’ to messages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altLang="en-US" sz="2700" dirty="0"/>
                  <a:t>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altLang="en-US" sz="2700" dirty="0"/>
                  <a:t> bytes </a:t>
                </a:r>
                <a:r>
                  <a:rPr lang="en-US" altLang="en-US" sz="2700" dirty="0">
                    <a:sym typeface="Wingdings" panose="05000000000000000000" pitchFamily="2" charset="2"/>
                  </a:rPr>
                  <a:t> </a:t>
                </a:r>
                <a:endParaRPr lang="en-US" altLang="en-US" sz="2700" dirty="0"/>
              </a:p>
              <a:p>
                <a:pPr marL="1084263" lvl="2" indent="-284163" eaLnBrk="1" hangingPunct="1">
                  <a:lnSpc>
                    <a:spcPct val="90000"/>
                  </a:lnSpc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dirty="0"/>
                  <a:t>Exercise: ‘unlimited’ prefix-encoding </a:t>
                </a:r>
                <a:r>
                  <a:rPr lang="el-GR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58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41313" y="1157288"/>
                <a:ext cx="8478837" cy="4770437"/>
              </a:xfrm>
              <a:blipFill>
                <a:blip r:embed="rId3"/>
                <a:stretch>
                  <a:fillRect l="-647" t="-1407" r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2F8E73-87FA-47CF-B437-A3D799FA1F06}" type="datetime1">
              <a:rPr lang="en-US"/>
              <a:pPr>
                <a:defRPr/>
              </a:pPr>
              <a:t>2/4/2020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94970-7923-4857-BA6F-AD2134BA9294}" type="slidenum">
              <a:rPr lang="he-IL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3988" cy="736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Hash based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2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056547"/>
                <a:ext cx="8739465" cy="4985789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lnSpc>
                    <a:spcPct val="90000"/>
                  </a:lnSpc>
                  <a:spcBef>
                    <a:spcPts val="775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800" dirty="0"/>
                  <a:t>Often faster than block-cipher MAC </a:t>
                </a:r>
              </a:p>
              <a:p>
                <a:pPr marL="284163" indent="-284163" defTabSz="449263" eaLnBrk="1" hangingPunct="1">
                  <a:lnSpc>
                    <a:spcPct val="90000"/>
                  </a:lnSpc>
                  <a:spcBef>
                    <a:spcPts val="675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400" i="1" dirty="0" err="1">
                    <a:latin typeface="Times New Roman" pitchFamily="18" charset="0"/>
                    <a:cs typeface="Times New Roman" pitchFamily="18" charset="0"/>
                  </a:rPr>
                  <a:t>MAC</a:t>
                </a:r>
                <a:r>
                  <a:rPr lang="en-GB" altLang="en-US" sz="2400" i="1" baseline="-30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altLang="en-US" sz="2400" i="1" dirty="0">
                    <a:latin typeface="Times New Roman" pitchFamily="18" charset="0"/>
                    <a:cs typeface="Times New Roman" pitchFamily="18" charset="0"/>
                  </a:rPr>
                  <a:t>(m)=h(k||m), </a:t>
                </a:r>
                <a:r>
                  <a:rPr lang="en-GB" altLang="en-US" sz="2400" i="1" dirty="0" err="1">
                    <a:latin typeface="Times New Roman" pitchFamily="18" charset="0"/>
                    <a:cs typeface="Times New Roman" pitchFamily="18" charset="0"/>
                  </a:rPr>
                  <a:t>MAC</a:t>
                </a:r>
                <a:r>
                  <a:rPr lang="en-GB" altLang="en-US" sz="2400" i="1" baseline="-30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altLang="en-US" sz="2400" i="1" dirty="0">
                    <a:latin typeface="Times New Roman" pitchFamily="18" charset="0"/>
                    <a:cs typeface="Times New Roman" pitchFamily="18" charset="0"/>
                  </a:rPr>
                  <a:t>(m)=h(m||k), </a:t>
                </a:r>
                <a:r>
                  <a:rPr lang="en-GB" altLang="en-US" sz="2400" i="1" dirty="0" err="1">
                    <a:latin typeface="Times New Roman" pitchFamily="18" charset="0"/>
                    <a:cs typeface="Times New Roman" pitchFamily="18" charset="0"/>
                  </a:rPr>
                  <a:t>MAC</a:t>
                </a:r>
                <a:r>
                  <a:rPr lang="en-GB" altLang="en-US" sz="2400" i="1" baseline="-30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altLang="en-US" sz="2400" i="1" dirty="0">
                    <a:latin typeface="Times New Roman" pitchFamily="18" charset="0"/>
                    <a:cs typeface="Times New Roman" pitchFamily="18" charset="0"/>
                  </a:rPr>
                  <a:t>(m)=h(k||m||k)</a:t>
                </a:r>
              </a:p>
              <a:p>
                <a:pPr marL="750888" lvl="1" indent="-284163" defTabSz="449263" eaLnBrk="1" hangingPunct="1">
                  <a:lnSpc>
                    <a:spcPct val="90000"/>
                  </a:lnSpc>
                  <a:spcBef>
                    <a:spcPts val="675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400" dirty="0">
                    <a:solidFill>
                      <a:srgbClr val="0000FF"/>
                    </a:solidFill>
                  </a:rPr>
                  <a:t>All secure under `random oracle analysis` for </a:t>
                </a:r>
                <a:r>
                  <a:rPr lang="en-GB" altLang="en-US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GB" altLang="en-US" sz="2400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750888" lvl="1" indent="-284163" defTabSz="449263" eaLnBrk="1" hangingPunct="1">
                  <a:lnSpc>
                    <a:spcPct val="90000"/>
                  </a:lnSpc>
                  <a:spcBef>
                    <a:spcPts val="675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400" dirty="0"/>
                  <a:t>Insecure assuming ‘only standard feature’, e.g., CRHF</a:t>
                </a:r>
              </a:p>
              <a:p>
                <a:pPr marL="750888" lvl="1" indent="-284163" defTabSz="449263" eaLnBrk="1" hangingPunct="1">
                  <a:lnSpc>
                    <a:spcPct val="90000"/>
                  </a:lnSpc>
                  <a:spcBef>
                    <a:spcPts val="675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400" dirty="0"/>
                  <a:t>Length-extension attack on </a:t>
                </a:r>
                <a:r>
                  <a:rPr lang="en-GB" altLang="en-US" sz="24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h(k||m) </a:t>
                </a:r>
              </a:p>
              <a:p>
                <a:pPr marL="1093788" lvl="2" indent="-284163" defTabSz="449263" eaLnBrk="1" hangingPunct="1">
                  <a:lnSpc>
                    <a:spcPct val="90000"/>
                  </a:lnSpc>
                  <a:spcBef>
                    <a:spcPts val="675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000" dirty="0">
                    <a:solidFill>
                      <a:srgbClr val="FF0000"/>
                    </a:solidFill>
                  </a:rPr>
                  <a:t>If hash uses (common) </a:t>
                </a:r>
                <a:r>
                  <a:rPr lang="en-GB" altLang="en-US" sz="2000" dirty="0" err="1">
                    <a:solidFill>
                      <a:srgbClr val="FF0000"/>
                    </a:solidFill>
                  </a:rPr>
                  <a:t>Merkle-Damgard</a:t>
                </a:r>
                <a:r>
                  <a:rPr lang="en-GB" altLang="en-US" sz="2000" dirty="0">
                    <a:solidFill>
                      <a:srgbClr val="FF0000"/>
                    </a:solidFill>
                  </a:rPr>
                  <a:t> construction</a:t>
                </a:r>
                <a:endParaRPr lang="he-IL" altLang="en-US" sz="2000" dirty="0"/>
              </a:p>
              <a:p>
                <a:pPr marL="284163" indent="-284163" defTabSz="449263" eaLnBrk="1" hangingPunct="1">
                  <a:lnSpc>
                    <a:spcPct val="90000"/>
                  </a:lnSpc>
                  <a:spcBef>
                    <a:spcPts val="675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800" dirty="0"/>
                  <a:t>Keyed hash - NMAC: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𝑁𝑀𝐴𝐶</m:t>
                        </m:r>
                      </m:e>
                      <m:sub>
                        <m:sSub>
                          <m:sSubPr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𝑖𝑛</m:t>
                            </m:r>
                          </m:sub>
                        </m:sSub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GB" alt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𝑜𝑢𝑡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alt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alt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𝑖𝑛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GB" altLang="en-US" sz="2800" dirty="0"/>
              </a:p>
              <a:p>
                <a:pPr marL="284163" indent="-284163" defTabSz="449263" eaLnBrk="1" hangingPunct="1">
                  <a:lnSpc>
                    <a:spcPct val="90000"/>
                  </a:lnSpc>
                  <a:spcBef>
                    <a:spcPts val="675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800" dirty="0"/>
                  <a:t>Keyless hash – HMAC:  </a:t>
                </a:r>
                <a:br>
                  <a:rPr lang="en-GB" altLang="en-US" sz="2800" dirty="0"/>
                </a:br>
                <a:r>
                  <a:rPr lang="en-GB" altLang="en-US" sz="2800" i="1" dirty="0" err="1">
                    <a:latin typeface="Times New Roman" pitchFamily="18" charset="0"/>
                    <a:cs typeface="Times New Roman" pitchFamily="18" charset="0"/>
                  </a:rPr>
                  <a:t>HMAC</a:t>
                </a:r>
                <a:r>
                  <a:rPr lang="en-GB" altLang="en-US" sz="2800" b="1" i="1" baseline="-30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altLang="en-US" sz="2800" i="1" dirty="0">
                    <a:latin typeface="Times New Roman" pitchFamily="18" charset="0"/>
                    <a:cs typeface="Times New Roman" pitchFamily="18" charset="0"/>
                  </a:rPr>
                  <a:t>(x)=h(k</a:t>
                </a:r>
                <a:r>
                  <a:rPr lang="en-GB" altLang="en-US" sz="2800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sz="2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sz="2800" i="1" dirty="0" err="1">
                    <a:latin typeface="Times New Roman" pitchFamily="18" charset="0"/>
                    <a:cs typeface="Times New Roman" pitchFamily="18" charset="0"/>
                  </a:rPr>
                  <a:t>opad</a:t>
                </a:r>
                <a:r>
                  <a:rPr lang="en-GB" altLang="en-US" sz="2800" i="1" dirty="0">
                    <a:latin typeface="Times New Roman" pitchFamily="18" charset="0"/>
                    <a:cs typeface="Times New Roman" pitchFamily="18" charset="0"/>
                  </a:rPr>
                  <a:t> || h(k </a:t>
                </a:r>
                <a:r>
                  <a:rPr lang="en-GB" altLang="en-US" sz="2800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sz="2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sz="2800" i="1" dirty="0" err="1">
                    <a:latin typeface="Times New Roman" pitchFamily="18" charset="0"/>
                    <a:cs typeface="Times New Roman" pitchFamily="18" charset="0"/>
                  </a:rPr>
                  <a:t>ipad</a:t>
                </a:r>
                <a:r>
                  <a:rPr lang="en-GB" altLang="en-US" sz="2800" i="1" dirty="0">
                    <a:latin typeface="Times New Roman" pitchFamily="18" charset="0"/>
                    <a:cs typeface="Times New Roman" pitchFamily="18" charset="0"/>
                  </a:rPr>
                  <a:t> || x))</a:t>
                </a:r>
              </a:p>
              <a:p>
                <a:pPr marL="284163" indent="-284163" defTabSz="449263" eaLnBrk="1" hangingPunct="1">
                  <a:lnSpc>
                    <a:spcPct val="90000"/>
                  </a:lnSpc>
                  <a:spcBef>
                    <a:spcPts val="675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800" dirty="0"/>
                  <a:t>Both: secure MAC if collision function is a PRF</a:t>
                </a:r>
              </a:p>
              <a:p>
                <a:pPr marL="341313" indent="-341313" defTabSz="449263" eaLnBrk="1" hangingPunct="1">
                  <a:lnSpc>
                    <a:spcPct val="90000"/>
                  </a:lnSpc>
                  <a:spcBef>
                    <a:spcPts val="775"/>
                  </a:spcBef>
                  <a:buFont typeface="Wingdings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GB" altLang="en-US" sz="2400" dirty="0"/>
              </a:p>
            </p:txBody>
          </p:sp>
        </mc:Choice>
        <mc:Fallback xmlns="">
          <p:sp>
            <p:nvSpPr>
              <p:cNvPr id="8602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056547"/>
                <a:ext cx="8739465" cy="4985789"/>
              </a:xfrm>
              <a:blipFill>
                <a:blip r:embed="rId3"/>
                <a:stretch>
                  <a:fillRect l="-1185" t="-2078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587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D2D1B4-A798-4CC6-8298-82F202D65D49}" type="datetime1">
              <a:rPr lang="en-US"/>
              <a:pPr>
                <a:defRPr/>
              </a:pPr>
              <a:t>2/4/2020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9CC8B-3160-4B16-AB31-0F50EC77D3BF}" type="slidenum">
              <a:rPr lang="he-IL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1623"/>
            <a:ext cx="8354291" cy="74084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NMAC: MAC from Keyed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6724" y="1018489"/>
                <a:ext cx="8835242" cy="4381265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NMAC uses:</a:t>
                </a:r>
              </a:p>
              <a:p>
                <a:pPr marL="668338" lvl="1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keyed hash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altLang="en-US" dirty="0"/>
              </a:p>
              <a:p>
                <a:pPr marL="668338" lvl="1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Two keys: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GB" altLang="en-US" dirty="0"/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Construction:</a:t>
                </a:r>
                <a:br>
                  <a:rPr lang="en-GB" alt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𝑁𝑀𝐴𝐶</m:t>
                        </m:r>
                      </m:e>
                      <m:sub>
                        <m:sSub>
                          <m:sSubPr>
                            <m:ctrlPr>
                              <a:rPr lang="en-GB" alt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𝑖𝑛</m:t>
                            </m:r>
                          </m:sub>
                        </m:sSub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GB" alt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GB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𝑜𝑢𝑡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alt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alt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𝑖𝑛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GB" alt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Pro: analysis of security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Con: requires keyed crypto hash – standards crypto hash functions are </a:t>
                </a:r>
                <a:r>
                  <a:rPr lang="en-GB" altLang="en-US" u="sng" dirty="0"/>
                  <a:t>keyless</a:t>
                </a:r>
              </a:p>
            </p:txBody>
          </p:sp>
        </mc:Choice>
        <mc:Fallback xmlns="">
          <p:sp>
            <p:nvSpPr>
              <p:cNvPr id="880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6724" y="1018489"/>
                <a:ext cx="8835242" cy="4381265"/>
              </a:xfrm>
              <a:blipFill>
                <a:blip r:embed="rId3"/>
                <a:stretch>
                  <a:fillRect l="-1449" t="-1808" b="-3199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951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D2D1B4-A798-4CC6-8298-82F202D65D49}" type="datetime1">
              <a:rPr lang="en-US"/>
              <a:pPr>
                <a:defRPr/>
              </a:pPr>
              <a:t>2/4/2020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9CC8B-3160-4B16-AB31-0F50EC77D3BF}" type="slidenum">
              <a:rPr lang="he-IL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1623"/>
            <a:ext cx="8354291" cy="74084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Hash-based MAC: HMAC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6724" y="1018489"/>
                <a:ext cx="8835242" cy="4270016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Goal: a ‘mode’ for (</a:t>
                </a:r>
                <a:r>
                  <a:rPr lang="en-GB" altLang="en-US" dirty="0" err="1"/>
                  <a:t>unkeyed</a:t>
                </a:r>
                <a:r>
                  <a:rPr lang="en-GB" altLang="en-US" dirty="0"/>
                  <a:t>) hash function + key</a:t>
                </a:r>
              </a:p>
              <a:p>
                <a:pPr marL="668338" lvl="1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MD-constructed hash function </a:t>
                </a:r>
                <a14:m>
                  <m:oMath xmlns:m="http://schemas.openxmlformats.org/officeDocument/2006/math">
                    <m:r>
                      <a:rPr lang="en-GB" alt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altLang="en-US" dirty="0"/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HMAC uses only the </a:t>
                </a:r>
                <a:r>
                  <a:rPr lang="en-GB" altLang="en-US" dirty="0" err="1"/>
                  <a:t>unkeyed</a:t>
                </a:r>
                <a:r>
                  <a:rPr lang="en-GB" altLang="en-US" dirty="0"/>
                  <a:t> hash function </a:t>
                </a:r>
                <a14:m>
                  <m:oMath xmlns:m="http://schemas.openxmlformats.org/officeDocument/2006/math">
                    <m:r>
                      <a:rPr lang="en-GB" alt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altLang="en-US" dirty="0"/>
                  <a:t>:</a:t>
                </a:r>
              </a:p>
              <a:p>
                <a:pPr marL="341313" indent="-341313" algn="ctr" defTabSz="449263" eaLnBrk="1" hangingPunct="1">
                  <a:buFont typeface="Wingdings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HMAC</a:t>
                </a:r>
                <a:r>
                  <a:rPr lang="en-GB" altLang="en-US" b="1" i="1" baseline="-30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(x)=h(k</a:t>
                </a:r>
                <a:r>
                  <a:rPr lang="en-GB" altLang="en-US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opad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|| h(k </a:t>
                </a:r>
                <a:r>
                  <a:rPr lang="en-GB" altLang="en-US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ipad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|| x))</a:t>
                </a:r>
              </a:p>
              <a:p>
                <a:pPr marL="741363" lvl="1" indent="-28416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Opad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ipad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GB" altLang="en-US" dirty="0"/>
                  <a:t>fixed sequences (of 36x, 5Cx resp.), for max hamming distance btw 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k </a:t>
                </a:r>
                <a:r>
                  <a:rPr lang="en-GB" altLang="en-US" sz="3100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opad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dirty="0"/>
                  <a:t>and </a:t>
                </a:r>
                <a:r>
                  <a:rPr lang="en-GB" altLang="en-US" i="1" dirty="0"/>
                  <a:t>k </a:t>
                </a:r>
                <a:r>
                  <a:rPr lang="en-GB" altLang="en-US" sz="3100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ipad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GB" altLang="en-US" dirty="0"/>
                  <a:t> 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Widely deployed – for MAC, PRF and KDF</a:t>
                </a:r>
              </a:p>
              <a:p>
                <a:pPr marL="798513" lvl="1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KDF – Key Derivation Function </a:t>
                </a:r>
              </a:p>
            </p:txBody>
          </p:sp>
        </mc:Choice>
        <mc:Fallback xmlns="">
          <p:sp>
            <p:nvSpPr>
              <p:cNvPr id="880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6724" y="1018489"/>
                <a:ext cx="8835242" cy="4270016"/>
              </a:xfrm>
              <a:blipFill>
                <a:blip r:embed="rId3"/>
                <a:stretch>
                  <a:fillRect l="-1449" t="-1854" r="-345" b="-856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7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027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Finally… Authentication and Encryption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80450" cy="4956175"/>
          </a:xfrm>
        </p:spPr>
        <p:txBody>
          <a:bodyPr/>
          <a:lstStyle/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For confidentiality, use encryption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For </a:t>
            </a:r>
            <a:r>
              <a:rPr lang="en-US" altLang="en-US" dirty="0" err="1"/>
              <a:t>auth</a:t>
            </a:r>
            <a:r>
              <a:rPr lang="en-US" altLang="en-US" dirty="0"/>
              <a:t>/integrity, use MAC 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For </a:t>
            </a:r>
            <a:r>
              <a:rPr lang="en-US" altLang="en-US" u="sng" dirty="0"/>
              <a:t>both</a:t>
            </a:r>
            <a:r>
              <a:rPr lang="en-US" altLang="en-US" dirty="0"/>
              <a:t> confidentiality </a:t>
            </a:r>
            <a:r>
              <a:rPr lang="en-US" altLang="en-US" u="sng" dirty="0"/>
              <a:t>and</a:t>
            </a:r>
            <a:r>
              <a:rPr lang="en-US" altLang="en-US" dirty="0"/>
              <a:t> </a:t>
            </a:r>
            <a:r>
              <a:rPr lang="en-US" altLang="en-US" dirty="0" err="1"/>
              <a:t>auth</a:t>
            </a:r>
            <a:r>
              <a:rPr lang="en-US" altLang="en-US" dirty="0"/>
              <a:t>/integrity?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1: Combine MAC and encryption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Possible pitfalls (vulnerabilities)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2: authenticated-encryption schemes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Easier to deploy (securely)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Generic combination of MAC and Encryption schemes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Or: direct combined constructions (can be more efficient)</a:t>
            </a:r>
          </a:p>
        </p:txBody>
      </p:sp>
    </p:spTree>
    <p:extLst>
      <p:ext uri="{BB962C8B-B14F-4D97-AF65-F5344CB8AC3E}">
        <p14:creationId xmlns:p14="http://schemas.microsoft.com/office/powerpoint/2010/main" val="427321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Combine Authentication and Encryption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026896"/>
            <a:ext cx="8680450" cy="4956175"/>
          </a:xfrm>
        </p:spPr>
        <p:txBody>
          <a:bodyPr/>
          <a:lstStyle/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1: Combine MAC and encryption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2: authenticated-encryption schemes</a:t>
            </a:r>
          </a:p>
          <a:p>
            <a:pPr marL="989013" lvl="1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Attacker model? 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Computationally-limited (PPT)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Chose plaintext, get its authenticated-encryption (CPA)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Chose ciphertext + tag, get its decryption (CCA)</a:t>
            </a:r>
          </a:p>
          <a:p>
            <a:pPr marL="1789113" lvl="3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Or Authentication ERROR (incorrect tag) 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Success: distinguish (as in enc.) or forge (as in MAC)</a:t>
            </a:r>
          </a:p>
        </p:txBody>
      </p:sp>
    </p:spTree>
    <p:extLst>
      <p:ext uri="{BB962C8B-B14F-4D97-AF65-F5344CB8AC3E}">
        <p14:creationId xmlns:p14="http://schemas.microsoft.com/office/powerpoint/2010/main" val="31943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Combining MAC and Encryption: How?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rgbClr val="FF00FF"/>
                </a:solidFill>
              </a:rPr>
              <a:t>How to combine? Three standards, three ways… </a:t>
            </a:r>
            <a:r>
              <a:rPr lang="en-US" altLang="en-US" sz="2600" dirty="0"/>
              <a:t> 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SSHv1 authenticates and encrypts (A&amp;E):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A=MAC(m), </a:t>
            </a:r>
            <a:r>
              <a:rPr lang="en-US" altLang="en-US" sz="2200" dirty="0"/>
              <a:t>send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(C,A)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SSL authenticates, then encrypts (</a:t>
            </a:r>
            <a:r>
              <a:rPr lang="en-US" altLang="en-US" sz="2600" dirty="0" err="1"/>
              <a:t>AtE</a:t>
            </a:r>
            <a:r>
              <a:rPr lang="en-US" altLang="en-US" sz="2600" dirty="0"/>
              <a:t>):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A=MAC(m), C=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m,A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200" dirty="0"/>
              <a:t>send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IPSEC encrypts, then authenticates (</a:t>
            </a:r>
            <a:r>
              <a:rPr lang="en-US" altLang="en-US" sz="2600" dirty="0" err="1"/>
              <a:t>EtA</a:t>
            </a:r>
            <a:r>
              <a:rPr lang="en-US" altLang="en-US" sz="2600" dirty="0"/>
              <a:t>):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A=MAC(C), </a:t>
            </a:r>
            <a:r>
              <a:rPr lang="en-US" altLang="en-US" sz="2200" dirty="0"/>
              <a:t>send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(C,A)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rgbClr val="FF00FF"/>
                </a:solidFill>
              </a:rPr>
              <a:t>Some of these may be vulnerable… </a:t>
            </a:r>
            <a:br>
              <a:rPr lang="en-US" altLang="en-US" sz="2600" dirty="0">
                <a:solidFill>
                  <a:srgbClr val="FF00FF"/>
                </a:solidFill>
              </a:rPr>
            </a:br>
            <a:r>
              <a:rPr lang="en-US" altLang="en-US" sz="2600" dirty="0">
                <a:solidFill>
                  <a:srgbClr val="FF00FF"/>
                </a:solidFill>
              </a:rPr>
              <a:t>for some </a:t>
            </a:r>
            <a:r>
              <a:rPr lang="en-US" altLang="en-US" sz="2600" u="sng" dirty="0">
                <a:solidFill>
                  <a:srgbClr val="FF00FF"/>
                </a:solidFill>
              </a:rPr>
              <a:t>secure</a:t>
            </a:r>
            <a:r>
              <a:rPr lang="en-US" altLang="en-US" sz="2600" dirty="0">
                <a:solidFill>
                  <a:srgbClr val="FF00FF"/>
                </a:solidFill>
              </a:rPr>
              <a:t> encryption E, MAC schemes!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rgbClr val="FF00FF"/>
                </a:solidFill>
              </a:rPr>
              <a:t>Which is vulnerable? Demonstrate!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rgbClr val="FF00FF"/>
                </a:solidFill>
              </a:rPr>
              <a:t>See also [Krawczyk01]</a:t>
            </a:r>
          </a:p>
        </p:txBody>
      </p:sp>
    </p:spTree>
    <p:extLst>
      <p:ext uri="{BB962C8B-B14F-4D97-AF65-F5344CB8AC3E}">
        <p14:creationId xmlns:p14="http://schemas.microsoft.com/office/powerpoint/2010/main" val="199357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Encryption ensures confidentiality: 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4407" y="3666666"/>
            <a:ext cx="8229600" cy="2862138"/>
          </a:xfrm>
        </p:spPr>
        <p:txBody>
          <a:bodyPr/>
          <a:lstStyle/>
          <a:p>
            <a:r>
              <a:rPr lang="en-US" dirty="0"/>
              <a:t>But what about </a:t>
            </a:r>
            <a:r>
              <a:rPr lang="en-US" b="1" dirty="0"/>
              <a:t>authentication, integrity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Same model: shared key, </a:t>
            </a:r>
            <a:r>
              <a:rPr lang="en-US" dirty="0" err="1"/>
              <a:t>MitM</a:t>
            </a:r>
            <a:r>
              <a:rPr lang="en-US" dirty="0"/>
              <a:t> attacker</a:t>
            </a:r>
          </a:p>
          <a:p>
            <a:pPr lvl="1"/>
            <a:r>
              <a:rPr lang="en-US" dirty="0"/>
              <a:t>Did </a:t>
            </a:r>
            <a:r>
              <a:rPr lang="en-US" u="sng" dirty="0"/>
              <a:t>Alice</a:t>
            </a:r>
            <a:r>
              <a:rPr lang="en-US" dirty="0"/>
              <a:t> send </a:t>
            </a:r>
            <a:r>
              <a:rPr lang="en-US" u="sng" dirty="0"/>
              <a:t>this</a:t>
            </a:r>
            <a:r>
              <a:rPr lang="en-US" dirty="0"/>
              <a:t> message (m’), i.e., m’=m ? </a:t>
            </a:r>
          </a:p>
          <a:p>
            <a:pPr lvl="1"/>
            <a:r>
              <a:rPr lang="en-US" altLang="en-US" dirty="0"/>
              <a:t>Does Encryption prevent forgery?</a:t>
            </a:r>
          </a:p>
          <a:p>
            <a:pPr lvl="2"/>
            <a:r>
              <a:rPr lang="en-US" altLang="en-US" dirty="0"/>
              <a:t>No; example?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819374" y="1421669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3002340" y="1899506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69" y="1230664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296256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123829" y="2445891"/>
            <a:ext cx="187933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m=“I love you”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5916096" y="2778719"/>
            <a:ext cx="12028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m‘=</a:t>
            </a:r>
            <a:r>
              <a:rPr lang="en-US" altLang="he-IL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he-IL" sz="20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(c’)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43116" y="2728467"/>
            <a:ext cx="4125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c'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877490" y="3130758"/>
            <a:ext cx="204765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m’=“I hate you”</a:t>
            </a:r>
          </a:p>
        </p:txBody>
      </p:sp>
    </p:spTree>
    <p:extLst>
      <p:ext uri="{BB962C8B-B14F-4D97-AF65-F5344CB8AC3E}">
        <p14:creationId xmlns:p14="http://schemas.microsoft.com/office/powerpoint/2010/main" val="214638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Combining MAC and Encryption: How?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rgbClr val="FF00FF"/>
                </a:solidFill>
              </a:rPr>
              <a:t>How to combine? Three standards, three ways… </a:t>
            </a:r>
            <a:r>
              <a:rPr lang="en-US" altLang="en-US" sz="2600" dirty="0"/>
              <a:t> 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SSHv1 authenticates and encrypts (A&amp;E):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A=MAC(m), </a:t>
            </a:r>
            <a:r>
              <a:rPr lang="en-US" altLang="en-US" sz="2200" dirty="0"/>
              <a:t>send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(C,A)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SSL authenticates, then encrypts (</a:t>
            </a:r>
            <a:r>
              <a:rPr lang="en-US" altLang="en-US" sz="2600" dirty="0" err="1"/>
              <a:t>AtE</a:t>
            </a:r>
            <a:r>
              <a:rPr lang="en-US" altLang="en-US" sz="2600" dirty="0"/>
              <a:t>):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A=MAC(m), C=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m,A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200" dirty="0"/>
              <a:t>send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IPSEC encrypts, then authenticates (</a:t>
            </a:r>
            <a:r>
              <a:rPr lang="en-US" altLang="en-US" sz="2600" dirty="0" err="1"/>
              <a:t>EtA</a:t>
            </a:r>
            <a:r>
              <a:rPr lang="en-US" altLang="en-US" sz="2600" dirty="0"/>
              <a:t>):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A=MAC(C), </a:t>
            </a:r>
            <a:r>
              <a:rPr lang="en-US" altLang="en-US" sz="2200" dirty="0"/>
              <a:t>send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(C,A)</a:t>
            </a:r>
          </a:p>
          <a:p>
            <a:pPr marL="608013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rgbClr val="C00000"/>
                </a:solidFill>
              </a:rPr>
              <a:t>A&amp;E may be vulnerable</a:t>
            </a:r>
            <a:r>
              <a:rPr lang="en-US" altLang="en-US" sz="2600" dirty="0">
                <a:solidFill>
                  <a:schemeClr val="tx1"/>
                </a:solidFill>
              </a:rPr>
              <a:t>… Example: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Let MAC be any secure MAC scheme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Let </a:t>
            </a:r>
            <a:r>
              <a:rPr lang="en-US" altLang="en-US" sz="2400" dirty="0" err="1">
                <a:solidFill>
                  <a:schemeClr val="tx1"/>
                </a:solidFill>
              </a:rPr>
              <a:t>MAC’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400" baseline="-25000" dirty="0">
                <a:solidFill>
                  <a:schemeClr val="tx1"/>
                </a:solidFill>
              </a:rPr>
              <a:t>’’</a:t>
            </a:r>
            <a:r>
              <a:rPr lang="en-US" altLang="en-US" sz="2400" dirty="0">
                <a:solidFill>
                  <a:schemeClr val="tx1"/>
                </a:solidFill>
              </a:rPr>
              <a:t>(m)=</a:t>
            </a:r>
            <a:r>
              <a:rPr lang="en-US" altLang="en-US" sz="2400" dirty="0" err="1">
                <a:solidFill>
                  <a:schemeClr val="tx1"/>
                </a:solidFill>
              </a:rPr>
              <a:t>MAC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400" baseline="-25000" dirty="0">
                <a:solidFill>
                  <a:schemeClr val="tx1"/>
                </a:solidFill>
              </a:rPr>
              <a:t>’’</a:t>
            </a:r>
            <a:r>
              <a:rPr lang="en-US" altLang="en-US" sz="2400" dirty="0">
                <a:solidFill>
                  <a:schemeClr val="tx1"/>
                </a:solidFill>
              </a:rPr>
              <a:t>(m)|| m[1]</a:t>
            </a:r>
          </a:p>
          <a:p>
            <a:pPr marL="140811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MAC’ is secure MAC</a:t>
            </a:r>
          </a:p>
          <a:p>
            <a:pPr marL="140811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But: A&amp;E(m) leaks m[1]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What about </a:t>
            </a:r>
            <a:r>
              <a:rPr lang="en-US" altLang="en-US" sz="2400" dirty="0" err="1">
                <a:solidFill>
                  <a:schemeClr val="tx1"/>
                </a:solidFill>
              </a:rPr>
              <a:t>AtE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EtA</a:t>
            </a:r>
            <a:r>
              <a:rPr lang="en-US" altLang="en-US" sz="2400" dirty="0">
                <a:solidFill>
                  <a:schemeClr val="tx1"/>
                </a:solidFill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06617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Combining MAC and Encryption: How?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038225"/>
            <a:ext cx="8680450" cy="4956175"/>
          </a:xfrm>
        </p:spPr>
        <p:txBody>
          <a:bodyPr/>
          <a:lstStyle/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rgbClr val="FF00FF"/>
                </a:solidFill>
              </a:rPr>
              <a:t>How to combine? Three standards, three ways… </a:t>
            </a:r>
            <a:r>
              <a:rPr lang="en-US" altLang="en-US" sz="2600" dirty="0"/>
              <a:t> 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SSL authenticates, then encrypts (</a:t>
            </a:r>
            <a:r>
              <a:rPr lang="en-US" altLang="en-US" sz="2600" dirty="0" err="1"/>
              <a:t>AtE</a:t>
            </a:r>
            <a:r>
              <a:rPr lang="en-US" altLang="en-US" sz="2600" dirty="0"/>
              <a:t>):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A=MAC(m), C=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m,A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200" dirty="0"/>
              <a:t>send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608013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 err="1">
                <a:solidFill>
                  <a:srgbClr val="C00000"/>
                </a:solidFill>
              </a:rPr>
              <a:t>AtE</a:t>
            </a:r>
            <a:r>
              <a:rPr lang="en-US" altLang="en-US" sz="2600" dirty="0">
                <a:solidFill>
                  <a:srgbClr val="C00000"/>
                </a:solidFill>
              </a:rPr>
              <a:t> also may be vulnerable!</a:t>
            </a:r>
            <a:r>
              <a:rPr lang="en-US" altLang="en-US" sz="2600" dirty="0">
                <a:solidFill>
                  <a:schemeClr val="tx1"/>
                </a:solidFill>
              </a:rPr>
              <a:t>… </a:t>
            </a:r>
            <a:r>
              <a:rPr lang="en-US" altLang="en-US" sz="2000" dirty="0">
                <a:solidFill>
                  <a:schemeClr val="tx1"/>
                </a:solidFill>
              </a:rPr>
              <a:t>[K01] </a:t>
            </a:r>
          </a:p>
          <a:p>
            <a:pPr marL="608013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chemeClr val="tx1"/>
                </a:solidFill>
              </a:rPr>
              <a:t>Example (</a:t>
            </a:r>
            <a:r>
              <a:rPr lang="en-US" altLang="en-US" sz="2600" dirty="0">
                <a:solidFill>
                  <a:srgbClr val="C00000"/>
                </a:solidFill>
              </a:rPr>
              <a:t>harder</a:t>
            </a:r>
            <a:r>
              <a:rPr lang="en-US" altLang="en-US" sz="2600" dirty="0">
                <a:solidFill>
                  <a:schemeClr val="tx1"/>
                </a:solidFill>
              </a:rPr>
              <a:t>): in notes</a:t>
            </a:r>
            <a:endParaRPr lang="en-US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9357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Combining MAC and Encryption: How?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038225"/>
            <a:ext cx="8680450" cy="4956175"/>
          </a:xfrm>
        </p:spPr>
        <p:txBody>
          <a:bodyPr/>
          <a:lstStyle/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rgbClr val="FF00FF"/>
                </a:solidFill>
              </a:rPr>
              <a:t>How to combine? Three standards, three ways… </a:t>
            </a:r>
            <a:r>
              <a:rPr lang="en-US" altLang="en-US" sz="2600" dirty="0"/>
              <a:t> 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SSL authenticates, then encrypts (</a:t>
            </a:r>
            <a:r>
              <a:rPr lang="en-US" altLang="en-US" sz="2600" dirty="0" err="1"/>
              <a:t>AtE</a:t>
            </a:r>
            <a:r>
              <a:rPr lang="en-US" altLang="en-US" sz="2600" dirty="0"/>
              <a:t>):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A=MAC(m), C=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m,A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200" dirty="0"/>
              <a:t>send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608013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 err="1">
                <a:solidFill>
                  <a:srgbClr val="C00000"/>
                </a:solidFill>
              </a:rPr>
              <a:t>AtE</a:t>
            </a:r>
            <a:r>
              <a:rPr lang="en-US" altLang="en-US" sz="2600" dirty="0">
                <a:solidFill>
                  <a:srgbClr val="C00000"/>
                </a:solidFill>
              </a:rPr>
              <a:t> also may be vulnerable!</a:t>
            </a:r>
            <a:r>
              <a:rPr lang="en-US" altLang="en-US" sz="2600" dirty="0">
                <a:solidFill>
                  <a:schemeClr val="tx1"/>
                </a:solidFill>
              </a:rPr>
              <a:t>… </a:t>
            </a:r>
            <a:r>
              <a:rPr lang="en-US" altLang="en-US" sz="2000" dirty="0">
                <a:solidFill>
                  <a:schemeClr val="tx1"/>
                </a:solidFill>
              </a:rPr>
              <a:t>[K01] </a:t>
            </a:r>
            <a:r>
              <a:rPr lang="en-US" altLang="en-US" sz="2600" dirty="0">
                <a:solidFill>
                  <a:schemeClr val="tx1"/>
                </a:solidFill>
              </a:rPr>
              <a:t>Example (</a:t>
            </a:r>
            <a:r>
              <a:rPr lang="en-US" altLang="en-US" sz="2600" dirty="0">
                <a:solidFill>
                  <a:srgbClr val="C00000"/>
                </a:solidFill>
              </a:rPr>
              <a:t>harder</a:t>
            </a:r>
            <a:r>
              <a:rPr lang="en-US" altLang="en-US" sz="2600" dirty="0">
                <a:solidFill>
                  <a:schemeClr val="tx1"/>
                </a:solidFill>
              </a:rPr>
              <a:t>):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 err="1">
                <a:solidFill>
                  <a:schemeClr val="tx1"/>
                </a:solidFill>
              </a:rPr>
              <a:t>Enc</a:t>
            </a:r>
            <a:r>
              <a:rPr lang="en-US" altLang="en-US" sz="22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200" dirty="0">
                <a:solidFill>
                  <a:schemeClr val="tx1"/>
                </a:solidFill>
              </a:rPr>
              <a:t>(</a:t>
            </a:r>
            <a:r>
              <a:rPr lang="en-US" altLang="en-US" sz="2200" dirty="0" err="1">
                <a:solidFill>
                  <a:schemeClr val="tx1"/>
                </a:solidFill>
              </a:rPr>
              <a:t>m;r</a:t>
            </a:r>
            <a:r>
              <a:rPr lang="en-US" altLang="en-US" sz="2200" dirty="0">
                <a:solidFill>
                  <a:schemeClr val="tx1"/>
                </a:solidFill>
              </a:rPr>
              <a:t>)=(r, </a:t>
            </a:r>
            <a:r>
              <a:rPr lang="en-US" altLang="en-US" sz="2200" dirty="0" err="1">
                <a:solidFill>
                  <a:schemeClr val="tx1"/>
                </a:solidFill>
              </a:rPr>
              <a:t>m</a:t>
            </a:r>
            <a:r>
              <a:rPr lang="en-US" altLang="en-US" sz="2200" dirty="0" err="1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r>
              <a:rPr lang="en-US" altLang="en-US" sz="2200" dirty="0" err="1">
                <a:solidFill>
                  <a:schemeClr val="tx1"/>
                </a:solidFill>
              </a:rPr>
              <a:t>E</a:t>
            </a:r>
            <a:r>
              <a:rPr lang="en-US" altLang="en-US" sz="22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200" dirty="0">
                <a:solidFill>
                  <a:schemeClr val="tx1"/>
                </a:solidFill>
              </a:rPr>
              <a:t>(r)) [OFB/CFB mode, single block]</a:t>
            </a:r>
          </a:p>
          <a:p>
            <a:pPr marL="140811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E is secure block cipher </a:t>
            </a:r>
            <a:r>
              <a:rPr lang="en-US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Enc</a:t>
            </a:r>
            <a:r>
              <a:rPr lang="en-US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is IND-CPA s</a:t>
            </a:r>
            <a:r>
              <a:rPr lang="en-US" altLang="en-US" sz="1800" dirty="0">
                <a:solidFill>
                  <a:schemeClr val="tx1"/>
                </a:solidFill>
              </a:rPr>
              <a:t>ecure encryption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But now let’s corrupt: </a:t>
            </a:r>
            <a:r>
              <a:rPr lang="en-US" altLang="en-US" sz="2400" dirty="0" err="1">
                <a:solidFill>
                  <a:schemeClr val="tx1"/>
                </a:solidFill>
              </a:rPr>
              <a:t>Enc</a:t>
            </a:r>
            <a:r>
              <a:rPr lang="en-US" altLang="en-US" sz="2400" dirty="0">
                <a:solidFill>
                  <a:schemeClr val="tx1"/>
                </a:solidFill>
              </a:rPr>
              <a:t>*</a:t>
            </a:r>
            <a:r>
              <a:rPr lang="en-US" altLang="en-US" sz="2400" baseline="-25000" dirty="0">
                <a:solidFill>
                  <a:schemeClr val="tx1"/>
                </a:solidFill>
              </a:rPr>
              <a:t>k</a:t>
            </a:r>
            <a:r>
              <a:rPr lang="en-US" altLang="en-US" sz="2400" dirty="0">
                <a:solidFill>
                  <a:schemeClr val="tx1"/>
                </a:solidFill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</a:rPr>
              <a:t>m;r</a:t>
            </a:r>
            <a:r>
              <a:rPr lang="en-US" altLang="en-US" sz="2400" dirty="0">
                <a:solidFill>
                  <a:schemeClr val="tx1"/>
                </a:solidFill>
              </a:rPr>
              <a:t>)=</a:t>
            </a:r>
            <a:r>
              <a:rPr lang="en-US" altLang="en-US" sz="2400" dirty="0" err="1">
                <a:solidFill>
                  <a:schemeClr val="tx1"/>
                </a:solidFill>
              </a:rPr>
              <a:t>Enc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400" dirty="0">
                <a:solidFill>
                  <a:schemeClr val="tx1"/>
                </a:solidFill>
              </a:rPr>
              <a:t>(Split(m);r)</a:t>
            </a:r>
          </a:p>
          <a:p>
            <a:pPr marL="140811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Where: Split(m): every bit m[</a:t>
            </a:r>
            <a:r>
              <a:rPr lang="en-US" altLang="en-US" sz="1800" dirty="0" err="1">
                <a:solidFill>
                  <a:schemeClr val="tx1"/>
                </a:solidFill>
              </a:rPr>
              <a:t>i</a:t>
            </a:r>
            <a:r>
              <a:rPr lang="en-US" altLang="en-US" sz="1800" dirty="0">
                <a:solidFill>
                  <a:schemeClr val="tx1"/>
                </a:solidFill>
              </a:rPr>
              <a:t>] replaced by Split(m[</a:t>
            </a:r>
            <a:r>
              <a:rPr lang="en-US" altLang="en-US" sz="1800" dirty="0" err="1">
                <a:solidFill>
                  <a:schemeClr val="tx1"/>
                </a:solidFill>
              </a:rPr>
              <a:t>i</a:t>
            </a:r>
            <a:r>
              <a:rPr lang="en-US" altLang="en-US" sz="1800" dirty="0">
                <a:solidFill>
                  <a:schemeClr val="tx1"/>
                </a:solidFill>
              </a:rPr>
              <a:t>]), and…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marL="140811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Split(bit)={00 if bit=0, else (bit=1): 01 or 10 with probability half each}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 err="1">
                <a:solidFill>
                  <a:schemeClr val="tx1"/>
                </a:solidFill>
              </a:rPr>
              <a:t>Enc</a:t>
            </a:r>
            <a:r>
              <a:rPr lang="en-US" altLang="en-US" sz="2200" dirty="0">
                <a:solidFill>
                  <a:schemeClr val="tx1"/>
                </a:solidFill>
              </a:rPr>
              <a:t>* </a:t>
            </a:r>
            <a:r>
              <a:rPr lang="en-US" altLang="en-US" sz="2200" dirty="0">
                <a:solidFill>
                  <a:srgbClr val="FF0000"/>
                </a:solidFill>
              </a:rPr>
              <a:t>combined by </a:t>
            </a:r>
            <a:r>
              <a:rPr lang="en-US" altLang="en-US" sz="2200" dirty="0" err="1">
                <a:solidFill>
                  <a:srgbClr val="FF0000"/>
                </a:solidFill>
              </a:rPr>
              <a:t>AtE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with any (secure) MAC is </a:t>
            </a:r>
            <a:r>
              <a:rPr lang="en-US" altLang="en-US" sz="2200" dirty="0">
                <a:solidFill>
                  <a:srgbClr val="FF0000"/>
                </a:solidFill>
              </a:rPr>
              <a:t>vulnerable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Why? Dec* provides oracle to bits of m: </a:t>
            </a:r>
          </a:p>
          <a:p>
            <a:pPr marL="140811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Dec*(</a:t>
            </a:r>
            <a:r>
              <a:rPr lang="en-US" altLang="en-US" sz="1800" dirty="0" err="1">
                <a:solidFill>
                  <a:schemeClr val="tx1"/>
                </a:solidFill>
              </a:rPr>
              <a:t>r,c</a:t>
            </a:r>
            <a:r>
              <a:rPr lang="en-US" altLang="en-US" sz="1800" dirty="0">
                <a:solidFill>
                  <a:schemeClr val="tx1"/>
                </a:solidFill>
              </a:rPr>
              <a:t>)=</a:t>
            </a:r>
            <a:r>
              <a:rPr lang="en-US" altLang="en-US" sz="1800" dirty="0" err="1">
                <a:solidFill>
                  <a:schemeClr val="tx1"/>
                </a:solidFill>
              </a:rPr>
              <a:t>Unsplit</a:t>
            </a:r>
            <a:r>
              <a:rPr lang="en-US" altLang="en-US" sz="1800" dirty="0">
                <a:solidFill>
                  <a:schemeClr val="tx1"/>
                </a:solidFill>
              </a:rPr>
              <a:t>(r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 </a:t>
            </a:r>
            <a:r>
              <a:rPr lang="en-US" altLang="en-US" sz="1800" dirty="0" err="1">
                <a:solidFill>
                  <a:schemeClr val="tx1"/>
                </a:solidFill>
              </a:rPr>
              <a:t>D</a:t>
            </a:r>
            <a:r>
              <a:rPr lang="en-US" altLang="en-US" sz="18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1800" dirty="0">
                <a:solidFill>
                  <a:schemeClr val="tx1"/>
                </a:solidFill>
              </a:rPr>
              <a:t>(r)) </a:t>
            </a:r>
            <a:r>
              <a:rPr lang="en-US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1800" dirty="0">
                <a:solidFill>
                  <a:schemeClr val="tx1"/>
                </a:solidFill>
              </a:rPr>
              <a:t>Dec*(r, </a:t>
            </a:r>
            <a:r>
              <a:rPr lang="en-US" altLang="en-US" sz="1800" dirty="0" err="1">
                <a:solidFill>
                  <a:schemeClr val="tx1"/>
                </a:solidFill>
              </a:rPr>
              <a:t>m</a:t>
            </a:r>
            <a:r>
              <a:rPr lang="en-US" altLang="en-US" sz="1800" dirty="0" err="1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r>
              <a:rPr lang="en-US" altLang="en-US" sz="1800" dirty="0" err="1">
                <a:solidFill>
                  <a:schemeClr val="tx1"/>
                </a:solidFill>
              </a:rPr>
              <a:t>E</a:t>
            </a:r>
            <a:r>
              <a:rPr lang="en-US" altLang="en-US" sz="18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1800" dirty="0">
                <a:solidFill>
                  <a:schemeClr val="tx1"/>
                </a:solidFill>
              </a:rPr>
              <a:t>(r))=m</a:t>
            </a:r>
          </a:p>
          <a:p>
            <a:pPr marL="140811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X(c)=c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[0</a:t>
            </a:r>
            <a:r>
              <a:rPr lang="en-US" altLang="en-US" sz="18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|m|-2 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|| 11]</a:t>
            </a:r>
            <a:r>
              <a:rPr lang="en-US" altLang="en-US" sz="1800" dirty="0">
                <a:solidFill>
                  <a:schemeClr val="tx1"/>
                </a:solidFill>
              </a:rPr>
              <a:t> : invert last two bits of (ciphertext) c</a:t>
            </a:r>
          </a:p>
          <a:p>
            <a:pPr marL="140811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Dec*(</a:t>
            </a:r>
            <a:r>
              <a:rPr lang="en-US" altLang="en-US" sz="1800" dirty="0" err="1">
                <a:solidFill>
                  <a:schemeClr val="tx1"/>
                </a:solidFill>
              </a:rPr>
              <a:t>r,X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m</a:t>
            </a:r>
            <a:r>
              <a:rPr lang="en-US" altLang="en-US" sz="1800" dirty="0" err="1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r>
              <a:rPr lang="en-US" altLang="en-US" sz="1800" dirty="0" err="1">
                <a:solidFill>
                  <a:schemeClr val="tx1"/>
                </a:solidFill>
              </a:rPr>
              <a:t>E</a:t>
            </a:r>
            <a:r>
              <a:rPr lang="en-US" altLang="en-US" sz="18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1800" dirty="0">
                <a:solidFill>
                  <a:schemeClr val="tx1"/>
                </a:solidFill>
              </a:rPr>
              <a:t>(r)))={m if last bit of m is 0, ERROR if last bit is 1}</a:t>
            </a:r>
          </a:p>
          <a:p>
            <a:pPr marL="140811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rgbClr val="C00000"/>
                </a:solidFill>
              </a:rPr>
              <a:t>CCA: oracle to m (if last bit is 0), Feedback-CCA: last bit of m</a:t>
            </a:r>
          </a:p>
          <a:p>
            <a:pPr marL="1865313" lvl="3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63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Combining MAC and Encryption: How?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rgbClr val="FF00FF"/>
                </a:solidFill>
              </a:rPr>
              <a:t>How to combine? Three standards, three ways… </a:t>
            </a:r>
            <a:r>
              <a:rPr lang="en-US" altLang="en-US" sz="2600" dirty="0"/>
              <a:t> 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SSHv1 authenticates and encrypts (A&amp;E):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A=MAC(m), </a:t>
            </a:r>
            <a:r>
              <a:rPr lang="en-US" altLang="en-US" sz="2200" dirty="0"/>
              <a:t>send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(C,A)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SSL authenticates, then encrypts (</a:t>
            </a:r>
            <a:r>
              <a:rPr lang="en-US" altLang="en-US" sz="2600" dirty="0" err="1"/>
              <a:t>AtE</a:t>
            </a:r>
            <a:r>
              <a:rPr lang="en-US" altLang="en-US" sz="2600" dirty="0"/>
              <a:t>):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A=MAC(m), C=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m,A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200" dirty="0"/>
              <a:t>send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IPSEC encrypts, then authenticates (</a:t>
            </a:r>
            <a:r>
              <a:rPr lang="en-US" altLang="en-US" sz="2600" dirty="0" err="1"/>
              <a:t>EtA</a:t>
            </a:r>
            <a:r>
              <a:rPr lang="en-US" altLang="en-US" sz="2600" dirty="0"/>
              <a:t>):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A=MAC(C), </a:t>
            </a:r>
            <a:r>
              <a:rPr lang="en-US" altLang="en-US" sz="2200" dirty="0"/>
              <a:t>send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(C,A)</a:t>
            </a:r>
          </a:p>
          <a:p>
            <a:pPr marL="608013" indent="-608013"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rgbClr val="FF00FF"/>
                </a:solidFill>
              </a:rPr>
              <a:t>A&amp;E, </a:t>
            </a:r>
            <a:r>
              <a:rPr lang="en-US" altLang="en-US" sz="2600" dirty="0" err="1">
                <a:solidFill>
                  <a:srgbClr val="FF00FF"/>
                </a:solidFill>
              </a:rPr>
              <a:t>AtE</a:t>
            </a:r>
            <a:r>
              <a:rPr lang="en-US" altLang="en-US" sz="2600" dirty="0">
                <a:solidFill>
                  <a:srgbClr val="FF00FF"/>
                </a:solidFill>
              </a:rPr>
              <a:t> vulnerable (shown by insecure examples)</a:t>
            </a:r>
          </a:p>
          <a:p>
            <a:pPr marL="6080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rgbClr val="FF00FF"/>
                </a:solidFill>
              </a:rPr>
              <a:t>What of </a:t>
            </a:r>
            <a:r>
              <a:rPr lang="en-US" altLang="en-US" sz="2600" dirty="0" err="1">
                <a:solidFill>
                  <a:srgbClr val="FF00FF"/>
                </a:solidFill>
              </a:rPr>
              <a:t>EtA</a:t>
            </a:r>
            <a:r>
              <a:rPr lang="en-US" altLang="en-US" sz="2600" dirty="0">
                <a:solidFill>
                  <a:srgbClr val="FF00FF"/>
                </a:solidFill>
              </a:rPr>
              <a:t> ? </a:t>
            </a:r>
            <a:r>
              <a:rPr lang="en-US" altLang="en-US" sz="2200" b="1" dirty="0"/>
              <a:t>Provably CCA-Secure </a:t>
            </a:r>
            <a:r>
              <a:rPr lang="en-US" altLang="en-US" sz="2200" dirty="0"/>
              <a:t>[CK01]!</a:t>
            </a:r>
            <a:endParaRPr lang="en-US" altLang="en-US" sz="2600" dirty="0">
              <a:solidFill>
                <a:srgbClr val="FF00FF"/>
              </a:solidFill>
            </a:endParaRP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rgbClr val="FF00FF"/>
                </a:solidFill>
                <a:sym typeface="Wingdings" panose="05000000000000000000" pitchFamily="2" charset="2"/>
              </a:rPr>
              <a:t> Secure encryption; otherwise attack </a:t>
            </a:r>
            <a:r>
              <a:rPr lang="en-US" altLang="en-US" sz="1800" dirty="0" err="1">
                <a:solidFill>
                  <a:srgbClr val="FF00FF"/>
                </a:solidFill>
                <a:sym typeface="Wingdings" panose="05000000000000000000" pitchFamily="2" charset="2"/>
              </a:rPr>
              <a:t>Enc</a:t>
            </a:r>
            <a:r>
              <a:rPr lang="en-US" altLang="en-US" sz="1800" dirty="0">
                <a:solidFill>
                  <a:srgbClr val="FF00FF"/>
                </a:solidFill>
                <a:sym typeface="Wingdings" panose="05000000000000000000" pitchFamily="2" charset="2"/>
              </a:rPr>
              <a:t>(m) by appending MAC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rgbClr val="FF00FF"/>
                </a:solidFill>
                <a:sym typeface="Wingdings" panose="05000000000000000000" pitchFamily="2" charset="2"/>
              </a:rPr>
              <a:t> Secure authentication, since any change in (c, MAC(c)) is detected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Also: reject fake messages w/o decryption 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 efficiency and</a:t>
            </a:r>
            <a:r>
              <a:rPr lang="en-US" altLang="en-US" sz="1800" dirty="0">
                <a:solidFill>
                  <a:schemeClr val="tx1"/>
                </a:solidFill>
              </a:rPr>
              <a:t> foil Denial of Service (</a:t>
            </a:r>
            <a:r>
              <a:rPr lang="en-US" altLang="en-US" sz="1800" dirty="0" err="1">
                <a:solidFill>
                  <a:schemeClr val="tx1"/>
                </a:solidFill>
              </a:rPr>
              <a:t>DoS</a:t>
            </a:r>
            <a:r>
              <a:rPr lang="en-US" altLang="en-US" sz="1800" dirty="0">
                <a:solidFill>
                  <a:schemeClr val="tx1"/>
                </a:solidFill>
              </a:rPr>
              <a:t>), CCA attacks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Note: using separate keys for </a:t>
            </a:r>
            <a:r>
              <a:rPr lang="en-US" altLang="en-US" sz="1800" dirty="0" err="1">
                <a:solidFill>
                  <a:schemeClr val="tx1"/>
                </a:solidFill>
              </a:rPr>
              <a:t>Enc</a:t>
            </a:r>
            <a:r>
              <a:rPr lang="en-US" altLang="en-US" sz="1800" dirty="0">
                <a:solidFill>
                  <a:schemeClr val="tx1"/>
                </a:solidFill>
              </a:rPr>
              <a:t> and MAC; what if we use </a:t>
            </a:r>
            <a:r>
              <a:rPr lang="en-US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same key?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0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6295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Keys for MAC and Encryption?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8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Using same key for </a:t>
                </a:r>
                <a:r>
                  <a:rPr lang="en-US" altLang="en-US" sz="2700" dirty="0" err="1"/>
                  <a:t>MAC+Encryption</a:t>
                </a:r>
                <a:r>
                  <a:rPr lang="en-US" altLang="en-US" sz="2700" dirty="0"/>
                  <a:t>? Insecure!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show (contrived) examples vulnerabilities: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A&amp;E: both vulnerable… </a:t>
                </a: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AtE: vulnerable authentication</a:t>
                </a:r>
                <a:br>
                  <a:rPr lang="en-US" altLang="en-US" sz="2300" dirty="0"/>
                </a:br>
                <a:br>
                  <a:rPr lang="en-US" altLang="en-US" sz="2300" dirty="0"/>
                </a:br>
                <a:r>
                  <a:rPr lang="en-US" altLang="en-US" sz="2300" dirty="0"/>
                  <a:t>		  </a:t>
                </a:r>
                <a14:m>
                  <m:oMath xmlns:m="http://schemas.openxmlformats.org/officeDocument/2006/math">
                    <m:r>
                      <a:rPr lang="en-US" altLang="en-US" sz="23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EtA: vulnerable encryption; secure authentication (why?)</a:t>
                </a:r>
                <a:br>
                  <a:rPr lang="en-US" altLang="en-US" sz="2300" dirty="0"/>
                </a:br>
                <a:endParaRPr lang="en-US" altLang="en-US" sz="2300" dirty="0"/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So: should we use two independent keys? 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Overhead: key generation, transmission, storage</a:t>
                </a:r>
              </a:p>
              <a:p>
                <a:pPr lvl="2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300" dirty="0"/>
              </a:p>
            </p:txBody>
          </p:sp>
        </mc:Choice>
        <mc:Fallback xmlns=""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  <a:blipFill>
                <a:blip r:embed="rId3"/>
                <a:stretch>
                  <a:fillRect l="-436" t="-2656" r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8475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6295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Keys for MAC and Encryption?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8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Using same key for </a:t>
                </a:r>
                <a:r>
                  <a:rPr lang="en-US" altLang="en-US" sz="2700" dirty="0" err="1"/>
                  <a:t>MAC+Encryption</a:t>
                </a:r>
                <a:r>
                  <a:rPr lang="en-US" altLang="en-US" sz="2700" dirty="0"/>
                  <a:t>? Insecure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show (contrived) examples vulnerabilities: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A&amp;E: both vulnerable… </a:t>
                </a: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br>
                  <a:rPr lang="en-US" alt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AtE: vulnerable authentication (is encryption vulnerable?)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altLang="en-US" sz="19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EtA</a:t>
                </a:r>
                <a:r>
                  <a:rPr lang="en-US" altLang="en-US" sz="2300" dirty="0"/>
                  <a:t>: both vulnerable (exercise: attack on authentication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So: should we use two independent keys? 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Overhead: key generation, transmission, storage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secure </a:t>
                </a:r>
                <a:r>
                  <a:rPr lang="en-US" altLang="en-US" sz="2700" dirty="0" err="1"/>
                  <a:t>enc+MAC</a:t>
                </a:r>
                <a:r>
                  <a:rPr lang="en-US" altLang="en-US" sz="2700" dirty="0"/>
                  <a:t> – using a single key!</a:t>
                </a:r>
              </a:p>
              <a:p>
                <a:pPr lvl="2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300" dirty="0"/>
              </a:p>
            </p:txBody>
          </p:sp>
        </mc:Choice>
        <mc:Fallback xmlns=""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  <a:blipFill>
                <a:blip r:embed="rId3"/>
                <a:stretch>
                  <a:fillRect l="-436" t="-2656" r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971600" y="5661248"/>
            <a:ext cx="7632848" cy="5040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lnSpc>
                <a:spcPct val="80000"/>
              </a:lnSpc>
              <a:spcBef>
                <a:spcPts val="575"/>
              </a:spcBef>
              <a:buClr>
                <a:srgbClr val="3B812F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Solution: </a:t>
            </a:r>
            <a:r>
              <a:rPr lang="en-US" alt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(`MAC’), </a:t>
            </a:r>
            <a:r>
              <a:rPr lang="en-US" alt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(‘Encrypt’)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32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Conclusion</a:t>
            </a:r>
          </a:p>
        </p:txBody>
      </p:sp>
      <p:sp>
        <p:nvSpPr>
          <p:cNvPr id="624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5396" y="836712"/>
            <a:ext cx="8077200" cy="439896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MAC –Message Authentication Code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Sender appends `tag` (MAC) to message, recipient verifies tag using shared secret key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Construction from block cipher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Next: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Crypto-hash functions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Constructing MAC from hash function: HMAC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Block-chains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Does Encryption Prevent Tampering?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993" y="1055688"/>
            <a:ext cx="8228013" cy="4979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Clearly not for bitwise stream ciphers (&amp; OTP):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given c=</a:t>
            </a:r>
            <a:r>
              <a:rPr lang="en-US" altLang="en-US" sz="2400" dirty="0" err="1"/>
              <a:t>m</a:t>
            </a:r>
            <a:r>
              <a:rPr lang="en-US" altLang="en-US" sz="2400" dirty="0" err="1">
                <a:sym typeface="Symbol" panose="05050102010706020507" pitchFamily="18" charset="2"/>
              </a:rPr>
              <a:t>k</a:t>
            </a:r>
            <a:r>
              <a:rPr lang="en-US" altLang="en-US" sz="2400" dirty="0">
                <a:sym typeface="Symbol" panose="05050102010706020507" pitchFamily="18" charset="2"/>
              </a:rPr>
              <a:t>, attacker can send </a:t>
            </a:r>
            <a:r>
              <a:rPr lang="en-US" altLang="en-US" sz="2400" dirty="0" err="1"/>
              <a:t>c</a:t>
            </a:r>
            <a:r>
              <a:rPr lang="en-US" altLang="en-US" sz="2400" dirty="0" err="1">
                <a:sym typeface="Symbol" panose="05050102010706020507" pitchFamily="18" charset="2"/>
              </a:rPr>
              <a:t>mask</a:t>
            </a:r>
            <a:r>
              <a:rPr lang="en-US" altLang="en-US" sz="2400" dirty="0">
                <a:sym typeface="Symbol" panose="05050102010706020507" pitchFamily="18" charset="2"/>
              </a:rPr>
              <a:t>, to invert any bit in decrypted message (use mask)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Exercise: Mal eavesdrops on OTP encryption of the ASCII message ``Transfer 10$ to Bob. From: Alice </a:t>
            </a:r>
            <a:r>
              <a:rPr lang="en-US" altLang="en-US" sz="2400" dirty="0" err="1">
                <a:solidFill>
                  <a:srgbClr val="FF3300"/>
                </a:solidFill>
                <a:sym typeface="Symbol" panose="05050102010706020507" pitchFamily="18" charset="2"/>
              </a:rPr>
              <a:t>PW:MyBobby</a:t>
            </a:r>
            <a:r>
              <a:rPr lang="en-US" alt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’’. Show how Mal can change it so the bank will transfer (maximal amount) to Mal instead. </a:t>
            </a:r>
          </a:p>
        </p:txBody>
      </p:sp>
    </p:spTree>
    <p:extLst>
      <p:ext uri="{BB962C8B-B14F-4D97-AF65-F5344CB8AC3E}">
        <p14:creationId xmlns:p14="http://schemas.microsoft.com/office/powerpoint/2010/main" val="66856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Does Encryption Prevent Forgery?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993" y="1055688"/>
            <a:ext cx="8228013" cy="4979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Clearly not for bitwise stream ciphers (&amp; OTP):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given c=</a:t>
            </a:r>
            <a:r>
              <a:rPr lang="en-US" altLang="en-US" sz="2400" dirty="0" err="1"/>
              <a:t>m</a:t>
            </a:r>
            <a:r>
              <a:rPr lang="en-US" altLang="en-US" sz="2400" dirty="0" err="1">
                <a:sym typeface="Symbol" panose="05050102010706020507" pitchFamily="18" charset="2"/>
              </a:rPr>
              <a:t>k</a:t>
            </a:r>
            <a:r>
              <a:rPr lang="en-US" altLang="en-US" sz="2400" dirty="0">
                <a:sym typeface="Symbol" panose="05050102010706020507" pitchFamily="18" charset="2"/>
              </a:rPr>
              <a:t>, attacker can send </a:t>
            </a:r>
            <a:r>
              <a:rPr lang="en-US" altLang="en-US" sz="2400" dirty="0" err="1"/>
              <a:t>c</a:t>
            </a:r>
            <a:r>
              <a:rPr lang="en-US" altLang="en-US" sz="2400" dirty="0" err="1">
                <a:sym typeface="Symbol" panose="05050102010706020507" pitchFamily="18" charset="2"/>
              </a:rPr>
              <a:t>mask</a:t>
            </a:r>
            <a:r>
              <a:rPr lang="en-US" altLang="en-US" sz="2400" dirty="0">
                <a:sym typeface="Symbol" panose="05050102010706020507" pitchFamily="18" charset="2"/>
              </a:rPr>
              <a:t>, to invert any bit in decrypted message (use mask)</a:t>
            </a:r>
            <a:endParaRPr lang="en-US" altLang="en-US" sz="20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Maybe use Error-Detecting-Code (EDC)?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EDC: easy to compute, and detects (most)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I.e., with high probability, EDC(m)≠EDC(m’) </a:t>
            </a:r>
            <a:br>
              <a:rPr lang="en-US" altLang="en-US" sz="2200" dirty="0"/>
            </a:br>
            <a:r>
              <a:rPr lang="en-US" altLang="en-US" sz="2200" dirty="0"/>
              <a:t>for random m, m’ (</a:t>
            </a:r>
            <a:r>
              <a:rPr lang="en-US" altLang="en-US" sz="2200" dirty="0" err="1"/>
              <a:t>m≠m</a:t>
            </a:r>
            <a:r>
              <a:rPr lang="en-US" altLang="en-US" sz="2200" dirty="0"/>
              <a:t>’)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EDC-then-Encrypt: </a:t>
            </a:r>
            <a:r>
              <a:rPr lang="en-US" altLang="en-US" sz="2200" dirty="0" err="1"/>
              <a:t>E</a:t>
            </a:r>
            <a:r>
              <a:rPr lang="en-US" altLang="en-US" sz="2200" baseline="-25000" dirty="0" err="1"/>
              <a:t>k</a:t>
            </a:r>
            <a:r>
              <a:rPr lang="en-US" altLang="en-US" sz="2200" dirty="0"/>
              <a:t>(m || EDC(m))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May still be insecure for some ciphers, </a:t>
            </a:r>
            <a:r>
              <a:rPr lang="en-US" altLang="en-US" sz="2200" dirty="0" err="1"/>
              <a:t>e.g</a:t>
            </a:r>
            <a:r>
              <a:rPr lang="en-US" altLang="en-US" sz="2200" dirty="0"/>
              <a:t>, bitwise XOR: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67548"/>
              </p:ext>
            </p:extLst>
          </p:nvPr>
        </p:nvGraphicFramePr>
        <p:xfrm>
          <a:off x="179511" y="4869160"/>
          <a:ext cx="87129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651">
                  <a:extLst>
                    <a:ext uri="{9D8B030D-6E8A-4147-A177-3AD203B41FA5}">
                      <a16:colId xmlns:a16="http://schemas.microsoft.com/office/drawing/2014/main" val="4281777382"/>
                    </a:ext>
                  </a:extLst>
                </a:gridCol>
                <a:gridCol w="1232695">
                  <a:extLst>
                    <a:ext uri="{9D8B030D-6E8A-4147-A177-3AD203B41FA5}">
                      <a16:colId xmlns:a16="http://schemas.microsoft.com/office/drawing/2014/main" val="3391815033"/>
                    </a:ext>
                  </a:extLst>
                </a:gridCol>
                <a:gridCol w="1894624">
                  <a:extLst>
                    <a:ext uri="{9D8B030D-6E8A-4147-A177-3AD203B41FA5}">
                      <a16:colId xmlns:a16="http://schemas.microsoft.com/office/drawing/2014/main" val="984332517"/>
                    </a:ext>
                  </a:extLst>
                </a:gridCol>
                <a:gridCol w="1155652">
                  <a:extLst>
                    <a:ext uri="{9D8B030D-6E8A-4147-A177-3AD203B41FA5}">
                      <a16:colId xmlns:a16="http://schemas.microsoft.com/office/drawing/2014/main" val="2647764156"/>
                    </a:ext>
                  </a:extLst>
                </a:gridCol>
                <a:gridCol w="1232695">
                  <a:extLst>
                    <a:ext uri="{9D8B030D-6E8A-4147-A177-3AD203B41FA5}">
                      <a16:colId xmlns:a16="http://schemas.microsoft.com/office/drawing/2014/main" val="1498035309"/>
                    </a:ext>
                  </a:extLst>
                </a:gridCol>
                <a:gridCol w="2041651">
                  <a:extLst>
                    <a:ext uri="{9D8B030D-6E8A-4147-A177-3AD203B41FA5}">
                      <a16:colId xmlns:a16="http://schemas.microsoft.com/office/drawing/2014/main" val="1138957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EDC(m)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(m||EDC(m))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k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EDC(m’)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(m’||EDC(m’))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 k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3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010-011-010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101-000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???????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767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3848" y="55555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554639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MAC authenticates messages 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1568450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MAC allows a recipient to </a:t>
            </a:r>
            <a:r>
              <a:rPr lang="en-US" altLang="en-US" b="1" dirty="0"/>
              <a:t>validate</a:t>
            </a:r>
            <a:r>
              <a:rPr lang="en-US" altLang="en-US" dirty="0"/>
              <a:t> that a message was sent by a </a:t>
            </a:r>
            <a:r>
              <a:rPr lang="en-US" altLang="en-US" b="1" dirty="0"/>
              <a:t>key holder</a:t>
            </a:r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93292" y="5408613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5302250" y="5094288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1" name="Line 7"/>
          <p:cNvSpPr>
            <a:spLocks noChangeShapeType="1"/>
          </p:cNvSpPr>
          <p:nvPr/>
        </p:nvSpPr>
        <p:spPr bwMode="auto">
          <a:xfrm flipV="1">
            <a:off x="2411760" y="4635499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2" name="Text Box 8"/>
          <p:cNvSpPr txBox="1">
            <a:spLocks noChangeArrowheads="1"/>
          </p:cNvSpPr>
          <p:nvPr/>
        </p:nvSpPr>
        <p:spPr bwMode="auto">
          <a:xfrm>
            <a:off x="1948806" y="4679868"/>
            <a:ext cx="3055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m=“xxx”,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5615" name="AutoShape 11"/>
          <p:cNvSpPr>
            <a:spLocks noChangeArrowheads="1"/>
          </p:cNvSpPr>
          <p:nvPr/>
        </p:nvSpPr>
        <p:spPr bwMode="auto">
          <a:xfrm>
            <a:off x="3563887" y="2301838"/>
            <a:ext cx="5580113" cy="1376029"/>
          </a:xfrm>
          <a:prstGeom prst="wedgeEllipseCallout">
            <a:avLst>
              <a:gd name="adj1" fmla="val -9093"/>
              <a:gd name="adj2" fmla="val 72597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MAC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Bill and me know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 (or me…)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</p:txBody>
      </p:sp>
      <p:pic>
        <p:nvPicPr>
          <p:cNvPr id="13" name="Picture 12" descr="MOTUS A.D.: Bubba takes to the trail: The Boyz Are Back in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r="34250"/>
          <a:stretch/>
        </p:blipFill>
        <p:spPr>
          <a:xfrm>
            <a:off x="1093292" y="4199042"/>
            <a:ext cx="834107" cy="1052408"/>
          </a:xfrm>
          <a:prstGeom prst="rect">
            <a:avLst/>
          </a:prstGeom>
        </p:spPr>
      </p:pic>
      <p:pic>
        <p:nvPicPr>
          <p:cNvPr id="1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4" y="39614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Message Authentication Code (MAC)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8077200" cy="2408237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Use shared key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/>
              <a:t> </a:t>
            </a:r>
            <a:r>
              <a:rPr lang="en-US" altLang="en-US" sz="2600" dirty="0"/>
              <a:t>to authenticate messages</a:t>
            </a:r>
          </a:p>
          <a:p>
            <a:pPr marL="284163" indent="-28416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 , m) </a:t>
            </a: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 err="1">
                <a:solidFill>
                  <a:srgbClr val="FF00FF"/>
                </a:solidFill>
              </a:rPr>
              <a:t>iff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Tag=</a:t>
            </a:r>
            <a:r>
              <a:rPr lang="en-US" altLang="en-US" sz="26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Very efficient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39025" y="5057777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3185856" y="5070475"/>
            <a:ext cx="3831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Bill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25913" y="4011613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43563" y="4041775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43400" y="4019550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625975" y="4060825"/>
            <a:ext cx="3414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xxx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70600" y="4081463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311900" y="4122738"/>
            <a:ext cx="18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2544" name="Rectangle 20"/>
          <p:cNvSpPr>
            <a:spLocks noChangeArrowheads="1"/>
          </p:cNvSpPr>
          <p:nvPr/>
        </p:nvSpPr>
        <p:spPr bwMode="auto">
          <a:xfrm>
            <a:off x="6489700" y="4122738"/>
            <a:ext cx="85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’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11500" y="5562600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52775" y="558165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36963" y="5586413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66000" y="5624513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39025" y="56435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24800" y="5648325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11613" y="4698999"/>
            <a:ext cx="1255712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36232" y="4739300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80643" y="4857191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782655" y="4707407"/>
            <a:ext cx="4263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(xxx</a:t>
            </a:r>
          </a:p>
        </p:txBody>
      </p:sp>
      <p:sp>
        <p:nvSpPr>
          <p:cNvPr id="22555" name="Rectangle 37"/>
          <p:cNvSpPr>
            <a:spLocks noChangeArrowheads="1"/>
          </p:cNvSpPr>
          <p:nvPr/>
        </p:nvSpPr>
        <p:spPr bwMode="auto">
          <a:xfrm>
            <a:off x="5145088" y="4722813"/>
            <a:ext cx="8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48363" y="4760913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22988" y="4768850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392863" y="4445000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559" name="Rectangle 43"/>
          <p:cNvSpPr>
            <a:spLocks noChangeArrowheads="1"/>
          </p:cNvSpPr>
          <p:nvPr/>
        </p:nvSpPr>
        <p:spPr bwMode="auto">
          <a:xfrm>
            <a:off x="4603750" y="4419600"/>
            <a:ext cx="1666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6167438" y="2552700"/>
            <a:ext cx="2212975" cy="1062038"/>
            <a:chOff x="3885" y="1608"/>
            <a:chExt cx="1394" cy="669"/>
          </a:xfrm>
        </p:grpSpPr>
        <p:sp>
          <p:nvSpPr>
            <p:cNvPr id="22570" name="Freeform 45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1" name="Freeform 46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2" name="Freeform 47"/>
            <p:cNvSpPr>
              <a:spLocks noChangeArrowheads="1"/>
            </p:cNvSpPr>
            <p:nvPr/>
          </p:nvSpPr>
          <p:spPr bwMode="auto">
            <a:xfrm>
              <a:off x="3954" y="1979"/>
              <a:ext cx="81" cy="11"/>
            </a:xfrm>
            <a:custGeom>
              <a:avLst/>
              <a:gdLst>
                <a:gd name="T0" fmla="*/ 0 w 82"/>
                <a:gd name="T1" fmla="*/ 0 h 12"/>
                <a:gd name="T2" fmla="*/ 66 w 82"/>
                <a:gd name="T3" fmla="*/ 7 h 12"/>
                <a:gd name="T4" fmla="*/ 77 w 82"/>
                <a:gd name="T5" fmla="*/ 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22" y="8"/>
                    <a:pt x="46" y="12"/>
                    <a:pt x="71" y="12"/>
                  </a:cubicBezTo>
                  <a:cubicBezTo>
                    <a:pt x="75" y="12"/>
                    <a:pt x="79" y="12"/>
                    <a:pt x="82" y="12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3" name="Freeform 48"/>
            <p:cNvSpPr>
              <a:spLocks noChangeArrowheads="1"/>
            </p:cNvSpPr>
            <p:nvPr/>
          </p:nvSpPr>
          <p:spPr bwMode="auto">
            <a:xfrm>
              <a:off x="4073" y="2118"/>
              <a:ext cx="35" cy="5"/>
            </a:xfrm>
            <a:custGeom>
              <a:avLst/>
              <a:gdLst>
                <a:gd name="T0" fmla="*/ 0 w 36"/>
                <a:gd name="T1" fmla="*/ 3 h 6"/>
                <a:gd name="T2" fmla="*/ 31 w 3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cubicBezTo>
                    <a:pt x="12" y="5"/>
                    <a:pt x="24" y="3"/>
                    <a:pt x="3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4" name="Freeform 49"/>
            <p:cNvSpPr>
              <a:spLocks noChangeArrowheads="1"/>
            </p:cNvSpPr>
            <p:nvPr/>
          </p:nvSpPr>
          <p:spPr bwMode="auto">
            <a:xfrm>
              <a:off x="4395" y="2155"/>
              <a:ext cx="21" cy="24"/>
            </a:xfrm>
            <a:custGeom>
              <a:avLst/>
              <a:gdLst>
                <a:gd name="T0" fmla="*/ 0 w 22"/>
                <a:gd name="T1" fmla="*/ 0 h 25"/>
                <a:gd name="T2" fmla="*/ 17 w 22"/>
                <a:gd name="T3" fmla="*/ 2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6" y="8"/>
                    <a:pt x="13" y="17"/>
                    <a:pt x="22" y="25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5" name="Freeform 50"/>
            <p:cNvSpPr>
              <a:spLocks noChangeArrowheads="1"/>
            </p:cNvSpPr>
            <p:nvPr/>
          </p:nvSpPr>
          <p:spPr bwMode="auto">
            <a:xfrm>
              <a:off x="4807" y="2116"/>
              <a:ext cx="7" cy="27"/>
            </a:xfrm>
            <a:custGeom>
              <a:avLst/>
              <a:gdLst>
                <a:gd name="T0" fmla="*/ 0 w 8"/>
                <a:gd name="T1" fmla="*/ 23 h 28"/>
                <a:gd name="T2" fmla="*/ 4 w 8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0" y="28"/>
                  </a:moveTo>
                  <a:cubicBezTo>
                    <a:pt x="4" y="19"/>
                    <a:pt x="7" y="10"/>
                    <a:pt x="8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6" name="Freeform 51"/>
            <p:cNvSpPr>
              <a:spLocks noChangeArrowheads="1"/>
            </p:cNvSpPr>
            <p:nvPr/>
          </p:nvSpPr>
          <p:spPr bwMode="auto">
            <a:xfrm>
              <a:off x="4988" y="1944"/>
              <a:ext cx="104" cy="103"/>
            </a:xfrm>
            <a:custGeom>
              <a:avLst/>
              <a:gdLst>
                <a:gd name="T0" fmla="*/ 100 w 105"/>
                <a:gd name="T1" fmla="*/ 99 h 104"/>
                <a:gd name="T2" fmla="*/ 100 w 105"/>
                <a:gd name="T3" fmla="*/ 98 h 104"/>
                <a:gd name="T4" fmla="*/ 0 w 105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" h="104">
                  <a:moveTo>
                    <a:pt x="105" y="104"/>
                  </a:moveTo>
                  <a:cubicBezTo>
                    <a:pt x="105" y="104"/>
                    <a:pt x="105" y="104"/>
                    <a:pt x="105" y="103"/>
                  </a:cubicBezTo>
                  <a:cubicBezTo>
                    <a:pt x="105" y="59"/>
                    <a:pt x="64" y="19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7" name="Freeform 52"/>
            <p:cNvSpPr>
              <a:spLocks noChangeArrowheads="1"/>
            </p:cNvSpPr>
            <p:nvPr/>
          </p:nvSpPr>
          <p:spPr bwMode="auto">
            <a:xfrm>
              <a:off x="5188" y="1832"/>
              <a:ext cx="45" cy="38"/>
            </a:xfrm>
            <a:custGeom>
              <a:avLst/>
              <a:gdLst>
                <a:gd name="T0" fmla="*/ 0 w 46"/>
                <a:gd name="T1" fmla="*/ 34 h 39"/>
                <a:gd name="T2" fmla="*/ 41 w 46"/>
                <a:gd name="T3" fmla="*/ 0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cubicBezTo>
                    <a:pt x="20" y="28"/>
                    <a:pt x="36" y="15"/>
                    <a:pt x="4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8" name="Freeform 53"/>
            <p:cNvSpPr>
              <a:spLocks noChangeArrowheads="1"/>
            </p:cNvSpPr>
            <p:nvPr/>
          </p:nvSpPr>
          <p:spPr bwMode="auto">
            <a:xfrm>
              <a:off x="5122" y="1687"/>
              <a:ext cx="2" cy="18"/>
            </a:xfrm>
            <a:custGeom>
              <a:avLst/>
              <a:gdLst>
                <a:gd name="T0" fmla="*/ 1 w 3"/>
                <a:gd name="T1" fmla="*/ 14 h 19"/>
                <a:gd name="T2" fmla="*/ 1 w 3"/>
                <a:gd name="T3" fmla="*/ 12 h 19"/>
                <a:gd name="T4" fmla="*/ 0 w 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8"/>
                    <a:pt x="3" y="18"/>
                    <a:pt x="3" y="17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9" name="Freeform 54"/>
            <p:cNvSpPr>
              <a:spLocks noChangeArrowheads="1"/>
            </p:cNvSpPr>
            <p:nvPr/>
          </p:nvSpPr>
          <p:spPr bwMode="auto">
            <a:xfrm>
              <a:off x="4824" y="1642"/>
              <a:ext cx="23" cy="22"/>
            </a:xfrm>
            <a:custGeom>
              <a:avLst/>
              <a:gdLst>
                <a:gd name="T0" fmla="*/ 19 w 24"/>
                <a:gd name="T1" fmla="*/ 0 h 23"/>
                <a:gd name="T2" fmla="*/ 0 w 24"/>
                <a:gd name="T3" fmla="*/ 18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4" y="7"/>
                    <a:pt x="6" y="15"/>
                    <a:pt x="0" y="23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0" name="Freeform 55"/>
            <p:cNvSpPr>
              <a:spLocks noChangeArrowheads="1"/>
            </p:cNvSpPr>
            <p:nvPr/>
          </p:nvSpPr>
          <p:spPr bwMode="auto">
            <a:xfrm>
              <a:off x="4598" y="1656"/>
              <a:ext cx="11" cy="19"/>
            </a:xfrm>
            <a:custGeom>
              <a:avLst/>
              <a:gdLst>
                <a:gd name="T0" fmla="*/ 7 w 12"/>
                <a:gd name="T1" fmla="*/ 0 h 20"/>
                <a:gd name="T2" fmla="*/ 0 w 12"/>
                <a:gd name="T3" fmla="*/ 1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7" y="6"/>
                    <a:pt x="3" y="13"/>
                    <a:pt x="0" y="2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1" name="Freeform 56"/>
            <p:cNvSpPr>
              <a:spLocks noChangeArrowheads="1"/>
            </p:cNvSpPr>
            <p:nvPr/>
          </p:nvSpPr>
          <p:spPr bwMode="auto">
            <a:xfrm>
              <a:off x="4337" y="1684"/>
              <a:ext cx="41" cy="18"/>
            </a:xfrm>
            <a:custGeom>
              <a:avLst/>
              <a:gdLst>
                <a:gd name="T0" fmla="*/ 37 w 42"/>
                <a:gd name="T1" fmla="*/ 14 h 19"/>
                <a:gd name="T2" fmla="*/ 0 w 42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19">
                  <a:moveTo>
                    <a:pt x="42" y="19"/>
                  </a:moveTo>
                  <a:cubicBezTo>
                    <a:pt x="29" y="12"/>
                    <a:pt x="15" y="5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2" name="Freeform 57"/>
            <p:cNvSpPr>
              <a:spLocks noChangeArrowheads="1"/>
            </p:cNvSpPr>
            <p:nvPr/>
          </p:nvSpPr>
          <p:spPr bwMode="auto">
            <a:xfrm>
              <a:off x="4010" y="1818"/>
              <a:ext cx="7" cy="20"/>
            </a:xfrm>
            <a:custGeom>
              <a:avLst/>
              <a:gdLst>
                <a:gd name="T0" fmla="*/ 0 w 8"/>
                <a:gd name="T1" fmla="*/ 0 h 21"/>
                <a:gd name="T2" fmla="*/ 4 w 8"/>
                <a:gd name="T3" fmla="*/ 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2" y="7"/>
                    <a:pt x="4" y="14"/>
                    <a:pt x="8" y="21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3" name="Oval 58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4" name="Oval 59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5" name="Oval 60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6" name="Oval 61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7" name="Oval 62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8" name="Oval 63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61" name="Rectangle 64"/>
          <p:cNvSpPr>
            <a:spLocks noChangeArrowheads="1"/>
          </p:cNvSpPr>
          <p:nvPr/>
        </p:nvSpPr>
        <p:spPr bwMode="auto">
          <a:xfrm>
            <a:off x="6937375" y="2798763"/>
            <a:ext cx="523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k = ??</a:t>
            </a:r>
          </a:p>
        </p:txBody>
      </p:sp>
      <p:sp>
        <p:nvSpPr>
          <p:cNvPr id="22562" name="Rectangle 65"/>
          <p:cNvSpPr>
            <a:spLocks noChangeArrowheads="1"/>
          </p:cNvSpPr>
          <p:nvPr/>
        </p:nvSpPr>
        <p:spPr bwMode="auto">
          <a:xfrm>
            <a:off x="6538913" y="3046413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63" name="Rectangle 66"/>
          <p:cNvSpPr>
            <a:spLocks noChangeArrowheads="1"/>
          </p:cNvSpPr>
          <p:nvPr/>
        </p:nvSpPr>
        <p:spPr bwMode="auto">
          <a:xfrm>
            <a:off x="6992938" y="3144838"/>
            <a:ext cx="825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4" name="Rectangle 67"/>
          <p:cNvSpPr>
            <a:spLocks noChangeArrowheads="1"/>
          </p:cNvSpPr>
          <p:nvPr/>
        </p:nvSpPr>
        <p:spPr bwMode="auto">
          <a:xfrm>
            <a:off x="7077075" y="3046413"/>
            <a:ext cx="225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(m</a:t>
            </a:r>
          </a:p>
        </p:txBody>
      </p:sp>
      <p:sp>
        <p:nvSpPr>
          <p:cNvPr id="22565" name="Rectangle 68"/>
          <p:cNvSpPr>
            <a:spLocks noChangeArrowheads="1"/>
          </p:cNvSpPr>
          <p:nvPr/>
        </p:nvSpPr>
        <p:spPr bwMode="auto">
          <a:xfrm>
            <a:off x="7308850" y="3046413"/>
            <a:ext cx="68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22566" name="Rectangle 69"/>
          <p:cNvSpPr>
            <a:spLocks noChangeArrowheads="1"/>
          </p:cNvSpPr>
          <p:nvPr/>
        </p:nvSpPr>
        <p:spPr bwMode="auto">
          <a:xfrm>
            <a:off x="7375525" y="3046413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) = ??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97" y="3193000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800476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5" name="Picture 74" descr="MOTUS A.D.: Bubba takes to the trail: The Boyz Are Back in ...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r="34250"/>
          <a:stretch/>
        </p:blipFill>
        <p:spPr>
          <a:xfrm>
            <a:off x="2897504" y="3669954"/>
            <a:ext cx="1031559" cy="130153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Defining MAC Security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8077200" cy="2408237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Following the `conservative design principle’: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Consider most powerful attacker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Let attacker receive tag for every message it wants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And `easiest’ attacker-success criteria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Valid for any message</a:t>
            </a:r>
          </a:p>
          <a:p>
            <a:pPr marL="1141413" lvl="2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Except for these that the attacker asked to authenticate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/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57337" y="5197948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3204168" y="5210646"/>
            <a:ext cx="3831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Bill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44225" y="4151784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61875" y="4181946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13009" y="3810125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595584" y="3851400"/>
            <a:ext cx="3414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xxx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88912" y="4221634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330212" y="4262909"/>
            <a:ext cx="18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2544" name="Rectangle 20"/>
          <p:cNvSpPr>
            <a:spLocks noChangeArrowheads="1"/>
          </p:cNvSpPr>
          <p:nvPr/>
        </p:nvSpPr>
        <p:spPr bwMode="auto">
          <a:xfrm>
            <a:off x="6508012" y="4262909"/>
            <a:ext cx="85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’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29812" y="5702771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71087" y="5721821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55275" y="5726584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84312" y="5764684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57337" y="5783734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43112" y="5788496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29925" y="4839170"/>
            <a:ext cx="1255712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54544" y="4879471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98955" y="4997362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800967" y="4847578"/>
            <a:ext cx="4263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(xxx</a:t>
            </a:r>
          </a:p>
        </p:txBody>
      </p:sp>
      <p:sp>
        <p:nvSpPr>
          <p:cNvPr id="22555" name="Rectangle 37"/>
          <p:cNvSpPr>
            <a:spLocks noChangeArrowheads="1"/>
          </p:cNvSpPr>
          <p:nvPr/>
        </p:nvSpPr>
        <p:spPr bwMode="auto">
          <a:xfrm>
            <a:off x="5163400" y="4862984"/>
            <a:ext cx="8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66675" y="4901084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41300" y="4909021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411175" y="4585171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09" y="3333171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62" y="3940647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5" name="Picture 74" descr="MOTUS A.D.: Bubba takes to the trail: The Boyz Are Back in ...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r="34250"/>
          <a:stretch/>
        </p:blipFill>
        <p:spPr>
          <a:xfrm>
            <a:off x="2915816" y="3810125"/>
            <a:ext cx="1031559" cy="130153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 bwMode="auto">
          <a:xfrm flipH="1">
            <a:off x="4056912" y="4181946"/>
            <a:ext cx="1248569" cy="1886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028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Message Authentication Code (MAC)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8077200" cy="2408237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Use shared key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/>
              <a:t> </a:t>
            </a:r>
            <a:r>
              <a:rPr lang="en-US" altLang="en-US" sz="2600" dirty="0"/>
              <a:t>to authenticate messages</a:t>
            </a:r>
          </a:p>
          <a:p>
            <a:pPr marL="284163" indent="-28416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 , m) </a:t>
            </a: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 err="1">
                <a:solidFill>
                  <a:srgbClr val="FF00FF"/>
                </a:solidFill>
              </a:rPr>
              <a:t>iff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Tag=</a:t>
            </a:r>
            <a:r>
              <a:rPr lang="en-US" altLang="en-US" sz="26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Very efficient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Deniable: “</a:t>
            </a:r>
            <a:r>
              <a:rPr lang="en-US" altLang="en-US" sz="2200" dirty="0"/>
              <a:t>I never sent xxx to that woman”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39025" y="5057777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3185856" y="5070475"/>
            <a:ext cx="3831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Bill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25913" y="4011613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43563" y="4041775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43400" y="4019550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625975" y="4060825"/>
            <a:ext cx="3414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xxx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70600" y="4081463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311900" y="4122738"/>
            <a:ext cx="185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2544" name="Rectangle 20"/>
          <p:cNvSpPr>
            <a:spLocks noChangeArrowheads="1"/>
          </p:cNvSpPr>
          <p:nvPr/>
        </p:nvSpPr>
        <p:spPr bwMode="auto">
          <a:xfrm>
            <a:off x="6489700" y="4122738"/>
            <a:ext cx="85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’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11500" y="5562600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52775" y="558165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36963" y="5586413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66000" y="5624513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39025" y="56435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24800" y="5648325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11613" y="4698999"/>
            <a:ext cx="1255712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36232" y="4739300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80643" y="4857191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782655" y="4707407"/>
            <a:ext cx="4263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(xxx</a:t>
            </a:r>
          </a:p>
        </p:txBody>
      </p:sp>
      <p:sp>
        <p:nvSpPr>
          <p:cNvPr id="22555" name="Rectangle 37"/>
          <p:cNvSpPr>
            <a:spLocks noChangeArrowheads="1"/>
          </p:cNvSpPr>
          <p:nvPr/>
        </p:nvSpPr>
        <p:spPr bwMode="auto">
          <a:xfrm>
            <a:off x="5145088" y="4722813"/>
            <a:ext cx="8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48363" y="4760913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22988" y="4768850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392863" y="4445000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559" name="Rectangle 43"/>
          <p:cNvSpPr>
            <a:spLocks noChangeArrowheads="1"/>
          </p:cNvSpPr>
          <p:nvPr/>
        </p:nvSpPr>
        <p:spPr bwMode="auto">
          <a:xfrm>
            <a:off x="4603750" y="4419600"/>
            <a:ext cx="1666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6167438" y="2552700"/>
            <a:ext cx="2212975" cy="1062038"/>
            <a:chOff x="3885" y="1608"/>
            <a:chExt cx="1394" cy="669"/>
          </a:xfrm>
        </p:grpSpPr>
        <p:sp>
          <p:nvSpPr>
            <p:cNvPr id="22570" name="Freeform 45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1" name="Freeform 46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2" name="Freeform 47"/>
            <p:cNvSpPr>
              <a:spLocks noChangeArrowheads="1"/>
            </p:cNvSpPr>
            <p:nvPr/>
          </p:nvSpPr>
          <p:spPr bwMode="auto">
            <a:xfrm>
              <a:off x="3954" y="1979"/>
              <a:ext cx="81" cy="11"/>
            </a:xfrm>
            <a:custGeom>
              <a:avLst/>
              <a:gdLst>
                <a:gd name="T0" fmla="*/ 0 w 82"/>
                <a:gd name="T1" fmla="*/ 0 h 12"/>
                <a:gd name="T2" fmla="*/ 66 w 82"/>
                <a:gd name="T3" fmla="*/ 7 h 12"/>
                <a:gd name="T4" fmla="*/ 77 w 82"/>
                <a:gd name="T5" fmla="*/ 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22" y="8"/>
                    <a:pt x="46" y="12"/>
                    <a:pt x="71" y="12"/>
                  </a:cubicBezTo>
                  <a:cubicBezTo>
                    <a:pt x="75" y="12"/>
                    <a:pt x="79" y="12"/>
                    <a:pt x="82" y="12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3" name="Freeform 48"/>
            <p:cNvSpPr>
              <a:spLocks noChangeArrowheads="1"/>
            </p:cNvSpPr>
            <p:nvPr/>
          </p:nvSpPr>
          <p:spPr bwMode="auto">
            <a:xfrm>
              <a:off x="4073" y="2118"/>
              <a:ext cx="35" cy="5"/>
            </a:xfrm>
            <a:custGeom>
              <a:avLst/>
              <a:gdLst>
                <a:gd name="T0" fmla="*/ 0 w 36"/>
                <a:gd name="T1" fmla="*/ 3 h 6"/>
                <a:gd name="T2" fmla="*/ 31 w 3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cubicBezTo>
                    <a:pt x="12" y="5"/>
                    <a:pt x="24" y="3"/>
                    <a:pt x="3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4" name="Freeform 49"/>
            <p:cNvSpPr>
              <a:spLocks noChangeArrowheads="1"/>
            </p:cNvSpPr>
            <p:nvPr/>
          </p:nvSpPr>
          <p:spPr bwMode="auto">
            <a:xfrm>
              <a:off x="4395" y="2155"/>
              <a:ext cx="21" cy="24"/>
            </a:xfrm>
            <a:custGeom>
              <a:avLst/>
              <a:gdLst>
                <a:gd name="T0" fmla="*/ 0 w 22"/>
                <a:gd name="T1" fmla="*/ 0 h 25"/>
                <a:gd name="T2" fmla="*/ 17 w 22"/>
                <a:gd name="T3" fmla="*/ 2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6" y="8"/>
                    <a:pt x="13" y="17"/>
                    <a:pt x="22" y="25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5" name="Freeform 50"/>
            <p:cNvSpPr>
              <a:spLocks noChangeArrowheads="1"/>
            </p:cNvSpPr>
            <p:nvPr/>
          </p:nvSpPr>
          <p:spPr bwMode="auto">
            <a:xfrm>
              <a:off x="4807" y="2116"/>
              <a:ext cx="7" cy="27"/>
            </a:xfrm>
            <a:custGeom>
              <a:avLst/>
              <a:gdLst>
                <a:gd name="T0" fmla="*/ 0 w 8"/>
                <a:gd name="T1" fmla="*/ 23 h 28"/>
                <a:gd name="T2" fmla="*/ 4 w 8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0" y="28"/>
                  </a:moveTo>
                  <a:cubicBezTo>
                    <a:pt x="4" y="19"/>
                    <a:pt x="7" y="10"/>
                    <a:pt x="8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6" name="Freeform 51"/>
            <p:cNvSpPr>
              <a:spLocks noChangeArrowheads="1"/>
            </p:cNvSpPr>
            <p:nvPr/>
          </p:nvSpPr>
          <p:spPr bwMode="auto">
            <a:xfrm>
              <a:off x="4988" y="1944"/>
              <a:ext cx="104" cy="103"/>
            </a:xfrm>
            <a:custGeom>
              <a:avLst/>
              <a:gdLst>
                <a:gd name="T0" fmla="*/ 100 w 105"/>
                <a:gd name="T1" fmla="*/ 99 h 104"/>
                <a:gd name="T2" fmla="*/ 100 w 105"/>
                <a:gd name="T3" fmla="*/ 98 h 104"/>
                <a:gd name="T4" fmla="*/ 0 w 105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" h="104">
                  <a:moveTo>
                    <a:pt x="105" y="104"/>
                  </a:moveTo>
                  <a:cubicBezTo>
                    <a:pt x="105" y="104"/>
                    <a:pt x="105" y="104"/>
                    <a:pt x="105" y="103"/>
                  </a:cubicBezTo>
                  <a:cubicBezTo>
                    <a:pt x="105" y="59"/>
                    <a:pt x="64" y="19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7" name="Freeform 52"/>
            <p:cNvSpPr>
              <a:spLocks noChangeArrowheads="1"/>
            </p:cNvSpPr>
            <p:nvPr/>
          </p:nvSpPr>
          <p:spPr bwMode="auto">
            <a:xfrm>
              <a:off x="5188" y="1832"/>
              <a:ext cx="45" cy="38"/>
            </a:xfrm>
            <a:custGeom>
              <a:avLst/>
              <a:gdLst>
                <a:gd name="T0" fmla="*/ 0 w 46"/>
                <a:gd name="T1" fmla="*/ 34 h 39"/>
                <a:gd name="T2" fmla="*/ 41 w 46"/>
                <a:gd name="T3" fmla="*/ 0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cubicBezTo>
                    <a:pt x="20" y="28"/>
                    <a:pt x="36" y="15"/>
                    <a:pt x="4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8" name="Freeform 53"/>
            <p:cNvSpPr>
              <a:spLocks noChangeArrowheads="1"/>
            </p:cNvSpPr>
            <p:nvPr/>
          </p:nvSpPr>
          <p:spPr bwMode="auto">
            <a:xfrm>
              <a:off x="5122" y="1687"/>
              <a:ext cx="2" cy="18"/>
            </a:xfrm>
            <a:custGeom>
              <a:avLst/>
              <a:gdLst>
                <a:gd name="T0" fmla="*/ 1 w 3"/>
                <a:gd name="T1" fmla="*/ 14 h 19"/>
                <a:gd name="T2" fmla="*/ 1 w 3"/>
                <a:gd name="T3" fmla="*/ 12 h 19"/>
                <a:gd name="T4" fmla="*/ 0 w 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8"/>
                    <a:pt x="3" y="18"/>
                    <a:pt x="3" y="17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9" name="Freeform 54"/>
            <p:cNvSpPr>
              <a:spLocks noChangeArrowheads="1"/>
            </p:cNvSpPr>
            <p:nvPr/>
          </p:nvSpPr>
          <p:spPr bwMode="auto">
            <a:xfrm>
              <a:off x="4824" y="1642"/>
              <a:ext cx="23" cy="22"/>
            </a:xfrm>
            <a:custGeom>
              <a:avLst/>
              <a:gdLst>
                <a:gd name="T0" fmla="*/ 19 w 24"/>
                <a:gd name="T1" fmla="*/ 0 h 23"/>
                <a:gd name="T2" fmla="*/ 0 w 24"/>
                <a:gd name="T3" fmla="*/ 18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4" y="7"/>
                    <a:pt x="6" y="15"/>
                    <a:pt x="0" y="23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0" name="Freeform 55"/>
            <p:cNvSpPr>
              <a:spLocks noChangeArrowheads="1"/>
            </p:cNvSpPr>
            <p:nvPr/>
          </p:nvSpPr>
          <p:spPr bwMode="auto">
            <a:xfrm>
              <a:off x="4598" y="1656"/>
              <a:ext cx="11" cy="19"/>
            </a:xfrm>
            <a:custGeom>
              <a:avLst/>
              <a:gdLst>
                <a:gd name="T0" fmla="*/ 7 w 12"/>
                <a:gd name="T1" fmla="*/ 0 h 20"/>
                <a:gd name="T2" fmla="*/ 0 w 12"/>
                <a:gd name="T3" fmla="*/ 1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7" y="6"/>
                    <a:pt x="3" y="13"/>
                    <a:pt x="0" y="2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1" name="Freeform 56"/>
            <p:cNvSpPr>
              <a:spLocks noChangeArrowheads="1"/>
            </p:cNvSpPr>
            <p:nvPr/>
          </p:nvSpPr>
          <p:spPr bwMode="auto">
            <a:xfrm>
              <a:off x="4337" y="1684"/>
              <a:ext cx="41" cy="18"/>
            </a:xfrm>
            <a:custGeom>
              <a:avLst/>
              <a:gdLst>
                <a:gd name="T0" fmla="*/ 37 w 42"/>
                <a:gd name="T1" fmla="*/ 14 h 19"/>
                <a:gd name="T2" fmla="*/ 0 w 42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19">
                  <a:moveTo>
                    <a:pt x="42" y="19"/>
                  </a:moveTo>
                  <a:cubicBezTo>
                    <a:pt x="29" y="12"/>
                    <a:pt x="15" y="5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2" name="Freeform 57"/>
            <p:cNvSpPr>
              <a:spLocks noChangeArrowheads="1"/>
            </p:cNvSpPr>
            <p:nvPr/>
          </p:nvSpPr>
          <p:spPr bwMode="auto">
            <a:xfrm>
              <a:off x="4010" y="1818"/>
              <a:ext cx="7" cy="20"/>
            </a:xfrm>
            <a:custGeom>
              <a:avLst/>
              <a:gdLst>
                <a:gd name="T0" fmla="*/ 0 w 8"/>
                <a:gd name="T1" fmla="*/ 0 h 21"/>
                <a:gd name="T2" fmla="*/ 4 w 8"/>
                <a:gd name="T3" fmla="*/ 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2" y="7"/>
                    <a:pt x="4" y="14"/>
                    <a:pt x="8" y="21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3" name="Oval 58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4" name="Oval 59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5" name="Oval 60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6" name="Oval 61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7" name="Oval 62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8" name="Oval 63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61" name="Rectangle 64"/>
          <p:cNvSpPr>
            <a:spLocks noChangeArrowheads="1"/>
          </p:cNvSpPr>
          <p:nvPr/>
        </p:nvSpPr>
        <p:spPr bwMode="auto">
          <a:xfrm>
            <a:off x="6937375" y="2798763"/>
            <a:ext cx="523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k = ??</a:t>
            </a:r>
          </a:p>
        </p:txBody>
      </p:sp>
      <p:sp>
        <p:nvSpPr>
          <p:cNvPr id="22562" name="Rectangle 65"/>
          <p:cNvSpPr>
            <a:spLocks noChangeArrowheads="1"/>
          </p:cNvSpPr>
          <p:nvPr/>
        </p:nvSpPr>
        <p:spPr bwMode="auto">
          <a:xfrm>
            <a:off x="6538913" y="3046413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63" name="Rectangle 66"/>
          <p:cNvSpPr>
            <a:spLocks noChangeArrowheads="1"/>
          </p:cNvSpPr>
          <p:nvPr/>
        </p:nvSpPr>
        <p:spPr bwMode="auto">
          <a:xfrm>
            <a:off x="6992938" y="3144838"/>
            <a:ext cx="825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4" name="Rectangle 67"/>
          <p:cNvSpPr>
            <a:spLocks noChangeArrowheads="1"/>
          </p:cNvSpPr>
          <p:nvPr/>
        </p:nvSpPr>
        <p:spPr bwMode="auto">
          <a:xfrm>
            <a:off x="7077075" y="3046413"/>
            <a:ext cx="225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(m</a:t>
            </a:r>
          </a:p>
        </p:txBody>
      </p:sp>
      <p:sp>
        <p:nvSpPr>
          <p:cNvPr id="22565" name="Rectangle 68"/>
          <p:cNvSpPr>
            <a:spLocks noChangeArrowheads="1"/>
          </p:cNvSpPr>
          <p:nvPr/>
        </p:nvSpPr>
        <p:spPr bwMode="auto">
          <a:xfrm>
            <a:off x="7308850" y="3046413"/>
            <a:ext cx="68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22566" name="Rectangle 69"/>
          <p:cNvSpPr>
            <a:spLocks noChangeArrowheads="1"/>
          </p:cNvSpPr>
          <p:nvPr/>
        </p:nvSpPr>
        <p:spPr bwMode="auto">
          <a:xfrm>
            <a:off x="7375525" y="3046413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) = ??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97" y="3193000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800476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5" name="Picture 74" descr="MOTUS A.D.: Bubba takes to the trail: The Boyz Are Back in ...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r="34250"/>
          <a:stretch/>
        </p:blipFill>
        <p:spPr>
          <a:xfrm>
            <a:off x="2897504" y="3669954"/>
            <a:ext cx="1031559" cy="13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7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65437</TotalTime>
  <Words>3408</Words>
  <Application>Microsoft Office PowerPoint</Application>
  <PresentationFormat>On-screen Show (4:3)</PresentationFormat>
  <Paragraphs>617</Paragraphs>
  <Slides>36</Slides>
  <Notes>36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CSE 3400 - Introduction to Cyber Security  (aka: Computer and Information Security)  Topic 2: Message Authentication and Hashing</vt:lpstr>
      <vt:lpstr>Encryption ensures confidentiality: </vt:lpstr>
      <vt:lpstr>Encryption ensures confidentiality: </vt:lpstr>
      <vt:lpstr>Does Encryption Prevent Tampering?</vt:lpstr>
      <vt:lpstr>Does Encryption Prevent Forgery?</vt:lpstr>
      <vt:lpstr>MAC authenticates messages </vt:lpstr>
      <vt:lpstr>Message Authentication Code (MAC)</vt:lpstr>
      <vt:lpstr>Defining MAC Security</vt:lpstr>
      <vt:lpstr>Message Authentication Code (MAC)</vt:lpstr>
      <vt:lpstr>Secure MAC : Definition</vt:lpstr>
      <vt:lpstr>Using MAC</vt:lpstr>
      <vt:lpstr>Using MAC</vt:lpstr>
      <vt:lpstr>Constructing MAC: Three Approaches</vt:lpstr>
      <vt:lpstr>Constructing MAC from EDC ? </vt:lpstr>
      <vt:lpstr>Exercise: CRC-MAC</vt:lpstr>
      <vt:lpstr>Exercise: CRC-MAC</vt:lpstr>
      <vt:lpstr>Constructing MAC: Three Approaches</vt:lpstr>
      <vt:lpstr>Constructing MAC: Three Approaches</vt:lpstr>
      <vt:lpstr>Fixed Input Length (FIL) MAC</vt:lpstr>
      <vt:lpstr>Cipher Block Chaining CBC-MAC</vt:lpstr>
      <vt:lpstr>CBC MAC is a FIL PRF [BKR94] </vt:lpstr>
      <vt:lpstr>CBC-MAC-based VIL-PRF, VIL-MAC</vt:lpstr>
      <vt:lpstr>Variable Input Length MAC</vt:lpstr>
      <vt:lpstr>Hash based MAC</vt:lpstr>
      <vt:lpstr>NMAC: MAC from Keyed Hash</vt:lpstr>
      <vt:lpstr>Hash-based MAC: HMAC</vt:lpstr>
      <vt:lpstr>Finally… Authentication and Encryption</vt:lpstr>
      <vt:lpstr>Combine Authentication and Encryption</vt:lpstr>
      <vt:lpstr>Combining MAC and Encryption: How?</vt:lpstr>
      <vt:lpstr>Combining MAC and Encryption: How?</vt:lpstr>
      <vt:lpstr>Combining MAC and Encryption: How?</vt:lpstr>
      <vt:lpstr>Combining MAC and Encryption: How?</vt:lpstr>
      <vt:lpstr>Combining MAC and Encryption: How?</vt:lpstr>
      <vt:lpstr>Keys for MAC and Encryption?</vt:lpstr>
      <vt:lpstr>Keys for MAC and Encryption?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Amir Herzberg</cp:lastModifiedBy>
  <cp:revision>434</cp:revision>
  <cp:lastPrinted>1601-01-01T00:00:00Z</cp:lastPrinted>
  <dcterms:created xsi:type="dcterms:W3CDTF">2003-03-23T06:19:47Z</dcterms:created>
  <dcterms:modified xsi:type="dcterms:W3CDTF">2020-02-04T13:29:11Z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