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76"/>
  </p:notesMasterIdLst>
  <p:handoutMasterIdLst>
    <p:handoutMasterId r:id="rId77"/>
  </p:handoutMasterIdLst>
  <p:sldIdLst>
    <p:sldId id="448" r:id="rId2"/>
    <p:sldId id="866" r:id="rId3"/>
    <p:sldId id="867" r:id="rId4"/>
    <p:sldId id="868" r:id="rId5"/>
    <p:sldId id="869" r:id="rId6"/>
    <p:sldId id="923" r:id="rId7"/>
    <p:sldId id="926" r:id="rId8"/>
    <p:sldId id="925" r:id="rId9"/>
    <p:sldId id="928" r:id="rId10"/>
    <p:sldId id="945" r:id="rId11"/>
    <p:sldId id="874" r:id="rId12"/>
    <p:sldId id="875" r:id="rId13"/>
    <p:sldId id="873" r:id="rId14"/>
    <p:sldId id="927" r:id="rId15"/>
    <p:sldId id="938" r:id="rId16"/>
    <p:sldId id="931" r:id="rId17"/>
    <p:sldId id="932" r:id="rId18"/>
    <p:sldId id="933" r:id="rId19"/>
    <p:sldId id="939" r:id="rId20"/>
    <p:sldId id="946" r:id="rId21"/>
    <p:sldId id="948" r:id="rId22"/>
    <p:sldId id="941" r:id="rId23"/>
    <p:sldId id="942" r:id="rId24"/>
    <p:sldId id="944" r:id="rId25"/>
    <p:sldId id="934" r:id="rId26"/>
    <p:sldId id="936" r:id="rId27"/>
    <p:sldId id="876" r:id="rId28"/>
    <p:sldId id="877" r:id="rId29"/>
    <p:sldId id="878" r:id="rId30"/>
    <p:sldId id="879" r:id="rId31"/>
    <p:sldId id="880" r:id="rId32"/>
    <p:sldId id="953" r:id="rId33"/>
    <p:sldId id="954" r:id="rId34"/>
    <p:sldId id="955" r:id="rId35"/>
    <p:sldId id="956" r:id="rId36"/>
    <p:sldId id="957" r:id="rId37"/>
    <p:sldId id="958" r:id="rId38"/>
    <p:sldId id="959" r:id="rId39"/>
    <p:sldId id="960" r:id="rId40"/>
    <p:sldId id="961" r:id="rId41"/>
    <p:sldId id="962" r:id="rId42"/>
    <p:sldId id="963" r:id="rId43"/>
    <p:sldId id="964" r:id="rId44"/>
    <p:sldId id="965" r:id="rId45"/>
    <p:sldId id="966" r:id="rId46"/>
    <p:sldId id="930" r:id="rId47"/>
    <p:sldId id="902" r:id="rId48"/>
    <p:sldId id="969" r:id="rId49"/>
    <p:sldId id="971" r:id="rId50"/>
    <p:sldId id="903" r:id="rId51"/>
    <p:sldId id="904" r:id="rId52"/>
    <p:sldId id="838" r:id="rId53"/>
    <p:sldId id="839" r:id="rId54"/>
    <p:sldId id="905" r:id="rId55"/>
    <p:sldId id="906" r:id="rId56"/>
    <p:sldId id="949" r:id="rId57"/>
    <p:sldId id="950" r:id="rId58"/>
    <p:sldId id="951" r:id="rId59"/>
    <p:sldId id="952" r:id="rId60"/>
    <p:sldId id="967" r:id="rId61"/>
    <p:sldId id="907" r:id="rId62"/>
    <p:sldId id="908" r:id="rId63"/>
    <p:sldId id="807" r:id="rId64"/>
    <p:sldId id="842" r:id="rId65"/>
    <p:sldId id="747" r:id="rId66"/>
    <p:sldId id="808" r:id="rId67"/>
    <p:sldId id="821" r:id="rId68"/>
    <p:sldId id="820" r:id="rId69"/>
    <p:sldId id="822" r:id="rId70"/>
    <p:sldId id="823" r:id="rId71"/>
    <p:sldId id="824" r:id="rId72"/>
    <p:sldId id="909" r:id="rId73"/>
    <p:sldId id="901" r:id="rId74"/>
    <p:sldId id="816" r:id="rId7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44"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FFFFCC"/>
    <a:srgbClr val="EE1222"/>
    <a:srgbClr val="FF0000"/>
    <a:srgbClr val="FFCCFF"/>
    <a:srgbClr val="02F6D9"/>
    <a:srgbClr val="CCFFFF"/>
    <a:srgbClr val="EC9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A7ACE-9123-48B8-9FEC-F1E232EEFFD5}" v="231" dt="2020-02-05T20:51:20.245"/>
    <p1510:client id="{818AB019-AA4F-68EF-805C-252A6286E861}" v="2" dt="2020-02-10T14:22:34.892"/>
    <p1510:client id="{8EEFB069-7CAC-9DFC-A830-2AF5A66421ED}" v="1" dt="2020-02-10T14:22:56.519"/>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144"/>
        <p:guide pos="3816"/>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itchFamily="34" charset="0"/>
                <a:cs typeface="Arial" pitchFamily="34" charset="0"/>
              </a:defRPr>
            </a:lvl1pPr>
          </a:lstStyle>
          <a:p>
            <a:pPr>
              <a:defRPr/>
            </a:pPr>
            <a:endParaRPr lang="en-US"/>
          </a:p>
        </p:txBody>
      </p:sp>
      <p:sp>
        <p:nvSpPr>
          <p:cNvPr id="24781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itchFamily="34" charset="0"/>
                <a:cs typeface="Arial" pitchFamily="34" charset="0"/>
              </a:defRPr>
            </a:lvl1pPr>
          </a:lstStyle>
          <a:p>
            <a:pPr>
              <a:defRPr/>
            </a:pPr>
            <a:fld id="{888928CA-6634-4F28-8EFB-F889CCCB4F4C}" type="datetime1">
              <a:rPr lang="en-US"/>
              <a:pPr>
                <a:defRPr/>
              </a:pPr>
              <a:t>2/11/2020</a:t>
            </a:fld>
            <a:endParaRPr lang="en-US"/>
          </a:p>
        </p:txBody>
      </p:sp>
      <p:sp>
        <p:nvSpPr>
          <p:cNvPr id="24781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itchFamily="34" charset="0"/>
                <a:cs typeface="Arial" pitchFamily="34" charset="0"/>
              </a:defRPr>
            </a:lvl1pPr>
          </a:lstStyle>
          <a:p>
            <a:pPr>
              <a:defRPr/>
            </a:pPr>
            <a:r>
              <a:rPr lang="he-IL"/>
              <a:t>(c) Amir Herzberg, http://AmirHerzberg.com, Bar Ilan University</a:t>
            </a:r>
            <a:endParaRPr lang="en-US"/>
          </a:p>
        </p:txBody>
      </p:sp>
      <p:sp>
        <p:nvSpPr>
          <p:cNvPr id="24781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itchFamily="34" charset="0"/>
                <a:cs typeface="Arial" pitchFamily="34" charset="0"/>
              </a:defRPr>
            </a:lvl1pPr>
          </a:lstStyle>
          <a:p>
            <a:pPr>
              <a:defRPr/>
            </a:pPr>
            <a:fld id="{24FFF652-52D6-4256-AB60-3207A6F9EF9C}" type="slidenum">
              <a:rPr lang="he-IL"/>
              <a:pPr>
                <a:defRPr/>
              </a:pPr>
              <a:t>‹#›</a:t>
            </a:fld>
            <a:endParaRPr lang="en-US"/>
          </a:p>
        </p:txBody>
      </p:sp>
    </p:spTree>
    <p:extLst>
      <p:ext uri="{BB962C8B-B14F-4D97-AF65-F5344CB8AC3E}">
        <p14:creationId xmlns:p14="http://schemas.microsoft.com/office/powerpoint/2010/main" val="2264747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itchFamily="34" charset="0"/>
                <a:cs typeface="Arial" pitchFamily="34" charset="0"/>
              </a:defRPr>
            </a:lvl1pPr>
          </a:lstStyle>
          <a:p>
            <a:pPr>
              <a:defRPr/>
            </a:pPr>
            <a:endParaRPr lang="en-US"/>
          </a:p>
        </p:txBody>
      </p:sp>
      <p:sp>
        <p:nvSpPr>
          <p:cNvPr id="24678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itchFamily="34" charset="0"/>
                <a:cs typeface="Arial" pitchFamily="34" charset="0"/>
              </a:defRPr>
            </a:lvl1pPr>
          </a:lstStyle>
          <a:p>
            <a:pPr>
              <a:defRPr/>
            </a:pPr>
            <a:fld id="{D6325071-32EE-4A93-980C-5A1A144375BC}" type="datetime1">
              <a:rPr lang="en-US"/>
              <a:pPr>
                <a:defRPr/>
              </a:pPr>
              <a:t>2/11/2020</a:t>
            </a:fld>
            <a:endParaRPr lang="en-US"/>
          </a:p>
        </p:txBody>
      </p:sp>
      <p:sp>
        <p:nvSpPr>
          <p:cNvPr id="9114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6789" name="Rectangle 5"/>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679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itchFamily="34" charset="0"/>
                <a:cs typeface="Arial" pitchFamily="34" charset="0"/>
              </a:defRPr>
            </a:lvl1pPr>
          </a:lstStyle>
          <a:p>
            <a:pPr>
              <a:defRPr/>
            </a:pPr>
            <a:r>
              <a:rPr lang="he-IL"/>
              <a:t>(c) Amir Herzberg, http://AmirHerzberg.com, Bar Ilan University</a:t>
            </a:r>
            <a:endParaRPr lang="en-US"/>
          </a:p>
        </p:txBody>
      </p:sp>
      <p:sp>
        <p:nvSpPr>
          <p:cNvPr id="24679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itchFamily="34" charset="0"/>
                <a:cs typeface="Arial" pitchFamily="34" charset="0"/>
              </a:defRPr>
            </a:lvl1pPr>
          </a:lstStyle>
          <a:p>
            <a:pPr>
              <a:defRPr/>
            </a:pPr>
            <a:fld id="{0E687F4F-F059-432C-A1F8-B98095E8E93B}" type="slidenum">
              <a:rPr lang="he-IL"/>
              <a:pPr>
                <a:defRPr/>
              </a:pPr>
              <a:t>‹#›</a:t>
            </a:fld>
            <a:endParaRPr lang="en-US"/>
          </a:p>
        </p:txBody>
      </p:sp>
    </p:spTree>
    <p:extLst>
      <p:ext uri="{BB962C8B-B14F-4D97-AF65-F5344CB8AC3E}">
        <p14:creationId xmlns:p14="http://schemas.microsoft.com/office/powerpoint/2010/main" val="197485511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8F62F9E-7D78-4DF6-9B6A-3A1EE4A73739}" type="datetime1">
              <a:rPr lang="en-US" altLang="en-US" sz="1300" smtClean="0"/>
              <a:pPr eaLnBrk="1" hangingPunct="1">
                <a:spcBef>
                  <a:spcPct val="0"/>
                </a:spcBef>
              </a:pPr>
              <a:t>2/11/2020</a:t>
            </a:fld>
            <a:endParaRPr lang="en-US" altLang="en-US" sz="1300"/>
          </a:p>
        </p:txBody>
      </p:sp>
      <p:sp>
        <p:nvSpPr>
          <p:cNvPr id="92163"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92164"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9DE1AF3-DC05-4FBF-A05E-19FA5E6E25F5}" type="slidenum">
              <a:rPr lang="he-IL" altLang="en-US" sz="1300" smtClean="0"/>
              <a:pPr eaLnBrk="1" hangingPunct="1">
                <a:spcBef>
                  <a:spcPct val="0"/>
                </a:spcBef>
              </a:pPr>
              <a:t>1</a:t>
            </a:fld>
            <a:endParaRPr lang="en-US" altLang="en-US" sz="1300"/>
          </a:p>
        </p:txBody>
      </p:sp>
      <p:sp>
        <p:nvSpPr>
          <p:cNvPr id="92165" name="Rectangle 2"/>
          <p:cNvSpPr>
            <a:spLocks noGrp="1" noRot="1" noChangeAspect="1" noChangeArrowheads="1" noTextEdit="1"/>
          </p:cNvSpPr>
          <p:nvPr>
            <p:ph type="sldImg"/>
          </p:nvPr>
        </p:nvSpPr>
        <p:spPr>
          <a:xfrm>
            <a:off x="1258888" y="720725"/>
            <a:ext cx="4799012" cy="3598863"/>
          </a:xfrm>
          <a:ln/>
        </p:spPr>
      </p:sp>
      <p:sp>
        <p:nvSpPr>
          <p:cNvPr id="92166" name="Rectangle 3"/>
          <p:cNvSpPr>
            <a:spLocks noGrp="1" noChangeArrowheads="1"/>
          </p:cNvSpPr>
          <p:nvPr>
            <p:ph type="body" idx="1"/>
          </p:nvPr>
        </p:nvSpPr>
        <p:spPr>
          <a:xfrm>
            <a:off x="974725" y="4559300"/>
            <a:ext cx="5365750" cy="4321175"/>
          </a:xfrm>
          <a:noFill/>
        </p:spPr>
        <p:txBody>
          <a:bodyPr lIns="91428" tIns="45715" rIns="91428" bIns="45715"/>
          <a:lstStyle/>
          <a:p>
            <a:pPr eaLnBrk="1" hangingPunct="1"/>
            <a:endParaRPr lang="he-IL" altLang="en-US">
              <a:latin typeface="Arial" charset="0"/>
              <a:cs typeface="Arial" charset="0"/>
            </a:endParaRPr>
          </a:p>
        </p:txBody>
      </p:sp>
    </p:spTree>
    <p:extLst>
      <p:ext uri="{BB962C8B-B14F-4D97-AF65-F5344CB8AC3E}">
        <p14:creationId xmlns:p14="http://schemas.microsoft.com/office/powerpoint/2010/main" val="75649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D1F90A56-1748-4456-82E4-69C1276B6E8D}" type="datetime1">
              <a:rPr lang="en-US" altLang="en-US" sz="1300" smtClean="0"/>
              <a:pPr eaLnBrk="1" hangingPunct="1">
                <a:spcBef>
                  <a:spcPct val="0"/>
                </a:spcBef>
              </a:pPr>
              <a:t>2/11/2020</a:t>
            </a:fld>
            <a:endParaRPr lang="en-US" altLang="en-US" sz="1300"/>
          </a:p>
        </p:txBody>
      </p:sp>
      <p:sp>
        <p:nvSpPr>
          <p:cNvPr id="14233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234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E9BE7AF-84C0-4A76-949F-B942108DE0F6}" type="slidenum">
              <a:rPr lang="he-IL" altLang="en-US" sz="1300" smtClean="0"/>
              <a:pPr eaLnBrk="1" hangingPunct="1">
                <a:spcBef>
                  <a:spcPct val="0"/>
                </a:spcBef>
              </a:pPr>
              <a:t>18</a:t>
            </a:fld>
            <a:endParaRPr lang="en-US" altLang="en-US" sz="1300"/>
          </a:p>
        </p:txBody>
      </p:sp>
      <p:sp>
        <p:nvSpPr>
          <p:cNvPr id="14234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3D41A402-667C-41CA-BCD1-08A9410AFFDE}" type="slidenum">
              <a:rPr lang="he-IL" altLang="en-US" sz="1300">
                <a:solidFill>
                  <a:srgbClr val="000000"/>
                </a:solidFill>
              </a:rPr>
              <a:pPr algn="r" eaLnBrk="1" hangingPunct="1">
                <a:spcBef>
                  <a:spcPct val="0"/>
                </a:spcBef>
                <a:buClr>
                  <a:srgbClr val="000000"/>
                </a:buClr>
              </a:pPr>
              <a:t>18</a:t>
            </a:fld>
            <a:endParaRPr lang="en-GB" altLang="en-US" sz="1300">
              <a:solidFill>
                <a:srgbClr val="000000"/>
              </a:solidFill>
            </a:endParaRPr>
          </a:p>
        </p:txBody>
      </p:sp>
      <p:sp>
        <p:nvSpPr>
          <p:cNvPr id="14234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234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234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234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234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701705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6A1B401D-6AC0-47DE-98DE-4615CD47E7EB}" type="datetime1">
              <a:rPr lang="en-US" altLang="en-US" sz="1300" smtClean="0"/>
              <a:pPr eaLnBrk="1" hangingPunct="1">
                <a:spcBef>
                  <a:spcPct val="0"/>
                </a:spcBef>
              </a:pPr>
              <a:t>2/11/2020</a:t>
            </a:fld>
            <a:endParaRPr lang="en-US" altLang="en-US" sz="1300"/>
          </a:p>
        </p:txBody>
      </p:sp>
      <p:sp>
        <p:nvSpPr>
          <p:cNvPr id="14438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438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7A1951AD-949C-43C3-A025-7D92CD3360A1}" type="slidenum">
              <a:rPr lang="he-IL" altLang="en-US" sz="1300" smtClean="0"/>
              <a:pPr eaLnBrk="1" hangingPunct="1">
                <a:spcBef>
                  <a:spcPct val="0"/>
                </a:spcBef>
              </a:pPr>
              <a:t>19</a:t>
            </a:fld>
            <a:endParaRPr lang="en-US" altLang="en-US" sz="1300"/>
          </a:p>
        </p:txBody>
      </p:sp>
      <p:sp>
        <p:nvSpPr>
          <p:cNvPr id="14438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7275F837-2BD5-4632-8FA9-B8678CA0A7D7}" type="slidenum">
              <a:rPr lang="he-IL" altLang="en-US" sz="1300">
                <a:solidFill>
                  <a:srgbClr val="000000"/>
                </a:solidFill>
              </a:rPr>
              <a:pPr algn="r" eaLnBrk="1" hangingPunct="1">
                <a:spcBef>
                  <a:spcPct val="0"/>
                </a:spcBef>
                <a:buClr>
                  <a:srgbClr val="000000"/>
                </a:buClr>
              </a:pPr>
              <a:t>19</a:t>
            </a:fld>
            <a:endParaRPr lang="en-GB" altLang="en-US" sz="1300">
              <a:solidFill>
                <a:srgbClr val="000000"/>
              </a:solidFill>
            </a:endParaRPr>
          </a:p>
        </p:txBody>
      </p:sp>
      <p:sp>
        <p:nvSpPr>
          <p:cNvPr id="14439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439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439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439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439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he-IL" altLang="en-US">
              <a:latin typeface="Arial" charset="0"/>
              <a:cs typeface="Arial" charset="0"/>
            </a:endParaRPr>
          </a:p>
        </p:txBody>
      </p:sp>
    </p:spTree>
    <p:extLst>
      <p:ext uri="{BB962C8B-B14F-4D97-AF65-F5344CB8AC3E}">
        <p14:creationId xmlns:p14="http://schemas.microsoft.com/office/powerpoint/2010/main" val="975530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2E3B7DDA-5B94-4441-8F1F-5B192E5D521C}" type="datetime1">
              <a:rPr lang="en-US" altLang="en-US" sz="1300" smtClean="0"/>
              <a:pPr eaLnBrk="1" hangingPunct="1">
                <a:spcBef>
                  <a:spcPct val="0"/>
                </a:spcBef>
              </a:pPr>
              <a:t>2/11/2020</a:t>
            </a:fld>
            <a:endParaRPr lang="en-US" altLang="en-US" sz="1300"/>
          </a:p>
        </p:txBody>
      </p:sp>
      <p:sp>
        <p:nvSpPr>
          <p:cNvPr id="14745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746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58E3946-41A6-49B6-800D-4B2C39E12FBF}" type="slidenum">
              <a:rPr lang="he-IL" altLang="en-US" sz="1300" smtClean="0"/>
              <a:pPr eaLnBrk="1" hangingPunct="1">
                <a:spcBef>
                  <a:spcPct val="0"/>
                </a:spcBef>
              </a:pPr>
              <a:t>22</a:t>
            </a:fld>
            <a:endParaRPr lang="en-US" altLang="en-US" sz="1300"/>
          </a:p>
        </p:txBody>
      </p:sp>
      <p:sp>
        <p:nvSpPr>
          <p:cNvPr id="14746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1EE3E5BB-2503-4D28-8F05-E3AB8838D935}" type="slidenum">
              <a:rPr lang="he-IL" altLang="en-US" sz="1300">
                <a:solidFill>
                  <a:srgbClr val="000000"/>
                </a:solidFill>
              </a:rPr>
              <a:pPr algn="r" eaLnBrk="1" hangingPunct="1">
                <a:spcBef>
                  <a:spcPct val="0"/>
                </a:spcBef>
                <a:buClr>
                  <a:srgbClr val="000000"/>
                </a:buClr>
              </a:pPr>
              <a:t>22</a:t>
            </a:fld>
            <a:endParaRPr lang="en-GB" altLang="en-US" sz="1300">
              <a:solidFill>
                <a:srgbClr val="000000"/>
              </a:solidFill>
            </a:endParaRPr>
          </a:p>
        </p:txBody>
      </p:sp>
      <p:sp>
        <p:nvSpPr>
          <p:cNvPr id="14746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746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746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746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746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he-IL" altLang="en-US">
              <a:latin typeface="Arial" charset="0"/>
              <a:cs typeface="Arial" charset="0"/>
            </a:endParaRPr>
          </a:p>
        </p:txBody>
      </p:sp>
    </p:spTree>
    <p:extLst>
      <p:ext uri="{BB962C8B-B14F-4D97-AF65-F5344CB8AC3E}">
        <p14:creationId xmlns:p14="http://schemas.microsoft.com/office/powerpoint/2010/main" val="335791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947698C6-A8F1-49F0-AE04-A81458D9B45B}" type="datetime1">
              <a:rPr lang="en-US" altLang="en-US" sz="1300" smtClean="0"/>
              <a:pPr eaLnBrk="1" hangingPunct="1">
                <a:spcBef>
                  <a:spcPct val="0"/>
                </a:spcBef>
              </a:pPr>
              <a:t>2/11/2020</a:t>
            </a:fld>
            <a:endParaRPr lang="en-US" altLang="en-US" sz="1300"/>
          </a:p>
        </p:txBody>
      </p:sp>
      <p:sp>
        <p:nvSpPr>
          <p:cNvPr id="155651"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55652"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5F2EA9D-998A-4E74-89D1-D2076D839741}" type="slidenum">
              <a:rPr lang="he-IL" altLang="en-US" sz="1300" smtClean="0"/>
              <a:pPr eaLnBrk="1" hangingPunct="1">
                <a:spcBef>
                  <a:spcPct val="0"/>
                </a:spcBef>
              </a:pPr>
              <a:t>32</a:t>
            </a:fld>
            <a:endParaRPr lang="en-US" altLang="en-US" sz="1300"/>
          </a:p>
        </p:txBody>
      </p:sp>
      <p:sp>
        <p:nvSpPr>
          <p:cNvPr id="155653"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64CE7F36-7616-417B-AB33-2A9A89854948}" type="slidenum">
              <a:rPr lang="he-IL" altLang="en-US" sz="1300">
                <a:solidFill>
                  <a:srgbClr val="000000"/>
                </a:solidFill>
              </a:rPr>
              <a:pPr algn="r" eaLnBrk="1" hangingPunct="1">
                <a:spcBef>
                  <a:spcPct val="0"/>
                </a:spcBef>
                <a:buClr>
                  <a:srgbClr val="000000"/>
                </a:buClr>
              </a:pPr>
              <a:t>32</a:t>
            </a:fld>
            <a:endParaRPr lang="en-GB" altLang="en-US" sz="1300">
              <a:solidFill>
                <a:srgbClr val="000000"/>
              </a:solidFill>
            </a:endParaRPr>
          </a:p>
        </p:txBody>
      </p:sp>
      <p:sp>
        <p:nvSpPr>
          <p:cNvPr id="155654"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55655"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55656"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55657"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55658"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55863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11F7813-D684-4300-B5B8-A5BD54A73510}" type="datetime1">
              <a:rPr lang="en-US" altLang="en-US" sz="1300" smtClean="0"/>
              <a:pPr eaLnBrk="1" hangingPunct="1">
                <a:spcBef>
                  <a:spcPct val="0"/>
                </a:spcBef>
              </a:pPr>
              <a:t>2/11/2020</a:t>
            </a:fld>
            <a:endParaRPr lang="en-US" altLang="en-US" sz="1300"/>
          </a:p>
        </p:txBody>
      </p:sp>
      <p:sp>
        <p:nvSpPr>
          <p:cNvPr id="16281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282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C2A21B7-D798-44A5-87E2-1CA8A4644B9D}" type="slidenum">
              <a:rPr lang="he-IL" altLang="en-US" sz="1300" smtClean="0"/>
              <a:pPr eaLnBrk="1" hangingPunct="1">
                <a:spcBef>
                  <a:spcPct val="0"/>
                </a:spcBef>
              </a:pPr>
              <a:t>33</a:t>
            </a:fld>
            <a:endParaRPr lang="en-US" altLang="en-US" sz="1300"/>
          </a:p>
        </p:txBody>
      </p:sp>
      <p:sp>
        <p:nvSpPr>
          <p:cNvPr id="16282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C2DBF905-B206-412C-9AF3-F0BE5562EA1A}" type="slidenum">
              <a:rPr lang="he-IL" altLang="en-US" sz="1300">
                <a:solidFill>
                  <a:srgbClr val="000000"/>
                </a:solidFill>
              </a:rPr>
              <a:pPr algn="r" eaLnBrk="1" hangingPunct="1">
                <a:spcBef>
                  <a:spcPct val="0"/>
                </a:spcBef>
                <a:buClr>
                  <a:srgbClr val="000000"/>
                </a:buClr>
              </a:pPr>
              <a:t>33</a:t>
            </a:fld>
            <a:endParaRPr lang="en-GB" altLang="en-US" sz="1300">
              <a:solidFill>
                <a:srgbClr val="000000"/>
              </a:solidFill>
            </a:endParaRPr>
          </a:p>
        </p:txBody>
      </p:sp>
      <p:sp>
        <p:nvSpPr>
          <p:cNvPr id="16282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282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282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282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282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430057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11F7813-D684-4300-B5B8-A5BD54A73510}" type="datetime1">
              <a:rPr lang="en-US" altLang="en-US" sz="1300" smtClean="0"/>
              <a:pPr eaLnBrk="1" hangingPunct="1">
                <a:spcBef>
                  <a:spcPct val="0"/>
                </a:spcBef>
              </a:pPr>
              <a:t>2/11/2020</a:t>
            </a:fld>
            <a:endParaRPr lang="en-US" altLang="en-US" sz="1300"/>
          </a:p>
        </p:txBody>
      </p:sp>
      <p:sp>
        <p:nvSpPr>
          <p:cNvPr id="16281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282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C2A21B7-D798-44A5-87E2-1CA8A4644B9D}" type="slidenum">
              <a:rPr lang="he-IL" altLang="en-US" sz="1300" smtClean="0"/>
              <a:pPr eaLnBrk="1" hangingPunct="1">
                <a:spcBef>
                  <a:spcPct val="0"/>
                </a:spcBef>
              </a:pPr>
              <a:t>34</a:t>
            </a:fld>
            <a:endParaRPr lang="en-US" altLang="en-US" sz="1300"/>
          </a:p>
        </p:txBody>
      </p:sp>
      <p:sp>
        <p:nvSpPr>
          <p:cNvPr id="16282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C2DBF905-B206-412C-9AF3-F0BE5562EA1A}" type="slidenum">
              <a:rPr lang="he-IL" altLang="en-US" sz="1300">
                <a:solidFill>
                  <a:srgbClr val="000000"/>
                </a:solidFill>
              </a:rPr>
              <a:pPr algn="r" eaLnBrk="1" hangingPunct="1">
                <a:spcBef>
                  <a:spcPct val="0"/>
                </a:spcBef>
                <a:buClr>
                  <a:srgbClr val="000000"/>
                </a:buClr>
              </a:pPr>
              <a:t>34</a:t>
            </a:fld>
            <a:endParaRPr lang="en-GB" altLang="en-US" sz="1300">
              <a:solidFill>
                <a:srgbClr val="000000"/>
              </a:solidFill>
            </a:endParaRPr>
          </a:p>
        </p:txBody>
      </p:sp>
      <p:sp>
        <p:nvSpPr>
          <p:cNvPr id="16282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282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282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282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282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3132473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11F7813-D684-4300-B5B8-A5BD54A73510}" type="datetime1">
              <a:rPr lang="en-US" altLang="en-US" sz="1300" smtClean="0"/>
              <a:pPr eaLnBrk="1" hangingPunct="1">
                <a:spcBef>
                  <a:spcPct val="0"/>
                </a:spcBef>
              </a:pPr>
              <a:t>2/11/2020</a:t>
            </a:fld>
            <a:endParaRPr lang="en-US" altLang="en-US" sz="1300"/>
          </a:p>
        </p:txBody>
      </p:sp>
      <p:sp>
        <p:nvSpPr>
          <p:cNvPr id="16281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282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C2A21B7-D798-44A5-87E2-1CA8A4644B9D}" type="slidenum">
              <a:rPr lang="he-IL" altLang="en-US" sz="1300" smtClean="0"/>
              <a:pPr eaLnBrk="1" hangingPunct="1">
                <a:spcBef>
                  <a:spcPct val="0"/>
                </a:spcBef>
              </a:pPr>
              <a:t>35</a:t>
            </a:fld>
            <a:endParaRPr lang="en-US" altLang="en-US" sz="1300"/>
          </a:p>
        </p:txBody>
      </p:sp>
      <p:sp>
        <p:nvSpPr>
          <p:cNvPr id="16282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C2DBF905-B206-412C-9AF3-F0BE5562EA1A}" type="slidenum">
              <a:rPr lang="he-IL" altLang="en-US" sz="1300">
                <a:solidFill>
                  <a:srgbClr val="000000"/>
                </a:solidFill>
              </a:rPr>
              <a:pPr algn="r" eaLnBrk="1" hangingPunct="1">
                <a:spcBef>
                  <a:spcPct val="0"/>
                </a:spcBef>
                <a:buClr>
                  <a:srgbClr val="000000"/>
                </a:buClr>
              </a:pPr>
              <a:t>35</a:t>
            </a:fld>
            <a:endParaRPr lang="en-GB" altLang="en-US" sz="1300">
              <a:solidFill>
                <a:srgbClr val="000000"/>
              </a:solidFill>
            </a:endParaRPr>
          </a:p>
        </p:txBody>
      </p:sp>
      <p:sp>
        <p:nvSpPr>
          <p:cNvPr id="16282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282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282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282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282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30089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11F7813-D684-4300-B5B8-A5BD54A73510}" type="datetime1">
              <a:rPr lang="en-US" altLang="en-US" sz="1300" smtClean="0"/>
              <a:pPr eaLnBrk="1" hangingPunct="1">
                <a:spcBef>
                  <a:spcPct val="0"/>
                </a:spcBef>
              </a:pPr>
              <a:t>2/11/2020</a:t>
            </a:fld>
            <a:endParaRPr lang="en-US" altLang="en-US" sz="1300"/>
          </a:p>
        </p:txBody>
      </p:sp>
      <p:sp>
        <p:nvSpPr>
          <p:cNvPr id="16281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282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C2A21B7-D798-44A5-87E2-1CA8A4644B9D}" type="slidenum">
              <a:rPr lang="he-IL" altLang="en-US" sz="1300" smtClean="0"/>
              <a:pPr eaLnBrk="1" hangingPunct="1">
                <a:spcBef>
                  <a:spcPct val="0"/>
                </a:spcBef>
              </a:pPr>
              <a:t>36</a:t>
            </a:fld>
            <a:endParaRPr lang="en-US" altLang="en-US" sz="1300"/>
          </a:p>
        </p:txBody>
      </p:sp>
      <p:sp>
        <p:nvSpPr>
          <p:cNvPr id="16282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C2DBF905-B206-412C-9AF3-F0BE5562EA1A}" type="slidenum">
              <a:rPr lang="he-IL" altLang="en-US" sz="1300">
                <a:solidFill>
                  <a:srgbClr val="000000"/>
                </a:solidFill>
              </a:rPr>
              <a:pPr algn="r" eaLnBrk="1" hangingPunct="1">
                <a:spcBef>
                  <a:spcPct val="0"/>
                </a:spcBef>
                <a:buClr>
                  <a:srgbClr val="000000"/>
                </a:buClr>
              </a:pPr>
              <a:t>36</a:t>
            </a:fld>
            <a:endParaRPr lang="en-GB" altLang="en-US" sz="1300">
              <a:solidFill>
                <a:srgbClr val="000000"/>
              </a:solidFill>
            </a:endParaRPr>
          </a:p>
        </p:txBody>
      </p:sp>
      <p:sp>
        <p:nvSpPr>
          <p:cNvPr id="16282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282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282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282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282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223708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AF7B7C7E-BB07-40AF-823E-FE8349A978A2}" type="datetime1">
              <a:rPr lang="en-US" altLang="en-US" sz="1300" smtClean="0"/>
              <a:pPr eaLnBrk="1" hangingPunct="1">
                <a:spcBef>
                  <a:spcPct val="0"/>
                </a:spcBef>
              </a:pPr>
              <a:t>2/11/2020</a:t>
            </a:fld>
            <a:endParaRPr lang="en-US" altLang="en-US" sz="1300"/>
          </a:p>
        </p:txBody>
      </p:sp>
      <p:sp>
        <p:nvSpPr>
          <p:cNvPr id="156675"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56676"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C746B80A-6B25-4F7A-8AD1-EA4E6408D6AA}" type="slidenum">
              <a:rPr lang="he-IL" altLang="en-US" sz="1300" smtClean="0"/>
              <a:pPr eaLnBrk="1" hangingPunct="1">
                <a:spcBef>
                  <a:spcPct val="0"/>
                </a:spcBef>
              </a:pPr>
              <a:t>37</a:t>
            </a:fld>
            <a:endParaRPr lang="en-US" altLang="en-US" sz="1300"/>
          </a:p>
        </p:txBody>
      </p:sp>
      <p:sp>
        <p:nvSpPr>
          <p:cNvPr id="156677"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000467A7-2B0F-4852-A0A1-B4ED886638C0}" type="slidenum">
              <a:rPr lang="he-IL" altLang="en-US" sz="1300">
                <a:solidFill>
                  <a:srgbClr val="000000"/>
                </a:solidFill>
              </a:rPr>
              <a:pPr algn="r" eaLnBrk="1" hangingPunct="1">
                <a:spcBef>
                  <a:spcPct val="0"/>
                </a:spcBef>
                <a:buClr>
                  <a:srgbClr val="000000"/>
                </a:buClr>
              </a:pPr>
              <a:t>37</a:t>
            </a:fld>
            <a:endParaRPr lang="en-GB" altLang="en-US" sz="1300">
              <a:solidFill>
                <a:srgbClr val="000000"/>
              </a:solidFill>
            </a:endParaRPr>
          </a:p>
        </p:txBody>
      </p:sp>
      <p:sp>
        <p:nvSpPr>
          <p:cNvPr id="156678"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56679"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56680"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56681"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56682"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2024094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D28985B6-FAB5-404F-BF17-99764C2466D0}" type="datetime1">
              <a:rPr lang="en-US" altLang="en-US" sz="1300" smtClean="0"/>
              <a:pPr eaLnBrk="1" hangingPunct="1">
                <a:spcBef>
                  <a:spcPct val="0"/>
                </a:spcBef>
              </a:pPr>
              <a:t>2/11/2020</a:t>
            </a:fld>
            <a:endParaRPr lang="en-US" altLang="en-US" sz="1300"/>
          </a:p>
        </p:txBody>
      </p:sp>
      <p:sp>
        <p:nvSpPr>
          <p:cNvPr id="158723"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58724"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7B2015-21AA-4AC6-983B-D25DA93C6E3A}" type="slidenum">
              <a:rPr lang="he-IL" altLang="en-US" sz="1300" smtClean="0"/>
              <a:pPr eaLnBrk="1" hangingPunct="1">
                <a:spcBef>
                  <a:spcPct val="0"/>
                </a:spcBef>
              </a:pPr>
              <a:t>38</a:t>
            </a:fld>
            <a:endParaRPr lang="en-US" altLang="en-US" sz="1300"/>
          </a:p>
        </p:txBody>
      </p:sp>
      <p:sp>
        <p:nvSpPr>
          <p:cNvPr id="158725"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2656E63E-8B75-48F8-95A2-C2775D52DFCB}" type="slidenum">
              <a:rPr lang="he-IL" altLang="en-US" sz="1300">
                <a:solidFill>
                  <a:srgbClr val="000000"/>
                </a:solidFill>
              </a:rPr>
              <a:pPr algn="r" eaLnBrk="1" hangingPunct="1">
                <a:spcBef>
                  <a:spcPct val="0"/>
                </a:spcBef>
                <a:buClr>
                  <a:srgbClr val="000000"/>
                </a:buClr>
              </a:pPr>
              <a:t>38</a:t>
            </a:fld>
            <a:endParaRPr lang="en-GB" altLang="en-US" sz="1300">
              <a:solidFill>
                <a:srgbClr val="000000"/>
              </a:solidFill>
            </a:endParaRPr>
          </a:p>
        </p:txBody>
      </p:sp>
      <p:sp>
        <p:nvSpPr>
          <p:cNvPr id="158726"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58727"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58728"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58729"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58730"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27681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a:t>Today’s I will introduce</a:t>
            </a:r>
            <a:r>
              <a:rPr lang="en-US" baseline="0"/>
              <a:t> you to the </a:t>
            </a:r>
            <a:r>
              <a:rPr lang="en-US"/>
              <a:t> topic</a:t>
            </a:r>
            <a:r>
              <a:rPr lang="en-US" baseline="0"/>
              <a:t> of cryptography for </a:t>
            </a:r>
            <a:r>
              <a:rPr lang="en-US" baseline="0" err="1"/>
              <a:t>blockchains</a:t>
            </a:r>
            <a:r>
              <a:rPr lang="en-US" baseline="0"/>
              <a:t>; unfortunately I will not be able to stay for the rest of the days of this workshop but I believe you will find this to provide important background to the more advanced topics that will be covered in the later days. Cryptography, you know, is in Greek, and initially referred to incomprehensible, cryptic communication; I will do my best to make sure that what I present will not be too cryptic and you will be able to understand, however, please help me by asking many questions whenever something is not clear. Specifically, we focus on the cryptographic tools used for </a:t>
            </a:r>
            <a:r>
              <a:rPr lang="en-US" baseline="0" err="1"/>
              <a:t>blockchains</a:t>
            </a:r>
            <a:r>
              <a:rPr lang="en-US" baseline="0"/>
              <a:t>, which are mostly public key signatures and cryptographic hash functions. These are non-trivial and somewhat technical topics, but if we work hard together, I hope that at the end of the day you will understand them quite well, and they will not be a hash of concepts but clear tools, ready for use in the rest of this week and in the future. We will have four parts or blocks to this day. In the first block, we will discuss crypto-hash functions and introduce </a:t>
            </a:r>
            <a:r>
              <a:rPr lang="en-US" baseline="0" err="1"/>
              <a:t>blockchains</a:t>
            </a:r>
            <a:r>
              <a:rPr lang="en-US" baseline="0"/>
              <a:t> from the cryptographic point of view. In the second block, we introduce a bit more crypto and discuss </a:t>
            </a:r>
            <a:r>
              <a:rPr lang="en-US" baseline="0" err="1"/>
              <a:t>pk</a:t>
            </a:r>
            <a:r>
              <a:rPr lang="en-US" baseline="0"/>
              <a:t>-sign and </a:t>
            </a:r>
            <a:r>
              <a:rPr lang="en-US" baseline="0" err="1"/>
              <a:t>crhf</a:t>
            </a:r>
            <a:r>
              <a:rPr lang="en-US" baseline="0"/>
              <a:t>. In the third block, we discuss other important properties of crypto hash, beyond </a:t>
            </a:r>
            <a:r>
              <a:rPr lang="en-US" baseline="0" err="1"/>
              <a:t>crhf</a:t>
            </a:r>
            <a:r>
              <a:rPr lang="en-US" baseline="0"/>
              <a:t>. Finally, our last lecture will attempt to connect all these blocks and wrap up the topic of crypto and hashing for </a:t>
            </a:r>
            <a:r>
              <a:rPr lang="en-US" baseline="0" err="1"/>
              <a:t>blockchains</a:t>
            </a:r>
            <a:r>
              <a:rPr lang="en-US" baseline="0"/>
              <a:t>.  </a:t>
            </a:r>
            <a:endParaRPr lang="en-US"/>
          </a:p>
        </p:txBody>
      </p:sp>
      <p:sp>
        <p:nvSpPr>
          <p:cNvPr id="4" name="Date Placeholder 3"/>
          <p:cNvSpPr>
            <a:spLocks noGrp="1"/>
          </p:cNvSpPr>
          <p:nvPr>
            <p:ph type="dt" idx="10"/>
          </p:nvPr>
        </p:nvSpPr>
        <p:spPr/>
        <p:txBody>
          <a:bodyPr/>
          <a:lstStyle/>
          <a:p>
            <a:pPr>
              <a:defRPr/>
            </a:pPr>
            <a:fld id="{D6325071-32EE-4A93-980C-5A1A144375BC}" type="datetime1">
              <a:rPr lang="en-US" smtClean="0"/>
              <a:pPr>
                <a:defRPr/>
              </a:pPr>
              <a:t>2/11/2020</a:t>
            </a:fld>
            <a:endParaRPr lang="en-US"/>
          </a:p>
        </p:txBody>
      </p:sp>
      <p:sp>
        <p:nvSpPr>
          <p:cNvPr id="5" name="Footer Placeholder 4"/>
          <p:cNvSpPr>
            <a:spLocks noGrp="1"/>
          </p:cNvSpPr>
          <p:nvPr>
            <p:ph type="ftr" sz="quarter" idx="11"/>
          </p:nvPr>
        </p:nvSpPr>
        <p:spPr/>
        <p:txBody>
          <a:bodyPr/>
          <a:lstStyle/>
          <a:p>
            <a:pPr>
              <a:defRPr/>
            </a:pPr>
            <a:r>
              <a:rPr lang="he-IL"/>
              <a:t>(c) Amir Herzberg, http://AmirHerzberg.com, Bar Ilan University</a:t>
            </a:r>
            <a:endParaRPr lang="en-US"/>
          </a:p>
        </p:txBody>
      </p:sp>
      <p:sp>
        <p:nvSpPr>
          <p:cNvPr id="6" name="Slide Number Placeholder 5"/>
          <p:cNvSpPr>
            <a:spLocks noGrp="1"/>
          </p:cNvSpPr>
          <p:nvPr>
            <p:ph type="sldNum" sz="quarter" idx="12"/>
          </p:nvPr>
        </p:nvSpPr>
        <p:spPr/>
        <p:txBody>
          <a:bodyPr/>
          <a:lstStyle/>
          <a:p>
            <a:pPr>
              <a:defRPr/>
            </a:pPr>
            <a:fld id="{0E687F4F-F059-432C-A1F8-B98095E8E93B}" type="slidenum">
              <a:rPr lang="he-IL" smtClean="0"/>
              <a:pPr>
                <a:defRPr/>
              </a:pPr>
              <a:t>2</a:t>
            </a:fld>
            <a:endParaRPr lang="en-US"/>
          </a:p>
        </p:txBody>
      </p:sp>
    </p:spTree>
    <p:extLst>
      <p:ext uri="{BB962C8B-B14F-4D97-AF65-F5344CB8AC3E}">
        <p14:creationId xmlns:p14="http://schemas.microsoft.com/office/powerpoint/2010/main" val="3281381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DA3CE42-9751-4667-B3B9-EF6B37ACC6CA}" type="datetime1">
              <a:rPr lang="en-US" altLang="en-US" sz="1300" smtClean="0"/>
              <a:pPr eaLnBrk="1" hangingPunct="1">
                <a:spcBef>
                  <a:spcPct val="0"/>
                </a:spcBef>
              </a:pPr>
              <a:t>2/11/2020</a:t>
            </a:fld>
            <a:endParaRPr lang="en-US" altLang="en-US" sz="1300"/>
          </a:p>
        </p:txBody>
      </p:sp>
      <p:sp>
        <p:nvSpPr>
          <p:cNvPr id="15974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5974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2EEFF929-6AFC-4B07-ADCA-57FF8625615A}" type="slidenum">
              <a:rPr lang="he-IL" altLang="en-US" sz="1300" smtClean="0"/>
              <a:pPr eaLnBrk="1" hangingPunct="1">
                <a:spcBef>
                  <a:spcPct val="0"/>
                </a:spcBef>
              </a:pPr>
              <a:t>39</a:t>
            </a:fld>
            <a:endParaRPr lang="en-US" altLang="en-US" sz="1300"/>
          </a:p>
        </p:txBody>
      </p:sp>
      <p:sp>
        <p:nvSpPr>
          <p:cNvPr id="15974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1BA75A56-1842-4105-A7CC-8595103F0768}" type="slidenum">
              <a:rPr lang="he-IL" altLang="en-US" sz="1300">
                <a:solidFill>
                  <a:srgbClr val="000000"/>
                </a:solidFill>
              </a:rPr>
              <a:pPr algn="r" eaLnBrk="1" hangingPunct="1">
                <a:spcBef>
                  <a:spcPct val="0"/>
                </a:spcBef>
                <a:buClr>
                  <a:srgbClr val="000000"/>
                </a:buClr>
              </a:pPr>
              <a:t>39</a:t>
            </a:fld>
            <a:endParaRPr lang="en-GB" altLang="en-US" sz="1300">
              <a:solidFill>
                <a:srgbClr val="000000"/>
              </a:solidFill>
            </a:endParaRPr>
          </a:p>
        </p:txBody>
      </p:sp>
      <p:sp>
        <p:nvSpPr>
          <p:cNvPr id="15975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5975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5975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5975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5975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36096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486F29C5-A971-4FDA-98CE-7D03A99412C2}" type="datetime1">
              <a:rPr lang="en-US" altLang="en-US" sz="1300" smtClean="0"/>
              <a:pPr eaLnBrk="1" hangingPunct="1">
                <a:spcBef>
                  <a:spcPct val="0"/>
                </a:spcBef>
              </a:pPr>
              <a:t>2/11/2020</a:t>
            </a:fld>
            <a:endParaRPr lang="en-US" altLang="en-US" sz="1300"/>
          </a:p>
        </p:txBody>
      </p:sp>
      <p:sp>
        <p:nvSpPr>
          <p:cNvPr id="160771"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0772"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AC1D615-A30A-4F45-8162-FB4C2070BB3E}" type="slidenum">
              <a:rPr lang="he-IL" altLang="en-US" sz="1300" smtClean="0"/>
              <a:pPr eaLnBrk="1" hangingPunct="1">
                <a:spcBef>
                  <a:spcPct val="0"/>
                </a:spcBef>
              </a:pPr>
              <a:t>40</a:t>
            </a:fld>
            <a:endParaRPr lang="en-US" altLang="en-US" sz="1300"/>
          </a:p>
        </p:txBody>
      </p:sp>
      <p:sp>
        <p:nvSpPr>
          <p:cNvPr id="160773"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0E1A4B98-ED29-4E88-8BBA-9C5535E4F404}" type="slidenum">
              <a:rPr lang="he-IL" altLang="en-US" sz="1300">
                <a:solidFill>
                  <a:srgbClr val="000000"/>
                </a:solidFill>
              </a:rPr>
              <a:pPr algn="r" eaLnBrk="1" hangingPunct="1">
                <a:spcBef>
                  <a:spcPct val="0"/>
                </a:spcBef>
                <a:buClr>
                  <a:srgbClr val="000000"/>
                </a:buClr>
              </a:pPr>
              <a:t>40</a:t>
            </a:fld>
            <a:endParaRPr lang="en-GB" altLang="en-US" sz="1300">
              <a:solidFill>
                <a:srgbClr val="000000"/>
              </a:solidFill>
            </a:endParaRPr>
          </a:p>
        </p:txBody>
      </p:sp>
      <p:sp>
        <p:nvSpPr>
          <p:cNvPr id="160774"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0775"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0776"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0777"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0778"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097733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DA3CE42-9751-4667-B3B9-EF6B37ACC6CA}" type="datetime1">
              <a:rPr lang="en-US" altLang="en-US" sz="1300" smtClean="0"/>
              <a:pPr eaLnBrk="1" hangingPunct="1">
                <a:spcBef>
                  <a:spcPct val="0"/>
                </a:spcBef>
              </a:pPr>
              <a:t>2/11/2020</a:t>
            </a:fld>
            <a:endParaRPr lang="en-US" altLang="en-US" sz="1300"/>
          </a:p>
        </p:txBody>
      </p:sp>
      <p:sp>
        <p:nvSpPr>
          <p:cNvPr id="15974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5974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2EEFF929-6AFC-4B07-ADCA-57FF8625615A}" type="slidenum">
              <a:rPr lang="he-IL" altLang="en-US" sz="1300" smtClean="0"/>
              <a:pPr eaLnBrk="1" hangingPunct="1">
                <a:spcBef>
                  <a:spcPct val="0"/>
                </a:spcBef>
              </a:pPr>
              <a:t>41</a:t>
            </a:fld>
            <a:endParaRPr lang="en-US" altLang="en-US" sz="1300"/>
          </a:p>
        </p:txBody>
      </p:sp>
      <p:sp>
        <p:nvSpPr>
          <p:cNvPr id="15974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1BA75A56-1842-4105-A7CC-8595103F0768}" type="slidenum">
              <a:rPr lang="he-IL" altLang="en-US" sz="1300">
                <a:solidFill>
                  <a:srgbClr val="000000"/>
                </a:solidFill>
              </a:rPr>
              <a:pPr algn="r" eaLnBrk="1" hangingPunct="1">
                <a:spcBef>
                  <a:spcPct val="0"/>
                </a:spcBef>
                <a:buClr>
                  <a:srgbClr val="000000"/>
                </a:buClr>
              </a:pPr>
              <a:t>41</a:t>
            </a:fld>
            <a:endParaRPr lang="en-GB" altLang="en-US" sz="1300">
              <a:solidFill>
                <a:srgbClr val="000000"/>
              </a:solidFill>
            </a:endParaRPr>
          </a:p>
        </p:txBody>
      </p:sp>
      <p:sp>
        <p:nvSpPr>
          <p:cNvPr id="15975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5975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5975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5975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5975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361021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2E3B7DDA-5B94-4441-8F1F-5B192E5D521C}" type="datetime1">
              <a:rPr lang="en-US" altLang="en-US" sz="1300" smtClean="0"/>
              <a:pPr eaLnBrk="1" hangingPunct="1">
                <a:spcBef>
                  <a:spcPct val="0"/>
                </a:spcBef>
              </a:pPr>
              <a:t>2/11/2020</a:t>
            </a:fld>
            <a:endParaRPr lang="en-US" altLang="en-US" sz="1300"/>
          </a:p>
        </p:txBody>
      </p:sp>
      <p:sp>
        <p:nvSpPr>
          <p:cNvPr id="14745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746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58E3946-41A6-49B6-800D-4B2C39E12FBF}" type="slidenum">
              <a:rPr lang="he-IL" altLang="en-US" sz="1300" smtClean="0"/>
              <a:pPr eaLnBrk="1" hangingPunct="1">
                <a:spcBef>
                  <a:spcPct val="0"/>
                </a:spcBef>
              </a:pPr>
              <a:t>42</a:t>
            </a:fld>
            <a:endParaRPr lang="en-US" altLang="en-US" sz="1300"/>
          </a:p>
        </p:txBody>
      </p:sp>
      <p:sp>
        <p:nvSpPr>
          <p:cNvPr id="14746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1EE3E5BB-2503-4D28-8F05-E3AB8838D935}" type="slidenum">
              <a:rPr lang="he-IL" altLang="en-US" sz="1300">
                <a:solidFill>
                  <a:srgbClr val="000000"/>
                </a:solidFill>
              </a:rPr>
              <a:pPr algn="r" eaLnBrk="1" hangingPunct="1">
                <a:spcBef>
                  <a:spcPct val="0"/>
                </a:spcBef>
                <a:buClr>
                  <a:srgbClr val="000000"/>
                </a:buClr>
              </a:pPr>
              <a:t>42</a:t>
            </a:fld>
            <a:endParaRPr lang="en-GB" altLang="en-US" sz="1300">
              <a:solidFill>
                <a:srgbClr val="000000"/>
              </a:solidFill>
            </a:endParaRPr>
          </a:p>
        </p:txBody>
      </p:sp>
      <p:sp>
        <p:nvSpPr>
          <p:cNvPr id="14746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746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746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746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746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he-IL" altLang="en-US">
              <a:latin typeface="Arial" charset="0"/>
              <a:cs typeface="Arial" charset="0"/>
            </a:endParaRPr>
          </a:p>
        </p:txBody>
      </p:sp>
    </p:spTree>
    <p:extLst>
      <p:ext uri="{BB962C8B-B14F-4D97-AF65-F5344CB8AC3E}">
        <p14:creationId xmlns:p14="http://schemas.microsoft.com/office/powerpoint/2010/main" val="3246639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11F7813-D684-4300-B5B8-A5BD54A73510}" type="datetime1">
              <a:rPr lang="en-US" altLang="en-US" sz="1300" smtClean="0"/>
              <a:pPr eaLnBrk="1" hangingPunct="1">
                <a:spcBef>
                  <a:spcPct val="0"/>
                </a:spcBef>
              </a:pPr>
              <a:t>2/11/2020</a:t>
            </a:fld>
            <a:endParaRPr lang="en-US" altLang="en-US" sz="1300"/>
          </a:p>
        </p:txBody>
      </p:sp>
      <p:sp>
        <p:nvSpPr>
          <p:cNvPr id="16281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282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C2A21B7-D798-44A5-87E2-1CA8A4644B9D}" type="slidenum">
              <a:rPr lang="he-IL" altLang="en-US" sz="1300" smtClean="0"/>
              <a:pPr eaLnBrk="1" hangingPunct="1">
                <a:spcBef>
                  <a:spcPct val="0"/>
                </a:spcBef>
              </a:pPr>
              <a:t>43</a:t>
            </a:fld>
            <a:endParaRPr lang="en-US" altLang="en-US" sz="1300"/>
          </a:p>
        </p:txBody>
      </p:sp>
      <p:sp>
        <p:nvSpPr>
          <p:cNvPr id="16282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C2DBF905-B206-412C-9AF3-F0BE5562EA1A}" type="slidenum">
              <a:rPr lang="he-IL" altLang="en-US" sz="1300">
                <a:solidFill>
                  <a:srgbClr val="000000"/>
                </a:solidFill>
              </a:rPr>
              <a:pPr algn="r" eaLnBrk="1" hangingPunct="1">
                <a:spcBef>
                  <a:spcPct val="0"/>
                </a:spcBef>
                <a:buClr>
                  <a:srgbClr val="000000"/>
                </a:buClr>
              </a:pPr>
              <a:t>43</a:t>
            </a:fld>
            <a:endParaRPr lang="en-GB" altLang="en-US" sz="1300">
              <a:solidFill>
                <a:srgbClr val="000000"/>
              </a:solidFill>
            </a:endParaRPr>
          </a:p>
        </p:txBody>
      </p:sp>
      <p:sp>
        <p:nvSpPr>
          <p:cNvPr id="16282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282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282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282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282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2881575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11F7813-D684-4300-B5B8-A5BD54A73510}" type="datetime1">
              <a:rPr lang="en-US" altLang="en-US" sz="1300" smtClean="0"/>
              <a:pPr eaLnBrk="1" hangingPunct="1">
                <a:spcBef>
                  <a:spcPct val="0"/>
                </a:spcBef>
              </a:pPr>
              <a:t>2/11/2020</a:t>
            </a:fld>
            <a:endParaRPr lang="en-US" altLang="en-US" sz="1300"/>
          </a:p>
        </p:txBody>
      </p:sp>
      <p:sp>
        <p:nvSpPr>
          <p:cNvPr id="16281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282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C2A21B7-D798-44A5-87E2-1CA8A4644B9D}" type="slidenum">
              <a:rPr lang="he-IL" altLang="en-US" sz="1300" smtClean="0"/>
              <a:pPr eaLnBrk="1" hangingPunct="1">
                <a:spcBef>
                  <a:spcPct val="0"/>
                </a:spcBef>
              </a:pPr>
              <a:t>44</a:t>
            </a:fld>
            <a:endParaRPr lang="en-US" altLang="en-US" sz="1300"/>
          </a:p>
        </p:txBody>
      </p:sp>
      <p:sp>
        <p:nvSpPr>
          <p:cNvPr id="16282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C2DBF905-B206-412C-9AF3-F0BE5562EA1A}" type="slidenum">
              <a:rPr lang="he-IL" altLang="en-US" sz="1300">
                <a:solidFill>
                  <a:srgbClr val="000000"/>
                </a:solidFill>
              </a:rPr>
              <a:pPr algn="r" eaLnBrk="1" hangingPunct="1">
                <a:spcBef>
                  <a:spcPct val="0"/>
                </a:spcBef>
                <a:buClr>
                  <a:srgbClr val="000000"/>
                </a:buClr>
              </a:pPr>
              <a:t>44</a:t>
            </a:fld>
            <a:endParaRPr lang="en-GB" altLang="en-US" sz="1300">
              <a:solidFill>
                <a:srgbClr val="000000"/>
              </a:solidFill>
            </a:endParaRPr>
          </a:p>
        </p:txBody>
      </p:sp>
      <p:sp>
        <p:nvSpPr>
          <p:cNvPr id="16282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282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282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282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282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740499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a:t>Today’s I will introduce</a:t>
            </a:r>
            <a:r>
              <a:rPr lang="en-US" baseline="0"/>
              <a:t> you to the </a:t>
            </a:r>
            <a:r>
              <a:rPr lang="en-US"/>
              <a:t> topic</a:t>
            </a:r>
            <a:r>
              <a:rPr lang="en-US" baseline="0"/>
              <a:t> of cryptography for </a:t>
            </a:r>
            <a:r>
              <a:rPr lang="en-US" baseline="0" err="1"/>
              <a:t>blockchains</a:t>
            </a:r>
            <a:r>
              <a:rPr lang="en-US" baseline="0"/>
              <a:t>; unfortunately I will not be able to stay for the rest of the days of this workshop but I believe you will find this to provide important background to the more advanced topics that will be covered in the later days. Cryptography, you know, is in Greek, and initially referred to incomprehensible, cryptic communication; I will do my best to make sure that what I present will not be too cryptic and you will be able to understand, however, please help me by asking many questions whenever something is not clear. Specifically, we focus on the cryptographic tools used for </a:t>
            </a:r>
            <a:r>
              <a:rPr lang="en-US" baseline="0" err="1"/>
              <a:t>blockchains</a:t>
            </a:r>
            <a:r>
              <a:rPr lang="en-US" baseline="0"/>
              <a:t>, which are mostly public key signatures and cryptographic hash functions. These are non-trivial and somewhat technical topics, but if we work hard together, I hope that at the end of the day you will understand them quite well, and they will not be a hash of concepts but clear tools, ready for use in the rest of this week and in the future. We will have four parts or blocks to this day. In the first block, we will discuss crypto-hash functions and introduce </a:t>
            </a:r>
            <a:r>
              <a:rPr lang="en-US" baseline="0" err="1"/>
              <a:t>blockchains</a:t>
            </a:r>
            <a:r>
              <a:rPr lang="en-US" baseline="0"/>
              <a:t> from the cryptographic point of view. In the second block, we introduce a bit more crypto and discuss </a:t>
            </a:r>
            <a:r>
              <a:rPr lang="en-US" baseline="0" err="1"/>
              <a:t>pk</a:t>
            </a:r>
            <a:r>
              <a:rPr lang="en-US" baseline="0"/>
              <a:t>-sign and </a:t>
            </a:r>
            <a:r>
              <a:rPr lang="en-US" baseline="0" err="1"/>
              <a:t>crhf</a:t>
            </a:r>
            <a:r>
              <a:rPr lang="en-US" baseline="0"/>
              <a:t>. In the third block, we discuss other important properties of crypto hash, beyond </a:t>
            </a:r>
            <a:r>
              <a:rPr lang="en-US" baseline="0" err="1"/>
              <a:t>crhf</a:t>
            </a:r>
            <a:r>
              <a:rPr lang="en-US" baseline="0"/>
              <a:t>. Finally, our last lecture will attempt to connect all these blocks and wrap up the topic of crypto and hashing for </a:t>
            </a:r>
            <a:r>
              <a:rPr lang="en-US" baseline="0" err="1"/>
              <a:t>blockchains</a:t>
            </a:r>
            <a:r>
              <a:rPr lang="en-US" baseline="0"/>
              <a:t>.  </a:t>
            </a:r>
            <a:endParaRPr lang="en-US"/>
          </a:p>
        </p:txBody>
      </p:sp>
      <p:sp>
        <p:nvSpPr>
          <p:cNvPr id="4" name="Date Placeholder 3"/>
          <p:cNvSpPr>
            <a:spLocks noGrp="1"/>
          </p:cNvSpPr>
          <p:nvPr>
            <p:ph type="dt" idx="10"/>
          </p:nvPr>
        </p:nvSpPr>
        <p:spPr/>
        <p:txBody>
          <a:bodyPr/>
          <a:lstStyle/>
          <a:p>
            <a:pPr>
              <a:defRPr/>
            </a:pPr>
            <a:fld id="{D6325071-32EE-4A93-980C-5A1A144375BC}" type="datetime1">
              <a:rPr lang="en-US" smtClean="0"/>
              <a:pPr>
                <a:defRPr/>
              </a:pPr>
              <a:t>2/11/2020</a:t>
            </a:fld>
            <a:endParaRPr lang="en-US"/>
          </a:p>
        </p:txBody>
      </p:sp>
      <p:sp>
        <p:nvSpPr>
          <p:cNvPr id="5" name="Footer Placeholder 4"/>
          <p:cNvSpPr>
            <a:spLocks noGrp="1"/>
          </p:cNvSpPr>
          <p:nvPr>
            <p:ph type="ftr" sz="quarter" idx="11"/>
          </p:nvPr>
        </p:nvSpPr>
        <p:spPr/>
        <p:txBody>
          <a:bodyPr/>
          <a:lstStyle/>
          <a:p>
            <a:pPr>
              <a:defRPr/>
            </a:pPr>
            <a:r>
              <a:rPr lang="he-IL"/>
              <a:t>(c) Amir Herzberg, http://AmirHerzberg.com, Bar Ilan University</a:t>
            </a:r>
            <a:endParaRPr lang="en-US"/>
          </a:p>
        </p:txBody>
      </p:sp>
      <p:sp>
        <p:nvSpPr>
          <p:cNvPr id="6" name="Slide Number Placeholder 5"/>
          <p:cNvSpPr>
            <a:spLocks noGrp="1"/>
          </p:cNvSpPr>
          <p:nvPr>
            <p:ph type="sldNum" sz="quarter" idx="12"/>
          </p:nvPr>
        </p:nvSpPr>
        <p:spPr/>
        <p:txBody>
          <a:bodyPr/>
          <a:lstStyle/>
          <a:p>
            <a:pPr>
              <a:defRPr/>
            </a:pPr>
            <a:fld id="{0E687F4F-F059-432C-A1F8-B98095E8E93B}" type="slidenum">
              <a:rPr lang="he-IL" smtClean="0"/>
              <a:pPr>
                <a:defRPr/>
              </a:pPr>
              <a:t>46</a:t>
            </a:fld>
            <a:endParaRPr lang="en-US"/>
          </a:p>
        </p:txBody>
      </p:sp>
    </p:spTree>
    <p:extLst>
      <p:ext uri="{BB962C8B-B14F-4D97-AF65-F5344CB8AC3E}">
        <p14:creationId xmlns:p14="http://schemas.microsoft.com/office/powerpoint/2010/main" val="765045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47</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47</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3699186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50</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50</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129635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51</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51</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46799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a:t>Today’s I will introduce</a:t>
            </a:r>
            <a:r>
              <a:rPr lang="en-US" baseline="0"/>
              <a:t> you to the </a:t>
            </a:r>
            <a:r>
              <a:rPr lang="en-US"/>
              <a:t> topic</a:t>
            </a:r>
            <a:r>
              <a:rPr lang="en-US" baseline="0"/>
              <a:t> of cryptography for </a:t>
            </a:r>
            <a:r>
              <a:rPr lang="en-US" baseline="0" err="1"/>
              <a:t>blockchains</a:t>
            </a:r>
            <a:r>
              <a:rPr lang="en-US" baseline="0"/>
              <a:t>; unfortunately I will not be able to stay for the rest of the days of this workshop but I believe you will find this to provide important background to the more advanced topics that will be covered in the later days. Cryptography, you know, is in Greek, and initially referred to incomprehensible, cryptic communication; I will do my best to make sure that what I present will not be too cryptic and you will be able to understand, however, please help me by asking many questions whenever something is not clear. Specifically, we focus on the cryptographic tools used for </a:t>
            </a:r>
            <a:r>
              <a:rPr lang="en-US" baseline="0" err="1"/>
              <a:t>blockchains</a:t>
            </a:r>
            <a:r>
              <a:rPr lang="en-US" baseline="0"/>
              <a:t>, which are mostly public key signatures and cryptographic hash functions. These are non-trivial and somewhat technical topics, but if we work hard together, I hope that at the end of the day you will understand them quite well, and they will not be a hash of concepts but clear tools, ready for use in the rest of this week and in the future. We will have four parts or blocks to this day. In the first block, we will discuss crypto-hash functions and introduce </a:t>
            </a:r>
            <a:r>
              <a:rPr lang="en-US" baseline="0" err="1"/>
              <a:t>blockchains</a:t>
            </a:r>
            <a:r>
              <a:rPr lang="en-US" baseline="0"/>
              <a:t> from the cryptographic point of view. In the second block, we introduce a bit more crypto and discuss </a:t>
            </a:r>
            <a:r>
              <a:rPr lang="en-US" baseline="0" err="1"/>
              <a:t>pk</a:t>
            </a:r>
            <a:r>
              <a:rPr lang="en-US" baseline="0"/>
              <a:t>-sign and </a:t>
            </a:r>
            <a:r>
              <a:rPr lang="en-US" baseline="0" err="1"/>
              <a:t>crhf</a:t>
            </a:r>
            <a:r>
              <a:rPr lang="en-US" baseline="0"/>
              <a:t>. In the third block, we discuss other important properties of crypto hash, beyond </a:t>
            </a:r>
            <a:r>
              <a:rPr lang="en-US" baseline="0" err="1"/>
              <a:t>crhf</a:t>
            </a:r>
            <a:r>
              <a:rPr lang="en-US" baseline="0"/>
              <a:t>. Finally, our last lecture will attempt to connect all these blocks and wrap up the topic of crypto and hashing for </a:t>
            </a:r>
            <a:r>
              <a:rPr lang="en-US" baseline="0" err="1"/>
              <a:t>blockchains</a:t>
            </a:r>
            <a:r>
              <a:rPr lang="en-US" baseline="0"/>
              <a:t>.  </a:t>
            </a:r>
            <a:endParaRPr lang="en-US"/>
          </a:p>
        </p:txBody>
      </p:sp>
      <p:sp>
        <p:nvSpPr>
          <p:cNvPr id="4" name="Date Placeholder 3"/>
          <p:cNvSpPr>
            <a:spLocks noGrp="1"/>
          </p:cNvSpPr>
          <p:nvPr>
            <p:ph type="dt" idx="10"/>
          </p:nvPr>
        </p:nvSpPr>
        <p:spPr/>
        <p:txBody>
          <a:bodyPr/>
          <a:lstStyle/>
          <a:p>
            <a:pPr>
              <a:defRPr/>
            </a:pPr>
            <a:fld id="{D6325071-32EE-4A93-980C-5A1A144375BC}" type="datetime1">
              <a:rPr lang="en-US" smtClean="0"/>
              <a:pPr>
                <a:defRPr/>
              </a:pPr>
              <a:t>2/11/2020</a:t>
            </a:fld>
            <a:endParaRPr lang="en-US"/>
          </a:p>
        </p:txBody>
      </p:sp>
      <p:sp>
        <p:nvSpPr>
          <p:cNvPr id="5" name="Footer Placeholder 4"/>
          <p:cNvSpPr>
            <a:spLocks noGrp="1"/>
          </p:cNvSpPr>
          <p:nvPr>
            <p:ph type="ftr" sz="quarter" idx="11"/>
          </p:nvPr>
        </p:nvSpPr>
        <p:spPr/>
        <p:txBody>
          <a:bodyPr/>
          <a:lstStyle/>
          <a:p>
            <a:pPr>
              <a:defRPr/>
            </a:pPr>
            <a:r>
              <a:rPr lang="he-IL"/>
              <a:t>(c) Amir Herzberg, http://AmirHerzberg.com, Bar Ilan University</a:t>
            </a:r>
            <a:endParaRPr lang="en-US"/>
          </a:p>
        </p:txBody>
      </p:sp>
      <p:sp>
        <p:nvSpPr>
          <p:cNvPr id="6" name="Slide Number Placeholder 5"/>
          <p:cNvSpPr>
            <a:spLocks noGrp="1"/>
          </p:cNvSpPr>
          <p:nvPr>
            <p:ph type="sldNum" sz="quarter" idx="12"/>
          </p:nvPr>
        </p:nvSpPr>
        <p:spPr/>
        <p:txBody>
          <a:bodyPr/>
          <a:lstStyle/>
          <a:p>
            <a:pPr>
              <a:defRPr/>
            </a:pPr>
            <a:fld id="{0E687F4F-F059-432C-A1F8-B98095E8E93B}" type="slidenum">
              <a:rPr lang="he-IL" smtClean="0"/>
              <a:pPr>
                <a:defRPr/>
              </a:pPr>
              <a:t>7</a:t>
            </a:fld>
            <a:endParaRPr lang="en-US"/>
          </a:p>
        </p:txBody>
      </p:sp>
    </p:spTree>
    <p:extLst>
      <p:ext uri="{BB962C8B-B14F-4D97-AF65-F5344CB8AC3E}">
        <p14:creationId xmlns:p14="http://schemas.microsoft.com/office/powerpoint/2010/main" val="2132317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52</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52</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4003716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53</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53</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4285035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54</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54</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1952712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55</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55</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3690736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a:t>Today’s I will introduce</a:t>
            </a:r>
            <a:r>
              <a:rPr lang="en-US" baseline="0"/>
              <a:t> you to the </a:t>
            </a:r>
            <a:r>
              <a:rPr lang="en-US"/>
              <a:t> topic</a:t>
            </a:r>
            <a:r>
              <a:rPr lang="en-US" baseline="0"/>
              <a:t> of cryptography for </a:t>
            </a:r>
            <a:r>
              <a:rPr lang="en-US" baseline="0" err="1"/>
              <a:t>blockchains</a:t>
            </a:r>
            <a:r>
              <a:rPr lang="en-US" baseline="0"/>
              <a:t>; unfortunately I will not be able to stay for the rest of the days of this workshop but I believe you will find this to provide important background to the more advanced topics that will be covered in the later days. Cryptography, you know, is in Greek, and initially referred to incomprehensible, cryptic communication; I will do my best to make sure that what I present will not be too cryptic and you will be able to understand, however, please help me by asking many questions whenever something is not clear. Specifically, we focus on the cryptographic tools used for </a:t>
            </a:r>
            <a:r>
              <a:rPr lang="en-US" baseline="0" err="1"/>
              <a:t>blockchains</a:t>
            </a:r>
            <a:r>
              <a:rPr lang="en-US" baseline="0"/>
              <a:t>, which are mostly public key signatures and cryptographic hash functions. These are non-trivial and somewhat technical topics, but if we work hard together, I hope that at the end of the day you will understand them quite well, and they will not be a hash of concepts but clear tools, ready for use in the rest of this week and in the future. We will have four parts or blocks to this day. In the first block, we will discuss crypto-hash functions and introduce </a:t>
            </a:r>
            <a:r>
              <a:rPr lang="en-US" baseline="0" err="1"/>
              <a:t>blockchains</a:t>
            </a:r>
            <a:r>
              <a:rPr lang="en-US" baseline="0"/>
              <a:t> from the cryptographic point of view. In the second block, we introduce a bit more crypto and discuss </a:t>
            </a:r>
            <a:r>
              <a:rPr lang="en-US" baseline="0" err="1"/>
              <a:t>pk</a:t>
            </a:r>
            <a:r>
              <a:rPr lang="en-US" baseline="0"/>
              <a:t>-sign and </a:t>
            </a:r>
            <a:r>
              <a:rPr lang="en-US" baseline="0" err="1"/>
              <a:t>crhf</a:t>
            </a:r>
            <a:r>
              <a:rPr lang="en-US" baseline="0"/>
              <a:t>. In the third block, we discuss other important properties of crypto hash, beyond </a:t>
            </a:r>
            <a:r>
              <a:rPr lang="en-US" baseline="0" err="1"/>
              <a:t>crhf</a:t>
            </a:r>
            <a:r>
              <a:rPr lang="en-US" baseline="0"/>
              <a:t>. Finally, our last lecture will attempt to connect all these blocks and wrap up the topic of crypto and hashing for </a:t>
            </a:r>
            <a:r>
              <a:rPr lang="en-US" baseline="0" err="1"/>
              <a:t>blockchains</a:t>
            </a:r>
            <a:r>
              <a:rPr lang="en-US" baseline="0"/>
              <a:t>.  </a:t>
            </a:r>
            <a:endParaRPr lang="en-US"/>
          </a:p>
        </p:txBody>
      </p:sp>
      <p:sp>
        <p:nvSpPr>
          <p:cNvPr id="4" name="Date Placeholder 3"/>
          <p:cNvSpPr>
            <a:spLocks noGrp="1"/>
          </p:cNvSpPr>
          <p:nvPr>
            <p:ph type="dt" idx="10"/>
          </p:nvPr>
        </p:nvSpPr>
        <p:spPr/>
        <p:txBody>
          <a:bodyPr/>
          <a:lstStyle/>
          <a:p>
            <a:pPr>
              <a:defRPr/>
            </a:pPr>
            <a:fld id="{D6325071-32EE-4A93-980C-5A1A144375BC}" type="datetime1">
              <a:rPr lang="en-US" smtClean="0"/>
              <a:pPr>
                <a:defRPr/>
              </a:pPr>
              <a:t>2/11/2020</a:t>
            </a:fld>
            <a:endParaRPr lang="en-US"/>
          </a:p>
        </p:txBody>
      </p:sp>
      <p:sp>
        <p:nvSpPr>
          <p:cNvPr id="5" name="Footer Placeholder 4"/>
          <p:cNvSpPr>
            <a:spLocks noGrp="1"/>
          </p:cNvSpPr>
          <p:nvPr>
            <p:ph type="ftr" sz="quarter" idx="11"/>
          </p:nvPr>
        </p:nvSpPr>
        <p:spPr/>
        <p:txBody>
          <a:bodyPr/>
          <a:lstStyle/>
          <a:p>
            <a:pPr>
              <a:defRPr/>
            </a:pPr>
            <a:r>
              <a:rPr lang="he-IL"/>
              <a:t>(c) Amir Herzberg, http://AmirHerzberg.com, Bar Ilan University</a:t>
            </a:r>
            <a:endParaRPr lang="en-US"/>
          </a:p>
        </p:txBody>
      </p:sp>
      <p:sp>
        <p:nvSpPr>
          <p:cNvPr id="6" name="Slide Number Placeholder 5"/>
          <p:cNvSpPr>
            <a:spLocks noGrp="1"/>
          </p:cNvSpPr>
          <p:nvPr>
            <p:ph type="sldNum" sz="quarter" idx="12"/>
          </p:nvPr>
        </p:nvSpPr>
        <p:spPr/>
        <p:txBody>
          <a:bodyPr/>
          <a:lstStyle/>
          <a:p>
            <a:pPr>
              <a:defRPr/>
            </a:pPr>
            <a:fld id="{0E687F4F-F059-432C-A1F8-B98095E8E93B}" type="slidenum">
              <a:rPr lang="he-IL" smtClean="0"/>
              <a:pPr>
                <a:defRPr/>
              </a:pPr>
              <a:t>60</a:t>
            </a:fld>
            <a:endParaRPr lang="en-US"/>
          </a:p>
        </p:txBody>
      </p:sp>
    </p:spTree>
    <p:extLst>
      <p:ext uri="{BB962C8B-B14F-4D97-AF65-F5344CB8AC3E}">
        <p14:creationId xmlns:p14="http://schemas.microsoft.com/office/powerpoint/2010/main" val="2007663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61</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61</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4097184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62</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62</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2389567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63</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63</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2720390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64</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64</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611002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ADE58C3F-4742-48F1-9EC9-6194FD831B69}" type="datetime1">
              <a:rPr lang="en-US" altLang="en-US" sz="1300" smtClean="0"/>
              <a:pPr eaLnBrk="1" hangingPunct="1">
                <a:spcBef>
                  <a:spcPct val="0"/>
                </a:spcBef>
              </a:pPr>
              <a:t>2/11/2020</a:t>
            </a:fld>
            <a:endParaRPr lang="en-US" altLang="en-US" sz="1300"/>
          </a:p>
        </p:txBody>
      </p:sp>
      <p:sp>
        <p:nvSpPr>
          <p:cNvPr id="105475"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05476"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7058BD55-AB6B-463F-A841-14D9F7849E77}" type="slidenum">
              <a:rPr lang="he-IL" altLang="en-US" sz="1300" smtClean="0"/>
              <a:pPr eaLnBrk="1" hangingPunct="1">
                <a:spcBef>
                  <a:spcPct val="0"/>
                </a:spcBef>
              </a:pPr>
              <a:t>65</a:t>
            </a:fld>
            <a:endParaRPr lang="en-US" altLang="en-US" sz="1300"/>
          </a:p>
        </p:txBody>
      </p:sp>
      <p:sp>
        <p:nvSpPr>
          <p:cNvPr id="105477" name="Rectangle 2"/>
          <p:cNvSpPr>
            <a:spLocks noGrp="1" noRot="1" noChangeAspect="1" noChangeArrowheads="1" noTextEdit="1"/>
          </p:cNvSpPr>
          <p:nvPr>
            <p:ph type="sldImg"/>
          </p:nvPr>
        </p:nvSpPr>
        <p:spPr>
          <a:xfrm>
            <a:off x="1258888" y="720725"/>
            <a:ext cx="4799012" cy="3598863"/>
          </a:xfrm>
          <a:ln/>
        </p:spPr>
      </p:sp>
      <p:sp>
        <p:nvSpPr>
          <p:cNvPr id="105478" name="Rectangle 3"/>
          <p:cNvSpPr>
            <a:spLocks noGrp="1" noChangeArrowheads="1"/>
          </p:cNvSpPr>
          <p:nvPr>
            <p:ph type="body" idx="1"/>
          </p:nvPr>
        </p:nvSpPr>
        <p:spPr>
          <a:xfrm>
            <a:off x="974725" y="4559300"/>
            <a:ext cx="5365750" cy="4321175"/>
          </a:xfrm>
          <a:noFill/>
        </p:spPr>
        <p:txBody>
          <a:bodyPr/>
          <a:lstStyle/>
          <a:p>
            <a:pPr eaLnBrk="1" hangingPunct="1"/>
            <a:endParaRPr lang="he-IL" altLang="en-US">
              <a:latin typeface="Arial" charset="0"/>
              <a:cs typeface="Arial" charset="0"/>
            </a:endParaRPr>
          </a:p>
        </p:txBody>
      </p:sp>
    </p:spTree>
    <p:extLst>
      <p:ext uri="{BB962C8B-B14F-4D97-AF65-F5344CB8AC3E}">
        <p14:creationId xmlns:p14="http://schemas.microsoft.com/office/powerpoint/2010/main" val="183947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a:t>To</a:t>
            </a:r>
            <a:r>
              <a:rPr lang="en-US" baseline="0"/>
              <a:t> make it hard to compute h, use a secret key (which means that we actually use a PRF, not a hash function), </a:t>
            </a:r>
            <a:endParaRPr lang="en-US"/>
          </a:p>
        </p:txBody>
      </p:sp>
      <p:sp>
        <p:nvSpPr>
          <p:cNvPr id="4" name="Date Placeholder 3"/>
          <p:cNvSpPr>
            <a:spLocks noGrp="1"/>
          </p:cNvSpPr>
          <p:nvPr>
            <p:ph type="dt" idx="10"/>
          </p:nvPr>
        </p:nvSpPr>
        <p:spPr/>
        <p:txBody>
          <a:bodyPr/>
          <a:lstStyle/>
          <a:p>
            <a:pPr>
              <a:defRPr/>
            </a:pPr>
            <a:fld id="{D6325071-32EE-4A93-980C-5A1A144375BC}" type="datetime1">
              <a:rPr lang="en-US" smtClean="0"/>
              <a:pPr>
                <a:defRPr/>
              </a:pPr>
              <a:t>2/11/2020</a:t>
            </a:fld>
            <a:endParaRPr lang="en-US"/>
          </a:p>
        </p:txBody>
      </p:sp>
      <p:sp>
        <p:nvSpPr>
          <p:cNvPr id="5" name="Footer Placeholder 4"/>
          <p:cNvSpPr>
            <a:spLocks noGrp="1"/>
          </p:cNvSpPr>
          <p:nvPr>
            <p:ph type="ftr" sz="quarter" idx="11"/>
          </p:nvPr>
        </p:nvSpPr>
        <p:spPr/>
        <p:txBody>
          <a:bodyPr/>
          <a:lstStyle/>
          <a:p>
            <a:pPr>
              <a:defRPr/>
            </a:pPr>
            <a:r>
              <a:rPr lang="he-IL"/>
              <a:t>(c) Amir Herzberg, http://AmirHerzberg.com, Bar Ilan University</a:t>
            </a:r>
            <a:endParaRPr lang="en-US"/>
          </a:p>
        </p:txBody>
      </p:sp>
      <p:sp>
        <p:nvSpPr>
          <p:cNvPr id="6" name="Slide Number Placeholder 5"/>
          <p:cNvSpPr>
            <a:spLocks noGrp="1"/>
          </p:cNvSpPr>
          <p:nvPr>
            <p:ph type="sldNum" sz="quarter" idx="12"/>
          </p:nvPr>
        </p:nvSpPr>
        <p:spPr/>
        <p:txBody>
          <a:bodyPr/>
          <a:lstStyle/>
          <a:p>
            <a:pPr>
              <a:defRPr/>
            </a:pPr>
            <a:fld id="{0E687F4F-F059-432C-A1F8-B98095E8E93B}" type="slidenum">
              <a:rPr lang="he-IL" smtClean="0"/>
              <a:pPr>
                <a:defRPr/>
              </a:pPr>
              <a:t>8</a:t>
            </a:fld>
            <a:endParaRPr lang="en-US"/>
          </a:p>
        </p:txBody>
      </p:sp>
    </p:spTree>
    <p:extLst>
      <p:ext uri="{BB962C8B-B14F-4D97-AF65-F5344CB8AC3E}">
        <p14:creationId xmlns:p14="http://schemas.microsoft.com/office/powerpoint/2010/main" val="32767513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66</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66</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3912602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75DFCDD-57D9-4D80-9D1C-148B7CE5AE5B}" type="datetime1">
              <a:rPr lang="en-US" altLang="en-US" sz="1300" smtClean="0"/>
              <a:pPr eaLnBrk="1" hangingPunct="1">
                <a:spcBef>
                  <a:spcPct val="0"/>
                </a:spcBef>
              </a:pPr>
              <a:t>2/11/2020</a:t>
            </a:fld>
            <a:endParaRPr lang="en-US" altLang="en-US" sz="1300"/>
          </a:p>
        </p:txBody>
      </p:sp>
      <p:sp>
        <p:nvSpPr>
          <p:cNvPr id="163843"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3844"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C1C508DE-D597-4F17-970C-E7212B58D587}" type="slidenum">
              <a:rPr lang="he-IL" altLang="en-US" sz="1300" smtClean="0"/>
              <a:pPr eaLnBrk="1" hangingPunct="1">
                <a:spcBef>
                  <a:spcPct val="0"/>
                </a:spcBef>
              </a:pPr>
              <a:t>67</a:t>
            </a:fld>
            <a:endParaRPr lang="en-US" altLang="en-US" sz="1300"/>
          </a:p>
        </p:txBody>
      </p:sp>
      <p:sp>
        <p:nvSpPr>
          <p:cNvPr id="163845"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DFF20395-451C-4374-B6ED-9C89A9375785}" type="slidenum">
              <a:rPr lang="he-IL" altLang="en-US" sz="1300">
                <a:solidFill>
                  <a:srgbClr val="000000"/>
                </a:solidFill>
              </a:rPr>
              <a:pPr algn="r" eaLnBrk="1" hangingPunct="1">
                <a:spcBef>
                  <a:spcPct val="0"/>
                </a:spcBef>
                <a:buClr>
                  <a:srgbClr val="000000"/>
                </a:buClr>
              </a:pPr>
              <a:t>67</a:t>
            </a:fld>
            <a:endParaRPr lang="en-GB" altLang="en-US" sz="1300">
              <a:solidFill>
                <a:srgbClr val="000000"/>
              </a:solidFill>
            </a:endParaRPr>
          </a:p>
        </p:txBody>
      </p:sp>
      <p:sp>
        <p:nvSpPr>
          <p:cNvPr id="163846"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3847"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3848"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3849"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3850"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079011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DD5AD1E2-B0FC-4E3B-B891-B4DF2A332F29}" type="datetime1">
              <a:rPr lang="en-US" altLang="en-US" sz="1300" smtClean="0"/>
              <a:pPr eaLnBrk="1" hangingPunct="1">
                <a:spcBef>
                  <a:spcPct val="0"/>
                </a:spcBef>
              </a:pPr>
              <a:t>2/11/2020</a:t>
            </a:fld>
            <a:endParaRPr lang="en-US" altLang="en-US" sz="1300"/>
          </a:p>
        </p:txBody>
      </p:sp>
      <p:sp>
        <p:nvSpPr>
          <p:cNvPr id="128003"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28004"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778988CC-F66F-45DF-89AB-B09AB29F4C85}" type="slidenum">
              <a:rPr lang="he-IL" altLang="en-US" sz="1300" smtClean="0"/>
              <a:pPr eaLnBrk="1" hangingPunct="1">
                <a:spcBef>
                  <a:spcPct val="0"/>
                </a:spcBef>
              </a:pPr>
              <a:t>68</a:t>
            </a:fld>
            <a:endParaRPr lang="en-US" altLang="en-US" sz="1300"/>
          </a:p>
        </p:txBody>
      </p:sp>
      <p:sp>
        <p:nvSpPr>
          <p:cNvPr id="128005"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F02ED842-A00B-4EA0-97BA-328421539CB3}" type="slidenum">
              <a:rPr lang="he-IL" altLang="en-US" sz="1300">
                <a:solidFill>
                  <a:srgbClr val="000000"/>
                </a:solidFill>
              </a:rPr>
              <a:pPr algn="r" eaLnBrk="1" hangingPunct="1">
                <a:spcBef>
                  <a:spcPct val="0"/>
                </a:spcBef>
                <a:buClr>
                  <a:srgbClr val="000000"/>
                </a:buClr>
              </a:pPr>
              <a:t>68</a:t>
            </a:fld>
            <a:endParaRPr lang="en-GB" altLang="en-US" sz="1300">
              <a:solidFill>
                <a:srgbClr val="000000"/>
              </a:solidFill>
            </a:endParaRPr>
          </a:p>
        </p:txBody>
      </p:sp>
      <p:sp>
        <p:nvSpPr>
          <p:cNvPr id="128006"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28007"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28008"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28009"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28010"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30781327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812CA12-B66F-42AB-80CB-BEF8EC8C0814}" type="datetime1">
              <a:rPr lang="en-US" altLang="en-US" sz="1300" smtClean="0"/>
              <a:pPr eaLnBrk="1" hangingPunct="1">
                <a:spcBef>
                  <a:spcPct val="0"/>
                </a:spcBef>
              </a:pPr>
              <a:t>2/11/2020</a:t>
            </a:fld>
            <a:endParaRPr lang="en-US" altLang="en-US" sz="1300"/>
          </a:p>
        </p:txBody>
      </p:sp>
      <p:sp>
        <p:nvSpPr>
          <p:cNvPr id="16486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486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B107F5C-D148-47FA-A509-A54116C5D5BC}" type="slidenum">
              <a:rPr lang="he-IL" altLang="en-US" sz="1300" smtClean="0"/>
              <a:pPr eaLnBrk="1" hangingPunct="1">
                <a:spcBef>
                  <a:spcPct val="0"/>
                </a:spcBef>
              </a:pPr>
              <a:t>69</a:t>
            </a:fld>
            <a:endParaRPr lang="en-US" altLang="en-US" sz="1300"/>
          </a:p>
        </p:txBody>
      </p:sp>
      <p:sp>
        <p:nvSpPr>
          <p:cNvPr id="16486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4BC9C25C-2768-4010-A794-600BB0D8A4B3}" type="slidenum">
              <a:rPr lang="he-IL" altLang="en-US" sz="1300">
                <a:solidFill>
                  <a:srgbClr val="000000"/>
                </a:solidFill>
              </a:rPr>
              <a:pPr algn="r" eaLnBrk="1" hangingPunct="1">
                <a:spcBef>
                  <a:spcPct val="0"/>
                </a:spcBef>
                <a:buClr>
                  <a:srgbClr val="000000"/>
                </a:buClr>
              </a:pPr>
              <a:t>69</a:t>
            </a:fld>
            <a:endParaRPr lang="en-GB" altLang="en-US" sz="1300">
              <a:solidFill>
                <a:srgbClr val="000000"/>
              </a:solidFill>
            </a:endParaRPr>
          </a:p>
        </p:txBody>
      </p:sp>
      <p:sp>
        <p:nvSpPr>
          <p:cNvPr id="16487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487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487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487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487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1" indent="0" algn="l" defTabSz="449263" rtl="0" eaLnBrk="1" fontAlgn="base" latinLnBrk="0" hangingPunct="1">
              <a:lnSpc>
                <a:spcPct val="100000"/>
              </a:lnSpc>
              <a:spcBef>
                <a:spcPct val="30000"/>
              </a:spcBef>
              <a:spcAft>
                <a:spcPct val="0"/>
              </a:spcAft>
              <a:buClrTx/>
              <a:buSzTx/>
              <a:buFontTx/>
              <a:buNone/>
              <a:tabLst/>
              <a:defRPr/>
            </a:pPr>
            <a:r>
              <a:rPr lang="en-GB" altLang="en-US"/>
              <a:t>Heuristic simplification of NMAC, which has a reduction to two assumptions on the hash</a:t>
            </a:r>
          </a:p>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36762978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812CA12-B66F-42AB-80CB-BEF8EC8C0814}" type="datetime1">
              <a:rPr lang="en-US" altLang="en-US" sz="1300" smtClean="0"/>
              <a:pPr eaLnBrk="1" hangingPunct="1">
                <a:spcBef>
                  <a:spcPct val="0"/>
                </a:spcBef>
              </a:pPr>
              <a:t>2/11/2020</a:t>
            </a:fld>
            <a:endParaRPr lang="en-US" altLang="en-US" sz="1300"/>
          </a:p>
        </p:txBody>
      </p:sp>
      <p:sp>
        <p:nvSpPr>
          <p:cNvPr id="16486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486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B107F5C-D148-47FA-A509-A54116C5D5BC}" type="slidenum">
              <a:rPr lang="he-IL" altLang="en-US" sz="1300" smtClean="0"/>
              <a:pPr eaLnBrk="1" hangingPunct="1">
                <a:spcBef>
                  <a:spcPct val="0"/>
                </a:spcBef>
              </a:pPr>
              <a:t>70</a:t>
            </a:fld>
            <a:endParaRPr lang="en-US" altLang="en-US" sz="1300"/>
          </a:p>
        </p:txBody>
      </p:sp>
      <p:sp>
        <p:nvSpPr>
          <p:cNvPr id="16486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4BC9C25C-2768-4010-A794-600BB0D8A4B3}" type="slidenum">
              <a:rPr lang="he-IL" altLang="en-US" sz="1300">
                <a:solidFill>
                  <a:srgbClr val="000000"/>
                </a:solidFill>
              </a:rPr>
              <a:pPr algn="r" eaLnBrk="1" hangingPunct="1">
                <a:spcBef>
                  <a:spcPct val="0"/>
                </a:spcBef>
                <a:buClr>
                  <a:srgbClr val="000000"/>
                </a:buClr>
              </a:pPr>
              <a:t>70</a:t>
            </a:fld>
            <a:endParaRPr lang="en-GB" altLang="en-US" sz="1300">
              <a:solidFill>
                <a:srgbClr val="000000"/>
              </a:solidFill>
            </a:endParaRPr>
          </a:p>
        </p:txBody>
      </p:sp>
      <p:sp>
        <p:nvSpPr>
          <p:cNvPr id="16487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487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487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487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487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1" indent="0" algn="l" defTabSz="449263" rtl="0" eaLnBrk="1" fontAlgn="base" latinLnBrk="0" hangingPunct="1">
              <a:lnSpc>
                <a:spcPct val="100000"/>
              </a:lnSpc>
              <a:spcBef>
                <a:spcPct val="30000"/>
              </a:spcBef>
              <a:spcAft>
                <a:spcPct val="0"/>
              </a:spcAft>
              <a:buClrTx/>
              <a:buSzTx/>
              <a:buFontTx/>
              <a:buNone/>
              <a:tabLst/>
              <a:defRPr/>
            </a:pPr>
            <a:r>
              <a:rPr lang="en-GB" altLang="en-US"/>
              <a:t>Heuristic simplification of NMAC, which has a reduction to two assumptions on the hash</a:t>
            </a:r>
          </a:p>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1280409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812CA12-B66F-42AB-80CB-BEF8EC8C0814}" type="datetime1">
              <a:rPr lang="en-US" altLang="en-US" sz="1300" smtClean="0"/>
              <a:pPr eaLnBrk="1" hangingPunct="1">
                <a:spcBef>
                  <a:spcPct val="0"/>
                </a:spcBef>
              </a:pPr>
              <a:t>2/11/2020</a:t>
            </a:fld>
            <a:endParaRPr lang="en-US" altLang="en-US" sz="1300"/>
          </a:p>
        </p:txBody>
      </p:sp>
      <p:sp>
        <p:nvSpPr>
          <p:cNvPr id="16486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6486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B107F5C-D148-47FA-A509-A54116C5D5BC}" type="slidenum">
              <a:rPr lang="he-IL" altLang="en-US" sz="1300" smtClean="0"/>
              <a:pPr eaLnBrk="1" hangingPunct="1">
                <a:spcBef>
                  <a:spcPct val="0"/>
                </a:spcBef>
              </a:pPr>
              <a:t>71</a:t>
            </a:fld>
            <a:endParaRPr lang="en-US" altLang="en-US" sz="1300"/>
          </a:p>
        </p:txBody>
      </p:sp>
      <p:sp>
        <p:nvSpPr>
          <p:cNvPr id="16486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4BC9C25C-2768-4010-A794-600BB0D8A4B3}" type="slidenum">
              <a:rPr lang="he-IL" altLang="en-US" sz="1300">
                <a:solidFill>
                  <a:srgbClr val="000000"/>
                </a:solidFill>
              </a:rPr>
              <a:pPr algn="r" eaLnBrk="1" hangingPunct="1">
                <a:spcBef>
                  <a:spcPct val="0"/>
                </a:spcBef>
                <a:buClr>
                  <a:srgbClr val="000000"/>
                </a:buClr>
              </a:pPr>
              <a:t>71</a:t>
            </a:fld>
            <a:endParaRPr lang="en-GB" altLang="en-US" sz="1300">
              <a:solidFill>
                <a:srgbClr val="000000"/>
              </a:solidFill>
            </a:endParaRPr>
          </a:p>
        </p:txBody>
      </p:sp>
      <p:sp>
        <p:nvSpPr>
          <p:cNvPr id="16487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6487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6487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6487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6487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1" indent="0" algn="l" defTabSz="449263" rtl="0" eaLnBrk="1" fontAlgn="base" latinLnBrk="0" hangingPunct="1">
              <a:lnSpc>
                <a:spcPct val="100000"/>
              </a:lnSpc>
              <a:spcBef>
                <a:spcPct val="30000"/>
              </a:spcBef>
              <a:spcAft>
                <a:spcPct val="0"/>
              </a:spcAft>
              <a:buClrTx/>
              <a:buSzTx/>
              <a:buFontTx/>
              <a:buNone/>
              <a:tabLst/>
              <a:defRPr/>
            </a:pPr>
            <a:r>
              <a:rPr lang="en-GB" altLang="en-US"/>
              <a:t>Heuristic simplification of NMAC, which has a reduction to two assumptions on the hash</a:t>
            </a:r>
          </a:p>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777716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72</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72</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33859780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73</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73</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2670585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74</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74</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234029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9</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9</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409518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D1F90A56-1748-4456-82E4-69C1276B6E8D}" type="datetime1">
              <a:rPr lang="en-US" altLang="en-US" sz="1300" smtClean="0"/>
              <a:pPr eaLnBrk="1" hangingPunct="1">
                <a:spcBef>
                  <a:spcPct val="0"/>
                </a:spcBef>
              </a:pPr>
              <a:t>2/11/2020</a:t>
            </a:fld>
            <a:endParaRPr lang="en-US" altLang="en-US" sz="1300"/>
          </a:p>
        </p:txBody>
      </p:sp>
      <p:sp>
        <p:nvSpPr>
          <p:cNvPr id="14233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234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E9BE7AF-84C0-4A76-949F-B942108DE0F6}" type="slidenum">
              <a:rPr lang="he-IL" altLang="en-US" sz="1300" smtClean="0"/>
              <a:pPr eaLnBrk="1" hangingPunct="1">
                <a:spcBef>
                  <a:spcPct val="0"/>
                </a:spcBef>
              </a:pPr>
              <a:t>10</a:t>
            </a:fld>
            <a:endParaRPr lang="en-US" altLang="en-US" sz="1300"/>
          </a:p>
        </p:txBody>
      </p:sp>
      <p:sp>
        <p:nvSpPr>
          <p:cNvPr id="14234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3D41A402-667C-41CA-BCD1-08A9410AFFDE}" type="slidenum">
              <a:rPr lang="he-IL" altLang="en-US" sz="1300">
                <a:solidFill>
                  <a:srgbClr val="000000"/>
                </a:solidFill>
              </a:rPr>
              <a:pPr algn="r" eaLnBrk="1" hangingPunct="1">
                <a:spcBef>
                  <a:spcPct val="0"/>
                </a:spcBef>
                <a:buClr>
                  <a:srgbClr val="000000"/>
                </a:buClr>
              </a:pPr>
              <a:t>10</a:t>
            </a:fld>
            <a:endParaRPr lang="en-GB" altLang="en-US" sz="1300">
              <a:solidFill>
                <a:srgbClr val="000000"/>
              </a:solidFill>
            </a:endParaRPr>
          </a:p>
        </p:txBody>
      </p:sp>
      <p:sp>
        <p:nvSpPr>
          <p:cNvPr id="14234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234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234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234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234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3055047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15</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15</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169705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6A29B6D-E392-40BF-B3C4-1B5482866626}" type="datetime1">
              <a:rPr lang="en-US" altLang="en-US" sz="1300" smtClean="0"/>
              <a:pPr eaLnBrk="1" hangingPunct="1">
                <a:spcBef>
                  <a:spcPct val="0"/>
                </a:spcBef>
              </a:pPr>
              <a:t>2/11/2020</a:t>
            </a:fld>
            <a:endParaRPr lang="en-US" altLang="en-US" sz="1300"/>
          </a:p>
        </p:txBody>
      </p:sp>
      <p:sp>
        <p:nvSpPr>
          <p:cNvPr id="149507"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9508"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29722B-C1CC-4907-8819-C577E440B043}" type="slidenum">
              <a:rPr lang="he-IL" altLang="en-US" sz="1300" smtClean="0"/>
              <a:pPr eaLnBrk="1" hangingPunct="1">
                <a:spcBef>
                  <a:spcPct val="0"/>
                </a:spcBef>
              </a:pPr>
              <a:t>16</a:t>
            </a:fld>
            <a:endParaRPr lang="en-US" altLang="en-US" sz="1300"/>
          </a:p>
        </p:txBody>
      </p:sp>
      <p:sp>
        <p:nvSpPr>
          <p:cNvPr id="149509"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AB49CE7D-22A3-47DD-9B91-4A5BD9039054}" type="slidenum">
              <a:rPr lang="he-IL" altLang="en-US" sz="1300">
                <a:solidFill>
                  <a:srgbClr val="000000"/>
                </a:solidFill>
              </a:rPr>
              <a:pPr algn="r" eaLnBrk="1" hangingPunct="1">
                <a:spcBef>
                  <a:spcPct val="0"/>
                </a:spcBef>
                <a:buClr>
                  <a:srgbClr val="000000"/>
                </a:buClr>
              </a:pPr>
              <a:t>16</a:t>
            </a:fld>
            <a:endParaRPr lang="en-GB" altLang="en-US" sz="1300">
              <a:solidFill>
                <a:srgbClr val="000000"/>
              </a:solidFill>
            </a:endParaRPr>
          </a:p>
        </p:txBody>
      </p:sp>
      <p:sp>
        <p:nvSpPr>
          <p:cNvPr id="149510"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9511"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9512"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9513"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9514"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marL="228600" indent="-228600" defTabSz="449263" eaLnBrk="1" hangingPunct="1">
              <a:buAutoNum type="arabicPeriod"/>
            </a:pPr>
            <a:r>
              <a:rPr lang="en-US" altLang="en-US" baseline="0">
                <a:latin typeface="Arial" charset="0"/>
                <a:cs typeface="Arial" charset="0"/>
              </a:rPr>
              <a:t>CR&gt;SPR [and SPR&lt;OWF if |domain|&gt;&gt;|range|</a:t>
            </a:r>
          </a:p>
          <a:p>
            <a:pPr marL="228600" indent="-228600" defTabSz="449263" eaLnBrk="1" hangingPunct="1">
              <a:buAutoNum type="arabicPeriod"/>
            </a:pPr>
            <a:r>
              <a:rPr lang="en-US" altLang="en-US">
                <a:latin typeface="Arial" charset="0"/>
                <a:cs typeface="Arial" charset="0"/>
              </a:rPr>
              <a:t>Which property</a:t>
            </a:r>
            <a:r>
              <a:rPr lang="en-US" altLang="en-US" baseline="0">
                <a:latin typeface="Arial" charset="0"/>
                <a:cs typeface="Arial" charset="0"/>
              </a:rPr>
              <a:t> is required for signatures? For deriving DH/El-</a:t>
            </a:r>
            <a:r>
              <a:rPr lang="en-US" altLang="en-US" baseline="0" err="1">
                <a:latin typeface="Arial" charset="0"/>
                <a:cs typeface="Arial" charset="0"/>
              </a:rPr>
              <a:t>gamal</a:t>
            </a:r>
            <a:r>
              <a:rPr lang="en-US" altLang="en-US" baseline="0">
                <a:latin typeface="Arial" charset="0"/>
                <a:cs typeface="Arial" charset="0"/>
              </a:rPr>
              <a:t> keys?</a:t>
            </a:r>
            <a:endParaRPr lang="he-IL" altLang="en-US">
              <a:latin typeface="Arial" charset="0"/>
              <a:cs typeface="Arial" charset="0"/>
            </a:endParaRPr>
          </a:p>
        </p:txBody>
      </p:sp>
    </p:spTree>
    <p:extLst>
      <p:ext uri="{BB962C8B-B14F-4D97-AF65-F5344CB8AC3E}">
        <p14:creationId xmlns:p14="http://schemas.microsoft.com/office/powerpoint/2010/main" val="224914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D1F90A56-1748-4456-82E4-69C1276B6E8D}" type="datetime1">
              <a:rPr lang="en-US" altLang="en-US" sz="1300" smtClean="0"/>
              <a:pPr eaLnBrk="1" hangingPunct="1">
                <a:spcBef>
                  <a:spcPct val="0"/>
                </a:spcBef>
              </a:pPr>
              <a:t>2/11/2020</a:t>
            </a:fld>
            <a:endParaRPr lang="en-US" altLang="en-US" sz="1300"/>
          </a:p>
        </p:txBody>
      </p:sp>
      <p:sp>
        <p:nvSpPr>
          <p:cNvPr id="142339" name="Rectangle 6"/>
          <p:cNvSpPr>
            <a:spLocks noGrp="1" noChangeArrowheads="1"/>
          </p:cNvSpPr>
          <p:nvPr>
            <p:ph type="ftr" sz="quarter" idx="4"/>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he-IL" altLang="en-US" sz="1300"/>
              <a:t>(c) Amir Herzberg, http://AmirHerzberg.com, Bar Ilan University</a:t>
            </a:r>
            <a:endParaRPr lang="en-US" altLang="en-US" sz="1300"/>
          </a:p>
        </p:txBody>
      </p:sp>
      <p:sp>
        <p:nvSpPr>
          <p:cNvPr id="142340" name="Rectangle 7"/>
          <p:cNvSpPr>
            <a:spLocks noGrp="1" noChangeArrowheads="1"/>
          </p:cNvSpPr>
          <p:nvPr>
            <p:ph type="sldNum" sz="quarter" idx="5"/>
          </p:nvPr>
        </p:nvSpPr>
        <p:spPr>
          <a:noFill/>
        </p:spPr>
        <p:txBody>
          <a:bodyPr/>
          <a:lstStyle>
            <a:lvl1pPr defTabSz="990600" eaLnBrk="0" hangingPunct="0">
              <a:spcBef>
                <a:spcPct val="30000"/>
              </a:spcBef>
              <a:defRPr sz="1200">
                <a:solidFill>
                  <a:schemeClr val="tx1"/>
                </a:solidFill>
                <a:latin typeface="Arial" charset="0"/>
                <a:cs typeface="Arial" charset="0"/>
              </a:defRPr>
            </a:lvl1pPr>
            <a:lvl2pPr marL="742950" indent="-285750" defTabSz="990600" eaLnBrk="0" hangingPunct="0">
              <a:spcBef>
                <a:spcPct val="30000"/>
              </a:spcBef>
              <a:defRPr sz="1200">
                <a:solidFill>
                  <a:schemeClr val="tx1"/>
                </a:solidFill>
                <a:latin typeface="Arial" charset="0"/>
                <a:cs typeface="Arial" charset="0"/>
              </a:defRPr>
            </a:lvl2pPr>
            <a:lvl3pPr marL="1143000" indent="-228600" defTabSz="990600" eaLnBrk="0" hangingPunct="0">
              <a:spcBef>
                <a:spcPct val="30000"/>
              </a:spcBef>
              <a:defRPr sz="1200">
                <a:solidFill>
                  <a:schemeClr val="tx1"/>
                </a:solidFill>
                <a:latin typeface="Arial" charset="0"/>
                <a:cs typeface="Arial" charset="0"/>
              </a:defRPr>
            </a:lvl3pPr>
            <a:lvl4pPr marL="1600200" indent="-228600" defTabSz="990600" eaLnBrk="0" hangingPunct="0">
              <a:spcBef>
                <a:spcPct val="30000"/>
              </a:spcBef>
              <a:defRPr sz="1200">
                <a:solidFill>
                  <a:schemeClr val="tx1"/>
                </a:solidFill>
                <a:latin typeface="Arial" charset="0"/>
                <a:cs typeface="Arial" charset="0"/>
              </a:defRPr>
            </a:lvl4pPr>
            <a:lvl5pPr marL="2057400" indent="-228600" defTabSz="990600" eaLnBrk="0" hangingPunct="0">
              <a:spcBef>
                <a:spcPct val="30000"/>
              </a:spcBef>
              <a:defRPr sz="1200">
                <a:solidFill>
                  <a:schemeClr val="tx1"/>
                </a:solidFill>
                <a:latin typeface="Arial" charset="0"/>
                <a:cs typeface="Arial" charset="0"/>
              </a:defRPr>
            </a:lvl5pPr>
            <a:lvl6pPr marL="2514600" indent="-228600" defTabSz="990600" eaLnBrk="0" fontAlgn="base" hangingPunct="0">
              <a:spcBef>
                <a:spcPct val="30000"/>
              </a:spcBef>
              <a:spcAft>
                <a:spcPct val="0"/>
              </a:spcAft>
              <a:defRPr sz="1200">
                <a:solidFill>
                  <a:schemeClr val="tx1"/>
                </a:solidFill>
                <a:latin typeface="Arial" charset="0"/>
                <a:cs typeface="Arial" charset="0"/>
              </a:defRPr>
            </a:lvl6pPr>
            <a:lvl7pPr marL="2971800" indent="-228600" defTabSz="990600" eaLnBrk="0" fontAlgn="base" hangingPunct="0">
              <a:spcBef>
                <a:spcPct val="30000"/>
              </a:spcBef>
              <a:spcAft>
                <a:spcPct val="0"/>
              </a:spcAft>
              <a:defRPr sz="1200">
                <a:solidFill>
                  <a:schemeClr val="tx1"/>
                </a:solidFill>
                <a:latin typeface="Arial" charset="0"/>
                <a:cs typeface="Arial" charset="0"/>
              </a:defRPr>
            </a:lvl7pPr>
            <a:lvl8pPr marL="3429000" indent="-228600" defTabSz="990600" eaLnBrk="0" fontAlgn="base" hangingPunct="0">
              <a:spcBef>
                <a:spcPct val="30000"/>
              </a:spcBef>
              <a:spcAft>
                <a:spcPct val="0"/>
              </a:spcAft>
              <a:defRPr sz="1200">
                <a:solidFill>
                  <a:schemeClr val="tx1"/>
                </a:solidFill>
                <a:latin typeface="Arial" charset="0"/>
                <a:cs typeface="Arial" charset="0"/>
              </a:defRPr>
            </a:lvl8pPr>
            <a:lvl9pPr marL="3886200" indent="-228600" defTabSz="990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E9BE7AF-84C0-4A76-949F-B942108DE0F6}" type="slidenum">
              <a:rPr lang="he-IL" altLang="en-US" sz="1300" smtClean="0"/>
              <a:pPr eaLnBrk="1" hangingPunct="1">
                <a:spcBef>
                  <a:spcPct val="0"/>
                </a:spcBef>
              </a:pPr>
              <a:t>17</a:t>
            </a:fld>
            <a:endParaRPr lang="en-US" altLang="en-US" sz="1300"/>
          </a:p>
        </p:txBody>
      </p:sp>
      <p:sp>
        <p:nvSpPr>
          <p:cNvPr id="142341" name="Text Box 2"/>
          <p:cNvSpPr txBox="1">
            <a:spLocks noChangeArrowheads="1"/>
          </p:cNvSpPr>
          <p:nvPr/>
        </p:nvSpPr>
        <p:spPr bwMode="auto">
          <a:xfrm>
            <a:off x="4143375"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fld id="{3D41A402-667C-41CA-BCD1-08A9410AFFDE}" type="slidenum">
              <a:rPr lang="he-IL" altLang="en-US" sz="1300">
                <a:solidFill>
                  <a:srgbClr val="000000"/>
                </a:solidFill>
              </a:rPr>
              <a:pPr algn="r" eaLnBrk="1" hangingPunct="1">
                <a:spcBef>
                  <a:spcPct val="0"/>
                </a:spcBef>
                <a:buClr>
                  <a:srgbClr val="000000"/>
                </a:buClr>
              </a:pPr>
              <a:t>17</a:t>
            </a:fld>
            <a:endParaRPr lang="en-GB" altLang="en-US" sz="1300">
              <a:solidFill>
                <a:srgbClr val="000000"/>
              </a:solidFill>
            </a:endParaRPr>
          </a:p>
        </p:txBody>
      </p:sp>
      <p:sp>
        <p:nvSpPr>
          <p:cNvPr id="142342" name="Text Box 3"/>
          <p:cNvSpPr txBox="1">
            <a:spLocks noChangeArrowheads="1"/>
          </p:cNvSpPr>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nchor="b">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r>
              <a:rPr lang="en-US" altLang="en-US" sz="1300">
                <a:solidFill>
                  <a:srgbClr val="000000"/>
                </a:solidFill>
              </a:rPr>
              <a:t>(c) Amir Herzberg, http://AmirHerzberg.com, Bar Ilan University</a:t>
            </a:r>
            <a:endParaRPr lang="en-GB" altLang="en-US" sz="1300">
              <a:solidFill>
                <a:srgbClr val="000000"/>
              </a:solidFill>
            </a:endParaRPr>
          </a:p>
        </p:txBody>
      </p:sp>
      <p:sp>
        <p:nvSpPr>
          <p:cNvPr id="142343" name="Text Box 4"/>
          <p:cNvSpPr txBox="1">
            <a:spLocks noChangeArrowheads="1"/>
          </p:cNvSpP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eaLnBrk="1" hangingPunct="1">
              <a:spcBef>
                <a:spcPct val="0"/>
              </a:spcBef>
              <a:buClr>
                <a:srgbClr val="000000"/>
              </a:buClr>
            </a:pPr>
            <a:endParaRPr lang="en-GB" altLang="en-US" sz="1300">
              <a:solidFill>
                <a:srgbClr val="000000"/>
              </a:solidFill>
            </a:endParaRPr>
          </a:p>
        </p:txBody>
      </p:sp>
      <p:sp>
        <p:nvSpPr>
          <p:cNvPr id="142344" name="Text Box 5"/>
          <p:cNvSpPr txBox="1">
            <a:spLocks noChangeArrowheads="1"/>
          </p:cNvSpPr>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00" tIns="49680" rIns="99000" bIns="49680">
            <a:spAutoFit/>
          </a:bodyPr>
          <a:lstStyle>
            <a:lvl1pPr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1pPr>
            <a:lvl2pPr marL="742950" indent="-28575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2pPr>
            <a:lvl3pPr marL="11430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3pPr>
            <a:lvl4pPr marL="16002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4pPr>
            <a:lvl5pPr marL="2057400" indent="-228600" defTabSz="449263" eaLnBrk="0" hangingPunct="0">
              <a:spcBef>
                <a:spcPct val="3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5pPr>
            <a:lvl6pPr marL="25146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6pPr>
            <a:lvl7pPr marL="29718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7pPr>
            <a:lvl8pPr marL="34290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8pPr>
            <a:lvl9pPr marL="3886200" indent="-228600" defTabSz="449263" eaLnBrk="0" fontAlgn="base" hangingPunct="0">
              <a:spcBef>
                <a:spcPct val="3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Arial" charset="0"/>
                <a:cs typeface="Arial" charset="0"/>
              </a:defRPr>
            </a:lvl9pPr>
          </a:lstStyle>
          <a:p>
            <a:pPr algn="r" eaLnBrk="1" hangingPunct="1">
              <a:spcBef>
                <a:spcPct val="0"/>
              </a:spcBef>
              <a:buClr>
                <a:srgbClr val="000000"/>
              </a:buClr>
            </a:pPr>
            <a:r>
              <a:rPr lang="en-GB" altLang="en-US" sz="1300">
                <a:solidFill>
                  <a:srgbClr val="000000"/>
                </a:solidFill>
              </a:rPr>
              <a:t>04/07/06</a:t>
            </a:r>
          </a:p>
        </p:txBody>
      </p:sp>
      <p:sp>
        <p:nvSpPr>
          <p:cNvPr id="142345" name="Text Box 6"/>
          <p:cNvSpPr txBox="1">
            <a:spLocks noChangeArrowheads="1"/>
          </p:cNvSpPr>
          <p:nvPr/>
        </p:nvSpPr>
        <p:spPr bwMode="auto">
          <a:xfrm>
            <a:off x="1258888" y="720725"/>
            <a:ext cx="48006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endParaRPr lang="he-IL" altLang="en-US" sz="1800"/>
          </a:p>
        </p:txBody>
      </p:sp>
      <p:sp>
        <p:nvSpPr>
          <p:cNvPr id="142346" name="Rectangle 7"/>
          <p:cNvSpPr>
            <a:spLocks noGrp="1" noChangeArrowheads="1"/>
          </p:cNvSpPr>
          <p:nvPr>
            <p:ph type="body"/>
          </p:nvPr>
        </p:nvSpPr>
        <p:spPr>
          <a:xfrm>
            <a:off x="731838" y="4559300"/>
            <a:ext cx="5851525" cy="4322763"/>
          </a:xfrm>
          <a:noFill/>
          <a:extLst>
            <a:ext uri="{91240B29-F687-4F45-9708-019B960494DF}">
              <a14:hiddenLine xmlns:a14="http://schemas.microsoft.com/office/drawing/2010/main" w="9525">
                <a:solidFill>
                  <a:schemeClr val="tx1"/>
                </a:solidFill>
                <a:round/>
                <a:headEnd/>
                <a:tailEnd/>
              </a14:hiddenLine>
            </a:ext>
          </a:extLst>
        </p:spPr>
        <p:txBody>
          <a:bodyPr wrap="none" anchor="ctr"/>
          <a:lstStyle/>
          <a:p>
            <a:pPr defTabSz="449263" eaLnBrk="1" hangingPunct="1"/>
            <a:endParaRPr lang="he-IL" altLang="en-US">
              <a:latin typeface="Arial" charset="0"/>
              <a:cs typeface="Arial" charset="0"/>
            </a:endParaRPr>
          </a:p>
        </p:txBody>
      </p:sp>
    </p:spTree>
    <p:extLst>
      <p:ext uri="{BB962C8B-B14F-4D97-AF65-F5344CB8AC3E}">
        <p14:creationId xmlns:p14="http://schemas.microsoft.com/office/powerpoint/2010/main" val="4809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pPr lvl="0"/>
            <a:r>
              <a:rPr lang="he-IL" altLang="en-US" noProof="0"/>
              <a:t>לחץ כדי לערוך סגנון כותרת של תבנית בסיס</a:t>
            </a:r>
            <a:endParaRPr lang="en-US" altLang="en-US" noProof="0"/>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he-IL" altLang="en-US" noProof="0"/>
              <a:t>לחץ כדי לערוך סגנון כותרת משנה של תבנית בסיס</a:t>
            </a:r>
            <a:endParaRPr lang="en-US" altLang="en-US" noProof="0"/>
          </a:p>
        </p:txBody>
      </p:sp>
      <p:sp>
        <p:nvSpPr>
          <p:cNvPr id="6" name="Rectangle 4"/>
          <p:cNvSpPr>
            <a:spLocks noGrp="1" noChangeArrowheads="1"/>
          </p:cNvSpPr>
          <p:nvPr>
            <p:ph type="dt" sz="half" idx="10"/>
          </p:nvPr>
        </p:nvSpPr>
        <p:spPr/>
        <p:txBody>
          <a:bodyPr/>
          <a:lstStyle>
            <a:lvl1pPr>
              <a:defRPr/>
            </a:lvl1pPr>
          </a:lstStyle>
          <a:p>
            <a:pPr>
              <a:defRPr/>
            </a:pPr>
            <a:fld id="{C8A6273C-1F2F-431C-BD1C-8546A1EE5701}" type="datetime1">
              <a:rPr lang="en-US"/>
              <a:pPr>
                <a:defRPr/>
              </a:pPr>
              <a:t>2/11/2020</a:t>
            </a:fld>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 Amir Herzberg</a:t>
            </a:r>
          </a:p>
        </p:txBody>
      </p:sp>
      <p:sp>
        <p:nvSpPr>
          <p:cNvPr id="8" name="Rectangle 6"/>
          <p:cNvSpPr>
            <a:spLocks noGrp="1" noChangeArrowheads="1"/>
          </p:cNvSpPr>
          <p:nvPr>
            <p:ph type="sldNum" sz="quarter" idx="12"/>
          </p:nvPr>
        </p:nvSpPr>
        <p:spPr/>
        <p:txBody>
          <a:bodyPr/>
          <a:lstStyle>
            <a:lvl1pPr>
              <a:defRPr/>
            </a:lvl1pPr>
          </a:lstStyle>
          <a:p>
            <a:pPr>
              <a:defRPr/>
            </a:pPr>
            <a:fld id="{A74D2AF0-3F4E-4C7F-A3D1-E59385A618C6}" type="slidenum">
              <a:rPr lang="he-IL" altLang="en-US"/>
              <a:pPr>
                <a:defRPr/>
              </a:pPr>
              <a:t>‹#›</a:t>
            </a:fld>
            <a:endParaRPr lang="en-US" altLang="en-US"/>
          </a:p>
        </p:txBody>
      </p:sp>
    </p:spTree>
    <p:extLst>
      <p:ext uri="{BB962C8B-B14F-4D97-AF65-F5344CB8AC3E}">
        <p14:creationId xmlns:p14="http://schemas.microsoft.com/office/powerpoint/2010/main" val="294295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endParaRPr lang="he-IL"/>
          </a:p>
        </p:txBody>
      </p:sp>
      <p:sp>
        <p:nvSpPr>
          <p:cNvPr id="3" name="Table Placeholder 2"/>
          <p:cNvSpPr>
            <a:spLocks noGrp="1"/>
          </p:cNvSpPr>
          <p:nvPr>
            <p:ph type="tbl" idx="1"/>
          </p:nvPr>
        </p:nvSpPr>
        <p:spPr>
          <a:xfrm>
            <a:off x="457200" y="1149350"/>
            <a:ext cx="8229600" cy="4981575"/>
          </a:xfrm>
        </p:spPr>
        <p:txBody>
          <a:bodyPr/>
          <a:lstStyle/>
          <a:p>
            <a:pPr lvl="0"/>
            <a:endParaRPr lang="he-IL" noProof="0"/>
          </a:p>
        </p:txBody>
      </p:sp>
      <p:sp>
        <p:nvSpPr>
          <p:cNvPr id="4" name="Rectangle 4"/>
          <p:cNvSpPr>
            <a:spLocks noGrp="1" noChangeArrowheads="1"/>
          </p:cNvSpPr>
          <p:nvPr>
            <p:ph type="dt" sz="half" idx="10"/>
          </p:nvPr>
        </p:nvSpPr>
        <p:spPr>
          <a:ln/>
        </p:spPr>
        <p:txBody>
          <a:bodyPr/>
          <a:lstStyle>
            <a:lvl1pPr>
              <a:defRPr/>
            </a:lvl1pPr>
          </a:lstStyle>
          <a:p>
            <a:pPr>
              <a:defRPr/>
            </a:pPr>
            <a:fld id="{344E378D-2C51-41A9-9CFC-B518BF0268F9}" type="datetime1">
              <a:rPr lang="en-US"/>
              <a:pPr>
                <a:defRPr/>
              </a:pPr>
              <a:t>2/11/2020</a:t>
            </a:fld>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149DABF-7902-413D-B4B9-3F3633F3E252}" type="slidenum">
              <a:rPr lang="he-IL" altLang="en-US"/>
              <a:pPr>
                <a:defRPr/>
              </a:pPr>
              <a:t>‹#›</a:t>
            </a:fld>
            <a:endParaRPr lang="en-US" altLang="en-US"/>
          </a:p>
        </p:txBody>
      </p:sp>
    </p:spTree>
    <p:extLst>
      <p:ext uri="{BB962C8B-B14F-4D97-AF65-F5344CB8AC3E}">
        <p14:creationId xmlns:p14="http://schemas.microsoft.com/office/powerpoint/2010/main" val="286493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endParaRPr lang="he-IL"/>
          </a:p>
        </p:txBody>
      </p:sp>
      <p:sp>
        <p:nvSpPr>
          <p:cNvPr id="3" name="Text Placeholder 2"/>
          <p:cNvSpPr>
            <a:spLocks noGrp="1"/>
          </p:cNvSpPr>
          <p:nvPr>
            <p:ph type="body" sz="half" idx="1"/>
          </p:nvPr>
        </p:nvSpPr>
        <p:spPr>
          <a:xfrm>
            <a:off x="457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fld id="{5BF32241-6740-49EA-AE42-455120AF158B}" type="datetime1">
              <a:rPr lang="en-US"/>
              <a:pPr>
                <a:defRPr/>
              </a:pPr>
              <a:t>2/11/2020</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 Amir Herzberg</a:t>
            </a:r>
          </a:p>
        </p:txBody>
      </p:sp>
      <p:sp>
        <p:nvSpPr>
          <p:cNvPr id="7" name="Rectangle 6"/>
          <p:cNvSpPr>
            <a:spLocks noGrp="1" noChangeArrowheads="1"/>
          </p:cNvSpPr>
          <p:nvPr>
            <p:ph type="sldNum" sz="quarter" idx="12"/>
          </p:nvPr>
        </p:nvSpPr>
        <p:spPr>
          <a:ln/>
        </p:spPr>
        <p:txBody>
          <a:bodyPr/>
          <a:lstStyle>
            <a:lvl1pPr>
              <a:defRPr/>
            </a:lvl1pPr>
          </a:lstStyle>
          <a:p>
            <a:pPr>
              <a:defRPr/>
            </a:pPr>
            <a:fld id="{2D09758C-9635-4B51-971E-0EBA745E228E}" type="slidenum">
              <a:rPr lang="he-IL" altLang="en-US"/>
              <a:pPr>
                <a:defRPr/>
              </a:pPr>
              <a:t>‹#›</a:t>
            </a:fld>
            <a:endParaRPr lang="en-US" altLang="en-US"/>
          </a:p>
        </p:txBody>
      </p:sp>
    </p:spTree>
    <p:extLst>
      <p:ext uri="{BB962C8B-B14F-4D97-AF65-F5344CB8AC3E}">
        <p14:creationId xmlns:p14="http://schemas.microsoft.com/office/powerpoint/2010/main" val="12326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4"/>
          <p:cNvSpPr>
            <a:spLocks noGrp="1" noChangeArrowheads="1"/>
          </p:cNvSpPr>
          <p:nvPr>
            <p:ph type="dt" sz="half" idx="10"/>
          </p:nvPr>
        </p:nvSpPr>
        <p:spPr>
          <a:ln/>
        </p:spPr>
        <p:txBody>
          <a:bodyPr/>
          <a:lstStyle>
            <a:lvl1pPr>
              <a:defRPr/>
            </a:lvl1pPr>
          </a:lstStyle>
          <a:p>
            <a:pPr>
              <a:defRPr/>
            </a:pPr>
            <a:fld id="{9A89AF81-86C8-42BE-9FE7-8344B2A8D9CC}" type="datetime1">
              <a:rPr lang="en-US"/>
              <a:pPr>
                <a:defRPr/>
              </a:pPr>
              <a:t>2/11/2020</a:t>
            </a:fld>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AC8934D-7EC5-4767-94BA-6AA41C7401E4}" type="slidenum">
              <a:rPr lang="he-IL" altLang="en-US"/>
              <a:pPr>
                <a:defRPr/>
              </a:pPr>
              <a:t>‹#›</a:t>
            </a:fld>
            <a:endParaRPr lang="en-US" altLang="en-US"/>
          </a:p>
        </p:txBody>
      </p:sp>
    </p:spTree>
    <p:extLst>
      <p:ext uri="{BB962C8B-B14F-4D97-AF65-F5344CB8AC3E}">
        <p14:creationId xmlns:p14="http://schemas.microsoft.com/office/powerpoint/2010/main" val="339571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4380A02-5BF8-49EE-ACB8-4FCBBE7AAC2D}" type="datetime1">
              <a:rPr lang="en-US"/>
              <a:pPr>
                <a:defRPr/>
              </a:pPr>
              <a:t>2/11/2020</a:t>
            </a:fld>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A7237-B055-4510-921E-0537365C473F}" type="slidenum">
              <a:rPr lang="he-IL" altLang="en-US"/>
              <a:pPr>
                <a:defRPr/>
              </a:pPr>
              <a:t>‹#›</a:t>
            </a:fld>
            <a:endParaRPr lang="en-US" altLang="en-US"/>
          </a:p>
        </p:txBody>
      </p:sp>
    </p:spTree>
    <p:extLst>
      <p:ext uri="{BB962C8B-B14F-4D97-AF65-F5344CB8AC3E}">
        <p14:creationId xmlns:p14="http://schemas.microsoft.com/office/powerpoint/2010/main" val="27459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149350"/>
            <a:ext cx="4038600"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149350"/>
            <a:ext cx="4038600"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fld id="{7F26DCD2-7BB4-46F5-8D0E-79586276701E}" type="datetime1">
              <a:rPr lang="en-US"/>
              <a:pPr>
                <a:defRPr/>
              </a:pPr>
              <a:t>2/11/2020</a:t>
            </a:fld>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A431635-4FA1-4FE9-9842-F993DD48D53D}" type="slidenum">
              <a:rPr lang="he-IL" altLang="en-US"/>
              <a:pPr>
                <a:defRPr/>
              </a:pPr>
              <a:t>‹#›</a:t>
            </a:fld>
            <a:endParaRPr lang="en-US" altLang="en-US"/>
          </a:p>
        </p:txBody>
      </p:sp>
    </p:spTree>
    <p:extLst>
      <p:ext uri="{BB962C8B-B14F-4D97-AF65-F5344CB8AC3E}">
        <p14:creationId xmlns:p14="http://schemas.microsoft.com/office/powerpoint/2010/main" val="187018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4"/>
          <p:cNvSpPr>
            <a:spLocks noGrp="1" noChangeArrowheads="1"/>
          </p:cNvSpPr>
          <p:nvPr>
            <p:ph type="dt" sz="half" idx="10"/>
          </p:nvPr>
        </p:nvSpPr>
        <p:spPr>
          <a:ln/>
        </p:spPr>
        <p:txBody>
          <a:bodyPr/>
          <a:lstStyle>
            <a:lvl1pPr>
              <a:defRPr/>
            </a:lvl1pPr>
          </a:lstStyle>
          <a:p>
            <a:pPr>
              <a:defRPr/>
            </a:pPr>
            <a:fld id="{5D071FFC-C336-4731-B7DB-BD9DFC5634B0}" type="datetime1">
              <a:rPr lang="en-US"/>
              <a:pPr>
                <a:defRPr/>
              </a:pPr>
              <a:t>2/11/2020</a:t>
            </a:fld>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39396C21-4B9F-4129-9CE0-7BA49FFB8242}" type="slidenum">
              <a:rPr lang="he-IL" altLang="en-US"/>
              <a:pPr>
                <a:defRPr/>
              </a:pPr>
              <a:t>‹#›</a:t>
            </a:fld>
            <a:endParaRPr lang="en-US" altLang="en-US"/>
          </a:p>
        </p:txBody>
      </p:sp>
    </p:spTree>
    <p:extLst>
      <p:ext uri="{BB962C8B-B14F-4D97-AF65-F5344CB8AC3E}">
        <p14:creationId xmlns:p14="http://schemas.microsoft.com/office/powerpoint/2010/main" val="345088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fld id="{62B1DA6C-CB3E-4F55-BF7C-F65BC845CBC9}" type="datetime1">
              <a:rPr lang="en-US"/>
              <a:pPr>
                <a:defRPr/>
              </a:pPr>
              <a:t>2/11/2020</a:t>
            </a:fld>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FABC885-442D-4533-A036-89E169523CA2}" type="slidenum">
              <a:rPr lang="he-IL" altLang="en-US"/>
              <a:pPr>
                <a:defRPr/>
              </a:pPr>
              <a:t>‹#›</a:t>
            </a:fld>
            <a:endParaRPr lang="en-US" altLang="en-US"/>
          </a:p>
        </p:txBody>
      </p:sp>
    </p:spTree>
    <p:extLst>
      <p:ext uri="{BB962C8B-B14F-4D97-AF65-F5344CB8AC3E}">
        <p14:creationId xmlns:p14="http://schemas.microsoft.com/office/powerpoint/2010/main" val="31103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97A66FA-166B-454F-AF3E-C6BD5A86277D}" type="datetime1">
              <a:rPr lang="en-US"/>
              <a:pPr>
                <a:defRPr/>
              </a:pPr>
              <a:t>2/11/2020</a:t>
            </a:fld>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82DA6FC6-FE3D-4F44-AA45-B28E60E0E1EC}" type="slidenum">
              <a:rPr lang="he-IL" altLang="en-US"/>
              <a:pPr>
                <a:defRPr/>
              </a:pPr>
              <a:t>‹#›</a:t>
            </a:fld>
            <a:endParaRPr lang="en-US" altLang="en-US"/>
          </a:p>
        </p:txBody>
      </p:sp>
    </p:spTree>
    <p:extLst>
      <p:ext uri="{BB962C8B-B14F-4D97-AF65-F5344CB8AC3E}">
        <p14:creationId xmlns:p14="http://schemas.microsoft.com/office/powerpoint/2010/main" val="152326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0FC622C-CAF7-43CD-8B73-AFAE8D85458C}" type="datetime1">
              <a:rPr lang="en-US"/>
              <a:pPr>
                <a:defRPr/>
              </a:pPr>
              <a:t>2/11/2020</a:t>
            </a:fld>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CC04E54-6371-4D36-BCD1-5A684FF0EC6A}" type="slidenum">
              <a:rPr lang="he-IL" altLang="en-US"/>
              <a:pPr>
                <a:defRPr/>
              </a:pPr>
              <a:t>‹#›</a:t>
            </a:fld>
            <a:endParaRPr lang="en-US" altLang="en-US"/>
          </a:p>
        </p:txBody>
      </p:sp>
    </p:spTree>
    <p:extLst>
      <p:ext uri="{BB962C8B-B14F-4D97-AF65-F5344CB8AC3E}">
        <p14:creationId xmlns:p14="http://schemas.microsoft.com/office/powerpoint/2010/main" val="64715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6C84D76-0910-4B1A-A748-C610C65F09D1}" type="datetime1">
              <a:rPr lang="en-US"/>
              <a:pPr>
                <a:defRPr/>
              </a:pPr>
              <a:t>2/11/2020</a:t>
            </a:fld>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18BE311-231C-44B9-8789-693B6D40C0E9}" type="slidenum">
              <a:rPr lang="he-IL" altLang="en-US"/>
              <a:pPr>
                <a:defRPr/>
              </a:pPr>
              <a:t>‹#›</a:t>
            </a:fld>
            <a:endParaRPr lang="en-US" altLang="en-US"/>
          </a:p>
        </p:txBody>
      </p:sp>
    </p:spTree>
    <p:extLst>
      <p:ext uri="{BB962C8B-B14F-4D97-AF65-F5344CB8AC3E}">
        <p14:creationId xmlns:p14="http://schemas.microsoft.com/office/powerpoint/2010/main" val="123486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8938" y="277813"/>
            <a:ext cx="8297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e-IL" altLang="en-US"/>
              <a:t>לחץ כדי לערוך סגנון כותרת של תבנית</a:t>
            </a:r>
            <a:endParaRPr lang="en-US" altLang="en-US"/>
          </a:p>
        </p:txBody>
      </p:sp>
      <p:sp>
        <p:nvSpPr>
          <p:cNvPr id="1027" name="Rectangle 3"/>
          <p:cNvSpPr>
            <a:spLocks noGrp="1" noChangeArrowheads="1"/>
          </p:cNvSpPr>
          <p:nvPr>
            <p:ph type="body" idx="1"/>
          </p:nvPr>
        </p:nvSpPr>
        <p:spPr bwMode="auto">
          <a:xfrm>
            <a:off x="457200" y="1149350"/>
            <a:ext cx="82296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e-IL" altLang="en-US"/>
              <a:t>לחץ כדי לערוך סגנונות טקסט של תבנית בסיס</a:t>
            </a:r>
            <a:endParaRPr lang="en-US" altLang="en-US"/>
          </a:p>
          <a:p>
            <a:pPr lvl="1"/>
            <a:r>
              <a:rPr lang="he-IL" altLang="en-US"/>
              <a:t>רמה שנייה</a:t>
            </a:r>
            <a:endParaRPr lang="en-US" altLang="en-US"/>
          </a:p>
          <a:p>
            <a:pPr lvl="2"/>
            <a:r>
              <a:rPr lang="he-IL" altLang="en-US"/>
              <a:t>רמה שלישית</a:t>
            </a:r>
            <a:endParaRPr lang="en-US" altLang="en-US"/>
          </a:p>
          <a:p>
            <a:pPr lvl="3"/>
            <a:r>
              <a:rPr lang="he-IL" altLang="en-US"/>
              <a:t>רמה רביעית</a:t>
            </a:r>
            <a:endParaRPr lang="en-US" altLang="en-US"/>
          </a:p>
          <a:p>
            <a:pPr lvl="4"/>
            <a:r>
              <a:rPr lang="he-IL" altLang="en-US"/>
              <a:t>רמה חמישית</a:t>
            </a:r>
            <a:endParaRPr lang="en-US" altLang="en-US"/>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cs typeface="Arial" pitchFamily="34" charset="0"/>
              </a:defRPr>
            </a:lvl1pPr>
          </a:lstStyle>
          <a:p>
            <a:pPr>
              <a:defRPr/>
            </a:pPr>
            <a:fld id="{32D4F0DF-62AB-489C-ADD9-BC5D8394659D}" type="datetime1">
              <a:rPr lang="en-US"/>
              <a:pPr>
                <a:defRPr/>
              </a:pPr>
              <a:t>2/11/2020</a:t>
            </a:fld>
            <a:endParaRPr lang="en-US" altLang="en-US"/>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cs typeface="Arial" pitchFamily="34" charset="0"/>
              </a:defRPr>
            </a:lvl1pPr>
          </a:lstStyle>
          <a:p>
            <a:pPr>
              <a:defRPr/>
            </a:pPr>
            <a:r>
              <a:rPr lang="he-IL" altLang="en-US"/>
              <a:t>http://AmirHerzberg.com</a:t>
            </a:r>
            <a:endParaRPr lang="en-US" altLang="en-US"/>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cs typeface="Arial" pitchFamily="34" charset="0"/>
              </a:defRPr>
            </a:lvl1pPr>
          </a:lstStyle>
          <a:p>
            <a:pPr>
              <a:defRPr/>
            </a:pPr>
            <a:fld id="{50696B61-880C-40B0-92F8-D00C8B9FE61D}" type="slidenum">
              <a:rPr lang="he-IL"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4"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2" r:id="rId10"/>
    <p:sldLayoutId id="2147483733" r:id="rId11"/>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gif"/><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50.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1.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32.jpeg"/><Relationship Id="rId3" Type="http://schemas.openxmlformats.org/officeDocument/2006/relationships/image" Target="../media/image55.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2.png"/><Relationship Id="rId5" Type="http://schemas.openxmlformats.org/officeDocument/2006/relationships/image" Target="../media/image57.png"/><Relationship Id="rId10" Type="http://schemas.openxmlformats.org/officeDocument/2006/relationships/image" Target="../media/image61.png"/><Relationship Id="rId4" Type="http://schemas.openxmlformats.org/officeDocument/2006/relationships/image" Target="../media/image56.png"/><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4.gif"/><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4.gif"/><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gif"/><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1.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0.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6.png"/><Relationship Id="rId5" Type="http://schemas.openxmlformats.org/officeDocument/2006/relationships/image" Target="../media/image75.png"/><Relationship Id="rId15" Type="http://schemas.openxmlformats.org/officeDocument/2006/relationships/image" Target="../media/image83.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10.png"/><Relationship Id="rId14" Type="http://schemas.openxmlformats.org/officeDocument/2006/relationships/image" Target="../media/image82.png"/></Relationships>
</file>

<file path=ppt/slides/_rels/slide27.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7.png"/><Relationship Id="rId18" Type="http://schemas.openxmlformats.org/officeDocument/2006/relationships/image" Target="../media/image92.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image" Target="../media/image84.png"/><Relationship Id="rId16"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3.png"/><Relationship Id="rId5" Type="http://schemas.openxmlformats.org/officeDocument/2006/relationships/image" Target="../media/image75.png"/><Relationship Id="rId15" Type="http://schemas.openxmlformats.org/officeDocument/2006/relationships/image" Target="../media/image89.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10.png"/><Relationship Id="rId14" Type="http://schemas.openxmlformats.org/officeDocument/2006/relationships/image" Target="../media/image88.png"/></Relationships>
</file>

<file path=ppt/slides/_rels/slide28.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4.png"/><Relationship Id="rId7" Type="http://schemas.openxmlformats.org/officeDocument/2006/relationships/image" Target="../media/image96.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95.png"/><Relationship Id="rId4" Type="http://schemas.openxmlformats.org/officeDocument/2006/relationships/image" Target="../media/image10.png"/><Relationship Id="rId9" Type="http://schemas.openxmlformats.org/officeDocument/2006/relationships/image" Target="../media/image98.png"/></Relationships>
</file>

<file path=ppt/slides/_rels/slide29.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100.png"/><Relationship Id="rId7" Type="http://schemas.openxmlformats.org/officeDocument/2006/relationships/image" Target="../media/image6.png"/><Relationship Id="rId12" Type="http://schemas.openxmlformats.org/officeDocument/2006/relationships/image" Target="../media/image108.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7.png"/><Relationship Id="rId5" Type="http://schemas.openxmlformats.org/officeDocument/2006/relationships/image" Target="../media/image102.png"/><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image" Target="../media/image101.png"/><Relationship Id="rId9" Type="http://schemas.openxmlformats.org/officeDocument/2006/relationships/image" Target="../media/image105.png"/><Relationship Id="rId14" Type="http://schemas.openxmlformats.org/officeDocument/2006/relationships/image" Target="../media/image11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0.png"/><Relationship Id="rId3" Type="http://schemas.openxmlformats.org/officeDocument/2006/relationships/image" Target="../media/image113.png"/><Relationship Id="rId7" Type="http://schemas.openxmlformats.org/officeDocument/2006/relationships/image" Target="../media/image116.png"/><Relationship Id="rId12" Type="http://schemas.openxmlformats.org/officeDocument/2006/relationships/image" Target="../media/image104.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19.png"/><Relationship Id="rId5" Type="http://schemas.openxmlformats.org/officeDocument/2006/relationships/image" Target="../media/image114.png"/><Relationship Id="rId15" Type="http://schemas.openxmlformats.org/officeDocument/2006/relationships/image" Target="../media/image122.png"/><Relationship Id="rId10" Type="http://schemas.openxmlformats.org/officeDocument/2006/relationships/image" Target="../media/image118.png"/><Relationship Id="rId4" Type="http://schemas.openxmlformats.org/officeDocument/2006/relationships/image" Target="../media/image10.png"/><Relationship Id="rId9" Type="http://schemas.openxmlformats.org/officeDocument/2006/relationships/image" Target="../media/image110.png"/><Relationship Id="rId14" Type="http://schemas.openxmlformats.org/officeDocument/2006/relationships/image" Target="../media/image121.png"/></Relationships>
</file>

<file path=ppt/slides/_rels/slide31.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4.png"/><Relationship Id="rId7" Type="http://schemas.openxmlformats.org/officeDocument/2006/relationships/image" Target="../media/image127.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10" Type="http://schemas.openxmlformats.org/officeDocument/2006/relationships/image" Target="../media/image129.png"/><Relationship Id="rId4" Type="http://schemas.openxmlformats.org/officeDocument/2006/relationships/image" Target="../media/image77.png"/><Relationship Id="rId9" Type="http://schemas.openxmlformats.org/officeDocument/2006/relationships/image" Target="../media/image1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18" Type="http://schemas.openxmlformats.org/officeDocument/2006/relationships/image" Target="../media/image145.png"/><Relationship Id="rId3" Type="http://schemas.openxmlformats.org/officeDocument/2006/relationships/image" Target="../media/image130.png"/><Relationship Id="rId21" Type="http://schemas.openxmlformats.org/officeDocument/2006/relationships/image" Target="../media/image148.png"/><Relationship Id="rId7" Type="http://schemas.openxmlformats.org/officeDocument/2006/relationships/image" Target="../media/image134.png"/><Relationship Id="rId12" Type="http://schemas.openxmlformats.org/officeDocument/2006/relationships/image" Target="../media/image139.png"/><Relationship Id="rId17" Type="http://schemas.openxmlformats.org/officeDocument/2006/relationships/image" Target="../media/image144.png"/><Relationship Id="rId2" Type="http://schemas.openxmlformats.org/officeDocument/2006/relationships/notesSlide" Target="../notesSlides/notesSlide14.xml"/><Relationship Id="rId16" Type="http://schemas.openxmlformats.org/officeDocument/2006/relationships/image" Target="../media/image143.png"/><Relationship Id="rId20"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5" Type="http://schemas.openxmlformats.org/officeDocument/2006/relationships/image" Target="../media/image142.png"/><Relationship Id="rId23" Type="http://schemas.openxmlformats.org/officeDocument/2006/relationships/image" Target="../media/image150.png"/><Relationship Id="rId10" Type="http://schemas.openxmlformats.org/officeDocument/2006/relationships/image" Target="../media/image137.png"/><Relationship Id="rId19" Type="http://schemas.openxmlformats.org/officeDocument/2006/relationships/image" Target="../media/image146.png"/><Relationship Id="rId4" Type="http://schemas.openxmlformats.org/officeDocument/2006/relationships/image" Target="../media/image131.png"/><Relationship Id="rId9" Type="http://schemas.openxmlformats.org/officeDocument/2006/relationships/image" Target="../media/image136.png"/><Relationship Id="rId14" Type="http://schemas.openxmlformats.org/officeDocument/2006/relationships/image" Target="../media/image141.png"/><Relationship Id="rId22" Type="http://schemas.openxmlformats.org/officeDocument/2006/relationships/image" Target="../media/image149.png"/></Relationships>
</file>

<file path=ppt/slides/_rels/slide34.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55.png"/><Relationship Id="rId18" Type="http://schemas.openxmlformats.org/officeDocument/2006/relationships/image" Target="../media/image147.png"/><Relationship Id="rId3" Type="http://schemas.openxmlformats.org/officeDocument/2006/relationships/image" Target="../media/image133.png"/><Relationship Id="rId21" Type="http://schemas.openxmlformats.org/officeDocument/2006/relationships/image" Target="../media/image161.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58.png"/><Relationship Id="rId2" Type="http://schemas.openxmlformats.org/officeDocument/2006/relationships/notesSlide" Target="../notesSlides/notesSlide15.xml"/><Relationship Id="rId16" Type="http://schemas.openxmlformats.org/officeDocument/2006/relationships/image" Target="../media/image145.png"/><Relationship Id="rId20"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52.png"/><Relationship Id="rId11" Type="http://schemas.openxmlformats.org/officeDocument/2006/relationships/image" Target="../media/image140.png"/><Relationship Id="rId5" Type="http://schemas.openxmlformats.org/officeDocument/2006/relationships/image" Target="../media/image151.png"/><Relationship Id="rId15" Type="http://schemas.openxmlformats.org/officeDocument/2006/relationships/image" Target="../media/image157.png"/><Relationship Id="rId10" Type="http://schemas.openxmlformats.org/officeDocument/2006/relationships/image" Target="../media/image154.png"/><Relationship Id="rId19" Type="http://schemas.openxmlformats.org/officeDocument/2006/relationships/image" Target="../media/image159.png"/><Relationship Id="rId4" Type="http://schemas.openxmlformats.org/officeDocument/2006/relationships/image" Target="../media/image132.png"/><Relationship Id="rId9" Type="http://schemas.openxmlformats.org/officeDocument/2006/relationships/image" Target="../media/image153.png"/><Relationship Id="rId14" Type="http://schemas.openxmlformats.org/officeDocument/2006/relationships/image" Target="../media/image156.png"/></Relationships>
</file>

<file path=ppt/slides/_rels/slide35.xml.rels><?xml version="1.0" encoding="UTF-8" standalone="yes"?>
<Relationships xmlns="http://schemas.openxmlformats.org/package/2006/relationships"><Relationship Id="rId8" Type="http://schemas.openxmlformats.org/officeDocument/2006/relationships/image" Target="../media/image166.png"/><Relationship Id="rId13" Type="http://schemas.openxmlformats.org/officeDocument/2006/relationships/image" Target="../media/image171.png"/><Relationship Id="rId18" Type="http://schemas.openxmlformats.org/officeDocument/2006/relationships/image" Target="../media/image175.png"/><Relationship Id="rId3" Type="http://schemas.openxmlformats.org/officeDocument/2006/relationships/image" Target="../media/image77.png"/><Relationship Id="rId21" Type="http://schemas.openxmlformats.org/officeDocument/2006/relationships/image" Target="../media/image10.png"/><Relationship Id="rId7" Type="http://schemas.openxmlformats.org/officeDocument/2006/relationships/image" Target="../media/image165.png"/><Relationship Id="rId12" Type="http://schemas.openxmlformats.org/officeDocument/2006/relationships/image" Target="../media/image170.png"/><Relationship Id="rId17" Type="http://schemas.openxmlformats.org/officeDocument/2006/relationships/image" Target="../media/image174.png"/><Relationship Id="rId2" Type="http://schemas.openxmlformats.org/officeDocument/2006/relationships/notesSlide" Target="../notesSlides/notesSlide16.xml"/><Relationship Id="rId16" Type="http://schemas.openxmlformats.org/officeDocument/2006/relationships/image" Target="../media/image148.png"/><Relationship Id="rId20" Type="http://schemas.openxmlformats.org/officeDocument/2006/relationships/image" Target="../media/image87.png"/><Relationship Id="rId1" Type="http://schemas.openxmlformats.org/officeDocument/2006/relationships/slideLayout" Target="../slideLayouts/slideLayout6.xml"/><Relationship Id="rId6" Type="http://schemas.openxmlformats.org/officeDocument/2006/relationships/image" Target="../media/image164.png"/><Relationship Id="rId11" Type="http://schemas.openxmlformats.org/officeDocument/2006/relationships/image" Target="../media/image169.png"/><Relationship Id="rId5" Type="http://schemas.openxmlformats.org/officeDocument/2006/relationships/image" Target="../media/image163.png"/><Relationship Id="rId15" Type="http://schemas.openxmlformats.org/officeDocument/2006/relationships/image" Target="../media/image173.png"/><Relationship Id="rId10" Type="http://schemas.openxmlformats.org/officeDocument/2006/relationships/image" Target="../media/image168.png"/><Relationship Id="rId19" Type="http://schemas.openxmlformats.org/officeDocument/2006/relationships/image" Target="../media/image81.png"/><Relationship Id="rId4" Type="http://schemas.openxmlformats.org/officeDocument/2006/relationships/image" Target="../media/image162.png"/><Relationship Id="rId9" Type="http://schemas.openxmlformats.org/officeDocument/2006/relationships/image" Target="../media/image167.png"/><Relationship Id="rId14" Type="http://schemas.openxmlformats.org/officeDocument/2006/relationships/image" Target="../media/image172.png"/><Relationship Id="rId22"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178.png"/><Relationship Id="rId13" Type="http://schemas.openxmlformats.org/officeDocument/2006/relationships/image" Target="../media/image182.png"/><Relationship Id="rId18" Type="http://schemas.openxmlformats.org/officeDocument/2006/relationships/image" Target="../media/image184.png"/><Relationship Id="rId3" Type="http://schemas.openxmlformats.org/officeDocument/2006/relationships/image" Target="../media/image3.png"/><Relationship Id="rId21" Type="http://schemas.openxmlformats.org/officeDocument/2006/relationships/image" Target="../media/image160.png"/><Relationship Id="rId7" Type="http://schemas.openxmlformats.org/officeDocument/2006/relationships/image" Target="../media/image177.png"/><Relationship Id="rId12" Type="http://schemas.openxmlformats.org/officeDocument/2006/relationships/image" Target="../media/image181.png"/><Relationship Id="rId17" Type="http://schemas.openxmlformats.org/officeDocument/2006/relationships/image" Target="../media/image145.png"/><Relationship Id="rId2" Type="http://schemas.openxmlformats.org/officeDocument/2006/relationships/notesSlide" Target="../notesSlides/notesSlide17.xml"/><Relationship Id="rId16" Type="http://schemas.openxmlformats.org/officeDocument/2006/relationships/image" Target="../media/image157.png"/><Relationship Id="rId20"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0.png"/><Relationship Id="rId5" Type="http://schemas.openxmlformats.org/officeDocument/2006/relationships/image" Target="../media/image6.png"/><Relationship Id="rId15" Type="http://schemas.openxmlformats.org/officeDocument/2006/relationships/image" Target="../media/image156.png"/><Relationship Id="rId10" Type="http://schemas.openxmlformats.org/officeDocument/2006/relationships/image" Target="../media/image179.png"/><Relationship Id="rId19" Type="http://schemas.openxmlformats.org/officeDocument/2006/relationships/image" Target="../media/image185.png"/><Relationship Id="rId4" Type="http://schemas.openxmlformats.org/officeDocument/2006/relationships/image" Target="../media/image176.png"/><Relationship Id="rId9" Type="http://schemas.openxmlformats.org/officeDocument/2006/relationships/image" Target="../media/image164.png"/><Relationship Id="rId14" Type="http://schemas.openxmlformats.org/officeDocument/2006/relationships/image" Target="../media/image183.png"/><Relationship Id="rId22" Type="http://schemas.openxmlformats.org/officeDocument/2006/relationships/image" Target="../media/image18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72.png"/><Relationship Id="rId18" Type="http://schemas.openxmlformats.org/officeDocument/2006/relationships/image" Target="../media/image81.png"/><Relationship Id="rId3" Type="http://schemas.openxmlformats.org/officeDocument/2006/relationships/image" Target="../media/image77.png"/><Relationship Id="rId21" Type="http://schemas.openxmlformats.org/officeDocument/2006/relationships/image" Target="../media/image6.png"/><Relationship Id="rId7" Type="http://schemas.openxmlformats.org/officeDocument/2006/relationships/image" Target="../media/image165.png"/><Relationship Id="rId12" Type="http://schemas.openxmlformats.org/officeDocument/2006/relationships/image" Target="../media/image171.png"/><Relationship Id="rId17" Type="http://schemas.openxmlformats.org/officeDocument/2006/relationships/image" Target="../media/image175.png"/><Relationship Id="rId2" Type="http://schemas.openxmlformats.org/officeDocument/2006/relationships/notesSlide" Target="../notesSlides/notesSlide24.xml"/><Relationship Id="rId16" Type="http://schemas.openxmlformats.org/officeDocument/2006/relationships/image" Target="../media/image174.png"/><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64.png"/><Relationship Id="rId11" Type="http://schemas.openxmlformats.org/officeDocument/2006/relationships/image" Target="../media/image170.png"/><Relationship Id="rId24" Type="http://schemas.openxmlformats.org/officeDocument/2006/relationships/image" Target="../media/image193.png"/><Relationship Id="rId5" Type="http://schemas.openxmlformats.org/officeDocument/2006/relationships/image" Target="../media/image163.png"/><Relationship Id="rId15" Type="http://schemas.openxmlformats.org/officeDocument/2006/relationships/image" Target="../media/image148.png"/><Relationship Id="rId23" Type="http://schemas.openxmlformats.org/officeDocument/2006/relationships/image" Target="../media/image192.png"/><Relationship Id="rId10" Type="http://schemas.openxmlformats.org/officeDocument/2006/relationships/image" Target="../media/image169.png"/><Relationship Id="rId19" Type="http://schemas.openxmlformats.org/officeDocument/2006/relationships/image" Target="../media/image87.png"/><Relationship Id="rId4" Type="http://schemas.openxmlformats.org/officeDocument/2006/relationships/image" Target="../media/image162.png"/><Relationship Id="rId9" Type="http://schemas.openxmlformats.org/officeDocument/2006/relationships/image" Target="../media/image168.png"/><Relationship Id="rId14" Type="http://schemas.openxmlformats.org/officeDocument/2006/relationships/image" Target="../media/image173.png"/><Relationship Id="rId22" Type="http://schemas.openxmlformats.org/officeDocument/2006/relationships/image" Target="../media/image191.png"/></Relationships>
</file>

<file path=ppt/slides/_rels/slide44.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55.png"/><Relationship Id="rId18" Type="http://schemas.openxmlformats.org/officeDocument/2006/relationships/image" Target="../media/image147.png"/><Relationship Id="rId3" Type="http://schemas.openxmlformats.org/officeDocument/2006/relationships/image" Target="../media/image133.png"/><Relationship Id="rId21" Type="http://schemas.openxmlformats.org/officeDocument/2006/relationships/image" Target="../media/image197.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58.png"/><Relationship Id="rId2" Type="http://schemas.openxmlformats.org/officeDocument/2006/relationships/notesSlide" Target="../notesSlides/notesSlide25.xml"/><Relationship Id="rId16" Type="http://schemas.openxmlformats.org/officeDocument/2006/relationships/image" Target="../media/image195.png"/><Relationship Id="rId20" Type="http://schemas.openxmlformats.org/officeDocument/2006/relationships/image" Target="../media/image196.png"/><Relationship Id="rId1" Type="http://schemas.openxmlformats.org/officeDocument/2006/relationships/slideLayout" Target="../slideLayouts/slideLayout2.xml"/><Relationship Id="rId6" Type="http://schemas.openxmlformats.org/officeDocument/2006/relationships/image" Target="../media/image152.png"/><Relationship Id="rId11" Type="http://schemas.openxmlformats.org/officeDocument/2006/relationships/image" Target="../media/image140.png"/><Relationship Id="rId5" Type="http://schemas.openxmlformats.org/officeDocument/2006/relationships/image" Target="../media/image151.png"/><Relationship Id="rId15" Type="http://schemas.openxmlformats.org/officeDocument/2006/relationships/image" Target="../media/image157.png"/><Relationship Id="rId10" Type="http://schemas.openxmlformats.org/officeDocument/2006/relationships/image" Target="../media/image194.png"/><Relationship Id="rId19" Type="http://schemas.openxmlformats.org/officeDocument/2006/relationships/image" Target="../media/image159.png"/><Relationship Id="rId4" Type="http://schemas.openxmlformats.org/officeDocument/2006/relationships/image" Target="../media/image132.png"/><Relationship Id="rId9" Type="http://schemas.openxmlformats.org/officeDocument/2006/relationships/image" Target="../media/image153.png"/><Relationship Id="rId14" Type="http://schemas.openxmlformats.org/officeDocument/2006/relationships/image" Target="../media/image1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00.png"/><Relationship Id="rId12" Type="http://schemas.openxmlformats.org/officeDocument/2006/relationships/image" Target="../media/image204.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99.png"/><Relationship Id="rId11" Type="http://schemas.openxmlformats.org/officeDocument/2006/relationships/image" Target="../media/image203.png"/><Relationship Id="rId5" Type="http://schemas.openxmlformats.org/officeDocument/2006/relationships/image" Target="../media/image67.png"/><Relationship Id="rId10" Type="http://schemas.openxmlformats.org/officeDocument/2006/relationships/image" Target="../media/image202.png"/><Relationship Id="rId4" Type="http://schemas.openxmlformats.org/officeDocument/2006/relationships/image" Target="../media/image25.png"/><Relationship Id="rId9" Type="http://schemas.openxmlformats.org/officeDocument/2006/relationships/image" Target="../media/image20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00.png"/><Relationship Id="rId11" Type="http://schemas.openxmlformats.org/officeDocument/2006/relationships/image" Target="../media/image204.png"/><Relationship Id="rId5" Type="http://schemas.openxmlformats.org/officeDocument/2006/relationships/image" Target="../media/image67.png"/><Relationship Id="rId10" Type="http://schemas.openxmlformats.org/officeDocument/2006/relationships/image" Target="../media/image203.png"/><Relationship Id="rId4" Type="http://schemas.openxmlformats.org/officeDocument/2006/relationships/image" Target="../media/image25.png"/><Relationship Id="rId9" Type="http://schemas.openxmlformats.org/officeDocument/2006/relationships/image" Target="../media/image202.png"/></Relationships>
</file>

<file path=ppt/slides/_rels/slide51.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206.png"/><Relationship Id="rId7" Type="http://schemas.openxmlformats.org/officeDocument/2006/relationships/image" Target="../media/image210.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09.png"/><Relationship Id="rId5" Type="http://schemas.openxmlformats.org/officeDocument/2006/relationships/image" Target="../media/image208.png"/><Relationship Id="rId4" Type="http://schemas.openxmlformats.org/officeDocument/2006/relationships/image" Target="../media/image207.png"/></Relationships>
</file>

<file path=ppt/slides/_rels/slide52.xml.rels><?xml version="1.0" encoding="UTF-8" standalone="yes"?>
<Relationships xmlns="http://schemas.openxmlformats.org/package/2006/relationships"><Relationship Id="rId8" Type="http://schemas.openxmlformats.org/officeDocument/2006/relationships/image" Target="../media/image217.png"/><Relationship Id="rId3" Type="http://schemas.openxmlformats.org/officeDocument/2006/relationships/image" Target="../media/image212.png"/><Relationship Id="rId7" Type="http://schemas.openxmlformats.org/officeDocument/2006/relationships/image" Target="../media/image216.png"/><Relationship Id="rId12" Type="http://schemas.openxmlformats.org/officeDocument/2006/relationships/image" Target="../media/image22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215.png"/><Relationship Id="rId11" Type="http://schemas.openxmlformats.org/officeDocument/2006/relationships/image" Target="../media/image220.png"/><Relationship Id="rId5" Type="http://schemas.openxmlformats.org/officeDocument/2006/relationships/image" Target="../media/image214.png"/><Relationship Id="rId10" Type="http://schemas.openxmlformats.org/officeDocument/2006/relationships/image" Target="../media/image219.png"/><Relationship Id="rId4" Type="http://schemas.openxmlformats.org/officeDocument/2006/relationships/image" Target="../media/image213.png"/><Relationship Id="rId9" Type="http://schemas.openxmlformats.org/officeDocument/2006/relationships/image" Target="../media/image218.png"/></Relationships>
</file>

<file path=ppt/slides/_rels/slide53.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22.png"/><Relationship Id="rId7" Type="http://schemas.openxmlformats.org/officeDocument/2006/relationships/image" Target="../media/image226.png"/><Relationship Id="rId12" Type="http://schemas.openxmlformats.org/officeDocument/2006/relationships/image" Target="../media/image221.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25.png"/><Relationship Id="rId11" Type="http://schemas.openxmlformats.org/officeDocument/2006/relationships/image" Target="../media/image217.png"/><Relationship Id="rId5" Type="http://schemas.openxmlformats.org/officeDocument/2006/relationships/image" Target="../media/image224.png"/><Relationship Id="rId10" Type="http://schemas.openxmlformats.org/officeDocument/2006/relationships/image" Target="../media/image219.png"/><Relationship Id="rId4" Type="http://schemas.openxmlformats.org/officeDocument/2006/relationships/image" Target="../media/image223.png"/><Relationship Id="rId9" Type="http://schemas.openxmlformats.org/officeDocument/2006/relationships/image" Target="../media/image227.png"/></Relationships>
</file>

<file path=ppt/slides/_rels/slide54.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233.png"/><Relationship Id="rId3" Type="http://schemas.openxmlformats.org/officeDocument/2006/relationships/image" Target="../media/image24.png"/><Relationship Id="rId7" Type="http://schemas.openxmlformats.org/officeDocument/2006/relationships/image" Target="../media/image232.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31.png"/><Relationship Id="rId5" Type="http://schemas.openxmlformats.org/officeDocument/2006/relationships/image" Target="../media/image230.png"/><Relationship Id="rId10" Type="http://schemas.openxmlformats.org/officeDocument/2006/relationships/image" Target="../media/image235.png"/><Relationship Id="rId4" Type="http://schemas.openxmlformats.org/officeDocument/2006/relationships/image" Target="../media/image229.png"/><Relationship Id="rId9" Type="http://schemas.openxmlformats.org/officeDocument/2006/relationships/image" Target="../media/image234.png"/></Relationships>
</file>

<file path=ppt/slides/_rels/slide56.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244.png"/><Relationship Id="rId3" Type="http://schemas.openxmlformats.org/officeDocument/2006/relationships/image" Target="../media/image238.png"/><Relationship Id="rId7" Type="http://schemas.openxmlformats.org/officeDocument/2006/relationships/image" Target="../media/image10.png"/><Relationship Id="rId12" Type="http://schemas.openxmlformats.org/officeDocument/2006/relationships/image" Target="../media/image116.png"/><Relationship Id="rId2"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243.png"/><Relationship Id="rId5" Type="http://schemas.openxmlformats.org/officeDocument/2006/relationships/image" Target="../media/image114.png"/><Relationship Id="rId15" Type="http://schemas.openxmlformats.org/officeDocument/2006/relationships/image" Target="../media/image246.png"/><Relationship Id="rId10" Type="http://schemas.openxmlformats.org/officeDocument/2006/relationships/image" Target="../media/image242.png"/><Relationship Id="rId4" Type="http://schemas.openxmlformats.org/officeDocument/2006/relationships/image" Target="../media/image239.png"/><Relationship Id="rId9" Type="http://schemas.openxmlformats.org/officeDocument/2006/relationships/image" Target="../media/image241.png"/><Relationship Id="rId14" Type="http://schemas.openxmlformats.org/officeDocument/2006/relationships/image" Target="../media/image245.png"/></Relationships>
</file>

<file path=ppt/slides/_rels/slide58.xml.rels><?xml version="1.0" encoding="UTF-8" standalone="yes"?>
<Relationships xmlns="http://schemas.openxmlformats.org/package/2006/relationships"><Relationship Id="rId8" Type="http://schemas.openxmlformats.org/officeDocument/2006/relationships/image" Target="../media/image251.png"/><Relationship Id="rId13" Type="http://schemas.openxmlformats.org/officeDocument/2006/relationships/image" Target="../media/image244.png"/><Relationship Id="rId3" Type="http://schemas.openxmlformats.org/officeDocument/2006/relationships/image" Target="../media/image248.png"/><Relationship Id="rId7" Type="http://schemas.openxmlformats.org/officeDocument/2006/relationships/image" Target="../media/image10.png"/><Relationship Id="rId12" Type="http://schemas.openxmlformats.org/officeDocument/2006/relationships/image" Target="../media/image116.png"/><Relationship Id="rId2" Type="http://schemas.openxmlformats.org/officeDocument/2006/relationships/image" Target="../media/image247.png"/><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253.png"/><Relationship Id="rId5" Type="http://schemas.openxmlformats.org/officeDocument/2006/relationships/image" Target="../media/image114.png"/><Relationship Id="rId15" Type="http://schemas.openxmlformats.org/officeDocument/2006/relationships/image" Target="../media/image246.png"/><Relationship Id="rId10" Type="http://schemas.openxmlformats.org/officeDocument/2006/relationships/image" Target="../media/image242.png"/><Relationship Id="rId4" Type="http://schemas.openxmlformats.org/officeDocument/2006/relationships/image" Target="../media/image249.png"/><Relationship Id="rId9" Type="http://schemas.openxmlformats.org/officeDocument/2006/relationships/image" Target="../media/image252.png"/><Relationship Id="rId14" Type="http://schemas.openxmlformats.org/officeDocument/2006/relationships/image" Target="../media/image245.png"/></Relationships>
</file>

<file path=ppt/slides/_rels/slide59.xml.rels><?xml version="1.0" encoding="UTF-8" standalone="yes"?>
<Relationships xmlns="http://schemas.openxmlformats.org/package/2006/relationships"><Relationship Id="rId8" Type="http://schemas.openxmlformats.org/officeDocument/2006/relationships/image" Target="../media/image259.png"/><Relationship Id="rId3" Type="http://schemas.openxmlformats.org/officeDocument/2006/relationships/image" Target="../media/image255.png"/><Relationship Id="rId7" Type="http://schemas.openxmlformats.org/officeDocument/2006/relationships/image" Target="../media/image258.png"/><Relationship Id="rId2" Type="http://schemas.openxmlformats.org/officeDocument/2006/relationships/image" Target="../media/image254.png"/><Relationship Id="rId1" Type="http://schemas.openxmlformats.org/officeDocument/2006/relationships/slideLayout" Target="../slideLayouts/slideLayout2.xml"/><Relationship Id="rId6" Type="http://schemas.openxmlformats.org/officeDocument/2006/relationships/image" Target="../media/image232.png"/><Relationship Id="rId5" Type="http://schemas.openxmlformats.org/officeDocument/2006/relationships/image" Target="../media/image257.png"/><Relationship Id="rId4" Type="http://schemas.openxmlformats.org/officeDocument/2006/relationships/image" Target="../media/image256.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265.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64.png"/><Relationship Id="rId5" Type="http://schemas.openxmlformats.org/officeDocument/2006/relationships/image" Target="../media/image263.png"/><Relationship Id="rId4" Type="http://schemas.openxmlformats.org/officeDocument/2006/relationships/image" Target="../media/image262.png"/></Relationships>
</file>

<file path=ppt/slides/_rels/slide63.xml.rels><?xml version="1.0" encoding="UTF-8" standalone="yes"?>
<Relationships xmlns="http://schemas.openxmlformats.org/package/2006/relationships"><Relationship Id="rId3" Type="http://schemas.openxmlformats.org/officeDocument/2006/relationships/image" Target="../media/image266.png"/><Relationship Id="rId7" Type="http://schemas.openxmlformats.org/officeDocument/2006/relationships/image" Target="../media/image270.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269.png"/><Relationship Id="rId5" Type="http://schemas.openxmlformats.org/officeDocument/2006/relationships/image" Target="../media/image268.png"/><Relationship Id="rId4" Type="http://schemas.openxmlformats.org/officeDocument/2006/relationships/image" Target="../media/image267.png"/></Relationships>
</file>

<file path=ppt/slides/_rels/slide64.xml.rels><?xml version="1.0" encoding="UTF-8" standalone="yes"?>
<Relationships xmlns="http://schemas.openxmlformats.org/package/2006/relationships"><Relationship Id="rId3" Type="http://schemas.openxmlformats.org/officeDocument/2006/relationships/image" Target="../media/image271.png"/><Relationship Id="rId7" Type="http://schemas.openxmlformats.org/officeDocument/2006/relationships/image" Target="../media/image265.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274.png"/><Relationship Id="rId5" Type="http://schemas.openxmlformats.org/officeDocument/2006/relationships/image" Target="../media/image273.png"/><Relationship Id="rId4" Type="http://schemas.openxmlformats.org/officeDocument/2006/relationships/image" Target="../media/image272.png"/></Relationships>
</file>

<file path=ppt/slides/_rels/slide65.xml.rels><?xml version="1.0" encoding="UTF-8" standalone="yes"?>
<Relationships xmlns="http://schemas.openxmlformats.org/package/2006/relationships"><Relationship Id="rId3" Type="http://schemas.openxmlformats.org/officeDocument/2006/relationships/image" Target="../media/image2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7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0.png"/><Relationship Id="rId7" Type="http://schemas.openxmlformats.org/officeDocument/2006/relationships/image" Target="../media/image284.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283.png"/><Relationship Id="rId5" Type="http://schemas.openxmlformats.org/officeDocument/2006/relationships/image" Target="../media/image282.png"/><Relationship Id="rId4" Type="http://schemas.openxmlformats.org/officeDocument/2006/relationships/image" Target="../media/image28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9AF24570-08D5-4992-9C33-6F18D4587C29}" type="datetime1">
              <a:rPr lang="en-US"/>
              <a:pPr>
                <a:defRPr/>
              </a:pPr>
              <a:t>2/11/2020</a:t>
            </a:fld>
            <a:endParaRPr lang="en-US" altLang="en-US"/>
          </a:p>
        </p:txBody>
      </p:sp>
      <p:sp>
        <p:nvSpPr>
          <p:cNvPr id="6" name="Rectangle 6"/>
          <p:cNvSpPr>
            <a:spLocks noGrp="1" noChangeArrowheads="1"/>
          </p:cNvSpPr>
          <p:nvPr>
            <p:ph type="sldNum" sz="quarter" idx="12"/>
          </p:nvPr>
        </p:nvSpPr>
        <p:spPr/>
        <p:txBody>
          <a:bodyPr/>
          <a:lstStyle/>
          <a:p>
            <a:pPr>
              <a:defRPr/>
            </a:pPr>
            <a:fld id="{1666B6AA-CABA-4CF7-A11C-7C3DEED3CEEA}" type="slidenum">
              <a:rPr lang="he-IL" altLang="en-US"/>
              <a:pPr>
                <a:defRPr/>
              </a:pPr>
              <a:t>1</a:t>
            </a:fld>
            <a:endParaRPr lang="en-US" altLang="en-US"/>
          </a:p>
        </p:txBody>
      </p:sp>
      <p:sp>
        <p:nvSpPr>
          <p:cNvPr id="3077" name="Rectangle 2"/>
          <p:cNvSpPr>
            <a:spLocks noGrp="1" noChangeArrowheads="1"/>
          </p:cNvSpPr>
          <p:nvPr>
            <p:ph type="ctrTitle"/>
          </p:nvPr>
        </p:nvSpPr>
        <p:spPr>
          <a:xfrm>
            <a:off x="644525" y="1193800"/>
            <a:ext cx="7854898" cy="3384550"/>
          </a:xfrm>
        </p:spPr>
        <p:txBody>
          <a:bodyPr/>
          <a:lstStyle/>
          <a:p>
            <a:pPr algn="ctr" eaLnBrk="1" hangingPunct="1"/>
            <a:r>
              <a:rPr lang="en-US" altLang="en-US" sz="4400"/>
              <a:t>CSE3400</a:t>
            </a:r>
            <a:r>
              <a:rPr lang="en-US" altLang="en-US" sz="6600"/>
              <a:t> </a:t>
            </a:r>
            <a:r>
              <a:rPr lang="en-US" altLang="en-US" sz="4400"/>
              <a:t>Intro to Cyber-Security: </a:t>
            </a:r>
            <a:br>
              <a:rPr lang="en-US" altLang="en-US" sz="4400"/>
            </a:br>
            <a:r>
              <a:rPr lang="en-US" altLang="en-US" sz="6000"/>
              <a:t>Crypto-Hash Functions</a:t>
            </a:r>
            <a:br>
              <a:rPr lang="en-US" altLang="en-US" sz="4000"/>
            </a:br>
            <a:r>
              <a:rPr lang="en-US" altLang="en-US" sz="4000"/>
              <a:t>And applications</a:t>
            </a:r>
            <a:endParaRPr lang="en-US" altLang="en-US" sz="8000"/>
          </a:p>
        </p:txBody>
      </p:sp>
      <p:sp>
        <p:nvSpPr>
          <p:cNvPr id="3078" name="Rectangle 3"/>
          <p:cNvSpPr>
            <a:spLocks noGrp="1" noChangeArrowheads="1"/>
          </p:cNvSpPr>
          <p:nvPr>
            <p:ph type="subTitle" idx="1"/>
          </p:nvPr>
        </p:nvSpPr>
        <p:spPr>
          <a:xfrm>
            <a:off x="457200" y="4167240"/>
            <a:ext cx="8305800" cy="1752600"/>
          </a:xfrm>
        </p:spPr>
        <p:txBody>
          <a:bodyPr/>
          <a:lstStyle/>
          <a:p>
            <a:pPr algn="ctr" eaLnBrk="1" hangingPunct="1">
              <a:lnSpc>
                <a:spcPct val="80000"/>
              </a:lnSpc>
            </a:pPr>
            <a:r>
              <a:rPr lang="en-US" altLang="en-US" sz="2400"/>
              <a:t>Prof. Amir Herzberg</a:t>
            </a:r>
          </a:p>
          <a:p>
            <a:pPr algn="ctr" eaLnBrk="1" hangingPunct="1">
              <a:lnSpc>
                <a:spcPct val="80000"/>
              </a:lnSpc>
            </a:pPr>
            <a:endParaRPr lang="en-US" altLang="en-US" sz="2400"/>
          </a:p>
          <a:p>
            <a:pPr algn="ctr" eaLnBrk="1" hangingPunct="1">
              <a:lnSpc>
                <a:spcPct val="80000"/>
              </a:lnSpc>
            </a:pPr>
            <a:r>
              <a:rPr lang="en-US" altLang="en-US" sz="2400"/>
              <a:t>CSE dept., Univ. of Connecticut</a:t>
            </a:r>
          </a:p>
          <a:p>
            <a:pPr algn="ctr" eaLnBrk="1" hangingPunct="1">
              <a:lnSpc>
                <a:spcPct val="80000"/>
              </a:lnSpc>
            </a:pPr>
            <a:endParaRPr lang="en-US" altLang="en-US" sz="2400"/>
          </a:p>
          <a:p>
            <a:pPr algn="ctr" eaLnBrk="1" hangingPunct="1">
              <a:lnSpc>
                <a:spcPct val="80000"/>
              </a:lnSpc>
            </a:pPr>
            <a:r>
              <a:rPr lang="en-US" altLang="en-US" sz="2400"/>
              <a:t>Last updated: </a:t>
            </a:r>
            <a:fld id="{148B4F21-8FF1-47D1-BAB7-A1AF2C7EF6DB}" type="datetime2">
              <a:rPr lang="en-US" altLang="en-US" sz="2400"/>
              <a:pPr algn="ctr" eaLnBrk="1" hangingPunct="1">
                <a:lnSpc>
                  <a:spcPct val="80000"/>
                </a:lnSpc>
              </a:pPr>
              <a:t>Tuesday, February 11, 2020</a:t>
            </a:fld>
            <a:endParaRPr lang="en-US" altLang="en-US" sz="2400"/>
          </a:p>
          <a:p>
            <a:pPr algn="ctr" eaLnBrk="1" hangingPunct="1">
              <a:lnSpc>
                <a:spcPct val="80000"/>
              </a:lnSpc>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Date Placeholder 3"/>
          <p:cNvSpPr>
            <a:spLocks noGrp="1"/>
          </p:cNvSpPr>
          <p:nvPr>
            <p:ph type="dt" sz="quarter" idx="10"/>
          </p:nvPr>
        </p:nvSpPr>
        <p:spPr/>
        <p:txBody>
          <a:bodyPr/>
          <a:lstStyle/>
          <a:p>
            <a:pPr>
              <a:defRPr/>
            </a:pPr>
            <a:fld id="{5963094F-0EAA-4A19-994A-D6375DF8DEA5}" type="datetime1">
              <a:rPr lang="en-US"/>
              <a:pPr>
                <a:defRPr/>
              </a:pPr>
              <a:t>2/11/2020</a:t>
            </a:fld>
            <a:endParaRPr lang="en-US" altLang="en-US"/>
          </a:p>
        </p:txBody>
      </p:sp>
      <p:sp>
        <p:nvSpPr>
          <p:cNvPr id="57" name="Slide Number Placeholder 5"/>
          <p:cNvSpPr>
            <a:spLocks noGrp="1"/>
          </p:cNvSpPr>
          <p:nvPr>
            <p:ph type="sldNum" sz="quarter" idx="12"/>
          </p:nvPr>
        </p:nvSpPr>
        <p:spPr/>
        <p:txBody>
          <a:bodyPr/>
          <a:lstStyle/>
          <a:p>
            <a:pPr>
              <a:defRPr/>
            </a:pPr>
            <a:fld id="{726D130C-7E39-4412-B968-294F5537C9B1}" type="slidenum">
              <a:rPr lang="he-IL" altLang="en-US"/>
              <a:pPr>
                <a:defRPr/>
              </a:pPr>
              <a:t>10</a:t>
            </a:fld>
            <a:endParaRPr lang="en-US" altLang="en-US"/>
          </a:p>
        </p:txBody>
      </p:sp>
      <p:sp>
        <p:nvSpPr>
          <p:cNvPr id="56325" name="Rectangle 2"/>
          <p:cNvSpPr>
            <a:spLocks noGrp="1" noChangeArrowheads="1"/>
          </p:cNvSpPr>
          <p:nvPr>
            <p:ph type="title"/>
          </p:nvPr>
        </p:nvSpPr>
        <p:spPr>
          <a:xfrm>
            <a:off x="390525" y="228600"/>
            <a:ext cx="8537575" cy="74084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Birthday paradox – keyed CRHF</a:t>
            </a:r>
          </a:p>
        </p:txBody>
      </p:sp>
      <p:grpSp>
        <p:nvGrpSpPr>
          <p:cNvPr id="56331" name="Group 8"/>
          <p:cNvGrpSpPr>
            <a:grpSpLocks/>
          </p:cNvGrpSpPr>
          <p:nvPr/>
        </p:nvGrpSpPr>
        <p:grpSpPr bwMode="auto">
          <a:xfrm>
            <a:off x="4704033" y="1419994"/>
            <a:ext cx="1519237" cy="2093912"/>
            <a:chOff x="2879" y="1649"/>
            <a:chExt cx="957" cy="1319"/>
          </a:xfrm>
        </p:grpSpPr>
        <p:sp>
          <p:nvSpPr>
            <p:cNvPr id="56376" name="Oval 9"/>
            <p:cNvSpPr>
              <a:spLocks noChangeArrowheads="1"/>
            </p:cNvSpPr>
            <p:nvPr/>
          </p:nvSpPr>
          <p:spPr bwMode="auto">
            <a:xfrm>
              <a:off x="2879" y="1649"/>
              <a:ext cx="958" cy="1320"/>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7" name="Oval 10"/>
            <p:cNvSpPr>
              <a:spLocks noChangeArrowheads="1"/>
            </p:cNvSpPr>
            <p:nvPr/>
          </p:nvSpPr>
          <p:spPr bwMode="auto">
            <a:xfrm>
              <a:off x="2879" y="1649"/>
              <a:ext cx="958" cy="1320"/>
            </a:xfrm>
            <a:prstGeom prst="ellipse">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32" name="Rectangle 11"/>
          <p:cNvSpPr>
            <a:spLocks noChangeArrowheads="1"/>
          </p:cNvSpPr>
          <p:nvPr/>
        </p:nvSpPr>
        <p:spPr bwMode="auto">
          <a:xfrm>
            <a:off x="5077987" y="2271688"/>
            <a:ext cx="3063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Pre</a:t>
            </a:r>
          </a:p>
        </p:txBody>
      </p:sp>
      <p:sp>
        <p:nvSpPr>
          <p:cNvPr id="56333" name="Rectangle 12"/>
          <p:cNvSpPr>
            <a:spLocks noChangeArrowheads="1"/>
          </p:cNvSpPr>
          <p:nvPr/>
        </p:nvSpPr>
        <p:spPr bwMode="auto">
          <a:xfrm>
            <a:off x="5374850" y="2271688"/>
            <a:ext cx="777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a:t>
            </a:r>
          </a:p>
        </p:txBody>
      </p:sp>
      <p:sp>
        <p:nvSpPr>
          <p:cNvPr id="56334" name="Rectangle 13"/>
          <p:cNvSpPr>
            <a:spLocks noChangeArrowheads="1"/>
          </p:cNvSpPr>
          <p:nvPr/>
        </p:nvSpPr>
        <p:spPr bwMode="auto">
          <a:xfrm>
            <a:off x="5446287" y="2271688"/>
            <a:ext cx="5603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image</a:t>
            </a:r>
          </a:p>
        </p:txBody>
      </p:sp>
      <p:sp>
        <p:nvSpPr>
          <p:cNvPr id="56335" name="Rectangle 14"/>
          <p:cNvSpPr>
            <a:spLocks noChangeArrowheads="1"/>
          </p:cNvSpPr>
          <p:nvPr/>
        </p:nvSpPr>
        <p:spPr bwMode="auto">
          <a:xfrm>
            <a:off x="5266900" y="25320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36" name="Rectangle 15"/>
          <p:cNvSpPr>
            <a:spLocks noChangeArrowheads="1"/>
          </p:cNvSpPr>
          <p:nvPr/>
        </p:nvSpPr>
        <p:spPr bwMode="auto">
          <a:xfrm>
            <a:off x="5362150" y="2532038"/>
            <a:ext cx="1158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0</a:t>
            </a:r>
          </a:p>
        </p:txBody>
      </p:sp>
      <p:sp>
        <p:nvSpPr>
          <p:cNvPr id="56337" name="Rectangle 16"/>
          <p:cNvSpPr>
            <a:spLocks noChangeArrowheads="1"/>
          </p:cNvSpPr>
          <p:nvPr/>
        </p:nvSpPr>
        <p:spPr bwMode="auto">
          <a:xfrm>
            <a:off x="5481212" y="2532038"/>
            <a:ext cx="587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38" name="Rectangle 17"/>
          <p:cNvSpPr>
            <a:spLocks noChangeArrowheads="1"/>
          </p:cNvSpPr>
          <p:nvPr/>
        </p:nvSpPr>
        <p:spPr bwMode="auto">
          <a:xfrm>
            <a:off x="5528837" y="2532038"/>
            <a:ext cx="1158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1</a:t>
            </a:r>
          </a:p>
        </p:txBody>
      </p:sp>
      <p:sp>
        <p:nvSpPr>
          <p:cNvPr id="56339" name="Rectangle 18"/>
          <p:cNvSpPr>
            <a:spLocks noChangeArrowheads="1"/>
          </p:cNvSpPr>
          <p:nvPr/>
        </p:nvSpPr>
        <p:spPr bwMode="auto">
          <a:xfrm>
            <a:off x="5635200" y="25320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0" name="Rectangle 19"/>
          <p:cNvSpPr>
            <a:spLocks noChangeArrowheads="1"/>
          </p:cNvSpPr>
          <p:nvPr/>
        </p:nvSpPr>
        <p:spPr bwMode="auto">
          <a:xfrm>
            <a:off x="5730450" y="2532038"/>
            <a:ext cx="77787" cy="18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200" i="1">
                <a:solidFill>
                  <a:srgbClr val="000000"/>
                </a:solidFill>
                <a:latin typeface="Times New Roman" pitchFamily="18" charset="0"/>
              </a:rPr>
              <a:t>*</a:t>
            </a:r>
          </a:p>
        </p:txBody>
      </p:sp>
      <p:grpSp>
        <p:nvGrpSpPr>
          <p:cNvPr id="56341" name="Group 20"/>
          <p:cNvGrpSpPr>
            <a:grpSpLocks/>
          </p:cNvGrpSpPr>
          <p:nvPr/>
        </p:nvGrpSpPr>
        <p:grpSpPr bwMode="auto">
          <a:xfrm>
            <a:off x="7517975" y="1730351"/>
            <a:ext cx="1328737" cy="1471612"/>
            <a:chOff x="4615" y="1871"/>
            <a:chExt cx="837" cy="927"/>
          </a:xfrm>
        </p:grpSpPr>
        <p:sp>
          <p:nvSpPr>
            <p:cNvPr id="56374" name="Oval 21"/>
            <p:cNvSpPr>
              <a:spLocks noChangeArrowheads="1"/>
            </p:cNvSpPr>
            <p:nvPr/>
          </p:nvSpPr>
          <p:spPr bwMode="auto">
            <a:xfrm>
              <a:off x="4615" y="1871"/>
              <a:ext cx="838" cy="928"/>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5" name="Oval 22"/>
            <p:cNvSpPr>
              <a:spLocks noChangeArrowheads="1"/>
            </p:cNvSpPr>
            <p:nvPr/>
          </p:nvSpPr>
          <p:spPr bwMode="auto">
            <a:xfrm>
              <a:off x="4615" y="1871"/>
              <a:ext cx="838" cy="928"/>
            </a:xfrm>
            <a:prstGeom prst="ellipse">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42" name="Rectangle 23"/>
          <p:cNvSpPr>
            <a:spLocks noChangeArrowheads="1"/>
          </p:cNvSpPr>
          <p:nvPr/>
        </p:nvSpPr>
        <p:spPr bwMode="auto">
          <a:xfrm>
            <a:off x="7903737" y="2449488"/>
            <a:ext cx="5857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Range</a:t>
            </a:r>
          </a:p>
        </p:txBody>
      </p:sp>
      <p:sp>
        <p:nvSpPr>
          <p:cNvPr id="56343" name="Rectangle 24"/>
          <p:cNvSpPr>
            <a:spLocks noChangeArrowheads="1"/>
          </p:cNvSpPr>
          <p:nvPr/>
        </p:nvSpPr>
        <p:spPr bwMode="auto">
          <a:xfrm>
            <a:off x="7927550" y="27225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4" name="Rectangle 25"/>
          <p:cNvSpPr>
            <a:spLocks noChangeArrowheads="1"/>
          </p:cNvSpPr>
          <p:nvPr/>
        </p:nvSpPr>
        <p:spPr bwMode="auto">
          <a:xfrm>
            <a:off x="8022800" y="2722538"/>
            <a:ext cx="1158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0</a:t>
            </a:r>
          </a:p>
        </p:txBody>
      </p:sp>
      <p:sp>
        <p:nvSpPr>
          <p:cNvPr id="56345" name="Rectangle 26"/>
          <p:cNvSpPr>
            <a:spLocks noChangeArrowheads="1"/>
          </p:cNvSpPr>
          <p:nvPr/>
        </p:nvSpPr>
        <p:spPr bwMode="auto">
          <a:xfrm>
            <a:off x="8141862" y="2722538"/>
            <a:ext cx="587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6" name="Rectangle 27"/>
          <p:cNvSpPr>
            <a:spLocks noChangeArrowheads="1"/>
          </p:cNvSpPr>
          <p:nvPr/>
        </p:nvSpPr>
        <p:spPr bwMode="auto">
          <a:xfrm>
            <a:off x="8189487" y="2722538"/>
            <a:ext cx="1158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1</a:t>
            </a:r>
          </a:p>
        </p:txBody>
      </p:sp>
      <p:sp>
        <p:nvSpPr>
          <p:cNvPr id="56347" name="Rectangle 28"/>
          <p:cNvSpPr>
            <a:spLocks noChangeArrowheads="1"/>
          </p:cNvSpPr>
          <p:nvPr/>
        </p:nvSpPr>
        <p:spPr bwMode="auto">
          <a:xfrm>
            <a:off x="8295850" y="27225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8" name="Rectangle 29"/>
          <p:cNvSpPr>
            <a:spLocks noChangeArrowheads="1"/>
          </p:cNvSpPr>
          <p:nvPr/>
        </p:nvSpPr>
        <p:spPr bwMode="auto">
          <a:xfrm>
            <a:off x="8391100" y="2722538"/>
            <a:ext cx="84137" cy="18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200" i="1">
                <a:solidFill>
                  <a:srgbClr val="000000"/>
                </a:solidFill>
                <a:latin typeface="Times New Roman" pitchFamily="18" charset="0"/>
              </a:rPr>
              <a:t>L</a:t>
            </a:r>
          </a:p>
        </p:txBody>
      </p:sp>
      <p:sp>
        <p:nvSpPr>
          <p:cNvPr id="56349" name="Freeform 30"/>
          <p:cNvSpPr>
            <a:spLocks noChangeArrowheads="1"/>
          </p:cNvSpPr>
          <p:nvPr/>
        </p:nvSpPr>
        <p:spPr bwMode="auto">
          <a:xfrm>
            <a:off x="5422475" y="2057376"/>
            <a:ext cx="2333625" cy="173037"/>
          </a:xfrm>
          <a:custGeom>
            <a:avLst/>
            <a:gdLst>
              <a:gd name="T0" fmla="*/ 2147483647 w 3144"/>
              <a:gd name="T1" fmla="*/ 0 h 234"/>
              <a:gd name="T2" fmla="*/ 2147483647 w 3144"/>
              <a:gd name="T3" fmla="*/ 2147483647 h 234"/>
              <a:gd name="T4" fmla="*/ 2147483647 w 3144"/>
              <a:gd name="T5" fmla="*/ 2147483647 h 234"/>
              <a:gd name="T6" fmla="*/ 2147483647 w 3144"/>
              <a:gd name="T7" fmla="*/ 2147483647 h 234"/>
              <a:gd name="T8" fmla="*/ 2147483647 w 3144"/>
              <a:gd name="T9" fmla="*/ 2147483647 h 234"/>
              <a:gd name="T10" fmla="*/ 0 w 3144"/>
              <a:gd name="T11" fmla="*/ 2147483647 h 234"/>
              <a:gd name="T12" fmla="*/ 2147483647 w 3144"/>
              <a:gd name="T13" fmla="*/ 0 h 234"/>
              <a:gd name="T14" fmla="*/ 2147483647 w 3144"/>
              <a:gd name="T15" fmla="*/ 2147483647 h 234"/>
              <a:gd name="T16" fmla="*/ 2147483647 w 3144"/>
              <a:gd name="T17" fmla="*/ 2147483647 h 234"/>
              <a:gd name="T18" fmla="*/ 2147483647 w 3144"/>
              <a:gd name="T19" fmla="*/ 2147483647 h 234"/>
              <a:gd name="T20" fmla="*/ 2147483647 w 3144"/>
              <a:gd name="T21" fmla="*/ 2147483647 h 234"/>
              <a:gd name="T22" fmla="*/ 2147483647 w 3144"/>
              <a:gd name="T23" fmla="*/ 2147483647 h 234"/>
              <a:gd name="T24" fmla="*/ 2147483647 w 3144"/>
              <a:gd name="T25" fmla="*/ 2147483647 h 234"/>
              <a:gd name="T26" fmla="*/ 2147483647 w 3144"/>
              <a:gd name="T27" fmla="*/ 2147483647 h 234"/>
              <a:gd name="T28" fmla="*/ 2147483647 w 3144"/>
              <a:gd name="T29" fmla="*/ 2147483647 h 234"/>
              <a:gd name="T30" fmla="*/ 2147483647 w 3144"/>
              <a:gd name="T31" fmla="*/ 2147483647 h 234"/>
              <a:gd name="T32" fmla="*/ 2147483647 w 3144"/>
              <a:gd name="T33" fmla="*/ 2147483647 h 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4" h="234">
                <a:moveTo>
                  <a:pt x="9" y="0"/>
                </a:moveTo>
                <a:lnTo>
                  <a:pt x="3129" y="192"/>
                </a:lnTo>
                <a:cubicBezTo>
                  <a:pt x="3133" y="192"/>
                  <a:pt x="3137" y="196"/>
                  <a:pt x="3137" y="200"/>
                </a:cubicBezTo>
                <a:cubicBezTo>
                  <a:pt x="3136" y="204"/>
                  <a:pt x="3132" y="208"/>
                  <a:pt x="3128" y="207"/>
                </a:cubicBezTo>
                <a:lnTo>
                  <a:pt x="8" y="16"/>
                </a:lnTo>
                <a:cubicBezTo>
                  <a:pt x="4" y="16"/>
                  <a:pt x="0" y="12"/>
                  <a:pt x="0" y="8"/>
                </a:cubicBezTo>
                <a:cubicBezTo>
                  <a:pt x="1" y="4"/>
                  <a:pt x="5" y="0"/>
                  <a:pt x="9" y="0"/>
                </a:cubicBezTo>
                <a:close/>
                <a:moveTo>
                  <a:pt x="3087" y="162"/>
                </a:moveTo>
                <a:lnTo>
                  <a:pt x="3144" y="200"/>
                </a:lnTo>
                <a:lnTo>
                  <a:pt x="3082" y="232"/>
                </a:lnTo>
                <a:cubicBezTo>
                  <a:pt x="3079" y="234"/>
                  <a:pt x="3074" y="232"/>
                  <a:pt x="3072" y="228"/>
                </a:cubicBezTo>
                <a:cubicBezTo>
                  <a:pt x="3070" y="224"/>
                  <a:pt x="3071" y="219"/>
                  <a:pt x="3075" y="217"/>
                </a:cubicBezTo>
                <a:lnTo>
                  <a:pt x="3125" y="192"/>
                </a:lnTo>
                <a:lnTo>
                  <a:pt x="3124" y="206"/>
                </a:lnTo>
                <a:lnTo>
                  <a:pt x="3078" y="175"/>
                </a:lnTo>
                <a:cubicBezTo>
                  <a:pt x="3074" y="173"/>
                  <a:pt x="3073" y="168"/>
                  <a:pt x="3076" y="164"/>
                </a:cubicBezTo>
                <a:cubicBezTo>
                  <a:pt x="3078" y="160"/>
                  <a:pt x="3083" y="160"/>
                  <a:pt x="3087" y="162"/>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Freeform 31"/>
          <p:cNvSpPr>
            <a:spLocks noChangeArrowheads="1"/>
          </p:cNvSpPr>
          <p:nvPr/>
        </p:nvSpPr>
        <p:spPr bwMode="auto">
          <a:xfrm>
            <a:off x="5516137" y="2244701"/>
            <a:ext cx="2239963" cy="915987"/>
          </a:xfrm>
          <a:custGeom>
            <a:avLst/>
            <a:gdLst>
              <a:gd name="T0" fmla="*/ 2147483647 w 3017"/>
              <a:gd name="T1" fmla="*/ 2147483647 h 1234"/>
              <a:gd name="T2" fmla="*/ 2147483647 w 3017"/>
              <a:gd name="T3" fmla="*/ 2147483647 h 1234"/>
              <a:gd name="T4" fmla="*/ 2147483647 w 3017"/>
              <a:gd name="T5" fmla="*/ 2147483647 h 1234"/>
              <a:gd name="T6" fmla="*/ 2147483647 w 3017"/>
              <a:gd name="T7" fmla="*/ 2147483647 h 1234"/>
              <a:gd name="T8" fmla="*/ 2147483647 w 3017"/>
              <a:gd name="T9" fmla="*/ 2147483647 h 1234"/>
              <a:gd name="T10" fmla="*/ 818573207 w 3017"/>
              <a:gd name="T11" fmla="*/ 2147483647 h 1234"/>
              <a:gd name="T12" fmla="*/ 2147483647 w 3017"/>
              <a:gd name="T13" fmla="*/ 2147483647 h 1234"/>
              <a:gd name="T14" fmla="*/ 2147483647 w 3017"/>
              <a:gd name="T15" fmla="*/ 0 h 1234"/>
              <a:gd name="T16" fmla="*/ 2147483647 w 3017"/>
              <a:gd name="T17" fmla="*/ 2147483647 h 1234"/>
              <a:gd name="T18" fmla="*/ 2147483647 w 3017"/>
              <a:gd name="T19" fmla="*/ 2147483647 h 1234"/>
              <a:gd name="T20" fmla="*/ 2147483647 w 3017"/>
              <a:gd name="T21" fmla="*/ 2147483647 h 1234"/>
              <a:gd name="T22" fmla="*/ 2147483647 w 3017"/>
              <a:gd name="T23" fmla="*/ 2147483647 h 1234"/>
              <a:gd name="T24" fmla="*/ 2147483647 w 3017"/>
              <a:gd name="T25" fmla="*/ 2147483647 h 1234"/>
              <a:gd name="T26" fmla="*/ 2147483647 w 3017"/>
              <a:gd name="T27" fmla="*/ 2147483647 h 1234"/>
              <a:gd name="T28" fmla="*/ 2147483647 w 3017"/>
              <a:gd name="T29" fmla="*/ 2147483647 h 1234"/>
              <a:gd name="T30" fmla="*/ 2147483647 w 3017"/>
              <a:gd name="T31" fmla="*/ 2147483647 h 1234"/>
              <a:gd name="T32" fmla="*/ 2147483647 w 3017"/>
              <a:gd name="T33" fmla="*/ 0 h 1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17" h="1234">
                <a:moveTo>
                  <a:pt x="6" y="1217"/>
                </a:moveTo>
                <a:lnTo>
                  <a:pt x="3000" y="9"/>
                </a:lnTo>
                <a:cubicBezTo>
                  <a:pt x="3004" y="7"/>
                  <a:pt x="3008" y="9"/>
                  <a:pt x="3010" y="13"/>
                </a:cubicBezTo>
                <a:cubicBezTo>
                  <a:pt x="3012" y="17"/>
                  <a:pt x="3010" y="22"/>
                  <a:pt x="3006" y="24"/>
                </a:cubicBezTo>
                <a:lnTo>
                  <a:pt x="12" y="1232"/>
                </a:lnTo>
                <a:cubicBezTo>
                  <a:pt x="8" y="1234"/>
                  <a:pt x="4" y="1232"/>
                  <a:pt x="2" y="1228"/>
                </a:cubicBezTo>
                <a:cubicBezTo>
                  <a:pt x="0" y="1224"/>
                  <a:pt x="2" y="1219"/>
                  <a:pt x="6" y="1217"/>
                </a:cubicBezTo>
                <a:close/>
                <a:moveTo>
                  <a:pt x="2949" y="0"/>
                </a:moveTo>
                <a:lnTo>
                  <a:pt x="3017" y="10"/>
                </a:lnTo>
                <a:lnTo>
                  <a:pt x="2975" y="65"/>
                </a:lnTo>
                <a:cubicBezTo>
                  <a:pt x="2972" y="68"/>
                  <a:pt x="2967" y="69"/>
                  <a:pt x="2964" y="66"/>
                </a:cubicBezTo>
                <a:cubicBezTo>
                  <a:pt x="2960" y="64"/>
                  <a:pt x="2960" y="59"/>
                  <a:pt x="2962" y="55"/>
                </a:cubicBezTo>
                <a:lnTo>
                  <a:pt x="2996" y="11"/>
                </a:lnTo>
                <a:lnTo>
                  <a:pt x="3001" y="24"/>
                </a:lnTo>
                <a:lnTo>
                  <a:pt x="2946" y="16"/>
                </a:lnTo>
                <a:cubicBezTo>
                  <a:pt x="2942" y="15"/>
                  <a:pt x="2939" y="11"/>
                  <a:pt x="2940" y="7"/>
                </a:cubicBezTo>
                <a:cubicBezTo>
                  <a:pt x="2940" y="3"/>
                  <a:pt x="2944" y="0"/>
                  <a:pt x="2949" y="0"/>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6351" name="Group 32"/>
          <p:cNvGrpSpPr>
            <a:grpSpLocks/>
          </p:cNvGrpSpPr>
          <p:nvPr/>
        </p:nvGrpSpPr>
        <p:grpSpPr bwMode="auto">
          <a:xfrm>
            <a:off x="5238325" y="1968476"/>
            <a:ext cx="187325" cy="234950"/>
            <a:chOff x="3179" y="2021"/>
            <a:chExt cx="118" cy="148"/>
          </a:xfrm>
        </p:grpSpPr>
        <p:sp>
          <p:nvSpPr>
            <p:cNvPr id="56372" name="Rectangle 33"/>
            <p:cNvSpPr>
              <a:spLocks noChangeArrowheads="1"/>
            </p:cNvSpPr>
            <p:nvPr/>
          </p:nvSpPr>
          <p:spPr bwMode="auto">
            <a:xfrm>
              <a:off x="3179" y="2021"/>
              <a:ext cx="119" cy="149"/>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3" name="Rectangle 34"/>
            <p:cNvSpPr>
              <a:spLocks noChangeArrowheads="1"/>
            </p:cNvSpPr>
            <p:nvPr/>
          </p:nvSpPr>
          <p:spPr bwMode="auto">
            <a:xfrm>
              <a:off x="3179" y="2021"/>
              <a:ext cx="119" cy="149"/>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52" name="Rectangle 35"/>
          <p:cNvSpPr>
            <a:spLocks noChangeArrowheads="1"/>
          </p:cNvSpPr>
          <p:nvPr/>
        </p:nvSpPr>
        <p:spPr bwMode="auto">
          <a:xfrm>
            <a:off x="5303412" y="1997051"/>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grpSp>
        <p:nvGrpSpPr>
          <p:cNvPr id="56353" name="Group 36"/>
          <p:cNvGrpSpPr>
            <a:grpSpLocks/>
          </p:cNvGrpSpPr>
          <p:nvPr/>
        </p:nvGrpSpPr>
        <p:grpSpPr bwMode="auto">
          <a:xfrm>
            <a:off x="7756100" y="1968476"/>
            <a:ext cx="520700" cy="473075"/>
            <a:chOff x="4765" y="2021"/>
            <a:chExt cx="328" cy="298"/>
          </a:xfrm>
        </p:grpSpPr>
        <p:sp>
          <p:nvSpPr>
            <p:cNvPr id="56370" name="Rectangle 37"/>
            <p:cNvSpPr>
              <a:spLocks noChangeArrowheads="1"/>
            </p:cNvSpPr>
            <p:nvPr/>
          </p:nvSpPr>
          <p:spPr bwMode="auto">
            <a:xfrm>
              <a:off x="4765" y="2021"/>
              <a:ext cx="329" cy="299"/>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1" name="Rectangle 38"/>
            <p:cNvSpPr>
              <a:spLocks noChangeArrowheads="1"/>
            </p:cNvSpPr>
            <p:nvPr/>
          </p:nvSpPr>
          <p:spPr bwMode="auto">
            <a:xfrm>
              <a:off x="4765" y="2021"/>
              <a:ext cx="329" cy="299"/>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54" name="Rectangle 39"/>
          <p:cNvSpPr>
            <a:spLocks noChangeArrowheads="1"/>
          </p:cNvSpPr>
          <p:nvPr/>
        </p:nvSpPr>
        <p:spPr bwMode="auto">
          <a:xfrm>
            <a:off x="7773562" y="1997051"/>
            <a:ext cx="9683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h</a:t>
            </a:r>
          </a:p>
        </p:txBody>
      </p:sp>
      <p:sp>
        <p:nvSpPr>
          <p:cNvPr id="56355" name="Rectangle 40"/>
          <p:cNvSpPr>
            <a:spLocks noChangeArrowheads="1"/>
          </p:cNvSpPr>
          <p:nvPr/>
        </p:nvSpPr>
        <p:spPr bwMode="auto">
          <a:xfrm>
            <a:off x="7868812" y="2092301"/>
            <a:ext cx="571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000" i="1">
                <a:solidFill>
                  <a:srgbClr val="000000"/>
                </a:solidFill>
                <a:latin typeface="Times New Roman" pitchFamily="18" charset="0"/>
              </a:rPr>
              <a:t>k</a:t>
            </a:r>
          </a:p>
        </p:txBody>
      </p:sp>
      <p:sp>
        <p:nvSpPr>
          <p:cNvPr id="56356" name="Rectangle 41"/>
          <p:cNvSpPr>
            <a:spLocks noChangeArrowheads="1"/>
          </p:cNvSpPr>
          <p:nvPr/>
        </p:nvSpPr>
        <p:spPr bwMode="auto">
          <a:xfrm>
            <a:off x="7927550" y="1997051"/>
            <a:ext cx="1460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sp>
        <p:nvSpPr>
          <p:cNvPr id="56357" name="Rectangle 42"/>
          <p:cNvSpPr>
            <a:spLocks noChangeArrowheads="1"/>
          </p:cNvSpPr>
          <p:nvPr/>
        </p:nvSpPr>
        <p:spPr bwMode="auto">
          <a:xfrm>
            <a:off x="8081537" y="1997051"/>
            <a:ext cx="1905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sp>
        <p:nvSpPr>
          <p:cNvPr id="56358" name="Rectangle 43"/>
          <p:cNvSpPr>
            <a:spLocks noChangeArrowheads="1"/>
          </p:cNvSpPr>
          <p:nvPr/>
        </p:nvSpPr>
        <p:spPr bwMode="auto">
          <a:xfrm>
            <a:off x="7808487" y="2222476"/>
            <a:ext cx="9683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h</a:t>
            </a:r>
          </a:p>
        </p:txBody>
      </p:sp>
      <p:sp>
        <p:nvSpPr>
          <p:cNvPr id="56359" name="Rectangle 44"/>
          <p:cNvSpPr>
            <a:spLocks noChangeArrowheads="1"/>
          </p:cNvSpPr>
          <p:nvPr/>
        </p:nvSpPr>
        <p:spPr bwMode="auto">
          <a:xfrm>
            <a:off x="7903737" y="2317726"/>
            <a:ext cx="571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000" i="1">
                <a:solidFill>
                  <a:srgbClr val="000000"/>
                </a:solidFill>
                <a:latin typeface="Times New Roman" pitchFamily="18" charset="0"/>
              </a:rPr>
              <a:t>k</a:t>
            </a:r>
          </a:p>
        </p:txBody>
      </p:sp>
      <p:sp>
        <p:nvSpPr>
          <p:cNvPr id="56360" name="Rectangle 45"/>
          <p:cNvSpPr>
            <a:spLocks noChangeArrowheads="1"/>
          </p:cNvSpPr>
          <p:nvPr/>
        </p:nvSpPr>
        <p:spPr bwMode="auto">
          <a:xfrm>
            <a:off x="7964062" y="2222476"/>
            <a:ext cx="1460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sp>
        <p:nvSpPr>
          <p:cNvPr id="56361" name="Rectangle 46"/>
          <p:cNvSpPr>
            <a:spLocks noChangeArrowheads="1"/>
          </p:cNvSpPr>
          <p:nvPr/>
        </p:nvSpPr>
        <p:spPr bwMode="auto">
          <a:xfrm>
            <a:off x="8118050" y="2222476"/>
            <a:ext cx="65087"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sp>
        <p:nvSpPr>
          <p:cNvPr id="56362" name="Rectangle 47"/>
          <p:cNvSpPr>
            <a:spLocks noChangeArrowheads="1"/>
          </p:cNvSpPr>
          <p:nvPr/>
        </p:nvSpPr>
        <p:spPr bwMode="auto">
          <a:xfrm>
            <a:off x="8176787" y="2222476"/>
            <a:ext cx="61913"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grpSp>
        <p:nvGrpSpPr>
          <p:cNvPr id="56363" name="Group 48"/>
          <p:cNvGrpSpPr>
            <a:grpSpLocks/>
          </p:cNvGrpSpPr>
          <p:nvPr/>
        </p:nvGrpSpPr>
        <p:grpSpPr bwMode="auto">
          <a:xfrm>
            <a:off x="5292300" y="3060676"/>
            <a:ext cx="228600" cy="236537"/>
            <a:chOff x="3213" y="2709"/>
            <a:chExt cx="144" cy="149"/>
          </a:xfrm>
        </p:grpSpPr>
        <p:sp>
          <p:nvSpPr>
            <p:cNvPr id="56368" name="Rectangle 49"/>
            <p:cNvSpPr>
              <a:spLocks noChangeArrowheads="1"/>
            </p:cNvSpPr>
            <p:nvPr/>
          </p:nvSpPr>
          <p:spPr bwMode="auto">
            <a:xfrm>
              <a:off x="3213" y="2709"/>
              <a:ext cx="145" cy="150"/>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69" name="Rectangle 50"/>
            <p:cNvSpPr>
              <a:spLocks noChangeArrowheads="1"/>
            </p:cNvSpPr>
            <p:nvPr/>
          </p:nvSpPr>
          <p:spPr bwMode="auto">
            <a:xfrm>
              <a:off x="3213" y="2709"/>
              <a:ext cx="145" cy="150"/>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64" name="Rectangle 51"/>
          <p:cNvSpPr>
            <a:spLocks noChangeArrowheads="1"/>
          </p:cNvSpPr>
          <p:nvPr/>
        </p:nvSpPr>
        <p:spPr bwMode="auto">
          <a:xfrm>
            <a:off x="5338337" y="3090838"/>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sp>
        <p:nvSpPr>
          <p:cNvPr id="56365" name="Rectangle 52"/>
          <p:cNvSpPr>
            <a:spLocks noChangeArrowheads="1"/>
          </p:cNvSpPr>
          <p:nvPr/>
        </p:nvSpPr>
        <p:spPr bwMode="auto">
          <a:xfrm>
            <a:off x="5433587" y="3090838"/>
            <a:ext cx="6508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sp>
        <p:nvSpPr>
          <p:cNvPr id="56366" name="Rectangle 53"/>
          <p:cNvSpPr>
            <a:spLocks noChangeArrowheads="1"/>
          </p:cNvSpPr>
          <p:nvPr/>
        </p:nvSpPr>
        <p:spPr bwMode="auto">
          <a:xfrm>
            <a:off x="6615809" y="2170016"/>
            <a:ext cx="147637"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300" i="1">
                <a:solidFill>
                  <a:srgbClr val="000000"/>
                </a:solidFill>
                <a:latin typeface="Times New Roman" pitchFamily="18" charset="0"/>
              </a:rPr>
              <a:t>h</a:t>
            </a:r>
          </a:p>
        </p:txBody>
      </p:sp>
      <p:sp>
        <p:nvSpPr>
          <p:cNvPr id="56367" name="Rectangle 54"/>
          <p:cNvSpPr>
            <a:spLocks noChangeArrowheads="1"/>
          </p:cNvSpPr>
          <p:nvPr/>
        </p:nvSpPr>
        <p:spPr bwMode="auto">
          <a:xfrm>
            <a:off x="6758684" y="2336704"/>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3333CC"/>
              </a:buClr>
              <a:buSzPct val="100000"/>
              <a:buFont typeface="Times New Roman" pitchFamily="18" charset="0"/>
              <a:buNone/>
            </a:pPr>
            <a:r>
              <a:rPr lang="en-GB" altLang="en-US" sz="1500" i="1">
                <a:solidFill>
                  <a:srgbClr val="3333CC"/>
                </a:solidFill>
                <a:latin typeface="Times New Roman" pitchFamily="18" charset="0"/>
              </a:rPr>
              <a:t>k</a:t>
            </a:r>
          </a:p>
        </p:txBody>
      </p:sp>
      <p:pic>
        <p:nvPicPr>
          <p:cNvPr id="56" name="Picture 55"/>
          <p:cNvPicPr>
            <a:picLocks noChangeAspect="1"/>
          </p:cNvPicPr>
          <p:nvPr/>
        </p:nvPicPr>
        <p:blipFill>
          <a:blip r:embed="rId3"/>
          <a:stretch>
            <a:fillRect/>
          </a:stretch>
        </p:blipFill>
        <p:spPr>
          <a:xfrm>
            <a:off x="957889" y="2734678"/>
            <a:ext cx="3321519" cy="808412"/>
          </a:xfrm>
          <a:prstGeom prst="rect">
            <a:avLst/>
          </a:prstGeom>
          <a:solidFill>
            <a:srgbClr val="CCFFFF"/>
          </a:solidFill>
          <a:ln>
            <a:solidFill>
              <a:schemeClr val="accent1"/>
            </a:solidFill>
          </a:ln>
        </p:spPr>
      </p:pic>
      <p:sp>
        <p:nvSpPr>
          <p:cNvPr id="2" name="Content Placeholder 1"/>
          <p:cNvSpPr>
            <a:spLocks noGrp="1"/>
          </p:cNvSpPr>
          <p:nvPr>
            <p:ph idx="1"/>
          </p:nvPr>
        </p:nvSpPr>
        <p:spPr>
          <a:xfrm>
            <a:off x="424132" y="1051450"/>
            <a:ext cx="7670105" cy="2128288"/>
          </a:xfrm>
        </p:spPr>
        <p:txBody>
          <a:bodyPr/>
          <a:lstStyle/>
          <a:p>
            <a:r>
              <a:rPr lang="en-US"/>
              <a:t> expected number 𝑞 </a:t>
            </a:r>
            <a:br>
              <a:rPr lang="en-US"/>
            </a:br>
            <a:r>
              <a:rPr lang="en-US"/>
              <a:t>of hashes till </a:t>
            </a:r>
            <a:br>
              <a:rPr lang="en-US"/>
            </a:br>
            <a:r>
              <a:rPr lang="en-US"/>
              <a:t>collision: </a:t>
            </a:r>
            <a:br>
              <a:rPr lang="en-US"/>
            </a:br>
            <a:br>
              <a:rPr lang="en-US"/>
            </a:br>
            <a:br>
              <a:rPr lang="en-US"/>
            </a:br>
            <a:endParaRPr lang="en-US"/>
          </a:p>
          <a:p>
            <a:r>
              <a:rPr lang="en-US">
                <a:sym typeface="Wingdings" panose="05000000000000000000" pitchFamily="2" charset="2"/>
              </a:rPr>
              <a:t></a:t>
            </a:r>
            <a:r>
              <a:rPr lang="en-US"/>
              <a:t> 160b digest give </a:t>
            </a:r>
            <a:br>
              <a:rPr lang="en-US"/>
            </a:br>
            <a:r>
              <a:rPr lang="en-US"/>
              <a:t>only 80b effective security</a:t>
            </a:r>
          </a:p>
          <a:p>
            <a:r>
              <a:rPr lang="en-US"/>
              <a:t>Applies to both keyed and keyless CRHF</a:t>
            </a:r>
          </a:p>
          <a:p>
            <a:endParaRPr lang="en-US"/>
          </a:p>
        </p:txBody>
      </p:sp>
    </p:spTree>
    <p:extLst>
      <p:ext uri="{BB962C8B-B14F-4D97-AF65-F5344CB8AC3E}">
        <p14:creationId xmlns:p14="http://schemas.microsoft.com/office/powerpoint/2010/main" val="29496898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le:ContiguousUnitedStates.gif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112" y="1889553"/>
            <a:ext cx="6729106" cy="4371917"/>
          </a:xfrm>
          <a:prstGeom prst="rect">
            <a:avLst/>
          </a:prstGeom>
        </p:spPr>
      </p:pic>
      <p:sp>
        <p:nvSpPr>
          <p:cNvPr id="2" name="Title 1"/>
          <p:cNvSpPr>
            <a:spLocks noGrp="1"/>
          </p:cNvSpPr>
          <p:nvPr>
            <p:ph type="title"/>
          </p:nvPr>
        </p:nvSpPr>
        <p:spPr>
          <a:xfrm>
            <a:off x="388938" y="239410"/>
            <a:ext cx="8297862" cy="779462"/>
          </a:xfrm>
        </p:spPr>
        <p:txBody>
          <a:bodyPr/>
          <a:lstStyle/>
          <a:p>
            <a:r>
              <a:rPr lang="en-US" sz="4000"/>
              <a:t>CRHF applied to </a:t>
            </a:r>
            <a:r>
              <a:rPr lang="en-US" sz="4000" err="1"/>
              <a:t>sw</a:t>
            </a:r>
            <a:r>
              <a:rPr lang="en-US" sz="4000"/>
              <a:t>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8938" y="944423"/>
                <a:ext cx="8229600" cy="2016742"/>
              </a:xfrm>
              <a:solidFill>
                <a:schemeClr val="accent1">
                  <a:lumMod val="20000"/>
                  <a:lumOff val="80000"/>
                </a:schemeClr>
              </a:solidFill>
            </p:spPr>
            <p:txBody>
              <a:bodyPr/>
              <a:lstStyle/>
              <a:p>
                <a:pPr lvl="1"/>
                <a:r>
                  <a:rPr lang="en-US" sz="2000"/>
                  <a:t>Developer in LA develops large software </a:t>
                </a:r>
                <a14:m>
                  <m:oMath xmlns:m="http://schemas.openxmlformats.org/officeDocument/2006/math">
                    <m:r>
                      <a:rPr lang="en-US" sz="2400" i="1" dirty="0" smtClean="0">
                        <a:latin typeface="Cambria Math" panose="02040503050406030204" pitchFamily="18" charset="0"/>
                      </a:rPr>
                      <m:t>𝑚</m:t>
                    </m:r>
                  </m:oMath>
                </a14:m>
                <a:endParaRPr lang="en-US" sz="2400" i="1">
                  <a:latin typeface="Cambria Math" panose="02040503050406030204" pitchFamily="18" charset="0"/>
                </a:endParaRPr>
              </a:p>
              <a:p>
                <a:pPr lvl="1"/>
                <a:r>
                  <a:rPr lang="en-US" sz="2000"/>
                  <a:t>Repository in DC obtains copy of </a:t>
                </a:r>
                <a14:m>
                  <m:oMath xmlns:m="http://schemas.openxmlformats.org/officeDocument/2006/math">
                    <m:r>
                      <a:rPr lang="en-US" sz="2400" i="1" dirty="0">
                        <a:latin typeface="Cambria Math" panose="02040503050406030204" pitchFamily="18" charset="0"/>
                      </a:rPr>
                      <m:t>𝑚</m:t>
                    </m:r>
                  </m:oMath>
                </a14:m>
                <a:endParaRPr lang="en-US" sz="2400" i="1">
                  <a:latin typeface="Cambria Math" panose="02040503050406030204" pitchFamily="18" charset="0"/>
                </a:endParaRPr>
              </a:p>
              <a:p>
                <a:pPr lvl="1"/>
                <a:r>
                  <a:rPr lang="en-US" sz="2000"/>
                  <a:t>User in NY wants to obtain </a:t>
                </a:r>
                <a14:m>
                  <m:oMath xmlns:m="http://schemas.openxmlformats.org/officeDocument/2006/math">
                    <m:r>
                      <a:rPr lang="en-US" sz="2400" i="1" dirty="0">
                        <a:latin typeface="Cambria Math" panose="02040503050406030204" pitchFamily="18" charset="0"/>
                      </a:rPr>
                      <m:t>𝑚</m:t>
                    </m:r>
                  </m:oMath>
                </a14:m>
                <a:r>
                  <a:rPr lang="en-US" sz="2000"/>
                  <a:t> – securely and efficiently</a:t>
                </a:r>
              </a:p>
              <a:p>
                <a:pPr lvl="2"/>
                <a:r>
                  <a:rPr lang="en-US" sz="1600" u="sng"/>
                  <a:t>Don’t </a:t>
                </a:r>
                <a:r>
                  <a:rPr lang="en-US" sz="1600"/>
                  <a:t>send </a:t>
                </a:r>
                <a14:m>
                  <m:oMath xmlns:m="http://schemas.openxmlformats.org/officeDocument/2006/math">
                    <m:r>
                      <a:rPr lang="en-US" sz="1600" i="1" dirty="0">
                        <a:latin typeface="Cambria Math" panose="02040503050406030204" pitchFamily="18" charset="0"/>
                      </a:rPr>
                      <m:t>𝑚</m:t>
                    </m:r>
                    <m:r>
                      <a:rPr lang="en-US" sz="1600" i="1" dirty="0">
                        <a:latin typeface="Cambria Math" panose="02040503050406030204" pitchFamily="18" charset="0"/>
                      </a:rPr>
                      <m:t> </m:t>
                    </m:r>
                  </m:oMath>
                </a14:m>
                <a:r>
                  <a:rPr lang="en-US" sz="1600"/>
                  <a:t>from LA to </a:t>
                </a:r>
                <a:r>
                  <a:rPr lang="en-US" sz="1600" b="1"/>
                  <a:t>both</a:t>
                </a:r>
                <a:r>
                  <a:rPr lang="en-US" sz="1600"/>
                  <a:t> NY and DC</a:t>
                </a:r>
                <a:endParaRPr lang="en-US" sz="1600" u="sng"/>
              </a:p>
              <a:p>
                <a:pPr lvl="1"/>
                <a:r>
                  <a:rPr lang="en-US" sz="2000"/>
                  <a:t>How?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8938" y="944423"/>
                <a:ext cx="8229600" cy="2016742"/>
              </a:xfrm>
              <a:blipFill>
                <a:blip r:embed="rId3"/>
                <a:stretch>
                  <a:fillRect b="-39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11</a:t>
            </a:fld>
            <a:endParaRPr lang="en-US" altLang="en-US"/>
          </a:p>
        </p:txBody>
      </p:sp>
      <p:sp>
        <p:nvSpPr>
          <p:cNvPr id="7" name="Oval 6"/>
          <p:cNvSpPr/>
          <p:nvPr/>
        </p:nvSpPr>
        <p:spPr bwMode="auto">
          <a:xfrm>
            <a:off x="1758508" y="4160295"/>
            <a:ext cx="710119" cy="2821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LA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Oval 30"/>
          <p:cNvSpPr/>
          <p:nvPr/>
        </p:nvSpPr>
        <p:spPr bwMode="auto">
          <a:xfrm>
            <a:off x="7351455" y="3315336"/>
            <a:ext cx="710119" cy="2821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NY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Oval 31"/>
          <p:cNvSpPr/>
          <p:nvPr/>
        </p:nvSpPr>
        <p:spPr bwMode="auto">
          <a:xfrm>
            <a:off x="7068188" y="3917104"/>
            <a:ext cx="731196" cy="30791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DC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9" name="Straight Arrow Connector 8"/>
          <p:cNvCxnSpPr>
            <a:stCxn id="7" idx="6"/>
            <a:endCxn id="32" idx="2"/>
          </p:cNvCxnSpPr>
          <p:nvPr/>
        </p:nvCxnSpPr>
        <p:spPr bwMode="auto">
          <a:xfrm flipV="1">
            <a:off x="2468627" y="4071060"/>
            <a:ext cx="4599561" cy="230286"/>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1" name="Rectangle 40"/>
              <p:cNvSpPr/>
              <p:nvPr/>
            </p:nvSpPr>
            <p:spPr bwMode="auto">
              <a:xfrm>
                <a:off x="4960667" y="4225016"/>
                <a:ext cx="1014471" cy="205987"/>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4960667" y="4225016"/>
                <a:ext cx="1014471" cy="205987"/>
              </a:xfrm>
              <a:prstGeom prst="rect">
                <a:avLst/>
              </a:prstGeom>
              <a:blipFill>
                <a:blip r:embed="rId4"/>
                <a:stretch>
                  <a:fillRect b="-138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 name="TextBox 7"/>
          <p:cNvSpPr txBox="1"/>
          <p:nvPr/>
        </p:nvSpPr>
        <p:spPr>
          <a:xfrm>
            <a:off x="1338792" y="4489148"/>
            <a:ext cx="1236236" cy="369332"/>
          </a:xfrm>
          <a:prstGeom prst="rect">
            <a:avLst/>
          </a:prstGeom>
          <a:noFill/>
        </p:spPr>
        <p:txBody>
          <a:bodyPr wrap="none" rtlCol="0">
            <a:spAutoFit/>
          </a:bodyPr>
          <a:lstStyle/>
          <a:p>
            <a:r>
              <a:rPr lang="en-US"/>
              <a:t>Developer</a:t>
            </a:r>
          </a:p>
        </p:txBody>
      </p:sp>
      <p:sp>
        <p:nvSpPr>
          <p:cNvPr id="24" name="TextBox 23"/>
          <p:cNvSpPr txBox="1"/>
          <p:nvPr/>
        </p:nvSpPr>
        <p:spPr>
          <a:xfrm>
            <a:off x="8068682" y="3287768"/>
            <a:ext cx="671979" cy="369332"/>
          </a:xfrm>
          <a:prstGeom prst="rect">
            <a:avLst/>
          </a:prstGeom>
          <a:noFill/>
        </p:spPr>
        <p:txBody>
          <a:bodyPr wrap="none" rtlCol="0">
            <a:spAutoFit/>
          </a:bodyPr>
          <a:lstStyle/>
          <a:p>
            <a:r>
              <a:rPr lang="en-US"/>
              <a:t>User</a:t>
            </a:r>
          </a:p>
        </p:txBody>
      </p:sp>
      <p:sp>
        <p:nvSpPr>
          <p:cNvPr id="25" name="TextBox 24"/>
          <p:cNvSpPr txBox="1"/>
          <p:nvPr/>
        </p:nvSpPr>
        <p:spPr>
          <a:xfrm>
            <a:off x="7632348" y="4119816"/>
            <a:ext cx="1287532" cy="369332"/>
          </a:xfrm>
          <a:prstGeom prst="rect">
            <a:avLst/>
          </a:prstGeom>
          <a:noFill/>
        </p:spPr>
        <p:txBody>
          <a:bodyPr wrap="none" rtlCol="0">
            <a:spAutoFit/>
          </a:bodyPr>
          <a:lstStyle/>
          <a:p>
            <a:r>
              <a:rPr lang="en-US"/>
              <a:t>Repository</a:t>
            </a:r>
          </a:p>
        </p:txBody>
      </p:sp>
    </p:spTree>
    <p:extLst>
      <p:ext uri="{BB962C8B-B14F-4D97-AF65-F5344CB8AC3E}">
        <p14:creationId xmlns:p14="http://schemas.microsoft.com/office/powerpoint/2010/main" val="128919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le:ContiguousUnitedStates.gif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112" y="1889553"/>
            <a:ext cx="6729106" cy="4371917"/>
          </a:xfrm>
          <a:prstGeom prst="rect">
            <a:avLst/>
          </a:prstGeom>
        </p:spPr>
      </p:pic>
      <p:sp>
        <p:nvSpPr>
          <p:cNvPr id="2" name="Title 1"/>
          <p:cNvSpPr>
            <a:spLocks noGrp="1"/>
          </p:cNvSpPr>
          <p:nvPr>
            <p:ph type="title"/>
          </p:nvPr>
        </p:nvSpPr>
        <p:spPr>
          <a:xfrm>
            <a:off x="388938" y="239410"/>
            <a:ext cx="8530942" cy="779462"/>
          </a:xfrm>
        </p:spPr>
        <p:txBody>
          <a:bodyPr/>
          <a:lstStyle/>
          <a:p>
            <a:r>
              <a:rPr lang="en-US" sz="4000"/>
              <a:t>CRHF: secure, efficient SW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8938" y="944423"/>
                <a:ext cx="8229600" cy="2254756"/>
              </a:xfrm>
              <a:solidFill>
                <a:schemeClr val="accent1">
                  <a:lumMod val="20000"/>
                  <a:lumOff val="80000"/>
                </a:schemeClr>
              </a:solidFill>
            </p:spPr>
            <p:txBody>
              <a:bodyPr/>
              <a:lstStyle/>
              <a:p>
                <a:pPr marL="0" indent="0">
                  <a:buNone/>
                </a:pPr>
                <a:r>
                  <a:rPr lang="en-US" sz="2000"/>
                  <a:t>1.  Repository in DC downloads software </a:t>
                </a:r>
                <a14:m>
                  <m:oMath xmlns:m="http://schemas.openxmlformats.org/officeDocument/2006/math">
                    <m:r>
                      <a:rPr lang="en-US" sz="2000" i="1" dirty="0" smtClean="0">
                        <a:latin typeface="Cambria Math" panose="02040503050406030204" pitchFamily="18" charset="0"/>
                      </a:rPr>
                      <m:t>𝑚</m:t>
                    </m:r>
                  </m:oMath>
                </a14:m>
                <a:r>
                  <a:rPr lang="en-US" sz="2000"/>
                  <a:t> from developer in LA</a:t>
                </a:r>
              </a:p>
              <a:p>
                <a:pPr marL="0" indent="0">
                  <a:buNone/>
                </a:pPr>
                <a:r>
                  <a:rPr lang="en-US" sz="2000"/>
                  <a:t>2.  User download from (nearby) repository; receives </a:t>
                </a:r>
                <a14:m>
                  <m:oMath xmlns:m="http://schemas.openxmlformats.org/officeDocument/2006/math">
                    <m:r>
                      <a:rPr lang="en-US" sz="2000" i="1" dirty="0" smtClean="0">
                        <a:latin typeface="Cambria Math" panose="02040503050406030204" pitchFamily="18" charset="0"/>
                      </a:rPr>
                      <m:t>𝑚</m:t>
                    </m:r>
                    <m:r>
                      <a:rPr lang="en-US" sz="2000" i="1" dirty="0" smtClean="0">
                        <a:latin typeface="Cambria Math" panose="02040503050406030204" pitchFamily="18" charset="0"/>
                      </a:rPr>
                      <m:t>’</m:t>
                    </m:r>
                  </m:oMath>
                </a14:m>
                <a:endParaRPr lang="en-US" sz="2000"/>
              </a:p>
              <a:p>
                <a:pPr lvl="1"/>
                <a:r>
                  <a:rPr lang="en-US" sz="1800"/>
                  <a:t>Is </a:t>
                </a:r>
                <a14:m>
                  <m:oMath xmlns:m="http://schemas.openxmlformats.org/officeDocument/2006/math">
                    <m:r>
                      <a:rPr lang="en-US" sz="2000" i="1" dirty="0" smtClean="0">
                        <a:latin typeface="Cambria Math" panose="02040503050406030204" pitchFamily="18" charset="0"/>
                      </a:rPr>
                      <m:t>𝑚</m:t>
                    </m:r>
                    <m:r>
                      <a:rPr lang="en-US" sz="2000" i="1" dirty="0" smtClean="0">
                        <a:latin typeface="Cambria Math" panose="02040503050406030204" pitchFamily="18" charset="0"/>
                      </a:rPr>
                      <m:t>’</m:t>
                    </m:r>
                    <m:r>
                      <a:rPr lang="en-US" sz="2000" i="1" dirty="0" smtClean="0">
                        <a:latin typeface="Cambria Math" panose="02040503050406030204" pitchFamily="18" charset="0"/>
                      </a:rPr>
                      <m:t>=</m:t>
                    </m:r>
                    <m:r>
                      <a:rPr lang="en-US" sz="2000" i="1" dirty="0" smtClean="0">
                        <a:latin typeface="Cambria Math" panose="02040503050406030204" pitchFamily="18" charset="0"/>
                      </a:rPr>
                      <m:t>𝑚</m:t>
                    </m:r>
                    <m:r>
                      <a:rPr lang="en-US" sz="2000" i="1" dirty="0" smtClean="0">
                        <a:latin typeface="Cambria Math" panose="02040503050406030204" pitchFamily="18" charset="0"/>
                      </a:rPr>
                      <m:t> </m:t>
                    </m:r>
                  </m:oMath>
                </a14:m>
                <a:r>
                  <a:rPr lang="en-US" sz="1800"/>
                  <a:t>? User should validate! How?</a:t>
                </a:r>
              </a:p>
              <a:p>
                <a:pPr marL="0" indent="0">
                  <a:buNone/>
                </a:pPr>
                <a:r>
                  <a:rPr lang="en-US" sz="2000"/>
                  <a:t>3.  User securely downloads </a:t>
                </a:r>
                <a14:m>
                  <m:oMath xmlns:m="http://schemas.openxmlformats.org/officeDocument/2006/math">
                    <m:r>
                      <a:rPr lang="en-US" sz="2000" i="1" dirty="0" smtClean="0">
                        <a:latin typeface="Cambria Math" panose="02040503050406030204" pitchFamily="18" charset="0"/>
                      </a:rPr>
                      <m:t>h</m:t>
                    </m:r>
                    <m:r>
                      <a:rPr lang="en-US" sz="2000" i="1" dirty="0" smtClean="0">
                        <a:latin typeface="Cambria Math" panose="02040503050406030204" pitchFamily="18" charset="0"/>
                      </a:rPr>
                      <m:t>(</m:t>
                    </m:r>
                    <m:r>
                      <a:rPr lang="en-US" sz="2000" i="1" dirty="0" smtClean="0">
                        <a:latin typeface="Cambria Math" panose="02040503050406030204" pitchFamily="18" charset="0"/>
                      </a:rPr>
                      <m:t>𝑚</m:t>
                    </m:r>
                    <m:r>
                      <a:rPr lang="en-US" sz="2000" i="1" dirty="0" smtClean="0">
                        <a:latin typeface="Cambria Math" panose="02040503050406030204" pitchFamily="18" charset="0"/>
                      </a:rPr>
                      <m:t>) </m:t>
                    </m:r>
                  </m:oMath>
                </a14:m>
                <a:r>
                  <a:rPr lang="en-US" sz="2000"/>
                  <a:t>directly from developer</a:t>
                </a:r>
              </a:p>
              <a:p>
                <a:pPr lvl="1"/>
                <a:r>
                  <a:rPr lang="en-US" sz="1800"/>
                  <a:t>Digest </a:t>
                </a:r>
                <a14:m>
                  <m:oMath xmlns:m="http://schemas.openxmlformats.org/officeDocument/2006/math">
                    <m:r>
                      <a:rPr lang="en-US" sz="1800" i="1" dirty="0" smtClean="0">
                        <a:latin typeface="Cambria Math" panose="02040503050406030204" pitchFamily="18" charset="0"/>
                      </a:rPr>
                      <m:t>h</m:t>
                    </m:r>
                    <m:r>
                      <a:rPr lang="en-US" sz="1800" i="1" dirty="0" smtClean="0">
                        <a:latin typeface="Cambria Math" panose="02040503050406030204" pitchFamily="18" charset="0"/>
                      </a:rPr>
                      <m:t>(</m:t>
                    </m:r>
                    <m:r>
                      <a:rPr lang="en-US" sz="1800" i="1" dirty="0" smtClean="0">
                        <a:latin typeface="Cambria Math" panose="02040503050406030204" pitchFamily="18" charset="0"/>
                      </a:rPr>
                      <m:t>𝑚</m:t>
                    </m:r>
                    <m:r>
                      <a:rPr lang="en-US" sz="1800" i="1" dirty="0" smtClean="0">
                        <a:latin typeface="Cambria Math" panose="02040503050406030204" pitchFamily="18" charset="0"/>
                      </a:rPr>
                      <m:t>)</m:t>
                    </m:r>
                  </m:oMath>
                </a14:m>
                <a:r>
                  <a:rPr lang="en-US" sz="1800"/>
                  <a:t> is short – much less overhead than downloading m</a:t>
                </a:r>
              </a:p>
              <a:p>
                <a:pPr marL="0" indent="0">
                  <a:buNone/>
                </a:pPr>
                <a:r>
                  <a:rPr lang="en-US" sz="2000"/>
                  <a:t>4.  User validates: </a:t>
                </a:r>
                <a14:m>
                  <m:oMath xmlns:m="http://schemas.openxmlformats.org/officeDocument/2006/math">
                    <m:r>
                      <a:rPr lang="en-US" sz="2000" i="1" dirty="0" smtClean="0">
                        <a:latin typeface="Cambria Math" panose="02040503050406030204" pitchFamily="18" charset="0"/>
                      </a:rPr>
                      <m:t>h</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𝑚</m:t>
                        </m:r>
                      </m:e>
                    </m:d>
                    <m:r>
                      <a:rPr lang="en-US" sz="2000" i="1" dirty="0" smtClean="0">
                        <a:latin typeface="Cambria Math" panose="02040503050406030204" pitchFamily="18" charset="0"/>
                      </a:rPr>
                      <m:t>=</m:t>
                    </m:r>
                    <m:r>
                      <a:rPr lang="en-US" sz="2000" i="1" dirty="0" smtClean="0">
                        <a:latin typeface="Cambria Math" panose="02040503050406030204" pitchFamily="18" charset="0"/>
                      </a:rPr>
                      <m:t>h</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𝑚</m:t>
                        </m:r>
                        <m:r>
                          <a:rPr lang="en-US" sz="2000" i="1" dirty="0" smtClean="0">
                            <a:latin typeface="Cambria Math" panose="02040503050406030204" pitchFamily="18" charset="0"/>
                          </a:rPr>
                          <m:t>’</m:t>
                        </m:r>
                      </m:e>
                    </m:d>
                  </m:oMath>
                </a14:m>
                <a:r>
                  <a:rPr lang="en-US" sz="2000">
                    <a:sym typeface="Wingdings" panose="05000000000000000000" pitchFamily="2" charset="2"/>
                  </a:rPr>
                  <a:t></a:t>
                </a:r>
                <a14:m>
                  <m:oMath xmlns:m="http://schemas.openxmlformats.org/officeDocument/2006/math">
                    <m:r>
                      <a:rPr lang="en-US" sz="2000" i="1" dirty="0">
                        <a:latin typeface="Cambria Math" panose="02040503050406030204" pitchFamily="18" charset="0"/>
                        <a:sym typeface="Wingdings" panose="05000000000000000000" pitchFamily="2" charset="2"/>
                      </a:rPr>
                      <m:t>𝑚</m:t>
                    </m:r>
                    <m:r>
                      <a:rPr lang="en-US" sz="2000" i="1" dirty="0">
                        <a:latin typeface="Cambria Math" panose="02040503050406030204" pitchFamily="18" charset="0"/>
                        <a:sym typeface="Wingdings" panose="05000000000000000000" pitchFamily="2" charset="2"/>
                      </a:rPr>
                      <m:t>=</m:t>
                    </m:r>
                    <m:r>
                      <a:rPr lang="en-US" sz="2000" i="1" dirty="0">
                        <a:latin typeface="Cambria Math" panose="02040503050406030204" pitchFamily="18" charset="0"/>
                        <a:sym typeface="Wingdings" panose="05000000000000000000" pitchFamily="2" charset="2"/>
                      </a:rPr>
                      <m:t>𝑚</m:t>
                    </m:r>
                    <m:r>
                      <a:rPr lang="en-US" sz="2000" i="1" dirty="0">
                        <a:latin typeface="Cambria Math" panose="02040503050406030204" pitchFamily="18" charset="0"/>
                        <a:sym typeface="Wingdings" panose="05000000000000000000" pitchFamily="2" charset="2"/>
                      </a:rPr>
                      <m:t>’</m:t>
                    </m:r>
                  </m:oMath>
                </a14:m>
                <a:endParaRPr lang="en-US" sz="2000"/>
              </a:p>
              <a:p>
                <a:pPr marL="0" indent="0">
                  <a:buNone/>
                </a:pP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8938" y="944423"/>
                <a:ext cx="8229600" cy="2254756"/>
              </a:xfrm>
              <a:blipFill>
                <a:blip r:embed="rId3"/>
                <a:stretch>
                  <a:fillRect l="-815" t="-1351" b="-162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12</a:t>
            </a:fld>
            <a:endParaRPr lang="en-US" altLang="en-US"/>
          </a:p>
        </p:txBody>
      </p:sp>
      <p:sp>
        <p:nvSpPr>
          <p:cNvPr id="7" name="Oval 6"/>
          <p:cNvSpPr/>
          <p:nvPr/>
        </p:nvSpPr>
        <p:spPr bwMode="auto">
          <a:xfrm>
            <a:off x="1758508" y="4160295"/>
            <a:ext cx="710119" cy="2821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LA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1" name="Oval 30"/>
          <p:cNvSpPr/>
          <p:nvPr/>
        </p:nvSpPr>
        <p:spPr bwMode="auto">
          <a:xfrm>
            <a:off x="7351455" y="3315336"/>
            <a:ext cx="710119" cy="2821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NY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Oval 31"/>
          <p:cNvSpPr/>
          <p:nvPr/>
        </p:nvSpPr>
        <p:spPr bwMode="auto">
          <a:xfrm>
            <a:off x="7068188" y="3917104"/>
            <a:ext cx="731196" cy="30791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DC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9" name="Straight Arrow Connector 8"/>
          <p:cNvCxnSpPr>
            <a:stCxn id="7" idx="6"/>
            <a:endCxn id="32" idx="2"/>
          </p:cNvCxnSpPr>
          <p:nvPr/>
        </p:nvCxnSpPr>
        <p:spPr bwMode="auto">
          <a:xfrm flipV="1">
            <a:off x="2468627" y="4071060"/>
            <a:ext cx="4599561" cy="230286"/>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1" name="Rectangle 40"/>
              <p:cNvSpPr/>
              <p:nvPr/>
            </p:nvSpPr>
            <p:spPr bwMode="auto">
              <a:xfrm>
                <a:off x="4960667" y="4225016"/>
                <a:ext cx="1014471" cy="205987"/>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4960667" y="4225016"/>
                <a:ext cx="1014471" cy="205987"/>
              </a:xfrm>
              <a:prstGeom prst="rect">
                <a:avLst/>
              </a:prstGeom>
              <a:blipFill>
                <a:blip r:embed="rId4"/>
                <a:stretch>
                  <a:fillRect b="-138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 name="TextBox 7"/>
          <p:cNvSpPr txBox="1"/>
          <p:nvPr/>
        </p:nvSpPr>
        <p:spPr>
          <a:xfrm>
            <a:off x="1338792" y="4489148"/>
            <a:ext cx="1236236" cy="369332"/>
          </a:xfrm>
          <a:prstGeom prst="rect">
            <a:avLst/>
          </a:prstGeom>
          <a:noFill/>
        </p:spPr>
        <p:txBody>
          <a:bodyPr wrap="none" rtlCol="0">
            <a:spAutoFit/>
          </a:bodyPr>
          <a:lstStyle/>
          <a:p>
            <a:r>
              <a:rPr lang="en-US"/>
              <a:t>Developer</a:t>
            </a:r>
          </a:p>
        </p:txBody>
      </p:sp>
      <p:sp>
        <p:nvSpPr>
          <p:cNvPr id="24" name="TextBox 23"/>
          <p:cNvSpPr txBox="1"/>
          <p:nvPr/>
        </p:nvSpPr>
        <p:spPr>
          <a:xfrm>
            <a:off x="8068682" y="3287768"/>
            <a:ext cx="671979" cy="369332"/>
          </a:xfrm>
          <a:prstGeom prst="rect">
            <a:avLst/>
          </a:prstGeom>
          <a:noFill/>
        </p:spPr>
        <p:txBody>
          <a:bodyPr wrap="none" rtlCol="0">
            <a:spAutoFit/>
          </a:bodyPr>
          <a:lstStyle/>
          <a:p>
            <a:r>
              <a:rPr lang="en-US"/>
              <a:t>User</a:t>
            </a:r>
          </a:p>
        </p:txBody>
      </p:sp>
      <p:sp>
        <p:nvSpPr>
          <p:cNvPr id="25" name="TextBox 24"/>
          <p:cNvSpPr txBox="1"/>
          <p:nvPr/>
        </p:nvSpPr>
        <p:spPr>
          <a:xfrm>
            <a:off x="7632348" y="4119816"/>
            <a:ext cx="1287532" cy="369332"/>
          </a:xfrm>
          <a:prstGeom prst="rect">
            <a:avLst/>
          </a:prstGeom>
          <a:noFill/>
        </p:spPr>
        <p:txBody>
          <a:bodyPr wrap="none" rtlCol="0">
            <a:spAutoFit/>
          </a:bodyPr>
          <a:lstStyle/>
          <a:p>
            <a:r>
              <a:rPr lang="en-US"/>
              <a:t>Repository</a:t>
            </a:r>
          </a:p>
        </p:txBody>
      </p:sp>
      <mc:AlternateContent xmlns:mc="http://schemas.openxmlformats.org/markup-compatibility/2006" xmlns:a14="http://schemas.microsoft.com/office/drawing/2010/main">
        <mc:Choice Requires="a14">
          <p:sp>
            <p:nvSpPr>
              <p:cNvPr id="15" name="Rectangle 14"/>
              <p:cNvSpPr/>
              <p:nvPr/>
            </p:nvSpPr>
            <p:spPr bwMode="auto">
              <a:xfrm>
                <a:off x="7747495" y="3743006"/>
                <a:ext cx="1014471" cy="205987"/>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bwMode="auto">
              <a:xfrm>
                <a:off x="7747495" y="3743006"/>
                <a:ext cx="1014471" cy="205987"/>
              </a:xfrm>
              <a:prstGeom prst="rect">
                <a:avLst/>
              </a:prstGeom>
              <a:blipFill>
                <a:blip r:embed="rId5"/>
                <a:stretch>
                  <a:fillRect t="-13889" b="-2777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6" name="Trapezoid 15"/>
          <p:cNvSpPr/>
          <p:nvPr/>
        </p:nvSpPr>
        <p:spPr bwMode="auto">
          <a:xfrm flipH="1" flipV="1">
            <a:off x="681347" y="4211517"/>
            <a:ext cx="1016261" cy="242095"/>
          </a:xfrm>
          <a:prstGeom prst="trapezoid">
            <a:avLst>
              <a:gd name="adj" fmla="val 100043"/>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984612" y="4132472"/>
                <a:ext cx="4022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h</m:t>
                      </m:r>
                    </m:oMath>
                  </m:oMathPara>
                </a14:m>
                <a:endParaRPr lang="en-US" sz="2000"/>
              </a:p>
            </p:txBody>
          </p:sp>
        </mc:Choice>
        <mc:Fallback xmlns="">
          <p:sp>
            <p:nvSpPr>
              <p:cNvPr id="17" name="TextBox 16"/>
              <p:cNvSpPr txBox="1">
                <a:spLocks noRot="1" noChangeAspect="1" noMove="1" noResize="1" noEditPoints="1" noAdjustHandles="1" noChangeArrowheads="1" noChangeShapeType="1" noTextEdit="1"/>
              </p:cNvSpPr>
              <p:nvPr/>
            </p:nvSpPr>
            <p:spPr>
              <a:xfrm>
                <a:off x="984612" y="4132472"/>
                <a:ext cx="402226"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bwMode="auto">
              <a:xfrm>
                <a:off x="927324" y="4465868"/>
                <a:ext cx="516802" cy="20591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right"/>
                    </m:oMathParaPr>
                    <m:oMath xmlns:m="http://schemas.openxmlformats.org/officeDocument/2006/math">
                      <m:r>
                        <a:rPr lang="en-US" sz="1400" b="0" i="1" smtClean="0">
                          <a:latin typeface="Cambria Math" panose="02040503050406030204" pitchFamily="18" charset="0"/>
                        </a:rPr>
                        <m:t>h</m:t>
                      </m:r>
                      <m:r>
                        <a:rPr lang="en-US" sz="1400" b="0" i="1" smtClean="0">
                          <a:latin typeface="Cambria Math" panose="02040503050406030204" pitchFamily="18" charset="0"/>
                        </a:rPr>
                        <m:t>(</m:t>
                      </m:r>
                      <m:r>
                        <a:rPr lang="en-US" sz="1400" b="0" i="1" smtClean="0">
                          <a:latin typeface="Cambria Math" panose="02040503050406030204" pitchFamily="18" charset="0"/>
                        </a:rPr>
                        <m:t>𝑚</m:t>
                      </m:r>
                      <m:r>
                        <a:rPr lang="en-US" sz="1400" b="0" i="1" smtClean="0">
                          <a:latin typeface="Cambria Math" panose="02040503050406030204" pitchFamily="18" charset="0"/>
                        </a:rPr>
                        <m:t>)</m:t>
                      </m:r>
                    </m:oMath>
                  </m:oMathPara>
                </a14:m>
                <a:endParaRPr kumimoji="0" lang="en-US" sz="14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8" name="Rectangle 17"/>
              <p:cNvSpPr>
                <a:spLocks noRot="1" noChangeAspect="1" noMove="1" noResize="1" noEditPoints="1" noAdjustHandles="1" noChangeArrowheads="1" noChangeShapeType="1" noTextEdit="1"/>
              </p:cNvSpPr>
              <p:nvPr/>
            </p:nvSpPr>
            <p:spPr bwMode="auto">
              <a:xfrm>
                <a:off x="927324" y="4465868"/>
                <a:ext cx="516802" cy="205912"/>
              </a:xfrm>
              <a:prstGeom prst="rect">
                <a:avLst/>
              </a:prstGeom>
              <a:blipFill>
                <a:blip r:embed="rId7"/>
                <a:stretch>
                  <a:fillRect r="-10345" b="-3428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9" name="Oval 18"/>
          <p:cNvSpPr/>
          <p:nvPr/>
        </p:nvSpPr>
        <p:spPr bwMode="auto">
          <a:xfrm>
            <a:off x="1758509" y="4146796"/>
            <a:ext cx="710119" cy="2821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LA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Oval 19"/>
          <p:cNvSpPr/>
          <p:nvPr/>
        </p:nvSpPr>
        <p:spPr bwMode="auto">
          <a:xfrm>
            <a:off x="7351456" y="3301837"/>
            <a:ext cx="710119" cy="2821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NY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Oval 20"/>
          <p:cNvSpPr/>
          <p:nvPr/>
        </p:nvSpPr>
        <p:spPr bwMode="auto">
          <a:xfrm>
            <a:off x="7068189" y="3903605"/>
            <a:ext cx="731196" cy="30791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DC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2" name="Straight Arrow Connector 21"/>
          <p:cNvCxnSpPr>
            <a:stCxn id="19" idx="6"/>
            <a:endCxn id="21" idx="2"/>
          </p:cNvCxnSpPr>
          <p:nvPr/>
        </p:nvCxnSpPr>
        <p:spPr bwMode="auto">
          <a:xfrm flipV="1">
            <a:off x="2468628" y="4057561"/>
            <a:ext cx="4599561" cy="230286"/>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22"/>
          <p:cNvSpPr/>
          <p:nvPr/>
        </p:nvSpPr>
        <p:spPr bwMode="auto">
          <a:xfrm>
            <a:off x="4632207" y="4196608"/>
            <a:ext cx="308214" cy="238328"/>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1</a:t>
            </a:r>
          </a:p>
        </p:txBody>
      </p:sp>
      <p:cxnSp>
        <p:nvCxnSpPr>
          <p:cNvPr id="26" name="Straight Arrow Connector 25"/>
          <p:cNvCxnSpPr>
            <a:endCxn id="20" idx="2"/>
          </p:cNvCxnSpPr>
          <p:nvPr/>
        </p:nvCxnSpPr>
        <p:spPr bwMode="auto">
          <a:xfrm flipV="1">
            <a:off x="2468627" y="3442888"/>
            <a:ext cx="4882829" cy="839778"/>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6"/>
          <p:cNvSpPr/>
          <p:nvPr/>
        </p:nvSpPr>
        <p:spPr bwMode="auto">
          <a:xfrm>
            <a:off x="7670067" y="3611666"/>
            <a:ext cx="308214" cy="238328"/>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2</a:t>
            </a:r>
          </a:p>
        </p:txBody>
      </p:sp>
      <mc:AlternateContent xmlns:mc="http://schemas.openxmlformats.org/markup-compatibility/2006" xmlns:a14="http://schemas.microsoft.com/office/drawing/2010/main">
        <mc:Choice Requires="a14">
          <p:sp>
            <p:nvSpPr>
              <p:cNvPr id="28" name="Rectangle 27"/>
              <p:cNvSpPr/>
              <p:nvPr/>
            </p:nvSpPr>
            <p:spPr bwMode="auto">
              <a:xfrm>
                <a:off x="4960668" y="4211517"/>
                <a:ext cx="1014471" cy="205987"/>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8" name="Rectangle 27"/>
              <p:cNvSpPr>
                <a:spLocks noRot="1" noChangeAspect="1" noMove="1" noResize="1" noEditPoints="1" noAdjustHandles="1" noChangeArrowheads="1" noChangeShapeType="1" noTextEdit="1"/>
              </p:cNvSpPr>
              <p:nvPr/>
            </p:nvSpPr>
            <p:spPr bwMode="auto">
              <a:xfrm>
                <a:off x="4960668" y="4211517"/>
                <a:ext cx="1014471" cy="205987"/>
              </a:xfrm>
              <a:prstGeom prst="rect">
                <a:avLst/>
              </a:prstGeom>
              <a:blipFill>
                <a:blip r:embed="rId8"/>
                <a:stretch>
                  <a:fillRect b="-138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29" name="Straight Arrow Connector 28"/>
          <p:cNvCxnSpPr>
            <a:stCxn id="21" idx="0"/>
            <a:endCxn id="20" idx="4"/>
          </p:cNvCxnSpPr>
          <p:nvPr/>
        </p:nvCxnSpPr>
        <p:spPr bwMode="auto">
          <a:xfrm flipV="1">
            <a:off x="7433787" y="3583939"/>
            <a:ext cx="272729" cy="319666"/>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0" name="Rectangle 29"/>
              <p:cNvSpPr/>
              <p:nvPr/>
            </p:nvSpPr>
            <p:spPr bwMode="auto">
              <a:xfrm>
                <a:off x="683137" y="4005530"/>
                <a:ext cx="1014471" cy="205987"/>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0" name="Rectangle 29"/>
              <p:cNvSpPr>
                <a:spLocks noRot="1" noChangeAspect="1" noMove="1" noResize="1" noEditPoints="1" noAdjustHandles="1" noChangeArrowheads="1" noChangeShapeType="1" noTextEdit="1"/>
              </p:cNvSpPr>
              <p:nvPr/>
            </p:nvSpPr>
            <p:spPr bwMode="auto">
              <a:xfrm>
                <a:off x="683137" y="4005530"/>
                <a:ext cx="1014471" cy="205987"/>
              </a:xfrm>
              <a:prstGeom prst="rect">
                <a:avLst/>
              </a:prstGeom>
              <a:blipFill>
                <a:blip r:embed="rId4"/>
                <a:stretch>
                  <a:fillRect b="-138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bwMode="auto">
              <a:xfrm>
                <a:off x="4910041" y="3500217"/>
                <a:ext cx="516802" cy="20591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right"/>
                    </m:oMathParaPr>
                    <m:oMath xmlns:m="http://schemas.openxmlformats.org/officeDocument/2006/math">
                      <m:r>
                        <a:rPr lang="en-US" sz="1400" b="0" i="1" smtClean="0">
                          <a:latin typeface="Cambria Math" panose="02040503050406030204" pitchFamily="18" charset="0"/>
                        </a:rPr>
                        <m:t>h</m:t>
                      </m:r>
                      <m:r>
                        <a:rPr lang="en-US" sz="1400" b="0" i="1" smtClean="0">
                          <a:latin typeface="Cambria Math" panose="02040503050406030204" pitchFamily="18" charset="0"/>
                        </a:rPr>
                        <m:t>(</m:t>
                      </m:r>
                      <m:r>
                        <a:rPr lang="en-US" sz="1400" b="0" i="1" smtClean="0">
                          <a:latin typeface="Cambria Math" panose="02040503050406030204" pitchFamily="18" charset="0"/>
                        </a:rPr>
                        <m:t>𝑚</m:t>
                      </m:r>
                      <m:r>
                        <a:rPr lang="en-US" sz="1400" b="0" i="1" smtClean="0">
                          <a:latin typeface="Cambria Math" panose="02040503050406030204" pitchFamily="18" charset="0"/>
                        </a:rPr>
                        <m:t>)</m:t>
                      </m:r>
                    </m:oMath>
                  </m:oMathPara>
                </a14:m>
                <a:endParaRPr kumimoji="0" lang="en-US" sz="14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3" name="Rectangle 32"/>
              <p:cNvSpPr>
                <a:spLocks noRot="1" noChangeAspect="1" noMove="1" noResize="1" noEditPoints="1" noAdjustHandles="1" noChangeArrowheads="1" noChangeShapeType="1" noTextEdit="1"/>
              </p:cNvSpPr>
              <p:nvPr/>
            </p:nvSpPr>
            <p:spPr bwMode="auto">
              <a:xfrm>
                <a:off x="4910041" y="3500217"/>
                <a:ext cx="516802" cy="205912"/>
              </a:xfrm>
              <a:prstGeom prst="rect">
                <a:avLst/>
              </a:prstGeom>
              <a:blipFill>
                <a:blip r:embed="rId9"/>
                <a:stretch>
                  <a:fillRect r="-10345" b="-3333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34" name="Oval 33"/>
          <p:cNvSpPr/>
          <p:nvPr/>
        </p:nvSpPr>
        <p:spPr bwMode="auto">
          <a:xfrm>
            <a:off x="4560848" y="3529611"/>
            <a:ext cx="308214" cy="238328"/>
          </a:xfrm>
          <a:prstGeom prst="ellipse">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3</a:t>
            </a:r>
          </a:p>
        </p:txBody>
      </p:sp>
    </p:spTree>
    <p:extLst>
      <p:ext uri="{BB962C8B-B14F-4D97-AF65-F5344CB8AC3E}">
        <p14:creationId xmlns:p14="http://schemas.microsoft.com/office/powerpoint/2010/main" val="185826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additive="base">
                                        <p:cTn id="5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anim calcmode="lin" valueType="num">
                                      <p:cBhvr>
                                        <p:cTn id="72" dur="1000" fill="hold"/>
                                        <p:tgtEl>
                                          <p:spTgt spid="33"/>
                                        </p:tgtEl>
                                        <p:attrNameLst>
                                          <p:attrName>ppt_x</p:attrName>
                                        </p:attrNameLst>
                                      </p:cBhvr>
                                      <p:tavLst>
                                        <p:tav tm="0">
                                          <p:val>
                                            <p:strVal val="#ppt_x"/>
                                          </p:val>
                                        </p:tav>
                                        <p:tav tm="100000">
                                          <p:val>
                                            <p:strVal val="#ppt_x"/>
                                          </p:val>
                                        </p:tav>
                                      </p:tavLst>
                                    </p:anim>
                                    <p:anim calcmode="lin" valueType="num">
                                      <p:cBhvr>
                                        <p:cTn id="7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anim calcmode="lin" valueType="num">
                                      <p:cBhvr additive="base">
                                        <p:cTn id="7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5" grpId="0" animBg="1"/>
      <p:bldP spid="23" grpId="0" animBg="1"/>
      <p:bldP spid="27" grpId="0" animBg="1"/>
      <p:bldP spid="28"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Collision-Resistance: Applications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Integrity (of object / file / message )</a:t>
                </a:r>
              </a:p>
              <a:p>
                <a:pPr lvl="1"/>
                <a:r>
                  <a:rPr lang="en-US"/>
                  <a:t>Send </a:t>
                </a:r>
                <a:r>
                  <a:rPr lang="en-US" i="1">
                    <a:latin typeface="Cambria Math" panose="02040503050406030204" pitchFamily="18" charset="0"/>
                  </a:rPr>
                  <a:t>hash(m)</a:t>
                </a:r>
                <a:r>
                  <a:rPr lang="en-US"/>
                  <a:t> securely to validate </a:t>
                </a:r>
                <a14:m>
                  <m:oMath xmlns:m="http://schemas.openxmlformats.org/officeDocument/2006/math">
                    <m:r>
                      <a:rPr lang="en-US" i="1" dirty="0" smtClean="0">
                        <a:latin typeface="Cambria Math" panose="02040503050406030204" pitchFamily="18" charset="0"/>
                      </a:rPr>
                      <m:t>𝑚</m:t>
                    </m:r>
                  </m:oMath>
                </a14:m>
                <a:endParaRPr lang="en-US"/>
              </a:p>
              <a:p>
                <a:r>
                  <a:rPr lang="en-US" b="1"/>
                  <a:t>Hash-then-Sign</a:t>
                </a:r>
              </a:p>
              <a:p>
                <a:pPr lvl="1"/>
                <a:r>
                  <a:rPr lang="en-US"/>
                  <a:t>`Sign’ </a:t>
                </a:r>
                <a:r>
                  <a:rPr lang="en-US" i="1">
                    <a:latin typeface="Cambria Math" panose="02040503050406030204" pitchFamily="18" charset="0"/>
                  </a:rPr>
                  <a:t>hash(m)</a:t>
                </a:r>
                <a:r>
                  <a:rPr lang="en-US"/>
                  <a:t> </a:t>
                </a:r>
                <a:r>
                  <a:rPr lang="en-US">
                    <a:sym typeface="Wingdings" panose="05000000000000000000" pitchFamily="2" charset="2"/>
                  </a:rPr>
                  <a:t> </a:t>
                </a:r>
                <a:r>
                  <a:rPr lang="en-US" u="sng">
                    <a:sym typeface="Wingdings" panose="05000000000000000000" pitchFamily="2" charset="2"/>
                  </a:rPr>
                  <a:t>everyone</a:t>
                </a:r>
                <a:r>
                  <a:rPr lang="en-US">
                    <a:sym typeface="Wingdings" panose="05000000000000000000" pitchFamily="2" charset="2"/>
                  </a:rPr>
                  <a:t> can validate you approved </a:t>
                </a:r>
                <a:r>
                  <a:rPr lang="en-US" i="1">
                    <a:latin typeface="Cambria Math" panose="02040503050406030204" pitchFamily="18" charset="0"/>
                    <a:sym typeface="Wingdings" panose="05000000000000000000" pitchFamily="2" charset="2"/>
                  </a:rPr>
                  <a:t>m</a:t>
                </a:r>
                <a:r>
                  <a:rPr lang="en-US">
                    <a:sym typeface="Wingdings" panose="05000000000000000000" pitchFamily="2" charset="2"/>
                  </a:rPr>
                  <a:t>, using only your signature and key</a:t>
                </a:r>
                <a:endParaRPr lang="en-US"/>
              </a:p>
              <a:p>
                <a:r>
                  <a:rPr lang="en-US">
                    <a:solidFill>
                      <a:schemeClr val="bg2">
                        <a:lumMod val="60000"/>
                        <a:lumOff val="40000"/>
                      </a:schemeClr>
                    </a:solidFill>
                  </a:rPr>
                  <a:t>Hash-block</a:t>
                </a:r>
              </a:p>
              <a:p>
                <a:pPr lvl="1"/>
                <a:r>
                  <a:rPr lang="en-US">
                    <a:solidFill>
                      <a:schemeClr val="bg2">
                        <a:lumMod val="60000"/>
                        <a:lumOff val="40000"/>
                      </a:schemeClr>
                    </a:solidFill>
                  </a:rPr>
                  <a:t>Hash many messages, separately validate each</a:t>
                </a:r>
              </a:p>
              <a:p>
                <a:r>
                  <a:rPr lang="en-US">
                    <a:solidFill>
                      <a:schemeClr val="bg2">
                        <a:lumMod val="60000"/>
                        <a:lumOff val="40000"/>
                      </a:schemeClr>
                    </a:solidFill>
                  </a:rPr>
                  <a:t>Block-chain</a:t>
                </a:r>
              </a:p>
              <a:p>
                <a:pPr lvl="1"/>
                <a:r>
                  <a:rPr lang="en-US">
                    <a:solidFill>
                      <a:schemeClr val="bg2">
                        <a:lumMod val="60000"/>
                        <a:lumOff val="40000"/>
                      </a:schemeClr>
                    </a:solidFill>
                  </a:rPr>
                  <a:t>`Chain’ many such blocks, allowing efficient validation of each message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3" t="-1591" b="-122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13</a:t>
            </a:fld>
            <a:endParaRPr lang="en-US" altLang="en-US"/>
          </a:p>
        </p:txBody>
      </p:sp>
    </p:spTree>
    <p:extLst>
      <p:ext uri="{BB962C8B-B14F-4D97-AF65-F5344CB8AC3E}">
        <p14:creationId xmlns:p14="http://schemas.microsoft.com/office/powerpoint/2010/main" val="410397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Hash-then-Sign Paradigm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8938" y="921899"/>
                <a:ext cx="8229600" cy="4981575"/>
              </a:xfrm>
            </p:spPr>
            <p:txBody>
              <a:bodyPr/>
              <a:lstStyle/>
              <a:p>
                <a:r>
                  <a:rPr lang="en-US" sz="2400"/>
                  <a:t>Challenge: messages are long, PKC is slow</a:t>
                </a:r>
              </a:p>
              <a:p>
                <a:r>
                  <a:rPr lang="en-US" sz="2400"/>
                  <a:t>How to sign long messages – efficiently? </a:t>
                </a:r>
              </a:p>
              <a:p>
                <a:pPr lvl="1"/>
                <a:r>
                  <a:rPr lang="en-US" sz="2000"/>
                  <a:t>Use signature scheme </a:t>
                </a:r>
                <a14:m>
                  <m:oMath xmlns:m="http://schemas.openxmlformats.org/officeDocument/2006/math">
                    <m:r>
                      <a:rPr lang="en-US" sz="2000" i="1" dirty="0">
                        <a:latin typeface="Cambria Math" panose="02040503050406030204" pitchFamily="18" charset="0"/>
                      </a:rPr>
                      <m:t>(</m:t>
                    </m:r>
                    <m:r>
                      <a:rPr lang="en-US" sz="2000" i="1" dirty="0">
                        <a:latin typeface="Cambria Math" panose="02040503050406030204" pitchFamily="18" charset="0"/>
                      </a:rPr>
                      <m:t>𝑆</m:t>
                    </m:r>
                    <m:r>
                      <a:rPr lang="en-US" sz="2000" i="1" dirty="0">
                        <a:latin typeface="Cambria Math" panose="02040503050406030204" pitchFamily="18" charset="0"/>
                      </a:rPr>
                      <m:t>,</m:t>
                    </m:r>
                    <m:r>
                      <a:rPr lang="en-US" sz="2000" i="1" dirty="0">
                        <a:latin typeface="Cambria Math" panose="02040503050406030204" pitchFamily="18" charset="0"/>
                      </a:rPr>
                      <m:t>𝑉</m:t>
                    </m:r>
                    <m:r>
                      <a:rPr lang="en-US" sz="2000" i="1" dirty="0">
                        <a:latin typeface="Cambria Math" panose="02040503050406030204" pitchFamily="18" charset="0"/>
                      </a:rPr>
                      <m:t>)</m:t>
                    </m:r>
                  </m:oMath>
                </a14:m>
                <a:endParaRPr lang="en-US" sz="1800"/>
              </a:p>
              <a:p>
                <a:pPr lvl="1"/>
                <a:r>
                  <a:rPr lang="en-US" sz="2000" u="sng"/>
                  <a:t>and</a:t>
                </a:r>
                <a:r>
                  <a:rPr lang="en-US" sz="2000"/>
                  <a:t> Collision-Resistant Hash </a:t>
                </a:r>
                <a14:m>
                  <m:oMath xmlns:m="http://schemas.openxmlformats.org/officeDocument/2006/math">
                    <m:r>
                      <a:rPr lang="en-US" sz="2000" i="1" dirty="0" smtClean="0">
                        <a:latin typeface="Cambria Math" panose="02040503050406030204" pitchFamily="18" charset="0"/>
                      </a:rPr>
                      <m:t>h</m:t>
                    </m:r>
                  </m:oMath>
                </a14:m>
                <a:r>
                  <a:rPr lang="en-US" sz="2000"/>
                  <a:t> : </a:t>
                </a:r>
                <a:br>
                  <a:rPr lang="en-US" sz="2000"/>
                </a:br>
                <a:r>
                  <a:rPr lang="en-US" altLang="en-US" sz="2000">
                    <a:sym typeface="Wingdings" panose="05000000000000000000" pitchFamily="2" charset="2"/>
                  </a:rPr>
                  <a:t></a:t>
                </a:r>
                <a:r>
                  <a:rPr lang="en-US" altLang="en-US" sz="2000"/>
                  <a:t> infeasible to find </a:t>
                </a:r>
                <a:r>
                  <a:rPr lang="en-US" altLang="en-US" sz="2400" i="1">
                    <a:latin typeface="Times New Roman" panose="02020603050405020304" pitchFamily="18" charset="0"/>
                    <a:cs typeface="Times New Roman" panose="02020603050405020304" pitchFamily="18" charset="0"/>
                  </a:rPr>
                  <a:t>(x, x’) </a:t>
                </a:r>
                <a:r>
                  <a:rPr lang="en-US" altLang="en-US" sz="2000" i="1" err="1"/>
                  <a:t>s.t.</a:t>
                </a:r>
                <a:r>
                  <a:rPr lang="en-US" altLang="en-US" sz="2000" i="1"/>
                  <a:t> </a:t>
                </a:r>
                <a:r>
                  <a:rPr lang="en-US" altLang="en-US" sz="2400" i="1" err="1">
                    <a:latin typeface="Times New Roman" panose="02020603050405020304" pitchFamily="18" charset="0"/>
                    <a:cs typeface="Times New Roman" panose="02020603050405020304" pitchFamily="18" charset="0"/>
                  </a:rPr>
                  <a:t>x’</a:t>
                </a:r>
                <a:r>
                  <a:rPr lang="en-US" altLang="en-US" sz="2400" i="1" err="1">
                    <a:latin typeface="Times New Roman" panose="02020603050405020304" pitchFamily="18" charset="0"/>
                    <a:cs typeface="Times New Roman" panose="02020603050405020304" pitchFamily="18" charset="0"/>
                    <a:sym typeface="Symbol" pitchFamily="18" charset="2"/>
                  </a:rPr>
                  <a:t>x</a:t>
                </a:r>
                <a:r>
                  <a:rPr lang="en-US" altLang="en-US" sz="2000" i="1"/>
                  <a:t> </a:t>
                </a:r>
                <a:r>
                  <a:rPr lang="en-US" altLang="en-US" sz="2000"/>
                  <a:t>yet </a:t>
                </a:r>
                <a:r>
                  <a:rPr lang="en-US" altLang="en-US" sz="2400" i="1">
                    <a:latin typeface="Times New Roman" panose="02020603050405020304" pitchFamily="18" charset="0"/>
                    <a:cs typeface="Times New Roman" panose="02020603050405020304" pitchFamily="18" charset="0"/>
                  </a:rPr>
                  <a:t>h(x)=h(x’)</a:t>
                </a:r>
              </a:p>
              <a:p>
                <a:r>
                  <a:rPr lang="en-US" sz="2400"/>
                  <a:t>Solution: </a:t>
                </a:r>
              </a:p>
              <a:p>
                <a:pPr lvl="1"/>
                <a:r>
                  <a:rPr lang="en-US" sz="2000"/>
                  <a:t>First hash, then sign </a:t>
                </a:r>
              </a:p>
              <a:p>
                <a:pPr lvl="2"/>
                <a:r>
                  <a:rPr lang="en-US" sz="1800"/>
                  <a:t>Hash-then-sign</a:t>
                </a:r>
                <a:endParaRPr lang="en-US" sz="1800" i="1">
                  <a:latin typeface="Cambria Math" panose="02040503050406030204" pitchFamily="18" charset="0"/>
                </a:endParaRPr>
              </a:p>
              <a:p>
                <a:pPr lvl="1"/>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𝑆</m:t>
                        </m:r>
                      </m:e>
                      <m:sub>
                        <m:r>
                          <a:rPr lang="en-US" sz="2000" b="0" i="1" smtClean="0">
                            <a:latin typeface="Cambria Math" panose="02040503050406030204" pitchFamily="18" charset="0"/>
                          </a:rPr>
                          <m:t>𝑠</m:t>
                        </m:r>
                      </m:sub>
                      <m:sup>
                        <m:r>
                          <a:rPr lang="en-US" sz="2000" b="0" i="1" smtClean="0">
                            <a:latin typeface="Cambria Math" panose="02040503050406030204" pitchFamily="18" charset="0"/>
                          </a:rPr>
                          <m:t>h</m:t>
                        </m:r>
                      </m:sup>
                    </m:sSub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𝑠</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e>
                    </m:d>
                  </m:oMath>
                </a14:m>
                <a:endParaRPr lang="en-US" sz="2400" b="0"/>
              </a:p>
              <a:p>
                <a:pPr lvl="2"/>
                <a:r>
                  <a:rPr lang="en-US" sz="2000"/>
                  <a:t>Keyed CRHF: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𝑆</m:t>
                        </m:r>
                      </m:e>
                      <m:sub>
                        <m:r>
                          <a:rPr lang="en-US" sz="2000" i="1">
                            <a:latin typeface="Cambria Math" panose="02040503050406030204" pitchFamily="18" charset="0"/>
                          </a:rPr>
                          <m:t>𝑠</m:t>
                        </m:r>
                      </m:sub>
                      <m:sup>
                        <m:r>
                          <a:rPr lang="en-US" sz="2000" i="1">
                            <a:latin typeface="Cambria Math" panose="02040503050406030204" pitchFamily="18" charset="0"/>
                          </a:rPr>
                          <m:t>h</m:t>
                        </m:r>
                      </m:sup>
                    </m:sSubSup>
                    <m:d>
                      <m:dPr>
                        <m:ctrlPr>
                          <a:rPr lang="en-US" sz="2000" i="1">
                            <a:latin typeface="Cambria Math" panose="02040503050406030204" pitchFamily="18" charset="0"/>
                          </a:rPr>
                        </m:ctrlPr>
                      </m:dPr>
                      <m:e>
                        <m:r>
                          <a:rPr lang="en-US" sz="2000" i="1">
                            <a:latin typeface="Cambria Math" panose="02040503050406030204" pitchFamily="18" charset="0"/>
                          </a:rPr>
                          <m:t>𝑚</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𝑠</m:t>
                        </m:r>
                      </m:sub>
                    </m:sSub>
                    <m:d>
                      <m:dPr>
                        <m:ctrlPr>
                          <a:rPr lang="en-US" sz="2000" i="1">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𝑘</m:t>
                            </m:r>
                          </m:sub>
                        </m:sSub>
                        <m:d>
                          <m:dPr>
                            <m:ctrlPr>
                              <a:rPr lang="en-US" sz="2000" i="1">
                                <a:latin typeface="Cambria Math" panose="02040503050406030204" pitchFamily="18" charset="0"/>
                              </a:rPr>
                            </m:ctrlPr>
                          </m:dPr>
                          <m:e>
                            <m:r>
                              <a:rPr lang="en-US" sz="2000" i="1">
                                <a:latin typeface="Cambria Math" panose="02040503050406030204" pitchFamily="18" charset="0"/>
                              </a:rPr>
                              <m:t>𝑚</m:t>
                            </m:r>
                          </m:e>
                        </m:d>
                      </m:e>
                    </m:d>
                  </m:oMath>
                </a14:m>
                <a:r>
                  <a:rPr lang="en-US" sz="2000"/>
                  <a:t>, </a:t>
                </a:r>
                <a:r>
                  <a:rPr lang="en-US" sz="2000" i="1">
                    <a:latin typeface="Cambria Math" panose="02040503050406030204" pitchFamily="18" charset="0"/>
                  </a:rPr>
                  <a:t>k</a:t>
                </a:r>
              </a:p>
              <a:p>
                <a:pPr lvl="1"/>
                <a:r>
                  <a:rPr lang="en-US" sz="2400"/>
                  <a:t>Provably secure</a:t>
                </a:r>
              </a:p>
              <a:p>
                <a:pPr lvl="2"/>
                <a:r>
                  <a:rPr lang="en-US" sz="2000"/>
                  <a:t>For CRHF and secure signature </a:t>
                </a:r>
                <a14:m>
                  <m:oMath xmlns:m="http://schemas.openxmlformats.org/officeDocument/2006/math">
                    <m:r>
                      <a:rPr lang="en-US" sz="2000" i="1">
                        <a:latin typeface="Cambria Math" panose="02040503050406030204" pitchFamily="18" charset="0"/>
                      </a:rPr>
                      <m:t>𝑆</m:t>
                    </m:r>
                  </m:oMath>
                </a14:m>
                <a:endParaRPr lang="en-US" sz="2000"/>
              </a:p>
              <a:p>
                <a:r>
                  <a:rPr lang="en-US" sz="2800"/>
                  <a:t>How to validate signature? </a:t>
                </a:r>
                <a:endParaRPr lang="en-US" sz="2800" b="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8938" y="921899"/>
                <a:ext cx="8229600" cy="4981575"/>
              </a:xfrm>
              <a:blipFill>
                <a:blip r:embed="rId2"/>
                <a:stretch>
                  <a:fillRect l="-519" t="-857" b="-91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14</a:t>
            </a:fld>
            <a:endParaRPr lang="en-US" altLang="en-US"/>
          </a:p>
        </p:txBody>
      </p:sp>
      <p:sp>
        <p:nvSpPr>
          <p:cNvPr id="7" name="Trapezoid 6"/>
          <p:cNvSpPr/>
          <p:nvPr/>
        </p:nvSpPr>
        <p:spPr bwMode="auto">
          <a:xfrm rot="10800000">
            <a:off x="5914100" y="4016803"/>
            <a:ext cx="2875936" cy="490133"/>
          </a:xfrm>
          <a:prstGeom prst="trapezoid">
            <a:avLst>
              <a:gd name="adj" fmla="val 194084"/>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 name="Rectangle 7"/>
              <p:cNvSpPr/>
              <p:nvPr/>
            </p:nvSpPr>
            <p:spPr bwMode="auto">
              <a:xfrm>
                <a:off x="5928849" y="3474551"/>
                <a:ext cx="2861187" cy="51619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Message </a:t>
                </a:r>
                <a14:m>
                  <m:oMath xmlns:m="http://schemas.openxmlformats.org/officeDocument/2006/math">
                    <m:r>
                      <a:rPr lang="en-US" sz="2400" i="1" dirty="0" smtClean="0">
                        <a:latin typeface="Cambria Math" panose="02040503050406030204" pitchFamily="18" charset="0"/>
                        <a:cs typeface="Arial" pitchFamily="34" charset="0"/>
                      </a:rPr>
                      <m:t>𝑚</m:t>
                    </m:r>
                  </m:oMath>
                </a14:m>
                <a:endParaRPr kumimoji="0" lang="en-US" sz="24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bwMode="auto">
              <a:xfrm>
                <a:off x="5928849" y="3474551"/>
                <a:ext cx="2861187" cy="516194"/>
              </a:xfrm>
              <a:prstGeom prst="rect">
                <a:avLst/>
              </a:prstGeom>
              <a:blipFill>
                <a:blip r:embed="rId3"/>
                <a:stretch>
                  <a:fillRect b="-3448"/>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77354" y="4016803"/>
                <a:ext cx="964175" cy="461665"/>
              </a:xfrm>
              <a:prstGeom prst="rect">
                <a:avLst/>
              </a:prstGeom>
              <a:noFill/>
            </p:spPr>
            <p:txBody>
              <a:bodyPr wrap="none" rtlCol="0">
                <a:spAutoFit/>
              </a:bodyPr>
              <a:lstStyle/>
              <a:p>
                <a:r>
                  <a:rPr lang="en-US"/>
                  <a:t>Hash </a:t>
                </a:r>
                <a14:m>
                  <m:oMath xmlns:m="http://schemas.openxmlformats.org/officeDocument/2006/math">
                    <m:r>
                      <a:rPr lang="en-US" sz="2400" i="1" dirty="0">
                        <a:latin typeface="Cambria Math" panose="02040503050406030204" pitchFamily="18" charset="0"/>
                      </a:rPr>
                      <m:t>h</m:t>
                    </m:r>
                  </m:oMath>
                </a14:m>
                <a:endParaRPr lang="en-US" sz="2400"/>
              </a:p>
            </p:txBody>
          </p:sp>
        </mc:Choice>
        <mc:Fallback xmlns="">
          <p:sp>
            <p:nvSpPr>
              <p:cNvPr id="9" name="TextBox 8"/>
              <p:cNvSpPr txBox="1">
                <a:spLocks noRot="1" noChangeAspect="1" noMove="1" noResize="1" noEditPoints="1" noAdjustHandles="1" noChangeArrowheads="1" noChangeShapeType="1" noTextEdit="1"/>
              </p:cNvSpPr>
              <p:nvPr/>
            </p:nvSpPr>
            <p:spPr>
              <a:xfrm>
                <a:off x="6877354" y="4016803"/>
                <a:ext cx="964175" cy="461665"/>
              </a:xfrm>
              <a:prstGeom prst="rect">
                <a:avLst/>
              </a:prstGeom>
              <a:blipFill>
                <a:blip r:embed="rId4"/>
                <a:stretch>
                  <a:fillRect l="-5063" r="-633" b="-17105"/>
                </a:stretch>
              </a:blipFill>
            </p:spPr>
            <p:txBody>
              <a:bodyPr/>
              <a:lstStyle/>
              <a:p>
                <a:r>
                  <a:rPr lang="en-US">
                    <a:noFill/>
                  </a:rPr>
                  <a:t> </a:t>
                </a:r>
              </a:p>
            </p:txBody>
          </p:sp>
        </mc:Fallback>
      </mc:AlternateContent>
      <p:sp>
        <p:nvSpPr>
          <p:cNvPr id="10" name="Rectangle 9"/>
          <p:cNvSpPr/>
          <p:nvPr/>
        </p:nvSpPr>
        <p:spPr bwMode="auto">
          <a:xfrm>
            <a:off x="6868954" y="4532995"/>
            <a:ext cx="966227" cy="5161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6868954" y="4534167"/>
                <a:ext cx="9662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h</m:t>
                      </m:r>
                      <m:r>
                        <a:rPr lang="en-US" sz="2400" b="0" i="1" dirty="0" smtClean="0">
                          <a:latin typeface="Cambria Math" panose="02040503050406030204" pitchFamily="18" charset="0"/>
                        </a:rPr>
                        <m:t>(</m:t>
                      </m:r>
                      <m:r>
                        <a:rPr lang="en-US" sz="2400" b="0" i="1" dirty="0" smtClean="0">
                          <a:latin typeface="Cambria Math" panose="02040503050406030204" pitchFamily="18" charset="0"/>
                        </a:rPr>
                        <m:t>𝑚</m:t>
                      </m:r>
                      <m:r>
                        <a:rPr lang="en-US" sz="2400" b="0" i="1" dirty="0" smtClean="0">
                          <a:latin typeface="Cambria Math" panose="02040503050406030204" pitchFamily="18" charset="0"/>
                        </a:rPr>
                        <m:t>)</m:t>
                      </m:r>
                    </m:oMath>
                  </m:oMathPara>
                </a14:m>
                <a:endParaRPr lang="en-US" sz="2400"/>
              </a:p>
            </p:txBody>
          </p:sp>
        </mc:Choice>
        <mc:Fallback xmlns="">
          <p:sp>
            <p:nvSpPr>
              <p:cNvPr id="11" name="TextBox 10"/>
              <p:cNvSpPr txBox="1">
                <a:spLocks noRot="1" noChangeAspect="1" noMove="1" noResize="1" noEditPoints="1" noAdjustHandles="1" noChangeArrowheads="1" noChangeShapeType="1" noTextEdit="1"/>
              </p:cNvSpPr>
              <p:nvPr/>
            </p:nvSpPr>
            <p:spPr>
              <a:xfrm>
                <a:off x="6868954" y="4534167"/>
                <a:ext cx="966227" cy="461665"/>
              </a:xfrm>
              <a:prstGeom prst="rect">
                <a:avLst/>
              </a:prstGeom>
              <a:blipFill>
                <a:blip r:embed="rId5"/>
                <a:stretch>
                  <a:fillRect r="-633" b="-19737"/>
                </a:stretch>
              </a:blipFill>
            </p:spPr>
            <p:txBody>
              <a:bodyPr/>
              <a:lstStyle/>
              <a:p>
                <a:r>
                  <a:rPr lang="en-US">
                    <a:noFill/>
                  </a:rPr>
                  <a:t> </a:t>
                </a:r>
              </a:p>
            </p:txBody>
          </p:sp>
        </mc:Fallback>
      </mc:AlternateContent>
      <p:sp>
        <p:nvSpPr>
          <p:cNvPr id="13" name="Rectangle 12"/>
          <p:cNvSpPr/>
          <p:nvPr/>
        </p:nvSpPr>
        <p:spPr bwMode="auto">
          <a:xfrm>
            <a:off x="6868954" y="5086735"/>
            <a:ext cx="966227" cy="5161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823909" y="5101645"/>
                <a:ext cx="1056315" cy="461665"/>
              </a:xfrm>
              <a:prstGeom prst="rect">
                <a:avLst/>
              </a:prstGeom>
              <a:solidFill>
                <a:schemeClr val="tx2">
                  <a:lumMod val="40000"/>
                  <a:lumOff val="60000"/>
                </a:schemeClr>
              </a:solidFill>
            </p:spPr>
            <p:txBody>
              <a:bodyPr wrap="none" rtlCol="0">
                <a:spAutoFit/>
              </a:bodyPr>
              <a:lstStyle/>
              <a:p>
                <a:r>
                  <a:rPr lang="en-US" sz="2400"/>
                  <a:t>Sign </a:t>
                </a:r>
                <a14:m>
                  <m:oMath xmlns:m="http://schemas.openxmlformats.org/officeDocument/2006/math">
                    <m:r>
                      <a:rPr lang="en-US" sz="2400" i="1" dirty="0" smtClean="0">
                        <a:latin typeface="Cambria Math" panose="02040503050406030204" pitchFamily="18" charset="0"/>
                      </a:rPr>
                      <m:t>𝑆</m:t>
                    </m:r>
                  </m:oMath>
                </a14:m>
                <a:endParaRPr lang="en-US" sz="2400"/>
              </a:p>
            </p:txBody>
          </p:sp>
        </mc:Choice>
        <mc:Fallback xmlns="">
          <p:sp>
            <p:nvSpPr>
              <p:cNvPr id="14" name="TextBox 13"/>
              <p:cNvSpPr txBox="1">
                <a:spLocks noRot="1" noChangeAspect="1" noMove="1" noResize="1" noEditPoints="1" noAdjustHandles="1" noChangeArrowheads="1" noChangeShapeType="1" noTextEdit="1"/>
              </p:cNvSpPr>
              <p:nvPr/>
            </p:nvSpPr>
            <p:spPr>
              <a:xfrm>
                <a:off x="6823909" y="5101645"/>
                <a:ext cx="1056315" cy="461665"/>
              </a:xfrm>
              <a:prstGeom prst="rect">
                <a:avLst/>
              </a:prstGeom>
              <a:blipFill>
                <a:blip r:embed="rId6"/>
                <a:stretch>
                  <a:fillRect l="-8621" t="-9211" b="-30263"/>
                </a:stretch>
              </a:blipFill>
            </p:spPr>
            <p:txBody>
              <a:bodyPr/>
              <a:lstStyle/>
              <a:p>
                <a:r>
                  <a:rPr lang="en-US">
                    <a:noFill/>
                  </a:rPr>
                  <a:t> </a:t>
                </a:r>
              </a:p>
            </p:txBody>
          </p:sp>
        </mc:Fallback>
      </mc:AlternateContent>
      <p:sp>
        <p:nvSpPr>
          <p:cNvPr id="15" name="Rectangle 14"/>
          <p:cNvSpPr/>
          <p:nvPr/>
        </p:nvSpPr>
        <p:spPr bwMode="auto">
          <a:xfrm>
            <a:off x="6868954" y="5613226"/>
            <a:ext cx="966227" cy="5161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6" name="TextBox 15"/>
              <p:cNvSpPr txBox="1"/>
              <p:nvPr/>
            </p:nvSpPr>
            <p:spPr>
              <a:xfrm>
                <a:off x="6868954" y="5614398"/>
                <a:ext cx="1125629" cy="468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𝑠</m:t>
                          </m:r>
                        </m:sub>
                        <m:sup>
                          <m:r>
                            <a:rPr lang="en-US" sz="2400" i="1">
                              <a:latin typeface="Cambria Math" panose="02040503050406030204" pitchFamily="18" charset="0"/>
                            </a:rPr>
                            <m:t>h</m:t>
                          </m:r>
                        </m:sup>
                      </m:sSubSup>
                      <m:d>
                        <m:dPr>
                          <m:ctrlPr>
                            <a:rPr lang="en-US" sz="2400" i="1">
                              <a:latin typeface="Cambria Math" panose="02040503050406030204" pitchFamily="18" charset="0"/>
                            </a:rPr>
                          </m:ctrlPr>
                        </m:dPr>
                        <m:e>
                          <m:r>
                            <a:rPr lang="en-US" sz="2400" i="1">
                              <a:latin typeface="Cambria Math" panose="02040503050406030204" pitchFamily="18" charset="0"/>
                            </a:rPr>
                            <m:t>𝑚</m:t>
                          </m:r>
                        </m:e>
                      </m:d>
                    </m:oMath>
                  </m:oMathPara>
                </a14:m>
                <a:endParaRPr lang="en-US" sz="2400"/>
              </a:p>
            </p:txBody>
          </p:sp>
        </mc:Choice>
        <mc:Fallback xmlns="">
          <p:sp>
            <p:nvSpPr>
              <p:cNvPr id="16" name="TextBox 15"/>
              <p:cNvSpPr txBox="1">
                <a:spLocks noRot="1" noChangeAspect="1" noMove="1" noResize="1" noEditPoints="1" noAdjustHandles="1" noChangeArrowheads="1" noChangeShapeType="1" noTextEdit="1"/>
              </p:cNvSpPr>
              <p:nvPr/>
            </p:nvSpPr>
            <p:spPr>
              <a:xfrm>
                <a:off x="6868954" y="5614398"/>
                <a:ext cx="1125629" cy="46820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668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p:bldP spid="13" grpId="0" animBg="1"/>
      <p:bldP spid="14" grpId="0" animBg="1"/>
      <p:bldP spid="1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15</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379412" y="2942015"/>
                <a:ext cx="8307388" cy="2981523"/>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kern="0"/>
                  <a:t>Theorem: Let </a:t>
                </a:r>
                <a14:m>
                  <m:oMath xmlns:m="http://schemas.openxmlformats.org/officeDocument/2006/math">
                    <m:r>
                      <a:rPr lang="en-US" altLang="en-US" sz="2400" i="1" kern="0" dirty="0" smtClean="0">
                        <a:latin typeface="Cambria Math" panose="02040503050406030204" pitchFamily="18" charset="0"/>
                      </a:rPr>
                      <m:t>(</m:t>
                    </m:r>
                    <m:r>
                      <a:rPr lang="en-US" altLang="en-US" sz="2400" i="1" kern="0" dirty="0" smtClean="0">
                        <a:latin typeface="Cambria Math" panose="02040503050406030204" pitchFamily="18" charset="0"/>
                      </a:rPr>
                      <m:t>𝑆</m:t>
                    </m:r>
                    <m:r>
                      <a:rPr lang="en-US" altLang="en-US" sz="2400" i="1" kern="0" dirty="0" smtClean="0">
                        <a:latin typeface="Cambria Math" panose="02040503050406030204" pitchFamily="18" charset="0"/>
                      </a:rPr>
                      <m:t>,</m:t>
                    </m:r>
                    <m:r>
                      <a:rPr lang="en-US" altLang="en-US" sz="2400" i="1" kern="0" dirty="0" smtClean="0">
                        <a:latin typeface="Cambria Math" panose="02040503050406030204" pitchFamily="18" charset="0"/>
                      </a:rPr>
                      <m:t>𝑉</m:t>
                    </m:r>
                    <m:r>
                      <a:rPr lang="en-US" altLang="en-US" sz="2400" i="1" kern="0" dirty="0" smtClean="0">
                        <a:latin typeface="Cambria Math" panose="02040503050406030204" pitchFamily="18" charset="0"/>
                      </a:rPr>
                      <m:t>)</m:t>
                    </m:r>
                  </m:oMath>
                </a14:m>
                <a:r>
                  <a:rPr lang="en-US" altLang="en-US" sz="2400" kern="0"/>
                  <a:t> be a secure signature scheme, with inputs of up to </a:t>
                </a:r>
                <a14:m>
                  <m:oMath xmlns:m="http://schemas.openxmlformats.org/officeDocument/2006/math">
                    <m:r>
                      <a:rPr lang="en-US" altLang="en-US" sz="2400" i="1" kern="0" dirty="0" smtClean="0">
                        <a:latin typeface="Cambria Math" panose="02040503050406030204" pitchFamily="18" charset="0"/>
                      </a:rPr>
                      <m:t>𝑛</m:t>
                    </m:r>
                  </m:oMath>
                </a14:m>
                <a:r>
                  <a:rPr lang="en-US" altLang="en-US" sz="2400" kern="0"/>
                  <a:t> bits. Let </a:t>
                </a:r>
                <a14:m>
                  <m:oMath xmlns:m="http://schemas.openxmlformats.org/officeDocument/2006/math">
                    <m:r>
                      <a:rPr lang="en-US" altLang="en-US" sz="2400" b="0" i="1" kern="0" smtClean="0">
                        <a:latin typeface="Cambria Math" panose="02040503050406030204" pitchFamily="18" charset="0"/>
                      </a:rPr>
                      <m:t>h</m:t>
                    </m:r>
                    <m:r>
                      <a:rPr lang="en-US" altLang="en-US" sz="2400" b="0" i="1" kern="0" smtClean="0">
                        <a:latin typeface="Cambria Math" panose="02040503050406030204" pitchFamily="18" charset="0"/>
                      </a:rPr>
                      <m:t>:</m:t>
                    </m:r>
                    <m:sSup>
                      <m:sSupPr>
                        <m:ctrlPr>
                          <a:rPr lang="en-US" altLang="en-US" sz="2400" b="0" i="1" kern="0" smtClean="0">
                            <a:latin typeface="Cambria Math" panose="02040503050406030204" pitchFamily="18" charset="0"/>
                          </a:rPr>
                        </m:ctrlPr>
                      </m:sSupPr>
                      <m:e>
                        <m:d>
                          <m:dPr>
                            <m:begChr m:val="{"/>
                            <m:endChr m:val="}"/>
                            <m:ctrlPr>
                              <a:rPr lang="en-US" altLang="en-US" sz="2400" b="0" i="1" kern="0" smtClean="0">
                                <a:latin typeface="Cambria Math" panose="02040503050406030204" pitchFamily="18" charset="0"/>
                              </a:rPr>
                            </m:ctrlPr>
                          </m:dPr>
                          <m:e>
                            <m:r>
                              <a:rPr lang="en-US" altLang="en-US" sz="2400" b="0" i="1" kern="0" smtClean="0">
                                <a:latin typeface="Cambria Math" panose="02040503050406030204" pitchFamily="18" charset="0"/>
                              </a:rPr>
                              <m:t>0</m:t>
                            </m:r>
                            <m:r>
                              <a:rPr lang="en-US" altLang="en-US" sz="2400" b="0" i="1" kern="0" smtClean="0">
                                <a:latin typeface="Cambria Math" panose="02040503050406030204" pitchFamily="18" charset="0"/>
                              </a:rPr>
                              <m:t>,</m:t>
                            </m:r>
                            <m:r>
                              <a:rPr lang="en-US" altLang="en-US" sz="2400" b="0" i="1" kern="0" smtClean="0">
                                <a:latin typeface="Cambria Math" panose="02040503050406030204" pitchFamily="18" charset="0"/>
                              </a:rPr>
                              <m:t>1</m:t>
                            </m:r>
                          </m:e>
                        </m:d>
                      </m:e>
                      <m:sup>
                        <m:r>
                          <a:rPr lang="en-US" altLang="en-US" sz="2400" b="0" i="1" kern="0" smtClean="0">
                            <a:latin typeface="Cambria Math" panose="02040503050406030204" pitchFamily="18" charset="0"/>
                          </a:rPr>
                          <m:t>∗</m:t>
                        </m:r>
                      </m:sup>
                    </m:sSup>
                    <m:r>
                      <a:rPr lang="en-US" altLang="en-US" sz="2400" b="0" i="1" kern="0" smtClean="0">
                        <a:latin typeface="Cambria Math" panose="02040503050406030204" pitchFamily="18" charset="0"/>
                        <a:ea typeface="Cambria Math" panose="02040503050406030204" pitchFamily="18" charset="0"/>
                      </a:rPr>
                      <m:t>→</m:t>
                    </m:r>
                    <m:sSup>
                      <m:sSupPr>
                        <m:ctrlPr>
                          <a:rPr lang="en-US" altLang="en-US" sz="2400" b="0" i="1" kern="0" smtClean="0">
                            <a:latin typeface="Cambria Math" panose="02040503050406030204" pitchFamily="18" charset="0"/>
                            <a:ea typeface="Cambria Math" panose="02040503050406030204" pitchFamily="18" charset="0"/>
                          </a:rPr>
                        </m:ctrlPr>
                      </m:sSupPr>
                      <m:e>
                        <m:d>
                          <m:dPr>
                            <m:begChr m:val="{"/>
                            <m:endChr m:val="}"/>
                            <m:ctrlPr>
                              <a:rPr lang="en-US" altLang="en-US" sz="2400" i="1" kern="0">
                                <a:latin typeface="Cambria Math" panose="02040503050406030204" pitchFamily="18" charset="0"/>
                              </a:rPr>
                            </m:ctrlPr>
                          </m:dPr>
                          <m:e>
                            <m:r>
                              <a:rPr lang="en-US" altLang="en-US" sz="2400" i="1" kern="0">
                                <a:latin typeface="Cambria Math" panose="02040503050406030204" pitchFamily="18" charset="0"/>
                              </a:rPr>
                              <m:t>0</m:t>
                            </m:r>
                            <m:r>
                              <a:rPr lang="en-US" altLang="en-US" sz="2400" i="1" kern="0">
                                <a:latin typeface="Cambria Math" panose="02040503050406030204" pitchFamily="18" charset="0"/>
                              </a:rPr>
                              <m:t>,</m:t>
                            </m:r>
                            <m:r>
                              <a:rPr lang="en-US" altLang="en-US" sz="2400" i="1" kern="0">
                                <a:latin typeface="Cambria Math" panose="02040503050406030204" pitchFamily="18" charset="0"/>
                              </a:rPr>
                              <m:t>1</m:t>
                            </m:r>
                          </m:e>
                        </m:d>
                      </m:e>
                      <m:sup>
                        <m:r>
                          <a:rPr lang="en-US" altLang="en-US" sz="2400" b="0" i="1" kern="0" smtClean="0">
                            <a:latin typeface="Cambria Math" panose="02040503050406030204" pitchFamily="18" charset="0"/>
                            <a:ea typeface="Cambria Math" panose="02040503050406030204" pitchFamily="18" charset="0"/>
                          </a:rPr>
                          <m:t>𝑛</m:t>
                        </m:r>
                      </m:sup>
                    </m:sSup>
                  </m:oMath>
                </a14:m>
                <a:r>
                  <a:rPr lang="en-US" altLang="en-US" sz="2400" kern="0"/>
                  <a:t> be a CRHF. Then </a:t>
                </a:r>
                <a14:m>
                  <m:oMath xmlns:m="http://schemas.openxmlformats.org/officeDocument/2006/math">
                    <m:sSubSup>
                      <m:sSubSupPr>
                        <m:ctrlPr>
                          <a:rPr lang="en-US" altLang="en-US" sz="2400" i="1" kern="0">
                            <a:latin typeface="Cambria Math" panose="02040503050406030204" pitchFamily="18" charset="0"/>
                          </a:rPr>
                        </m:ctrlPr>
                      </m:sSubSupPr>
                      <m:e>
                        <m:r>
                          <a:rPr lang="en-US" altLang="en-US" sz="2400" i="1" kern="0">
                            <a:latin typeface="Cambria Math" panose="02040503050406030204" pitchFamily="18" charset="0"/>
                          </a:rPr>
                          <m:t>𝑆</m:t>
                        </m:r>
                      </m:e>
                      <m:sub>
                        <m:r>
                          <a:rPr lang="en-US" altLang="en-US" sz="2400" i="1" kern="0">
                            <a:latin typeface="Cambria Math" panose="02040503050406030204" pitchFamily="18" charset="0"/>
                          </a:rPr>
                          <m:t>𝑠</m:t>
                        </m:r>
                      </m:sub>
                      <m:sup>
                        <m:r>
                          <a:rPr lang="en-US" altLang="en-US" sz="2400" i="1" kern="0">
                            <a:latin typeface="Cambria Math" panose="02040503050406030204" pitchFamily="18" charset="0"/>
                          </a:rPr>
                          <m:t>h</m:t>
                        </m:r>
                      </m:sup>
                    </m:sSubSup>
                    <m:d>
                      <m:dPr>
                        <m:ctrlPr>
                          <a:rPr lang="en-US" altLang="en-US" sz="2400" i="1" kern="0">
                            <a:latin typeface="Cambria Math" panose="02040503050406030204" pitchFamily="18" charset="0"/>
                          </a:rPr>
                        </m:ctrlPr>
                      </m:dPr>
                      <m:e>
                        <m:r>
                          <a:rPr lang="en-US" altLang="en-US" sz="2400" i="1" kern="0">
                            <a:latin typeface="Cambria Math" panose="02040503050406030204" pitchFamily="18" charset="0"/>
                          </a:rPr>
                          <m:t>𝑚</m:t>
                        </m:r>
                      </m:e>
                    </m:d>
                    <m:r>
                      <a:rPr lang="en-US" altLang="en-US" sz="2400" i="1" kern="0">
                        <a:latin typeface="Cambria Math" panose="02040503050406030204" pitchFamily="18" charset="0"/>
                      </a:rPr>
                      <m:t>=</m:t>
                    </m:r>
                    <m:sSub>
                      <m:sSubPr>
                        <m:ctrlPr>
                          <a:rPr lang="en-US" altLang="en-US" sz="2400" i="1" kern="0" smtClean="0">
                            <a:latin typeface="Cambria Math" panose="02040503050406030204" pitchFamily="18" charset="0"/>
                          </a:rPr>
                        </m:ctrlPr>
                      </m:sSubPr>
                      <m:e>
                        <m:r>
                          <a:rPr lang="en-US" altLang="en-US" sz="2400" b="0" i="1" kern="0" smtClean="0">
                            <a:latin typeface="Cambria Math" panose="02040503050406030204" pitchFamily="18" charset="0"/>
                          </a:rPr>
                          <m:t>𝑆</m:t>
                        </m:r>
                      </m:e>
                      <m:sub>
                        <m:r>
                          <a:rPr lang="en-US" altLang="en-US" sz="2400" b="0" i="1" kern="0" smtClean="0">
                            <a:latin typeface="Cambria Math" panose="02040503050406030204" pitchFamily="18" charset="0"/>
                          </a:rPr>
                          <m:t>𝑠</m:t>
                        </m:r>
                      </m:sub>
                    </m:sSub>
                    <m:d>
                      <m:dPr>
                        <m:ctrlPr>
                          <a:rPr lang="en-US" altLang="en-US" sz="2400" b="0" i="1" kern="0" smtClean="0">
                            <a:latin typeface="Cambria Math" panose="02040503050406030204" pitchFamily="18" charset="0"/>
                          </a:rPr>
                        </m:ctrlPr>
                      </m:dPr>
                      <m:e>
                        <m:r>
                          <a:rPr lang="en-US" altLang="en-US" sz="2400" b="0" i="1" kern="0" smtClean="0">
                            <a:latin typeface="Cambria Math" panose="02040503050406030204" pitchFamily="18" charset="0"/>
                          </a:rPr>
                          <m:t>h</m:t>
                        </m:r>
                        <m:d>
                          <m:dPr>
                            <m:ctrlPr>
                              <a:rPr lang="en-US" altLang="en-US" sz="2400" b="0" i="1" kern="0" smtClean="0">
                                <a:latin typeface="Cambria Math" panose="02040503050406030204" pitchFamily="18" charset="0"/>
                              </a:rPr>
                            </m:ctrlPr>
                          </m:dPr>
                          <m:e>
                            <m:r>
                              <a:rPr lang="en-US" altLang="en-US" sz="2400" b="0" i="1" kern="0" smtClean="0">
                                <a:latin typeface="Cambria Math" panose="02040503050406030204" pitchFamily="18" charset="0"/>
                              </a:rPr>
                              <m:t>𝑚</m:t>
                            </m:r>
                          </m:e>
                        </m:d>
                      </m:e>
                    </m:d>
                  </m:oMath>
                </a14:m>
                <a:r>
                  <a:rPr lang="en-US" altLang="en-US" sz="2400" kern="0"/>
                  <a:t> is a secure signature scheme </a:t>
                </a:r>
                <a:r>
                  <a:rPr lang="en-US" altLang="en-US" sz="2400" u="sng" kern="0"/>
                  <a:t>for arbitrary-length strings</a:t>
                </a:r>
                <a:r>
                  <a:rPr lang="en-US" altLang="en-US" sz="2400" kern="0"/>
                  <a:t>.</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kern="0"/>
                  <a:t>For keyed CRHF: same, with:</a:t>
                </a:r>
                <a:br>
                  <a:rPr lang="en-US" altLang="en-US" sz="2400" kern="0"/>
                </a:br>
                <a14:m>
                  <m:oMath xmlns:m="http://schemas.openxmlformats.org/officeDocument/2006/math">
                    <m:sSubSup>
                      <m:sSubSupPr>
                        <m:ctrlPr>
                          <a:rPr lang="en-US" altLang="en-US" sz="2400" i="1" kern="0" smtClean="0">
                            <a:latin typeface="Cambria Math" panose="02040503050406030204" pitchFamily="18" charset="0"/>
                          </a:rPr>
                        </m:ctrlPr>
                      </m:sSubSupPr>
                      <m:e>
                        <m:r>
                          <a:rPr lang="en-US" altLang="en-US" sz="2400" b="0" i="1" kern="0" smtClean="0">
                            <a:latin typeface="Cambria Math" panose="02040503050406030204" pitchFamily="18" charset="0"/>
                          </a:rPr>
                          <m:t>𝑆</m:t>
                        </m:r>
                      </m:e>
                      <m:sub>
                        <m:r>
                          <a:rPr lang="en-US" altLang="en-US" sz="2400" b="0" i="1" kern="0" smtClean="0">
                            <a:latin typeface="Cambria Math" panose="02040503050406030204" pitchFamily="18" charset="0"/>
                          </a:rPr>
                          <m:t>𝑠</m:t>
                        </m:r>
                      </m:sub>
                      <m:sup>
                        <m:r>
                          <a:rPr lang="en-US" altLang="en-US" sz="2400" b="0" i="1" kern="0" smtClean="0">
                            <a:latin typeface="Cambria Math" panose="02040503050406030204" pitchFamily="18" charset="0"/>
                          </a:rPr>
                          <m:t>h</m:t>
                        </m:r>
                      </m:sup>
                    </m:sSubSup>
                    <m:d>
                      <m:dPr>
                        <m:ctrlPr>
                          <a:rPr lang="en-US" altLang="en-US" sz="2400" b="0" i="1" kern="0" smtClean="0">
                            <a:latin typeface="Cambria Math" panose="02040503050406030204" pitchFamily="18" charset="0"/>
                          </a:rPr>
                        </m:ctrlPr>
                      </m:dPr>
                      <m:e>
                        <m:r>
                          <a:rPr lang="en-US" altLang="en-US" sz="2400" b="0" i="1" kern="0" smtClean="0">
                            <a:latin typeface="Cambria Math" panose="02040503050406030204" pitchFamily="18" charset="0"/>
                          </a:rPr>
                          <m:t>𝑚</m:t>
                        </m:r>
                      </m:e>
                    </m:d>
                    <m:r>
                      <a:rPr lang="en-US" altLang="en-US" sz="2400" b="0" i="1" kern="0" smtClean="0">
                        <a:latin typeface="Cambria Math" panose="02040503050406030204" pitchFamily="18" charset="0"/>
                      </a:rPr>
                      <m:t>=</m:t>
                    </m:r>
                    <m:d>
                      <m:dPr>
                        <m:begChr m:val="{"/>
                        <m:endChr m:val="}"/>
                        <m:ctrlPr>
                          <a:rPr lang="en-US" altLang="en-US" sz="2400" b="0" i="1" kern="0" smtClean="0">
                            <a:latin typeface="Cambria Math" panose="02040503050406030204" pitchFamily="18" charset="0"/>
                          </a:rPr>
                        </m:ctrlPr>
                      </m:dPr>
                      <m:e>
                        <m:r>
                          <a:rPr lang="en-US" altLang="en-US" sz="2400" b="0" i="1" kern="0" smtClean="0">
                            <a:latin typeface="Cambria Math" panose="02040503050406030204" pitchFamily="18" charset="0"/>
                          </a:rPr>
                          <m:t>𝑘</m:t>
                        </m:r>
                        <m:groupChr>
                          <m:groupChrPr>
                            <m:chr m:val="←"/>
                            <m:vertJc m:val="bot"/>
                            <m:ctrlPr>
                              <a:rPr lang="en-US" altLang="en-US" sz="2400" b="0" i="1" kern="0" smtClean="0">
                                <a:latin typeface="Cambria Math" panose="02040503050406030204" pitchFamily="18" charset="0"/>
                              </a:rPr>
                            </m:ctrlPr>
                          </m:groupChrPr>
                          <m:e>
                            <m:r>
                              <m:rPr>
                                <m:brk m:alnAt="2"/>
                              </m:rPr>
                              <a:rPr lang="en-US" altLang="en-US" sz="2400" b="0" i="1" kern="0" smtClean="0">
                                <a:latin typeface="Cambria Math" panose="02040503050406030204" pitchFamily="18" charset="0"/>
                              </a:rPr>
                              <m:t>$</m:t>
                            </m:r>
                          </m:e>
                        </m:groupChr>
                        <m:sSup>
                          <m:sSupPr>
                            <m:ctrlPr>
                              <a:rPr lang="en-US" altLang="en-US" sz="2400" b="0" i="1" kern="0" smtClean="0">
                                <a:latin typeface="Cambria Math" panose="02040503050406030204" pitchFamily="18" charset="0"/>
                              </a:rPr>
                            </m:ctrlPr>
                          </m:sSupPr>
                          <m:e>
                            <m:d>
                              <m:dPr>
                                <m:begChr m:val="{"/>
                                <m:endChr m:val="}"/>
                                <m:ctrlPr>
                                  <a:rPr lang="en-US" altLang="en-US" sz="2400" b="0" i="1" kern="0" smtClean="0">
                                    <a:latin typeface="Cambria Math" panose="02040503050406030204" pitchFamily="18" charset="0"/>
                                  </a:rPr>
                                </m:ctrlPr>
                              </m:dPr>
                              <m:e>
                                <m:r>
                                  <a:rPr lang="en-US" altLang="en-US" sz="2400" b="0" i="1" kern="0" smtClean="0">
                                    <a:latin typeface="Cambria Math" panose="02040503050406030204" pitchFamily="18" charset="0"/>
                                  </a:rPr>
                                  <m:t>0</m:t>
                                </m:r>
                                <m:r>
                                  <a:rPr lang="en-US" altLang="en-US" sz="2400" b="0" i="1" kern="0" smtClean="0">
                                    <a:latin typeface="Cambria Math" panose="02040503050406030204" pitchFamily="18" charset="0"/>
                                  </a:rPr>
                                  <m:t>,</m:t>
                                </m:r>
                                <m:r>
                                  <a:rPr lang="en-US" altLang="en-US" sz="2400" b="0" i="1" kern="0" smtClean="0">
                                    <a:latin typeface="Cambria Math" panose="02040503050406030204" pitchFamily="18" charset="0"/>
                                  </a:rPr>
                                  <m:t>1</m:t>
                                </m:r>
                              </m:e>
                            </m:d>
                          </m:e>
                          <m:sup>
                            <m:r>
                              <a:rPr lang="en-US" altLang="en-US" sz="2400" b="0" i="1" kern="0" smtClean="0">
                                <a:latin typeface="Cambria Math" panose="02040503050406030204" pitchFamily="18" charset="0"/>
                              </a:rPr>
                              <m:t>𝑛</m:t>
                            </m:r>
                          </m:sup>
                        </m:sSup>
                        <m:r>
                          <a:rPr lang="en-US" altLang="en-US" sz="2400" b="0" i="1" kern="0" smtClean="0">
                            <a:latin typeface="Cambria Math" panose="02040503050406030204" pitchFamily="18" charset="0"/>
                          </a:rPr>
                          <m:t>;</m:t>
                        </m:r>
                        <m:r>
                          <a:rPr lang="en-US" altLang="en-US" sz="2400" b="0" i="1" kern="0" smtClean="0">
                            <a:latin typeface="Cambria Math" panose="02040503050406030204" pitchFamily="18" charset="0"/>
                          </a:rPr>
                          <m:t>𝑜𝑢𝑡𝑝𝑢𝑡</m:t>
                        </m:r>
                        <m:r>
                          <a:rPr lang="en-US" altLang="en-US" sz="2400" b="0" i="1" kern="0" smtClean="0">
                            <a:latin typeface="Cambria Math" panose="02040503050406030204" pitchFamily="18" charset="0"/>
                          </a:rPr>
                          <m:t> </m:t>
                        </m:r>
                        <m:d>
                          <m:dPr>
                            <m:ctrlPr>
                              <a:rPr lang="en-US" altLang="en-US" sz="2400" b="0" i="1" kern="0" smtClean="0">
                                <a:latin typeface="Cambria Math" panose="02040503050406030204" pitchFamily="18" charset="0"/>
                              </a:rPr>
                            </m:ctrlPr>
                          </m:dPr>
                          <m:e>
                            <m:r>
                              <a:rPr lang="en-US" altLang="en-US" sz="2400" i="1" kern="0">
                                <a:latin typeface="Cambria Math" panose="02040503050406030204" pitchFamily="18" charset="0"/>
                              </a:rPr>
                              <m:t>𝑘</m:t>
                            </m:r>
                            <m:r>
                              <a:rPr lang="en-US" altLang="en-US" sz="2400" i="1" kern="0">
                                <a:latin typeface="Cambria Math" panose="02040503050406030204" pitchFamily="18" charset="0"/>
                              </a:rPr>
                              <m:t>,</m:t>
                            </m:r>
                            <m:sSub>
                              <m:sSubPr>
                                <m:ctrlPr>
                                  <a:rPr lang="en-US" altLang="en-US" sz="2400" i="1" kern="0">
                                    <a:latin typeface="Cambria Math" panose="02040503050406030204" pitchFamily="18" charset="0"/>
                                  </a:rPr>
                                </m:ctrlPr>
                              </m:sSubPr>
                              <m:e>
                                <m:r>
                                  <a:rPr lang="en-US" altLang="en-US" sz="2400" i="1" kern="0">
                                    <a:latin typeface="Cambria Math" panose="02040503050406030204" pitchFamily="18" charset="0"/>
                                  </a:rPr>
                                  <m:t>𝑆</m:t>
                                </m:r>
                              </m:e>
                              <m:sub>
                                <m:r>
                                  <a:rPr lang="en-US" altLang="en-US" sz="2400" i="1" kern="0">
                                    <a:latin typeface="Cambria Math" panose="02040503050406030204" pitchFamily="18" charset="0"/>
                                  </a:rPr>
                                  <m:t>𝑠</m:t>
                                </m:r>
                              </m:sub>
                            </m:sSub>
                            <m:d>
                              <m:dPr>
                                <m:ctrlPr>
                                  <a:rPr lang="en-US" altLang="en-US" sz="2400" i="1" kern="0">
                                    <a:latin typeface="Cambria Math" panose="02040503050406030204" pitchFamily="18" charset="0"/>
                                  </a:rPr>
                                </m:ctrlPr>
                              </m:dPr>
                              <m:e>
                                <m:sSub>
                                  <m:sSubPr>
                                    <m:ctrlPr>
                                      <a:rPr lang="en-US" altLang="en-US" sz="2400" i="1" kern="0" smtClean="0">
                                        <a:latin typeface="Cambria Math" panose="02040503050406030204" pitchFamily="18" charset="0"/>
                                      </a:rPr>
                                    </m:ctrlPr>
                                  </m:sSubPr>
                                  <m:e>
                                    <m:r>
                                      <a:rPr lang="en-US" altLang="en-US" sz="2400" b="0" i="1" kern="0" smtClean="0">
                                        <a:latin typeface="Cambria Math" panose="02040503050406030204" pitchFamily="18" charset="0"/>
                                      </a:rPr>
                                      <m:t>h</m:t>
                                    </m:r>
                                  </m:e>
                                  <m:sub>
                                    <m:r>
                                      <a:rPr lang="en-US" altLang="en-US" sz="2400" b="0" i="1" kern="0" smtClean="0">
                                        <a:latin typeface="Cambria Math" panose="02040503050406030204" pitchFamily="18" charset="0"/>
                                      </a:rPr>
                                      <m:t>𝑘</m:t>
                                    </m:r>
                                  </m:sub>
                                </m:sSub>
                                <m:d>
                                  <m:dPr>
                                    <m:ctrlPr>
                                      <a:rPr lang="en-US" altLang="en-US" sz="2400" i="1" kern="0">
                                        <a:latin typeface="Cambria Math" panose="02040503050406030204" pitchFamily="18" charset="0"/>
                                      </a:rPr>
                                    </m:ctrlPr>
                                  </m:dPr>
                                  <m:e>
                                    <m:r>
                                      <a:rPr lang="en-US" altLang="en-US" sz="2400" i="1" kern="0">
                                        <a:latin typeface="Cambria Math" panose="02040503050406030204" pitchFamily="18" charset="0"/>
                                      </a:rPr>
                                      <m:t>𝑚</m:t>
                                    </m:r>
                                  </m:e>
                                </m:d>
                              </m:e>
                            </m:d>
                          </m:e>
                        </m:d>
                      </m:e>
                    </m:d>
                  </m:oMath>
                </a14:m>
                <a:endParaRPr lang="en-GB" altLang="en-US" sz="2000" kern="0"/>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379412" y="2942015"/>
                <a:ext cx="8307388" cy="2981523"/>
              </a:xfrm>
              <a:prstGeom prst="rect">
                <a:avLst/>
              </a:prstGeom>
              <a:blipFill>
                <a:blip r:embed="rId3"/>
                <a:stretch>
                  <a:fillRect t="-12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4" y="244475"/>
            <a:ext cx="8277225" cy="77162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b="1" kern="0">
                <a:solidFill>
                  <a:srgbClr val="0000FF"/>
                </a:solidFill>
              </a:rPr>
              <a:t>Hash-then-Sign Secure w/ CRHF </a:t>
            </a:r>
            <a:endParaRPr lang="en-GB" altLang="en-US" sz="4400" kern="0">
              <a:solidFill>
                <a:srgbClr val="CC9900"/>
              </a:solidFill>
            </a:endParaRPr>
          </a:p>
        </p:txBody>
      </p:sp>
      <mc:AlternateContent xmlns:mc="http://schemas.openxmlformats.org/markup-compatibility/2006" xmlns:a14="http://schemas.microsoft.com/office/drawing/2010/main">
        <mc:Choice Requires="a14">
          <p:sp>
            <p:nvSpPr>
              <p:cNvPr id="11" name="Oval 10"/>
              <p:cNvSpPr/>
              <p:nvPr/>
            </p:nvSpPr>
            <p:spPr bwMode="auto">
              <a:xfrm>
                <a:off x="2314866" y="1102658"/>
                <a:ext cx="2285679" cy="1749153"/>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1" name="Oval 10"/>
              <p:cNvSpPr>
                <a:spLocks noRot="1" noChangeAspect="1" noMove="1" noResize="1" noEditPoints="1" noAdjustHandles="1" noChangeArrowheads="1" noChangeShapeType="1" noTextEdit="1"/>
              </p:cNvSpPr>
              <p:nvPr/>
            </p:nvSpPr>
            <p:spPr bwMode="auto">
              <a:xfrm>
                <a:off x="2314866" y="1102658"/>
                <a:ext cx="2285679" cy="1749153"/>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bwMode="auto">
              <a:xfrm>
                <a:off x="6290989" y="1392288"/>
                <a:ext cx="2176460" cy="13150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2" name="Oval 11"/>
              <p:cNvSpPr>
                <a:spLocks noRot="1" noChangeAspect="1" noMove="1" noResize="1" noEditPoints="1" noAdjustHandles="1" noChangeArrowheads="1" noChangeShapeType="1" noTextEdit="1"/>
              </p:cNvSpPr>
              <p:nvPr/>
            </p:nvSpPr>
            <p:spPr bwMode="auto">
              <a:xfrm>
                <a:off x="6290989" y="1392288"/>
                <a:ext cx="2176460" cy="1315053"/>
              </a:xfrm>
              <a:prstGeom prst="ellipse">
                <a:avLst/>
              </a:prstGeom>
              <a:blipFill>
                <a:blip r:embed="rId5"/>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332941" y="1735560"/>
                <a:ext cx="533095"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332941" y="1735560"/>
                <a:ext cx="53309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280619" y="2196687"/>
                <a:ext cx="585417"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80619" y="2196687"/>
                <a:ext cx="58541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554685" y="2085809"/>
                <a:ext cx="152080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i="1" dirty="0">
                          <a:latin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r>
                        <a:rPr lang="en-US" sz="1600" i="1" dirty="0">
                          <a:latin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𝑥</m:t>
                          </m:r>
                        </m:e>
                        <m:sup>
                          <m:r>
                            <a:rPr lang="en-US" sz="1600" i="1" dirty="0">
                              <a:latin typeface="Cambria Math" panose="02040503050406030204" pitchFamily="18" charset="0"/>
                              <a:cs typeface="Arial" pitchFamily="34" charset="0"/>
                            </a:rPr>
                            <m:t>′</m:t>
                          </m:r>
                        </m:sup>
                      </m:sSup>
                      <m:r>
                        <a:rPr lang="en-US" sz="1600" i="1" dirty="0">
                          <a:latin typeface="Cambria Math" panose="02040503050406030204" pitchFamily="18" charset="0"/>
                          <a:cs typeface="Arial" pitchFamily="34" charset="0"/>
                        </a:rPr>
                        <m:t>)</m:t>
                      </m:r>
                    </m:oMath>
                  </m:oMathPara>
                </a14:m>
                <a:endParaRPr lang="en-US" sz="1600">
                  <a:latin typeface="Arial" pitchFamily="34" charset="0"/>
                  <a:cs typeface="Arial"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554685" y="2085809"/>
                <a:ext cx="1520801" cy="338554"/>
              </a:xfrm>
              <a:prstGeom prst="rect">
                <a:avLst/>
              </a:prstGeom>
              <a:blipFill>
                <a:blip r:embed="rId8"/>
                <a:stretch>
                  <a:fillRect b="-10714"/>
                </a:stretch>
              </a:blipFill>
            </p:spPr>
            <p:txBody>
              <a:bodyPr/>
              <a:lstStyle/>
              <a:p>
                <a:r>
                  <a:rPr lang="en-US">
                    <a:noFill/>
                  </a:rPr>
                  <a:t> </a:t>
                </a:r>
              </a:p>
            </p:txBody>
          </p:sp>
        </mc:Fallback>
      </mc:AlternateContent>
      <p:cxnSp>
        <p:nvCxnSpPr>
          <p:cNvPr id="16" name="Straight Arrow Connector 15"/>
          <p:cNvCxnSpPr/>
          <p:nvPr/>
        </p:nvCxnSpPr>
        <p:spPr bwMode="auto">
          <a:xfrm>
            <a:off x="3729325" y="1936376"/>
            <a:ext cx="2967318" cy="331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V="1">
            <a:off x="3729325" y="2268071"/>
            <a:ext cx="2967318" cy="1147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8" name="TextBox 17"/>
              <p:cNvSpPr txBox="1"/>
              <p:nvPr/>
            </p:nvSpPr>
            <p:spPr>
              <a:xfrm>
                <a:off x="4504241" y="1257900"/>
                <a:ext cx="2048959" cy="369332"/>
              </a:xfrm>
              <a:prstGeom prst="rect">
                <a:avLst/>
              </a:prstGeom>
              <a:noFill/>
            </p:spPr>
            <p:txBody>
              <a:bodyPr wrap="none" rtlCol="0">
                <a:spAutoFit/>
              </a:bodyPr>
              <a:lstStyle/>
              <a:p>
                <a:r>
                  <a:rPr lang="en-US"/>
                  <a:t>Hash function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endParaRPr lang="en-US"/>
              </a:p>
            </p:txBody>
          </p:sp>
        </mc:Choice>
        <mc:Fallback xmlns="">
          <p:sp>
            <p:nvSpPr>
              <p:cNvPr id="18" name="TextBox 17"/>
              <p:cNvSpPr txBox="1">
                <a:spLocks noRot="1" noChangeAspect="1" noMove="1" noResize="1" noEditPoints="1" noAdjustHandles="1" noChangeArrowheads="1" noChangeShapeType="1" noTextEdit="1"/>
              </p:cNvSpPr>
              <p:nvPr/>
            </p:nvSpPr>
            <p:spPr>
              <a:xfrm>
                <a:off x="4504241" y="1257900"/>
                <a:ext cx="2048959" cy="369332"/>
              </a:xfrm>
              <a:prstGeom prst="rect">
                <a:avLst/>
              </a:prstGeom>
              <a:blipFill>
                <a:blip r:embed="rId9"/>
                <a:stretch>
                  <a:fillRect l="-2679" t="-8197" b="-24590"/>
                </a:stretch>
              </a:blipFill>
            </p:spPr>
            <p:txBody>
              <a:bodyPr/>
              <a:lstStyle/>
              <a:p>
                <a:r>
                  <a:rPr lang="en-US">
                    <a:noFill/>
                  </a:rPr>
                  <a:t> </a:t>
                </a:r>
              </a:p>
            </p:txBody>
          </p:sp>
        </mc:Fallback>
      </mc:AlternateContent>
      <p:sp>
        <p:nvSpPr>
          <p:cNvPr id="3" name="Rounded Rectangle 2"/>
          <p:cNvSpPr/>
          <p:nvPr/>
        </p:nvSpPr>
        <p:spPr bwMode="auto">
          <a:xfrm>
            <a:off x="751289" y="1301968"/>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5" name="Down Arrow 4"/>
          <p:cNvSpPr/>
          <p:nvPr/>
        </p:nvSpPr>
        <p:spPr bwMode="auto">
          <a:xfrm>
            <a:off x="1242098" y="1770930"/>
            <a:ext cx="349624" cy="41439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 name="Rectangle 6"/>
              <p:cNvSpPr/>
              <p:nvPr/>
            </p:nvSpPr>
            <p:spPr bwMode="auto">
              <a:xfrm>
                <a:off x="548780" y="2226973"/>
                <a:ext cx="1736259" cy="394779"/>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a:ln>
                      <a:noFill/>
                    </a:ln>
                    <a:solidFill>
                      <a:schemeClr val="tx1"/>
                    </a:solidFill>
                    <a:effectLst/>
                    <a:latin typeface="Arial" pitchFamily="34" charset="0"/>
                    <a:cs typeface="Arial" pitchFamily="34" charset="0"/>
                  </a:rPr>
                  <a:t>Collision </a:t>
                </a:r>
                <a14:m>
                  <m:oMath xmlns:m="http://schemas.openxmlformats.org/officeDocument/2006/math">
                    <m:d>
                      <m:dPr>
                        <m:ctrlPr>
                          <a:rPr lang="en-US" altLang="en-US" i="1" kern="0" dirty="0">
                            <a:solidFill>
                              <a:srgbClr val="006633"/>
                            </a:solidFill>
                            <a:latin typeface="Cambria Math" panose="02040503050406030204" pitchFamily="18" charset="0"/>
                            <a:cs typeface="Times New Roman" pitchFamily="18" charset="0"/>
                          </a:rPr>
                        </m:ctrlPr>
                      </m:dPr>
                      <m:e>
                        <m:r>
                          <a:rPr lang="en-GB" altLang="en-US" i="1" kern="0" dirty="0">
                            <a:solidFill>
                              <a:srgbClr val="006633"/>
                            </a:solidFill>
                            <a:latin typeface="Cambria Math" panose="02040503050406030204" pitchFamily="18" charset="0"/>
                            <a:cs typeface="Times New Roman" pitchFamily="18" charset="0"/>
                          </a:rPr>
                          <m:t>𝑥</m:t>
                        </m:r>
                        <m:r>
                          <a:rPr lang="en-US" altLang="en-US" i="1" kern="0" dirty="0">
                            <a:solidFill>
                              <a:srgbClr val="006633"/>
                            </a:solidFill>
                            <a:latin typeface="Cambria Math" panose="02040503050406030204" pitchFamily="18" charset="0"/>
                            <a:cs typeface="Times New Roman" pitchFamily="18" charset="0"/>
                          </a:rPr>
                          <m:t>,</m:t>
                        </m:r>
                        <m:r>
                          <a:rPr lang="en-GB" altLang="en-US" i="1" kern="0" dirty="0">
                            <a:solidFill>
                              <a:srgbClr val="006633"/>
                            </a:solidFill>
                            <a:latin typeface="Cambria Math" panose="02040503050406030204" pitchFamily="18" charset="0"/>
                            <a:cs typeface="Times New Roman" pitchFamily="18" charset="0"/>
                          </a:rPr>
                          <m:t>𝑥</m:t>
                        </m:r>
                        <m:r>
                          <a:rPr lang="en-GB" altLang="en-US" i="1" kern="0" dirty="0">
                            <a:solidFill>
                              <a:srgbClr val="006633"/>
                            </a:solidFill>
                            <a:latin typeface="Cambria Math" panose="02040503050406030204" pitchFamily="18" charset="0"/>
                            <a:cs typeface="Times New Roman" pitchFamily="18" charset="0"/>
                          </a:rPr>
                          <m:t>’</m:t>
                        </m:r>
                      </m:e>
                    </m:d>
                  </m:oMath>
                </a14:m>
                <a:r>
                  <a:rPr kumimoji="0" lang="en-US" sz="1800" b="0" i="0" u="none" strike="noStrike" cap="none" normalizeH="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548780" y="2226973"/>
                <a:ext cx="1736259" cy="394779"/>
              </a:xfrm>
              <a:prstGeom prst="rect">
                <a:avLst/>
              </a:prstGeom>
              <a:blipFill>
                <a:blip r:embed="rId10"/>
                <a:stretch>
                  <a:fillRect l="-2439" t="-5970" b="-149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2308210213"/>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16</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379412" y="2942015"/>
                <a:ext cx="8307388" cy="32799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t>No efficient </a:t>
                </a:r>
                <a:r>
                  <a:rPr lang="en-GB" altLang="en-US" sz="2400" kern="0" err="1"/>
                  <a:t>alg</a:t>
                </a:r>
                <a:r>
                  <a:rPr lang="en-GB" altLang="en-US" sz="2400" kern="0"/>
                  <a:t> A finds collision,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oMath>
                </a14:m>
                <a:br>
                  <a:rPr lang="en-US" altLang="en-US" sz="2400" kern="0">
                    <a:solidFill>
                      <a:srgbClr val="006633"/>
                    </a:solidFill>
                    <a:latin typeface="Cambria Math" panose="02040503050406030204" pitchFamily="18" charset="0"/>
                    <a:cs typeface="Times New Roman" pitchFamily="18" charset="0"/>
                  </a:rPr>
                </a:br>
                <a14:m>
                  <m:oMath xmlns:m="http://schemas.openxmlformats.org/officeDocument/2006/math">
                    <m:d>
                      <m:dPr>
                        <m:ctrlPr>
                          <a:rPr lang="en-US" altLang="en-US" sz="2400" i="1" kern="0" dirty="0">
                            <a:solidFill>
                              <a:srgbClr val="006633"/>
                            </a:solidFill>
                            <a:latin typeface="Cambria Math" panose="02040503050406030204" pitchFamily="18" charset="0"/>
                            <a:cs typeface="Times New Roman" pitchFamily="18" charset="0"/>
                          </a:rPr>
                        </m:ctrlPr>
                      </m:dPr>
                      <m:e>
                        <m:r>
                          <a:rPr lang="en-GB" altLang="en-US" sz="2400" i="1" kern="0" dirty="0">
                            <a:solidFill>
                              <a:srgbClr val="006633"/>
                            </a:solidFill>
                            <a:latin typeface="Cambria Math" panose="02040503050406030204" pitchFamily="18" charset="0"/>
                            <a:cs typeface="Times New Roman" pitchFamily="18" charset="0"/>
                          </a:rPr>
                          <m:t>𝑥</m:t>
                        </m:r>
                        <m:r>
                          <a:rPr lang="en-US" altLang="en-US" sz="2400" i="1" kern="0" dirty="0">
                            <a:solidFill>
                              <a:srgbClr val="006633"/>
                            </a:solidFill>
                            <a:latin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e>
                    </m:d>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endParaRPr lang="en-GB" altLang="en-US" sz="2400" kern="0">
                  <a:solidFill>
                    <a:srgbClr val="0000FF"/>
                  </a:solidFill>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EE1222"/>
                    </a:solidFill>
                  </a:rPr>
                  <a:t>Concern: there are </a:t>
                </a:r>
                <a:r>
                  <a:rPr lang="en-GB" altLang="en-US" sz="2400" b="1" kern="0">
                    <a:solidFill>
                      <a:srgbClr val="EE1222"/>
                    </a:solidFill>
                  </a:rPr>
                  <a:t>no </a:t>
                </a:r>
                <a:r>
                  <a:rPr lang="en-GB" altLang="en-US" sz="2400" kern="0">
                    <a:solidFill>
                      <a:srgbClr val="EE1222"/>
                    </a:solidFill>
                  </a:rPr>
                  <a:t>CRHFs ! </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kern="0"/>
                  <a:t>|Range|&lt;&lt;|Domain| so there </a:t>
                </a:r>
                <a:r>
                  <a:rPr lang="en-GB" altLang="en-US" sz="2000" u="sng" kern="0"/>
                  <a:t>is</a:t>
                </a:r>
                <a:r>
                  <a:rPr lang="en-GB" altLang="en-US" sz="2000" kern="0"/>
                  <a:t> a collision  </a:t>
                </a:r>
                <a:r>
                  <a:rPr lang="en-GB" altLang="en-US" sz="2000" i="1" kern="0">
                    <a:solidFill>
                      <a:srgbClr val="006633"/>
                    </a:solidFill>
                    <a:latin typeface="Times New Roman" pitchFamily="18" charset="0"/>
                    <a:cs typeface="Times New Roman" pitchFamily="18" charset="0"/>
                  </a:rPr>
                  <a:t>h(x')=h(x), </a:t>
                </a:r>
                <a14:m>
                  <m:oMath xmlns:m="http://schemas.openxmlformats.org/officeDocument/2006/math">
                    <m:r>
                      <a:rPr lang="en-GB" altLang="en-US" sz="2000" i="1" kern="0" dirty="0">
                        <a:solidFill>
                          <a:srgbClr val="006633"/>
                        </a:solidFill>
                        <a:latin typeface="Cambria Math" panose="02040503050406030204" pitchFamily="18" charset="0"/>
                        <a:cs typeface="Times New Roman" pitchFamily="18" charset="0"/>
                      </a:rPr>
                      <m:t>𝑥</m:t>
                    </m:r>
                    <m:r>
                      <a:rPr lang="en-GB" altLang="en-US" sz="20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000" i="1" kern="0" dirty="0">
                        <a:solidFill>
                          <a:srgbClr val="006633"/>
                        </a:solidFill>
                        <a:latin typeface="Cambria Math" panose="02040503050406030204" pitchFamily="18" charset="0"/>
                        <a:cs typeface="Times New Roman" pitchFamily="18" charset="0"/>
                      </a:rPr>
                      <m:t>𝑥</m:t>
                    </m:r>
                    <m:r>
                      <a:rPr lang="en-GB" altLang="en-US" sz="2000" i="1" kern="0" dirty="0">
                        <a:solidFill>
                          <a:srgbClr val="006633"/>
                        </a:solidFill>
                        <a:latin typeface="Cambria Math" panose="02040503050406030204" pitchFamily="18" charset="0"/>
                        <a:cs typeface="Times New Roman" pitchFamily="18" charset="0"/>
                      </a:rPr>
                      <m:t>’</m:t>
                    </m:r>
                  </m:oMath>
                </a14:m>
                <a:endParaRPr lang="en-GB" altLang="en-US" sz="2000" kern="0">
                  <a:solidFill>
                    <a:srgbClr val="0000FF"/>
                  </a:solidFill>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kern="0"/>
                  <a:t>So there </a:t>
                </a:r>
                <a:r>
                  <a:rPr lang="en-GB" altLang="en-US" sz="2000" u="sng" kern="0"/>
                  <a:t>is</a:t>
                </a:r>
                <a:r>
                  <a:rPr lang="en-GB" altLang="en-US" sz="2000" kern="0"/>
                  <a:t> an </a:t>
                </a:r>
                <a:r>
                  <a:rPr lang="en-GB" altLang="en-US" sz="2000" kern="0" err="1"/>
                  <a:t>alg</a:t>
                </a:r>
                <a:r>
                  <a:rPr lang="en-GB" altLang="en-US" sz="2000" kern="0"/>
                  <a:t> A which outputs the collision – e.g. following trivial algorithm that has some collision ‘burned into it’: </a:t>
                </a:r>
                <a:br>
                  <a:rPr lang="en-GB" altLang="en-US" sz="2000" kern="0"/>
                </a:br>
                <a14:m>
                  <m:oMath xmlns:m="http://schemas.openxmlformats.org/officeDocument/2006/math">
                    <m:r>
                      <a:rPr lang="en-US" altLang="en-US" sz="2000" b="0" i="1" kern="0" smtClean="0">
                        <a:latin typeface="Cambria Math" panose="02040503050406030204" pitchFamily="18" charset="0"/>
                      </a:rPr>
                      <m:t>𝐴</m:t>
                    </m:r>
                    <m:d>
                      <m:dPr>
                        <m:ctrlPr>
                          <a:rPr lang="en-US" altLang="en-US" sz="2000" b="0" i="1" kern="0" smtClean="0">
                            <a:latin typeface="Cambria Math" panose="02040503050406030204" pitchFamily="18" charset="0"/>
                          </a:rPr>
                        </m:ctrlPr>
                      </m:dPr>
                      <m:e>
                        <m:sSup>
                          <m:sSupPr>
                            <m:ctrlPr>
                              <a:rPr lang="en-US" altLang="en-US" sz="2000" b="0" i="1" kern="0" smtClean="0">
                                <a:latin typeface="Cambria Math" panose="02040503050406030204" pitchFamily="18" charset="0"/>
                              </a:rPr>
                            </m:ctrlPr>
                          </m:sSupPr>
                          <m:e>
                            <m:r>
                              <a:rPr lang="en-US" altLang="en-US" sz="2000" b="0" i="1" kern="0" smtClean="0">
                                <a:latin typeface="Cambria Math" panose="02040503050406030204" pitchFamily="18" charset="0"/>
                              </a:rPr>
                              <m:t>1</m:t>
                            </m:r>
                          </m:e>
                          <m:sup>
                            <m:r>
                              <a:rPr lang="en-US" altLang="en-US" sz="2000" b="0" i="1" kern="0" smtClean="0">
                                <a:latin typeface="Cambria Math" panose="02040503050406030204" pitchFamily="18" charset="0"/>
                              </a:rPr>
                              <m:t>𝑙</m:t>
                            </m:r>
                          </m:sup>
                        </m:sSup>
                      </m:e>
                    </m:d>
                    <m:r>
                      <a:rPr lang="en-US" altLang="en-US" sz="2000" b="0" i="1" kern="0" smtClean="0">
                        <a:latin typeface="Cambria Math" panose="02040503050406030204" pitchFamily="18" charset="0"/>
                      </a:rPr>
                      <m:t>={</m:t>
                    </m:r>
                    <m:r>
                      <a:rPr lang="en-US" altLang="en-US" sz="2000" b="0" i="1" kern="0" smtClean="0">
                        <a:latin typeface="Cambria Math" panose="02040503050406030204" pitchFamily="18" charset="0"/>
                      </a:rPr>
                      <m:t>𝑝𝑟𝑖𝑛𝑡</m:t>
                    </m:r>
                    <m:r>
                      <a:rPr lang="en-US" altLang="en-US" sz="2000" b="0" i="1" kern="0" smtClean="0">
                        <a:latin typeface="Cambria Math" panose="02040503050406030204" pitchFamily="18" charset="0"/>
                      </a:rPr>
                      <m:t> </m:t>
                    </m:r>
                    <m:r>
                      <a:rPr lang="en-US" altLang="en-US" sz="2000" b="0" i="1" kern="0" smtClean="0">
                        <a:latin typeface="Cambria Math" panose="02040503050406030204" pitchFamily="18" charset="0"/>
                      </a:rPr>
                      <m:t>𝑥</m:t>
                    </m:r>
                    <m:r>
                      <a:rPr lang="en-US" altLang="en-US" sz="2000" b="0" i="1" kern="0" smtClean="0">
                        <a:latin typeface="Cambria Math" panose="02040503050406030204" pitchFamily="18" charset="0"/>
                      </a:rPr>
                      <m:t>, </m:t>
                    </m:r>
                    <m:sSup>
                      <m:sSupPr>
                        <m:ctrlPr>
                          <a:rPr lang="en-US" altLang="en-US" sz="2000" b="0" i="1" kern="0" smtClean="0">
                            <a:latin typeface="Cambria Math" panose="02040503050406030204" pitchFamily="18" charset="0"/>
                          </a:rPr>
                        </m:ctrlPr>
                      </m:sSupPr>
                      <m:e>
                        <m:r>
                          <a:rPr lang="en-US" altLang="en-US" sz="2000" b="0" i="1" kern="0" smtClean="0">
                            <a:latin typeface="Cambria Math" panose="02040503050406030204" pitchFamily="18" charset="0"/>
                          </a:rPr>
                          <m:t>𝑥</m:t>
                        </m:r>
                      </m:e>
                      <m:sup>
                        <m:r>
                          <a:rPr lang="en-US" altLang="en-US" sz="2000" b="0" i="1" kern="0" smtClean="0">
                            <a:latin typeface="Cambria Math" panose="02040503050406030204" pitchFamily="18" charset="0"/>
                          </a:rPr>
                          <m:t>′</m:t>
                        </m:r>
                      </m:sup>
                    </m:sSup>
                    <m:r>
                      <a:rPr lang="en-US" altLang="en-US" sz="2000" b="0" i="1" kern="0" smtClean="0">
                        <a:latin typeface="Cambria Math" panose="02040503050406030204" pitchFamily="18" charset="0"/>
                      </a:rPr>
                      <m:t>}</m:t>
                    </m:r>
                  </m:oMath>
                </a14:m>
                <a:endParaRPr lang="en-GB" altLang="en-US" sz="2000" kern="0"/>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kern="0">
                    <a:solidFill>
                      <a:srgbClr val="0000FF"/>
                    </a:solidFill>
                  </a:rPr>
                  <a:t>Solutions:</a:t>
                </a:r>
                <a:r>
                  <a:rPr lang="en-GB" altLang="en-US" sz="2000" kern="0"/>
                  <a:t> </a:t>
                </a:r>
                <a:r>
                  <a:rPr lang="en-GB" altLang="en-US" sz="2000" u="sng" kern="0"/>
                  <a:t>keyed</a:t>
                </a:r>
                <a:r>
                  <a:rPr lang="en-GB" altLang="en-US" sz="2000" kern="0"/>
                  <a:t> CRHF, weak-collision-resistance…  or ignore!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379412" y="2942015"/>
                <a:ext cx="8307388" cy="3279938"/>
              </a:xfrm>
              <a:prstGeom prst="rect">
                <a:avLst/>
              </a:prstGeom>
              <a:blipFill>
                <a:blip r:embed="rId3"/>
                <a:stretch>
                  <a:fillRect t="-1115" r="-1321" b="-24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4" y="244475"/>
            <a:ext cx="8277225" cy="83317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800" b="1" kern="0">
                <a:solidFill>
                  <a:srgbClr val="0000FF"/>
                </a:solidFill>
              </a:rPr>
              <a:t>Collision-Resistance (CRHF)</a:t>
            </a:r>
            <a:endParaRPr lang="en-GB" altLang="en-US" sz="4600" kern="0">
              <a:solidFill>
                <a:srgbClr val="CC9900"/>
              </a:solidFill>
            </a:endParaRPr>
          </a:p>
        </p:txBody>
      </p:sp>
      <mc:AlternateContent xmlns:mc="http://schemas.openxmlformats.org/markup-compatibility/2006" xmlns:a14="http://schemas.microsoft.com/office/drawing/2010/main">
        <mc:Choice Requires="a14">
          <p:sp>
            <p:nvSpPr>
              <p:cNvPr id="11" name="Oval 10"/>
              <p:cNvSpPr/>
              <p:nvPr/>
            </p:nvSpPr>
            <p:spPr bwMode="auto">
              <a:xfrm>
                <a:off x="2314866" y="1102658"/>
                <a:ext cx="2285679" cy="1749153"/>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1" name="Oval 10"/>
              <p:cNvSpPr>
                <a:spLocks noRot="1" noChangeAspect="1" noMove="1" noResize="1" noEditPoints="1" noAdjustHandles="1" noChangeArrowheads="1" noChangeShapeType="1" noTextEdit="1"/>
              </p:cNvSpPr>
              <p:nvPr/>
            </p:nvSpPr>
            <p:spPr bwMode="auto">
              <a:xfrm>
                <a:off x="2314866" y="1102658"/>
                <a:ext cx="2285679" cy="1749153"/>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bwMode="auto">
              <a:xfrm>
                <a:off x="6290989" y="1392288"/>
                <a:ext cx="2176460" cy="13150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2" name="Oval 11"/>
              <p:cNvSpPr>
                <a:spLocks noRot="1" noChangeAspect="1" noMove="1" noResize="1" noEditPoints="1" noAdjustHandles="1" noChangeArrowheads="1" noChangeShapeType="1" noTextEdit="1"/>
              </p:cNvSpPr>
              <p:nvPr/>
            </p:nvSpPr>
            <p:spPr bwMode="auto">
              <a:xfrm>
                <a:off x="6290989" y="1392288"/>
                <a:ext cx="2176460" cy="1315053"/>
              </a:xfrm>
              <a:prstGeom prst="ellipse">
                <a:avLst/>
              </a:prstGeom>
              <a:blipFill>
                <a:blip r:embed="rId5"/>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332941" y="1735560"/>
                <a:ext cx="533095"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332941" y="1735560"/>
                <a:ext cx="53309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280619" y="2196687"/>
                <a:ext cx="585417"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80619" y="2196687"/>
                <a:ext cx="58541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554685" y="2085809"/>
                <a:ext cx="152080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i="1" dirty="0">
                          <a:latin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r>
                        <a:rPr lang="en-US" sz="1600" i="1" dirty="0">
                          <a:latin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𝑥</m:t>
                          </m:r>
                        </m:e>
                        <m:sup>
                          <m:r>
                            <a:rPr lang="en-US" sz="1600" i="1" dirty="0">
                              <a:latin typeface="Cambria Math" panose="02040503050406030204" pitchFamily="18" charset="0"/>
                              <a:cs typeface="Arial" pitchFamily="34" charset="0"/>
                            </a:rPr>
                            <m:t>′</m:t>
                          </m:r>
                        </m:sup>
                      </m:sSup>
                      <m:r>
                        <a:rPr lang="en-US" sz="1600" i="1" dirty="0">
                          <a:latin typeface="Cambria Math" panose="02040503050406030204" pitchFamily="18" charset="0"/>
                          <a:cs typeface="Arial" pitchFamily="34" charset="0"/>
                        </a:rPr>
                        <m:t>)</m:t>
                      </m:r>
                    </m:oMath>
                  </m:oMathPara>
                </a14:m>
                <a:endParaRPr lang="en-US" sz="1600">
                  <a:latin typeface="Arial" pitchFamily="34" charset="0"/>
                  <a:cs typeface="Arial"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554685" y="2085809"/>
                <a:ext cx="1520801" cy="338554"/>
              </a:xfrm>
              <a:prstGeom prst="rect">
                <a:avLst/>
              </a:prstGeom>
              <a:blipFill>
                <a:blip r:embed="rId8"/>
                <a:stretch>
                  <a:fillRect b="-10714"/>
                </a:stretch>
              </a:blipFill>
            </p:spPr>
            <p:txBody>
              <a:bodyPr/>
              <a:lstStyle/>
              <a:p>
                <a:r>
                  <a:rPr lang="en-US">
                    <a:noFill/>
                  </a:rPr>
                  <a:t> </a:t>
                </a:r>
              </a:p>
            </p:txBody>
          </p:sp>
        </mc:Fallback>
      </mc:AlternateContent>
      <p:cxnSp>
        <p:nvCxnSpPr>
          <p:cNvPr id="16" name="Straight Arrow Connector 15"/>
          <p:cNvCxnSpPr/>
          <p:nvPr/>
        </p:nvCxnSpPr>
        <p:spPr bwMode="auto">
          <a:xfrm>
            <a:off x="3729325" y="1936376"/>
            <a:ext cx="2967318" cy="331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V="1">
            <a:off x="3729325" y="2268071"/>
            <a:ext cx="2967318" cy="1147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8" name="TextBox 17"/>
              <p:cNvSpPr txBox="1"/>
              <p:nvPr/>
            </p:nvSpPr>
            <p:spPr>
              <a:xfrm>
                <a:off x="4504241" y="1257900"/>
                <a:ext cx="2048959" cy="369332"/>
              </a:xfrm>
              <a:prstGeom prst="rect">
                <a:avLst/>
              </a:prstGeom>
              <a:noFill/>
            </p:spPr>
            <p:txBody>
              <a:bodyPr wrap="none" rtlCol="0">
                <a:spAutoFit/>
              </a:bodyPr>
              <a:lstStyle/>
              <a:p>
                <a:r>
                  <a:rPr lang="en-US"/>
                  <a:t>Hash function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endParaRPr lang="en-US"/>
              </a:p>
            </p:txBody>
          </p:sp>
        </mc:Choice>
        <mc:Fallback xmlns="">
          <p:sp>
            <p:nvSpPr>
              <p:cNvPr id="18" name="TextBox 17"/>
              <p:cNvSpPr txBox="1">
                <a:spLocks noRot="1" noChangeAspect="1" noMove="1" noResize="1" noEditPoints="1" noAdjustHandles="1" noChangeArrowheads="1" noChangeShapeType="1" noTextEdit="1"/>
              </p:cNvSpPr>
              <p:nvPr/>
            </p:nvSpPr>
            <p:spPr>
              <a:xfrm>
                <a:off x="4504241" y="1257900"/>
                <a:ext cx="2048959" cy="369332"/>
              </a:xfrm>
              <a:prstGeom prst="rect">
                <a:avLst/>
              </a:prstGeom>
              <a:blipFill>
                <a:blip r:embed="rId9"/>
                <a:stretch>
                  <a:fillRect l="-2679" t="-8197" b="-24590"/>
                </a:stretch>
              </a:blipFill>
            </p:spPr>
            <p:txBody>
              <a:bodyPr/>
              <a:lstStyle/>
              <a:p>
                <a:r>
                  <a:rPr lang="en-US">
                    <a:noFill/>
                  </a:rPr>
                  <a:t> </a:t>
                </a:r>
              </a:p>
            </p:txBody>
          </p:sp>
        </mc:Fallback>
      </mc:AlternateContent>
      <p:sp>
        <p:nvSpPr>
          <p:cNvPr id="3" name="Rounded Rectangle 2"/>
          <p:cNvSpPr/>
          <p:nvPr/>
        </p:nvSpPr>
        <p:spPr bwMode="auto">
          <a:xfrm>
            <a:off x="751289" y="1301968"/>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5" name="Down Arrow 4"/>
          <p:cNvSpPr/>
          <p:nvPr/>
        </p:nvSpPr>
        <p:spPr bwMode="auto">
          <a:xfrm>
            <a:off x="1242098" y="1770930"/>
            <a:ext cx="349624" cy="41439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 name="Rectangle 6"/>
              <p:cNvSpPr/>
              <p:nvPr/>
            </p:nvSpPr>
            <p:spPr bwMode="auto">
              <a:xfrm>
                <a:off x="475756" y="2222930"/>
                <a:ext cx="1927998" cy="65056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a:ln>
                      <a:noFill/>
                    </a:ln>
                    <a:solidFill>
                      <a:schemeClr val="tx1"/>
                    </a:solidFill>
                    <a:effectLst/>
                    <a:latin typeface="Arial" pitchFamily="34" charset="0"/>
                    <a:cs typeface="Arial" pitchFamily="34" charset="0"/>
                  </a:rPr>
                  <a:t>Collision </a:t>
                </a:r>
                <a14:m>
                  <m:oMath xmlns:m="http://schemas.openxmlformats.org/officeDocument/2006/math">
                    <m:d>
                      <m:dPr>
                        <m:ctrlPr>
                          <a:rPr lang="en-US" altLang="en-US" i="1" kern="0" dirty="0">
                            <a:solidFill>
                              <a:srgbClr val="006633"/>
                            </a:solidFill>
                            <a:latin typeface="Cambria Math" panose="02040503050406030204" pitchFamily="18" charset="0"/>
                            <a:cs typeface="Times New Roman" pitchFamily="18" charset="0"/>
                          </a:rPr>
                        </m:ctrlPr>
                      </m:dPr>
                      <m:e>
                        <m:r>
                          <a:rPr lang="en-GB" altLang="en-US" i="1" kern="0" dirty="0">
                            <a:solidFill>
                              <a:srgbClr val="006633"/>
                            </a:solidFill>
                            <a:latin typeface="Cambria Math" panose="02040503050406030204" pitchFamily="18" charset="0"/>
                            <a:cs typeface="Times New Roman" pitchFamily="18" charset="0"/>
                          </a:rPr>
                          <m:t>𝑥</m:t>
                        </m:r>
                        <m:r>
                          <a:rPr lang="en-US" altLang="en-US" i="1" kern="0" dirty="0">
                            <a:solidFill>
                              <a:srgbClr val="006633"/>
                            </a:solidFill>
                            <a:latin typeface="Cambria Math" panose="02040503050406030204" pitchFamily="18" charset="0"/>
                            <a:cs typeface="Times New Roman" pitchFamily="18" charset="0"/>
                          </a:rPr>
                          <m:t>,</m:t>
                        </m:r>
                        <m:r>
                          <a:rPr lang="en-GB" altLang="en-US" i="1" kern="0" dirty="0">
                            <a:solidFill>
                              <a:srgbClr val="006633"/>
                            </a:solidFill>
                            <a:latin typeface="Cambria Math" panose="02040503050406030204" pitchFamily="18" charset="0"/>
                            <a:cs typeface="Times New Roman" pitchFamily="18" charset="0"/>
                          </a:rPr>
                          <m:t>𝑥</m:t>
                        </m:r>
                        <m:r>
                          <a:rPr lang="en-GB" altLang="en-US" i="1" kern="0" dirty="0">
                            <a:solidFill>
                              <a:srgbClr val="006633"/>
                            </a:solidFill>
                            <a:latin typeface="Cambria Math" panose="02040503050406030204" pitchFamily="18" charset="0"/>
                            <a:cs typeface="Times New Roman" pitchFamily="18" charset="0"/>
                          </a:rPr>
                          <m:t>’</m:t>
                        </m:r>
                      </m:e>
                    </m:d>
                  </m:oMath>
                </a14:m>
                <a:endParaRPr kumimoji="0" lang="en-US" sz="1800" b="0" i="0" u="none" strike="noStrike" cap="none" normalizeH="0">
                  <a:ln>
                    <a:noFill/>
                  </a:ln>
                  <a:solidFill>
                    <a:schemeClr val="tx1"/>
                  </a:solidFill>
                  <a:effectLst/>
                  <a:latin typeface="Arial" pitchFamily="34" charset="0"/>
                  <a:cs typeface="Arial" pitchFamily="34" charset="0"/>
                </a:endParaRPr>
              </a:p>
              <a:p>
                <a:r>
                  <a:rPr lang="en-US" err="1">
                    <a:latin typeface="Arial" pitchFamily="34" charset="0"/>
                    <a:cs typeface="Arial" pitchFamily="34" charset="0"/>
                  </a:rPr>
                  <a:t>s.t.</a:t>
                </a:r>
                <a:r>
                  <a:rPr lang="en-US">
                    <a:latin typeface="Arial" pitchFamily="34" charset="0"/>
                    <a:cs typeface="Arial" pitchFamily="34" charset="0"/>
                  </a:rPr>
                  <a:t> </a:t>
                </a:r>
                <a14:m>
                  <m:oMath xmlns:m="http://schemas.openxmlformats.org/officeDocument/2006/math">
                    <m:r>
                      <a:rPr lang="en-US" i="1" dirty="0">
                        <a:latin typeface="Cambria Math" panose="02040503050406030204" pitchFamily="18" charset="0"/>
                        <a:cs typeface="Arial" pitchFamily="34" charset="0"/>
                      </a:rPr>
                      <m:t>h</m:t>
                    </m:r>
                    <m:d>
                      <m:dPr>
                        <m:ctrlPr>
                          <a:rPr lang="en-US" i="1" dirty="0">
                            <a:latin typeface="Cambria Math" panose="02040503050406030204" pitchFamily="18" charset="0"/>
                            <a:cs typeface="Arial" pitchFamily="34" charset="0"/>
                          </a:rPr>
                        </m:ctrlPr>
                      </m:dPr>
                      <m:e>
                        <m:r>
                          <a:rPr lang="en-US" i="1" dirty="0">
                            <a:latin typeface="Cambria Math" panose="02040503050406030204" pitchFamily="18" charset="0"/>
                            <a:cs typeface="Arial" pitchFamily="34" charset="0"/>
                          </a:rPr>
                          <m:t>𝑥</m:t>
                        </m:r>
                      </m:e>
                    </m:d>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h</m:t>
                    </m:r>
                    <m:r>
                      <a:rPr lang="en-US" i="1" dirty="0">
                        <a:latin typeface="Cambria Math" panose="02040503050406030204" pitchFamily="18" charset="0"/>
                        <a:cs typeface="Arial" pitchFamily="34" charset="0"/>
                      </a:rPr>
                      <m:t>(</m:t>
                    </m:r>
                    <m:sSup>
                      <m:sSupPr>
                        <m:ctrlPr>
                          <a:rPr lang="en-US" i="1" dirty="0">
                            <a:latin typeface="Cambria Math" panose="02040503050406030204" pitchFamily="18" charset="0"/>
                            <a:cs typeface="Arial" pitchFamily="34" charset="0"/>
                          </a:rPr>
                        </m:ctrlPr>
                      </m:sSupPr>
                      <m:e>
                        <m:r>
                          <a:rPr lang="en-US" i="1" dirty="0">
                            <a:latin typeface="Cambria Math" panose="02040503050406030204" pitchFamily="18" charset="0"/>
                            <a:cs typeface="Arial" pitchFamily="34" charset="0"/>
                          </a:rPr>
                          <m:t>𝑥</m:t>
                        </m:r>
                      </m:e>
                      <m:sup>
                        <m:r>
                          <a:rPr lang="en-US" i="1" dirty="0">
                            <a:latin typeface="Cambria Math" panose="02040503050406030204" pitchFamily="18" charset="0"/>
                            <a:cs typeface="Arial" pitchFamily="34" charset="0"/>
                          </a:rPr>
                          <m:t>′</m:t>
                        </m:r>
                      </m:sup>
                    </m:sSup>
                    <m:r>
                      <a:rPr lang="en-US" i="1" dirty="0">
                        <a:latin typeface="Cambria Math" panose="02040503050406030204" pitchFamily="18" charset="0"/>
                        <a:cs typeface="Arial" pitchFamily="34" charset="0"/>
                      </a:rPr>
                      <m:t>)</m:t>
                    </m:r>
                  </m:oMath>
                </a14:m>
                <a:endParaRPr lang="en-US">
                  <a:latin typeface="Arial" pitchFamily="34" charset="0"/>
                  <a:cs typeface="Arial" pitchFamily="34" charset="0"/>
                </a:endParaRPr>
              </a:p>
              <a:p>
                <a:r>
                  <a:rPr lang="en-US">
                    <a:latin typeface="Arial" pitchFamily="34" charset="0"/>
                    <a:cs typeface="Arial" pitchFamily="34" charset="0"/>
                  </a:rPr>
                  <a:t> </a:t>
                </a:r>
                <a:r>
                  <a:rPr kumimoji="0" lang="en-US" sz="1800" b="0" i="0" u="none" strike="noStrike" cap="none" normalizeH="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475756" y="2222930"/>
                <a:ext cx="1927998" cy="650566"/>
              </a:xfrm>
              <a:prstGeom prst="rect">
                <a:avLst/>
              </a:prstGeom>
              <a:blipFill>
                <a:blip r:embed="rId10"/>
                <a:stretch>
                  <a:fillRect l="-2201" t="-4630" b="-1296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362537289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 calcmode="lin" valueType="num">
                                      <p:cBhvr additive="base">
                                        <p:cTn id="1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 calcmode="lin" valueType="num">
                                      <p:cBhvr additive="base">
                                        <p:cTn id="1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ate Placeholder 3"/>
          <p:cNvSpPr>
            <a:spLocks noGrp="1"/>
          </p:cNvSpPr>
          <p:nvPr>
            <p:ph type="dt" sz="quarter" idx="10"/>
          </p:nvPr>
        </p:nvSpPr>
        <p:spPr/>
        <p:txBody>
          <a:bodyPr/>
          <a:lstStyle/>
          <a:p>
            <a:pPr>
              <a:defRPr/>
            </a:pPr>
            <a:fld id="{5963094F-0EAA-4A19-994A-D6375DF8DEA5}" type="datetime1">
              <a:rPr lang="en-US"/>
              <a:pPr>
                <a:defRPr/>
              </a:pPr>
              <a:t>2/11/2020</a:t>
            </a:fld>
            <a:endParaRPr lang="en-US" altLang="en-US"/>
          </a:p>
        </p:txBody>
      </p:sp>
      <p:sp>
        <p:nvSpPr>
          <p:cNvPr id="57" name="Slide Number Placeholder 5"/>
          <p:cNvSpPr>
            <a:spLocks noGrp="1"/>
          </p:cNvSpPr>
          <p:nvPr>
            <p:ph type="sldNum" sz="quarter" idx="12"/>
          </p:nvPr>
        </p:nvSpPr>
        <p:spPr/>
        <p:txBody>
          <a:bodyPr/>
          <a:lstStyle/>
          <a:p>
            <a:pPr>
              <a:defRPr/>
            </a:pPr>
            <a:fld id="{726D130C-7E39-4412-B968-294F5537C9B1}" type="slidenum">
              <a:rPr lang="he-IL" altLang="en-US"/>
              <a:pPr>
                <a:defRPr/>
              </a:pPr>
              <a:t>17</a:t>
            </a:fld>
            <a:endParaRPr lang="en-US" altLang="en-US"/>
          </a:p>
        </p:txBody>
      </p:sp>
      <p:sp>
        <p:nvSpPr>
          <p:cNvPr id="56325" name="Rectangle 2"/>
          <p:cNvSpPr>
            <a:spLocks noGrp="1" noChangeArrowheads="1"/>
          </p:cNvSpPr>
          <p:nvPr>
            <p:ph type="title"/>
          </p:nvPr>
        </p:nvSpPr>
        <p:spPr>
          <a:xfrm>
            <a:off x="390525" y="228600"/>
            <a:ext cx="8537575" cy="74084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Keyed CRHF</a:t>
            </a:r>
          </a:p>
        </p:txBody>
      </p:sp>
      <p:sp>
        <p:nvSpPr>
          <p:cNvPr id="56326" name="Rectangle 3"/>
          <p:cNvSpPr>
            <a:spLocks noGrp="1" noChangeArrowheads="1"/>
          </p:cNvSpPr>
          <p:nvPr>
            <p:ph type="body" idx="1"/>
          </p:nvPr>
        </p:nvSpPr>
        <p:spPr>
          <a:xfrm>
            <a:off x="378619" y="1021836"/>
            <a:ext cx="8383587" cy="1110177"/>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i="1">
                <a:solidFill>
                  <a:srgbClr val="FF00FF"/>
                </a:solidFill>
              </a:rPr>
              <a:t>Keyed Collision Resistant Hash Function (CRHF):</a:t>
            </a:r>
            <a:r>
              <a:rPr lang="en-GB" altLang="en-US" sz="2200" i="1"/>
              <a:t> </a:t>
            </a:r>
            <a:r>
              <a:rPr lang="en-GB" altLang="en-US" sz="2200"/>
              <a:t>any adversary, given </a:t>
            </a:r>
            <a:r>
              <a:rPr lang="en-GB" altLang="en-US" sz="2200" i="1" err="1">
                <a:latin typeface="Times New Roman" pitchFamily="18" charset="0"/>
                <a:cs typeface="Times New Roman" pitchFamily="18" charset="0"/>
              </a:rPr>
              <a:t>k</a:t>
            </a:r>
            <a:r>
              <a:rPr lang="en-GB" altLang="en-US" sz="2200" i="1" err="1">
                <a:latin typeface="Symbol" pitchFamily="18" charset="2"/>
                <a:cs typeface="Times New Roman" pitchFamily="18" charset="0"/>
              </a:rPr>
              <a:t></a:t>
            </a:r>
            <a:r>
              <a:rPr lang="en-GB" altLang="en-US" sz="2200" i="1" baseline="-25000" err="1">
                <a:latin typeface="Times New Roman" pitchFamily="18" charset="0"/>
                <a:cs typeface="Times New Roman" pitchFamily="18" charset="0"/>
              </a:rPr>
              <a:t>R</a:t>
            </a:r>
            <a:r>
              <a:rPr lang="en-GB" altLang="en-US" sz="2200" i="1">
                <a:latin typeface="Times New Roman" pitchFamily="18" charset="0"/>
                <a:cs typeface="Times New Roman" pitchFamily="18" charset="0"/>
              </a:rPr>
              <a:t>{0,1}</a:t>
            </a:r>
            <a:r>
              <a:rPr lang="en-GB" altLang="en-US" sz="2200" i="1" baseline="30000">
                <a:latin typeface="Times New Roman" pitchFamily="18" charset="0"/>
                <a:cs typeface="Times New Roman" pitchFamily="18" charset="0"/>
              </a:rPr>
              <a:t>n</a:t>
            </a:r>
            <a:r>
              <a:rPr lang="en-GB" altLang="en-US" sz="2200" i="1"/>
              <a:t>, </a:t>
            </a:r>
            <a:r>
              <a:rPr lang="en-GB" altLang="en-US" sz="2200" i="1">
                <a:latin typeface="Times New Roman" pitchFamily="18" charset="0"/>
                <a:cs typeface="Times New Roman" pitchFamily="18" charset="0"/>
              </a:rPr>
              <a:t>x</a:t>
            </a:r>
            <a:r>
              <a:rPr lang="en-GB" altLang="en-US" sz="2200" i="1">
                <a:latin typeface="Symbol" pitchFamily="18" charset="2"/>
                <a:cs typeface="Times New Roman" pitchFamily="18" charset="0"/>
              </a:rPr>
              <a:t></a:t>
            </a:r>
            <a:r>
              <a:rPr lang="en-GB" altLang="en-US" sz="2200" i="1">
                <a:latin typeface="Times New Roman" pitchFamily="18" charset="0"/>
                <a:cs typeface="Times New Roman" pitchFamily="18" charset="0"/>
              </a:rPr>
              <a:t>{0,1}</a:t>
            </a:r>
            <a:r>
              <a:rPr lang="en-GB" altLang="en-US" sz="2200" i="1" baseline="30000">
                <a:latin typeface="Times New Roman" pitchFamily="18" charset="0"/>
                <a:cs typeface="Times New Roman" pitchFamily="18" charset="0"/>
              </a:rPr>
              <a:t>*  </a:t>
            </a:r>
            <a:r>
              <a:rPr lang="en-GB" altLang="en-US" sz="2200"/>
              <a:t>cannot </a:t>
            </a:r>
            <a:r>
              <a:rPr lang="en-GB" altLang="en-US" sz="2200">
                <a:solidFill>
                  <a:srgbClr val="009999"/>
                </a:solidFill>
              </a:rPr>
              <a:t>efficiently</a:t>
            </a:r>
            <a:r>
              <a:rPr lang="en-GB" altLang="en-US" sz="2200"/>
              <a:t> find collision, i.e. </a:t>
            </a:r>
            <a:r>
              <a:rPr lang="en-GB" altLang="en-US" sz="2200" i="1">
                <a:latin typeface="Times New Roman" pitchFamily="18" charset="0"/>
                <a:cs typeface="Times New Roman" pitchFamily="18" charset="0"/>
              </a:rPr>
              <a:t>x’ </a:t>
            </a:r>
            <a:r>
              <a:rPr lang="en-GB" altLang="en-US" sz="2200"/>
              <a:t>such that </a:t>
            </a:r>
            <a:r>
              <a:rPr lang="en-GB" altLang="en-US" sz="2200" i="1" err="1">
                <a:latin typeface="Times New Roman" pitchFamily="18" charset="0"/>
                <a:cs typeface="Times New Roman" pitchFamily="18" charset="0"/>
              </a:rPr>
              <a:t>x≠x</a:t>
            </a:r>
            <a:r>
              <a:rPr lang="en-GB" altLang="en-US" sz="2200" i="1">
                <a:latin typeface="Times New Roman" pitchFamily="18" charset="0"/>
                <a:cs typeface="Times New Roman" pitchFamily="18" charset="0"/>
              </a:rPr>
              <a:t>’ </a:t>
            </a:r>
            <a:r>
              <a:rPr lang="en-GB" altLang="en-US" sz="2200"/>
              <a:t>yet </a:t>
            </a:r>
            <a:r>
              <a:rPr lang="en-GB" altLang="en-US" sz="2200" i="1" err="1">
                <a:latin typeface="Times New Roman" pitchFamily="18" charset="0"/>
                <a:cs typeface="Times New Roman" pitchFamily="18" charset="0"/>
              </a:rPr>
              <a:t>h</a:t>
            </a:r>
            <a:r>
              <a:rPr lang="en-GB" altLang="en-US" sz="2200" i="1" baseline="-25000" err="1">
                <a:latin typeface="Times New Roman" pitchFamily="18" charset="0"/>
                <a:cs typeface="Times New Roman" pitchFamily="18" charset="0"/>
              </a:rPr>
              <a:t>k</a:t>
            </a:r>
            <a:r>
              <a:rPr lang="en-GB" altLang="en-US" sz="2200" i="1">
                <a:latin typeface="Times New Roman" pitchFamily="18" charset="0"/>
                <a:cs typeface="Times New Roman" pitchFamily="18" charset="0"/>
              </a:rPr>
              <a:t>(x)=</a:t>
            </a:r>
            <a:r>
              <a:rPr lang="en-GB" altLang="en-US" sz="2200" i="1" err="1">
                <a:latin typeface="Times New Roman" pitchFamily="18" charset="0"/>
                <a:cs typeface="Times New Roman" pitchFamily="18" charset="0"/>
              </a:rPr>
              <a:t>h</a:t>
            </a:r>
            <a:r>
              <a:rPr lang="en-GB" altLang="en-US" sz="2200" i="1" baseline="-25000" err="1">
                <a:latin typeface="Times New Roman" pitchFamily="18" charset="0"/>
                <a:cs typeface="Times New Roman" pitchFamily="18" charset="0"/>
              </a:rPr>
              <a:t>k</a:t>
            </a:r>
            <a:r>
              <a:rPr lang="en-GB" altLang="en-US" sz="2200" i="1">
                <a:latin typeface="Times New Roman" pitchFamily="18" charset="0"/>
                <a:cs typeface="Times New Roman" pitchFamily="18" charset="0"/>
              </a:rPr>
              <a:t>(x’). </a:t>
            </a:r>
          </a:p>
        </p:txBody>
      </p:sp>
      <p:sp>
        <p:nvSpPr>
          <p:cNvPr id="1347588" name="Text Box 4"/>
          <p:cNvSpPr txBox="1">
            <a:spLocks noChangeArrowheads="1"/>
          </p:cNvSpPr>
          <p:nvPr/>
        </p:nvSpPr>
        <p:spPr bwMode="auto">
          <a:xfrm>
            <a:off x="664942" y="4976821"/>
            <a:ext cx="4983163" cy="710067"/>
          </a:xfrm>
          <a:prstGeom prst="rect">
            <a:avLst/>
          </a:prstGeom>
          <a:solidFill>
            <a:schemeClr val="accent2">
              <a:lumMod val="20000"/>
              <a:lumOff val="80000"/>
            </a:schemeClr>
          </a:solidFill>
          <a:ln>
            <a:noFill/>
          </a:ln>
          <a:effectLst/>
        </p:spPr>
        <p:txBody>
          <a:bodyPr wrap="squar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ahoma" pitchFamily="34" charset="0"/>
              <a:buNone/>
            </a:pPr>
            <a:r>
              <a:rPr lang="en-GB" altLang="en-US" sz="2000">
                <a:solidFill>
                  <a:srgbClr val="000000"/>
                </a:solidFill>
                <a:latin typeface="Tahoma" pitchFamily="34" charset="0"/>
                <a:cs typeface="Times New Roman" pitchFamily="18" charset="0"/>
              </a:rPr>
              <a:t>Adversary knows </a:t>
            </a:r>
            <a:r>
              <a:rPr lang="en-GB" altLang="en-US" sz="2000" i="1">
                <a:solidFill>
                  <a:srgbClr val="000000"/>
                </a:solidFill>
                <a:latin typeface="Times New Roman" pitchFamily="18" charset="0"/>
                <a:cs typeface="Times New Roman" pitchFamily="18" charset="0"/>
              </a:rPr>
              <a:t>k</a:t>
            </a:r>
            <a:r>
              <a:rPr lang="en-GB" altLang="en-US" sz="2000">
                <a:solidFill>
                  <a:srgbClr val="000000"/>
                </a:solidFill>
                <a:latin typeface="Tahoma" pitchFamily="34" charset="0"/>
                <a:cs typeface="Times New Roman" pitchFamily="18" charset="0"/>
              </a:rPr>
              <a:t> but </a:t>
            </a:r>
            <a:r>
              <a:rPr lang="en-GB" altLang="en-US" sz="2000" b="1">
                <a:solidFill>
                  <a:srgbClr val="000000"/>
                </a:solidFill>
                <a:latin typeface="Tahoma" pitchFamily="34" charset="0"/>
                <a:cs typeface="Times New Roman" pitchFamily="18" charset="0"/>
              </a:rPr>
              <a:t>not in advance</a:t>
            </a:r>
            <a:r>
              <a:rPr lang="en-GB" altLang="en-US" sz="2000">
                <a:solidFill>
                  <a:srgbClr val="000000"/>
                </a:solidFill>
                <a:latin typeface="Tahoma" pitchFamily="34" charset="0"/>
                <a:cs typeface="Times New Roman" pitchFamily="18" charset="0"/>
              </a:rPr>
              <a:t> – cannot `know` a collision </a:t>
            </a:r>
          </a:p>
        </p:txBody>
      </p:sp>
      <p:sp>
        <p:nvSpPr>
          <p:cNvPr id="56330" name="AutoShape 7"/>
          <p:cNvSpPr>
            <a:spLocks noChangeArrowheads="1"/>
          </p:cNvSpPr>
          <p:nvPr/>
        </p:nvSpPr>
        <p:spPr bwMode="auto">
          <a:xfrm>
            <a:off x="2972782" y="2437170"/>
            <a:ext cx="5130800" cy="2566987"/>
          </a:xfrm>
          <a:prstGeom prst="roundRect">
            <a:avLst>
              <a:gd name="adj" fmla="val 6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nvGrpSpPr>
          <p:cNvPr id="56331" name="Group 8"/>
          <p:cNvGrpSpPr>
            <a:grpSpLocks/>
          </p:cNvGrpSpPr>
          <p:nvPr/>
        </p:nvGrpSpPr>
        <p:grpSpPr bwMode="auto">
          <a:xfrm>
            <a:off x="2721752" y="2476225"/>
            <a:ext cx="2279608" cy="2353438"/>
            <a:chOff x="2879" y="1649"/>
            <a:chExt cx="957" cy="1319"/>
          </a:xfrm>
        </p:grpSpPr>
        <p:sp>
          <p:nvSpPr>
            <p:cNvPr id="56376" name="Oval 9"/>
            <p:cNvSpPr>
              <a:spLocks noChangeArrowheads="1"/>
            </p:cNvSpPr>
            <p:nvPr/>
          </p:nvSpPr>
          <p:spPr bwMode="auto">
            <a:xfrm>
              <a:off x="2879" y="1649"/>
              <a:ext cx="958" cy="1320"/>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7" name="Oval 10"/>
            <p:cNvSpPr>
              <a:spLocks noChangeArrowheads="1"/>
            </p:cNvSpPr>
            <p:nvPr/>
          </p:nvSpPr>
          <p:spPr bwMode="auto">
            <a:xfrm>
              <a:off x="2879" y="1649"/>
              <a:ext cx="958" cy="1320"/>
            </a:xfrm>
            <a:prstGeom prst="ellipse">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32" name="Rectangle 11"/>
          <p:cNvSpPr>
            <a:spLocks noChangeArrowheads="1"/>
          </p:cNvSpPr>
          <p:nvPr/>
        </p:nvSpPr>
        <p:spPr bwMode="auto">
          <a:xfrm>
            <a:off x="3759464" y="3528479"/>
            <a:ext cx="3063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Pre</a:t>
            </a:r>
          </a:p>
        </p:txBody>
      </p:sp>
      <p:sp>
        <p:nvSpPr>
          <p:cNvPr id="56333" name="Rectangle 12"/>
          <p:cNvSpPr>
            <a:spLocks noChangeArrowheads="1"/>
          </p:cNvSpPr>
          <p:nvPr/>
        </p:nvSpPr>
        <p:spPr bwMode="auto">
          <a:xfrm>
            <a:off x="4056327" y="3528479"/>
            <a:ext cx="777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a:t>
            </a:r>
          </a:p>
        </p:txBody>
      </p:sp>
      <p:sp>
        <p:nvSpPr>
          <p:cNvPr id="56334" name="Rectangle 13"/>
          <p:cNvSpPr>
            <a:spLocks noChangeArrowheads="1"/>
          </p:cNvSpPr>
          <p:nvPr/>
        </p:nvSpPr>
        <p:spPr bwMode="auto">
          <a:xfrm>
            <a:off x="4127764" y="3528479"/>
            <a:ext cx="5603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image</a:t>
            </a:r>
          </a:p>
        </p:txBody>
      </p:sp>
      <p:sp>
        <p:nvSpPr>
          <p:cNvPr id="56335" name="Rectangle 14"/>
          <p:cNvSpPr>
            <a:spLocks noChangeArrowheads="1"/>
          </p:cNvSpPr>
          <p:nvPr/>
        </p:nvSpPr>
        <p:spPr bwMode="auto">
          <a:xfrm>
            <a:off x="3948377" y="3788829"/>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36" name="Rectangle 15"/>
          <p:cNvSpPr>
            <a:spLocks noChangeArrowheads="1"/>
          </p:cNvSpPr>
          <p:nvPr/>
        </p:nvSpPr>
        <p:spPr bwMode="auto">
          <a:xfrm>
            <a:off x="4043627" y="3788829"/>
            <a:ext cx="1158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0</a:t>
            </a:r>
          </a:p>
        </p:txBody>
      </p:sp>
      <p:sp>
        <p:nvSpPr>
          <p:cNvPr id="56337" name="Rectangle 16"/>
          <p:cNvSpPr>
            <a:spLocks noChangeArrowheads="1"/>
          </p:cNvSpPr>
          <p:nvPr/>
        </p:nvSpPr>
        <p:spPr bwMode="auto">
          <a:xfrm>
            <a:off x="4162689" y="3788829"/>
            <a:ext cx="587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38" name="Rectangle 17"/>
          <p:cNvSpPr>
            <a:spLocks noChangeArrowheads="1"/>
          </p:cNvSpPr>
          <p:nvPr/>
        </p:nvSpPr>
        <p:spPr bwMode="auto">
          <a:xfrm>
            <a:off x="4210314" y="3788829"/>
            <a:ext cx="1158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1</a:t>
            </a:r>
          </a:p>
        </p:txBody>
      </p:sp>
      <p:sp>
        <p:nvSpPr>
          <p:cNvPr id="56339" name="Rectangle 18"/>
          <p:cNvSpPr>
            <a:spLocks noChangeArrowheads="1"/>
          </p:cNvSpPr>
          <p:nvPr/>
        </p:nvSpPr>
        <p:spPr bwMode="auto">
          <a:xfrm>
            <a:off x="4316677" y="3788829"/>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0" name="Rectangle 19"/>
          <p:cNvSpPr>
            <a:spLocks noChangeArrowheads="1"/>
          </p:cNvSpPr>
          <p:nvPr/>
        </p:nvSpPr>
        <p:spPr bwMode="auto">
          <a:xfrm>
            <a:off x="4411927" y="3788829"/>
            <a:ext cx="77787" cy="18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200" i="1">
                <a:solidFill>
                  <a:srgbClr val="000000"/>
                </a:solidFill>
                <a:latin typeface="Times New Roman" pitchFamily="18" charset="0"/>
              </a:rPr>
              <a:t>*</a:t>
            </a:r>
          </a:p>
        </p:txBody>
      </p:sp>
      <p:grpSp>
        <p:nvGrpSpPr>
          <p:cNvPr id="56341" name="Group 20"/>
          <p:cNvGrpSpPr>
            <a:grpSpLocks/>
          </p:cNvGrpSpPr>
          <p:nvPr/>
        </p:nvGrpSpPr>
        <p:grpSpPr bwMode="auto">
          <a:xfrm>
            <a:off x="6199452" y="2987142"/>
            <a:ext cx="1973980" cy="1471612"/>
            <a:chOff x="4615" y="1871"/>
            <a:chExt cx="837" cy="927"/>
          </a:xfrm>
        </p:grpSpPr>
        <p:sp>
          <p:nvSpPr>
            <p:cNvPr id="56374" name="Oval 21"/>
            <p:cNvSpPr>
              <a:spLocks noChangeArrowheads="1"/>
            </p:cNvSpPr>
            <p:nvPr/>
          </p:nvSpPr>
          <p:spPr bwMode="auto">
            <a:xfrm>
              <a:off x="4615" y="1871"/>
              <a:ext cx="838" cy="928"/>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5" name="Oval 22"/>
            <p:cNvSpPr>
              <a:spLocks noChangeArrowheads="1"/>
            </p:cNvSpPr>
            <p:nvPr/>
          </p:nvSpPr>
          <p:spPr bwMode="auto">
            <a:xfrm>
              <a:off x="4615" y="1871"/>
              <a:ext cx="838" cy="928"/>
            </a:xfrm>
            <a:prstGeom prst="ellipse">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42" name="Rectangle 23"/>
          <p:cNvSpPr>
            <a:spLocks noChangeArrowheads="1"/>
          </p:cNvSpPr>
          <p:nvPr/>
        </p:nvSpPr>
        <p:spPr bwMode="auto">
          <a:xfrm>
            <a:off x="6899212" y="3722564"/>
            <a:ext cx="5857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Range</a:t>
            </a:r>
          </a:p>
        </p:txBody>
      </p:sp>
      <p:sp>
        <p:nvSpPr>
          <p:cNvPr id="56343" name="Rectangle 24"/>
          <p:cNvSpPr>
            <a:spLocks noChangeArrowheads="1"/>
          </p:cNvSpPr>
          <p:nvPr/>
        </p:nvSpPr>
        <p:spPr bwMode="auto">
          <a:xfrm>
            <a:off x="6923025" y="3995614"/>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4" name="Rectangle 25"/>
          <p:cNvSpPr>
            <a:spLocks noChangeArrowheads="1"/>
          </p:cNvSpPr>
          <p:nvPr/>
        </p:nvSpPr>
        <p:spPr bwMode="auto">
          <a:xfrm>
            <a:off x="7018275" y="3995614"/>
            <a:ext cx="1158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0</a:t>
            </a:r>
          </a:p>
        </p:txBody>
      </p:sp>
      <p:sp>
        <p:nvSpPr>
          <p:cNvPr id="56345" name="Rectangle 26"/>
          <p:cNvSpPr>
            <a:spLocks noChangeArrowheads="1"/>
          </p:cNvSpPr>
          <p:nvPr/>
        </p:nvSpPr>
        <p:spPr bwMode="auto">
          <a:xfrm>
            <a:off x="7137337" y="3995614"/>
            <a:ext cx="587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6" name="Rectangle 27"/>
          <p:cNvSpPr>
            <a:spLocks noChangeArrowheads="1"/>
          </p:cNvSpPr>
          <p:nvPr/>
        </p:nvSpPr>
        <p:spPr bwMode="auto">
          <a:xfrm>
            <a:off x="7184962" y="3995614"/>
            <a:ext cx="1158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1</a:t>
            </a:r>
          </a:p>
        </p:txBody>
      </p:sp>
      <p:sp>
        <p:nvSpPr>
          <p:cNvPr id="56347" name="Rectangle 28"/>
          <p:cNvSpPr>
            <a:spLocks noChangeArrowheads="1"/>
          </p:cNvSpPr>
          <p:nvPr/>
        </p:nvSpPr>
        <p:spPr bwMode="auto">
          <a:xfrm>
            <a:off x="7291325" y="3995614"/>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8" name="Rectangle 29"/>
          <p:cNvSpPr>
            <a:spLocks noChangeArrowheads="1"/>
          </p:cNvSpPr>
          <p:nvPr/>
        </p:nvSpPr>
        <p:spPr bwMode="auto">
          <a:xfrm>
            <a:off x="7386575" y="3995614"/>
            <a:ext cx="7694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200" i="1">
                <a:solidFill>
                  <a:srgbClr val="000000"/>
                </a:solidFill>
                <a:latin typeface="Times New Roman" pitchFamily="18" charset="0"/>
              </a:rPr>
              <a:t>n</a:t>
            </a:r>
          </a:p>
        </p:txBody>
      </p:sp>
      <p:sp>
        <p:nvSpPr>
          <p:cNvPr id="56349" name="Freeform 30"/>
          <p:cNvSpPr>
            <a:spLocks noChangeArrowheads="1"/>
          </p:cNvSpPr>
          <p:nvPr/>
        </p:nvSpPr>
        <p:spPr bwMode="auto">
          <a:xfrm>
            <a:off x="4103952" y="3314167"/>
            <a:ext cx="2333625" cy="173037"/>
          </a:xfrm>
          <a:custGeom>
            <a:avLst/>
            <a:gdLst>
              <a:gd name="T0" fmla="*/ 2147483647 w 3144"/>
              <a:gd name="T1" fmla="*/ 0 h 234"/>
              <a:gd name="T2" fmla="*/ 2147483647 w 3144"/>
              <a:gd name="T3" fmla="*/ 2147483647 h 234"/>
              <a:gd name="T4" fmla="*/ 2147483647 w 3144"/>
              <a:gd name="T5" fmla="*/ 2147483647 h 234"/>
              <a:gd name="T6" fmla="*/ 2147483647 w 3144"/>
              <a:gd name="T7" fmla="*/ 2147483647 h 234"/>
              <a:gd name="T8" fmla="*/ 2147483647 w 3144"/>
              <a:gd name="T9" fmla="*/ 2147483647 h 234"/>
              <a:gd name="T10" fmla="*/ 0 w 3144"/>
              <a:gd name="T11" fmla="*/ 2147483647 h 234"/>
              <a:gd name="T12" fmla="*/ 2147483647 w 3144"/>
              <a:gd name="T13" fmla="*/ 0 h 234"/>
              <a:gd name="T14" fmla="*/ 2147483647 w 3144"/>
              <a:gd name="T15" fmla="*/ 2147483647 h 234"/>
              <a:gd name="T16" fmla="*/ 2147483647 w 3144"/>
              <a:gd name="T17" fmla="*/ 2147483647 h 234"/>
              <a:gd name="T18" fmla="*/ 2147483647 w 3144"/>
              <a:gd name="T19" fmla="*/ 2147483647 h 234"/>
              <a:gd name="T20" fmla="*/ 2147483647 w 3144"/>
              <a:gd name="T21" fmla="*/ 2147483647 h 234"/>
              <a:gd name="T22" fmla="*/ 2147483647 w 3144"/>
              <a:gd name="T23" fmla="*/ 2147483647 h 234"/>
              <a:gd name="T24" fmla="*/ 2147483647 w 3144"/>
              <a:gd name="T25" fmla="*/ 2147483647 h 234"/>
              <a:gd name="T26" fmla="*/ 2147483647 w 3144"/>
              <a:gd name="T27" fmla="*/ 2147483647 h 234"/>
              <a:gd name="T28" fmla="*/ 2147483647 w 3144"/>
              <a:gd name="T29" fmla="*/ 2147483647 h 234"/>
              <a:gd name="T30" fmla="*/ 2147483647 w 3144"/>
              <a:gd name="T31" fmla="*/ 2147483647 h 234"/>
              <a:gd name="T32" fmla="*/ 2147483647 w 3144"/>
              <a:gd name="T33" fmla="*/ 2147483647 h 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4" h="234">
                <a:moveTo>
                  <a:pt x="9" y="0"/>
                </a:moveTo>
                <a:lnTo>
                  <a:pt x="3129" y="192"/>
                </a:lnTo>
                <a:cubicBezTo>
                  <a:pt x="3133" y="192"/>
                  <a:pt x="3137" y="196"/>
                  <a:pt x="3137" y="200"/>
                </a:cubicBezTo>
                <a:cubicBezTo>
                  <a:pt x="3136" y="204"/>
                  <a:pt x="3132" y="208"/>
                  <a:pt x="3128" y="207"/>
                </a:cubicBezTo>
                <a:lnTo>
                  <a:pt x="8" y="16"/>
                </a:lnTo>
                <a:cubicBezTo>
                  <a:pt x="4" y="16"/>
                  <a:pt x="0" y="12"/>
                  <a:pt x="0" y="8"/>
                </a:cubicBezTo>
                <a:cubicBezTo>
                  <a:pt x="1" y="4"/>
                  <a:pt x="5" y="0"/>
                  <a:pt x="9" y="0"/>
                </a:cubicBezTo>
                <a:close/>
                <a:moveTo>
                  <a:pt x="3087" y="162"/>
                </a:moveTo>
                <a:lnTo>
                  <a:pt x="3144" y="200"/>
                </a:lnTo>
                <a:lnTo>
                  <a:pt x="3082" y="232"/>
                </a:lnTo>
                <a:cubicBezTo>
                  <a:pt x="3079" y="234"/>
                  <a:pt x="3074" y="232"/>
                  <a:pt x="3072" y="228"/>
                </a:cubicBezTo>
                <a:cubicBezTo>
                  <a:pt x="3070" y="224"/>
                  <a:pt x="3071" y="219"/>
                  <a:pt x="3075" y="217"/>
                </a:cubicBezTo>
                <a:lnTo>
                  <a:pt x="3125" y="192"/>
                </a:lnTo>
                <a:lnTo>
                  <a:pt x="3124" y="206"/>
                </a:lnTo>
                <a:lnTo>
                  <a:pt x="3078" y="175"/>
                </a:lnTo>
                <a:cubicBezTo>
                  <a:pt x="3074" y="173"/>
                  <a:pt x="3073" y="168"/>
                  <a:pt x="3076" y="164"/>
                </a:cubicBezTo>
                <a:cubicBezTo>
                  <a:pt x="3078" y="160"/>
                  <a:pt x="3083" y="160"/>
                  <a:pt x="3087" y="162"/>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Freeform 31"/>
          <p:cNvSpPr>
            <a:spLocks noChangeArrowheads="1"/>
          </p:cNvSpPr>
          <p:nvPr/>
        </p:nvSpPr>
        <p:spPr bwMode="auto">
          <a:xfrm>
            <a:off x="4197614" y="3501492"/>
            <a:ext cx="2239963" cy="915987"/>
          </a:xfrm>
          <a:custGeom>
            <a:avLst/>
            <a:gdLst>
              <a:gd name="T0" fmla="*/ 2147483647 w 3017"/>
              <a:gd name="T1" fmla="*/ 2147483647 h 1234"/>
              <a:gd name="T2" fmla="*/ 2147483647 w 3017"/>
              <a:gd name="T3" fmla="*/ 2147483647 h 1234"/>
              <a:gd name="T4" fmla="*/ 2147483647 w 3017"/>
              <a:gd name="T5" fmla="*/ 2147483647 h 1234"/>
              <a:gd name="T6" fmla="*/ 2147483647 w 3017"/>
              <a:gd name="T7" fmla="*/ 2147483647 h 1234"/>
              <a:gd name="T8" fmla="*/ 2147483647 w 3017"/>
              <a:gd name="T9" fmla="*/ 2147483647 h 1234"/>
              <a:gd name="T10" fmla="*/ 818573207 w 3017"/>
              <a:gd name="T11" fmla="*/ 2147483647 h 1234"/>
              <a:gd name="T12" fmla="*/ 2147483647 w 3017"/>
              <a:gd name="T13" fmla="*/ 2147483647 h 1234"/>
              <a:gd name="T14" fmla="*/ 2147483647 w 3017"/>
              <a:gd name="T15" fmla="*/ 0 h 1234"/>
              <a:gd name="T16" fmla="*/ 2147483647 w 3017"/>
              <a:gd name="T17" fmla="*/ 2147483647 h 1234"/>
              <a:gd name="T18" fmla="*/ 2147483647 w 3017"/>
              <a:gd name="T19" fmla="*/ 2147483647 h 1234"/>
              <a:gd name="T20" fmla="*/ 2147483647 w 3017"/>
              <a:gd name="T21" fmla="*/ 2147483647 h 1234"/>
              <a:gd name="T22" fmla="*/ 2147483647 w 3017"/>
              <a:gd name="T23" fmla="*/ 2147483647 h 1234"/>
              <a:gd name="T24" fmla="*/ 2147483647 w 3017"/>
              <a:gd name="T25" fmla="*/ 2147483647 h 1234"/>
              <a:gd name="T26" fmla="*/ 2147483647 w 3017"/>
              <a:gd name="T27" fmla="*/ 2147483647 h 1234"/>
              <a:gd name="T28" fmla="*/ 2147483647 w 3017"/>
              <a:gd name="T29" fmla="*/ 2147483647 h 1234"/>
              <a:gd name="T30" fmla="*/ 2147483647 w 3017"/>
              <a:gd name="T31" fmla="*/ 2147483647 h 1234"/>
              <a:gd name="T32" fmla="*/ 2147483647 w 3017"/>
              <a:gd name="T33" fmla="*/ 0 h 1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17" h="1234">
                <a:moveTo>
                  <a:pt x="6" y="1217"/>
                </a:moveTo>
                <a:lnTo>
                  <a:pt x="3000" y="9"/>
                </a:lnTo>
                <a:cubicBezTo>
                  <a:pt x="3004" y="7"/>
                  <a:pt x="3008" y="9"/>
                  <a:pt x="3010" y="13"/>
                </a:cubicBezTo>
                <a:cubicBezTo>
                  <a:pt x="3012" y="17"/>
                  <a:pt x="3010" y="22"/>
                  <a:pt x="3006" y="24"/>
                </a:cubicBezTo>
                <a:lnTo>
                  <a:pt x="12" y="1232"/>
                </a:lnTo>
                <a:cubicBezTo>
                  <a:pt x="8" y="1234"/>
                  <a:pt x="4" y="1232"/>
                  <a:pt x="2" y="1228"/>
                </a:cubicBezTo>
                <a:cubicBezTo>
                  <a:pt x="0" y="1224"/>
                  <a:pt x="2" y="1219"/>
                  <a:pt x="6" y="1217"/>
                </a:cubicBezTo>
                <a:close/>
                <a:moveTo>
                  <a:pt x="2949" y="0"/>
                </a:moveTo>
                <a:lnTo>
                  <a:pt x="3017" y="10"/>
                </a:lnTo>
                <a:lnTo>
                  <a:pt x="2975" y="65"/>
                </a:lnTo>
                <a:cubicBezTo>
                  <a:pt x="2972" y="68"/>
                  <a:pt x="2967" y="69"/>
                  <a:pt x="2964" y="66"/>
                </a:cubicBezTo>
                <a:cubicBezTo>
                  <a:pt x="2960" y="64"/>
                  <a:pt x="2960" y="59"/>
                  <a:pt x="2962" y="55"/>
                </a:cubicBezTo>
                <a:lnTo>
                  <a:pt x="2996" y="11"/>
                </a:lnTo>
                <a:lnTo>
                  <a:pt x="3001" y="24"/>
                </a:lnTo>
                <a:lnTo>
                  <a:pt x="2946" y="16"/>
                </a:lnTo>
                <a:cubicBezTo>
                  <a:pt x="2942" y="15"/>
                  <a:pt x="2939" y="11"/>
                  <a:pt x="2940" y="7"/>
                </a:cubicBezTo>
                <a:cubicBezTo>
                  <a:pt x="2940" y="3"/>
                  <a:pt x="2944" y="0"/>
                  <a:pt x="2949" y="0"/>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6351" name="Group 32"/>
          <p:cNvGrpSpPr>
            <a:grpSpLocks/>
          </p:cNvGrpSpPr>
          <p:nvPr/>
        </p:nvGrpSpPr>
        <p:grpSpPr bwMode="auto">
          <a:xfrm>
            <a:off x="3919802" y="3225267"/>
            <a:ext cx="187325" cy="234950"/>
            <a:chOff x="3179" y="2021"/>
            <a:chExt cx="118" cy="148"/>
          </a:xfrm>
        </p:grpSpPr>
        <p:sp>
          <p:nvSpPr>
            <p:cNvPr id="56372" name="Rectangle 33"/>
            <p:cNvSpPr>
              <a:spLocks noChangeArrowheads="1"/>
            </p:cNvSpPr>
            <p:nvPr/>
          </p:nvSpPr>
          <p:spPr bwMode="auto">
            <a:xfrm>
              <a:off x="3179" y="2021"/>
              <a:ext cx="119" cy="149"/>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3" name="Rectangle 34"/>
            <p:cNvSpPr>
              <a:spLocks noChangeArrowheads="1"/>
            </p:cNvSpPr>
            <p:nvPr/>
          </p:nvSpPr>
          <p:spPr bwMode="auto">
            <a:xfrm>
              <a:off x="3179" y="2021"/>
              <a:ext cx="119" cy="149"/>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52" name="Rectangle 35"/>
          <p:cNvSpPr>
            <a:spLocks noChangeArrowheads="1"/>
          </p:cNvSpPr>
          <p:nvPr/>
        </p:nvSpPr>
        <p:spPr bwMode="auto">
          <a:xfrm>
            <a:off x="3984889" y="3253842"/>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grpSp>
        <p:nvGrpSpPr>
          <p:cNvPr id="56363" name="Group 48"/>
          <p:cNvGrpSpPr>
            <a:grpSpLocks/>
          </p:cNvGrpSpPr>
          <p:nvPr/>
        </p:nvGrpSpPr>
        <p:grpSpPr bwMode="auto">
          <a:xfrm>
            <a:off x="3973777" y="4317467"/>
            <a:ext cx="228600" cy="236537"/>
            <a:chOff x="3213" y="2709"/>
            <a:chExt cx="144" cy="149"/>
          </a:xfrm>
        </p:grpSpPr>
        <p:sp>
          <p:nvSpPr>
            <p:cNvPr id="56368" name="Rectangle 49"/>
            <p:cNvSpPr>
              <a:spLocks noChangeArrowheads="1"/>
            </p:cNvSpPr>
            <p:nvPr/>
          </p:nvSpPr>
          <p:spPr bwMode="auto">
            <a:xfrm>
              <a:off x="3213" y="2709"/>
              <a:ext cx="145" cy="150"/>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69" name="Rectangle 50"/>
            <p:cNvSpPr>
              <a:spLocks noChangeArrowheads="1"/>
            </p:cNvSpPr>
            <p:nvPr/>
          </p:nvSpPr>
          <p:spPr bwMode="auto">
            <a:xfrm>
              <a:off x="3213" y="2709"/>
              <a:ext cx="145" cy="150"/>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64" name="Rectangle 51"/>
          <p:cNvSpPr>
            <a:spLocks noChangeArrowheads="1"/>
          </p:cNvSpPr>
          <p:nvPr/>
        </p:nvSpPr>
        <p:spPr bwMode="auto">
          <a:xfrm>
            <a:off x="4019814" y="4347629"/>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sp>
        <p:nvSpPr>
          <p:cNvPr id="56365" name="Rectangle 52"/>
          <p:cNvSpPr>
            <a:spLocks noChangeArrowheads="1"/>
          </p:cNvSpPr>
          <p:nvPr/>
        </p:nvSpPr>
        <p:spPr bwMode="auto">
          <a:xfrm>
            <a:off x="4115064" y="4347629"/>
            <a:ext cx="6508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sp>
        <p:nvSpPr>
          <p:cNvPr id="56366" name="Rectangle 53"/>
          <p:cNvSpPr>
            <a:spLocks noChangeArrowheads="1"/>
          </p:cNvSpPr>
          <p:nvPr/>
        </p:nvSpPr>
        <p:spPr bwMode="auto">
          <a:xfrm>
            <a:off x="5297286" y="3426807"/>
            <a:ext cx="147637"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300" i="1">
                <a:solidFill>
                  <a:srgbClr val="000000"/>
                </a:solidFill>
                <a:latin typeface="Times New Roman" pitchFamily="18" charset="0"/>
              </a:rPr>
              <a:t>h</a:t>
            </a:r>
          </a:p>
        </p:txBody>
      </p:sp>
      <p:sp>
        <p:nvSpPr>
          <p:cNvPr id="56367" name="Rectangle 54"/>
          <p:cNvSpPr>
            <a:spLocks noChangeArrowheads="1"/>
          </p:cNvSpPr>
          <p:nvPr/>
        </p:nvSpPr>
        <p:spPr bwMode="auto">
          <a:xfrm>
            <a:off x="5440161" y="3593495"/>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3333CC"/>
              </a:buClr>
              <a:buSzPct val="100000"/>
              <a:buFont typeface="Times New Roman" pitchFamily="18" charset="0"/>
              <a:buNone/>
            </a:pPr>
            <a:r>
              <a:rPr lang="en-GB" altLang="en-US" sz="1500" i="1">
                <a:solidFill>
                  <a:srgbClr val="3333CC"/>
                </a:solidFill>
                <a:latin typeface="Times New Roman" pitchFamily="18" charset="0"/>
              </a:rPr>
              <a:t>k</a:t>
            </a:r>
          </a:p>
        </p:txBody>
      </p:sp>
      <p:sp>
        <p:nvSpPr>
          <p:cNvPr id="62" name="Rounded Rectangle 61"/>
          <p:cNvSpPr/>
          <p:nvPr/>
        </p:nvSpPr>
        <p:spPr bwMode="auto">
          <a:xfrm>
            <a:off x="927721" y="3354936"/>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63" name="Down Arrow 62"/>
          <p:cNvSpPr/>
          <p:nvPr/>
        </p:nvSpPr>
        <p:spPr bwMode="auto">
          <a:xfrm>
            <a:off x="1402065" y="3757313"/>
            <a:ext cx="349624" cy="41439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4" name="Rectangle 63"/>
              <p:cNvSpPr/>
              <p:nvPr/>
            </p:nvSpPr>
            <p:spPr bwMode="auto">
              <a:xfrm>
                <a:off x="564159" y="4179097"/>
                <a:ext cx="2140130" cy="65056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a:ln>
                      <a:noFill/>
                    </a:ln>
                    <a:solidFill>
                      <a:schemeClr val="tx1"/>
                    </a:solidFill>
                    <a:effectLst/>
                    <a:latin typeface="Arial" pitchFamily="34" charset="0"/>
                    <a:cs typeface="Arial" pitchFamily="34" charset="0"/>
                  </a:rPr>
                  <a:t>Collision </a:t>
                </a:r>
                <a14:m>
                  <m:oMath xmlns:m="http://schemas.openxmlformats.org/officeDocument/2006/math">
                    <m:d>
                      <m:dPr>
                        <m:ctrlPr>
                          <a:rPr lang="en-US" altLang="en-US" i="1" kern="0" dirty="0">
                            <a:solidFill>
                              <a:srgbClr val="006633"/>
                            </a:solidFill>
                            <a:latin typeface="Cambria Math" panose="02040503050406030204" pitchFamily="18" charset="0"/>
                            <a:cs typeface="Times New Roman" pitchFamily="18" charset="0"/>
                          </a:rPr>
                        </m:ctrlPr>
                      </m:dPr>
                      <m:e>
                        <m:r>
                          <a:rPr lang="en-GB" altLang="en-US" i="1" kern="0" dirty="0">
                            <a:solidFill>
                              <a:srgbClr val="006633"/>
                            </a:solidFill>
                            <a:latin typeface="Cambria Math" panose="02040503050406030204" pitchFamily="18" charset="0"/>
                            <a:cs typeface="Times New Roman" pitchFamily="18" charset="0"/>
                          </a:rPr>
                          <m:t>𝑥</m:t>
                        </m:r>
                        <m:r>
                          <a:rPr lang="en-US" altLang="en-US" i="1" kern="0" dirty="0">
                            <a:solidFill>
                              <a:srgbClr val="006633"/>
                            </a:solidFill>
                            <a:latin typeface="Cambria Math" panose="02040503050406030204" pitchFamily="18" charset="0"/>
                            <a:cs typeface="Times New Roman" pitchFamily="18" charset="0"/>
                          </a:rPr>
                          <m:t>,</m:t>
                        </m:r>
                        <m:r>
                          <a:rPr lang="en-GB" altLang="en-US" i="1" kern="0" dirty="0">
                            <a:solidFill>
                              <a:srgbClr val="006633"/>
                            </a:solidFill>
                            <a:latin typeface="Cambria Math" panose="02040503050406030204" pitchFamily="18" charset="0"/>
                            <a:cs typeface="Times New Roman" pitchFamily="18" charset="0"/>
                          </a:rPr>
                          <m:t>𝑥</m:t>
                        </m:r>
                        <m:r>
                          <a:rPr lang="en-GB" altLang="en-US" i="1" kern="0" dirty="0">
                            <a:solidFill>
                              <a:srgbClr val="006633"/>
                            </a:solidFill>
                            <a:latin typeface="Cambria Math" panose="02040503050406030204" pitchFamily="18" charset="0"/>
                            <a:cs typeface="Times New Roman" pitchFamily="18" charset="0"/>
                          </a:rPr>
                          <m:t>’</m:t>
                        </m:r>
                      </m:e>
                    </m:d>
                  </m:oMath>
                </a14:m>
                <a:endParaRPr kumimoji="0" lang="en-US" sz="1800" b="0" i="0" u="none" strike="noStrike" cap="none" normalizeH="0">
                  <a:ln>
                    <a:noFill/>
                  </a:ln>
                  <a:solidFill>
                    <a:schemeClr val="tx1"/>
                  </a:solidFill>
                  <a:effectLst/>
                  <a:latin typeface="Arial" pitchFamily="34" charset="0"/>
                  <a:cs typeface="Arial" pitchFamily="34" charset="0"/>
                </a:endParaRPr>
              </a:p>
              <a:p>
                <a:r>
                  <a:rPr lang="en-US" err="1">
                    <a:latin typeface="Arial" pitchFamily="34" charset="0"/>
                    <a:cs typeface="Arial" pitchFamily="34" charset="0"/>
                  </a:rPr>
                  <a:t>s.t.</a:t>
                </a:r>
                <a:r>
                  <a:rPr lang="en-US">
                    <a:latin typeface="Arial" pitchFamily="34" charset="0"/>
                    <a:cs typeface="Arial" pitchFamily="34" charset="0"/>
                  </a:rPr>
                  <a:t> </a:t>
                </a:r>
                <a14:m>
                  <m:oMath xmlns:m="http://schemas.openxmlformats.org/officeDocument/2006/math">
                    <m:sSub>
                      <m:sSubPr>
                        <m:ctrlPr>
                          <a:rPr lang="en-US" i="1" dirty="0" smtClean="0">
                            <a:latin typeface="Cambria Math" panose="02040503050406030204" pitchFamily="18" charset="0"/>
                            <a:cs typeface="Arial" pitchFamily="34" charset="0"/>
                          </a:rPr>
                        </m:ctrlPr>
                      </m:sSubPr>
                      <m:e>
                        <m:r>
                          <a:rPr lang="en-US" b="0" i="1" dirty="0" smtClean="0">
                            <a:latin typeface="Cambria Math" panose="02040503050406030204" pitchFamily="18" charset="0"/>
                            <a:cs typeface="Arial" pitchFamily="34" charset="0"/>
                          </a:rPr>
                          <m:t>h</m:t>
                        </m:r>
                      </m:e>
                      <m:sub>
                        <m:r>
                          <a:rPr lang="en-US" b="0" i="1" dirty="0" smtClean="0">
                            <a:latin typeface="Cambria Math" panose="02040503050406030204" pitchFamily="18" charset="0"/>
                            <a:cs typeface="Arial" pitchFamily="34" charset="0"/>
                          </a:rPr>
                          <m:t>𝑘</m:t>
                        </m:r>
                      </m:sub>
                    </m:sSub>
                    <m:d>
                      <m:dPr>
                        <m:ctrlPr>
                          <a:rPr lang="en-US" i="1" dirty="0">
                            <a:latin typeface="Cambria Math" panose="02040503050406030204" pitchFamily="18" charset="0"/>
                            <a:cs typeface="Arial" pitchFamily="34" charset="0"/>
                          </a:rPr>
                        </m:ctrlPr>
                      </m:dPr>
                      <m:e>
                        <m:r>
                          <a:rPr lang="en-US" i="1" dirty="0">
                            <a:latin typeface="Cambria Math" panose="02040503050406030204" pitchFamily="18" charset="0"/>
                            <a:cs typeface="Arial" pitchFamily="34" charset="0"/>
                          </a:rPr>
                          <m:t>𝑥</m:t>
                        </m:r>
                      </m:e>
                    </m:d>
                    <m:r>
                      <a:rPr lang="en-US" i="1" dirty="0">
                        <a:latin typeface="Cambria Math" panose="02040503050406030204" pitchFamily="18" charset="0"/>
                        <a:cs typeface="Arial" pitchFamily="34" charset="0"/>
                      </a:rPr>
                      <m:t>=</m:t>
                    </m:r>
                    <m:sSub>
                      <m:sSubPr>
                        <m:ctrlPr>
                          <a:rPr lang="en-US" i="1" dirty="0">
                            <a:latin typeface="Cambria Math" panose="02040503050406030204" pitchFamily="18" charset="0"/>
                            <a:cs typeface="Arial" pitchFamily="34" charset="0"/>
                          </a:rPr>
                        </m:ctrlPr>
                      </m:sSubPr>
                      <m:e>
                        <m:r>
                          <a:rPr lang="en-US" i="1" dirty="0">
                            <a:latin typeface="Cambria Math" panose="02040503050406030204" pitchFamily="18" charset="0"/>
                            <a:cs typeface="Arial" pitchFamily="34" charset="0"/>
                          </a:rPr>
                          <m:t>h</m:t>
                        </m:r>
                      </m:e>
                      <m:sub>
                        <m:r>
                          <a:rPr lang="en-US" i="1" dirty="0">
                            <a:latin typeface="Cambria Math" panose="02040503050406030204" pitchFamily="18" charset="0"/>
                            <a:cs typeface="Arial" pitchFamily="34" charset="0"/>
                          </a:rPr>
                          <m:t>𝑘</m:t>
                        </m:r>
                      </m:sub>
                    </m:sSub>
                    <m:r>
                      <a:rPr lang="en-US" i="1" dirty="0">
                        <a:latin typeface="Cambria Math" panose="02040503050406030204" pitchFamily="18" charset="0"/>
                        <a:cs typeface="Arial" pitchFamily="34" charset="0"/>
                      </a:rPr>
                      <m:t>(</m:t>
                    </m:r>
                    <m:sSup>
                      <m:sSupPr>
                        <m:ctrlPr>
                          <a:rPr lang="en-US" i="1" dirty="0">
                            <a:latin typeface="Cambria Math" panose="02040503050406030204" pitchFamily="18" charset="0"/>
                            <a:cs typeface="Arial" pitchFamily="34" charset="0"/>
                          </a:rPr>
                        </m:ctrlPr>
                      </m:sSupPr>
                      <m:e>
                        <m:r>
                          <a:rPr lang="en-US" i="1" dirty="0">
                            <a:latin typeface="Cambria Math" panose="02040503050406030204" pitchFamily="18" charset="0"/>
                            <a:cs typeface="Arial" pitchFamily="34" charset="0"/>
                          </a:rPr>
                          <m:t>𝑥</m:t>
                        </m:r>
                      </m:e>
                      <m:sup>
                        <m:r>
                          <a:rPr lang="en-US" i="1" dirty="0">
                            <a:latin typeface="Cambria Math" panose="02040503050406030204" pitchFamily="18" charset="0"/>
                            <a:cs typeface="Arial" pitchFamily="34" charset="0"/>
                          </a:rPr>
                          <m:t>′</m:t>
                        </m:r>
                      </m:sup>
                    </m:sSup>
                    <m:r>
                      <a:rPr lang="en-US" i="1" dirty="0">
                        <a:latin typeface="Cambria Math" panose="02040503050406030204" pitchFamily="18" charset="0"/>
                        <a:cs typeface="Arial" pitchFamily="34" charset="0"/>
                      </a:rPr>
                      <m:t>)</m:t>
                    </m:r>
                  </m:oMath>
                </a14:m>
                <a:endParaRPr lang="en-US">
                  <a:latin typeface="Arial" pitchFamily="34" charset="0"/>
                  <a:cs typeface="Arial" pitchFamily="34" charset="0"/>
                </a:endParaRPr>
              </a:p>
              <a:p>
                <a:r>
                  <a:rPr lang="en-US">
                    <a:latin typeface="Arial" pitchFamily="34" charset="0"/>
                    <a:cs typeface="Arial" pitchFamily="34" charset="0"/>
                  </a:rPr>
                  <a:t> </a:t>
                </a:r>
                <a:r>
                  <a:rPr kumimoji="0" lang="en-US" sz="1800" b="0" i="0" u="none" strike="noStrike" cap="none" normalizeH="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4" name="Rectangle 63"/>
              <p:cNvSpPr>
                <a:spLocks noRot="1" noChangeAspect="1" noMove="1" noResize="1" noEditPoints="1" noAdjustHandles="1" noChangeArrowheads="1" noChangeShapeType="1" noTextEdit="1"/>
              </p:cNvSpPr>
              <p:nvPr/>
            </p:nvSpPr>
            <p:spPr bwMode="auto">
              <a:xfrm>
                <a:off x="564159" y="4179097"/>
                <a:ext cx="2140130" cy="650566"/>
              </a:xfrm>
              <a:prstGeom prst="rect">
                <a:avLst/>
              </a:prstGeom>
              <a:blipFill>
                <a:blip r:embed="rId3"/>
                <a:stretch>
                  <a:fillRect l="-2266" t="-4630" b="-1296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65" name="Down Arrow 64"/>
          <p:cNvSpPr/>
          <p:nvPr/>
        </p:nvSpPr>
        <p:spPr bwMode="auto">
          <a:xfrm>
            <a:off x="1402065" y="2929636"/>
            <a:ext cx="349624" cy="41439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6" name="Rectangle 65"/>
              <p:cNvSpPr/>
              <p:nvPr/>
            </p:nvSpPr>
            <p:spPr bwMode="auto">
              <a:xfrm>
                <a:off x="662802" y="2489537"/>
                <a:ext cx="1927998" cy="4402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itchFamily="34" charset="0"/>
                        </a:rPr>
                        <m:t>𝑘</m:t>
                      </m:r>
                      <m:groupChr>
                        <m:groupChrPr>
                          <m:chr m:val="←"/>
                          <m:vertJc m:val="bot"/>
                          <m:ctrlPr>
                            <a:rPr lang="en-US" b="0" i="1" smtClean="0">
                              <a:latin typeface="Cambria Math" panose="02040503050406030204" pitchFamily="18" charset="0"/>
                              <a:cs typeface="Arial" pitchFamily="34" charset="0"/>
                            </a:rPr>
                          </m:ctrlPr>
                        </m:groupChrPr>
                        <m:e>
                          <m:r>
                            <m:rPr>
                              <m:brk m:alnAt="2"/>
                            </m:rPr>
                            <a:rPr lang="en-US" b="0" i="1" smtClean="0">
                              <a:latin typeface="Cambria Math" panose="02040503050406030204" pitchFamily="18" charset="0"/>
                              <a:cs typeface="Arial" pitchFamily="34" charset="0"/>
                            </a:rPr>
                            <m:t>$</m:t>
                          </m:r>
                        </m:e>
                      </m:groupChr>
                      <m:sSup>
                        <m:sSupPr>
                          <m:ctrlPr>
                            <a:rPr lang="en-US" b="0" i="1" smtClean="0">
                              <a:latin typeface="Cambria Math" panose="02040503050406030204" pitchFamily="18" charset="0"/>
                              <a:cs typeface="Arial" pitchFamily="34" charset="0"/>
                            </a:rPr>
                          </m:ctrlPr>
                        </m:sSupPr>
                        <m:e>
                          <m:d>
                            <m:dPr>
                              <m:begChr m:val="{"/>
                              <m:endChr m:val="}"/>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0</m:t>
                              </m:r>
                              <m:r>
                                <a:rPr lang="en-US" b="0" i="1" smtClean="0">
                                  <a:latin typeface="Cambria Math" panose="02040503050406030204" pitchFamily="18" charset="0"/>
                                  <a:cs typeface="Arial" pitchFamily="34" charset="0"/>
                                </a:rPr>
                                <m:t>,</m:t>
                              </m:r>
                              <m:r>
                                <a:rPr lang="en-US" b="0" i="1" smtClean="0">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m:oMathPara>
                </a14:m>
                <a:endParaRPr lang="en-US">
                  <a:latin typeface="Arial" pitchFamily="34" charset="0"/>
                  <a:cs typeface="Arial" pitchFamily="34" charset="0"/>
                </a:endParaRPr>
              </a:p>
              <a:p>
                <a:r>
                  <a:rPr lang="en-US">
                    <a:latin typeface="Arial" pitchFamily="34" charset="0"/>
                    <a:cs typeface="Arial" pitchFamily="34" charset="0"/>
                  </a:rPr>
                  <a:t> </a:t>
                </a:r>
                <a:r>
                  <a:rPr kumimoji="0" lang="en-US" sz="1800" b="0" i="0" u="none" strike="noStrike" cap="none" normalizeH="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6" name="Rectangle 65"/>
              <p:cNvSpPr>
                <a:spLocks noRot="1" noChangeAspect="1" noMove="1" noResize="1" noEditPoints="1" noAdjustHandles="1" noChangeArrowheads="1" noChangeShapeType="1" noTextEdit="1"/>
              </p:cNvSpPr>
              <p:nvPr/>
            </p:nvSpPr>
            <p:spPr bwMode="auto">
              <a:xfrm>
                <a:off x="662802" y="2489537"/>
                <a:ext cx="1927998" cy="440200"/>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bwMode="auto">
              <a:xfrm>
                <a:off x="6441875" y="3343536"/>
                <a:ext cx="1550951" cy="295304"/>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Arial" pitchFamily="34" charset="0"/>
                            </a:rPr>
                          </m:ctrlPr>
                        </m:sSubPr>
                        <m:e>
                          <m:r>
                            <a:rPr lang="en-US" sz="1600" b="0" i="1" dirty="0" smtClean="0">
                              <a:latin typeface="Cambria Math" panose="02040503050406030204" pitchFamily="18" charset="0"/>
                              <a:cs typeface="Arial" pitchFamily="34" charset="0"/>
                            </a:rPr>
                            <m:t>h</m:t>
                          </m:r>
                        </m:e>
                        <m:sub>
                          <m:r>
                            <a:rPr lang="en-US" sz="1600" b="0" i="1" dirty="0" smtClean="0">
                              <a:latin typeface="Cambria Math" panose="02040503050406030204" pitchFamily="18" charset="0"/>
                              <a:cs typeface="Arial" pitchFamily="34" charset="0"/>
                            </a:rPr>
                            <m:t>𝑘</m:t>
                          </m:r>
                        </m:sub>
                      </m:sSub>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i="1" dirty="0">
                          <a:latin typeface="Cambria Math" panose="02040503050406030204" pitchFamily="18" charset="0"/>
                          <a:cs typeface="Arial" pitchFamily="34" charset="0"/>
                        </a:rPr>
                        <m:t>=</m:t>
                      </m:r>
                      <m:sSub>
                        <m:sSubPr>
                          <m:ctrlPr>
                            <a:rPr lang="en-US" sz="1600" i="1" dirty="0">
                              <a:latin typeface="Cambria Math" panose="02040503050406030204" pitchFamily="18" charset="0"/>
                              <a:cs typeface="Arial" pitchFamily="34" charset="0"/>
                            </a:rPr>
                          </m:ctrlPr>
                        </m:sSubPr>
                        <m:e>
                          <m:r>
                            <a:rPr lang="en-US" sz="1600" i="1" dirty="0">
                              <a:latin typeface="Cambria Math" panose="02040503050406030204" pitchFamily="18" charset="0"/>
                              <a:cs typeface="Arial" pitchFamily="34" charset="0"/>
                            </a:rPr>
                            <m:t>h</m:t>
                          </m:r>
                        </m:e>
                        <m:sub>
                          <m:r>
                            <a:rPr lang="en-US" sz="1600" i="1" dirty="0">
                              <a:latin typeface="Cambria Math" panose="02040503050406030204" pitchFamily="18" charset="0"/>
                              <a:cs typeface="Arial" pitchFamily="34" charset="0"/>
                            </a:rPr>
                            <m:t>𝑘</m:t>
                          </m:r>
                        </m:sub>
                      </m:sSub>
                      <m:r>
                        <a:rPr lang="en-US" sz="1600" i="1" dirty="0">
                          <a:latin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𝑥</m:t>
                          </m:r>
                        </m:e>
                        <m:sup>
                          <m:r>
                            <a:rPr lang="en-US" sz="1600" i="1" dirty="0">
                              <a:latin typeface="Cambria Math" panose="02040503050406030204" pitchFamily="18" charset="0"/>
                              <a:cs typeface="Arial" pitchFamily="34" charset="0"/>
                            </a:rPr>
                            <m:t>′</m:t>
                          </m:r>
                        </m:sup>
                      </m:sSup>
                      <m:r>
                        <a:rPr lang="en-US" sz="1600" i="1" dirty="0">
                          <a:latin typeface="Cambria Math" panose="02040503050406030204" pitchFamily="18" charset="0"/>
                          <a:cs typeface="Arial" pitchFamily="34" charset="0"/>
                        </a:rPr>
                        <m:t>)</m:t>
                      </m:r>
                    </m:oMath>
                  </m:oMathPara>
                </a14:m>
                <a:endParaRPr lang="en-US" sz="1600">
                  <a:latin typeface="Arial" pitchFamily="34" charset="0"/>
                  <a:cs typeface="Arial" pitchFamily="34" charset="0"/>
                </a:endParaRPr>
              </a:p>
              <a:p>
                <a:r>
                  <a:rPr lang="en-US">
                    <a:latin typeface="Arial" pitchFamily="34" charset="0"/>
                    <a:cs typeface="Arial" pitchFamily="34" charset="0"/>
                  </a:rPr>
                  <a:t> </a:t>
                </a:r>
                <a:r>
                  <a:rPr kumimoji="0" lang="en-US" sz="1800" b="0" i="0" u="none" strike="noStrike" cap="none" normalizeH="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7" name="Rectangle 66"/>
              <p:cNvSpPr>
                <a:spLocks noRot="1" noChangeAspect="1" noMove="1" noResize="1" noEditPoints="1" noAdjustHandles="1" noChangeArrowheads="1" noChangeShapeType="1" noTextEdit="1"/>
              </p:cNvSpPr>
              <p:nvPr/>
            </p:nvSpPr>
            <p:spPr bwMode="auto">
              <a:xfrm>
                <a:off x="6441875" y="3343536"/>
                <a:ext cx="1550951" cy="295304"/>
              </a:xfrm>
              <a:prstGeom prst="rect">
                <a:avLst/>
              </a:prstGeom>
              <a:blipFill>
                <a:blip r:embed="rId5"/>
                <a:stretch>
                  <a:fillRect b="-2352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49" name="Text Box 4"/>
          <p:cNvSpPr txBox="1">
            <a:spLocks noChangeArrowheads="1"/>
          </p:cNvSpPr>
          <p:nvPr/>
        </p:nvSpPr>
        <p:spPr bwMode="auto">
          <a:xfrm>
            <a:off x="6714565" y="5254360"/>
            <a:ext cx="2214593" cy="710067"/>
          </a:xfrm>
          <a:prstGeom prst="rect">
            <a:avLst/>
          </a:prstGeom>
          <a:solidFill>
            <a:srgbClr val="FFFFCC"/>
          </a:solidFill>
          <a:ln>
            <a:noFill/>
          </a:ln>
          <a:effectLst/>
        </p:spPr>
        <p:txBody>
          <a:bodyPr wrap="squar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ahoma" pitchFamily="34" charset="0"/>
              <a:buNone/>
            </a:pPr>
            <a:r>
              <a:rPr lang="en-GB" altLang="en-US" sz="2000">
                <a:solidFill>
                  <a:srgbClr val="000000"/>
                </a:solidFill>
                <a:latin typeface="Tahoma" pitchFamily="34" charset="0"/>
                <a:cs typeface="Times New Roman" pitchFamily="18" charset="0"/>
              </a:rPr>
              <a:t>Birthday paradox</a:t>
            </a:r>
            <a:br>
              <a:rPr lang="en-GB" altLang="en-US" sz="2000">
                <a:solidFill>
                  <a:srgbClr val="000000"/>
                </a:solidFill>
                <a:latin typeface="Tahoma" pitchFamily="34" charset="0"/>
                <a:cs typeface="Times New Roman" pitchFamily="18" charset="0"/>
              </a:rPr>
            </a:br>
            <a:r>
              <a:rPr lang="en-GB" altLang="en-US" sz="2000">
                <a:solidFill>
                  <a:srgbClr val="000000"/>
                </a:solidFill>
                <a:latin typeface="Tahoma" pitchFamily="34" charset="0"/>
                <a:cs typeface="Times New Roman" pitchFamily="18" charset="0"/>
              </a:rPr>
              <a:t>still applies!</a:t>
            </a:r>
          </a:p>
        </p:txBody>
      </p:sp>
    </p:spTree>
    <p:extLst>
      <p:ext uri="{BB962C8B-B14F-4D97-AF65-F5344CB8AC3E}">
        <p14:creationId xmlns:p14="http://schemas.microsoft.com/office/powerpoint/2010/main" val="19254804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47588"/>
                                        </p:tgtEl>
                                        <p:attrNameLst>
                                          <p:attrName>style.visibility</p:attrName>
                                        </p:attrNameLst>
                                      </p:cBhvr>
                                      <p:to>
                                        <p:strVal val="visible"/>
                                      </p:to>
                                    </p:set>
                                    <p:animEffect transition="in" filter="box(in)">
                                      <p:cBhvr>
                                        <p:cTn id="7" dur="500"/>
                                        <p:tgtEl>
                                          <p:spTgt spid="13475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ox(in)">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Date Placeholder 3"/>
          <p:cNvSpPr>
            <a:spLocks noGrp="1"/>
          </p:cNvSpPr>
          <p:nvPr>
            <p:ph type="dt" sz="quarter" idx="10"/>
          </p:nvPr>
        </p:nvSpPr>
        <p:spPr/>
        <p:txBody>
          <a:bodyPr/>
          <a:lstStyle/>
          <a:p>
            <a:pPr>
              <a:defRPr/>
            </a:pPr>
            <a:fld id="{5963094F-0EAA-4A19-994A-D6375DF8DEA5}" type="datetime1">
              <a:rPr lang="en-US"/>
              <a:pPr>
                <a:defRPr/>
              </a:pPr>
              <a:t>2/11/2020</a:t>
            </a:fld>
            <a:endParaRPr lang="en-US" altLang="en-US"/>
          </a:p>
        </p:txBody>
      </p:sp>
      <p:sp>
        <p:nvSpPr>
          <p:cNvPr id="57" name="Slide Number Placeholder 5"/>
          <p:cNvSpPr>
            <a:spLocks noGrp="1"/>
          </p:cNvSpPr>
          <p:nvPr>
            <p:ph type="sldNum" sz="quarter" idx="12"/>
          </p:nvPr>
        </p:nvSpPr>
        <p:spPr/>
        <p:txBody>
          <a:bodyPr/>
          <a:lstStyle/>
          <a:p>
            <a:pPr>
              <a:defRPr/>
            </a:pPr>
            <a:fld id="{726D130C-7E39-4412-B968-294F5537C9B1}" type="slidenum">
              <a:rPr lang="he-IL" altLang="en-US"/>
              <a:pPr>
                <a:defRPr/>
              </a:pPr>
              <a:t>18</a:t>
            </a:fld>
            <a:endParaRPr lang="en-US" altLang="en-US"/>
          </a:p>
        </p:txBody>
      </p:sp>
      <p:sp>
        <p:nvSpPr>
          <p:cNvPr id="56325" name="Rectangle 2"/>
          <p:cNvSpPr>
            <a:spLocks noGrp="1" noChangeArrowheads="1"/>
          </p:cNvSpPr>
          <p:nvPr>
            <p:ph type="title"/>
          </p:nvPr>
        </p:nvSpPr>
        <p:spPr>
          <a:xfrm>
            <a:off x="390525" y="228600"/>
            <a:ext cx="8537575" cy="74084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Birthday paradox</a:t>
            </a:r>
          </a:p>
        </p:txBody>
      </p:sp>
      <p:grpSp>
        <p:nvGrpSpPr>
          <p:cNvPr id="56331" name="Group 8"/>
          <p:cNvGrpSpPr>
            <a:grpSpLocks/>
          </p:cNvGrpSpPr>
          <p:nvPr/>
        </p:nvGrpSpPr>
        <p:grpSpPr bwMode="auto">
          <a:xfrm>
            <a:off x="4704033" y="1419994"/>
            <a:ext cx="1519237" cy="2093912"/>
            <a:chOff x="2879" y="1649"/>
            <a:chExt cx="957" cy="1319"/>
          </a:xfrm>
        </p:grpSpPr>
        <p:sp>
          <p:nvSpPr>
            <p:cNvPr id="56376" name="Oval 9"/>
            <p:cNvSpPr>
              <a:spLocks noChangeArrowheads="1"/>
            </p:cNvSpPr>
            <p:nvPr/>
          </p:nvSpPr>
          <p:spPr bwMode="auto">
            <a:xfrm>
              <a:off x="2879" y="1649"/>
              <a:ext cx="958" cy="1320"/>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7" name="Oval 10"/>
            <p:cNvSpPr>
              <a:spLocks noChangeArrowheads="1"/>
            </p:cNvSpPr>
            <p:nvPr/>
          </p:nvSpPr>
          <p:spPr bwMode="auto">
            <a:xfrm>
              <a:off x="2879" y="1649"/>
              <a:ext cx="958" cy="1320"/>
            </a:xfrm>
            <a:prstGeom prst="ellipse">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32" name="Rectangle 11"/>
          <p:cNvSpPr>
            <a:spLocks noChangeArrowheads="1"/>
          </p:cNvSpPr>
          <p:nvPr/>
        </p:nvSpPr>
        <p:spPr bwMode="auto">
          <a:xfrm>
            <a:off x="5077987" y="2271688"/>
            <a:ext cx="3063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Pre</a:t>
            </a:r>
          </a:p>
        </p:txBody>
      </p:sp>
      <p:sp>
        <p:nvSpPr>
          <p:cNvPr id="56333" name="Rectangle 12"/>
          <p:cNvSpPr>
            <a:spLocks noChangeArrowheads="1"/>
          </p:cNvSpPr>
          <p:nvPr/>
        </p:nvSpPr>
        <p:spPr bwMode="auto">
          <a:xfrm>
            <a:off x="5374850" y="2271688"/>
            <a:ext cx="777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a:t>
            </a:r>
          </a:p>
        </p:txBody>
      </p:sp>
      <p:sp>
        <p:nvSpPr>
          <p:cNvPr id="56334" name="Rectangle 13"/>
          <p:cNvSpPr>
            <a:spLocks noChangeArrowheads="1"/>
          </p:cNvSpPr>
          <p:nvPr/>
        </p:nvSpPr>
        <p:spPr bwMode="auto">
          <a:xfrm>
            <a:off x="5446287" y="2271688"/>
            <a:ext cx="5603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image</a:t>
            </a:r>
          </a:p>
        </p:txBody>
      </p:sp>
      <p:sp>
        <p:nvSpPr>
          <p:cNvPr id="56335" name="Rectangle 14"/>
          <p:cNvSpPr>
            <a:spLocks noChangeArrowheads="1"/>
          </p:cNvSpPr>
          <p:nvPr/>
        </p:nvSpPr>
        <p:spPr bwMode="auto">
          <a:xfrm>
            <a:off x="5266900" y="25320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36" name="Rectangle 15"/>
          <p:cNvSpPr>
            <a:spLocks noChangeArrowheads="1"/>
          </p:cNvSpPr>
          <p:nvPr/>
        </p:nvSpPr>
        <p:spPr bwMode="auto">
          <a:xfrm>
            <a:off x="5362150" y="2532038"/>
            <a:ext cx="1158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0</a:t>
            </a:r>
          </a:p>
        </p:txBody>
      </p:sp>
      <p:sp>
        <p:nvSpPr>
          <p:cNvPr id="56337" name="Rectangle 16"/>
          <p:cNvSpPr>
            <a:spLocks noChangeArrowheads="1"/>
          </p:cNvSpPr>
          <p:nvPr/>
        </p:nvSpPr>
        <p:spPr bwMode="auto">
          <a:xfrm>
            <a:off x="5481212" y="2532038"/>
            <a:ext cx="587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38" name="Rectangle 17"/>
          <p:cNvSpPr>
            <a:spLocks noChangeArrowheads="1"/>
          </p:cNvSpPr>
          <p:nvPr/>
        </p:nvSpPr>
        <p:spPr bwMode="auto">
          <a:xfrm>
            <a:off x="5528837" y="2532038"/>
            <a:ext cx="1158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1</a:t>
            </a:r>
          </a:p>
        </p:txBody>
      </p:sp>
      <p:sp>
        <p:nvSpPr>
          <p:cNvPr id="56339" name="Rectangle 18"/>
          <p:cNvSpPr>
            <a:spLocks noChangeArrowheads="1"/>
          </p:cNvSpPr>
          <p:nvPr/>
        </p:nvSpPr>
        <p:spPr bwMode="auto">
          <a:xfrm>
            <a:off x="5635200" y="25320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0" name="Rectangle 19"/>
          <p:cNvSpPr>
            <a:spLocks noChangeArrowheads="1"/>
          </p:cNvSpPr>
          <p:nvPr/>
        </p:nvSpPr>
        <p:spPr bwMode="auto">
          <a:xfrm>
            <a:off x="5730450" y="2532038"/>
            <a:ext cx="77787" cy="18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200" i="1">
                <a:solidFill>
                  <a:srgbClr val="000000"/>
                </a:solidFill>
                <a:latin typeface="Times New Roman" pitchFamily="18" charset="0"/>
              </a:rPr>
              <a:t>*</a:t>
            </a:r>
          </a:p>
        </p:txBody>
      </p:sp>
      <p:grpSp>
        <p:nvGrpSpPr>
          <p:cNvPr id="56341" name="Group 20"/>
          <p:cNvGrpSpPr>
            <a:grpSpLocks/>
          </p:cNvGrpSpPr>
          <p:nvPr/>
        </p:nvGrpSpPr>
        <p:grpSpPr bwMode="auto">
          <a:xfrm>
            <a:off x="7517975" y="1730351"/>
            <a:ext cx="1328737" cy="1471612"/>
            <a:chOff x="4615" y="1871"/>
            <a:chExt cx="837" cy="927"/>
          </a:xfrm>
        </p:grpSpPr>
        <p:sp>
          <p:nvSpPr>
            <p:cNvPr id="56374" name="Oval 21"/>
            <p:cNvSpPr>
              <a:spLocks noChangeArrowheads="1"/>
            </p:cNvSpPr>
            <p:nvPr/>
          </p:nvSpPr>
          <p:spPr bwMode="auto">
            <a:xfrm>
              <a:off x="4615" y="1871"/>
              <a:ext cx="838" cy="928"/>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5" name="Oval 22"/>
            <p:cNvSpPr>
              <a:spLocks noChangeArrowheads="1"/>
            </p:cNvSpPr>
            <p:nvPr/>
          </p:nvSpPr>
          <p:spPr bwMode="auto">
            <a:xfrm>
              <a:off x="4615" y="1871"/>
              <a:ext cx="838" cy="928"/>
            </a:xfrm>
            <a:prstGeom prst="ellipse">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42" name="Rectangle 23"/>
          <p:cNvSpPr>
            <a:spLocks noChangeArrowheads="1"/>
          </p:cNvSpPr>
          <p:nvPr/>
        </p:nvSpPr>
        <p:spPr bwMode="auto">
          <a:xfrm>
            <a:off x="7903737" y="2449488"/>
            <a:ext cx="5857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Range</a:t>
            </a:r>
          </a:p>
        </p:txBody>
      </p:sp>
      <p:sp>
        <p:nvSpPr>
          <p:cNvPr id="56343" name="Rectangle 24"/>
          <p:cNvSpPr>
            <a:spLocks noChangeArrowheads="1"/>
          </p:cNvSpPr>
          <p:nvPr/>
        </p:nvSpPr>
        <p:spPr bwMode="auto">
          <a:xfrm>
            <a:off x="7927550" y="27225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4" name="Rectangle 25"/>
          <p:cNvSpPr>
            <a:spLocks noChangeArrowheads="1"/>
          </p:cNvSpPr>
          <p:nvPr/>
        </p:nvSpPr>
        <p:spPr bwMode="auto">
          <a:xfrm>
            <a:off x="8022800" y="2722538"/>
            <a:ext cx="115887"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0</a:t>
            </a:r>
          </a:p>
        </p:txBody>
      </p:sp>
      <p:sp>
        <p:nvSpPr>
          <p:cNvPr id="56345" name="Rectangle 26"/>
          <p:cNvSpPr>
            <a:spLocks noChangeArrowheads="1"/>
          </p:cNvSpPr>
          <p:nvPr/>
        </p:nvSpPr>
        <p:spPr bwMode="auto">
          <a:xfrm>
            <a:off x="8141862" y="2722538"/>
            <a:ext cx="5873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6" name="Rectangle 27"/>
          <p:cNvSpPr>
            <a:spLocks noChangeArrowheads="1"/>
          </p:cNvSpPr>
          <p:nvPr/>
        </p:nvSpPr>
        <p:spPr bwMode="auto">
          <a:xfrm>
            <a:off x="8189487" y="2722538"/>
            <a:ext cx="1158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1</a:t>
            </a:r>
          </a:p>
        </p:txBody>
      </p:sp>
      <p:sp>
        <p:nvSpPr>
          <p:cNvPr id="56347" name="Rectangle 28"/>
          <p:cNvSpPr>
            <a:spLocks noChangeArrowheads="1"/>
          </p:cNvSpPr>
          <p:nvPr/>
        </p:nvSpPr>
        <p:spPr bwMode="auto">
          <a:xfrm>
            <a:off x="8295850" y="2722538"/>
            <a:ext cx="920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i="1">
                <a:solidFill>
                  <a:srgbClr val="000000"/>
                </a:solidFill>
                <a:latin typeface="Times New Roman" pitchFamily="18" charset="0"/>
              </a:rPr>
              <a:t>}</a:t>
            </a:r>
          </a:p>
        </p:txBody>
      </p:sp>
      <p:sp>
        <p:nvSpPr>
          <p:cNvPr id="56348" name="Rectangle 29"/>
          <p:cNvSpPr>
            <a:spLocks noChangeArrowheads="1"/>
          </p:cNvSpPr>
          <p:nvPr/>
        </p:nvSpPr>
        <p:spPr bwMode="auto">
          <a:xfrm>
            <a:off x="8391100" y="2722538"/>
            <a:ext cx="84137" cy="18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200" i="1">
                <a:solidFill>
                  <a:srgbClr val="000000"/>
                </a:solidFill>
                <a:latin typeface="Times New Roman" pitchFamily="18" charset="0"/>
              </a:rPr>
              <a:t>L</a:t>
            </a:r>
          </a:p>
        </p:txBody>
      </p:sp>
      <p:sp>
        <p:nvSpPr>
          <p:cNvPr id="56349" name="Freeform 30"/>
          <p:cNvSpPr>
            <a:spLocks noChangeArrowheads="1"/>
          </p:cNvSpPr>
          <p:nvPr/>
        </p:nvSpPr>
        <p:spPr bwMode="auto">
          <a:xfrm>
            <a:off x="5422475" y="2057376"/>
            <a:ext cx="2333625" cy="173037"/>
          </a:xfrm>
          <a:custGeom>
            <a:avLst/>
            <a:gdLst>
              <a:gd name="T0" fmla="*/ 2147483647 w 3144"/>
              <a:gd name="T1" fmla="*/ 0 h 234"/>
              <a:gd name="T2" fmla="*/ 2147483647 w 3144"/>
              <a:gd name="T3" fmla="*/ 2147483647 h 234"/>
              <a:gd name="T4" fmla="*/ 2147483647 w 3144"/>
              <a:gd name="T5" fmla="*/ 2147483647 h 234"/>
              <a:gd name="T6" fmla="*/ 2147483647 w 3144"/>
              <a:gd name="T7" fmla="*/ 2147483647 h 234"/>
              <a:gd name="T8" fmla="*/ 2147483647 w 3144"/>
              <a:gd name="T9" fmla="*/ 2147483647 h 234"/>
              <a:gd name="T10" fmla="*/ 0 w 3144"/>
              <a:gd name="T11" fmla="*/ 2147483647 h 234"/>
              <a:gd name="T12" fmla="*/ 2147483647 w 3144"/>
              <a:gd name="T13" fmla="*/ 0 h 234"/>
              <a:gd name="T14" fmla="*/ 2147483647 w 3144"/>
              <a:gd name="T15" fmla="*/ 2147483647 h 234"/>
              <a:gd name="T16" fmla="*/ 2147483647 w 3144"/>
              <a:gd name="T17" fmla="*/ 2147483647 h 234"/>
              <a:gd name="T18" fmla="*/ 2147483647 w 3144"/>
              <a:gd name="T19" fmla="*/ 2147483647 h 234"/>
              <a:gd name="T20" fmla="*/ 2147483647 w 3144"/>
              <a:gd name="T21" fmla="*/ 2147483647 h 234"/>
              <a:gd name="T22" fmla="*/ 2147483647 w 3144"/>
              <a:gd name="T23" fmla="*/ 2147483647 h 234"/>
              <a:gd name="T24" fmla="*/ 2147483647 w 3144"/>
              <a:gd name="T25" fmla="*/ 2147483647 h 234"/>
              <a:gd name="T26" fmla="*/ 2147483647 w 3144"/>
              <a:gd name="T27" fmla="*/ 2147483647 h 234"/>
              <a:gd name="T28" fmla="*/ 2147483647 w 3144"/>
              <a:gd name="T29" fmla="*/ 2147483647 h 234"/>
              <a:gd name="T30" fmla="*/ 2147483647 w 3144"/>
              <a:gd name="T31" fmla="*/ 2147483647 h 234"/>
              <a:gd name="T32" fmla="*/ 2147483647 w 3144"/>
              <a:gd name="T33" fmla="*/ 2147483647 h 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4" h="234">
                <a:moveTo>
                  <a:pt x="9" y="0"/>
                </a:moveTo>
                <a:lnTo>
                  <a:pt x="3129" y="192"/>
                </a:lnTo>
                <a:cubicBezTo>
                  <a:pt x="3133" y="192"/>
                  <a:pt x="3137" y="196"/>
                  <a:pt x="3137" y="200"/>
                </a:cubicBezTo>
                <a:cubicBezTo>
                  <a:pt x="3136" y="204"/>
                  <a:pt x="3132" y="208"/>
                  <a:pt x="3128" y="207"/>
                </a:cubicBezTo>
                <a:lnTo>
                  <a:pt x="8" y="16"/>
                </a:lnTo>
                <a:cubicBezTo>
                  <a:pt x="4" y="16"/>
                  <a:pt x="0" y="12"/>
                  <a:pt x="0" y="8"/>
                </a:cubicBezTo>
                <a:cubicBezTo>
                  <a:pt x="1" y="4"/>
                  <a:pt x="5" y="0"/>
                  <a:pt x="9" y="0"/>
                </a:cubicBezTo>
                <a:close/>
                <a:moveTo>
                  <a:pt x="3087" y="162"/>
                </a:moveTo>
                <a:lnTo>
                  <a:pt x="3144" y="200"/>
                </a:lnTo>
                <a:lnTo>
                  <a:pt x="3082" y="232"/>
                </a:lnTo>
                <a:cubicBezTo>
                  <a:pt x="3079" y="234"/>
                  <a:pt x="3074" y="232"/>
                  <a:pt x="3072" y="228"/>
                </a:cubicBezTo>
                <a:cubicBezTo>
                  <a:pt x="3070" y="224"/>
                  <a:pt x="3071" y="219"/>
                  <a:pt x="3075" y="217"/>
                </a:cubicBezTo>
                <a:lnTo>
                  <a:pt x="3125" y="192"/>
                </a:lnTo>
                <a:lnTo>
                  <a:pt x="3124" y="206"/>
                </a:lnTo>
                <a:lnTo>
                  <a:pt x="3078" y="175"/>
                </a:lnTo>
                <a:cubicBezTo>
                  <a:pt x="3074" y="173"/>
                  <a:pt x="3073" y="168"/>
                  <a:pt x="3076" y="164"/>
                </a:cubicBezTo>
                <a:cubicBezTo>
                  <a:pt x="3078" y="160"/>
                  <a:pt x="3083" y="160"/>
                  <a:pt x="3087" y="162"/>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Freeform 31"/>
          <p:cNvSpPr>
            <a:spLocks noChangeArrowheads="1"/>
          </p:cNvSpPr>
          <p:nvPr/>
        </p:nvSpPr>
        <p:spPr bwMode="auto">
          <a:xfrm>
            <a:off x="5516137" y="2244701"/>
            <a:ext cx="2239963" cy="915987"/>
          </a:xfrm>
          <a:custGeom>
            <a:avLst/>
            <a:gdLst>
              <a:gd name="T0" fmla="*/ 2147483647 w 3017"/>
              <a:gd name="T1" fmla="*/ 2147483647 h 1234"/>
              <a:gd name="T2" fmla="*/ 2147483647 w 3017"/>
              <a:gd name="T3" fmla="*/ 2147483647 h 1234"/>
              <a:gd name="T4" fmla="*/ 2147483647 w 3017"/>
              <a:gd name="T5" fmla="*/ 2147483647 h 1234"/>
              <a:gd name="T6" fmla="*/ 2147483647 w 3017"/>
              <a:gd name="T7" fmla="*/ 2147483647 h 1234"/>
              <a:gd name="T8" fmla="*/ 2147483647 w 3017"/>
              <a:gd name="T9" fmla="*/ 2147483647 h 1234"/>
              <a:gd name="T10" fmla="*/ 818573207 w 3017"/>
              <a:gd name="T11" fmla="*/ 2147483647 h 1234"/>
              <a:gd name="T12" fmla="*/ 2147483647 w 3017"/>
              <a:gd name="T13" fmla="*/ 2147483647 h 1234"/>
              <a:gd name="T14" fmla="*/ 2147483647 w 3017"/>
              <a:gd name="T15" fmla="*/ 0 h 1234"/>
              <a:gd name="T16" fmla="*/ 2147483647 w 3017"/>
              <a:gd name="T17" fmla="*/ 2147483647 h 1234"/>
              <a:gd name="T18" fmla="*/ 2147483647 w 3017"/>
              <a:gd name="T19" fmla="*/ 2147483647 h 1234"/>
              <a:gd name="T20" fmla="*/ 2147483647 w 3017"/>
              <a:gd name="T21" fmla="*/ 2147483647 h 1234"/>
              <a:gd name="T22" fmla="*/ 2147483647 w 3017"/>
              <a:gd name="T23" fmla="*/ 2147483647 h 1234"/>
              <a:gd name="T24" fmla="*/ 2147483647 w 3017"/>
              <a:gd name="T25" fmla="*/ 2147483647 h 1234"/>
              <a:gd name="T26" fmla="*/ 2147483647 w 3017"/>
              <a:gd name="T27" fmla="*/ 2147483647 h 1234"/>
              <a:gd name="T28" fmla="*/ 2147483647 w 3017"/>
              <a:gd name="T29" fmla="*/ 2147483647 h 1234"/>
              <a:gd name="T30" fmla="*/ 2147483647 w 3017"/>
              <a:gd name="T31" fmla="*/ 2147483647 h 1234"/>
              <a:gd name="T32" fmla="*/ 2147483647 w 3017"/>
              <a:gd name="T33" fmla="*/ 0 h 1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17" h="1234">
                <a:moveTo>
                  <a:pt x="6" y="1217"/>
                </a:moveTo>
                <a:lnTo>
                  <a:pt x="3000" y="9"/>
                </a:lnTo>
                <a:cubicBezTo>
                  <a:pt x="3004" y="7"/>
                  <a:pt x="3008" y="9"/>
                  <a:pt x="3010" y="13"/>
                </a:cubicBezTo>
                <a:cubicBezTo>
                  <a:pt x="3012" y="17"/>
                  <a:pt x="3010" y="22"/>
                  <a:pt x="3006" y="24"/>
                </a:cubicBezTo>
                <a:lnTo>
                  <a:pt x="12" y="1232"/>
                </a:lnTo>
                <a:cubicBezTo>
                  <a:pt x="8" y="1234"/>
                  <a:pt x="4" y="1232"/>
                  <a:pt x="2" y="1228"/>
                </a:cubicBezTo>
                <a:cubicBezTo>
                  <a:pt x="0" y="1224"/>
                  <a:pt x="2" y="1219"/>
                  <a:pt x="6" y="1217"/>
                </a:cubicBezTo>
                <a:close/>
                <a:moveTo>
                  <a:pt x="2949" y="0"/>
                </a:moveTo>
                <a:lnTo>
                  <a:pt x="3017" y="10"/>
                </a:lnTo>
                <a:lnTo>
                  <a:pt x="2975" y="65"/>
                </a:lnTo>
                <a:cubicBezTo>
                  <a:pt x="2972" y="68"/>
                  <a:pt x="2967" y="69"/>
                  <a:pt x="2964" y="66"/>
                </a:cubicBezTo>
                <a:cubicBezTo>
                  <a:pt x="2960" y="64"/>
                  <a:pt x="2960" y="59"/>
                  <a:pt x="2962" y="55"/>
                </a:cubicBezTo>
                <a:lnTo>
                  <a:pt x="2996" y="11"/>
                </a:lnTo>
                <a:lnTo>
                  <a:pt x="3001" y="24"/>
                </a:lnTo>
                <a:lnTo>
                  <a:pt x="2946" y="16"/>
                </a:lnTo>
                <a:cubicBezTo>
                  <a:pt x="2942" y="15"/>
                  <a:pt x="2939" y="11"/>
                  <a:pt x="2940" y="7"/>
                </a:cubicBezTo>
                <a:cubicBezTo>
                  <a:pt x="2940" y="3"/>
                  <a:pt x="2944" y="0"/>
                  <a:pt x="2949" y="0"/>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6351" name="Group 32"/>
          <p:cNvGrpSpPr>
            <a:grpSpLocks/>
          </p:cNvGrpSpPr>
          <p:nvPr/>
        </p:nvGrpSpPr>
        <p:grpSpPr bwMode="auto">
          <a:xfrm>
            <a:off x="5238325" y="1968476"/>
            <a:ext cx="187325" cy="234950"/>
            <a:chOff x="3179" y="2021"/>
            <a:chExt cx="118" cy="148"/>
          </a:xfrm>
        </p:grpSpPr>
        <p:sp>
          <p:nvSpPr>
            <p:cNvPr id="56372" name="Rectangle 33"/>
            <p:cNvSpPr>
              <a:spLocks noChangeArrowheads="1"/>
            </p:cNvSpPr>
            <p:nvPr/>
          </p:nvSpPr>
          <p:spPr bwMode="auto">
            <a:xfrm>
              <a:off x="3179" y="2021"/>
              <a:ext cx="119" cy="149"/>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3" name="Rectangle 34"/>
            <p:cNvSpPr>
              <a:spLocks noChangeArrowheads="1"/>
            </p:cNvSpPr>
            <p:nvPr/>
          </p:nvSpPr>
          <p:spPr bwMode="auto">
            <a:xfrm>
              <a:off x="3179" y="2021"/>
              <a:ext cx="119" cy="149"/>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52" name="Rectangle 35"/>
          <p:cNvSpPr>
            <a:spLocks noChangeArrowheads="1"/>
          </p:cNvSpPr>
          <p:nvPr/>
        </p:nvSpPr>
        <p:spPr bwMode="auto">
          <a:xfrm>
            <a:off x="5303412" y="1997051"/>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grpSp>
        <p:nvGrpSpPr>
          <p:cNvPr id="56353" name="Group 36"/>
          <p:cNvGrpSpPr>
            <a:grpSpLocks/>
          </p:cNvGrpSpPr>
          <p:nvPr/>
        </p:nvGrpSpPr>
        <p:grpSpPr bwMode="auto">
          <a:xfrm>
            <a:off x="7756100" y="1968476"/>
            <a:ext cx="520700" cy="473075"/>
            <a:chOff x="4765" y="2021"/>
            <a:chExt cx="328" cy="298"/>
          </a:xfrm>
        </p:grpSpPr>
        <p:sp>
          <p:nvSpPr>
            <p:cNvPr id="56370" name="Rectangle 37"/>
            <p:cNvSpPr>
              <a:spLocks noChangeArrowheads="1"/>
            </p:cNvSpPr>
            <p:nvPr/>
          </p:nvSpPr>
          <p:spPr bwMode="auto">
            <a:xfrm>
              <a:off x="4765" y="2021"/>
              <a:ext cx="329" cy="299"/>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71" name="Rectangle 38"/>
            <p:cNvSpPr>
              <a:spLocks noChangeArrowheads="1"/>
            </p:cNvSpPr>
            <p:nvPr/>
          </p:nvSpPr>
          <p:spPr bwMode="auto">
            <a:xfrm>
              <a:off x="4765" y="2021"/>
              <a:ext cx="329" cy="299"/>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54" name="Rectangle 39"/>
          <p:cNvSpPr>
            <a:spLocks noChangeArrowheads="1"/>
          </p:cNvSpPr>
          <p:nvPr/>
        </p:nvSpPr>
        <p:spPr bwMode="auto">
          <a:xfrm>
            <a:off x="7773562" y="1997051"/>
            <a:ext cx="9683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h</a:t>
            </a:r>
          </a:p>
        </p:txBody>
      </p:sp>
      <p:sp>
        <p:nvSpPr>
          <p:cNvPr id="56355" name="Rectangle 40"/>
          <p:cNvSpPr>
            <a:spLocks noChangeArrowheads="1"/>
          </p:cNvSpPr>
          <p:nvPr/>
        </p:nvSpPr>
        <p:spPr bwMode="auto">
          <a:xfrm>
            <a:off x="7868812" y="2092301"/>
            <a:ext cx="571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000" i="1">
                <a:solidFill>
                  <a:srgbClr val="000000"/>
                </a:solidFill>
                <a:latin typeface="Times New Roman" pitchFamily="18" charset="0"/>
              </a:rPr>
              <a:t>k</a:t>
            </a:r>
          </a:p>
        </p:txBody>
      </p:sp>
      <p:sp>
        <p:nvSpPr>
          <p:cNvPr id="56356" name="Rectangle 41"/>
          <p:cNvSpPr>
            <a:spLocks noChangeArrowheads="1"/>
          </p:cNvSpPr>
          <p:nvPr/>
        </p:nvSpPr>
        <p:spPr bwMode="auto">
          <a:xfrm>
            <a:off x="7927550" y="1997051"/>
            <a:ext cx="1460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sp>
        <p:nvSpPr>
          <p:cNvPr id="56357" name="Rectangle 42"/>
          <p:cNvSpPr>
            <a:spLocks noChangeArrowheads="1"/>
          </p:cNvSpPr>
          <p:nvPr/>
        </p:nvSpPr>
        <p:spPr bwMode="auto">
          <a:xfrm>
            <a:off x="8081537" y="1997051"/>
            <a:ext cx="1905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sp>
        <p:nvSpPr>
          <p:cNvPr id="56358" name="Rectangle 43"/>
          <p:cNvSpPr>
            <a:spLocks noChangeArrowheads="1"/>
          </p:cNvSpPr>
          <p:nvPr/>
        </p:nvSpPr>
        <p:spPr bwMode="auto">
          <a:xfrm>
            <a:off x="7808487" y="2222476"/>
            <a:ext cx="9683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h</a:t>
            </a:r>
          </a:p>
        </p:txBody>
      </p:sp>
      <p:sp>
        <p:nvSpPr>
          <p:cNvPr id="56359" name="Rectangle 44"/>
          <p:cNvSpPr>
            <a:spLocks noChangeArrowheads="1"/>
          </p:cNvSpPr>
          <p:nvPr/>
        </p:nvSpPr>
        <p:spPr bwMode="auto">
          <a:xfrm>
            <a:off x="7903737" y="2317726"/>
            <a:ext cx="571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000" i="1">
                <a:solidFill>
                  <a:srgbClr val="000000"/>
                </a:solidFill>
                <a:latin typeface="Times New Roman" pitchFamily="18" charset="0"/>
              </a:rPr>
              <a:t>k</a:t>
            </a:r>
          </a:p>
        </p:txBody>
      </p:sp>
      <p:sp>
        <p:nvSpPr>
          <p:cNvPr id="56360" name="Rectangle 45"/>
          <p:cNvSpPr>
            <a:spLocks noChangeArrowheads="1"/>
          </p:cNvSpPr>
          <p:nvPr/>
        </p:nvSpPr>
        <p:spPr bwMode="auto">
          <a:xfrm>
            <a:off x="7964062" y="2222476"/>
            <a:ext cx="1460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sp>
        <p:nvSpPr>
          <p:cNvPr id="56361" name="Rectangle 46"/>
          <p:cNvSpPr>
            <a:spLocks noChangeArrowheads="1"/>
          </p:cNvSpPr>
          <p:nvPr/>
        </p:nvSpPr>
        <p:spPr bwMode="auto">
          <a:xfrm>
            <a:off x="8118050" y="2222476"/>
            <a:ext cx="65087"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sp>
        <p:nvSpPr>
          <p:cNvPr id="56362" name="Rectangle 47"/>
          <p:cNvSpPr>
            <a:spLocks noChangeArrowheads="1"/>
          </p:cNvSpPr>
          <p:nvPr/>
        </p:nvSpPr>
        <p:spPr bwMode="auto">
          <a:xfrm>
            <a:off x="8176787" y="2222476"/>
            <a:ext cx="61913"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grpSp>
        <p:nvGrpSpPr>
          <p:cNvPr id="56363" name="Group 48"/>
          <p:cNvGrpSpPr>
            <a:grpSpLocks/>
          </p:cNvGrpSpPr>
          <p:nvPr/>
        </p:nvGrpSpPr>
        <p:grpSpPr bwMode="auto">
          <a:xfrm>
            <a:off x="5292300" y="3060676"/>
            <a:ext cx="228600" cy="236537"/>
            <a:chOff x="3213" y="2709"/>
            <a:chExt cx="144" cy="149"/>
          </a:xfrm>
        </p:grpSpPr>
        <p:sp>
          <p:nvSpPr>
            <p:cNvPr id="56368" name="Rectangle 49"/>
            <p:cNvSpPr>
              <a:spLocks noChangeArrowheads="1"/>
            </p:cNvSpPr>
            <p:nvPr/>
          </p:nvSpPr>
          <p:spPr bwMode="auto">
            <a:xfrm>
              <a:off x="3213" y="2709"/>
              <a:ext cx="145" cy="150"/>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56369" name="Rectangle 50"/>
            <p:cNvSpPr>
              <a:spLocks noChangeArrowheads="1"/>
            </p:cNvSpPr>
            <p:nvPr/>
          </p:nvSpPr>
          <p:spPr bwMode="auto">
            <a:xfrm>
              <a:off x="3213" y="2709"/>
              <a:ext cx="145" cy="150"/>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56364" name="Rectangle 51"/>
          <p:cNvSpPr>
            <a:spLocks noChangeArrowheads="1"/>
          </p:cNvSpPr>
          <p:nvPr/>
        </p:nvSpPr>
        <p:spPr bwMode="auto">
          <a:xfrm>
            <a:off x="5338337" y="3090838"/>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x</a:t>
            </a:r>
          </a:p>
        </p:txBody>
      </p:sp>
      <p:sp>
        <p:nvSpPr>
          <p:cNvPr id="56365" name="Rectangle 52"/>
          <p:cNvSpPr>
            <a:spLocks noChangeArrowheads="1"/>
          </p:cNvSpPr>
          <p:nvPr/>
        </p:nvSpPr>
        <p:spPr bwMode="auto">
          <a:xfrm>
            <a:off x="5433587" y="3090838"/>
            <a:ext cx="6508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a:t>
            </a:r>
          </a:p>
        </p:txBody>
      </p:sp>
      <p:sp>
        <p:nvSpPr>
          <p:cNvPr id="56366" name="Rectangle 53"/>
          <p:cNvSpPr>
            <a:spLocks noChangeArrowheads="1"/>
          </p:cNvSpPr>
          <p:nvPr/>
        </p:nvSpPr>
        <p:spPr bwMode="auto">
          <a:xfrm>
            <a:off x="6615809" y="2170016"/>
            <a:ext cx="147637"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300" i="1">
                <a:solidFill>
                  <a:srgbClr val="000000"/>
                </a:solidFill>
                <a:latin typeface="Times New Roman" pitchFamily="18" charset="0"/>
              </a:rPr>
              <a:t>h</a:t>
            </a:r>
          </a:p>
        </p:txBody>
      </p:sp>
      <p:sp>
        <p:nvSpPr>
          <p:cNvPr id="56367" name="Rectangle 54"/>
          <p:cNvSpPr>
            <a:spLocks noChangeArrowheads="1"/>
          </p:cNvSpPr>
          <p:nvPr/>
        </p:nvSpPr>
        <p:spPr bwMode="auto">
          <a:xfrm>
            <a:off x="6758684" y="2336704"/>
            <a:ext cx="85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3333CC"/>
              </a:buClr>
              <a:buSzPct val="100000"/>
              <a:buFont typeface="Times New Roman" pitchFamily="18" charset="0"/>
              <a:buNone/>
            </a:pPr>
            <a:r>
              <a:rPr lang="en-GB" altLang="en-US" sz="1500" i="1">
                <a:solidFill>
                  <a:srgbClr val="3333CC"/>
                </a:solidFill>
                <a:latin typeface="Times New Roman" pitchFamily="18" charset="0"/>
              </a:rPr>
              <a:t>k</a:t>
            </a:r>
          </a:p>
        </p:txBody>
      </p:sp>
      <p:pic>
        <p:nvPicPr>
          <p:cNvPr id="56" name="Picture 55"/>
          <p:cNvPicPr>
            <a:picLocks noChangeAspect="1"/>
          </p:cNvPicPr>
          <p:nvPr/>
        </p:nvPicPr>
        <p:blipFill>
          <a:blip r:embed="rId3"/>
          <a:stretch>
            <a:fillRect/>
          </a:stretch>
        </p:blipFill>
        <p:spPr>
          <a:xfrm>
            <a:off x="957889" y="2734678"/>
            <a:ext cx="3321519" cy="808412"/>
          </a:xfrm>
          <a:prstGeom prst="rect">
            <a:avLst/>
          </a:prstGeom>
          <a:solidFill>
            <a:srgbClr val="CCFFFF"/>
          </a:solidFill>
          <a:ln>
            <a:solidFill>
              <a:schemeClr val="accent1"/>
            </a:solidFill>
          </a:ln>
        </p:spPr>
      </p:pic>
      <p:sp>
        <p:nvSpPr>
          <p:cNvPr id="2" name="Content Placeholder 1"/>
          <p:cNvSpPr>
            <a:spLocks noGrp="1"/>
          </p:cNvSpPr>
          <p:nvPr>
            <p:ph idx="1"/>
          </p:nvPr>
        </p:nvSpPr>
        <p:spPr>
          <a:xfrm>
            <a:off x="424132" y="1051450"/>
            <a:ext cx="7670105" cy="2128288"/>
          </a:xfrm>
        </p:spPr>
        <p:txBody>
          <a:bodyPr/>
          <a:lstStyle/>
          <a:p>
            <a:r>
              <a:rPr lang="en-US"/>
              <a:t> expected number 𝑞 </a:t>
            </a:r>
            <a:br>
              <a:rPr lang="en-US"/>
            </a:br>
            <a:r>
              <a:rPr lang="en-US"/>
              <a:t>of hashes till </a:t>
            </a:r>
            <a:br>
              <a:rPr lang="en-US"/>
            </a:br>
            <a:r>
              <a:rPr lang="en-US"/>
              <a:t>collision: </a:t>
            </a:r>
            <a:br>
              <a:rPr lang="en-US"/>
            </a:br>
            <a:br>
              <a:rPr lang="en-US"/>
            </a:br>
            <a:br>
              <a:rPr lang="en-US"/>
            </a:br>
            <a:endParaRPr lang="en-US"/>
          </a:p>
          <a:p>
            <a:r>
              <a:rPr lang="en-US">
                <a:sym typeface="Wingdings" panose="05000000000000000000" pitchFamily="2" charset="2"/>
              </a:rPr>
              <a:t></a:t>
            </a:r>
            <a:r>
              <a:rPr lang="en-US"/>
              <a:t> 160b digest give </a:t>
            </a:r>
            <a:br>
              <a:rPr lang="en-US"/>
            </a:br>
            <a:r>
              <a:rPr lang="en-US"/>
              <a:t>only 80b effective security</a:t>
            </a:r>
          </a:p>
          <a:p>
            <a:r>
              <a:rPr lang="en-US"/>
              <a:t>Applies to both keyed and keyless CRHF</a:t>
            </a:r>
          </a:p>
          <a:p>
            <a:endParaRPr lang="en-US"/>
          </a:p>
        </p:txBody>
      </p:sp>
    </p:spTree>
    <p:extLst>
      <p:ext uri="{BB962C8B-B14F-4D97-AF65-F5344CB8AC3E}">
        <p14:creationId xmlns:p14="http://schemas.microsoft.com/office/powerpoint/2010/main" val="21722086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8D47EB91-3469-4884-9783-25C9599F04CE}" type="datetime1">
              <a:rPr lang="en-US"/>
              <a:pPr>
                <a:defRPr/>
              </a:pPr>
              <a:t>2/11/2020</a:t>
            </a:fld>
            <a:endParaRPr lang="en-US" altLang="en-US"/>
          </a:p>
        </p:txBody>
      </p:sp>
      <p:sp>
        <p:nvSpPr>
          <p:cNvPr id="7" name="Slide Number Placeholder 5"/>
          <p:cNvSpPr>
            <a:spLocks noGrp="1"/>
          </p:cNvSpPr>
          <p:nvPr>
            <p:ph type="sldNum" sz="quarter" idx="12"/>
          </p:nvPr>
        </p:nvSpPr>
        <p:spPr/>
        <p:txBody>
          <a:bodyPr/>
          <a:lstStyle/>
          <a:p>
            <a:pPr>
              <a:defRPr/>
            </a:pPr>
            <a:fld id="{152E5F64-B1B2-438C-9F8A-0A4F709515A3}" type="slidenum">
              <a:rPr lang="he-IL" altLang="en-US"/>
              <a:pPr>
                <a:defRPr/>
              </a:pPr>
              <a:t>19</a:t>
            </a:fld>
            <a:endParaRPr lang="en-US" altLang="en-US"/>
          </a:p>
        </p:txBody>
      </p:sp>
      <p:sp>
        <p:nvSpPr>
          <p:cNvPr id="59398" name="Rectangle 3"/>
          <p:cNvSpPr>
            <a:spLocks noGrp="1" noChangeArrowheads="1"/>
          </p:cNvSpPr>
          <p:nvPr>
            <p:ph type="title"/>
          </p:nvPr>
        </p:nvSpPr>
        <p:spPr>
          <a:xfrm>
            <a:off x="381000" y="304800"/>
            <a:ext cx="8547100" cy="74084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Weakly-Collision-Resistant Hash</a:t>
            </a:r>
          </a:p>
        </p:txBody>
      </p:sp>
      <mc:AlternateContent xmlns:mc="http://schemas.openxmlformats.org/markup-compatibility/2006" xmlns:a14="http://schemas.microsoft.com/office/drawing/2010/main">
        <mc:Choice Requires="a14">
          <p:sp>
            <p:nvSpPr>
              <p:cNvPr id="59399" name="Rectangle 4"/>
              <p:cNvSpPr>
                <a:spLocks noGrp="1" noChangeArrowheads="1"/>
              </p:cNvSpPr>
              <p:nvPr>
                <p:ph type="body" idx="1"/>
              </p:nvPr>
            </p:nvSpPr>
            <p:spPr>
              <a:xfrm>
                <a:off x="336550" y="992621"/>
                <a:ext cx="8591550" cy="3972499"/>
              </a:xfrm>
              <a:extLst>
                <a:ext uri="{91240B29-F687-4F45-9708-019B960494DF}">
                  <a14:hiddenLine w="9525">
                    <a:solidFill>
                      <a:srgbClr val="000000"/>
                    </a:solidFill>
                    <a:round/>
                    <a:headEnd/>
                    <a:tailEnd/>
                  </a14:hiddenLine>
                </a:ext>
              </a:extLst>
            </p:spPr>
            <p:txBody>
              <a:bodyPr lIns="90000" tIns="46800" rIns="90000" bIns="46800">
                <a:spAutoFit/>
              </a:bodyPr>
              <a:lstStyle/>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Aka S</a:t>
                </a:r>
                <a:r>
                  <a:rPr lang="en-US" altLang="en-US" err="1"/>
                  <a:t>econd</a:t>
                </a:r>
                <a:r>
                  <a:rPr lang="en-GB" altLang="en-US"/>
                  <a:t> Preimage Resistant (SPR) Hash</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Hard to find collision with a </a:t>
                </a:r>
                <a:r>
                  <a:rPr lang="en-GB" altLang="en-US" u="sng"/>
                  <a:t>specific random </a:t>
                </a:r>
                <a:r>
                  <a:rPr lang="en-GB" altLang="en-US" i="1" u="sng">
                    <a:latin typeface="Times New Roman" pitchFamily="18" charset="0"/>
                    <a:cs typeface="Times New Roman" pitchFamily="18" charset="0"/>
                  </a:rPr>
                  <a:t>x</a:t>
                </a:r>
                <a:r>
                  <a:rPr lang="en-GB" altLang="en-US"/>
                  <a:t>. </a:t>
                </a:r>
                <a:br>
                  <a:rPr lang="en-GB" altLang="en-US"/>
                </a:br>
                <a:br>
                  <a:rPr lang="en-GB" altLang="en-US"/>
                </a:br>
                <a:br>
                  <a:rPr lang="en-GB" altLang="en-US"/>
                </a:br>
                <a:br>
                  <a:rPr lang="en-GB" altLang="en-US"/>
                </a:br>
                <a:br>
                  <a:rPr lang="en-GB" altLang="en-US"/>
                </a:br>
                <a:endParaRPr lang="en-GB" altLang="en-US"/>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Or: for every PPT </a:t>
                </a:r>
                <a14:m>
                  <m:oMath xmlns:m="http://schemas.openxmlformats.org/officeDocument/2006/math">
                    <m:r>
                      <a:rPr lang="en-GB" altLang="en-US" i="1" dirty="0" smtClean="0">
                        <a:latin typeface="Cambria Math" panose="02040503050406030204" pitchFamily="18" charset="0"/>
                      </a:rPr>
                      <m:t>𝐴</m:t>
                    </m:r>
                  </m:oMath>
                </a14:m>
                <a:r>
                  <a:rPr lang="en-GB" altLang="en-US"/>
                  <a:t>:</a:t>
                </a:r>
              </a:p>
            </p:txBody>
          </p:sp>
        </mc:Choice>
        <mc:Fallback xmlns="">
          <p:sp>
            <p:nvSpPr>
              <p:cNvPr id="59399" name="Rectangle 4"/>
              <p:cNvSpPr>
                <a:spLocks noGrp="1" noRot="1" noChangeAspect="1" noMove="1" noResize="1" noEditPoints="1" noAdjustHandles="1" noChangeArrowheads="1" noChangeShapeType="1" noTextEdit="1"/>
              </p:cNvSpPr>
              <p:nvPr>
                <p:ph type="body" idx="1"/>
              </p:nvPr>
            </p:nvSpPr>
            <p:spPr>
              <a:xfrm>
                <a:off x="336550" y="992621"/>
                <a:ext cx="8591550" cy="3972499"/>
              </a:xfrm>
              <a:blipFill>
                <a:blip r:embed="rId3"/>
                <a:stretch>
                  <a:fillRect l="-638" t="-1997" b="-3840"/>
                </a:stretch>
              </a:blipFill>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bwMode="auto">
              <a:xfrm>
                <a:off x="2534217" y="2495355"/>
                <a:ext cx="2285679" cy="1530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 name="Oval 7"/>
              <p:cNvSpPr>
                <a:spLocks noRot="1" noChangeAspect="1" noMove="1" noResize="1" noEditPoints="1" noAdjustHandles="1" noChangeArrowheads="1" noChangeShapeType="1" noTextEdit="1"/>
              </p:cNvSpPr>
              <p:nvPr/>
            </p:nvSpPr>
            <p:spPr bwMode="auto">
              <a:xfrm>
                <a:off x="2534217" y="2495355"/>
                <a:ext cx="2285679" cy="1530960"/>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bwMode="auto">
              <a:xfrm>
                <a:off x="6510340" y="2664322"/>
                <a:ext cx="2176460" cy="1173731"/>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 name="Oval 8"/>
              <p:cNvSpPr>
                <a:spLocks noRot="1" noChangeAspect="1" noMove="1" noResize="1" noEditPoints="1" noAdjustHandles="1" noChangeArrowheads="1" noChangeShapeType="1" noTextEdit="1"/>
              </p:cNvSpPr>
              <p:nvPr/>
            </p:nvSpPr>
            <p:spPr bwMode="auto">
              <a:xfrm>
                <a:off x="6510340" y="2664322"/>
                <a:ext cx="2176460" cy="1173731"/>
              </a:xfrm>
              <a:prstGeom prst="ellipse">
                <a:avLst/>
              </a:prstGeom>
              <a:blipFill>
                <a:blip r:embed="rId5"/>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52292" y="3007594"/>
                <a:ext cx="533095"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52292" y="3007594"/>
                <a:ext cx="53309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499970" y="3468721"/>
                <a:ext cx="585417"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499970" y="3468721"/>
                <a:ext cx="58541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774036" y="3357843"/>
                <a:ext cx="152080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i="1" dirty="0">
                          <a:latin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r>
                        <a:rPr lang="en-US" sz="1600" i="1" dirty="0">
                          <a:latin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𝑥</m:t>
                          </m:r>
                        </m:e>
                        <m:sup>
                          <m:r>
                            <a:rPr lang="en-US" sz="1600" i="1" dirty="0">
                              <a:latin typeface="Cambria Math" panose="02040503050406030204" pitchFamily="18" charset="0"/>
                              <a:cs typeface="Arial" pitchFamily="34" charset="0"/>
                            </a:rPr>
                            <m:t>′</m:t>
                          </m:r>
                        </m:sup>
                      </m:sSup>
                      <m:r>
                        <a:rPr lang="en-US" sz="1600" i="1" dirty="0">
                          <a:latin typeface="Cambria Math" panose="02040503050406030204" pitchFamily="18" charset="0"/>
                          <a:cs typeface="Arial" pitchFamily="34" charset="0"/>
                        </a:rPr>
                        <m:t>)</m:t>
                      </m:r>
                    </m:oMath>
                  </m:oMathPara>
                </a14:m>
                <a:endParaRPr lang="en-US" sz="1600">
                  <a:latin typeface="Arial" pitchFamily="34" charset="0"/>
                  <a:cs typeface="Arial"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774036" y="3357843"/>
                <a:ext cx="1520801" cy="338554"/>
              </a:xfrm>
              <a:prstGeom prst="rect">
                <a:avLst/>
              </a:prstGeom>
              <a:blipFill>
                <a:blip r:embed="rId8"/>
                <a:stretch>
                  <a:fillRect b="-12727"/>
                </a:stretch>
              </a:blipFill>
            </p:spPr>
            <p:txBody>
              <a:bodyPr/>
              <a:lstStyle/>
              <a:p>
                <a:r>
                  <a:rPr lang="en-US">
                    <a:noFill/>
                  </a:rPr>
                  <a:t> </a:t>
                </a:r>
              </a:p>
            </p:txBody>
          </p:sp>
        </mc:Fallback>
      </mc:AlternateContent>
      <p:cxnSp>
        <p:nvCxnSpPr>
          <p:cNvPr id="13" name="Straight Arrow Connector 12"/>
          <p:cNvCxnSpPr/>
          <p:nvPr/>
        </p:nvCxnSpPr>
        <p:spPr bwMode="auto">
          <a:xfrm>
            <a:off x="3948676" y="3208410"/>
            <a:ext cx="2967318" cy="331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flipV="1">
            <a:off x="3948676" y="3540105"/>
            <a:ext cx="2967318" cy="1147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 name="TextBox 14"/>
              <p:cNvSpPr txBox="1"/>
              <p:nvPr/>
            </p:nvSpPr>
            <p:spPr>
              <a:xfrm>
                <a:off x="4723592" y="2514586"/>
                <a:ext cx="2048959" cy="369332"/>
              </a:xfrm>
              <a:prstGeom prst="rect">
                <a:avLst/>
              </a:prstGeom>
              <a:noFill/>
            </p:spPr>
            <p:txBody>
              <a:bodyPr wrap="none" rtlCol="0">
                <a:spAutoFit/>
              </a:bodyPr>
              <a:lstStyle/>
              <a:p>
                <a:r>
                  <a:rPr lang="en-US"/>
                  <a:t>Hash function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endParaRPr lang="en-US"/>
              </a:p>
            </p:txBody>
          </p:sp>
        </mc:Choice>
        <mc:Fallback xmlns="">
          <p:sp>
            <p:nvSpPr>
              <p:cNvPr id="15" name="TextBox 14"/>
              <p:cNvSpPr txBox="1">
                <a:spLocks noRot="1" noChangeAspect="1" noMove="1" noResize="1" noEditPoints="1" noAdjustHandles="1" noChangeArrowheads="1" noChangeShapeType="1" noTextEdit="1"/>
              </p:cNvSpPr>
              <p:nvPr/>
            </p:nvSpPr>
            <p:spPr>
              <a:xfrm>
                <a:off x="4723592" y="2514586"/>
                <a:ext cx="2048959" cy="369332"/>
              </a:xfrm>
              <a:prstGeom prst="rect">
                <a:avLst/>
              </a:prstGeom>
              <a:blipFill>
                <a:blip r:embed="rId9"/>
                <a:stretch>
                  <a:fillRect l="-2679" t="-8197" b="-24590"/>
                </a:stretch>
              </a:blipFill>
            </p:spPr>
            <p:txBody>
              <a:bodyPr/>
              <a:lstStyle/>
              <a:p>
                <a:r>
                  <a:rPr lang="en-US">
                    <a:noFill/>
                  </a:rPr>
                  <a:t> </a:t>
                </a:r>
              </a:p>
            </p:txBody>
          </p:sp>
        </mc:Fallback>
      </mc:AlternateContent>
      <p:sp>
        <p:nvSpPr>
          <p:cNvPr id="16" name="Rounded Rectangle 15"/>
          <p:cNvSpPr/>
          <p:nvPr/>
        </p:nvSpPr>
        <p:spPr bwMode="auto">
          <a:xfrm>
            <a:off x="986319" y="3077317"/>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17" name="Down Arrow 16"/>
          <p:cNvSpPr/>
          <p:nvPr/>
        </p:nvSpPr>
        <p:spPr bwMode="auto">
          <a:xfrm>
            <a:off x="1461449" y="3504451"/>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8" name="Rectangle 17"/>
              <p:cNvSpPr/>
              <p:nvPr/>
            </p:nvSpPr>
            <p:spPr bwMode="auto">
              <a:xfrm>
                <a:off x="768131" y="3687268"/>
                <a:ext cx="1736259"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 xmlns:m="http://schemas.openxmlformats.org/officeDocument/2006/math">
                    <m:r>
                      <a:rPr lang="en-GB" altLang="en-US" sz="2400" i="1" kern="0" dirty="0" smtClean="0">
                        <a:solidFill>
                          <a:srgbClr val="006633"/>
                        </a:solidFill>
                        <a:latin typeface="Cambria Math" panose="02040503050406030204" pitchFamily="18" charset="0"/>
                        <a:cs typeface="Times New Roman" pitchFamily="18" charset="0"/>
                      </a:rPr>
                      <m:t>𝑥</m:t>
                    </m:r>
                    <m:r>
                      <a:rPr lang="en-GB" altLang="en-US" sz="2400" i="1" kern="0" dirty="0" smtClean="0">
                        <a:solidFill>
                          <a:srgbClr val="006633"/>
                        </a:solidFill>
                        <a:latin typeface="Cambria Math" panose="02040503050406030204" pitchFamily="18" charset="0"/>
                        <a:cs typeface="Times New Roman" pitchFamily="18" charset="0"/>
                      </a:rPr>
                      <m:t>’</m:t>
                    </m:r>
                  </m:oMath>
                </a14:m>
                <a:r>
                  <a:rPr lang="en-GB" altLang="en-US" sz="2400" i="1" kern="0">
                    <a:solidFill>
                      <a:srgbClr val="006633"/>
                    </a:solidFill>
                    <a:latin typeface="Times New Roman" pitchFamily="18" charset="0"/>
                    <a:cs typeface="Times New Roman" pitchFamily="18" charset="0"/>
                  </a:rPr>
                  <a:t> </a:t>
                </a:r>
                <a:r>
                  <a:rPr lang="en-GB" altLang="en-US" sz="2000" kern="0" err="1"/>
                  <a:t>s.t.</a:t>
                </a:r>
                <a:r>
                  <a:rPr lang="en-GB" altLang="en-US" sz="2000" kern="0"/>
                  <a:t> </a:t>
                </a:r>
                <a14:m>
                  <m:oMath xmlns:m="http://schemas.openxmlformats.org/officeDocument/2006/math">
                    <m:r>
                      <a:rPr lang="en-GB" altLang="en-US" sz="2000" i="1" kern="0" dirty="0">
                        <a:solidFill>
                          <a:srgbClr val="006633"/>
                        </a:solidFill>
                        <a:latin typeface="Cambria Math" panose="02040503050406030204" pitchFamily="18" charset="0"/>
                        <a:cs typeface="Times New Roman" pitchFamily="18" charset="0"/>
                      </a:rPr>
                      <m:t>𝑥</m:t>
                    </m:r>
                    <m:r>
                      <a:rPr lang="en-US" altLang="en-US" sz="2000" b="0" i="1" kern="0" dirty="0" smtClean="0">
                        <a:solidFill>
                          <a:srgbClr val="006633"/>
                        </a:solidFill>
                        <a:latin typeface="Cambria Math" panose="02040503050406030204" pitchFamily="18" charset="0"/>
                        <a:cs typeface="Times New Roman" pitchFamily="18" charset="0"/>
                      </a:rPr>
                      <m:t>′</m:t>
                    </m:r>
                    <m:r>
                      <a:rPr lang="en-GB" altLang="en-US" sz="20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000" i="1" kern="0" dirty="0">
                        <a:solidFill>
                          <a:srgbClr val="006633"/>
                        </a:solidFill>
                        <a:latin typeface="Cambria Math" panose="02040503050406030204" pitchFamily="18" charset="0"/>
                        <a:cs typeface="Times New Roman" pitchFamily="18" charset="0"/>
                      </a:rPr>
                      <m:t>𝑥</m:t>
                    </m:r>
                  </m:oMath>
                </a14:m>
                <a:endParaRPr lang="en-GB" altLang="en-US" sz="2000" kern="0">
                  <a:solidFill>
                    <a:srgbClr val="0000FF"/>
                  </a:solidFill>
                </a:endParaRPr>
              </a:p>
            </p:txBody>
          </p:sp>
        </mc:Choice>
        <mc:Fallback xmlns="">
          <p:sp>
            <p:nvSpPr>
              <p:cNvPr id="18" name="Rectangle 17"/>
              <p:cNvSpPr>
                <a:spLocks noRot="1" noChangeAspect="1" noMove="1" noResize="1" noEditPoints="1" noAdjustHandles="1" noChangeArrowheads="1" noChangeShapeType="1" noTextEdit="1"/>
              </p:cNvSpPr>
              <p:nvPr/>
            </p:nvSpPr>
            <p:spPr bwMode="auto">
              <a:xfrm>
                <a:off x="768131" y="3687268"/>
                <a:ext cx="1736259" cy="339046"/>
              </a:xfrm>
              <a:prstGeom prst="rect">
                <a:avLst/>
              </a:prstGeom>
              <a:blipFill>
                <a:blip r:embed="rId10"/>
                <a:stretch>
                  <a:fillRect l="-697" t="-10526" b="-43860"/>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bwMode="auto">
              <a:xfrm>
                <a:off x="955142" y="2437796"/>
                <a:ext cx="1331059" cy="446122"/>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Para xmlns:m="http://schemas.openxmlformats.org/officeDocument/2006/math">
                    <m:oMathParaPr>
                      <m:jc m:val="centerGroup"/>
                    </m:oMathParaPr>
                    <m:oMath xmlns:m="http://schemas.openxmlformats.org/officeDocument/2006/math">
                      <m:r>
                        <a:rPr lang="en-GB" altLang="en-US" sz="2000" i="1" kern="0" dirty="0" smtClean="0">
                          <a:solidFill>
                            <a:schemeClr val="tx1"/>
                          </a:solidFill>
                          <a:latin typeface="Cambria Math" panose="02040503050406030204" pitchFamily="18" charset="0"/>
                          <a:cs typeface="Times New Roman" pitchFamily="18" charset="0"/>
                        </a:rPr>
                        <m:t>𝑥</m:t>
                      </m:r>
                      <m:groupChr>
                        <m:groupChrPr>
                          <m:chr m:val="←"/>
                          <m:vertJc m:val="bot"/>
                          <m:ctrlPr>
                            <a:rPr lang="en-GB" altLang="en-US" sz="2000" i="1" kern="0" dirty="0" smtClean="0">
                              <a:solidFill>
                                <a:schemeClr val="tx1"/>
                              </a:solidFill>
                              <a:latin typeface="Cambria Math" panose="02040503050406030204" pitchFamily="18" charset="0"/>
                              <a:cs typeface="Times New Roman" pitchFamily="18" charset="0"/>
                            </a:rPr>
                          </m:ctrlPr>
                        </m:groupChrPr>
                        <m:e>
                          <m:r>
                            <m:rPr>
                              <m:brk m:alnAt="2"/>
                            </m:rPr>
                            <a:rPr lang="en-US" altLang="en-US" sz="2000" b="0" i="1" kern="0" dirty="0" smtClean="0">
                              <a:solidFill>
                                <a:schemeClr val="tx1"/>
                              </a:solidFill>
                              <a:latin typeface="Cambria Math" panose="02040503050406030204" pitchFamily="18" charset="0"/>
                              <a:cs typeface="Times New Roman" pitchFamily="18" charset="0"/>
                            </a:rPr>
                            <m:t>$</m:t>
                          </m:r>
                        </m:e>
                      </m:groupChr>
                      <m:sSup>
                        <m:sSupPr>
                          <m:ctrlPr>
                            <a:rPr lang="en-GB" altLang="en-US" sz="2000" i="1" kern="0" dirty="0" smtClean="0">
                              <a:solidFill>
                                <a:schemeClr val="tx1"/>
                              </a:solidFill>
                              <a:latin typeface="Cambria Math" panose="02040503050406030204" pitchFamily="18" charset="0"/>
                              <a:cs typeface="Times New Roman" pitchFamily="18" charset="0"/>
                            </a:rPr>
                          </m:ctrlPr>
                        </m:sSupPr>
                        <m:e>
                          <m:d>
                            <m:dPr>
                              <m:begChr m:val="{"/>
                              <m:endChr m:val="}"/>
                              <m:ctrlPr>
                                <a:rPr lang="en-GB" altLang="en-US" sz="2000" i="1" kern="0" dirty="0" smtClean="0">
                                  <a:solidFill>
                                    <a:schemeClr val="tx1"/>
                                  </a:solidFill>
                                  <a:latin typeface="Cambria Math" panose="02040503050406030204" pitchFamily="18" charset="0"/>
                                  <a:cs typeface="Times New Roman" pitchFamily="18" charset="0"/>
                                </a:rPr>
                              </m:ctrlPr>
                            </m:dPr>
                            <m:e>
                              <m:r>
                                <a:rPr lang="en-US" altLang="en-US" sz="2000" b="0" i="1" kern="0" dirty="0" smtClean="0">
                                  <a:solidFill>
                                    <a:schemeClr val="tx1"/>
                                  </a:solidFill>
                                  <a:latin typeface="Cambria Math" panose="02040503050406030204" pitchFamily="18" charset="0"/>
                                  <a:cs typeface="Times New Roman" pitchFamily="18" charset="0"/>
                                </a:rPr>
                                <m:t>0</m:t>
                              </m:r>
                              <m:r>
                                <a:rPr lang="en-US" altLang="en-US" sz="2000" b="0" i="1" kern="0" dirty="0" smtClean="0">
                                  <a:solidFill>
                                    <a:schemeClr val="tx1"/>
                                  </a:solidFill>
                                  <a:latin typeface="Cambria Math" panose="02040503050406030204" pitchFamily="18" charset="0"/>
                                  <a:cs typeface="Times New Roman" pitchFamily="18" charset="0"/>
                                </a:rPr>
                                <m:t>,</m:t>
                              </m:r>
                              <m:r>
                                <a:rPr lang="en-US" altLang="en-US" sz="2000" b="0" i="1" kern="0" dirty="0" smtClean="0">
                                  <a:solidFill>
                                    <a:schemeClr val="tx1"/>
                                  </a:solidFill>
                                  <a:latin typeface="Cambria Math" panose="02040503050406030204" pitchFamily="18" charset="0"/>
                                  <a:cs typeface="Times New Roman" pitchFamily="18" charset="0"/>
                                </a:rPr>
                                <m:t>1</m:t>
                              </m:r>
                            </m:e>
                          </m:d>
                        </m:e>
                        <m:sup>
                          <m:r>
                            <a:rPr lang="en-US" altLang="en-US" sz="2000" b="0" i="1" kern="0" dirty="0" smtClean="0">
                              <a:solidFill>
                                <a:schemeClr val="tx1"/>
                              </a:solidFill>
                              <a:latin typeface="Cambria Math" panose="02040503050406030204" pitchFamily="18" charset="0"/>
                              <a:cs typeface="Times New Roman" pitchFamily="18" charset="0"/>
                            </a:rPr>
                            <m:t>𝑚</m:t>
                          </m:r>
                        </m:sup>
                      </m:sSup>
                    </m:oMath>
                  </m:oMathPara>
                </a14:m>
                <a:endParaRPr lang="en-GB" altLang="en-US" sz="2400" kern="0">
                  <a:solidFill>
                    <a:srgbClr val="0000FF"/>
                  </a:solidFill>
                </a:endParaRPr>
              </a:p>
            </p:txBody>
          </p:sp>
        </mc:Choice>
        <mc:Fallback xmlns="">
          <p:sp>
            <p:nvSpPr>
              <p:cNvPr id="19" name="Rectangle 18"/>
              <p:cNvSpPr>
                <a:spLocks noRot="1" noChangeAspect="1" noMove="1" noResize="1" noEditPoints="1" noAdjustHandles="1" noChangeArrowheads="1" noChangeShapeType="1" noTextEdit="1"/>
              </p:cNvSpPr>
              <p:nvPr/>
            </p:nvSpPr>
            <p:spPr bwMode="auto">
              <a:xfrm>
                <a:off x="955142" y="2437796"/>
                <a:ext cx="1331059" cy="446122"/>
              </a:xfrm>
              <a:prstGeom prst="rect">
                <a:avLst/>
              </a:prstGeom>
              <a:blipFill>
                <a:blip r:embed="rId11"/>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20" name="Down Arrow 19"/>
          <p:cNvSpPr/>
          <p:nvPr/>
        </p:nvSpPr>
        <p:spPr bwMode="auto">
          <a:xfrm>
            <a:off x="1461449" y="2894835"/>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TextBox 20"/>
          <p:cNvSpPr txBox="1"/>
          <p:nvPr/>
        </p:nvSpPr>
        <p:spPr>
          <a:xfrm>
            <a:off x="2938281" y="3482093"/>
            <a:ext cx="822661" cy="461665"/>
          </a:xfrm>
          <a:prstGeom prst="rect">
            <a:avLst/>
          </a:prstGeom>
          <a:noFill/>
        </p:spPr>
        <p:txBody>
          <a:bodyPr wrap="none" rtlCol="0">
            <a:spAutoFit/>
          </a:bodyPr>
          <a:lstStyle/>
          <a:p>
            <a:r>
              <a:rPr lang="en-US" sz="1200"/>
              <a:t>Second </a:t>
            </a:r>
            <a:br>
              <a:rPr lang="en-US" sz="1200"/>
            </a:br>
            <a:r>
              <a:rPr lang="en-US" sz="1200"/>
              <a:t>preimage</a:t>
            </a:r>
          </a:p>
        </p:txBody>
      </p:sp>
      <p:sp>
        <p:nvSpPr>
          <p:cNvPr id="22" name="TextBox 21"/>
          <p:cNvSpPr txBox="1"/>
          <p:nvPr/>
        </p:nvSpPr>
        <p:spPr>
          <a:xfrm>
            <a:off x="2559447" y="3077317"/>
            <a:ext cx="1165704" cy="276999"/>
          </a:xfrm>
          <a:prstGeom prst="rect">
            <a:avLst/>
          </a:prstGeom>
          <a:noFill/>
        </p:spPr>
        <p:txBody>
          <a:bodyPr wrap="none" rtlCol="0">
            <a:spAutoFit/>
          </a:bodyPr>
          <a:lstStyle/>
          <a:p>
            <a:r>
              <a:rPr lang="en-US" sz="1200"/>
              <a:t>First preimage</a:t>
            </a:r>
          </a:p>
        </p:txBody>
      </p:sp>
      <p:pic>
        <p:nvPicPr>
          <p:cNvPr id="23" name="Picture 22"/>
          <p:cNvPicPr>
            <a:picLocks noChangeAspect="1"/>
          </p:cNvPicPr>
          <p:nvPr/>
        </p:nvPicPr>
        <p:blipFill>
          <a:blip r:embed="rId12"/>
          <a:stretch>
            <a:fillRect/>
          </a:stretch>
        </p:blipFill>
        <p:spPr>
          <a:xfrm>
            <a:off x="4255551" y="5123917"/>
            <a:ext cx="4672549" cy="784988"/>
          </a:xfrm>
          <a:prstGeom prst="rect">
            <a:avLst/>
          </a:prstGeom>
          <a:solidFill>
            <a:schemeClr val="accent6">
              <a:lumMod val="40000"/>
              <a:lumOff val="60000"/>
            </a:schemeClr>
          </a:solidFill>
          <a:ln>
            <a:solidFill>
              <a:schemeClr val="accent6">
                <a:lumMod val="40000"/>
                <a:lumOff val="60000"/>
              </a:schemeClr>
            </a:solidFill>
          </a:ln>
        </p:spPr>
      </p:pic>
      <p:grpSp>
        <p:nvGrpSpPr>
          <p:cNvPr id="6" name="Group 5"/>
          <p:cNvGrpSpPr/>
          <p:nvPr/>
        </p:nvGrpSpPr>
        <p:grpSpPr>
          <a:xfrm>
            <a:off x="0" y="4968933"/>
            <a:ext cx="4274106" cy="1209889"/>
            <a:chOff x="0" y="4968933"/>
            <a:chExt cx="4274106" cy="1209889"/>
          </a:xfrm>
        </p:grpSpPr>
        <p:sp>
          <p:nvSpPr>
            <p:cNvPr id="2" name="Rounded Rectangle 1"/>
            <p:cNvSpPr/>
            <p:nvPr/>
          </p:nvSpPr>
          <p:spPr bwMode="auto">
            <a:xfrm>
              <a:off x="197224" y="5123917"/>
              <a:ext cx="3818964" cy="882436"/>
            </a:xfrm>
            <a:prstGeom prst="roundRect">
              <a:avLst/>
            </a:prstGeom>
            <a:solidFill>
              <a:srgbClr val="FFFFCC"/>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Use with care!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 name="Picture 2" descr="Personal Information of 600 Million Cardholders ..."/>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4968933"/>
              <a:ext cx="4274106" cy="1209889"/>
            </a:xfrm>
            <a:prstGeom prst="rect">
              <a:avLst/>
            </a:prstGeom>
          </p:spPr>
        </p:pic>
        <p:sp>
          <p:nvSpPr>
            <p:cNvPr id="4" name="TextBox 3"/>
            <p:cNvSpPr txBox="1"/>
            <p:nvPr/>
          </p:nvSpPr>
          <p:spPr>
            <a:xfrm>
              <a:off x="311101" y="5481689"/>
              <a:ext cx="3653564" cy="461665"/>
            </a:xfrm>
            <a:prstGeom prst="rect">
              <a:avLst/>
            </a:prstGeom>
            <a:noFill/>
          </p:spPr>
          <p:txBody>
            <a:bodyPr wrap="none" rtlCol="0">
              <a:spAutoFit/>
            </a:bodyPr>
            <a:lstStyle/>
            <a:p>
              <a:r>
                <a:rPr lang="en-US" sz="2400" b="1"/>
                <a:t>Use only where allowed</a:t>
              </a:r>
            </a:p>
          </p:txBody>
        </p:sp>
      </p:grpSp>
    </p:spTree>
    <p:extLst>
      <p:ext uri="{BB962C8B-B14F-4D97-AF65-F5344CB8AC3E}">
        <p14:creationId xmlns:p14="http://schemas.microsoft.com/office/powerpoint/2010/main" val="308612363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Crypto-Hash functions</a:t>
            </a:r>
          </a:p>
        </p:txBody>
      </p:sp>
      <p:sp>
        <p:nvSpPr>
          <p:cNvPr id="3" name="Content Placeholder 2"/>
          <p:cNvSpPr>
            <a:spLocks noGrp="1"/>
          </p:cNvSpPr>
          <p:nvPr>
            <p:ph idx="1"/>
          </p:nvPr>
        </p:nvSpPr>
        <p:spPr>
          <a:xfrm>
            <a:off x="457199" y="1149350"/>
            <a:ext cx="8471647" cy="4981575"/>
          </a:xfrm>
        </p:spPr>
        <p:txBody>
          <a:bodyPr/>
          <a:lstStyle/>
          <a:p>
            <a:r>
              <a:rPr lang="en-US" b="1"/>
              <a:t>Introduction to cryptographic hash</a:t>
            </a:r>
          </a:p>
          <a:p>
            <a:r>
              <a:rPr lang="en-US">
                <a:solidFill>
                  <a:srgbClr val="0000FF"/>
                </a:solidFill>
              </a:rPr>
              <a:t>Integrity: collision-resistance</a:t>
            </a:r>
          </a:p>
          <a:p>
            <a:pPr lvl="1"/>
            <a:r>
              <a:rPr lang="en-US">
                <a:solidFill>
                  <a:srgbClr val="0000FF"/>
                </a:solidFill>
              </a:rPr>
              <a:t>Hash h(m) allows verification of m</a:t>
            </a:r>
          </a:p>
          <a:p>
            <a:pPr lvl="1"/>
            <a:r>
              <a:rPr lang="en-US">
                <a:solidFill>
                  <a:srgbClr val="0000FF"/>
                </a:solidFill>
              </a:rPr>
              <a:t>Applications: file distribution, signing, </a:t>
            </a:r>
            <a:r>
              <a:rPr lang="en-US" err="1">
                <a:solidFill>
                  <a:srgbClr val="0000FF"/>
                </a:solidFill>
              </a:rPr>
              <a:t>blockchains</a:t>
            </a:r>
            <a:r>
              <a:rPr lang="en-US">
                <a:solidFill>
                  <a:srgbClr val="0000FF"/>
                </a:solidFill>
              </a:rPr>
              <a:t>,...</a:t>
            </a:r>
          </a:p>
          <a:p>
            <a:r>
              <a:rPr lang="en-US">
                <a:solidFill>
                  <a:srgbClr val="7030A0"/>
                </a:solidFill>
              </a:rPr>
              <a:t>Confidentiality: one-way functions (OWF) </a:t>
            </a:r>
          </a:p>
          <a:p>
            <a:pPr lvl="1"/>
            <a:r>
              <a:rPr lang="en-US">
                <a:solidFill>
                  <a:srgbClr val="7030A0"/>
                </a:solidFill>
              </a:rPr>
              <a:t>OWF-hash h(m) does not expose m</a:t>
            </a:r>
          </a:p>
          <a:p>
            <a:r>
              <a:rPr lang="en-US">
                <a:solidFill>
                  <a:srgbClr val="FF00FF"/>
                </a:solidFill>
              </a:rPr>
              <a:t>Pseudo-randomness</a:t>
            </a:r>
          </a:p>
          <a:p>
            <a:pPr lvl="1"/>
            <a:r>
              <a:rPr lang="en-US">
                <a:solidFill>
                  <a:srgbClr val="FF00FF"/>
                </a:solidFill>
              </a:rPr>
              <a:t>If m is ‘sufficiently random’,</a:t>
            </a:r>
            <a:br>
              <a:rPr lang="en-US">
                <a:solidFill>
                  <a:srgbClr val="FF00FF"/>
                </a:solidFill>
              </a:rPr>
            </a:br>
            <a:r>
              <a:rPr lang="en-US">
                <a:solidFill>
                  <a:srgbClr val="FF00FF"/>
                </a:solidFill>
              </a:rPr>
              <a:t>then h(m) is pseudorandom</a:t>
            </a:r>
            <a:br>
              <a:rPr lang="en-US"/>
            </a:br>
            <a:endParaRPr lang="en-US"/>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a:t>
            </a:fld>
            <a:endParaRPr lang="en-US" altLang="en-US"/>
          </a:p>
        </p:txBody>
      </p:sp>
    </p:spTree>
    <p:extLst>
      <p:ext uri="{BB962C8B-B14F-4D97-AF65-F5344CB8AC3E}">
        <p14:creationId xmlns:p14="http://schemas.microsoft.com/office/powerpoint/2010/main" val="3432881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CRHF/SPR vs. Applications</a:t>
            </a:r>
          </a:p>
        </p:txBody>
      </p:sp>
      <p:sp>
        <p:nvSpPr>
          <p:cNvPr id="3" name="Content Placeholder 2"/>
          <p:cNvSpPr>
            <a:spLocks noGrp="1"/>
          </p:cNvSpPr>
          <p:nvPr>
            <p:ph idx="1"/>
          </p:nvPr>
        </p:nvSpPr>
        <p:spPr>
          <a:xfrm>
            <a:off x="388938" y="911549"/>
            <a:ext cx="8229600" cy="3539191"/>
          </a:xfrm>
        </p:spPr>
        <p:txBody>
          <a:bodyPr/>
          <a:lstStyle/>
          <a:p>
            <a:r>
              <a:rPr lang="en-US" sz="2800"/>
              <a:t>CRHF secure for signing, </a:t>
            </a:r>
            <a:r>
              <a:rPr lang="en-US" sz="2800" err="1"/>
              <a:t>sw</a:t>
            </a:r>
            <a:r>
              <a:rPr lang="en-US" sz="2800"/>
              <a:t>-distribution</a:t>
            </a:r>
          </a:p>
          <a:p>
            <a:r>
              <a:rPr lang="en-US" sz="2800"/>
              <a:t>How about SPR hash (weak-CRHF)? </a:t>
            </a:r>
          </a:p>
          <a:p>
            <a:pPr lvl="1"/>
            <a:r>
              <a:rPr lang="en-US" sz="2400"/>
              <a:t>SW-distribution? </a:t>
            </a:r>
          </a:p>
          <a:p>
            <a:pPr lvl="1"/>
            <a:r>
              <a:rPr lang="en-US" sz="2400"/>
              <a:t>Hash-then-sign? </a:t>
            </a:r>
          </a:p>
          <a:p>
            <a:r>
              <a:rPr lang="en-US" sz="2800"/>
              <a:t>Why? </a:t>
            </a:r>
          </a:p>
          <a:p>
            <a:pPr lvl="1"/>
            <a:r>
              <a:rPr lang="en-US" sz="2400"/>
              <a:t>Attacker can’t impact </a:t>
            </a:r>
            <a:r>
              <a:rPr lang="en-US" sz="2400" err="1"/>
              <a:t>sw</a:t>
            </a:r>
            <a:r>
              <a:rPr lang="en-US" sz="2400"/>
              <a:t> to be distributed</a:t>
            </a:r>
          </a:p>
          <a:p>
            <a:pPr lvl="1"/>
            <a:r>
              <a:rPr lang="en-US" sz="2400"/>
              <a:t>But… attacker may be able to impact signed </a:t>
            </a:r>
            <a:r>
              <a:rPr lang="en-US" sz="2400" err="1"/>
              <a:t>msg</a:t>
            </a:r>
            <a:r>
              <a:rPr lang="en-US" sz="2400"/>
              <a:t>!</a:t>
            </a:r>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20</a:t>
            </a:fld>
            <a:endParaRPr lang="en-US" altLang="en-US"/>
          </a:p>
        </p:txBody>
      </p:sp>
      <p:sp>
        <p:nvSpPr>
          <p:cNvPr id="29" name="Line 12"/>
          <p:cNvSpPr>
            <a:spLocks noChangeShapeType="1"/>
          </p:cNvSpPr>
          <p:nvPr/>
        </p:nvSpPr>
        <p:spPr bwMode="auto">
          <a:xfrm>
            <a:off x="1610682" y="5832020"/>
            <a:ext cx="5076989" cy="4071"/>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pic>
        <p:nvPicPr>
          <p:cNvPr id="30"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94" y="4839504"/>
            <a:ext cx="763588" cy="1163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30" descr="Connecting the dots (I): snake eyes | tales of wander"/>
          <p:cNvPicPr>
            <a:picLocks noChangeAspect="1"/>
          </p:cNvPicPr>
          <p:nvPr/>
        </p:nvPicPr>
        <p:blipFill rotWithShape="1">
          <a:blip r:embed="rId3">
            <a:extLst>
              <a:ext uri="{28A0092B-C50C-407E-A947-70E740481C1C}">
                <a14:useLocalDpi xmlns:a14="http://schemas.microsoft.com/office/drawing/2010/main" val="0"/>
              </a:ext>
            </a:extLst>
          </a:blip>
          <a:srcRect t="52956" r="81176"/>
          <a:stretch/>
        </p:blipFill>
        <p:spPr>
          <a:xfrm flipH="1">
            <a:off x="6687671" y="4888506"/>
            <a:ext cx="1434354" cy="1114636"/>
          </a:xfrm>
          <a:prstGeom prst="rect">
            <a:avLst/>
          </a:prstGeom>
        </p:spPr>
      </p:pic>
      <p:sp>
        <p:nvSpPr>
          <p:cNvPr id="32" name="TextBox 31"/>
          <p:cNvSpPr txBox="1"/>
          <p:nvPr/>
        </p:nvSpPr>
        <p:spPr>
          <a:xfrm>
            <a:off x="3621741" y="4922497"/>
            <a:ext cx="1787669" cy="369332"/>
          </a:xfrm>
          <a:prstGeom prst="rect">
            <a:avLst/>
          </a:prstGeom>
          <a:noFill/>
        </p:spPr>
        <p:txBody>
          <a:bodyPr wrap="none" rtlCol="0">
            <a:spAutoFit/>
          </a:bodyPr>
          <a:lstStyle/>
          <a:p>
            <a:r>
              <a:rPr lang="en-US"/>
              <a:t>Will/Contract/…</a:t>
            </a:r>
          </a:p>
        </p:txBody>
      </p:sp>
      <p:sp>
        <p:nvSpPr>
          <p:cNvPr id="33" name="Line 12"/>
          <p:cNvSpPr>
            <a:spLocks noChangeShapeType="1"/>
          </p:cNvSpPr>
          <p:nvPr/>
        </p:nvSpPr>
        <p:spPr bwMode="auto">
          <a:xfrm flipH="1">
            <a:off x="1524000" y="5287758"/>
            <a:ext cx="5076989" cy="4071"/>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35" name="TextBox 34"/>
          <p:cNvSpPr txBox="1"/>
          <p:nvPr/>
        </p:nvSpPr>
        <p:spPr>
          <a:xfrm>
            <a:off x="3303312" y="5434535"/>
            <a:ext cx="2787943" cy="369332"/>
          </a:xfrm>
          <a:prstGeom prst="rect">
            <a:avLst/>
          </a:prstGeom>
          <a:noFill/>
        </p:spPr>
        <p:txBody>
          <a:bodyPr wrap="none" rtlCol="0">
            <a:spAutoFit/>
          </a:bodyPr>
          <a:lstStyle/>
          <a:p>
            <a:r>
              <a:rPr lang="en-US" err="1"/>
              <a:t>Sign</a:t>
            </a:r>
            <a:r>
              <a:rPr lang="en-US" baseline="-25000" err="1"/>
              <a:t>A</a:t>
            </a:r>
            <a:r>
              <a:rPr lang="en-US"/>
              <a:t>(h(Will/Contract/…))</a:t>
            </a:r>
          </a:p>
        </p:txBody>
      </p:sp>
    </p:spTree>
    <p:extLst>
      <p:ext uri="{BB962C8B-B14F-4D97-AF65-F5344CB8AC3E}">
        <p14:creationId xmlns:p14="http://schemas.microsoft.com/office/powerpoint/2010/main" val="2358731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477762" cy="779462"/>
          </a:xfrm>
        </p:spPr>
        <p:txBody>
          <a:bodyPr/>
          <a:lstStyle/>
          <a:p>
            <a:r>
              <a:rPr lang="en-US"/>
              <a:t>SPR: collisions to </a:t>
            </a:r>
            <a:r>
              <a:rPr lang="en-US" b="1"/>
              <a:t>chosen</a:t>
            </a:r>
            <a:r>
              <a:rPr lang="en-US"/>
              <a:t> message</a:t>
            </a:r>
          </a:p>
        </p:txBody>
      </p:sp>
      <p:sp>
        <p:nvSpPr>
          <p:cNvPr id="3" name="Content Placeholder 2"/>
          <p:cNvSpPr>
            <a:spLocks noGrp="1"/>
          </p:cNvSpPr>
          <p:nvPr>
            <p:ph idx="1"/>
          </p:nvPr>
        </p:nvSpPr>
        <p:spPr>
          <a:xfrm>
            <a:off x="388938" y="911549"/>
            <a:ext cx="8229600" cy="3539191"/>
          </a:xfrm>
        </p:spPr>
        <p:txBody>
          <a:bodyPr/>
          <a:lstStyle/>
          <a:p>
            <a:r>
              <a:rPr lang="en-US" sz="2400"/>
              <a:t>Or: Alice and Mal, the corrupt lawyer</a:t>
            </a:r>
          </a:p>
          <a:p>
            <a:r>
              <a:rPr lang="en-US" sz="2400"/>
              <a:t>Mal finds two `colliding wills’, </a:t>
            </a:r>
            <a:r>
              <a:rPr lang="en-US" sz="2400" err="1"/>
              <a:t>GoodW</a:t>
            </a:r>
            <a:r>
              <a:rPr lang="en-US" sz="2400"/>
              <a:t> and </a:t>
            </a:r>
            <a:r>
              <a:rPr lang="en-US" sz="2400" err="1"/>
              <a:t>BadW</a:t>
            </a:r>
            <a:r>
              <a:rPr lang="en-US" sz="2400"/>
              <a:t>: </a:t>
            </a:r>
          </a:p>
          <a:p>
            <a:pPr lvl="1"/>
            <a:r>
              <a:rPr lang="en-US" sz="2000" err="1"/>
              <a:t>GoodW</a:t>
            </a:r>
            <a:r>
              <a:rPr lang="en-US" sz="2000"/>
              <a:t>: contents agreeable to Alice</a:t>
            </a:r>
          </a:p>
          <a:p>
            <a:pPr lvl="1"/>
            <a:r>
              <a:rPr lang="en-US" sz="2000">
                <a:solidFill>
                  <a:srgbClr val="FF0000"/>
                </a:solidFill>
              </a:rPr>
              <a:t>h(</a:t>
            </a:r>
            <a:r>
              <a:rPr lang="en-US" sz="2000" err="1">
                <a:solidFill>
                  <a:srgbClr val="FF0000"/>
                </a:solidFill>
              </a:rPr>
              <a:t>GoodW</a:t>
            </a:r>
            <a:r>
              <a:rPr lang="en-US" sz="2000">
                <a:solidFill>
                  <a:srgbClr val="FF0000"/>
                </a:solidFill>
              </a:rPr>
              <a:t>)=h(</a:t>
            </a:r>
            <a:r>
              <a:rPr lang="en-US" sz="2000" err="1">
                <a:solidFill>
                  <a:srgbClr val="FF0000"/>
                </a:solidFill>
              </a:rPr>
              <a:t>BadW</a:t>
            </a:r>
            <a:r>
              <a:rPr lang="en-US" sz="2000">
                <a:solidFill>
                  <a:srgbClr val="FF0000"/>
                </a:solidFill>
              </a:rPr>
              <a:t>)</a:t>
            </a:r>
          </a:p>
          <a:p>
            <a:pPr lvl="1"/>
            <a:r>
              <a:rPr lang="en-US" sz="2000"/>
              <a:t>Alice Signs good will: </a:t>
            </a:r>
            <a:r>
              <a:rPr lang="en-US" sz="2000" err="1"/>
              <a:t>Sign</a:t>
            </a:r>
            <a:r>
              <a:rPr lang="en-US" sz="2000" baseline="-25000" err="1"/>
              <a:t>A</a:t>
            </a:r>
            <a:r>
              <a:rPr lang="en-US" sz="2000"/>
              <a:t>(h(</a:t>
            </a:r>
            <a:r>
              <a:rPr lang="en-US" sz="2000" err="1"/>
              <a:t>GoodW</a:t>
            </a:r>
            <a:r>
              <a:rPr lang="en-US" sz="2000"/>
              <a:t>)) </a:t>
            </a:r>
            <a:br>
              <a:rPr lang="en-US" sz="2000"/>
            </a:br>
            <a:br>
              <a:rPr lang="en-US" sz="2000"/>
            </a:br>
            <a:br>
              <a:rPr lang="en-US" sz="2000"/>
            </a:br>
            <a:br>
              <a:rPr lang="en-US" sz="2000"/>
            </a:br>
            <a:br>
              <a:rPr lang="en-US" sz="2000"/>
            </a:br>
            <a:endParaRPr lang="en-US" sz="2000"/>
          </a:p>
          <a:p>
            <a:r>
              <a:rPr lang="en-US" sz="2400"/>
              <a:t>Later… Mal presents to the court:  </a:t>
            </a:r>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21</a:t>
            </a:fld>
            <a:endParaRPr lang="en-US" altLang="en-US"/>
          </a:p>
        </p:txBody>
      </p:sp>
      <p:sp>
        <p:nvSpPr>
          <p:cNvPr id="29" name="Line 12"/>
          <p:cNvSpPr>
            <a:spLocks noChangeShapeType="1"/>
          </p:cNvSpPr>
          <p:nvPr/>
        </p:nvSpPr>
        <p:spPr bwMode="auto">
          <a:xfrm>
            <a:off x="1610682" y="3994252"/>
            <a:ext cx="5076989" cy="4071"/>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pic>
        <p:nvPicPr>
          <p:cNvPr id="30"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94" y="3001736"/>
            <a:ext cx="763588" cy="1163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30" descr="Connecting the dots (I): snake eyes | tales of wander"/>
          <p:cNvPicPr>
            <a:picLocks noChangeAspect="1"/>
          </p:cNvPicPr>
          <p:nvPr/>
        </p:nvPicPr>
        <p:blipFill rotWithShape="1">
          <a:blip r:embed="rId3">
            <a:extLst>
              <a:ext uri="{28A0092B-C50C-407E-A947-70E740481C1C}">
                <a14:useLocalDpi xmlns:a14="http://schemas.microsoft.com/office/drawing/2010/main" val="0"/>
              </a:ext>
            </a:extLst>
          </a:blip>
          <a:srcRect t="52956" r="81176"/>
          <a:stretch/>
        </p:blipFill>
        <p:spPr>
          <a:xfrm flipH="1">
            <a:off x="6687671" y="3050738"/>
            <a:ext cx="1434354" cy="1114636"/>
          </a:xfrm>
          <a:prstGeom prst="rect">
            <a:avLst/>
          </a:prstGeom>
        </p:spPr>
      </p:pic>
      <p:sp>
        <p:nvSpPr>
          <p:cNvPr id="32" name="TextBox 31"/>
          <p:cNvSpPr txBox="1"/>
          <p:nvPr/>
        </p:nvSpPr>
        <p:spPr>
          <a:xfrm>
            <a:off x="2828502" y="3101467"/>
            <a:ext cx="2916824" cy="369332"/>
          </a:xfrm>
          <a:prstGeom prst="rect">
            <a:avLst/>
          </a:prstGeom>
          <a:noFill/>
        </p:spPr>
        <p:txBody>
          <a:bodyPr wrap="none" rtlCol="0">
            <a:spAutoFit/>
          </a:bodyPr>
          <a:lstStyle/>
          <a:p>
            <a:r>
              <a:rPr lang="en-US" err="1"/>
              <a:t>GoodW</a:t>
            </a:r>
            <a:r>
              <a:rPr lang="en-US"/>
              <a:t>: ‘I leave all to Bob’</a:t>
            </a:r>
          </a:p>
        </p:txBody>
      </p:sp>
      <p:sp>
        <p:nvSpPr>
          <p:cNvPr id="33" name="Line 12"/>
          <p:cNvSpPr>
            <a:spLocks noChangeShapeType="1"/>
          </p:cNvSpPr>
          <p:nvPr/>
        </p:nvSpPr>
        <p:spPr bwMode="auto">
          <a:xfrm flipH="1">
            <a:off x="1524000" y="3449990"/>
            <a:ext cx="5076989" cy="4071"/>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35" name="TextBox 34"/>
          <p:cNvSpPr txBox="1"/>
          <p:nvPr/>
        </p:nvSpPr>
        <p:spPr>
          <a:xfrm>
            <a:off x="3303312" y="3596767"/>
            <a:ext cx="1967205" cy="369332"/>
          </a:xfrm>
          <a:prstGeom prst="rect">
            <a:avLst/>
          </a:prstGeom>
          <a:noFill/>
        </p:spPr>
        <p:txBody>
          <a:bodyPr wrap="none" rtlCol="0">
            <a:spAutoFit/>
          </a:bodyPr>
          <a:lstStyle/>
          <a:p>
            <a:r>
              <a:rPr lang="en-US" err="1"/>
              <a:t>Sign</a:t>
            </a:r>
            <a:r>
              <a:rPr lang="en-US" baseline="-25000" err="1"/>
              <a:t>A</a:t>
            </a:r>
            <a:r>
              <a:rPr lang="en-US"/>
              <a:t>(h(</a:t>
            </a:r>
            <a:r>
              <a:rPr lang="en-US" err="1"/>
              <a:t>GoodW</a:t>
            </a:r>
            <a:r>
              <a:rPr lang="en-US"/>
              <a:t>))</a:t>
            </a:r>
          </a:p>
        </p:txBody>
      </p:sp>
      <p:pic>
        <p:nvPicPr>
          <p:cNvPr id="12" name="תמונה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745885" y="3286133"/>
            <a:ext cx="683004" cy="683004"/>
          </a:xfrm>
          <a:prstGeom prst="rect">
            <a:avLst/>
          </a:prstGeom>
        </p:spPr>
      </p:pic>
      <p:sp>
        <p:nvSpPr>
          <p:cNvPr id="8" name="Cloud Callout 7"/>
          <p:cNvSpPr/>
          <p:nvPr/>
        </p:nvSpPr>
        <p:spPr bwMode="auto">
          <a:xfrm>
            <a:off x="6997277" y="2241173"/>
            <a:ext cx="1869424" cy="1138518"/>
          </a:xfrm>
          <a:prstGeom prst="cloudCallout">
            <a:avLst>
              <a:gd name="adj1" fmla="val -41091"/>
              <a:gd name="adj2" fmla="val 57776"/>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solidFill>
                  <a:srgbClr val="FF0000"/>
                </a:solidFill>
                <a:latin typeface="Arial" pitchFamily="34" charset="0"/>
                <a:cs typeface="Arial" pitchFamily="34" charset="0"/>
              </a:rPr>
              <a:t>h(</a:t>
            </a:r>
            <a:r>
              <a:rPr lang="en-US" err="1">
                <a:solidFill>
                  <a:srgbClr val="FF0000"/>
                </a:solidFill>
                <a:latin typeface="Arial" pitchFamily="34" charset="0"/>
                <a:cs typeface="Arial" pitchFamily="34" charset="0"/>
              </a:rPr>
              <a:t>GoodP</a:t>
            </a:r>
            <a:r>
              <a:rPr lang="en-US">
                <a:solidFill>
                  <a:srgbClr val="FF0000"/>
                </a:solidFill>
                <a:latin typeface="Arial" pitchFamily="34" charset="0"/>
                <a:cs typeface="Arial" pitchFamily="34" charset="0"/>
              </a:rPr>
              <a:t>)=h(</a:t>
            </a:r>
            <a:r>
              <a:rPr lang="en-US" err="1">
                <a:solidFill>
                  <a:srgbClr val="FF0000"/>
                </a:solidFill>
                <a:latin typeface="Arial" pitchFamily="34" charset="0"/>
                <a:cs typeface="Arial" pitchFamily="34" charset="0"/>
              </a:rPr>
              <a:t>BadP</a:t>
            </a:r>
            <a:r>
              <a:rPr lang="en-US">
                <a:latin typeface="Arial"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Line 12"/>
          <p:cNvSpPr>
            <a:spLocks noChangeShapeType="1"/>
          </p:cNvSpPr>
          <p:nvPr/>
        </p:nvSpPr>
        <p:spPr bwMode="auto">
          <a:xfrm>
            <a:off x="1610682" y="5845156"/>
            <a:ext cx="5076989" cy="4071"/>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pic>
        <p:nvPicPr>
          <p:cNvPr id="18" name="Picture 17" descr="Connecting the dots (I): snake eyes | tales of wander"/>
          <p:cNvPicPr>
            <a:picLocks noChangeAspect="1"/>
          </p:cNvPicPr>
          <p:nvPr/>
        </p:nvPicPr>
        <p:blipFill rotWithShape="1">
          <a:blip r:embed="rId3">
            <a:extLst>
              <a:ext uri="{28A0092B-C50C-407E-A947-70E740481C1C}">
                <a14:useLocalDpi xmlns:a14="http://schemas.microsoft.com/office/drawing/2010/main" val="0"/>
              </a:ext>
            </a:extLst>
          </a:blip>
          <a:srcRect t="52956" r="81176"/>
          <a:stretch/>
        </p:blipFill>
        <p:spPr>
          <a:xfrm flipH="1">
            <a:off x="6687671" y="4901642"/>
            <a:ext cx="1434354" cy="1114636"/>
          </a:xfrm>
          <a:prstGeom prst="rect">
            <a:avLst/>
          </a:prstGeom>
        </p:spPr>
      </p:pic>
      <p:sp>
        <p:nvSpPr>
          <p:cNvPr id="19" name="TextBox 18"/>
          <p:cNvSpPr txBox="1"/>
          <p:nvPr/>
        </p:nvSpPr>
        <p:spPr>
          <a:xfrm>
            <a:off x="1844900" y="4952371"/>
            <a:ext cx="4463722" cy="646331"/>
          </a:xfrm>
          <a:prstGeom prst="rect">
            <a:avLst/>
          </a:prstGeom>
          <a:noFill/>
        </p:spPr>
        <p:txBody>
          <a:bodyPr wrap="none" rtlCol="0">
            <a:spAutoFit/>
          </a:bodyPr>
          <a:lstStyle/>
          <a:p>
            <a:r>
              <a:rPr lang="en-US" err="1">
                <a:solidFill>
                  <a:srgbClr val="FF0000"/>
                </a:solidFill>
              </a:rPr>
              <a:t>BadW</a:t>
            </a:r>
            <a:r>
              <a:rPr lang="en-US">
                <a:solidFill>
                  <a:srgbClr val="FF0000"/>
                </a:solidFill>
              </a:rPr>
              <a:t>: ‘I leave all to Mal’, </a:t>
            </a:r>
            <a:r>
              <a:rPr lang="en-US" err="1">
                <a:solidFill>
                  <a:srgbClr val="FF0000"/>
                </a:solidFill>
              </a:rPr>
              <a:t>Sign</a:t>
            </a:r>
            <a:r>
              <a:rPr lang="en-US" baseline="-25000" err="1">
                <a:solidFill>
                  <a:srgbClr val="FF0000"/>
                </a:solidFill>
              </a:rPr>
              <a:t>A</a:t>
            </a:r>
            <a:r>
              <a:rPr lang="en-US">
                <a:solidFill>
                  <a:srgbClr val="FF0000"/>
                </a:solidFill>
              </a:rPr>
              <a:t>(h(</a:t>
            </a:r>
            <a:r>
              <a:rPr lang="en-US" err="1">
                <a:solidFill>
                  <a:srgbClr val="FF0000"/>
                </a:solidFill>
              </a:rPr>
              <a:t>BadW</a:t>
            </a:r>
            <a:r>
              <a:rPr lang="en-US">
                <a:solidFill>
                  <a:srgbClr val="FF0000"/>
                </a:solidFill>
              </a:rPr>
              <a:t>))</a:t>
            </a:r>
          </a:p>
          <a:p>
            <a:r>
              <a:rPr lang="en-US"/>
              <a:t> </a:t>
            </a:r>
          </a:p>
        </p:txBody>
      </p:sp>
      <p:sp>
        <p:nvSpPr>
          <p:cNvPr id="20" name="Line 12"/>
          <p:cNvSpPr>
            <a:spLocks noChangeShapeType="1"/>
          </p:cNvSpPr>
          <p:nvPr/>
        </p:nvSpPr>
        <p:spPr bwMode="auto">
          <a:xfrm flipH="1">
            <a:off x="1524000" y="5300894"/>
            <a:ext cx="5076989" cy="4071"/>
          </a:xfrm>
          <a:prstGeom prst="line">
            <a:avLst/>
          </a:prstGeom>
          <a:noFill/>
          <a:ln w="381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21" name="TextBox 20"/>
          <p:cNvSpPr txBox="1"/>
          <p:nvPr/>
        </p:nvSpPr>
        <p:spPr>
          <a:xfrm>
            <a:off x="3303312" y="5447671"/>
            <a:ext cx="697627" cy="369332"/>
          </a:xfrm>
          <a:prstGeom prst="rect">
            <a:avLst/>
          </a:prstGeom>
          <a:noFill/>
        </p:spPr>
        <p:txBody>
          <a:bodyPr wrap="none" rtlCol="0">
            <a:spAutoFit/>
          </a:bodyPr>
          <a:lstStyle/>
          <a:p>
            <a:r>
              <a:rPr lang="en-US"/>
              <a:t>$$$$</a:t>
            </a:r>
          </a:p>
        </p:txBody>
      </p:sp>
      <p:pic>
        <p:nvPicPr>
          <p:cNvPr id="22" name="תמונה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745885" y="5137037"/>
            <a:ext cx="683004" cy="683004"/>
          </a:xfrm>
          <a:prstGeom prst="rect">
            <a:avLst/>
          </a:prstGeom>
        </p:spPr>
      </p:pic>
      <p:pic>
        <p:nvPicPr>
          <p:cNvPr id="9" name="Picture 8" descr="María Luisa Moreno-Torres: “Creo que la UMA no tiene buen ..."/>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863" y="5040726"/>
            <a:ext cx="1147482" cy="980739"/>
          </a:xfrm>
          <a:prstGeom prst="rect">
            <a:avLst/>
          </a:prstGeom>
        </p:spPr>
      </p:pic>
      <p:sp>
        <p:nvSpPr>
          <p:cNvPr id="10" name="Rounded Rectangle 9"/>
          <p:cNvSpPr/>
          <p:nvPr/>
        </p:nvSpPr>
        <p:spPr bwMode="auto">
          <a:xfrm>
            <a:off x="3541059" y="1057275"/>
            <a:ext cx="5145741" cy="93744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2400">
                <a:solidFill>
                  <a:schemeClr val="accent1">
                    <a:lumMod val="20000"/>
                    <a:lumOff val="80000"/>
                  </a:schemeClr>
                </a:solidFill>
                <a:latin typeface="Arial" pitchFamily="34" charset="0"/>
                <a:cs typeface="Arial" pitchFamily="34" charset="0"/>
              </a:rPr>
              <a:t>Is such attack realistic, </a:t>
            </a:r>
            <a:br>
              <a:rPr lang="en-US" sz="2400">
                <a:solidFill>
                  <a:schemeClr val="accent1">
                    <a:lumMod val="20000"/>
                    <a:lumOff val="80000"/>
                  </a:schemeClr>
                </a:solidFill>
                <a:latin typeface="Arial" pitchFamily="34" charset="0"/>
                <a:cs typeface="Arial" pitchFamily="34" charset="0"/>
              </a:rPr>
            </a:br>
            <a:r>
              <a:rPr lang="en-US" sz="2400">
                <a:solidFill>
                  <a:schemeClr val="accent1">
                    <a:lumMod val="20000"/>
                    <a:lumOff val="80000"/>
                  </a:schemeClr>
                </a:solidFill>
                <a:latin typeface="Arial" pitchFamily="34" charset="0"/>
                <a:cs typeface="Arial" pitchFamily="34" charset="0"/>
              </a:rPr>
              <a:t>or is SPR enough ‘in practice’? </a:t>
            </a:r>
            <a:endParaRPr kumimoji="0" lang="en-US" sz="2400" b="0" i="0" u="none" strike="noStrike" cap="none" normalizeH="0" baseline="0">
              <a:ln>
                <a:noFill/>
              </a:ln>
              <a:solidFill>
                <a:schemeClr val="accent1">
                  <a:lumMod val="20000"/>
                  <a:lumOff val="80000"/>
                </a:schemeClr>
              </a:solidFill>
              <a:effectLst/>
              <a:latin typeface="Arial" pitchFamily="34" charset="0"/>
              <a:cs typeface="Arial" pitchFamily="34" charset="0"/>
            </a:endParaRPr>
          </a:p>
        </p:txBody>
      </p:sp>
    </p:spTree>
    <p:extLst>
      <p:ext uri="{BB962C8B-B14F-4D97-AF65-F5344CB8AC3E}">
        <p14:creationId xmlns:p14="http://schemas.microsoft.com/office/powerpoint/2010/main" val="123652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animBg="1"/>
      <p:bldP spid="21"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436C348-4C06-4DFE-A34A-8D7A8F9E4A2A}"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3A4CD98E-169A-4396-B8B4-9DB42C7C82E4}" type="slidenum">
              <a:rPr lang="he-IL" altLang="en-US"/>
              <a:pPr>
                <a:defRPr/>
              </a:pPr>
              <a:t>22</a:t>
            </a:fld>
            <a:endParaRPr lang="en-US" altLang="en-US"/>
          </a:p>
        </p:txBody>
      </p:sp>
      <p:sp>
        <p:nvSpPr>
          <p:cNvPr id="62469" name="Rectangle 2"/>
          <p:cNvSpPr>
            <a:spLocks noGrp="1" noChangeArrowheads="1"/>
          </p:cNvSpPr>
          <p:nvPr>
            <p:ph type="title"/>
          </p:nvPr>
        </p:nvSpPr>
        <p:spPr>
          <a:xfrm>
            <a:off x="457199" y="228600"/>
            <a:ext cx="8421329" cy="771623"/>
          </a:xfr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SPR &amp; C</a:t>
            </a:r>
            <a:r>
              <a:rPr lang="en-GB" altLang="en-US" sz="4400"/>
              <a:t>hosen-prefix vulnerability</a:t>
            </a:r>
            <a:endParaRPr lang="en-GB" altLang="en-US"/>
          </a:p>
        </p:txBody>
      </p:sp>
      <mc:AlternateContent xmlns:mc="http://schemas.openxmlformats.org/markup-compatibility/2006" xmlns:a14="http://schemas.microsoft.com/office/drawing/2010/main">
        <mc:Choice Requires="a14">
          <p:sp>
            <p:nvSpPr>
              <p:cNvPr id="62470" name="Rectangle 3"/>
              <p:cNvSpPr>
                <a:spLocks noGrp="1" noChangeArrowheads="1"/>
              </p:cNvSpPr>
              <p:nvPr>
                <p:ph type="body" idx="1"/>
              </p:nvPr>
            </p:nvSpPr>
            <p:spPr>
              <a:xfrm>
                <a:off x="457199" y="1162301"/>
                <a:ext cx="8204200" cy="4664996"/>
              </a:xfrm>
              <a:extLst>
                <a:ext uri="{91240B29-F687-4F45-9708-019B960494DF}">
                  <a14:hiddenLine w="9525">
                    <a:solidFill>
                      <a:srgbClr val="000000"/>
                    </a:solidFill>
                    <a:round/>
                    <a:headEnd/>
                    <a:tailEnd/>
                  </a14:hiddenLine>
                </a:ext>
              </a:extLst>
            </p:spPr>
            <p:txBody>
              <a:bodyPr wrap="square" lIns="90000" tIns="46800" rIns="90000" bIns="46800">
                <a:spAutoFit/>
              </a:bodyPr>
              <a:lstStyle/>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Chosen-prefix vulnerability </a:t>
                </a:r>
                <a:r>
                  <a:rPr lang="en-GB" altLang="en-US" sz="2600"/>
                  <a:t>: </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Mal selects `prefix string’ </a:t>
                </a:r>
                <a14:m>
                  <m:oMath xmlns:m="http://schemas.openxmlformats.org/officeDocument/2006/math">
                    <m:r>
                      <a:rPr lang="en-US" altLang="en-US" sz="2800" i="1" dirty="0">
                        <a:solidFill>
                          <a:srgbClr val="000000"/>
                        </a:solidFill>
                        <a:latin typeface="Cambria Math" panose="02040503050406030204" pitchFamily="18" charset="0"/>
                        <a:ea typeface="+mn-ea"/>
                      </a:rPr>
                      <m:t>𝑝</m:t>
                    </m:r>
                  </m:oMath>
                </a14:m>
                <a:endParaRPr lang="en-GB" altLang="en-US" sz="2400"/>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Efficient </a:t>
                </a:r>
                <a:r>
                  <a:rPr lang="en-GB" altLang="en-US" sz="2400" err="1"/>
                  <a:t>alg</a:t>
                </a:r>
                <a:r>
                  <a:rPr lang="en-GB" altLang="en-US" sz="2400"/>
                  <a:t> finds :</a:t>
                </a:r>
              </a:p>
              <a:p>
                <a:pPr marL="457200" lvl="1" indent="0" defTabSz="449263" eaLnBrk="1" hangingPunct="1">
                  <a:lnSpc>
                    <a:spcPct val="90000"/>
                  </a:lnSpc>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    </a:t>
                </a:r>
                <a14:m>
                  <m:oMath xmlns:m="http://schemas.openxmlformats.org/officeDocument/2006/math">
                    <m:r>
                      <a:rPr lang="en-US" altLang="en-US" sz="2800" i="1" dirty="0">
                        <a:latin typeface="Cambria Math" panose="02040503050406030204" pitchFamily="18" charset="0"/>
                      </a:rPr>
                      <m:t>𝑥</m:t>
                    </m:r>
                    <m:r>
                      <a:rPr lang="en-US" altLang="en-US" sz="2800" i="1" dirty="0">
                        <a:latin typeface="Cambria Math" panose="02040503050406030204" pitchFamily="18" charset="0"/>
                      </a:rPr>
                      <m:t>≠</m:t>
                    </m:r>
                    <m:sSup>
                      <m:sSupPr>
                        <m:ctrlPr>
                          <a:rPr lang="en-US" altLang="en-US" sz="2800" i="1" dirty="0">
                            <a:latin typeface="Cambria Math" panose="02040503050406030204" pitchFamily="18" charset="0"/>
                          </a:rPr>
                        </m:ctrlPr>
                      </m:sSupPr>
                      <m:e>
                        <m:r>
                          <a:rPr lang="en-US" altLang="en-US" sz="2800" i="1" dirty="0">
                            <a:latin typeface="Cambria Math" panose="02040503050406030204" pitchFamily="18" charset="0"/>
                          </a:rPr>
                          <m:t>𝑥</m:t>
                        </m:r>
                      </m:e>
                      <m:sup>
                        <m:r>
                          <a:rPr lang="en-US" altLang="en-US" sz="2800" i="1" dirty="0">
                            <a:latin typeface="Cambria Math" panose="02040503050406030204" pitchFamily="18" charset="0"/>
                          </a:rPr>
                          <m:t>′</m:t>
                        </m:r>
                      </m:sup>
                    </m:sSup>
                  </m:oMath>
                </a14:m>
                <a:r>
                  <a:rPr lang="en-GB" altLang="en-US" sz="2400"/>
                  <a:t> </a:t>
                </a:r>
                <a:r>
                  <a:rPr lang="en-GB" altLang="en-US" sz="2400" err="1"/>
                  <a:t>s.t.</a:t>
                </a:r>
                <a:r>
                  <a:rPr lang="en-GB" altLang="en-US" sz="2400"/>
                  <a:t> </a:t>
                </a:r>
                <a14:m>
                  <m:oMath xmlns:m="http://schemas.openxmlformats.org/officeDocument/2006/math">
                    <m:r>
                      <a:rPr lang="en-GB" altLang="en-US" sz="2800" i="1" dirty="0" smtClean="0">
                        <a:latin typeface="Cambria Math" panose="02040503050406030204" pitchFamily="18" charset="0"/>
                      </a:rPr>
                      <m:t>h</m:t>
                    </m:r>
                    <m:r>
                      <a:rPr lang="en-GB" altLang="en-US" sz="2800" i="1" dirty="0">
                        <a:latin typeface="Cambria Math" panose="02040503050406030204" pitchFamily="18" charset="0"/>
                      </a:rPr>
                      <m:t>(</m:t>
                    </m:r>
                    <m:r>
                      <a:rPr lang="en-US" altLang="en-US" sz="2800" i="1" dirty="0">
                        <a:latin typeface="Cambria Math" panose="02040503050406030204" pitchFamily="18" charset="0"/>
                      </a:rPr>
                      <m:t>𝑝</m:t>
                    </m:r>
                    <m:r>
                      <a:rPr lang="en-US" altLang="en-US" sz="2800" i="1" dirty="0">
                        <a:latin typeface="Cambria Math" panose="02040503050406030204" pitchFamily="18" charset="0"/>
                      </a:rPr>
                      <m:t>|</m:t>
                    </m:r>
                    <m:d>
                      <m:dPr>
                        <m:begChr m:val="|"/>
                        <m:ctrlPr>
                          <a:rPr lang="en-US" altLang="en-US" sz="2800" i="1" dirty="0">
                            <a:latin typeface="Cambria Math" panose="02040503050406030204" pitchFamily="18" charset="0"/>
                          </a:rPr>
                        </m:ctrlPr>
                      </m:dPr>
                      <m:e>
                        <m:r>
                          <a:rPr lang="en-US" altLang="en-US" sz="2800" i="1" dirty="0">
                            <a:latin typeface="Cambria Math" panose="02040503050406030204" pitchFamily="18" charset="0"/>
                          </a:rPr>
                          <m:t>𝑥</m:t>
                        </m:r>
                      </m:e>
                    </m:d>
                    <m:r>
                      <a:rPr lang="en-US" altLang="en-US" sz="2800" i="1" dirty="0" smtClean="0">
                        <a:latin typeface="Cambria Math" panose="02040503050406030204" pitchFamily="18" charset="0"/>
                      </a:rPr>
                      <m:t>=</m:t>
                    </m:r>
                    <m:r>
                      <a:rPr lang="en-US" altLang="en-US" sz="2800" i="1" dirty="0">
                        <a:latin typeface="Cambria Math" panose="02040503050406030204" pitchFamily="18" charset="0"/>
                      </a:rPr>
                      <m:t>h</m:t>
                    </m:r>
                    <m:r>
                      <a:rPr lang="en-US" altLang="en-US" sz="2800" i="1" dirty="0">
                        <a:latin typeface="Cambria Math" panose="02040503050406030204" pitchFamily="18" charset="0"/>
                      </a:rPr>
                      <m:t>(</m:t>
                    </m:r>
                    <m:r>
                      <a:rPr lang="en-US" altLang="en-US" sz="2800" i="1" dirty="0">
                        <a:latin typeface="Cambria Math" panose="02040503050406030204" pitchFamily="18" charset="0"/>
                      </a:rPr>
                      <m:t>𝑝</m:t>
                    </m:r>
                    <m:r>
                      <a:rPr lang="en-US" altLang="en-US" sz="2800" i="1" dirty="0">
                        <a:latin typeface="Cambria Math" panose="02040503050406030204" pitchFamily="18" charset="0"/>
                      </a:rPr>
                      <m:t>||</m:t>
                    </m:r>
                    <m:r>
                      <a:rPr lang="en-US" altLang="en-US" sz="2800" i="1" dirty="0" smtClean="0">
                        <a:latin typeface="Cambria Math" panose="02040503050406030204" pitchFamily="18" charset="0"/>
                      </a:rPr>
                      <m:t>𝑥</m:t>
                    </m:r>
                    <m:r>
                      <a:rPr lang="en-US" altLang="en-US" sz="2800" b="0" i="1" dirty="0" smtClean="0">
                        <a:latin typeface="Cambria Math" panose="02040503050406030204" pitchFamily="18" charset="0"/>
                      </a:rPr>
                      <m:t>′</m:t>
                    </m:r>
                    <m:r>
                      <a:rPr lang="en-US" altLang="en-US" sz="2800" i="1" dirty="0">
                        <a:latin typeface="Cambria Math" panose="02040503050406030204" pitchFamily="18" charset="0"/>
                      </a:rPr>
                      <m:t>)</m:t>
                    </m:r>
                  </m:oMath>
                </a14:m>
                <a:r>
                  <a:rPr lang="en-GB" altLang="en-US" sz="2800"/>
                  <a:t> </a:t>
                </a:r>
              </a:p>
              <a:p>
                <a:pPr marL="1093788" lvl="2"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Chosen-prefix attack known for MD5, SHA1</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Or, also for </a:t>
                </a:r>
                <a:r>
                  <a:rPr lang="en-GB" altLang="en-US" sz="2200" u="sng"/>
                  <a:t>any</a:t>
                </a:r>
                <a:r>
                  <a:rPr lang="en-GB" altLang="en-US" sz="2200"/>
                  <a:t> suffix: </a:t>
                </a:r>
                <a14:m>
                  <m:oMath xmlns:m="http://schemas.openxmlformats.org/officeDocument/2006/math">
                    <m:d>
                      <m:dPr>
                        <m:ctrlPr>
                          <a:rPr lang="en-GB" altLang="en-US" sz="2400" i="1" dirty="0" smtClean="0">
                            <a:latin typeface="Cambria Math" panose="02040503050406030204" pitchFamily="18" charset="0"/>
                          </a:rPr>
                        </m:ctrlPr>
                      </m:dPr>
                      <m:e>
                        <m:r>
                          <a:rPr lang="en-GB" altLang="en-US" sz="2400" i="1" dirty="0" smtClean="0">
                            <a:latin typeface="Cambria Math" panose="02040503050406030204" pitchFamily="18" charset="0"/>
                            <a:ea typeface="Cambria Math" panose="02040503050406030204" pitchFamily="18" charset="0"/>
                          </a:rPr>
                          <m:t>∀</m:t>
                        </m:r>
                        <m:r>
                          <a:rPr lang="en-US" altLang="en-US" sz="2400" b="0" i="1" dirty="0" smtClean="0">
                            <a:latin typeface="Cambria Math" panose="02040503050406030204" pitchFamily="18" charset="0"/>
                            <a:ea typeface="Cambria Math" panose="02040503050406030204" pitchFamily="18" charset="0"/>
                          </a:rPr>
                          <m:t>𝑠</m:t>
                        </m:r>
                      </m:e>
                    </m:d>
                    <m:r>
                      <a:rPr lang="en-GB" altLang="en-US" sz="2400" i="1" dirty="0">
                        <a:latin typeface="Cambria Math" panose="02040503050406030204" pitchFamily="18" charset="0"/>
                      </a:rPr>
                      <m:t>h</m:t>
                    </m:r>
                    <m:r>
                      <a:rPr lang="en-GB" altLang="en-US" sz="2400" i="1" dirty="0">
                        <a:latin typeface="Cambria Math" panose="02040503050406030204" pitchFamily="18" charset="0"/>
                      </a:rPr>
                      <m:t>(</m:t>
                    </m:r>
                    <m:r>
                      <a:rPr lang="en-US" altLang="en-US" sz="2400" i="1" dirty="0">
                        <a:latin typeface="Cambria Math" panose="02040503050406030204" pitchFamily="18" charset="0"/>
                      </a:rPr>
                      <m:t>𝑝</m:t>
                    </m:r>
                    <m:r>
                      <a:rPr lang="en-US" altLang="en-US" sz="2400" i="1" dirty="0">
                        <a:latin typeface="Cambria Math" panose="02040503050406030204" pitchFamily="18" charset="0"/>
                      </a:rPr>
                      <m:t>|</m:t>
                    </m:r>
                    <m:d>
                      <m:dPr>
                        <m:begChr m:val="|"/>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𝑥</m:t>
                        </m:r>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𝑠</m:t>
                        </m:r>
                      </m:e>
                    </m:d>
                    <m:r>
                      <a:rPr lang="en-US" altLang="en-US" sz="2400" i="1" dirty="0">
                        <a:latin typeface="Cambria Math" panose="02040503050406030204" pitchFamily="18" charset="0"/>
                      </a:rPr>
                      <m:t>=</m:t>
                    </m:r>
                    <m:r>
                      <a:rPr lang="en-US" altLang="en-US" sz="2400" i="1" dirty="0">
                        <a:latin typeface="Cambria Math" panose="02040503050406030204" pitchFamily="18" charset="0"/>
                      </a:rPr>
                      <m:t>h</m:t>
                    </m:r>
                    <m:r>
                      <a:rPr lang="en-US" altLang="en-US" sz="2400" i="1" dirty="0">
                        <a:latin typeface="Cambria Math" panose="02040503050406030204" pitchFamily="18" charset="0"/>
                      </a:rPr>
                      <m:t>(</m:t>
                    </m:r>
                    <m:r>
                      <a:rPr lang="en-US" altLang="en-US" sz="2400" i="1" dirty="0">
                        <a:latin typeface="Cambria Math" panose="02040503050406030204" pitchFamily="18" charset="0"/>
                      </a:rPr>
                      <m:t>𝑝</m:t>
                    </m:r>
                    <m:r>
                      <a:rPr lang="en-US" altLang="en-US" sz="2400" i="1" dirty="0">
                        <a:latin typeface="Cambria Math" panose="02040503050406030204" pitchFamily="18" charset="0"/>
                      </a:rPr>
                      <m:t>|</m:t>
                    </m:r>
                    <m:d>
                      <m:dPr>
                        <m:begChr m:val="|"/>
                        <m:endChr m:val="|"/>
                        <m:ctrlPr>
                          <a:rPr lang="en-US" altLang="en-US" sz="2400" i="1" dirty="0">
                            <a:latin typeface="Cambria Math" panose="02040503050406030204" pitchFamily="18" charset="0"/>
                          </a:rPr>
                        </m:ctrlPr>
                      </m:dPr>
                      <m:e>
                        <m:sSup>
                          <m:sSupPr>
                            <m:ctrlPr>
                              <a:rPr lang="en-US" altLang="en-US" sz="2400" i="1" dirty="0">
                                <a:latin typeface="Cambria Math" panose="02040503050406030204" pitchFamily="18" charset="0"/>
                              </a:rPr>
                            </m:ctrlPr>
                          </m:sSupPr>
                          <m:e>
                            <m:r>
                              <a:rPr lang="en-US" altLang="en-US" sz="2400" i="1" dirty="0">
                                <a:latin typeface="Cambria Math" panose="02040503050406030204" pitchFamily="18" charset="0"/>
                              </a:rPr>
                              <m:t>𝑥</m:t>
                            </m:r>
                          </m:e>
                          <m:sup>
                            <m:r>
                              <a:rPr lang="en-US" altLang="en-US" sz="2400" i="1" dirty="0">
                                <a:latin typeface="Cambria Math" panose="02040503050406030204" pitchFamily="18" charset="0"/>
                              </a:rPr>
                              <m:t>′</m:t>
                            </m:r>
                          </m:sup>
                        </m:sSup>
                      </m:e>
                    </m:d>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𝑠</m:t>
                    </m:r>
                    <m:r>
                      <a:rPr lang="en-US" altLang="en-US" sz="2400" i="1" dirty="0">
                        <a:latin typeface="Cambria Math" panose="02040503050406030204" pitchFamily="18" charset="0"/>
                      </a:rPr>
                      <m:t>)</m:t>
                    </m:r>
                  </m:oMath>
                </a14:m>
                <a:r>
                  <a:rPr lang="en-GB" altLang="en-US" sz="2400"/>
                  <a:t> </a:t>
                </a:r>
                <a:endParaRPr lang="en-GB" altLang="en-US" sz="2200"/>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a:t>Hash may be SPR yet allow chosen-prefix attacks</a:t>
                </a:r>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a:solidFill>
                      <a:srgbClr val="FF0000"/>
                    </a:solidFill>
                  </a:rPr>
                  <a:t>Such attacks found for several proposed, standard crypto hash function, e.g., MD5 and SHA1</a:t>
                </a:r>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a:t>We show chosen prefix attack on </a:t>
                </a:r>
                <a:r>
                  <a:rPr lang="en-GB" altLang="en-US" sz="2600" err="1"/>
                  <a:t>HtS</a:t>
                </a:r>
                <a:endParaRPr lang="en-GB" altLang="en-US" sz="2600"/>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u="sng">
                    <a:sym typeface="Wingdings" panose="05000000000000000000" pitchFamily="2" charset="2"/>
                  </a:rPr>
                  <a:t>Example of possible attack on </a:t>
                </a:r>
                <a:r>
                  <a:rPr lang="en-GB" altLang="en-US" sz="2400" u="sng" err="1">
                    <a:sym typeface="Wingdings" panose="05000000000000000000" pitchFamily="2" charset="2"/>
                  </a:rPr>
                  <a:t>HtS</a:t>
                </a:r>
                <a:r>
                  <a:rPr lang="en-GB" altLang="en-US" sz="2400" u="sng">
                    <a:sym typeface="Wingdings" panose="05000000000000000000" pitchFamily="2" charset="2"/>
                  </a:rPr>
                  <a:t> with SPR</a:t>
                </a:r>
              </a:p>
            </p:txBody>
          </p:sp>
        </mc:Choice>
        <mc:Fallback xmlns="">
          <p:sp>
            <p:nvSpPr>
              <p:cNvPr id="62470" name="Rectangle 3"/>
              <p:cNvSpPr>
                <a:spLocks noGrp="1" noRot="1" noChangeAspect="1" noMove="1" noResize="1" noEditPoints="1" noAdjustHandles="1" noChangeArrowheads="1" noChangeShapeType="1" noTextEdit="1"/>
              </p:cNvSpPr>
              <p:nvPr>
                <p:ph type="body" idx="1"/>
              </p:nvPr>
            </p:nvSpPr>
            <p:spPr>
              <a:xfrm>
                <a:off x="457199" y="1162301"/>
                <a:ext cx="8204200" cy="4664996"/>
              </a:xfrm>
              <a:blipFill>
                <a:blip r:embed="rId3"/>
                <a:stretch>
                  <a:fillRect t="-2353" b="-2092"/>
                </a:stretch>
              </a:blipFill>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4703120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03108EF-4303-47B1-B237-20FAD3A00F89}" type="datetime1">
              <a:rPr lang="en-US" altLang="en-US" smtClean="0"/>
              <a:t>2/11/2020</a:t>
            </a:fld>
            <a:endParaRPr lang="en-US" altLang="en-US"/>
          </a:p>
        </p:txBody>
      </p:sp>
      <p:sp>
        <p:nvSpPr>
          <p:cNvPr id="6" name="Slide Number Placeholder 5"/>
          <p:cNvSpPr>
            <a:spLocks noGrp="1"/>
          </p:cNvSpPr>
          <p:nvPr>
            <p:ph type="sldNum" sz="quarter" idx="4294967295"/>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3EC9EDE4-32DB-4A8F-B37E-151F1C0FFF7A}" type="slidenum">
              <a:rPr lang="he-IL" altLang="en-US" b="0">
                <a:latin typeface="Garamond" panose="02020404030301010803" pitchFamily="18" charset="0"/>
              </a:rPr>
              <a:pPr eaLnBrk="1" hangingPunct="1"/>
              <a:t>23</a:t>
            </a:fld>
            <a:endParaRPr lang="en-US" altLang="en-US" b="0">
              <a:latin typeface="Garamond" panose="02020404030301010803" pitchFamily="18" charset="0"/>
            </a:endParaRPr>
          </a:p>
        </p:txBody>
      </p:sp>
      <p:sp>
        <p:nvSpPr>
          <p:cNvPr id="74757" name="Rectangle 2"/>
          <p:cNvSpPr>
            <a:spLocks noGrp="1" noChangeArrowheads="1"/>
          </p:cNvSpPr>
          <p:nvPr>
            <p:ph type="title"/>
          </p:nvPr>
        </p:nvSpPr>
        <p:spPr/>
        <p:txBody>
          <a:bodyPr/>
          <a:lstStyle/>
          <a:p>
            <a:pPr defTabSz="457200" eaLnBrk="1" hangingPunct="1"/>
            <a:r>
              <a:rPr lang="en-GB" altLang="en-US" sz="4000"/>
              <a:t>Chosen-prefix attack </a:t>
            </a:r>
            <a:endParaRPr lang="en-US" altLang="en-US" sz="3800"/>
          </a:p>
        </p:txBody>
      </p:sp>
      <mc:AlternateContent xmlns:mc="http://schemas.openxmlformats.org/markup-compatibility/2006" xmlns:a14="http://schemas.microsoft.com/office/drawing/2010/main">
        <mc:Choice Requires="a14">
          <p:sp>
            <p:nvSpPr>
              <p:cNvPr id="74758" name="Rectangle 3"/>
              <p:cNvSpPr>
                <a:spLocks noGrp="1" noChangeArrowheads="1"/>
              </p:cNvSpPr>
              <p:nvPr>
                <p:ph type="body" idx="1"/>
              </p:nvPr>
            </p:nvSpPr>
            <p:spPr>
              <a:xfrm>
                <a:off x="299244" y="896426"/>
                <a:ext cx="8477250" cy="5103812"/>
              </a:xfrm>
            </p:spPr>
            <p:txBody>
              <a:bodyPr/>
              <a:lstStyle/>
              <a:p>
                <a:pPr marL="411163" indent="-280988" defTabSz="457200" eaLnBrk="1" hangingPunct="1">
                  <a:lnSpc>
                    <a:spcPct val="90000"/>
                  </a:lnSpc>
                </a:pPr>
                <a:r>
                  <a:rPr lang="en-US" altLang="en-US" sz="2800"/>
                  <a:t>Let </a:t>
                </a:r>
                <a14:m>
                  <m:oMath xmlns:m="http://schemas.openxmlformats.org/officeDocument/2006/math">
                    <m:r>
                      <a:rPr lang="en-US" altLang="en-US" sz="2800" i="1" dirty="0" smtClean="0">
                        <a:latin typeface="Cambria Math" panose="02040503050406030204" pitchFamily="18" charset="0"/>
                      </a:rPr>
                      <m:t>𝑥</m:t>
                    </m:r>
                    <m:r>
                      <a:rPr lang="en-US" altLang="en-US" sz="2800" b="0" i="1" dirty="0" smtClean="0">
                        <a:latin typeface="Cambria Math" panose="02040503050406030204" pitchFamily="18" charset="0"/>
                      </a:rPr>
                      <m:t>&lt;</m:t>
                    </m:r>
                    <m:sSup>
                      <m:sSupPr>
                        <m:ctrlPr>
                          <a:rPr lang="en-US" altLang="en-US" sz="2800" i="1" dirty="0">
                            <a:latin typeface="Cambria Math" panose="02040503050406030204" pitchFamily="18" charset="0"/>
                          </a:rPr>
                        </m:ctrlPr>
                      </m:sSupPr>
                      <m:e>
                        <m:r>
                          <a:rPr lang="en-US" altLang="en-US" sz="2800" i="1" dirty="0">
                            <a:latin typeface="Cambria Math" panose="02040503050406030204" pitchFamily="18" charset="0"/>
                          </a:rPr>
                          <m:t>𝑥</m:t>
                        </m:r>
                      </m:e>
                      <m:sup>
                        <m:r>
                          <a:rPr lang="en-US" altLang="en-US" sz="2800" i="1" dirty="0">
                            <a:latin typeface="Cambria Math" panose="02040503050406030204" pitchFamily="18" charset="0"/>
                          </a:rPr>
                          <m:t>′</m:t>
                        </m:r>
                      </m:sup>
                    </m:sSup>
                  </m:oMath>
                </a14:m>
                <a:r>
                  <a:rPr lang="en-US" altLang="en-US" sz="2800">
                    <a:sym typeface="Wingdings" panose="05000000000000000000" pitchFamily="2" charset="2"/>
                  </a:rPr>
                  <a:t> be </a:t>
                </a:r>
                <a:r>
                  <a:rPr lang="en-US" altLang="en-US" sz="2800"/>
                  <a:t>collision for prefix: </a:t>
                </a:r>
                <a:r>
                  <a:rPr lang="en-US" altLang="en-US" sz="2800" i="1">
                    <a:latin typeface="Times New Roman" panose="02020603050405020304" pitchFamily="18" charset="0"/>
                    <a:cs typeface="Times New Roman" panose="02020603050405020304" pitchFamily="18" charset="0"/>
                  </a:rPr>
                  <a:t>p=</a:t>
                </a:r>
                <a:r>
                  <a:rPr lang="en-US" altLang="en-US" sz="2800"/>
                  <a:t>`Pay Mal $’</a:t>
                </a:r>
              </a:p>
              <a:p>
                <a:pPr marL="411163" indent="-280988" defTabSz="457200" eaLnBrk="1" hangingPunct="1">
                  <a:lnSpc>
                    <a:spcPct val="90000"/>
                  </a:lnSpc>
                </a:pPr>
                <a:r>
                  <a:rPr lang="en-US" altLang="en-US" sz="2800"/>
                  <a:t>Mal tricks Alice into signing him an IOU for $</a:t>
                </a:r>
                <a14:m>
                  <m:oMath xmlns:m="http://schemas.openxmlformats.org/officeDocument/2006/math">
                    <m:r>
                      <a:rPr lang="en-US" altLang="en-US" sz="2800" i="1" dirty="0">
                        <a:latin typeface="Cambria Math" panose="02040503050406030204" pitchFamily="18" charset="0"/>
                      </a:rPr>
                      <m:t>𝑥</m:t>
                    </m:r>
                  </m:oMath>
                </a14:m>
                <a:endParaRPr lang="en-US" altLang="en-US" sz="2800"/>
              </a:p>
              <a:p>
                <a:pPr marL="411163" indent="-280988" defTabSz="457200" eaLnBrk="1" hangingPunct="1">
                  <a:lnSpc>
                    <a:spcPct val="90000"/>
                  </a:lnSpc>
                </a:pPr>
                <a:r>
                  <a:rPr lang="en-US" altLang="en-US" sz="2800"/>
                  <a:t>Alice signs, </a:t>
                </a:r>
                <a:r>
                  <a:rPr lang="en-US" altLang="en-US" sz="2800">
                    <a:sym typeface="Wingdings" panose="05000000000000000000" pitchFamily="2" charset="2"/>
                  </a:rPr>
                  <a:t>sends </a:t>
                </a:r>
                <a:r>
                  <a:rPr lang="en-US" altLang="en-US" sz="2800" i="1">
                    <a:latin typeface="Times New Roman" panose="02020603050405020304" pitchFamily="18" charset="0"/>
                    <a:cs typeface="Times New Roman" panose="02020603050405020304" pitchFamily="18" charset="0"/>
                  </a:rPr>
                  <a:t>s=</a:t>
                </a:r>
                <a14:m>
                  <m:oMath xmlns:m="http://schemas.openxmlformats.org/officeDocument/2006/math">
                    <m:sSubSup>
                      <m:sSubSupPr>
                        <m:ctrlPr>
                          <a:rPr lang="en-GB" altLang="en-US" sz="2800" i="1" smtClean="0">
                            <a:latin typeface="Cambria Math" panose="02040503050406030204" pitchFamily="18" charset="0"/>
                          </a:rPr>
                        </m:ctrlPr>
                      </m:sSubSupPr>
                      <m:e>
                        <m:r>
                          <a:rPr lang="en-US" altLang="en-US" sz="2800" i="1">
                            <a:latin typeface="Cambria Math" panose="02040503050406030204" pitchFamily="18" charset="0"/>
                          </a:rPr>
                          <m:t>𝑆</m:t>
                        </m:r>
                      </m:e>
                      <m:sub>
                        <m:r>
                          <a:rPr lang="en-US" altLang="en-US" sz="2800" i="1">
                            <a:latin typeface="Cambria Math" panose="02040503050406030204" pitchFamily="18" charset="0"/>
                          </a:rPr>
                          <m:t>𝑠</m:t>
                        </m:r>
                      </m:sub>
                      <m:sup>
                        <m:r>
                          <a:rPr lang="en-US" altLang="en-US" sz="2800" i="1">
                            <a:latin typeface="Cambria Math" panose="02040503050406030204" pitchFamily="18" charset="0"/>
                          </a:rPr>
                          <m:t>h</m:t>
                        </m:r>
                      </m:sup>
                    </m:sSubSup>
                  </m:oMath>
                </a14:m>
                <a:r>
                  <a:rPr lang="en-US" altLang="en-US" sz="2800" i="1">
                    <a:latin typeface="Times New Roman" panose="02020603050405020304" pitchFamily="18" charset="0"/>
                    <a:cs typeface="Times New Roman" panose="02020603050405020304" pitchFamily="18" charset="0"/>
                  </a:rPr>
                  <a:t>(m) </a:t>
                </a:r>
                <a:r>
                  <a:rPr lang="en-US" altLang="en-US" sz="2800" err="1"/>
                  <a:t>where</a:t>
                </a:r>
                <a:r>
                  <a:rPr lang="en-US" altLang="en-US" sz="2800"/>
                  <a:t> </a:t>
                </a:r>
                <a:r>
                  <a:rPr lang="en-US" altLang="en-US" sz="2400" i="1">
                    <a:latin typeface="Times New Roman" panose="02020603050405020304" pitchFamily="18" charset="0"/>
                    <a:cs typeface="Times New Roman" panose="02020603050405020304" pitchFamily="18" charset="0"/>
                  </a:rPr>
                  <a:t>m= </a:t>
                </a:r>
                <a:r>
                  <a:rPr lang="en-US" altLang="en-US" sz="2400"/>
                  <a:t>`Pay Mal $’||</a:t>
                </a:r>
                <a14:m>
                  <m:oMath xmlns:m="http://schemas.openxmlformats.org/officeDocument/2006/math">
                    <m:r>
                      <a:rPr lang="en-US" altLang="en-US" sz="2400" i="1" dirty="0">
                        <a:latin typeface="Cambria Math" panose="02040503050406030204" pitchFamily="18" charset="0"/>
                      </a:rPr>
                      <m:t>𝑥</m:t>
                    </m:r>
                  </m:oMath>
                </a14:m>
                <a:endParaRPr lang="en-US" altLang="en-US" sz="2400"/>
              </a:p>
              <a:p>
                <a:pPr marL="763588" lvl="2" indent="-280988" defTabSz="457200" eaLnBrk="1" hangingPunct="1">
                  <a:lnSpc>
                    <a:spcPct val="90000"/>
                  </a:lnSpc>
                </a:pPr>
                <a14:m>
                  <m:oMath xmlns:m="http://schemas.openxmlformats.org/officeDocument/2006/math">
                    <m:sSubSup>
                      <m:sSubSupPr>
                        <m:ctrlPr>
                          <a:rPr lang="en-GB" altLang="en-US" sz="2400" i="1">
                            <a:latin typeface="Cambria Math" panose="02040503050406030204" pitchFamily="18" charset="0"/>
                          </a:rPr>
                        </m:ctrlPr>
                      </m:sSubSupPr>
                      <m:e>
                        <m:r>
                          <a:rPr lang="en-US" altLang="en-US" sz="2400" i="1">
                            <a:latin typeface="Cambria Math" panose="02040503050406030204" pitchFamily="18" charset="0"/>
                          </a:rPr>
                          <m:t>𝑆</m:t>
                        </m:r>
                      </m:e>
                      <m:sub>
                        <m:r>
                          <a:rPr lang="en-US" altLang="en-US" sz="2400" i="1">
                            <a:latin typeface="Cambria Math" panose="02040503050406030204" pitchFamily="18" charset="0"/>
                          </a:rPr>
                          <m:t>𝑠</m:t>
                        </m:r>
                      </m:sub>
                      <m:sup>
                        <m:r>
                          <a:rPr lang="en-US" altLang="en-US" sz="2400" i="1">
                            <a:latin typeface="Cambria Math" panose="02040503050406030204" pitchFamily="18" charset="0"/>
                          </a:rPr>
                          <m:t>h</m:t>
                        </m:r>
                      </m:sup>
                    </m:sSubSup>
                  </m:oMath>
                </a14:m>
                <a:r>
                  <a:rPr lang="en-US" altLang="en-US" sz="2400" i="1">
                    <a:latin typeface="Times New Roman" panose="02020603050405020304" pitchFamily="18" charset="0"/>
                    <a:cs typeface="Times New Roman" panose="02020603050405020304" pitchFamily="18" charset="0"/>
                  </a:rPr>
                  <a:t>(m)=</a:t>
                </a:r>
                <a14:m>
                  <m:oMath xmlns:m="http://schemas.openxmlformats.org/officeDocument/2006/math">
                    <m:sSub>
                      <m:sSubPr>
                        <m:ctrlPr>
                          <a:rPr lang="en-GB" altLang="en-US" sz="2400" i="1" smtClean="0">
                            <a:latin typeface="Cambria Math" panose="02040503050406030204" pitchFamily="18" charset="0"/>
                          </a:rPr>
                        </m:ctrlPr>
                      </m:sSubPr>
                      <m:e>
                        <m:r>
                          <a:rPr lang="en-US" altLang="en-US" sz="2400" b="0" i="1" smtClean="0">
                            <a:latin typeface="Cambria Math" panose="02040503050406030204" pitchFamily="18" charset="0"/>
                          </a:rPr>
                          <m:t>𝑆</m:t>
                        </m:r>
                      </m:e>
                      <m:sub>
                        <m:r>
                          <a:rPr lang="en-US" altLang="en-US" sz="2400" b="0" i="1" smtClean="0">
                            <a:latin typeface="Cambria Math" panose="02040503050406030204" pitchFamily="18" charset="0"/>
                          </a:rPr>
                          <m:t>𝑠</m:t>
                        </m:r>
                      </m:sub>
                    </m:sSub>
                  </m:oMath>
                </a14:m>
                <a:r>
                  <a:rPr lang="en-US" altLang="en-US" sz="2400" i="1">
                    <a:latin typeface="Times New Roman" panose="02020603050405020304" pitchFamily="18" charset="0"/>
                    <a:cs typeface="Times New Roman" panose="02020603050405020304" pitchFamily="18" charset="0"/>
                  </a:rPr>
                  <a:t>(h(p||x))=</a:t>
                </a:r>
                <a14:m>
                  <m:oMath xmlns:m="http://schemas.openxmlformats.org/officeDocument/2006/math">
                    <m:sSub>
                      <m:sSubPr>
                        <m:ctrlPr>
                          <a:rPr lang="en-GB" altLang="en-US" sz="2400" i="1">
                            <a:latin typeface="Cambria Math" panose="02040503050406030204" pitchFamily="18" charset="0"/>
                          </a:rPr>
                        </m:ctrlPr>
                      </m:sSubPr>
                      <m:e>
                        <m:r>
                          <a:rPr lang="en-US" altLang="en-US" sz="2400" i="1">
                            <a:latin typeface="Cambria Math" panose="02040503050406030204" pitchFamily="18" charset="0"/>
                          </a:rPr>
                          <m:t>𝑆</m:t>
                        </m:r>
                      </m:e>
                      <m:sub>
                        <m:r>
                          <a:rPr lang="en-US" altLang="en-US" sz="2400" i="1">
                            <a:latin typeface="Cambria Math" panose="02040503050406030204" pitchFamily="18" charset="0"/>
                          </a:rPr>
                          <m:t>𝑠</m:t>
                        </m:r>
                      </m:sub>
                    </m:sSub>
                  </m:oMath>
                </a14:m>
                <a:r>
                  <a:rPr lang="en-US" altLang="en-US" sz="2400" i="1">
                    <a:latin typeface="Times New Roman" panose="02020603050405020304" pitchFamily="18" charset="0"/>
                    <a:cs typeface="Times New Roman" panose="02020603050405020304" pitchFamily="18" charset="0"/>
                  </a:rPr>
                  <a:t>(h(p||x’))=</a:t>
                </a:r>
                <a14:m>
                  <m:oMath xmlns:m="http://schemas.openxmlformats.org/officeDocument/2006/math">
                    <m:sSubSup>
                      <m:sSubSupPr>
                        <m:ctrlPr>
                          <a:rPr lang="en-GB" altLang="en-US" sz="2400" i="1">
                            <a:latin typeface="Cambria Math" panose="02040503050406030204" pitchFamily="18" charset="0"/>
                          </a:rPr>
                        </m:ctrlPr>
                      </m:sSubSupPr>
                      <m:e>
                        <m:r>
                          <a:rPr lang="en-US" altLang="en-US" sz="2400" i="1">
                            <a:latin typeface="Cambria Math" panose="02040503050406030204" pitchFamily="18" charset="0"/>
                          </a:rPr>
                          <m:t>𝑆</m:t>
                        </m:r>
                      </m:e>
                      <m:sub>
                        <m:r>
                          <a:rPr lang="en-US" altLang="en-US" sz="2400" i="1">
                            <a:latin typeface="Cambria Math" panose="02040503050406030204" pitchFamily="18" charset="0"/>
                          </a:rPr>
                          <m:t>𝑠</m:t>
                        </m:r>
                      </m:sub>
                      <m:sup>
                        <m:r>
                          <a:rPr lang="en-US" altLang="en-US" sz="2400" i="1">
                            <a:latin typeface="Cambria Math" panose="02040503050406030204" pitchFamily="18" charset="0"/>
                          </a:rPr>
                          <m:t>h</m:t>
                        </m:r>
                      </m:sup>
                    </m:sSubSup>
                  </m:oMath>
                </a14:m>
                <a:r>
                  <a:rPr lang="en-US" altLang="en-US" sz="2400" i="1">
                    <a:latin typeface="Times New Roman" panose="02020603050405020304" pitchFamily="18" charset="0"/>
                    <a:cs typeface="Times New Roman" panose="02020603050405020304" pitchFamily="18" charset="0"/>
                  </a:rPr>
                  <a:t>(</a:t>
                </a:r>
                <a:r>
                  <a:rPr lang="en-US" altLang="en-US" sz="2400" i="1">
                    <a:solidFill>
                      <a:srgbClr val="FF0000"/>
                    </a:solidFill>
                    <a:latin typeface="Times New Roman" panose="02020603050405020304" pitchFamily="18" charset="0"/>
                    <a:cs typeface="Times New Roman" panose="02020603050405020304" pitchFamily="18" charset="0"/>
                  </a:rPr>
                  <a:t>m’</a:t>
                </a:r>
                <a:r>
                  <a:rPr lang="en-US" altLang="en-US" sz="2400" i="1">
                    <a:latin typeface="Times New Roman" panose="02020603050405020304" pitchFamily="18" charset="0"/>
                    <a:cs typeface="Times New Roman" panose="02020603050405020304" pitchFamily="18" charset="0"/>
                  </a:rPr>
                  <a:t>)</a:t>
                </a:r>
                <a:endParaRPr lang="en-US" altLang="en-US" sz="2400"/>
              </a:p>
              <a:p>
                <a:pPr marL="738188" lvl="1" indent="-280988" defTabSz="457200" eaLnBrk="1" hangingPunct="1">
                  <a:lnSpc>
                    <a:spcPct val="90000"/>
                  </a:lnSpc>
                </a:pPr>
                <a:r>
                  <a:rPr lang="en-US" altLang="en-US" sz="2400" i="1">
                    <a:solidFill>
                      <a:srgbClr val="FF0000"/>
                    </a:solidFill>
                    <a:latin typeface="Times New Roman" panose="02020603050405020304" pitchFamily="18" charset="0"/>
                    <a:cs typeface="Times New Roman" panose="02020603050405020304" pitchFamily="18" charset="0"/>
                  </a:rPr>
                  <a:t>m’= </a:t>
                </a:r>
                <a:r>
                  <a:rPr lang="en-US" altLang="en-US" sz="2400">
                    <a:solidFill>
                      <a:srgbClr val="FF0000"/>
                    </a:solidFill>
                  </a:rPr>
                  <a:t>`Pay Mal $’||</a:t>
                </a:r>
                <a14:m>
                  <m:oMath xmlns:m="http://schemas.openxmlformats.org/officeDocument/2006/math">
                    <m:r>
                      <a:rPr lang="en-US" altLang="en-US" sz="2400" i="1" dirty="0">
                        <a:solidFill>
                          <a:srgbClr val="FF0000"/>
                        </a:solidFill>
                        <a:latin typeface="Cambria Math" panose="02040503050406030204" pitchFamily="18" charset="0"/>
                      </a:rPr>
                      <m:t>𝑥</m:t>
                    </m:r>
                    <m:r>
                      <a:rPr lang="en-US" altLang="en-US" sz="2400" b="0" i="0" dirty="0" smtClean="0">
                        <a:solidFill>
                          <a:srgbClr val="FF0000"/>
                        </a:solidFill>
                        <a:latin typeface="Cambria Math" panose="02040503050406030204" pitchFamily="18" charset="0"/>
                      </a:rPr>
                      <m:t>′</m:t>
                    </m:r>
                  </m:oMath>
                </a14:m>
                <a:endParaRPr lang="en-US" altLang="en-US" sz="2400">
                  <a:solidFill>
                    <a:srgbClr val="FF0000"/>
                  </a:solidFill>
                </a:endParaRPr>
              </a:p>
              <a:p>
                <a:pPr marL="411163" lvl="1" indent="-280988" defTabSz="457200" eaLnBrk="1" hangingPunct="1">
                  <a:lnSpc>
                    <a:spcPct val="90000"/>
                  </a:lnSpc>
                  <a:buClr>
                    <a:schemeClr val="accent1"/>
                  </a:buClr>
                  <a:buSzPct val="65000"/>
                  <a:buFont typeface="Wingdings" pitchFamily="2" charset="2"/>
                  <a:buChar char="n"/>
                </a:pPr>
                <a:r>
                  <a:rPr lang="en-US" altLang="en-US" sz="2800"/>
                  <a:t>Mal sends </a:t>
                </a:r>
                <a:r>
                  <a:rPr lang="en-US" altLang="en-US" sz="2400" i="1">
                    <a:latin typeface="Times New Roman" panose="02020603050405020304" pitchFamily="18" charset="0"/>
                    <a:cs typeface="Times New Roman" panose="02020603050405020304" pitchFamily="18" charset="0"/>
                  </a:rPr>
                  <a:t>s, </a:t>
                </a:r>
                <a:r>
                  <a:rPr lang="en-US" altLang="en-US" sz="2400" i="1">
                    <a:solidFill>
                      <a:srgbClr val="FF0000"/>
                    </a:solidFill>
                    <a:latin typeface="Times New Roman" panose="02020603050405020304" pitchFamily="18" charset="0"/>
                    <a:cs typeface="Times New Roman" panose="02020603050405020304" pitchFamily="18" charset="0"/>
                  </a:rPr>
                  <a:t>m’</a:t>
                </a:r>
                <a:r>
                  <a:rPr lang="he-IL" altLang="en-US" sz="2400" i="1">
                    <a:latin typeface="Times New Roman" panose="02020603050405020304" pitchFamily="18" charset="0"/>
                    <a:cs typeface="Times New Roman" panose="02020603050405020304" pitchFamily="18" charset="0"/>
                  </a:rPr>
                  <a:t> </a:t>
                </a:r>
                <a:r>
                  <a:rPr lang="en-US" altLang="en-US" sz="2800"/>
                  <a:t>to Alice</a:t>
                </a:r>
                <a:r>
                  <a:rPr lang="en-US" altLang="en-US" sz="2800">
                    <a:latin typeface="Times New Roman" panose="02020603050405020304" pitchFamily="18" charset="0"/>
                  </a:rPr>
                  <a:t>’</a:t>
                </a:r>
                <a:r>
                  <a:rPr lang="en-US" altLang="en-US" sz="2800"/>
                  <a:t>s bank</a:t>
                </a:r>
                <a:endParaRPr lang="en-US" altLang="en-US" sz="2400"/>
              </a:p>
              <a:p>
                <a:pPr marL="738188" lvl="1" indent="-280988" defTabSz="457200" eaLnBrk="1" hangingPunct="1">
                  <a:lnSpc>
                    <a:spcPct val="90000"/>
                  </a:lnSpc>
                </a:pPr>
                <a:r>
                  <a:rPr lang="en-US" altLang="en-US" sz="2400"/>
                  <a:t>Bank validates </a:t>
                </a:r>
                <a:r>
                  <a:rPr lang="en-US" altLang="en-US" sz="2400" i="1">
                    <a:latin typeface="Times New Roman" panose="02020603050405020304" pitchFamily="18" charset="0"/>
                    <a:cs typeface="Times New Roman" panose="02020603050405020304" pitchFamily="18" charset="0"/>
                  </a:rPr>
                  <a:t>“Ok”=</a:t>
                </a:r>
                <a:r>
                  <a:rPr lang="en-US" altLang="en-US" sz="2400" i="1" err="1">
                    <a:latin typeface="Times New Roman" panose="02020603050405020304" pitchFamily="18" charset="0"/>
                    <a:cs typeface="Times New Roman" panose="02020603050405020304" pitchFamily="18" charset="0"/>
                  </a:rPr>
                  <a:t>Verify</a:t>
                </a:r>
                <a:r>
                  <a:rPr lang="en-US" altLang="en-US" sz="2400" i="1" baseline="-25000" err="1">
                    <a:latin typeface="Times New Roman" panose="02020603050405020304" pitchFamily="18" charset="0"/>
                    <a:cs typeface="Times New Roman" panose="02020603050405020304" pitchFamily="18" charset="0"/>
                  </a:rPr>
                  <a:t>Alice.v</a:t>
                </a:r>
                <a:r>
                  <a:rPr lang="en-US" altLang="en-US" sz="2400" i="1">
                    <a:latin typeface="Times New Roman" panose="02020603050405020304" pitchFamily="18" charset="0"/>
                    <a:cs typeface="Times New Roman" panose="02020603050405020304" pitchFamily="18" charset="0"/>
                  </a:rPr>
                  <a:t>(</a:t>
                </a:r>
                <a:r>
                  <a:rPr lang="en-US" altLang="en-US" sz="2400" i="1" err="1">
                    <a:solidFill>
                      <a:srgbClr val="FF0000"/>
                    </a:solidFill>
                    <a:latin typeface="Times New Roman" panose="02020603050405020304" pitchFamily="18" charset="0"/>
                    <a:cs typeface="Times New Roman" panose="02020603050405020304" pitchFamily="18" charset="0"/>
                  </a:rPr>
                  <a:t>m’</a:t>
                </a:r>
                <a:r>
                  <a:rPr lang="en-US" altLang="en-US" sz="2400" i="1" err="1">
                    <a:latin typeface="Times New Roman" panose="02020603050405020304" pitchFamily="18" charset="0"/>
                    <a:cs typeface="Times New Roman" panose="02020603050405020304" pitchFamily="18" charset="0"/>
                  </a:rPr>
                  <a:t>,s</a:t>
                </a:r>
                <a:r>
                  <a:rPr lang="en-US" altLang="en-US" sz="2400" i="1">
                    <a:latin typeface="Times New Roman" panose="02020603050405020304" pitchFamily="18" charset="0"/>
                    <a:cs typeface="Times New Roman" panose="02020603050405020304" pitchFamily="18" charset="0"/>
                  </a:rPr>
                  <a:t>)</a:t>
                </a:r>
                <a:endParaRPr lang="en-US" altLang="en-US" sz="2400"/>
              </a:p>
              <a:p>
                <a:pPr marL="411163" indent="-280988" defTabSz="457200" eaLnBrk="1" hangingPunct="1">
                  <a:lnSpc>
                    <a:spcPct val="90000"/>
                  </a:lnSpc>
                </a:pPr>
                <a:r>
                  <a:rPr lang="en-US" altLang="en-US" sz="2800"/>
                  <a:t>Bank gives </a:t>
                </a:r>
                <a:r>
                  <a:rPr lang="en-US" altLang="en-US" sz="2800">
                    <a:solidFill>
                      <a:srgbClr val="FF0000"/>
                    </a:solidFill>
                  </a:rPr>
                  <a:t>$</a:t>
                </a:r>
                <a14:m>
                  <m:oMath xmlns:m="http://schemas.openxmlformats.org/officeDocument/2006/math">
                    <m:r>
                      <a:rPr lang="en-US" altLang="en-US" sz="2800" i="1" dirty="0">
                        <a:solidFill>
                          <a:srgbClr val="FF0000"/>
                        </a:solidFill>
                        <a:latin typeface="Cambria Math" panose="02040503050406030204" pitchFamily="18" charset="0"/>
                      </a:rPr>
                      <m:t>𝑥</m:t>
                    </m:r>
                    <m:r>
                      <a:rPr lang="en-US" altLang="en-US" sz="2800" dirty="0">
                        <a:solidFill>
                          <a:srgbClr val="FF0000"/>
                        </a:solidFill>
                        <a:latin typeface="Cambria Math" panose="02040503050406030204" pitchFamily="18" charset="0"/>
                      </a:rPr>
                      <m:t>′</m:t>
                    </m:r>
                  </m:oMath>
                </a14:m>
                <a:r>
                  <a:rPr lang="en-US" altLang="en-US" sz="2800">
                    <a:solidFill>
                      <a:srgbClr val="FF0000"/>
                    </a:solidFill>
                  </a:rPr>
                  <a:t> </a:t>
                </a:r>
                <a:r>
                  <a:rPr lang="en-US" altLang="en-US" sz="2800"/>
                  <a:t>of Alice to Mal!!</a:t>
                </a:r>
              </a:p>
              <a:p>
                <a:pPr marL="411163" indent="-280988" defTabSz="457200" eaLnBrk="1" hangingPunct="1">
                  <a:lnSpc>
                    <a:spcPct val="90000"/>
                  </a:lnSpc>
                </a:pPr>
                <a:r>
                  <a:rPr lang="en-US" altLang="en-US" sz="2800">
                    <a:solidFill>
                      <a:srgbClr val="0070C0"/>
                    </a:solidFill>
                  </a:rPr>
                  <a:t>This attack is simplified: </a:t>
                </a:r>
              </a:p>
              <a:p>
                <a:pPr marL="738188" lvl="1" indent="-280988" defTabSz="457200" eaLnBrk="1" hangingPunct="1">
                  <a:lnSpc>
                    <a:spcPct val="90000"/>
                  </a:lnSpc>
                </a:pPr>
                <a:r>
                  <a:rPr lang="en-US" altLang="en-US" sz="2000">
                    <a:solidFill>
                      <a:srgbClr val="0070C0"/>
                    </a:solidFill>
                  </a:rPr>
                  <a:t>Mal has to find `good’ collision (high profit, convince Alice to sign)</a:t>
                </a:r>
              </a:p>
              <a:p>
                <a:pPr marL="738188" lvl="1" indent="-280988" defTabSz="457200" eaLnBrk="1" hangingPunct="1">
                  <a:lnSpc>
                    <a:spcPct val="90000"/>
                  </a:lnSpc>
                </a:pPr>
                <a:r>
                  <a:rPr lang="en-US" altLang="en-US" sz="2000">
                    <a:solidFill>
                      <a:srgbClr val="0070C0"/>
                    </a:solidFill>
                  </a:rPr>
                  <a:t>People sign (PDF) files, not plain text…</a:t>
                </a:r>
              </a:p>
              <a:p>
                <a:pPr marL="411163" indent="-280988" defTabSz="457200" eaLnBrk="1" hangingPunct="1">
                  <a:lnSpc>
                    <a:spcPct val="90000"/>
                  </a:lnSpc>
                </a:pPr>
                <a:r>
                  <a:rPr lang="en-US" altLang="en-US" sz="2400">
                    <a:solidFill>
                      <a:srgbClr val="0070C0"/>
                    </a:solidFill>
                  </a:rPr>
                  <a:t>In reality, attacker also chooses suffix </a:t>
                </a:r>
                <a:r>
                  <a:rPr lang="en-US" altLang="en-US" sz="2400">
                    <a:solidFill>
                      <a:srgbClr val="0070C0"/>
                    </a:solidFill>
                    <a:sym typeface="Wingdings" panose="05000000000000000000" pitchFamily="2" charset="2"/>
                  </a:rPr>
                  <a:t> stronger attack</a:t>
                </a:r>
                <a:endParaRPr lang="en-US" altLang="en-US" sz="2400">
                  <a:solidFill>
                    <a:srgbClr val="0070C0"/>
                  </a:solidFill>
                </a:endParaRPr>
              </a:p>
            </p:txBody>
          </p:sp>
        </mc:Choice>
        <mc:Fallback xmlns="">
          <p:sp>
            <p:nvSpPr>
              <p:cNvPr id="74758" name="Rectangle 3"/>
              <p:cNvSpPr>
                <a:spLocks noGrp="1" noRot="1" noChangeAspect="1" noMove="1" noResize="1" noEditPoints="1" noAdjustHandles="1" noChangeArrowheads="1" noChangeShapeType="1" noTextEdit="1"/>
              </p:cNvSpPr>
              <p:nvPr>
                <p:ph type="body" idx="1"/>
              </p:nvPr>
            </p:nvSpPr>
            <p:spPr>
              <a:xfrm>
                <a:off x="299244" y="896426"/>
                <a:ext cx="8477250" cy="5103812"/>
              </a:xfrm>
              <a:blipFill>
                <a:blip r:embed="rId2"/>
                <a:stretch>
                  <a:fillRect t="-2151" b="-3106"/>
                </a:stretch>
              </a:blipFill>
            </p:spPr>
            <p:txBody>
              <a:bodyPr/>
              <a:lstStyle/>
              <a:p>
                <a:r>
                  <a:rPr lang="en-US">
                    <a:noFill/>
                  </a:rPr>
                  <a:t> </a:t>
                </a:r>
              </a:p>
            </p:txBody>
          </p:sp>
        </mc:Fallback>
      </mc:AlternateContent>
    </p:spTree>
    <p:extLst>
      <p:ext uri="{BB962C8B-B14F-4D97-AF65-F5344CB8AC3E}">
        <p14:creationId xmlns:p14="http://schemas.microsoft.com/office/powerpoint/2010/main" val="16331588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8">
                                            <p:txEl>
                                              <p:pRg st="5" end="5"/>
                                            </p:txEl>
                                          </p:spTgt>
                                        </p:tgtEl>
                                        <p:attrNameLst>
                                          <p:attrName>style.visibility</p:attrName>
                                        </p:attrNameLst>
                                      </p:cBhvr>
                                      <p:to>
                                        <p:strVal val="visible"/>
                                      </p:to>
                                    </p:set>
                                    <p:anim calcmode="lin" valueType="num">
                                      <p:cBhvr additive="base">
                                        <p:cTn id="7" dur="500" fill="hold"/>
                                        <p:tgtEl>
                                          <p:spTgt spid="7475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8">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8">
                                            <p:txEl>
                                              <p:pRg st="6" end="6"/>
                                            </p:txEl>
                                          </p:spTgt>
                                        </p:tgtEl>
                                        <p:attrNameLst>
                                          <p:attrName>style.visibility</p:attrName>
                                        </p:attrNameLst>
                                      </p:cBhvr>
                                      <p:to>
                                        <p:strVal val="visible"/>
                                      </p:to>
                                    </p:set>
                                    <p:anim calcmode="lin" valueType="num">
                                      <p:cBhvr additive="base">
                                        <p:cTn id="11" dur="500" fill="hold"/>
                                        <p:tgtEl>
                                          <p:spTgt spid="74758">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8">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58">
                                            <p:txEl>
                                              <p:pRg st="7" end="7"/>
                                            </p:txEl>
                                          </p:spTgt>
                                        </p:tgtEl>
                                        <p:attrNameLst>
                                          <p:attrName>style.visibility</p:attrName>
                                        </p:attrNameLst>
                                      </p:cBhvr>
                                      <p:to>
                                        <p:strVal val="visible"/>
                                      </p:to>
                                    </p:set>
                                    <p:anim calcmode="lin" valueType="num">
                                      <p:cBhvr additive="base">
                                        <p:cTn id="15" dur="500" fill="hold"/>
                                        <p:tgtEl>
                                          <p:spTgt spid="74758">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7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4758">
                                            <p:txEl>
                                              <p:pRg st="8" end="8"/>
                                            </p:txEl>
                                          </p:spTgt>
                                        </p:tgtEl>
                                        <p:attrNameLst>
                                          <p:attrName>style.visibility</p:attrName>
                                        </p:attrNameLst>
                                      </p:cBhvr>
                                      <p:to>
                                        <p:strVal val="visible"/>
                                      </p:to>
                                    </p:set>
                                    <p:anim calcmode="lin" valueType="num">
                                      <p:cBhvr additive="base">
                                        <p:cTn id="21" dur="500" fill="hold"/>
                                        <p:tgtEl>
                                          <p:spTgt spid="74758">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4758">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4758">
                                            <p:txEl>
                                              <p:pRg st="9" end="9"/>
                                            </p:txEl>
                                          </p:spTgt>
                                        </p:tgtEl>
                                        <p:attrNameLst>
                                          <p:attrName>style.visibility</p:attrName>
                                        </p:attrNameLst>
                                      </p:cBhvr>
                                      <p:to>
                                        <p:strVal val="visible"/>
                                      </p:to>
                                    </p:set>
                                    <p:anim calcmode="lin" valueType="num">
                                      <p:cBhvr additive="base">
                                        <p:cTn id="25" dur="500" fill="hold"/>
                                        <p:tgtEl>
                                          <p:spTgt spid="7475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8">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4758">
                                            <p:txEl>
                                              <p:pRg st="10" end="10"/>
                                            </p:txEl>
                                          </p:spTgt>
                                        </p:tgtEl>
                                        <p:attrNameLst>
                                          <p:attrName>style.visibility</p:attrName>
                                        </p:attrNameLst>
                                      </p:cBhvr>
                                      <p:to>
                                        <p:strVal val="visible"/>
                                      </p:to>
                                    </p:set>
                                    <p:anim calcmode="lin" valueType="num">
                                      <p:cBhvr additive="base">
                                        <p:cTn id="29" dur="500" fill="hold"/>
                                        <p:tgtEl>
                                          <p:spTgt spid="74758">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58">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4758">
                                            <p:txEl>
                                              <p:pRg st="11" end="11"/>
                                            </p:txEl>
                                          </p:spTgt>
                                        </p:tgtEl>
                                        <p:attrNameLst>
                                          <p:attrName>style.visibility</p:attrName>
                                        </p:attrNameLst>
                                      </p:cBhvr>
                                      <p:to>
                                        <p:strVal val="visible"/>
                                      </p:to>
                                    </p:set>
                                    <p:anim calcmode="lin" valueType="num">
                                      <p:cBhvr additive="base">
                                        <p:cTn id="33" dur="500" fill="hold"/>
                                        <p:tgtEl>
                                          <p:spTgt spid="74758">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475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03108EF-4303-47B1-B237-20FAD3A00F89}" type="datetime1">
              <a:rPr lang="en-US" altLang="en-US" smtClean="0"/>
              <a:t>2/11/2020</a:t>
            </a:fld>
            <a:endParaRPr lang="en-US" altLang="en-US"/>
          </a:p>
        </p:txBody>
      </p:sp>
      <p:sp>
        <p:nvSpPr>
          <p:cNvPr id="6" name="Slide Number Placeholder 5"/>
          <p:cNvSpPr>
            <a:spLocks noGrp="1"/>
          </p:cNvSpPr>
          <p:nvPr>
            <p:ph type="sldNum" sz="quarter" idx="4294967295"/>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3EC9EDE4-32DB-4A8F-B37E-151F1C0FFF7A}" type="slidenum">
              <a:rPr lang="he-IL" altLang="en-US" b="0">
                <a:latin typeface="Garamond" panose="02020404030301010803" pitchFamily="18" charset="0"/>
              </a:rPr>
              <a:pPr eaLnBrk="1" hangingPunct="1"/>
              <a:t>24</a:t>
            </a:fld>
            <a:endParaRPr lang="en-US" altLang="en-US" b="0">
              <a:latin typeface="Garamond" panose="02020404030301010803" pitchFamily="18" charset="0"/>
            </a:endParaRPr>
          </a:p>
        </p:txBody>
      </p:sp>
      <p:sp>
        <p:nvSpPr>
          <p:cNvPr id="74757" name="Rectangle 2"/>
          <p:cNvSpPr>
            <a:spLocks noGrp="1" noChangeArrowheads="1"/>
          </p:cNvSpPr>
          <p:nvPr>
            <p:ph type="title"/>
          </p:nvPr>
        </p:nvSpPr>
        <p:spPr/>
        <p:txBody>
          <a:bodyPr/>
          <a:lstStyle/>
          <a:p>
            <a:pPr defTabSz="457200" eaLnBrk="1" hangingPunct="1"/>
            <a:r>
              <a:rPr lang="en-GB" altLang="en-US" sz="4000"/>
              <a:t>Chosen-prefix attack </a:t>
            </a:r>
            <a:r>
              <a:rPr lang="en-GB" altLang="en-US" sz="4000">
                <a:solidFill>
                  <a:srgbClr val="FF0000"/>
                </a:solidFill>
              </a:rPr>
              <a:t>on </a:t>
            </a:r>
            <a:r>
              <a:rPr lang="en-US" altLang="en-US" sz="3800">
                <a:solidFill>
                  <a:srgbClr val="FF0000"/>
                </a:solidFill>
              </a:rPr>
              <a:t>PDF files</a:t>
            </a:r>
            <a:endParaRPr lang="en-US" altLang="en-US" sz="3800"/>
          </a:p>
        </p:txBody>
      </p:sp>
      <mc:AlternateContent xmlns:mc="http://schemas.openxmlformats.org/markup-compatibility/2006" xmlns:a14="http://schemas.microsoft.com/office/drawing/2010/main">
        <mc:Choice Requires="a14">
          <p:sp>
            <p:nvSpPr>
              <p:cNvPr id="74758" name="Rectangle 3"/>
              <p:cNvSpPr>
                <a:spLocks noGrp="1" noChangeArrowheads="1"/>
              </p:cNvSpPr>
              <p:nvPr>
                <p:ph type="body" idx="1"/>
              </p:nvPr>
            </p:nvSpPr>
            <p:spPr>
              <a:xfrm>
                <a:off x="299244" y="896426"/>
                <a:ext cx="8638568" cy="5103812"/>
              </a:xfrm>
            </p:spPr>
            <p:txBody>
              <a:bodyPr/>
              <a:lstStyle/>
              <a:p>
                <a:pPr marL="411163" indent="-280988" defTabSz="457200" eaLnBrk="1" hangingPunct="1">
                  <a:lnSpc>
                    <a:spcPct val="90000"/>
                  </a:lnSpc>
                </a:pPr>
                <a:r>
                  <a:rPr lang="en-US" altLang="en-US" sz="2400"/>
                  <a:t>Use the fact that PDF allows conditional statements</a:t>
                </a:r>
                <a:endParaRPr lang="en-US" altLang="en-US" sz="2400" b="0" i="1">
                  <a:latin typeface="Cambria Math" panose="02040503050406030204" pitchFamily="18" charset="0"/>
                </a:endParaRPr>
              </a:p>
              <a:p>
                <a:pPr marL="411163" indent="-280988" defTabSz="457200" eaLnBrk="1" hangingPunct="1">
                  <a:lnSpc>
                    <a:spcPct val="90000"/>
                  </a:lnSpc>
                </a:pPr>
                <a14:m>
                  <m:oMath xmlns:m="http://schemas.openxmlformats.org/officeDocument/2006/math">
                    <m:r>
                      <a:rPr lang="en-US" altLang="en-US" sz="2400" b="0" i="1" dirty="0" smtClean="0">
                        <a:latin typeface="Cambria Math" panose="02040503050406030204" pitchFamily="18" charset="0"/>
                      </a:rPr>
                      <m:t>(</m:t>
                    </m:r>
                    <m:r>
                      <a:rPr lang="en-US" altLang="en-US" sz="2400" i="1" dirty="0">
                        <a:latin typeface="Cambria Math" panose="02040503050406030204" pitchFamily="18" charset="0"/>
                      </a:rPr>
                      <m:t>𝑥</m:t>
                    </m:r>
                    <m:r>
                      <a:rPr lang="en-US" altLang="en-US" sz="2400" b="0" i="1" dirty="0" smtClean="0">
                        <a:latin typeface="Cambria Math" panose="02040503050406030204" pitchFamily="18" charset="0"/>
                      </a:rPr>
                      <m:t>,</m:t>
                    </m:r>
                    <m:sSup>
                      <m:sSupPr>
                        <m:ctrlPr>
                          <a:rPr lang="en-US" altLang="en-US" sz="2400" i="1" dirty="0">
                            <a:latin typeface="Cambria Math" panose="02040503050406030204" pitchFamily="18" charset="0"/>
                          </a:rPr>
                        </m:ctrlPr>
                      </m:sSupPr>
                      <m:e>
                        <m:r>
                          <a:rPr lang="en-US" altLang="en-US" sz="2400" i="1" dirty="0">
                            <a:latin typeface="Cambria Math" panose="02040503050406030204" pitchFamily="18" charset="0"/>
                          </a:rPr>
                          <m:t>𝑥</m:t>
                        </m:r>
                      </m:e>
                      <m:sup>
                        <m:r>
                          <a:rPr lang="en-US" altLang="en-US" sz="2400" i="1" dirty="0">
                            <a:latin typeface="Cambria Math" panose="02040503050406030204" pitchFamily="18" charset="0"/>
                          </a:rPr>
                          <m:t>′</m:t>
                        </m:r>
                      </m:sup>
                    </m:sSup>
                    <m:r>
                      <a:rPr lang="en-US" altLang="en-US" sz="2400" b="0" i="1" dirty="0" smtClean="0">
                        <a:latin typeface="Cambria Math" panose="02040503050406030204" pitchFamily="18" charset="0"/>
                      </a:rPr>
                      <m:t>)</m:t>
                    </m:r>
                  </m:oMath>
                </a14:m>
                <a:r>
                  <a:rPr lang="en-US" altLang="en-US" sz="2400">
                    <a:sym typeface="Wingdings" panose="05000000000000000000" pitchFamily="2" charset="2"/>
                  </a:rPr>
                  <a:t> </a:t>
                </a:r>
                <a:r>
                  <a:rPr lang="en-US" altLang="en-US" sz="2400"/>
                  <a:t>collision for prefix </a:t>
                </a:r>
                <a:r>
                  <a:rPr lang="en-US" altLang="en-US" sz="2400" i="1">
                    <a:latin typeface="Times New Roman" panose="02020603050405020304" pitchFamily="18" charset="0"/>
                    <a:cs typeface="Times New Roman" panose="02020603050405020304" pitchFamily="18" charset="0"/>
                  </a:rPr>
                  <a:t>p: </a:t>
                </a:r>
                <a:r>
                  <a:rPr lang="en-US" altLang="en-US" sz="2400"/>
                  <a:t>`If ’</a:t>
                </a:r>
              </a:p>
              <a:p>
                <a:pPr marL="411163" indent="-280988" defTabSz="457200" eaLnBrk="1" hangingPunct="1">
                  <a:lnSpc>
                    <a:spcPct val="90000"/>
                  </a:lnSpc>
                </a:pPr>
                <a:r>
                  <a:rPr lang="en-GB" altLang="en-US" sz="2400">
                    <a:solidFill>
                      <a:srgbClr val="FF0000"/>
                    </a:solidFill>
                  </a:rPr>
                  <a:t>suffix </a:t>
                </a:r>
                <a14:m>
                  <m:oMath xmlns:m="http://schemas.openxmlformats.org/officeDocument/2006/math">
                    <m:r>
                      <a:rPr lang="en-US" altLang="en-US" sz="2800" i="1" dirty="0">
                        <a:solidFill>
                          <a:srgbClr val="FF0000"/>
                        </a:solidFill>
                        <a:latin typeface="Cambria Math" panose="02040503050406030204" pitchFamily="18" charset="0"/>
                      </a:rPr>
                      <m:t>𝑠</m:t>
                    </m:r>
                    <m:r>
                      <a:rPr lang="en-US" altLang="en-US" sz="2800" b="0" i="1" dirty="0" smtClean="0">
                        <a:solidFill>
                          <a:srgbClr val="FF0000"/>
                        </a:solidFill>
                        <a:latin typeface="Cambria Math" panose="02040503050406030204" pitchFamily="18" charset="0"/>
                      </a:rPr>
                      <m:t>=</m:t>
                    </m:r>
                  </m:oMath>
                </a14:m>
                <a:r>
                  <a:rPr lang="en-US" altLang="en-US" sz="2400" i="1">
                    <a:solidFill>
                      <a:srgbClr val="FF0000"/>
                    </a:solidFill>
                    <a:latin typeface="Times New Roman" panose="02020603050405020304" pitchFamily="18" charset="0"/>
                    <a:cs typeface="Times New Roman" panose="02020603050405020304" pitchFamily="18" charset="0"/>
                  </a:rPr>
                  <a:t>“=</a:t>
                </a:r>
                <a:r>
                  <a:rPr lang="en-US" altLang="en-US" sz="2400" i="1">
                    <a:solidFill>
                      <a:srgbClr val="FF0000"/>
                    </a:solidFill>
                    <a:latin typeface="Times New Roman" panose="02020603050405020304" pitchFamily="18" charset="0"/>
                  </a:rPr>
                  <a:t>” || x </a:t>
                </a:r>
                <a:r>
                  <a:rPr lang="en-US" altLang="en-US" sz="2400" i="1">
                    <a:solidFill>
                      <a:srgbClr val="FF0000"/>
                    </a:solidFill>
                    <a:latin typeface="Times New Roman" panose="02020603050405020304" pitchFamily="18" charset="0"/>
                    <a:cs typeface="Times New Roman" panose="02020603050405020304" pitchFamily="18" charset="0"/>
                  </a:rPr>
                  <a:t>|| ” then `Pay Mal $1` else `Pay Mal $1M`</a:t>
                </a:r>
              </a:p>
              <a:p>
                <a:pPr marL="411163" indent="-280988" defTabSz="457200" eaLnBrk="1" hangingPunct="1">
                  <a:lnSpc>
                    <a:spcPct val="90000"/>
                  </a:lnSpc>
                </a:pPr>
                <a:r>
                  <a:rPr lang="en-US" altLang="en-US" sz="2400" i="1">
                    <a:latin typeface="Times New Roman" panose="02020603050405020304" pitchFamily="18" charset="0"/>
                    <a:cs typeface="Times New Roman" panose="02020603050405020304" pitchFamily="18" charset="0"/>
                  </a:rPr>
                  <a:t>Iou1.pdf:  If  x=x  </a:t>
                </a:r>
                <a:r>
                  <a:rPr lang="en-US" altLang="en-US" sz="2400" i="1">
                    <a:solidFill>
                      <a:srgbClr val="FF0000"/>
                    </a:solidFill>
                    <a:latin typeface="Times New Roman" panose="02020603050405020304" pitchFamily="18" charset="0"/>
                    <a:cs typeface="Times New Roman" panose="02020603050405020304" pitchFamily="18" charset="0"/>
                  </a:rPr>
                  <a:t>then `Pay Mal $1` else `Pay Mal $1M`</a:t>
                </a:r>
                <a:endParaRPr lang="en-US" altLang="en-US" sz="2400" i="1">
                  <a:latin typeface="Times New Roman" panose="02020603050405020304" pitchFamily="18" charset="0"/>
                  <a:cs typeface="Times New Roman" panose="02020603050405020304" pitchFamily="18" charset="0"/>
                </a:endParaRPr>
              </a:p>
              <a:p>
                <a:pPr marL="411163" indent="-280988" defTabSz="457200" eaLnBrk="1" hangingPunct="1">
                  <a:lnSpc>
                    <a:spcPct val="90000"/>
                  </a:lnSpc>
                </a:pPr>
                <a:r>
                  <a:rPr lang="en-US" altLang="en-US" sz="2400" i="1">
                    <a:latin typeface="Times New Roman" panose="02020603050405020304" pitchFamily="18" charset="0"/>
                    <a:cs typeface="Times New Roman" panose="02020603050405020304" pitchFamily="18" charset="0"/>
                  </a:rPr>
                  <a:t>Iou1M.pdf: If  x’=x  </a:t>
                </a:r>
                <a:r>
                  <a:rPr lang="en-US" altLang="en-US" sz="2400" i="1">
                    <a:solidFill>
                      <a:srgbClr val="FF0000"/>
                    </a:solidFill>
                    <a:latin typeface="Times New Roman" panose="02020603050405020304" pitchFamily="18" charset="0"/>
                    <a:cs typeface="Times New Roman" panose="02020603050405020304" pitchFamily="18" charset="0"/>
                  </a:rPr>
                  <a:t>then `Pay Mal $1` else `Pay Mal $1M`</a:t>
                </a:r>
                <a:endParaRPr lang="en-US" altLang="en-US" sz="2400" i="1">
                  <a:latin typeface="Times New Roman" panose="02020603050405020304" pitchFamily="18" charset="0"/>
                  <a:cs typeface="Times New Roman" panose="02020603050405020304" pitchFamily="18" charset="0"/>
                </a:endParaRPr>
              </a:p>
              <a:p>
                <a:pPr marL="411163" indent="-280988" defTabSz="457200" eaLnBrk="1" hangingPunct="1">
                  <a:lnSpc>
                    <a:spcPct val="90000"/>
                  </a:lnSpc>
                </a:pPr>
                <a:r>
                  <a:rPr lang="en-GB" altLang="en-US" sz="2400">
                    <a:sym typeface="Wingdings" panose="05000000000000000000" pitchFamily="2" charset="2"/>
                  </a:rPr>
                  <a:t> </a:t>
                </a:r>
                <a14:m>
                  <m:oMath xmlns:m="http://schemas.openxmlformats.org/officeDocument/2006/math">
                    <m:r>
                      <m:rPr>
                        <m:sty m:val="p"/>
                      </m:rPr>
                      <a:rPr lang="en-US" altLang="en-US" sz="2400" b="0" i="0" dirty="0" smtClean="0">
                        <a:latin typeface="Cambria Math" panose="02040503050406030204" pitchFamily="18" charset="0"/>
                      </a:rPr>
                      <m:t>y</m:t>
                    </m:r>
                    <m:r>
                      <a:rPr lang="en-US" altLang="en-US" sz="2400" b="0" i="0" dirty="0" smtClean="0">
                        <a:latin typeface="Cambria Math" panose="02040503050406030204" pitchFamily="18" charset="0"/>
                      </a:rPr>
                      <m:t>=</m:t>
                    </m:r>
                    <m:r>
                      <a:rPr lang="en-GB" altLang="en-US" sz="2400" i="1" dirty="0">
                        <a:latin typeface="Cambria Math" panose="02040503050406030204" pitchFamily="18" charset="0"/>
                      </a:rPr>
                      <m:t>h</m:t>
                    </m:r>
                    <m:d>
                      <m:dPr>
                        <m:ctrlPr>
                          <a:rPr lang="en-GB" altLang="en-US" sz="2400" i="1" dirty="0">
                            <a:latin typeface="Cambria Math" panose="02040503050406030204" pitchFamily="18" charset="0"/>
                          </a:rPr>
                        </m:ctrlPr>
                      </m:dPr>
                      <m:e>
                        <m:r>
                          <a:rPr lang="en-US" altLang="en-US" sz="2400" i="1" dirty="0">
                            <a:latin typeface="Cambria Math" panose="02040503050406030204" pitchFamily="18" charset="0"/>
                          </a:rPr>
                          <m:t>𝐼𝑂𝑈</m:t>
                        </m:r>
                        <m:r>
                          <a:rPr lang="en-US" altLang="en-US" sz="2400" i="1" dirty="0">
                            <a:latin typeface="Cambria Math" panose="02040503050406030204" pitchFamily="18" charset="0"/>
                          </a:rPr>
                          <m:t>1</m:t>
                        </m:r>
                        <m:r>
                          <a:rPr lang="en-US" altLang="en-US" sz="2400" i="1" dirty="0">
                            <a:latin typeface="Cambria Math" panose="02040503050406030204" pitchFamily="18" charset="0"/>
                          </a:rPr>
                          <m:t>.</m:t>
                        </m:r>
                        <m:r>
                          <a:rPr lang="en-US" altLang="en-US" sz="2400" i="1" dirty="0">
                            <a:latin typeface="Cambria Math" panose="02040503050406030204" pitchFamily="18" charset="0"/>
                          </a:rPr>
                          <m:t>𝑝𝑑𝑓</m:t>
                        </m:r>
                      </m:e>
                    </m:d>
                    <m:r>
                      <a:rPr lang="en-US" altLang="en-US" sz="2400" i="1" dirty="0">
                        <a:latin typeface="Cambria Math" panose="02040503050406030204" pitchFamily="18" charset="0"/>
                      </a:rPr>
                      <m:t>=</m:t>
                    </m:r>
                    <m:r>
                      <a:rPr lang="en-US" altLang="en-US" sz="2400" i="1" dirty="0">
                        <a:latin typeface="Cambria Math" panose="02040503050406030204" pitchFamily="18" charset="0"/>
                      </a:rPr>
                      <m:t>h</m:t>
                    </m:r>
                    <m:d>
                      <m:dPr>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𝐼𝑂𝑈</m:t>
                        </m:r>
                        <m:r>
                          <a:rPr lang="en-US" altLang="en-US" sz="2400" i="1" dirty="0">
                            <a:latin typeface="Cambria Math" panose="02040503050406030204" pitchFamily="18" charset="0"/>
                          </a:rPr>
                          <m:t>1</m:t>
                        </m:r>
                        <m:r>
                          <a:rPr lang="en-US" altLang="en-US" sz="2400" i="1" dirty="0">
                            <a:latin typeface="Cambria Math" panose="02040503050406030204" pitchFamily="18" charset="0"/>
                          </a:rPr>
                          <m:t>𝑀</m:t>
                        </m:r>
                        <m:r>
                          <a:rPr lang="en-US" altLang="en-US" sz="2400" i="1" dirty="0">
                            <a:latin typeface="Cambria Math" panose="02040503050406030204" pitchFamily="18" charset="0"/>
                          </a:rPr>
                          <m:t>.</m:t>
                        </m:r>
                        <m:r>
                          <a:rPr lang="en-US" altLang="en-US" sz="2400" i="1" dirty="0">
                            <a:latin typeface="Cambria Math" panose="02040503050406030204" pitchFamily="18" charset="0"/>
                          </a:rPr>
                          <m:t>𝑝𝑑𝑓</m:t>
                        </m:r>
                      </m:e>
                    </m:d>
                  </m:oMath>
                </a14:m>
                <a:r>
                  <a:rPr lang="en-GB" altLang="en-US" sz="2400"/>
                  <a:t> </a:t>
                </a:r>
                <a:endParaRPr lang="en-US" altLang="en-US" sz="2400"/>
              </a:p>
              <a:p>
                <a:pPr marL="411163" indent="-280988" defTabSz="457200" eaLnBrk="1" hangingPunct="1">
                  <a:lnSpc>
                    <a:spcPct val="90000"/>
                  </a:lnSpc>
                </a:pPr>
                <a:r>
                  <a:rPr lang="en-US" altLang="en-US" sz="2400"/>
                  <a:t>Alice buys item worth $1; Mal sends to it Iou1.pdf</a:t>
                </a:r>
              </a:p>
              <a:p>
                <a:pPr marL="411163" indent="-280988" defTabSz="457200" eaLnBrk="1" hangingPunct="1">
                  <a:lnSpc>
                    <a:spcPct val="90000"/>
                  </a:lnSpc>
                </a:pPr>
                <a:r>
                  <a:rPr lang="en-US" altLang="en-US" sz="2400"/>
                  <a:t>Alice views Iou1.pdf, sees </a:t>
                </a:r>
                <a:r>
                  <a:rPr lang="en-US" altLang="en-US" sz="2400" i="1">
                    <a:latin typeface="Times New Roman" panose="02020603050405020304" pitchFamily="18" charset="0"/>
                    <a:cs typeface="Times New Roman" panose="02020603050405020304" pitchFamily="18" charset="0"/>
                  </a:rPr>
                  <a:t>`pay Mal $1` ,</a:t>
                </a:r>
                <a:r>
                  <a:rPr lang="en-US" altLang="en-US" sz="2400"/>
                  <a:t> signs: </a:t>
                </a:r>
                <a14:m>
                  <m:oMath xmlns:m="http://schemas.openxmlformats.org/officeDocument/2006/math">
                    <m:r>
                      <a:rPr lang="en-GB" altLang="en-US" sz="2400" i="1" smtClean="0">
                        <a:latin typeface="Cambria Math" panose="02040503050406030204" pitchFamily="18" charset="0"/>
                        <a:ea typeface="Cambria Math" panose="02040503050406030204" pitchFamily="18" charset="0"/>
                      </a:rPr>
                      <m:t>𝜎</m:t>
                    </m:r>
                    <m:r>
                      <a:rPr lang="en-US"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𝑆</m:t>
                        </m:r>
                      </m:e>
                      <m:sub>
                        <m:r>
                          <a:rPr lang="en-US" altLang="en-US" sz="2400" b="0" i="1" smtClean="0">
                            <a:latin typeface="Cambria Math" panose="02040503050406030204" pitchFamily="18" charset="0"/>
                          </a:rPr>
                          <m:t>𝐴</m:t>
                        </m:r>
                        <m:r>
                          <a:rPr lang="en-US" altLang="en-US" sz="2400" b="0" i="1" smtClean="0">
                            <a:latin typeface="Cambria Math" panose="02040503050406030204" pitchFamily="18" charset="0"/>
                          </a:rPr>
                          <m:t>.</m:t>
                        </m:r>
                        <m:r>
                          <a:rPr lang="en-US" altLang="en-US" sz="2400" i="1">
                            <a:latin typeface="Cambria Math" panose="02040503050406030204" pitchFamily="18" charset="0"/>
                          </a:rPr>
                          <m:t>𝑠</m:t>
                        </m:r>
                      </m:sub>
                    </m:sSub>
                    <m:d>
                      <m:dPr>
                        <m:ctrlPr>
                          <a:rPr lang="en-US" altLang="en-US" sz="2400" i="1">
                            <a:latin typeface="Cambria Math" panose="02040503050406030204" pitchFamily="18" charset="0"/>
                          </a:rPr>
                        </m:ctrlPr>
                      </m:dPr>
                      <m:e>
                        <m:r>
                          <a:rPr lang="en-US" altLang="en-US" sz="2400" b="0" i="1" smtClean="0">
                            <a:latin typeface="Cambria Math" panose="02040503050406030204" pitchFamily="18" charset="0"/>
                          </a:rPr>
                          <m:t>𝑦</m:t>
                        </m:r>
                      </m:e>
                    </m:d>
                  </m:oMath>
                </a14:m>
                <a:endParaRPr lang="en-US" altLang="en-US" sz="2400"/>
              </a:p>
              <a:p>
                <a:pPr marL="411163" indent="-280988" defTabSz="457200" eaLnBrk="1" hangingPunct="1">
                  <a:lnSpc>
                    <a:spcPct val="90000"/>
                  </a:lnSpc>
                </a:pPr>
                <a:r>
                  <a:rPr lang="en-US" altLang="en-US" sz="2400"/>
                  <a:t>Mal sends to bank </a:t>
                </a:r>
                <a:r>
                  <a:rPr lang="en-US" altLang="en-US" sz="2400" i="1">
                    <a:latin typeface="Times New Roman" panose="02020603050405020304" pitchFamily="18" charset="0"/>
                    <a:cs typeface="Times New Roman" panose="02020603050405020304" pitchFamily="18" charset="0"/>
                  </a:rPr>
                  <a:t>Iou1M.pdf, </a:t>
                </a:r>
                <a14:m>
                  <m:oMath xmlns:m="http://schemas.openxmlformats.org/officeDocument/2006/math">
                    <m:r>
                      <a:rPr lang="en-GB" altLang="en-US" sz="2400" i="1">
                        <a:latin typeface="Cambria Math" panose="02040503050406030204" pitchFamily="18" charset="0"/>
                        <a:ea typeface="Cambria Math" panose="02040503050406030204" pitchFamily="18" charset="0"/>
                      </a:rPr>
                      <m:t>𝜎</m:t>
                    </m:r>
                  </m:oMath>
                </a14:m>
                <a:r>
                  <a:rPr lang="en-US" altLang="en-US" sz="2400"/>
                  <a:t> (as if sent by Alice)</a:t>
                </a:r>
              </a:p>
              <a:p>
                <a:pPr marL="411163" indent="-280988" defTabSz="457200" eaLnBrk="1" hangingPunct="1">
                  <a:lnSpc>
                    <a:spcPct val="90000"/>
                  </a:lnSpc>
                </a:pPr>
                <a:r>
                  <a:rPr lang="en-US" altLang="en-US" sz="2400"/>
                  <a:t>Bank computes</a:t>
                </a:r>
                <a14:m>
                  <m:oMath xmlns:m="http://schemas.openxmlformats.org/officeDocument/2006/math">
                    <m:r>
                      <a:rPr lang="en-US" altLang="en-US" sz="2400" b="0" i="0" dirty="0" smtClean="0">
                        <a:latin typeface="Cambria Math" panose="02040503050406030204" pitchFamily="18" charset="0"/>
                      </a:rPr>
                      <m:t> </m:t>
                    </m:r>
                    <m:r>
                      <m:rPr>
                        <m:sty m:val="p"/>
                      </m:rPr>
                      <a:rPr lang="en-US" altLang="en-US" sz="2400" dirty="0" smtClean="0">
                        <a:latin typeface="Cambria Math" panose="02040503050406030204" pitchFamily="18" charset="0"/>
                      </a:rPr>
                      <m:t>y</m:t>
                    </m:r>
                    <m:r>
                      <a:rPr lang="en-US" altLang="en-US" sz="2400" dirty="0">
                        <a:latin typeface="Cambria Math" panose="02040503050406030204" pitchFamily="18" charset="0"/>
                      </a:rPr>
                      <m:t>=</m:t>
                    </m:r>
                    <m:r>
                      <a:rPr lang="en-US" altLang="en-US" sz="2400" i="1" dirty="0" smtClean="0">
                        <a:latin typeface="Cambria Math" panose="02040503050406030204" pitchFamily="18" charset="0"/>
                      </a:rPr>
                      <m:t>h</m:t>
                    </m:r>
                    <m:d>
                      <m:dPr>
                        <m:ctrlPr>
                          <a:rPr lang="en-US" altLang="en-US" sz="2400" i="1" dirty="0" smtClean="0">
                            <a:latin typeface="Cambria Math" panose="02040503050406030204" pitchFamily="18" charset="0"/>
                          </a:rPr>
                        </m:ctrlPr>
                      </m:dPr>
                      <m:e>
                        <m:r>
                          <a:rPr lang="en-US" altLang="en-US" sz="2400" i="1" dirty="0">
                            <a:latin typeface="Cambria Math" panose="02040503050406030204" pitchFamily="18" charset="0"/>
                          </a:rPr>
                          <m:t>𝐼𝑂𝑈</m:t>
                        </m:r>
                        <m:r>
                          <a:rPr lang="en-US" altLang="en-US" sz="2400" i="1" dirty="0">
                            <a:latin typeface="Cambria Math" panose="02040503050406030204" pitchFamily="18" charset="0"/>
                          </a:rPr>
                          <m:t>1</m:t>
                        </m:r>
                        <m:r>
                          <a:rPr lang="en-US" altLang="en-US" sz="2400" i="1" dirty="0">
                            <a:latin typeface="Cambria Math" panose="02040503050406030204" pitchFamily="18" charset="0"/>
                          </a:rPr>
                          <m:t>𝑀</m:t>
                        </m:r>
                        <m:r>
                          <a:rPr lang="en-US" altLang="en-US" sz="2400" i="1" dirty="0">
                            <a:latin typeface="Cambria Math" panose="02040503050406030204" pitchFamily="18" charset="0"/>
                          </a:rPr>
                          <m:t>.</m:t>
                        </m:r>
                        <m:r>
                          <a:rPr lang="en-US" altLang="en-US" sz="2400" i="1" dirty="0">
                            <a:latin typeface="Cambria Math" panose="02040503050406030204" pitchFamily="18" charset="0"/>
                          </a:rPr>
                          <m:t>𝑝𝑑𝑓</m:t>
                        </m:r>
                      </m:e>
                    </m:d>
                  </m:oMath>
                </a14:m>
                <a:r>
                  <a:rPr lang="en-US" altLang="en-US" sz="2400"/>
                  <a:t> and validates </a:t>
                </a:r>
                <a14:m>
                  <m:oMath xmlns:m="http://schemas.openxmlformats.org/officeDocument/2006/math">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𝑉</m:t>
                        </m:r>
                      </m:e>
                      <m:sub>
                        <m:r>
                          <a:rPr lang="en-US" altLang="en-US" sz="2400" b="0" i="1" smtClean="0">
                            <a:latin typeface="Cambria Math" panose="02040503050406030204" pitchFamily="18" charset="0"/>
                            <a:ea typeface="Cambria Math" panose="02040503050406030204" pitchFamily="18" charset="0"/>
                          </a:rPr>
                          <m:t>𝐴</m:t>
                        </m:r>
                        <m:r>
                          <a:rPr lang="en-US"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𝑣</m:t>
                        </m:r>
                      </m:sub>
                    </m:sSub>
                    <m:d>
                      <m:dPr>
                        <m:ctrlPr>
                          <a:rPr lang="en-US" altLang="en-US" sz="2400" b="0" i="1" smtClean="0">
                            <a:latin typeface="Cambria Math" panose="02040503050406030204" pitchFamily="18" charset="0"/>
                            <a:ea typeface="Cambria Math" panose="02040503050406030204" pitchFamily="18" charset="0"/>
                          </a:rPr>
                        </m:ctrlPr>
                      </m:dPr>
                      <m:e>
                        <m:r>
                          <a:rPr lang="en-US" altLang="en-US" sz="2400" b="0" i="1" smtClean="0">
                            <a:latin typeface="Cambria Math" panose="02040503050406030204" pitchFamily="18" charset="0"/>
                            <a:ea typeface="Cambria Math" panose="02040503050406030204" pitchFamily="18" charset="0"/>
                          </a:rPr>
                          <m:t>𝑦</m:t>
                        </m:r>
                        <m:r>
                          <a:rPr lang="en-US" altLang="en-US" sz="2400" b="0" i="1" smtClean="0">
                            <a:latin typeface="Cambria Math" panose="02040503050406030204" pitchFamily="18" charset="0"/>
                            <a:ea typeface="Cambria Math" panose="02040503050406030204" pitchFamily="18" charset="0"/>
                          </a:rPr>
                          <m:t>,</m:t>
                        </m:r>
                        <m:r>
                          <a:rPr lang="en-GB" altLang="en-US" sz="2400" i="1">
                            <a:latin typeface="Cambria Math" panose="02040503050406030204" pitchFamily="18" charset="0"/>
                            <a:ea typeface="Cambria Math" panose="02040503050406030204" pitchFamily="18" charset="0"/>
                          </a:rPr>
                          <m:t>𝜎</m:t>
                        </m:r>
                      </m:e>
                    </m:d>
                  </m:oMath>
                </a14:m>
                <a:endParaRPr lang="en-US" altLang="en-US" sz="2400">
                  <a:solidFill>
                    <a:srgbClr val="FF0000"/>
                  </a:solidFill>
                </a:endParaRPr>
              </a:p>
              <a:p>
                <a:pPr marL="411163" indent="-280988" defTabSz="457200" eaLnBrk="1" hangingPunct="1">
                  <a:lnSpc>
                    <a:spcPct val="90000"/>
                  </a:lnSpc>
                </a:pPr>
                <a:r>
                  <a:rPr lang="en-US" altLang="en-US" sz="2400">
                    <a:solidFill>
                      <a:srgbClr val="FF0000"/>
                    </a:solidFill>
                  </a:rPr>
                  <a:t>Bank transfers $1M from Alice to Mal!!</a:t>
                </a:r>
              </a:p>
            </p:txBody>
          </p:sp>
        </mc:Choice>
        <mc:Fallback xmlns="">
          <p:sp>
            <p:nvSpPr>
              <p:cNvPr id="74758" name="Rectangle 3"/>
              <p:cNvSpPr>
                <a:spLocks noGrp="1" noRot="1" noChangeAspect="1" noMove="1" noResize="1" noEditPoints="1" noAdjustHandles="1" noChangeArrowheads="1" noChangeShapeType="1" noTextEdit="1"/>
              </p:cNvSpPr>
              <p:nvPr>
                <p:ph type="body" idx="1"/>
              </p:nvPr>
            </p:nvSpPr>
            <p:spPr>
              <a:xfrm>
                <a:off x="299244" y="896426"/>
                <a:ext cx="8638568" cy="5103812"/>
              </a:xfrm>
              <a:blipFill>
                <a:blip r:embed="rId2"/>
                <a:stretch>
                  <a:fillRect t="-1553"/>
                </a:stretch>
              </a:blipFill>
            </p:spPr>
            <p:txBody>
              <a:bodyPr/>
              <a:lstStyle/>
              <a:p>
                <a:r>
                  <a:rPr lang="en-US">
                    <a:noFill/>
                  </a:rPr>
                  <a:t> </a:t>
                </a:r>
              </a:p>
            </p:txBody>
          </p:sp>
        </mc:Fallback>
      </mc:AlternateContent>
    </p:spTree>
    <p:extLst>
      <p:ext uri="{BB962C8B-B14F-4D97-AF65-F5344CB8AC3E}">
        <p14:creationId xmlns:p14="http://schemas.microsoft.com/office/powerpoint/2010/main" val="21807067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8">
                                            <p:txEl>
                                              <p:pRg st="6" end="6"/>
                                            </p:txEl>
                                          </p:spTgt>
                                        </p:tgtEl>
                                        <p:attrNameLst>
                                          <p:attrName>style.visibility</p:attrName>
                                        </p:attrNameLst>
                                      </p:cBhvr>
                                      <p:to>
                                        <p:strVal val="visible"/>
                                      </p:to>
                                    </p:set>
                                    <p:anim calcmode="lin" valueType="num">
                                      <p:cBhvr additive="base">
                                        <p:cTn id="7" dur="500" fill="hold"/>
                                        <p:tgtEl>
                                          <p:spTgt spid="7475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8">
                                            <p:txEl>
                                              <p:pRg st="7" end="7"/>
                                            </p:txEl>
                                          </p:spTgt>
                                        </p:tgtEl>
                                        <p:attrNameLst>
                                          <p:attrName>style.visibility</p:attrName>
                                        </p:attrNameLst>
                                      </p:cBhvr>
                                      <p:to>
                                        <p:strVal val="visible"/>
                                      </p:to>
                                    </p:set>
                                    <p:anim calcmode="lin" valueType="num">
                                      <p:cBhvr additive="base">
                                        <p:cTn id="11" dur="500" fill="hold"/>
                                        <p:tgtEl>
                                          <p:spTgt spid="7475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4758">
                                            <p:txEl>
                                              <p:pRg st="8" end="8"/>
                                            </p:txEl>
                                          </p:spTgt>
                                        </p:tgtEl>
                                        <p:attrNameLst>
                                          <p:attrName>style.visibility</p:attrName>
                                        </p:attrNameLst>
                                      </p:cBhvr>
                                      <p:to>
                                        <p:strVal val="visible"/>
                                      </p:to>
                                    </p:set>
                                    <p:anim calcmode="lin" valueType="num">
                                      <p:cBhvr additive="base">
                                        <p:cTn id="17" dur="500" fill="hold"/>
                                        <p:tgtEl>
                                          <p:spTgt spid="74758">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4758">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4758">
                                            <p:txEl>
                                              <p:pRg st="9" end="9"/>
                                            </p:txEl>
                                          </p:spTgt>
                                        </p:tgtEl>
                                        <p:attrNameLst>
                                          <p:attrName>style.visibility</p:attrName>
                                        </p:attrNameLst>
                                      </p:cBhvr>
                                      <p:to>
                                        <p:strVal val="visible"/>
                                      </p:to>
                                    </p:set>
                                    <p:anim calcmode="lin" valueType="num">
                                      <p:cBhvr additive="base">
                                        <p:cTn id="21" dur="500" fill="hold"/>
                                        <p:tgtEl>
                                          <p:spTgt spid="74758">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4758">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4758">
                                            <p:txEl>
                                              <p:pRg st="10" end="10"/>
                                            </p:txEl>
                                          </p:spTgt>
                                        </p:tgtEl>
                                        <p:attrNameLst>
                                          <p:attrName>style.visibility</p:attrName>
                                        </p:attrNameLst>
                                      </p:cBhvr>
                                      <p:to>
                                        <p:strVal val="visible"/>
                                      </p:to>
                                    </p:set>
                                    <p:anim calcmode="lin" valueType="num">
                                      <p:cBhvr additive="base">
                                        <p:cTn id="25" dur="500" fill="hold"/>
                                        <p:tgtEl>
                                          <p:spTgt spid="74758">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CRHF Applications</a:t>
            </a:r>
          </a:p>
        </p:txBody>
      </p:sp>
      <p:sp>
        <p:nvSpPr>
          <p:cNvPr id="3" name="Content Placeholder 2"/>
          <p:cNvSpPr>
            <a:spLocks noGrp="1"/>
          </p:cNvSpPr>
          <p:nvPr>
            <p:ph idx="1"/>
          </p:nvPr>
        </p:nvSpPr>
        <p:spPr/>
        <p:txBody>
          <a:bodyPr/>
          <a:lstStyle/>
          <a:p>
            <a:r>
              <a:rPr lang="en-US">
                <a:solidFill>
                  <a:schemeClr val="bg2">
                    <a:lumMod val="60000"/>
                    <a:lumOff val="40000"/>
                  </a:schemeClr>
                </a:solidFill>
              </a:rPr>
              <a:t>Integrity (of object / file / message )</a:t>
            </a:r>
          </a:p>
          <a:p>
            <a:r>
              <a:rPr lang="en-US">
                <a:solidFill>
                  <a:schemeClr val="bg2">
                    <a:lumMod val="60000"/>
                    <a:lumOff val="40000"/>
                  </a:schemeClr>
                </a:solidFill>
              </a:rPr>
              <a:t>Hash-then-Sign</a:t>
            </a:r>
          </a:p>
          <a:p>
            <a:r>
              <a:rPr lang="en-US"/>
              <a:t>Hash-block</a:t>
            </a:r>
          </a:p>
          <a:p>
            <a:r>
              <a:rPr lang="en-US"/>
              <a:t>Block-chain</a:t>
            </a:r>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25</a:t>
            </a:fld>
            <a:endParaRPr lang="en-US" altLang="en-US"/>
          </a:p>
        </p:txBody>
      </p:sp>
    </p:spTree>
    <p:extLst>
      <p:ext uri="{BB962C8B-B14F-4D97-AF65-F5344CB8AC3E}">
        <p14:creationId xmlns:p14="http://schemas.microsoft.com/office/powerpoint/2010/main" val="2381748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239410"/>
            <a:ext cx="8297862" cy="779462"/>
          </a:xfrm>
        </p:spPr>
        <p:txBody>
          <a:bodyPr/>
          <a:lstStyle/>
          <a:p>
            <a:r>
              <a:rPr lang="en-US"/>
              <a:t>Hash Block: efficient, private integrity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04832"/>
                <a:ext cx="8229600" cy="4981575"/>
              </a:xfrm>
            </p:spPr>
            <p:txBody>
              <a:bodyPr/>
              <a:lstStyle/>
              <a:p>
                <a:r>
                  <a:rPr lang="en-US" sz="2400"/>
                  <a:t>Short digest validates integrity of large object</a:t>
                </a:r>
              </a:p>
              <a:p>
                <a:pPr lvl="1"/>
                <a:r>
                  <a:rPr lang="en-US" sz="2000"/>
                  <a:t>Often, object consists of multiple ‘files’</a:t>
                </a:r>
              </a:p>
              <a:p>
                <a:r>
                  <a:rPr lang="en-US" sz="2400"/>
                  <a:t>Hash </a:t>
                </a:r>
                <a:r>
                  <a:rPr lang="en-US" sz="2400" b="1"/>
                  <a:t>block</a:t>
                </a:r>
                <a:r>
                  <a:rPr lang="en-US" sz="2400"/>
                  <a:t>: integrity for many ‘messages’</a:t>
                </a:r>
              </a:p>
              <a:p>
                <a:pPr lvl="1"/>
                <a:r>
                  <a:rPr lang="en-US" sz="2000"/>
                  <a:t>Hash each ‘message’ in block, then hash-of-hashes</a:t>
                </a:r>
                <a:br>
                  <a:rPr lang="en-US" sz="2000"/>
                </a:br>
                <a14:m>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h</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2</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3</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4</m:t>
                            </m:r>
                          </m:sub>
                        </m:sSub>
                      </m:e>
                    </m:d>
                    <m:r>
                      <a:rPr lang="en-US" sz="2400" b="0" i="1" smtClean="0">
                        <a:latin typeface="Cambria Math" panose="02040503050406030204" pitchFamily="18" charset="0"/>
                        <a:ea typeface="Cambria Math" panose="02040503050406030204" pitchFamily="18" charset="0"/>
                      </a:rPr>
                      <m:t>)</m:t>
                    </m:r>
                  </m:oMath>
                </a14:m>
                <a:endParaRPr lang="en-US" sz="2000"/>
              </a:p>
              <a:p>
                <a:pPr lvl="1"/>
                <a:r>
                  <a:rPr lang="en-US" sz="2000"/>
                  <a:t>Validate each ‘message’ independently</a:t>
                </a:r>
              </a:p>
              <a:p>
                <a:pPr lvl="2"/>
                <a:r>
                  <a:rPr lang="en-US" sz="1800"/>
                  <a:t>Advantages: </a:t>
                </a:r>
                <a:r>
                  <a:rPr lang="en-US" sz="1800" b="1">
                    <a:solidFill>
                      <a:srgbClr val="0000FF"/>
                    </a:solidFill>
                  </a:rPr>
                  <a:t>efficiency</a:t>
                </a:r>
                <a:r>
                  <a:rPr lang="en-US" sz="1800"/>
                  <a:t> (computation, communication) and </a:t>
                </a:r>
                <a:r>
                  <a:rPr lang="en-US" sz="1800" b="1">
                    <a:solidFill>
                      <a:srgbClr val="0000FF"/>
                    </a:solidFill>
                  </a:rPr>
                  <a:t>privacy</a:t>
                </a:r>
                <a:r>
                  <a:rPr lang="en-US" sz="180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04832"/>
                <a:ext cx="8229600" cy="4981575"/>
              </a:xfrm>
              <a:blipFill>
                <a:blip r:embed="rId2"/>
                <a:stretch>
                  <a:fillRect l="-296" t="-8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26</a:t>
            </a:fld>
            <a:endParaRPr lang="en-US" altLang="en-US"/>
          </a:p>
        </p:txBody>
      </p:sp>
      <mc:AlternateContent xmlns:mc="http://schemas.openxmlformats.org/markup-compatibility/2006" xmlns:a14="http://schemas.microsoft.com/office/drawing/2010/main">
        <mc:Choice Requires="a14">
          <p:sp>
            <p:nvSpPr>
              <p:cNvPr id="62" name="Rectangle 61"/>
              <p:cNvSpPr/>
              <p:nvPr/>
            </p:nvSpPr>
            <p:spPr bwMode="auto">
              <a:xfrm>
                <a:off x="679730" y="3727500"/>
                <a:ext cx="1501454" cy="37942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bwMode="auto">
              <a:xfrm>
                <a:off x="679730" y="3727500"/>
                <a:ext cx="1501454" cy="379421"/>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bwMode="auto">
              <a:xfrm>
                <a:off x="2620124" y="3752959"/>
                <a:ext cx="1520822" cy="371799"/>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4" name="Rectangle 63"/>
              <p:cNvSpPr>
                <a:spLocks noRot="1" noChangeAspect="1" noMove="1" noResize="1" noEditPoints="1" noAdjustHandles="1" noChangeArrowheads="1" noChangeShapeType="1" noTextEdit="1"/>
              </p:cNvSpPr>
              <p:nvPr/>
            </p:nvSpPr>
            <p:spPr bwMode="auto">
              <a:xfrm>
                <a:off x="2620124" y="3752959"/>
                <a:ext cx="1520822" cy="371799"/>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bwMode="auto">
              <a:xfrm>
                <a:off x="4566421" y="3732458"/>
                <a:ext cx="1529155" cy="36950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6" name="Rectangle 65"/>
              <p:cNvSpPr>
                <a:spLocks noRot="1" noChangeAspect="1" noMove="1" noResize="1" noEditPoints="1" noAdjustHandles="1" noChangeArrowheads="1" noChangeShapeType="1" noTextEdit="1"/>
              </p:cNvSpPr>
              <p:nvPr/>
            </p:nvSpPr>
            <p:spPr bwMode="auto">
              <a:xfrm>
                <a:off x="4566421" y="3732458"/>
                <a:ext cx="1529155" cy="369506"/>
              </a:xfrm>
              <a:prstGeom prst="rect">
                <a:avLst/>
              </a:prstGeom>
              <a:blipFill>
                <a:blip r:embed="rId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bwMode="auto">
              <a:xfrm>
                <a:off x="6847973" y="3752959"/>
                <a:ext cx="1522923" cy="37738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bwMode="auto">
              <a:xfrm>
                <a:off x="6847973" y="3752959"/>
                <a:ext cx="1522923" cy="377381"/>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79" name="Straight Arrow Connector 78"/>
          <p:cNvCxnSpPr/>
          <p:nvPr/>
        </p:nvCxnSpPr>
        <p:spPr bwMode="auto">
          <a:xfrm flipH="1">
            <a:off x="4501656" y="4915871"/>
            <a:ext cx="797484" cy="2061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flipH="1">
            <a:off x="4959661" y="4647034"/>
            <a:ext cx="2699336" cy="4750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rapezoid 81"/>
          <p:cNvSpPr/>
          <p:nvPr/>
        </p:nvSpPr>
        <p:spPr bwMode="auto">
          <a:xfrm flipH="1" flipV="1">
            <a:off x="674057" y="4121578"/>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3" name="TextBox 82"/>
              <p:cNvSpPr txBox="1"/>
              <p:nvPr/>
            </p:nvSpPr>
            <p:spPr>
              <a:xfrm>
                <a:off x="1123633" y="4072718"/>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3" name="TextBox 82"/>
              <p:cNvSpPr txBox="1">
                <a:spLocks noRot="1" noChangeAspect="1" noMove="1" noResize="1" noEditPoints="1" noAdjustHandles="1" noChangeArrowheads="1" noChangeShapeType="1" noTextEdit="1"/>
              </p:cNvSpPr>
              <p:nvPr/>
            </p:nvSpPr>
            <p:spPr>
              <a:xfrm>
                <a:off x="1123633" y="4072718"/>
                <a:ext cx="44640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bwMode="auto">
              <a:xfrm>
                <a:off x="1044375" y="4519064"/>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4" name="Rectangle 83"/>
              <p:cNvSpPr>
                <a:spLocks noRot="1" noChangeAspect="1" noMove="1" noResize="1" noEditPoints="1" noAdjustHandles="1" noChangeArrowheads="1" noChangeShapeType="1" noTextEdit="1"/>
              </p:cNvSpPr>
              <p:nvPr/>
            </p:nvSpPr>
            <p:spPr bwMode="auto">
              <a:xfrm>
                <a:off x="1044375" y="4519064"/>
                <a:ext cx="766489" cy="404492"/>
              </a:xfrm>
              <a:prstGeom prst="rect">
                <a:avLst/>
              </a:prstGeom>
              <a:blipFill>
                <a:blip r:embed="rId8"/>
                <a:stretch>
                  <a:fillRect r="-6250"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5" name="Trapezoid 84"/>
          <p:cNvSpPr/>
          <p:nvPr/>
        </p:nvSpPr>
        <p:spPr bwMode="auto">
          <a:xfrm flipH="1" flipV="1">
            <a:off x="2622723" y="4116049"/>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6" name="TextBox 85"/>
              <p:cNvSpPr txBox="1"/>
              <p:nvPr/>
            </p:nvSpPr>
            <p:spPr>
              <a:xfrm>
                <a:off x="3072299" y="4067189"/>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6" name="TextBox 85"/>
              <p:cNvSpPr txBox="1">
                <a:spLocks noRot="1" noChangeAspect="1" noMove="1" noResize="1" noEditPoints="1" noAdjustHandles="1" noChangeArrowheads="1" noChangeShapeType="1" noTextEdit="1"/>
              </p:cNvSpPr>
              <p:nvPr/>
            </p:nvSpPr>
            <p:spPr>
              <a:xfrm>
                <a:off x="3072299" y="4067189"/>
                <a:ext cx="44640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bwMode="auto">
              <a:xfrm>
                <a:off x="2993041" y="4513535"/>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7" name="Rectangle 86"/>
              <p:cNvSpPr>
                <a:spLocks noRot="1" noChangeAspect="1" noMove="1" noResize="1" noEditPoints="1" noAdjustHandles="1" noChangeArrowheads="1" noChangeShapeType="1" noTextEdit="1"/>
              </p:cNvSpPr>
              <p:nvPr/>
            </p:nvSpPr>
            <p:spPr bwMode="auto">
              <a:xfrm>
                <a:off x="2993041" y="4513535"/>
                <a:ext cx="766489" cy="404492"/>
              </a:xfrm>
              <a:prstGeom prst="rect">
                <a:avLst/>
              </a:prstGeom>
              <a:blipFill>
                <a:blip r:embed="rId10"/>
                <a:stretch>
                  <a:fillRect r="-7031"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8" name="Trapezoid 87"/>
          <p:cNvSpPr/>
          <p:nvPr/>
        </p:nvSpPr>
        <p:spPr bwMode="auto">
          <a:xfrm flipH="1" flipV="1">
            <a:off x="4561871" y="4113893"/>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9" name="TextBox 88"/>
              <p:cNvSpPr txBox="1"/>
              <p:nvPr/>
            </p:nvSpPr>
            <p:spPr>
              <a:xfrm>
                <a:off x="5011447" y="4065033"/>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9" name="TextBox 88"/>
              <p:cNvSpPr txBox="1">
                <a:spLocks noRot="1" noChangeAspect="1" noMove="1" noResize="1" noEditPoints="1" noAdjustHandles="1" noChangeArrowheads="1" noChangeShapeType="1" noTextEdit="1"/>
              </p:cNvSpPr>
              <p:nvPr/>
            </p:nvSpPr>
            <p:spPr>
              <a:xfrm>
                <a:off x="5011447" y="4065033"/>
                <a:ext cx="446404"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bwMode="auto">
              <a:xfrm>
                <a:off x="4932189" y="4511379"/>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0" name="Rectangle 89"/>
              <p:cNvSpPr>
                <a:spLocks noRot="1" noChangeAspect="1" noMove="1" noResize="1" noEditPoints="1" noAdjustHandles="1" noChangeArrowheads="1" noChangeShapeType="1" noTextEdit="1"/>
              </p:cNvSpPr>
              <p:nvPr/>
            </p:nvSpPr>
            <p:spPr bwMode="auto">
              <a:xfrm>
                <a:off x="4932189" y="4511379"/>
                <a:ext cx="766489" cy="404492"/>
              </a:xfrm>
              <a:prstGeom prst="rect">
                <a:avLst/>
              </a:prstGeom>
              <a:blipFill>
                <a:blip r:embed="rId12"/>
                <a:stretch>
                  <a:fillRect r="-7031" b="-441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91" name="Trapezoid 90"/>
          <p:cNvSpPr/>
          <p:nvPr/>
        </p:nvSpPr>
        <p:spPr bwMode="auto">
          <a:xfrm flipH="1" flipV="1">
            <a:off x="6874360" y="4144390"/>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2" name="TextBox 91"/>
              <p:cNvSpPr txBox="1"/>
              <p:nvPr/>
            </p:nvSpPr>
            <p:spPr>
              <a:xfrm>
                <a:off x="7323936" y="4095530"/>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2" name="TextBox 91"/>
              <p:cNvSpPr txBox="1">
                <a:spLocks noRot="1" noChangeAspect="1" noMove="1" noResize="1" noEditPoints="1" noAdjustHandles="1" noChangeArrowheads="1" noChangeShapeType="1" noTextEdit="1"/>
              </p:cNvSpPr>
              <p:nvPr/>
            </p:nvSpPr>
            <p:spPr>
              <a:xfrm>
                <a:off x="7323936" y="4095530"/>
                <a:ext cx="446404"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bwMode="auto">
              <a:xfrm>
                <a:off x="7244678" y="4541876"/>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3" name="Rectangle 92"/>
              <p:cNvSpPr>
                <a:spLocks noRot="1" noChangeAspect="1" noMove="1" noResize="1" noEditPoints="1" noAdjustHandles="1" noChangeArrowheads="1" noChangeShapeType="1" noTextEdit="1"/>
              </p:cNvSpPr>
              <p:nvPr/>
            </p:nvSpPr>
            <p:spPr bwMode="auto">
              <a:xfrm>
                <a:off x="7244678" y="4541876"/>
                <a:ext cx="766489" cy="404492"/>
              </a:xfrm>
              <a:prstGeom prst="rect">
                <a:avLst/>
              </a:prstGeom>
              <a:blipFill>
                <a:blip r:embed="rId14"/>
                <a:stretch>
                  <a:fillRect r="-7031" b="-441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94" name="Trapezoid 93"/>
          <p:cNvSpPr/>
          <p:nvPr/>
        </p:nvSpPr>
        <p:spPr bwMode="auto">
          <a:xfrm flipH="1" flipV="1">
            <a:off x="3552364" y="5161340"/>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5" name="TextBox 94"/>
              <p:cNvSpPr txBox="1"/>
              <p:nvPr/>
            </p:nvSpPr>
            <p:spPr>
              <a:xfrm>
                <a:off x="4082724" y="5122035"/>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5" name="TextBox 94"/>
              <p:cNvSpPr txBox="1">
                <a:spLocks noRot="1" noChangeAspect="1" noMove="1" noResize="1" noEditPoints="1" noAdjustHandles="1" noChangeArrowheads="1" noChangeShapeType="1" noTextEdit="1"/>
              </p:cNvSpPr>
              <p:nvPr/>
            </p:nvSpPr>
            <p:spPr>
              <a:xfrm>
                <a:off x="4082724" y="5122035"/>
                <a:ext cx="44640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bwMode="auto">
              <a:xfrm>
                <a:off x="3922682" y="5558826"/>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𝛿</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6" name="Rectangle 95"/>
              <p:cNvSpPr>
                <a:spLocks noRot="1" noChangeAspect="1" noMove="1" noResize="1" noEditPoints="1" noAdjustHandles="1" noChangeArrowheads="1" noChangeShapeType="1" noTextEdit="1"/>
              </p:cNvSpPr>
              <p:nvPr/>
            </p:nvSpPr>
            <p:spPr bwMode="auto">
              <a:xfrm>
                <a:off x="3922682" y="5558826"/>
                <a:ext cx="766489" cy="404492"/>
              </a:xfrm>
              <a:prstGeom prst="rect">
                <a:avLst/>
              </a:prstGeom>
              <a:blipFill>
                <a:blip r:embed="rId1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100" name="Straight Arrow Connector 99"/>
          <p:cNvCxnSpPr>
            <a:stCxn id="87" idx="2"/>
            <a:endCxn id="95" idx="0"/>
          </p:cNvCxnSpPr>
          <p:nvPr/>
        </p:nvCxnSpPr>
        <p:spPr bwMode="auto">
          <a:xfrm>
            <a:off x="3376286" y="4918027"/>
            <a:ext cx="929640" cy="2040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a:stCxn id="84" idx="3"/>
          </p:cNvCxnSpPr>
          <p:nvPr/>
        </p:nvCxnSpPr>
        <p:spPr bwMode="auto">
          <a:xfrm>
            <a:off x="1810864" y="4721310"/>
            <a:ext cx="1841327" cy="4007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9487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239410"/>
            <a:ext cx="8297862" cy="779462"/>
          </a:xfrm>
        </p:spPr>
        <p:txBody>
          <a:bodyPr/>
          <a:lstStyle/>
          <a:p>
            <a:r>
              <a:rPr lang="en-US"/>
              <a:t>Hash Block: integrity for many items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904832"/>
                <a:ext cx="8347587" cy="4981575"/>
              </a:xfrm>
            </p:spPr>
            <p:txBody>
              <a:bodyPr/>
              <a:lstStyle/>
              <a:p>
                <a:r>
                  <a:rPr lang="en-US" sz="2400"/>
                  <a:t>Hash efficiently validates integrity of one large item </a:t>
                </a:r>
                <a14:m>
                  <m:oMath xmlns:m="http://schemas.openxmlformats.org/officeDocument/2006/math">
                    <m:r>
                      <a:rPr lang="en-US" sz="2400" i="1" dirty="0">
                        <a:latin typeface="Cambria Math" panose="02040503050406030204" pitchFamily="18" charset="0"/>
                      </a:rPr>
                      <m:t>𝑚</m:t>
                    </m:r>
                  </m:oMath>
                </a14:m>
                <a:endParaRPr lang="en-US" sz="2400"/>
              </a:p>
              <a:p>
                <a:r>
                  <a:rPr lang="en-US" sz="2400"/>
                  <a:t>All users obtain securely </a:t>
                </a:r>
                <a14:m>
                  <m:oMath xmlns:m="http://schemas.openxmlformats.org/officeDocument/2006/math">
                    <m:r>
                      <m:rPr>
                        <m:sty m:val="p"/>
                      </m:rPr>
                      <a:rPr lang="en-US" sz="2400" dirty="0">
                        <a:latin typeface="Cambria Math" panose="02040503050406030204" pitchFamily="18" charset="0"/>
                      </a:rPr>
                      <m:t>h</m:t>
                    </m:r>
                    <m:r>
                      <a:rPr lang="en-US" sz="2400" b="0" i="0" dirty="0" smtClean="0">
                        <a:latin typeface="Cambria Math" panose="02040503050406030204" pitchFamily="18" charset="0"/>
                      </a:rPr>
                      <m:t>(</m:t>
                    </m:r>
                    <m:r>
                      <a:rPr lang="en-US" sz="2400" i="1" dirty="0">
                        <a:latin typeface="Cambria Math" panose="02040503050406030204" pitchFamily="18" charset="0"/>
                      </a:rPr>
                      <m:t>𝑚</m:t>
                    </m:r>
                    <m:r>
                      <a:rPr lang="en-US" sz="2400" b="0" i="1" dirty="0" smtClean="0">
                        <a:latin typeface="Cambria Math" panose="02040503050406030204" pitchFamily="18" charset="0"/>
                      </a:rPr>
                      <m:t>)</m:t>
                    </m:r>
                  </m:oMath>
                </a14:m>
                <a:r>
                  <a:rPr lang="en-US" sz="2400"/>
                  <a:t> to validate </a:t>
                </a:r>
                <a14:m>
                  <m:oMath xmlns:m="http://schemas.openxmlformats.org/officeDocument/2006/math">
                    <m:r>
                      <a:rPr lang="en-US" sz="2400" i="1" dirty="0">
                        <a:latin typeface="Cambria Math" panose="02040503050406030204" pitchFamily="18" charset="0"/>
                      </a:rPr>
                      <m:t>𝑚</m:t>
                    </m:r>
                  </m:oMath>
                </a14:m>
                <a:r>
                  <a:rPr lang="en-US" sz="2400"/>
                  <a:t> </a:t>
                </a:r>
              </a:p>
              <a:p>
                <a:r>
                  <a:rPr lang="en-US" sz="2400" b="1"/>
                  <a:t>Hash block</a:t>
                </a:r>
                <a:r>
                  <a:rPr lang="en-US" sz="2400"/>
                  <a:t>: one digest </a:t>
                </a:r>
                <a14:m>
                  <m:oMath xmlns:m="http://schemas.openxmlformats.org/officeDocument/2006/math">
                    <m:r>
                      <a:rPr lang="en-US" sz="2400" i="1">
                        <a:latin typeface="Cambria Math" panose="02040503050406030204" pitchFamily="18" charset="0"/>
                        <a:ea typeface="Cambria Math" panose="02040503050406030204" pitchFamily="18" charset="0"/>
                      </a:rPr>
                      <m:t>𝑦</m:t>
                    </m:r>
                  </m:oMath>
                </a14:m>
                <a:r>
                  <a:rPr lang="en-US" sz="2400"/>
                  <a:t> validates </a:t>
                </a:r>
                <a:r>
                  <a:rPr lang="en-US" sz="2400" b="1">
                    <a:solidFill>
                      <a:srgbClr val="FF00FF"/>
                    </a:solidFill>
                  </a:rPr>
                  <a:t>many</a:t>
                </a:r>
                <a:r>
                  <a:rPr lang="en-US" sz="2400"/>
                  <a:t> items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𝑚</m:t>
                        </m:r>
                      </m:e>
                      <m:sub>
                        <m:r>
                          <a:rPr lang="en-US" sz="2400" b="0" i="1" dirty="0" smtClean="0">
                            <a:latin typeface="Cambria Math" panose="02040503050406030204" pitchFamily="18" charset="0"/>
                          </a:rPr>
                          <m:t>1</m:t>
                        </m:r>
                      </m:sub>
                    </m:sSub>
                  </m:oMath>
                </a14:m>
                <a:r>
                  <a:rPr lang="en-US" sz="2400"/>
                  <a:t>,</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b="0" i="1" dirty="0" smtClean="0">
                            <a:latin typeface="Cambria Math" panose="02040503050406030204" pitchFamily="18" charset="0"/>
                          </a:rPr>
                          <m:t>2</m:t>
                        </m:r>
                      </m:sub>
                    </m:sSub>
                  </m:oMath>
                </a14:m>
                <a:r>
                  <a:rPr lang="en-US" sz="2400"/>
                  <a:t>,…  </a:t>
                </a:r>
              </a:p>
              <a:p>
                <a:pPr lvl="1"/>
                <a:r>
                  <a:rPr lang="en-US" sz="2000"/>
                  <a:t>Hash each item in block separately: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1</m:t>
                        </m:r>
                      </m:sub>
                    </m:sSub>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h</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1</m:t>
                            </m:r>
                          </m:sub>
                        </m:sSub>
                      </m:e>
                    </m:d>
                    <m:r>
                      <a:rPr lang="en-US" sz="2000" b="0" i="1"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h</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2</m:t>
                            </m:r>
                          </m:sub>
                        </m:sSub>
                      </m:e>
                    </m:d>
                    <m:r>
                      <a:rPr lang="en-US" sz="2000" b="0" i="1" smtClean="0">
                        <a:latin typeface="Cambria Math" panose="02040503050406030204" pitchFamily="18" charset="0"/>
                        <a:ea typeface="Cambria Math" panose="02040503050406030204" pitchFamily="18" charset="0"/>
                      </a:rPr>
                      <m:t>,  …</m:t>
                    </m:r>
                  </m:oMath>
                </a14:m>
                <a:endParaRPr lang="en-US" sz="2000"/>
              </a:p>
              <a:p>
                <a:pPr lvl="1"/>
                <a:r>
                  <a:rPr lang="en-US" sz="2000"/>
                  <a:t>Digest of block is hash of all digest: </a:t>
                </a:r>
                <a14:m>
                  <m:oMath xmlns:m="http://schemas.openxmlformats.org/officeDocument/2006/math">
                    <m:r>
                      <a:rPr lang="en-US" sz="2000" i="1">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b="0" i="1" dirty="0" smtClean="0">
                                <a:latin typeface="Cambria Math" panose="02040503050406030204" pitchFamily="18" charset="0"/>
                              </a:rPr>
                              <m:t>2</m:t>
                            </m:r>
                          </m:sub>
                        </m:sSub>
                        <m:r>
                          <a:rPr lang="en-US" sz="2000" b="0" i="1" dirty="0" smtClean="0">
                            <a:latin typeface="Cambria Math" panose="02040503050406030204" pitchFamily="18" charset="0"/>
                          </a:rPr>
                          <m:t>, … </m:t>
                        </m:r>
                      </m:e>
                    </m:d>
                  </m:oMath>
                </a14:m>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904832"/>
                <a:ext cx="8347587" cy="4981575"/>
              </a:xfrm>
              <a:blipFill>
                <a:blip r:embed="rId2"/>
                <a:stretch>
                  <a:fillRect l="-292" t="-856" r="-27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27</a:t>
            </a:fld>
            <a:endParaRPr lang="en-US" altLang="en-US"/>
          </a:p>
        </p:txBody>
      </p:sp>
      <mc:AlternateContent xmlns:mc="http://schemas.openxmlformats.org/markup-compatibility/2006" xmlns:a14="http://schemas.microsoft.com/office/drawing/2010/main">
        <mc:Choice Requires="a14">
          <p:sp>
            <p:nvSpPr>
              <p:cNvPr id="62" name="Rectangle 61"/>
              <p:cNvSpPr/>
              <p:nvPr/>
            </p:nvSpPr>
            <p:spPr bwMode="auto">
              <a:xfrm>
                <a:off x="679730" y="3196572"/>
                <a:ext cx="1501454" cy="37942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bwMode="auto">
              <a:xfrm>
                <a:off x="679730" y="3196572"/>
                <a:ext cx="1501454" cy="379421"/>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bwMode="auto">
              <a:xfrm>
                <a:off x="2620124" y="3222031"/>
                <a:ext cx="1520822" cy="371799"/>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4" name="Rectangle 63"/>
              <p:cNvSpPr>
                <a:spLocks noRot="1" noChangeAspect="1" noMove="1" noResize="1" noEditPoints="1" noAdjustHandles="1" noChangeArrowheads="1" noChangeShapeType="1" noTextEdit="1"/>
              </p:cNvSpPr>
              <p:nvPr/>
            </p:nvSpPr>
            <p:spPr bwMode="auto">
              <a:xfrm>
                <a:off x="2620124" y="3222031"/>
                <a:ext cx="1520822" cy="371799"/>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bwMode="auto">
              <a:xfrm>
                <a:off x="4566421" y="3201530"/>
                <a:ext cx="1529155" cy="36950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6" name="Rectangle 65"/>
              <p:cNvSpPr>
                <a:spLocks noRot="1" noChangeAspect="1" noMove="1" noResize="1" noEditPoints="1" noAdjustHandles="1" noChangeArrowheads="1" noChangeShapeType="1" noTextEdit="1"/>
              </p:cNvSpPr>
              <p:nvPr/>
            </p:nvSpPr>
            <p:spPr bwMode="auto">
              <a:xfrm>
                <a:off x="4566421" y="3201530"/>
                <a:ext cx="1529155" cy="369506"/>
              </a:xfrm>
              <a:prstGeom prst="rect">
                <a:avLst/>
              </a:prstGeom>
              <a:blipFill>
                <a:blip r:embed="rId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bwMode="auto">
              <a:xfrm>
                <a:off x="6847973" y="3222031"/>
                <a:ext cx="1522923" cy="37738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bwMode="auto">
              <a:xfrm>
                <a:off x="6847973" y="3222031"/>
                <a:ext cx="1522923" cy="377381"/>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79" name="Straight Arrow Connector 78"/>
          <p:cNvCxnSpPr/>
          <p:nvPr/>
        </p:nvCxnSpPr>
        <p:spPr bwMode="auto">
          <a:xfrm flipH="1">
            <a:off x="4501656" y="4384943"/>
            <a:ext cx="797484" cy="2061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flipH="1">
            <a:off x="4959661" y="4116106"/>
            <a:ext cx="2699336" cy="4750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rapezoid 81"/>
          <p:cNvSpPr/>
          <p:nvPr/>
        </p:nvSpPr>
        <p:spPr bwMode="auto">
          <a:xfrm flipH="1" flipV="1">
            <a:off x="674057" y="3590650"/>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3" name="TextBox 82"/>
              <p:cNvSpPr txBox="1"/>
              <p:nvPr/>
            </p:nvSpPr>
            <p:spPr>
              <a:xfrm>
                <a:off x="1123633" y="3541790"/>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3" name="TextBox 82"/>
              <p:cNvSpPr txBox="1">
                <a:spLocks noRot="1" noChangeAspect="1" noMove="1" noResize="1" noEditPoints="1" noAdjustHandles="1" noChangeArrowheads="1" noChangeShapeType="1" noTextEdit="1"/>
              </p:cNvSpPr>
              <p:nvPr/>
            </p:nvSpPr>
            <p:spPr>
              <a:xfrm>
                <a:off x="1123633" y="3541790"/>
                <a:ext cx="44640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bwMode="auto">
              <a:xfrm>
                <a:off x="1044375" y="3988136"/>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4" name="Rectangle 83"/>
              <p:cNvSpPr>
                <a:spLocks noRot="1" noChangeAspect="1" noMove="1" noResize="1" noEditPoints="1" noAdjustHandles="1" noChangeArrowheads="1" noChangeShapeType="1" noTextEdit="1"/>
              </p:cNvSpPr>
              <p:nvPr/>
            </p:nvSpPr>
            <p:spPr bwMode="auto">
              <a:xfrm>
                <a:off x="1044375" y="3988136"/>
                <a:ext cx="766489" cy="404492"/>
              </a:xfrm>
              <a:prstGeom prst="rect">
                <a:avLst/>
              </a:prstGeom>
              <a:blipFill>
                <a:blip r:embed="rId8"/>
                <a:stretch>
                  <a:fillRect r="-6250"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5" name="Trapezoid 84"/>
          <p:cNvSpPr/>
          <p:nvPr/>
        </p:nvSpPr>
        <p:spPr bwMode="auto">
          <a:xfrm flipH="1" flipV="1">
            <a:off x="2622723" y="3585121"/>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6" name="TextBox 85"/>
              <p:cNvSpPr txBox="1"/>
              <p:nvPr/>
            </p:nvSpPr>
            <p:spPr>
              <a:xfrm>
                <a:off x="3072299" y="3536261"/>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6" name="TextBox 85"/>
              <p:cNvSpPr txBox="1">
                <a:spLocks noRot="1" noChangeAspect="1" noMove="1" noResize="1" noEditPoints="1" noAdjustHandles="1" noChangeArrowheads="1" noChangeShapeType="1" noTextEdit="1"/>
              </p:cNvSpPr>
              <p:nvPr/>
            </p:nvSpPr>
            <p:spPr>
              <a:xfrm>
                <a:off x="3072299" y="3536261"/>
                <a:ext cx="44640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bwMode="auto">
              <a:xfrm>
                <a:off x="2993041" y="3982607"/>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7" name="Rectangle 86"/>
              <p:cNvSpPr>
                <a:spLocks noRot="1" noChangeAspect="1" noMove="1" noResize="1" noEditPoints="1" noAdjustHandles="1" noChangeArrowheads="1" noChangeShapeType="1" noTextEdit="1"/>
              </p:cNvSpPr>
              <p:nvPr/>
            </p:nvSpPr>
            <p:spPr bwMode="auto">
              <a:xfrm>
                <a:off x="2993041" y="3982607"/>
                <a:ext cx="766489" cy="404492"/>
              </a:xfrm>
              <a:prstGeom prst="rect">
                <a:avLst/>
              </a:prstGeom>
              <a:blipFill>
                <a:blip r:embed="rId10"/>
                <a:stretch>
                  <a:fillRect r="-7031"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8" name="Trapezoid 87"/>
          <p:cNvSpPr/>
          <p:nvPr/>
        </p:nvSpPr>
        <p:spPr bwMode="auto">
          <a:xfrm flipH="1" flipV="1">
            <a:off x="4561871" y="3582965"/>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9" name="TextBox 88"/>
              <p:cNvSpPr txBox="1"/>
              <p:nvPr/>
            </p:nvSpPr>
            <p:spPr>
              <a:xfrm>
                <a:off x="5011447" y="3534105"/>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9" name="TextBox 88"/>
              <p:cNvSpPr txBox="1">
                <a:spLocks noRot="1" noChangeAspect="1" noMove="1" noResize="1" noEditPoints="1" noAdjustHandles="1" noChangeArrowheads="1" noChangeShapeType="1" noTextEdit="1"/>
              </p:cNvSpPr>
              <p:nvPr/>
            </p:nvSpPr>
            <p:spPr>
              <a:xfrm>
                <a:off x="5011447" y="3534105"/>
                <a:ext cx="446404"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bwMode="auto">
              <a:xfrm>
                <a:off x="4932189" y="3980451"/>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0" name="Rectangle 89"/>
              <p:cNvSpPr>
                <a:spLocks noRot="1" noChangeAspect="1" noMove="1" noResize="1" noEditPoints="1" noAdjustHandles="1" noChangeArrowheads="1" noChangeShapeType="1" noTextEdit="1"/>
              </p:cNvSpPr>
              <p:nvPr/>
            </p:nvSpPr>
            <p:spPr bwMode="auto">
              <a:xfrm>
                <a:off x="4932189" y="3980451"/>
                <a:ext cx="766489" cy="404492"/>
              </a:xfrm>
              <a:prstGeom prst="rect">
                <a:avLst/>
              </a:prstGeom>
              <a:blipFill>
                <a:blip r:embed="rId12"/>
                <a:stretch>
                  <a:fillRect r="-7031"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91" name="Trapezoid 90"/>
          <p:cNvSpPr/>
          <p:nvPr/>
        </p:nvSpPr>
        <p:spPr bwMode="auto">
          <a:xfrm flipH="1" flipV="1">
            <a:off x="6874360" y="3613462"/>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2" name="TextBox 91"/>
              <p:cNvSpPr txBox="1"/>
              <p:nvPr/>
            </p:nvSpPr>
            <p:spPr>
              <a:xfrm>
                <a:off x="7323936" y="3564602"/>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2" name="TextBox 91"/>
              <p:cNvSpPr txBox="1">
                <a:spLocks noRot="1" noChangeAspect="1" noMove="1" noResize="1" noEditPoints="1" noAdjustHandles="1" noChangeArrowheads="1" noChangeShapeType="1" noTextEdit="1"/>
              </p:cNvSpPr>
              <p:nvPr/>
            </p:nvSpPr>
            <p:spPr>
              <a:xfrm>
                <a:off x="7323936" y="3564602"/>
                <a:ext cx="446404"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bwMode="auto">
              <a:xfrm>
                <a:off x="7244678" y="4010948"/>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3" name="Rectangle 92"/>
              <p:cNvSpPr>
                <a:spLocks noRot="1" noChangeAspect="1" noMove="1" noResize="1" noEditPoints="1" noAdjustHandles="1" noChangeArrowheads="1" noChangeShapeType="1" noTextEdit="1"/>
              </p:cNvSpPr>
              <p:nvPr/>
            </p:nvSpPr>
            <p:spPr bwMode="auto">
              <a:xfrm>
                <a:off x="7244678" y="4010948"/>
                <a:ext cx="766489" cy="404492"/>
              </a:xfrm>
              <a:prstGeom prst="rect">
                <a:avLst/>
              </a:prstGeom>
              <a:blipFill>
                <a:blip r:embed="rId14"/>
                <a:stretch>
                  <a:fillRect r="-7031"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94" name="Trapezoid 93"/>
          <p:cNvSpPr/>
          <p:nvPr/>
        </p:nvSpPr>
        <p:spPr bwMode="auto">
          <a:xfrm flipH="1" flipV="1">
            <a:off x="3552364" y="4630412"/>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5" name="TextBox 94"/>
              <p:cNvSpPr txBox="1"/>
              <p:nvPr/>
            </p:nvSpPr>
            <p:spPr>
              <a:xfrm>
                <a:off x="4082724" y="4591107"/>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5" name="TextBox 94"/>
              <p:cNvSpPr txBox="1">
                <a:spLocks noRot="1" noChangeAspect="1" noMove="1" noResize="1" noEditPoints="1" noAdjustHandles="1" noChangeArrowheads="1" noChangeShapeType="1" noTextEdit="1"/>
              </p:cNvSpPr>
              <p:nvPr/>
            </p:nvSpPr>
            <p:spPr>
              <a:xfrm>
                <a:off x="4082724" y="4591107"/>
                <a:ext cx="44640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bwMode="auto">
              <a:xfrm>
                <a:off x="3922682" y="5027898"/>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𝑦</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6" name="Rectangle 95"/>
              <p:cNvSpPr>
                <a:spLocks noRot="1" noChangeAspect="1" noMove="1" noResize="1" noEditPoints="1" noAdjustHandles="1" noChangeArrowheads="1" noChangeShapeType="1" noTextEdit="1"/>
              </p:cNvSpPr>
              <p:nvPr/>
            </p:nvSpPr>
            <p:spPr bwMode="auto">
              <a:xfrm>
                <a:off x="3922682" y="5027898"/>
                <a:ext cx="766489" cy="404492"/>
              </a:xfrm>
              <a:prstGeom prst="rect">
                <a:avLst/>
              </a:prstGeom>
              <a:blipFill>
                <a:blip r:embed="rId1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100" name="Straight Arrow Connector 99"/>
          <p:cNvCxnSpPr>
            <a:stCxn id="87" idx="2"/>
            <a:endCxn id="95" idx="0"/>
          </p:cNvCxnSpPr>
          <p:nvPr/>
        </p:nvCxnSpPr>
        <p:spPr bwMode="auto">
          <a:xfrm>
            <a:off x="3376286" y="4387099"/>
            <a:ext cx="929640" cy="2040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a:stCxn id="84" idx="3"/>
          </p:cNvCxnSpPr>
          <p:nvPr/>
        </p:nvCxnSpPr>
        <p:spPr bwMode="auto">
          <a:xfrm>
            <a:off x="1810864" y="4190382"/>
            <a:ext cx="1841327" cy="4007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 name="TextBox 5"/>
              <p:cNvSpPr txBox="1"/>
              <p:nvPr/>
            </p:nvSpPr>
            <p:spPr>
              <a:xfrm>
                <a:off x="2149990" y="4261080"/>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1</m:t>
                          </m:r>
                        </m:sub>
                      </m:sSub>
                    </m:oMath>
                  </m:oMathPara>
                </a14:m>
                <a:endParaRPr lang="en-US"/>
              </a:p>
            </p:txBody>
          </p:sp>
        </mc:Choice>
        <mc:Fallback xmlns="">
          <p:sp>
            <p:nvSpPr>
              <p:cNvPr id="6" name="TextBox 5"/>
              <p:cNvSpPr txBox="1">
                <a:spLocks noRot="1" noChangeAspect="1" noMove="1" noResize="1" noEditPoints="1" noAdjustHandles="1" noChangeArrowheads="1" noChangeShapeType="1" noTextEdit="1"/>
              </p:cNvSpPr>
              <p:nvPr/>
            </p:nvSpPr>
            <p:spPr>
              <a:xfrm>
                <a:off x="2149990" y="4261080"/>
                <a:ext cx="47198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866124" y="42021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a:p>
            </p:txBody>
          </p:sp>
        </mc:Choice>
        <mc:Fallback xmlns="">
          <p:sp>
            <p:nvSpPr>
              <p:cNvPr id="30" name="TextBox 29"/>
              <p:cNvSpPr txBox="1">
                <a:spLocks noRot="1" noChangeAspect="1" noMove="1" noResize="1" noEditPoints="1" noAdjustHandles="1" noChangeArrowheads="1" noChangeShapeType="1" noTextEdit="1"/>
              </p:cNvSpPr>
              <p:nvPr/>
            </p:nvSpPr>
            <p:spPr>
              <a:xfrm>
                <a:off x="3866124" y="4202123"/>
                <a:ext cx="47731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216875" y="4261080"/>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4</m:t>
                          </m:r>
                        </m:sub>
                      </m:sSub>
                    </m:oMath>
                  </m:oMathPara>
                </a14:m>
                <a:endParaRPr lang="en-US"/>
              </a:p>
            </p:txBody>
          </p:sp>
        </mc:Choice>
        <mc:Fallback xmlns="">
          <p:sp>
            <p:nvSpPr>
              <p:cNvPr id="31" name="TextBox 30"/>
              <p:cNvSpPr txBox="1">
                <a:spLocks noRot="1" noChangeAspect="1" noMove="1" noResize="1" noEditPoints="1" noAdjustHandles="1" noChangeArrowheads="1" noChangeShapeType="1" noTextEdit="1"/>
              </p:cNvSpPr>
              <p:nvPr/>
            </p:nvSpPr>
            <p:spPr>
              <a:xfrm>
                <a:off x="6216875" y="4261080"/>
                <a:ext cx="477310" cy="369332"/>
              </a:xfrm>
              <a:prstGeom prst="rect">
                <a:avLst/>
              </a:prstGeom>
              <a:blipFill>
                <a:blip r:embed="rId18"/>
                <a:stretch>
                  <a:fillRect/>
                </a:stretch>
              </a:blipFill>
            </p:spPr>
            <p:txBody>
              <a:bodyPr/>
              <a:lstStyle/>
              <a:p>
                <a:r>
                  <a:rPr lang="en-US">
                    <a:noFill/>
                  </a:rPr>
                  <a:t> </a:t>
                </a:r>
              </a:p>
            </p:txBody>
          </p:sp>
        </mc:Fallback>
      </mc:AlternateContent>
      <p:sp>
        <p:nvSpPr>
          <p:cNvPr id="7" name="Rounded Rectangle 6"/>
          <p:cNvSpPr/>
          <p:nvPr/>
        </p:nvSpPr>
        <p:spPr bwMode="auto">
          <a:xfrm>
            <a:off x="674057" y="5648632"/>
            <a:ext cx="7880008" cy="422751"/>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Allows each user to receive, validate only one or few required items. How?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320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ppt_x"/>
                                          </p:val>
                                        </p:tav>
                                        <p:tav tm="100000">
                                          <p:val>
                                            <p:strVal val="#ppt_x"/>
                                          </p:val>
                                        </p:tav>
                                      </p:tavLst>
                                    </p:anim>
                                    <p:anim calcmode="lin" valueType="num">
                                      <p:cBhvr additive="base">
                                        <p:cTn id="12" dur="500" fill="hold"/>
                                        <p:tgtEl>
                                          <p:spTgt spid="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500" fill="hold"/>
                                        <p:tgtEl>
                                          <p:spTgt spid="66"/>
                                        </p:tgtEl>
                                        <p:attrNameLst>
                                          <p:attrName>ppt_x</p:attrName>
                                        </p:attrNameLst>
                                      </p:cBhvr>
                                      <p:tavLst>
                                        <p:tav tm="0">
                                          <p:val>
                                            <p:strVal val="#ppt_x"/>
                                          </p:val>
                                        </p:tav>
                                        <p:tav tm="100000">
                                          <p:val>
                                            <p:strVal val="#ppt_x"/>
                                          </p:val>
                                        </p:tav>
                                      </p:tavLst>
                                    </p:anim>
                                    <p:anim calcmode="lin" valueType="num">
                                      <p:cBhvr additive="base">
                                        <p:cTn id="16" dur="500" fill="hold"/>
                                        <p:tgtEl>
                                          <p:spTgt spid="6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 calcmode="lin" valueType="num">
                                      <p:cBhvr additive="base">
                                        <p:cTn id="23" dur="500" fill="hold"/>
                                        <p:tgtEl>
                                          <p:spTgt spid="96"/>
                                        </p:tgtEl>
                                        <p:attrNameLst>
                                          <p:attrName>ppt_x</p:attrName>
                                        </p:attrNameLst>
                                      </p:cBhvr>
                                      <p:tavLst>
                                        <p:tav tm="0">
                                          <p:val>
                                            <p:strVal val="#ppt_x"/>
                                          </p:val>
                                        </p:tav>
                                        <p:tav tm="100000">
                                          <p:val>
                                            <p:strVal val="#ppt_x"/>
                                          </p:val>
                                        </p:tav>
                                      </p:tavLst>
                                    </p:anim>
                                    <p:anim calcmode="lin" valueType="num">
                                      <p:cBhvr additive="base">
                                        <p:cTn id="24" dur="500" fill="hold"/>
                                        <p:tgtEl>
                                          <p:spTgt spid="9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1000"/>
                                        <p:tgtEl>
                                          <p:spTgt spid="79"/>
                                        </p:tgtEl>
                                      </p:cBhvr>
                                    </p:animEffect>
                                    <p:anim calcmode="lin" valueType="num">
                                      <p:cBhvr>
                                        <p:cTn id="34" dur="1000" fill="hold"/>
                                        <p:tgtEl>
                                          <p:spTgt spid="79"/>
                                        </p:tgtEl>
                                        <p:attrNameLst>
                                          <p:attrName>ppt_x</p:attrName>
                                        </p:attrNameLst>
                                      </p:cBhvr>
                                      <p:tavLst>
                                        <p:tav tm="0">
                                          <p:val>
                                            <p:strVal val="#ppt_x"/>
                                          </p:val>
                                        </p:tav>
                                        <p:tav tm="100000">
                                          <p:val>
                                            <p:strVal val="#ppt_x"/>
                                          </p:val>
                                        </p:tav>
                                      </p:tavLst>
                                    </p:anim>
                                    <p:anim calcmode="lin" valueType="num">
                                      <p:cBhvr>
                                        <p:cTn id="35" dur="1000" fill="hold"/>
                                        <p:tgtEl>
                                          <p:spTgt spid="79"/>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fade">
                                      <p:cBhvr>
                                        <p:cTn id="38" dur="1000"/>
                                        <p:tgtEl>
                                          <p:spTgt spid="80"/>
                                        </p:tgtEl>
                                      </p:cBhvr>
                                    </p:animEffect>
                                    <p:anim calcmode="lin" valueType="num">
                                      <p:cBhvr>
                                        <p:cTn id="39" dur="1000" fill="hold"/>
                                        <p:tgtEl>
                                          <p:spTgt spid="80"/>
                                        </p:tgtEl>
                                        <p:attrNameLst>
                                          <p:attrName>ppt_x</p:attrName>
                                        </p:attrNameLst>
                                      </p:cBhvr>
                                      <p:tavLst>
                                        <p:tav tm="0">
                                          <p:val>
                                            <p:strVal val="#ppt_x"/>
                                          </p:val>
                                        </p:tav>
                                        <p:tav tm="100000">
                                          <p:val>
                                            <p:strVal val="#ppt_x"/>
                                          </p:val>
                                        </p:tav>
                                      </p:tavLst>
                                    </p:anim>
                                    <p:anim calcmode="lin" valueType="num">
                                      <p:cBhvr>
                                        <p:cTn id="40" dur="1000" fill="hold"/>
                                        <p:tgtEl>
                                          <p:spTgt spid="8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1000"/>
                                        <p:tgtEl>
                                          <p:spTgt spid="82"/>
                                        </p:tgtEl>
                                      </p:cBhvr>
                                    </p:animEffect>
                                    <p:anim calcmode="lin" valueType="num">
                                      <p:cBhvr>
                                        <p:cTn id="44" dur="1000" fill="hold"/>
                                        <p:tgtEl>
                                          <p:spTgt spid="82"/>
                                        </p:tgtEl>
                                        <p:attrNameLst>
                                          <p:attrName>ppt_x</p:attrName>
                                        </p:attrNameLst>
                                      </p:cBhvr>
                                      <p:tavLst>
                                        <p:tav tm="0">
                                          <p:val>
                                            <p:strVal val="#ppt_x"/>
                                          </p:val>
                                        </p:tav>
                                        <p:tav tm="100000">
                                          <p:val>
                                            <p:strVal val="#ppt_x"/>
                                          </p:val>
                                        </p:tav>
                                      </p:tavLst>
                                    </p:anim>
                                    <p:anim calcmode="lin" valueType="num">
                                      <p:cBhvr>
                                        <p:cTn id="45" dur="1000" fill="hold"/>
                                        <p:tgtEl>
                                          <p:spTgt spid="8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1000"/>
                                        <p:tgtEl>
                                          <p:spTgt spid="83"/>
                                        </p:tgtEl>
                                      </p:cBhvr>
                                    </p:animEffect>
                                    <p:anim calcmode="lin" valueType="num">
                                      <p:cBhvr>
                                        <p:cTn id="49" dur="1000" fill="hold"/>
                                        <p:tgtEl>
                                          <p:spTgt spid="83"/>
                                        </p:tgtEl>
                                        <p:attrNameLst>
                                          <p:attrName>ppt_x</p:attrName>
                                        </p:attrNameLst>
                                      </p:cBhvr>
                                      <p:tavLst>
                                        <p:tav tm="0">
                                          <p:val>
                                            <p:strVal val="#ppt_x"/>
                                          </p:val>
                                        </p:tav>
                                        <p:tav tm="100000">
                                          <p:val>
                                            <p:strVal val="#ppt_x"/>
                                          </p:val>
                                        </p:tav>
                                      </p:tavLst>
                                    </p:anim>
                                    <p:anim calcmode="lin" valueType="num">
                                      <p:cBhvr>
                                        <p:cTn id="50" dur="1000" fill="hold"/>
                                        <p:tgtEl>
                                          <p:spTgt spid="8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fade">
                                      <p:cBhvr>
                                        <p:cTn id="53" dur="1000"/>
                                        <p:tgtEl>
                                          <p:spTgt spid="84"/>
                                        </p:tgtEl>
                                      </p:cBhvr>
                                    </p:animEffect>
                                    <p:anim calcmode="lin" valueType="num">
                                      <p:cBhvr>
                                        <p:cTn id="54" dur="1000" fill="hold"/>
                                        <p:tgtEl>
                                          <p:spTgt spid="84"/>
                                        </p:tgtEl>
                                        <p:attrNameLst>
                                          <p:attrName>ppt_x</p:attrName>
                                        </p:attrNameLst>
                                      </p:cBhvr>
                                      <p:tavLst>
                                        <p:tav tm="0">
                                          <p:val>
                                            <p:strVal val="#ppt_x"/>
                                          </p:val>
                                        </p:tav>
                                        <p:tav tm="100000">
                                          <p:val>
                                            <p:strVal val="#ppt_x"/>
                                          </p:val>
                                        </p:tav>
                                      </p:tavLst>
                                    </p:anim>
                                    <p:anim calcmode="lin" valueType="num">
                                      <p:cBhvr>
                                        <p:cTn id="55" dur="1000" fill="hold"/>
                                        <p:tgtEl>
                                          <p:spTgt spid="8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1000"/>
                                        <p:tgtEl>
                                          <p:spTgt spid="85"/>
                                        </p:tgtEl>
                                      </p:cBhvr>
                                    </p:animEffect>
                                    <p:anim calcmode="lin" valueType="num">
                                      <p:cBhvr>
                                        <p:cTn id="59" dur="1000" fill="hold"/>
                                        <p:tgtEl>
                                          <p:spTgt spid="85"/>
                                        </p:tgtEl>
                                        <p:attrNameLst>
                                          <p:attrName>ppt_x</p:attrName>
                                        </p:attrNameLst>
                                      </p:cBhvr>
                                      <p:tavLst>
                                        <p:tav tm="0">
                                          <p:val>
                                            <p:strVal val="#ppt_x"/>
                                          </p:val>
                                        </p:tav>
                                        <p:tav tm="100000">
                                          <p:val>
                                            <p:strVal val="#ppt_x"/>
                                          </p:val>
                                        </p:tav>
                                      </p:tavLst>
                                    </p:anim>
                                    <p:anim calcmode="lin" valueType="num">
                                      <p:cBhvr>
                                        <p:cTn id="60" dur="1000" fill="hold"/>
                                        <p:tgtEl>
                                          <p:spTgt spid="8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fade">
                                      <p:cBhvr>
                                        <p:cTn id="63" dur="1000"/>
                                        <p:tgtEl>
                                          <p:spTgt spid="86"/>
                                        </p:tgtEl>
                                      </p:cBhvr>
                                    </p:animEffect>
                                    <p:anim calcmode="lin" valueType="num">
                                      <p:cBhvr>
                                        <p:cTn id="64" dur="1000" fill="hold"/>
                                        <p:tgtEl>
                                          <p:spTgt spid="86"/>
                                        </p:tgtEl>
                                        <p:attrNameLst>
                                          <p:attrName>ppt_x</p:attrName>
                                        </p:attrNameLst>
                                      </p:cBhvr>
                                      <p:tavLst>
                                        <p:tav tm="0">
                                          <p:val>
                                            <p:strVal val="#ppt_x"/>
                                          </p:val>
                                        </p:tav>
                                        <p:tav tm="100000">
                                          <p:val>
                                            <p:strVal val="#ppt_x"/>
                                          </p:val>
                                        </p:tav>
                                      </p:tavLst>
                                    </p:anim>
                                    <p:anim calcmode="lin" valueType="num">
                                      <p:cBhvr>
                                        <p:cTn id="65" dur="1000" fill="hold"/>
                                        <p:tgtEl>
                                          <p:spTgt spid="8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1000"/>
                                        <p:tgtEl>
                                          <p:spTgt spid="87"/>
                                        </p:tgtEl>
                                      </p:cBhvr>
                                    </p:animEffect>
                                    <p:anim calcmode="lin" valueType="num">
                                      <p:cBhvr>
                                        <p:cTn id="69" dur="1000" fill="hold"/>
                                        <p:tgtEl>
                                          <p:spTgt spid="87"/>
                                        </p:tgtEl>
                                        <p:attrNameLst>
                                          <p:attrName>ppt_x</p:attrName>
                                        </p:attrNameLst>
                                      </p:cBhvr>
                                      <p:tavLst>
                                        <p:tav tm="0">
                                          <p:val>
                                            <p:strVal val="#ppt_x"/>
                                          </p:val>
                                        </p:tav>
                                        <p:tav tm="100000">
                                          <p:val>
                                            <p:strVal val="#ppt_x"/>
                                          </p:val>
                                        </p:tav>
                                      </p:tavLst>
                                    </p:anim>
                                    <p:anim calcmode="lin" valueType="num">
                                      <p:cBhvr>
                                        <p:cTn id="70" dur="1000" fill="hold"/>
                                        <p:tgtEl>
                                          <p:spTgt spid="8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1000"/>
                                        <p:tgtEl>
                                          <p:spTgt spid="88"/>
                                        </p:tgtEl>
                                      </p:cBhvr>
                                    </p:animEffect>
                                    <p:anim calcmode="lin" valueType="num">
                                      <p:cBhvr>
                                        <p:cTn id="74" dur="1000" fill="hold"/>
                                        <p:tgtEl>
                                          <p:spTgt spid="88"/>
                                        </p:tgtEl>
                                        <p:attrNameLst>
                                          <p:attrName>ppt_x</p:attrName>
                                        </p:attrNameLst>
                                      </p:cBhvr>
                                      <p:tavLst>
                                        <p:tav tm="0">
                                          <p:val>
                                            <p:strVal val="#ppt_x"/>
                                          </p:val>
                                        </p:tav>
                                        <p:tav tm="100000">
                                          <p:val>
                                            <p:strVal val="#ppt_x"/>
                                          </p:val>
                                        </p:tav>
                                      </p:tavLst>
                                    </p:anim>
                                    <p:anim calcmode="lin" valueType="num">
                                      <p:cBhvr>
                                        <p:cTn id="75" dur="1000" fill="hold"/>
                                        <p:tgtEl>
                                          <p:spTgt spid="88"/>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Effect transition="in" filter="fade">
                                      <p:cBhvr>
                                        <p:cTn id="78" dur="1000"/>
                                        <p:tgtEl>
                                          <p:spTgt spid="89"/>
                                        </p:tgtEl>
                                      </p:cBhvr>
                                    </p:animEffect>
                                    <p:anim calcmode="lin" valueType="num">
                                      <p:cBhvr>
                                        <p:cTn id="79" dur="1000" fill="hold"/>
                                        <p:tgtEl>
                                          <p:spTgt spid="89"/>
                                        </p:tgtEl>
                                        <p:attrNameLst>
                                          <p:attrName>ppt_x</p:attrName>
                                        </p:attrNameLst>
                                      </p:cBhvr>
                                      <p:tavLst>
                                        <p:tav tm="0">
                                          <p:val>
                                            <p:strVal val="#ppt_x"/>
                                          </p:val>
                                        </p:tav>
                                        <p:tav tm="100000">
                                          <p:val>
                                            <p:strVal val="#ppt_x"/>
                                          </p:val>
                                        </p:tav>
                                      </p:tavLst>
                                    </p:anim>
                                    <p:anim calcmode="lin" valueType="num">
                                      <p:cBhvr>
                                        <p:cTn id="80" dur="1000" fill="hold"/>
                                        <p:tgtEl>
                                          <p:spTgt spid="8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1000"/>
                                        <p:tgtEl>
                                          <p:spTgt spid="90"/>
                                        </p:tgtEl>
                                      </p:cBhvr>
                                    </p:animEffect>
                                    <p:anim calcmode="lin" valueType="num">
                                      <p:cBhvr>
                                        <p:cTn id="84" dur="1000" fill="hold"/>
                                        <p:tgtEl>
                                          <p:spTgt spid="90"/>
                                        </p:tgtEl>
                                        <p:attrNameLst>
                                          <p:attrName>ppt_x</p:attrName>
                                        </p:attrNameLst>
                                      </p:cBhvr>
                                      <p:tavLst>
                                        <p:tav tm="0">
                                          <p:val>
                                            <p:strVal val="#ppt_x"/>
                                          </p:val>
                                        </p:tav>
                                        <p:tav tm="100000">
                                          <p:val>
                                            <p:strVal val="#ppt_x"/>
                                          </p:val>
                                        </p:tav>
                                      </p:tavLst>
                                    </p:anim>
                                    <p:anim calcmode="lin" valueType="num">
                                      <p:cBhvr>
                                        <p:cTn id="85" dur="1000" fill="hold"/>
                                        <p:tgtEl>
                                          <p:spTgt spid="9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1000"/>
                                        <p:tgtEl>
                                          <p:spTgt spid="91"/>
                                        </p:tgtEl>
                                      </p:cBhvr>
                                    </p:animEffect>
                                    <p:anim calcmode="lin" valueType="num">
                                      <p:cBhvr>
                                        <p:cTn id="89" dur="1000" fill="hold"/>
                                        <p:tgtEl>
                                          <p:spTgt spid="91"/>
                                        </p:tgtEl>
                                        <p:attrNameLst>
                                          <p:attrName>ppt_x</p:attrName>
                                        </p:attrNameLst>
                                      </p:cBhvr>
                                      <p:tavLst>
                                        <p:tav tm="0">
                                          <p:val>
                                            <p:strVal val="#ppt_x"/>
                                          </p:val>
                                        </p:tav>
                                        <p:tav tm="100000">
                                          <p:val>
                                            <p:strVal val="#ppt_x"/>
                                          </p:val>
                                        </p:tav>
                                      </p:tavLst>
                                    </p:anim>
                                    <p:anim calcmode="lin" valueType="num">
                                      <p:cBhvr>
                                        <p:cTn id="90" dur="1000" fill="hold"/>
                                        <p:tgtEl>
                                          <p:spTgt spid="9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fade">
                                      <p:cBhvr>
                                        <p:cTn id="93" dur="1000"/>
                                        <p:tgtEl>
                                          <p:spTgt spid="92"/>
                                        </p:tgtEl>
                                      </p:cBhvr>
                                    </p:animEffect>
                                    <p:anim calcmode="lin" valueType="num">
                                      <p:cBhvr>
                                        <p:cTn id="94" dur="1000" fill="hold"/>
                                        <p:tgtEl>
                                          <p:spTgt spid="92"/>
                                        </p:tgtEl>
                                        <p:attrNameLst>
                                          <p:attrName>ppt_x</p:attrName>
                                        </p:attrNameLst>
                                      </p:cBhvr>
                                      <p:tavLst>
                                        <p:tav tm="0">
                                          <p:val>
                                            <p:strVal val="#ppt_x"/>
                                          </p:val>
                                        </p:tav>
                                        <p:tav tm="100000">
                                          <p:val>
                                            <p:strVal val="#ppt_x"/>
                                          </p:val>
                                        </p:tav>
                                      </p:tavLst>
                                    </p:anim>
                                    <p:anim calcmode="lin" valueType="num">
                                      <p:cBhvr>
                                        <p:cTn id="95" dur="1000" fill="hold"/>
                                        <p:tgtEl>
                                          <p:spTgt spid="9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fade">
                                      <p:cBhvr>
                                        <p:cTn id="98" dur="1000"/>
                                        <p:tgtEl>
                                          <p:spTgt spid="93"/>
                                        </p:tgtEl>
                                      </p:cBhvr>
                                    </p:animEffect>
                                    <p:anim calcmode="lin" valueType="num">
                                      <p:cBhvr>
                                        <p:cTn id="99" dur="1000" fill="hold"/>
                                        <p:tgtEl>
                                          <p:spTgt spid="93"/>
                                        </p:tgtEl>
                                        <p:attrNameLst>
                                          <p:attrName>ppt_x</p:attrName>
                                        </p:attrNameLst>
                                      </p:cBhvr>
                                      <p:tavLst>
                                        <p:tav tm="0">
                                          <p:val>
                                            <p:strVal val="#ppt_x"/>
                                          </p:val>
                                        </p:tav>
                                        <p:tav tm="100000">
                                          <p:val>
                                            <p:strVal val="#ppt_x"/>
                                          </p:val>
                                        </p:tav>
                                      </p:tavLst>
                                    </p:anim>
                                    <p:anim calcmode="lin" valueType="num">
                                      <p:cBhvr>
                                        <p:cTn id="100" dur="1000" fill="hold"/>
                                        <p:tgtEl>
                                          <p:spTgt spid="93"/>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animEffect transition="in" filter="fade">
                                      <p:cBhvr>
                                        <p:cTn id="103" dur="1000"/>
                                        <p:tgtEl>
                                          <p:spTgt spid="100"/>
                                        </p:tgtEl>
                                      </p:cBhvr>
                                    </p:animEffect>
                                    <p:anim calcmode="lin" valueType="num">
                                      <p:cBhvr>
                                        <p:cTn id="104" dur="1000" fill="hold"/>
                                        <p:tgtEl>
                                          <p:spTgt spid="100"/>
                                        </p:tgtEl>
                                        <p:attrNameLst>
                                          <p:attrName>ppt_x</p:attrName>
                                        </p:attrNameLst>
                                      </p:cBhvr>
                                      <p:tavLst>
                                        <p:tav tm="0">
                                          <p:val>
                                            <p:strVal val="#ppt_x"/>
                                          </p:val>
                                        </p:tav>
                                        <p:tav tm="100000">
                                          <p:val>
                                            <p:strVal val="#ppt_x"/>
                                          </p:val>
                                        </p:tav>
                                      </p:tavLst>
                                    </p:anim>
                                    <p:anim calcmode="lin" valueType="num">
                                      <p:cBhvr>
                                        <p:cTn id="105" dur="1000" fill="hold"/>
                                        <p:tgtEl>
                                          <p:spTgt spid="100"/>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02"/>
                                        </p:tgtEl>
                                        <p:attrNameLst>
                                          <p:attrName>style.visibility</p:attrName>
                                        </p:attrNameLst>
                                      </p:cBhvr>
                                      <p:to>
                                        <p:strVal val="visible"/>
                                      </p:to>
                                    </p:set>
                                    <p:animEffect transition="in" filter="fade">
                                      <p:cBhvr>
                                        <p:cTn id="108" dur="1000"/>
                                        <p:tgtEl>
                                          <p:spTgt spid="102"/>
                                        </p:tgtEl>
                                      </p:cBhvr>
                                    </p:animEffect>
                                    <p:anim calcmode="lin" valueType="num">
                                      <p:cBhvr>
                                        <p:cTn id="109" dur="1000" fill="hold"/>
                                        <p:tgtEl>
                                          <p:spTgt spid="102"/>
                                        </p:tgtEl>
                                        <p:attrNameLst>
                                          <p:attrName>ppt_x</p:attrName>
                                        </p:attrNameLst>
                                      </p:cBhvr>
                                      <p:tavLst>
                                        <p:tav tm="0">
                                          <p:val>
                                            <p:strVal val="#ppt_x"/>
                                          </p:val>
                                        </p:tav>
                                        <p:tav tm="100000">
                                          <p:val>
                                            <p:strVal val="#ppt_x"/>
                                          </p:val>
                                        </p:tav>
                                      </p:tavLst>
                                    </p:anim>
                                    <p:anim calcmode="lin" valueType="num">
                                      <p:cBhvr>
                                        <p:cTn id="110" dur="1000" fill="hold"/>
                                        <p:tgtEl>
                                          <p:spTgt spid="102"/>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1000"/>
                                        <p:tgtEl>
                                          <p:spTgt spid="6"/>
                                        </p:tgtEl>
                                      </p:cBhvr>
                                    </p:animEffect>
                                    <p:anim calcmode="lin" valueType="num">
                                      <p:cBhvr>
                                        <p:cTn id="114" dur="1000" fill="hold"/>
                                        <p:tgtEl>
                                          <p:spTgt spid="6"/>
                                        </p:tgtEl>
                                        <p:attrNameLst>
                                          <p:attrName>ppt_x</p:attrName>
                                        </p:attrNameLst>
                                      </p:cBhvr>
                                      <p:tavLst>
                                        <p:tav tm="0">
                                          <p:val>
                                            <p:strVal val="#ppt_x"/>
                                          </p:val>
                                        </p:tav>
                                        <p:tav tm="100000">
                                          <p:val>
                                            <p:strVal val="#ppt_x"/>
                                          </p:val>
                                        </p:tav>
                                      </p:tavLst>
                                    </p:anim>
                                    <p:anim calcmode="lin" valueType="num">
                                      <p:cBhvr>
                                        <p:cTn id="115" dur="1000" fill="hold"/>
                                        <p:tgtEl>
                                          <p:spTgt spid="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1000"/>
                                        <p:tgtEl>
                                          <p:spTgt spid="30"/>
                                        </p:tgtEl>
                                      </p:cBhvr>
                                    </p:animEffect>
                                    <p:anim calcmode="lin" valueType="num">
                                      <p:cBhvr>
                                        <p:cTn id="119" dur="1000" fill="hold"/>
                                        <p:tgtEl>
                                          <p:spTgt spid="30"/>
                                        </p:tgtEl>
                                        <p:attrNameLst>
                                          <p:attrName>ppt_x</p:attrName>
                                        </p:attrNameLst>
                                      </p:cBhvr>
                                      <p:tavLst>
                                        <p:tav tm="0">
                                          <p:val>
                                            <p:strVal val="#ppt_x"/>
                                          </p:val>
                                        </p:tav>
                                        <p:tav tm="100000">
                                          <p:val>
                                            <p:strVal val="#ppt_x"/>
                                          </p:val>
                                        </p:tav>
                                      </p:tavLst>
                                    </p:anim>
                                    <p:anim calcmode="lin" valueType="num">
                                      <p:cBhvr>
                                        <p:cTn id="120" dur="1000" fill="hold"/>
                                        <p:tgtEl>
                                          <p:spTgt spid="30"/>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1000"/>
                                        <p:tgtEl>
                                          <p:spTgt spid="31"/>
                                        </p:tgtEl>
                                      </p:cBhvr>
                                    </p:animEffect>
                                    <p:anim calcmode="lin" valueType="num">
                                      <p:cBhvr>
                                        <p:cTn id="124" dur="1000" fill="hold"/>
                                        <p:tgtEl>
                                          <p:spTgt spid="31"/>
                                        </p:tgtEl>
                                        <p:attrNameLst>
                                          <p:attrName>ppt_x</p:attrName>
                                        </p:attrNameLst>
                                      </p:cBhvr>
                                      <p:tavLst>
                                        <p:tav tm="0">
                                          <p:val>
                                            <p:strVal val="#ppt_x"/>
                                          </p:val>
                                        </p:tav>
                                        <p:tav tm="100000">
                                          <p:val>
                                            <p:strVal val="#ppt_x"/>
                                          </p:val>
                                        </p:tav>
                                      </p:tavLst>
                                    </p:anim>
                                    <p:anim calcmode="lin" valueType="num">
                                      <p:cBhvr>
                                        <p:cTn id="125" dur="1000" fill="hold"/>
                                        <p:tgtEl>
                                          <p:spTgt spid="31"/>
                                        </p:tgtEl>
                                        <p:attrNameLst>
                                          <p:attrName>ppt_y</p:attrName>
                                        </p:attrNameLst>
                                      </p:cBhvr>
                                      <p:tavLst>
                                        <p:tav tm="0">
                                          <p:val>
                                            <p:strVal val="#ppt_y+.1"/>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3">
                                            <p:txEl>
                                              <p:pRg st="3" end="3"/>
                                            </p:txEl>
                                          </p:spTgt>
                                        </p:tgtEl>
                                        <p:attrNameLst>
                                          <p:attrName>style.visibility</p:attrName>
                                        </p:attrNameLst>
                                      </p:cBhvr>
                                      <p:to>
                                        <p:strVal val="visible"/>
                                      </p:to>
                                    </p:set>
                                    <p:anim calcmode="lin" valueType="num">
                                      <p:cBhvr additive="base">
                                        <p:cTn id="1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3">
                                            <p:txEl>
                                              <p:pRg st="4" end="4"/>
                                            </p:txEl>
                                          </p:spTgt>
                                        </p:tgtEl>
                                        <p:attrNameLst>
                                          <p:attrName>style.visibility</p:attrName>
                                        </p:attrNameLst>
                                      </p:cBhvr>
                                      <p:to>
                                        <p:strVal val="visible"/>
                                      </p:to>
                                    </p:set>
                                    <p:anim calcmode="lin" valueType="num">
                                      <p:cBhvr additive="base">
                                        <p:cTn id="1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1000"/>
                                        <p:tgtEl>
                                          <p:spTgt spid="94"/>
                                        </p:tgtEl>
                                      </p:cBhvr>
                                    </p:animEffect>
                                    <p:anim calcmode="lin" valueType="num">
                                      <p:cBhvr>
                                        <p:cTn id="139" dur="1000" fill="hold"/>
                                        <p:tgtEl>
                                          <p:spTgt spid="94"/>
                                        </p:tgtEl>
                                        <p:attrNameLst>
                                          <p:attrName>ppt_x</p:attrName>
                                        </p:attrNameLst>
                                      </p:cBhvr>
                                      <p:tavLst>
                                        <p:tav tm="0">
                                          <p:val>
                                            <p:strVal val="#ppt_x"/>
                                          </p:val>
                                        </p:tav>
                                        <p:tav tm="100000">
                                          <p:val>
                                            <p:strVal val="#ppt_x"/>
                                          </p:val>
                                        </p:tav>
                                      </p:tavLst>
                                    </p:anim>
                                    <p:anim calcmode="lin" valueType="num">
                                      <p:cBhvr>
                                        <p:cTn id="140" dur="1000" fill="hold"/>
                                        <p:tgtEl>
                                          <p:spTgt spid="9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95"/>
                                        </p:tgtEl>
                                        <p:attrNameLst>
                                          <p:attrName>style.visibility</p:attrName>
                                        </p:attrNameLst>
                                      </p:cBhvr>
                                      <p:to>
                                        <p:strVal val="visible"/>
                                      </p:to>
                                    </p:set>
                                    <p:animEffect transition="in" filter="fade">
                                      <p:cBhvr>
                                        <p:cTn id="143" dur="1000"/>
                                        <p:tgtEl>
                                          <p:spTgt spid="95"/>
                                        </p:tgtEl>
                                      </p:cBhvr>
                                    </p:animEffect>
                                    <p:anim calcmode="lin" valueType="num">
                                      <p:cBhvr>
                                        <p:cTn id="144" dur="1000" fill="hold"/>
                                        <p:tgtEl>
                                          <p:spTgt spid="95"/>
                                        </p:tgtEl>
                                        <p:attrNameLst>
                                          <p:attrName>ppt_x</p:attrName>
                                        </p:attrNameLst>
                                      </p:cBhvr>
                                      <p:tavLst>
                                        <p:tav tm="0">
                                          <p:val>
                                            <p:strVal val="#ppt_x"/>
                                          </p:val>
                                        </p:tav>
                                        <p:tav tm="100000">
                                          <p:val>
                                            <p:strVal val="#ppt_x"/>
                                          </p:val>
                                        </p:tav>
                                      </p:tavLst>
                                    </p:anim>
                                    <p:anim calcmode="lin" valueType="num">
                                      <p:cBhvr>
                                        <p:cTn id="145"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7"/>
                                        </p:tgtEl>
                                        <p:attrNameLst>
                                          <p:attrName>style.visibility</p:attrName>
                                        </p:attrNameLst>
                                      </p:cBhvr>
                                      <p:to>
                                        <p:strVal val="visible"/>
                                      </p:to>
                                    </p:set>
                                    <p:animEffect transition="in" filter="fade">
                                      <p:cBhvr>
                                        <p:cTn id="150" dur="1000"/>
                                        <p:tgtEl>
                                          <p:spTgt spid="7"/>
                                        </p:tgtEl>
                                      </p:cBhvr>
                                    </p:animEffect>
                                    <p:anim calcmode="lin" valueType="num">
                                      <p:cBhvr>
                                        <p:cTn id="151" dur="1000" fill="hold"/>
                                        <p:tgtEl>
                                          <p:spTgt spid="7"/>
                                        </p:tgtEl>
                                        <p:attrNameLst>
                                          <p:attrName>ppt_x</p:attrName>
                                        </p:attrNameLst>
                                      </p:cBhvr>
                                      <p:tavLst>
                                        <p:tav tm="0">
                                          <p:val>
                                            <p:strVal val="#ppt_x"/>
                                          </p:val>
                                        </p:tav>
                                        <p:tav tm="100000">
                                          <p:val>
                                            <p:strVal val="#ppt_x"/>
                                          </p:val>
                                        </p:tav>
                                      </p:tavLst>
                                    </p:anim>
                                    <p:anim calcmode="lin" valueType="num">
                                      <p:cBhvr>
                                        <p:cTn id="15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2" grpId="0" animBg="1"/>
      <p:bldP spid="64" grpId="0" animBg="1"/>
      <p:bldP spid="66" grpId="0" animBg="1"/>
      <p:bldP spid="68" grpId="0" animBg="1"/>
      <p:bldP spid="82" grpId="0" animBg="1"/>
      <p:bldP spid="83" grpId="0"/>
      <p:bldP spid="84" grpId="0" animBg="1"/>
      <p:bldP spid="85" grpId="0" animBg="1"/>
      <p:bldP spid="86" grpId="0"/>
      <p:bldP spid="87" grpId="0" animBg="1"/>
      <p:bldP spid="88" grpId="0" animBg="1"/>
      <p:bldP spid="89" grpId="0"/>
      <p:bldP spid="90" grpId="0" animBg="1"/>
      <p:bldP spid="91" grpId="0" animBg="1"/>
      <p:bldP spid="92" grpId="0"/>
      <p:bldP spid="93" grpId="0" animBg="1"/>
      <p:bldP spid="94" grpId="0" animBg="1"/>
      <p:bldP spid="95" grpId="0"/>
      <p:bldP spid="96" grpId="0" animBg="1"/>
      <p:bldP spid="6" grpId="0"/>
      <p:bldP spid="30" grpId="0"/>
      <p:bldP spid="31"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239410"/>
            <a:ext cx="8297862" cy="779462"/>
          </a:xfrm>
        </p:spPr>
        <p:txBody>
          <a:bodyPr/>
          <a:lstStyle/>
          <a:p>
            <a:r>
              <a:rPr lang="en-US"/>
              <a:t>Hash Block: efficient validation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904832"/>
                <a:ext cx="8347587" cy="4981575"/>
              </a:xfrm>
            </p:spPr>
            <p:txBody>
              <a:bodyPr/>
              <a:lstStyle/>
              <a:p>
                <a:r>
                  <a:rPr lang="en-US" sz="2400" b="1"/>
                  <a:t>Hash block</a:t>
                </a:r>
                <a:r>
                  <a:rPr lang="en-US" sz="2400"/>
                  <a:t>: one digest </a:t>
                </a:r>
                <a14:m>
                  <m:oMath xmlns:m="http://schemas.openxmlformats.org/officeDocument/2006/math">
                    <m:r>
                      <a:rPr lang="en-US" sz="2400" i="1">
                        <a:latin typeface="Cambria Math" panose="02040503050406030204" pitchFamily="18" charset="0"/>
                        <a:ea typeface="Cambria Math" panose="02040503050406030204" pitchFamily="18" charset="0"/>
                      </a:rPr>
                      <m:t>𝑦</m:t>
                    </m:r>
                  </m:oMath>
                </a14:m>
                <a:r>
                  <a:rPr lang="en-US" sz="2400"/>
                  <a:t> validates many items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𝑚</m:t>
                        </m:r>
                      </m:e>
                      <m:sub>
                        <m:r>
                          <a:rPr lang="en-US" sz="2400" b="0" i="1" dirty="0" smtClean="0">
                            <a:latin typeface="Cambria Math" panose="02040503050406030204" pitchFamily="18" charset="0"/>
                          </a:rPr>
                          <m:t>1</m:t>
                        </m:r>
                      </m:sub>
                    </m:sSub>
                  </m:oMath>
                </a14:m>
                <a:r>
                  <a:rPr lang="en-US" sz="2400"/>
                  <a:t>,</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b="0" i="1" dirty="0" smtClean="0">
                            <a:latin typeface="Cambria Math" panose="02040503050406030204" pitchFamily="18" charset="0"/>
                          </a:rPr>
                          <m:t>2</m:t>
                        </m:r>
                      </m:sub>
                    </m:sSub>
                  </m:oMath>
                </a14:m>
                <a:r>
                  <a:rPr lang="en-US" sz="2400"/>
                  <a:t>,…  </a:t>
                </a:r>
              </a:p>
              <a:p>
                <a:pPr lvl="1"/>
                <a:r>
                  <a:rPr lang="en-US" sz="2000"/>
                  <a:t>Hash each item in block separately: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1</m:t>
                        </m:r>
                      </m:sub>
                    </m:sSub>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h</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1</m:t>
                            </m:r>
                          </m:sub>
                        </m:sSub>
                      </m:e>
                    </m:d>
                    <m:r>
                      <a:rPr lang="en-US" sz="2000" b="0" i="1"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h</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2</m:t>
                            </m:r>
                          </m:sub>
                        </m:sSub>
                      </m:e>
                    </m:d>
                    <m:r>
                      <a:rPr lang="en-US" sz="2000" b="0" i="1" smtClean="0">
                        <a:latin typeface="Cambria Math" panose="02040503050406030204" pitchFamily="18" charset="0"/>
                        <a:ea typeface="Cambria Math" panose="02040503050406030204" pitchFamily="18" charset="0"/>
                      </a:rPr>
                      <m:t>,  …</m:t>
                    </m:r>
                  </m:oMath>
                </a14:m>
                <a:endParaRPr lang="en-US" sz="2000"/>
              </a:p>
              <a:p>
                <a:pPr lvl="1"/>
                <a:r>
                  <a:rPr lang="en-US" sz="2000"/>
                  <a:t>Digest of block is hash of all digest: </a:t>
                </a:r>
                <a14:m>
                  <m:oMath xmlns:m="http://schemas.openxmlformats.org/officeDocument/2006/math">
                    <m:r>
                      <a:rPr lang="en-US" sz="2000" i="1">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b="0" i="1" dirty="0" smtClean="0">
                                <a:latin typeface="Cambria Math" panose="02040503050406030204" pitchFamily="18" charset="0"/>
                              </a:rPr>
                              <m:t>2</m:t>
                            </m:r>
                          </m:sub>
                        </m:sSub>
                        <m:r>
                          <a:rPr lang="en-US" sz="2000" b="0" i="1" dirty="0" smtClean="0">
                            <a:latin typeface="Cambria Math" panose="02040503050406030204" pitchFamily="18" charset="0"/>
                          </a:rPr>
                          <m:t>, … </m:t>
                        </m:r>
                      </m:e>
                    </m:d>
                  </m:oMath>
                </a14:m>
                <a:endParaRPr lang="en-US" sz="1800"/>
              </a:p>
              <a:p>
                <a:r>
                  <a:rPr lang="en-US" sz="2200"/>
                  <a:t>To validate just item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𝑚</m:t>
                        </m:r>
                      </m:e>
                      <m:sub>
                        <m:r>
                          <a:rPr lang="en-US" sz="2000" i="1" dirty="0">
                            <a:latin typeface="Cambria Math" panose="02040503050406030204" pitchFamily="18" charset="0"/>
                          </a:rPr>
                          <m:t>2</m:t>
                        </m:r>
                      </m:sub>
                    </m:sSub>
                  </m:oMath>
                </a14:m>
                <a:r>
                  <a:rPr lang="en-US" sz="2200"/>
                  <a:t>, given securely only block-digest </a:t>
                </a:r>
                <a14:m>
                  <m:oMath xmlns:m="http://schemas.openxmlformats.org/officeDocument/2006/math">
                    <m:r>
                      <a:rPr lang="en-US" sz="2400" i="1">
                        <a:latin typeface="Cambria Math" panose="02040503050406030204" pitchFamily="18" charset="0"/>
                        <a:ea typeface="Cambria Math" panose="02040503050406030204" pitchFamily="18" charset="0"/>
                      </a:rPr>
                      <m:t>𝑦</m:t>
                    </m:r>
                  </m:oMath>
                </a14:m>
                <a:r>
                  <a:rPr lang="en-US" sz="2200"/>
                  <a:t>:</a:t>
                </a:r>
              </a:p>
              <a:p>
                <a:pPr lvl="1"/>
                <a:r>
                  <a:rPr lang="en-US" sz="1800"/>
                  <a:t>Receive (`insecurely’, from repository)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𝑚</m:t>
                        </m:r>
                        <m:r>
                          <a:rPr lang="en-US" sz="1800" b="0" i="1" dirty="0" smtClean="0">
                            <a:latin typeface="Cambria Math" panose="02040503050406030204" pitchFamily="18" charset="0"/>
                          </a:rPr>
                          <m:t>′</m:t>
                        </m:r>
                      </m:e>
                      <m:sub>
                        <m:r>
                          <a:rPr lang="en-US" sz="1800" i="1" dirty="0">
                            <a:latin typeface="Cambria Math" panose="02040503050406030204" pitchFamily="18" charset="0"/>
                          </a:rPr>
                          <m:t>2</m:t>
                        </m:r>
                      </m:sub>
                    </m:sSub>
                  </m:oMath>
                </a14:m>
                <a:r>
                  <a:rPr lang="en-US" sz="180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r>
                          <a:rPr lang="en-US" sz="1800" b="0" i="1" dirty="0" smtClean="0">
                            <a:latin typeface="Cambria Math" panose="02040503050406030204" pitchFamily="18" charset="0"/>
                          </a:rPr>
                          <m:t>′</m:t>
                        </m:r>
                      </m:e>
                      <m:sub>
                        <m:r>
                          <a:rPr lang="en-US" sz="1800" i="1" dirty="0">
                            <a:latin typeface="Cambria Math" panose="02040503050406030204" pitchFamily="18" charset="0"/>
                          </a:rPr>
                          <m:t>1</m:t>
                        </m:r>
                      </m:sub>
                    </m:sSub>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r>
                          <a:rPr lang="en-US" sz="1800" b="0" i="1" dirty="0" smtClean="0">
                            <a:latin typeface="Cambria Math" panose="02040503050406030204" pitchFamily="18" charset="0"/>
                          </a:rPr>
                          <m:t>′</m:t>
                        </m:r>
                      </m:e>
                      <m:sub>
                        <m:r>
                          <a:rPr lang="en-US" sz="1800" b="0" i="1" dirty="0" smtClean="0">
                            <a:latin typeface="Cambria Math" panose="02040503050406030204" pitchFamily="18" charset="0"/>
                          </a:rPr>
                          <m:t>2</m:t>
                        </m:r>
                      </m:sub>
                    </m:sSub>
                    <m:r>
                      <a:rPr lang="en-US" sz="1800" i="1" dirty="0">
                        <a:latin typeface="Cambria Math" panose="02040503050406030204" pitchFamily="18" charset="0"/>
                      </a:rPr>
                      <m:t>,…</m:t>
                    </m:r>
                  </m:oMath>
                </a14:m>
                <a:endParaRPr lang="en-US" sz="1800"/>
              </a:p>
              <a:p>
                <a:pPr lvl="1"/>
                <a:r>
                  <a:rPr lang="en-US" sz="1800"/>
                  <a:t>Validate: </a:t>
                </a:r>
                <a14:m>
                  <m:oMath xmlns:m="http://schemas.openxmlformats.org/officeDocument/2006/math">
                    <m:r>
                      <a:rPr lang="en-US" sz="1800" i="1">
                        <a:latin typeface="Cambria Math" panose="02040503050406030204" pitchFamily="18" charset="0"/>
                        <a:ea typeface="Cambria Math" panose="02040503050406030204" pitchFamily="18" charset="0"/>
                      </a:rPr>
                      <m:t>𝑦</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h</m:t>
                    </m:r>
                    <m:d>
                      <m:dPr>
                        <m:ctrlPr>
                          <a:rPr lang="en-US" sz="1800" i="1">
                            <a:latin typeface="Cambria Math" panose="02040503050406030204" pitchFamily="18" charset="0"/>
                            <a:ea typeface="Cambria Math" panose="02040503050406030204" pitchFamily="18" charset="0"/>
                          </a:rPr>
                        </m:ctrlPr>
                      </m:dPr>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i="1" dirty="0">
                                <a:latin typeface="Cambria Math" panose="02040503050406030204" pitchFamily="18" charset="0"/>
                              </a:rPr>
                              <m:t>1</m:t>
                            </m:r>
                          </m:sub>
                        </m:sSub>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h</m:t>
                            </m:r>
                            <m:r>
                              <a:rPr lang="en-US" sz="1800" b="0" i="1" dirty="0" smtClean="0">
                                <a:latin typeface="Cambria Math" panose="02040503050406030204" pitchFamily="18" charset="0"/>
                              </a:rPr>
                              <m:t>(</m:t>
                            </m:r>
                            <m:r>
                              <a:rPr lang="en-US" sz="1800" b="0" i="1" dirty="0" smtClean="0">
                                <a:latin typeface="Cambria Math" panose="02040503050406030204" pitchFamily="18" charset="0"/>
                              </a:rPr>
                              <m:t>𝑚</m:t>
                            </m:r>
                            <m:r>
                              <a:rPr lang="en-US" sz="1800" b="0" i="1" dirty="0" smtClean="0">
                                <a:latin typeface="Cambria Math" panose="02040503050406030204" pitchFamily="18" charset="0"/>
                              </a:rPr>
                              <m:t>′</m:t>
                            </m:r>
                          </m:e>
                          <m:sub>
                            <m:r>
                              <a:rPr lang="en-US" sz="1800" i="1" dirty="0">
                                <a:latin typeface="Cambria Math" panose="02040503050406030204" pitchFamily="18" charset="0"/>
                              </a:rPr>
                              <m:t>2</m:t>
                            </m:r>
                          </m:sub>
                        </m:sSub>
                        <m:r>
                          <a:rPr lang="en-US" sz="1800" b="0" i="1" dirty="0" smtClean="0">
                            <a:latin typeface="Cambria Math" panose="02040503050406030204" pitchFamily="18" charset="0"/>
                          </a:rPr>
                          <m:t>)</m:t>
                        </m:r>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3</m:t>
                            </m:r>
                          </m:sub>
                        </m:sSub>
                        <m:r>
                          <a:rPr lang="en-US" sz="1800" i="1" dirty="0">
                            <a:latin typeface="Cambria Math" panose="02040503050406030204" pitchFamily="18" charset="0"/>
                          </a:rPr>
                          <m:t>,</m:t>
                        </m:r>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𝑥</m:t>
                            </m:r>
                          </m:e>
                          <m:sub>
                            <m:r>
                              <a:rPr lang="en-US" sz="1800" b="0" i="1" dirty="0" smtClean="0">
                                <a:latin typeface="Cambria Math" panose="02040503050406030204" pitchFamily="18" charset="0"/>
                              </a:rPr>
                              <m:t>4</m:t>
                            </m:r>
                          </m:sub>
                        </m:sSub>
                        <m:r>
                          <a:rPr lang="en-US" sz="1800" i="1" dirty="0">
                            <a:latin typeface="Cambria Math" panose="02040503050406030204" pitchFamily="18" charset="0"/>
                          </a:rPr>
                          <m:t>,</m:t>
                        </m:r>
                        <m:r>
                          <a:rPr lang="en-US" sz="1800" b="0" i="1" dirty="0" smtClean="0">
                            <a:latin typeface="Cambria Math" panose="02040503050406030204" pitchFamily="18" charset="0"/>
                          </a:rPr>
                          <m:t>…</m:t>
                        </m:r>
                      </m:e>
                    </m:d>
                  </m:oMath>
                </a14:m>
                <a:r>
                  <a:rPr lang="en-US" sz="1800"/>
                  <a:t> </a:t>
                </a:r>
                <a:r>
                  <a:rPr lang="en-US" sz="1800">
                    <a:sym typeface="Wingdings" panose="05000000000000000000" pitchFamily="2" charset="2"/>
                  </a:rPr>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𝑚</m:t>
                        </m:r>
                        <m:r>
                          <a:rPr lang="en-US" sz="1800" i="1" dirty="0">
                            <a:latin typeface="Cambria Math" panose="02040503050406030204" pitchFamily="18" charset="0"/>
                          </a:rPr>
                          <m:t>′</m:t>
                        </m:r>
                      </m:e>
                      <m:sub>
                        <m:r>
                          <a:rPr lang="en-US" sz="1800" i="1" dirty="0">
                            <a:latin typeface="Cambria Math" panose="02040503050406030204" pitchFamily="18" charset="0"/>
                          </a:rPr>
                          <m:t>2</m:t>
                        </m:r>
                      </m:sub>
                    </m:sSub>
                    <m:r>
                      <a:rPr lang="en-US" sz="1800" b="0" i="1" dirty="0" smtClean="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𝑚</m:t>
                        </m:r>
                      </m:e>
                      <m:sub>
                        <m:r>
                          <a:rPr lang="en-US" sz="1800" i="1" dirty="0">
                            <a:latin typeface="Cambria Math" panose="02040503050406030204" pitchFamily="18" charset="0"/>
                          </a:rPr>
                          <m:t>2</m:t>
                        </m:r>
                      </m:sub>
                    </m:sSub>
                  </m:oMath>
                </a14:m>
                <a:r>
                  <a:rPr lang="en-US" sz="1800">
                    <a:sym typeface="Wingdings" panose="05000000000000000000" pitchFamily="2" charset="2"/>
                  </a:rPr>
                  <a:t> (is valid)</a:t>
                </a:r>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904832"/>
                <a:ext cx="8347587" cy="4981575"/>
              </a:xfrm>
              <a:blipFill>
                <a:blip r:embed="rId2"/>
                <a:stretch>
                  <a:fillRect l="-292" t="-856" r="-211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28</a:t>
            </a:fld>
            <a:endParaRPr lang="en-US" altLang="en-US"/>
          </a:p>
        </p:txBody>
      </p:sp>
      <mc:AlternateContent xmlns:mc="http://schemas.openxmlformats.org/markup-compatibility/2006" xmlns:a14="http://schemas.microsoft.com/office/drawing/2010/main">
        <mc:Choice Requires="a14">
          <p:sp>
            <p:nvSpPr>
              <p:cNvPr id="64" name="Rectangle 63"/>
              <p:cNvSpPr/>
              <p:nvPr/>
            </p:nvSpPr>
            <p:spPr bwMode="auto">
              <a:xfrm>
                <a:off x="2620124" y="3222031"/>
                <a:ext cx="1520822" cy="371799"/>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𝑚</m:t>
                          </m:r>
                          <m:r>
                            <a:rPr lang="en-US" b="0" i="1" smtClean="0">
                              <a:latin typeface="Cambria Math" panose="02040503050406030204" pitchFamily="18" charset="0"/>
                            </a:rPr>
                            <m:t>′</m:t>
                          </m:r>
                        </m:e>
                        <m:sub>
                          <m:r>
                            <a:rPr lang="en-US" i="1">
                              <a:latin typeface="Cambria Math" panose="02040503050406030204" pitchFamily="18" charset="0"/>
                            </a:rPr>
                            <m:t>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4" name="Rectangle 63"/>
              <p:cNvSpPr>
                <a:spLocks noRot="1" noChangeAspect="1" noMove="1" noResize="1" noEditPoints="1" noAdjustHandles="1" noChangeArrowheads="1" noChangeShapeType="1" noTextEdit="1"/>
              </p:cNvSpPr>
              <p:nvPr/>
            </p:nvSpPr>
            <p:spPr bwMode="auto">
              <a:xfrm>
                <a:off x="2620124" y="3222031"/>
                <a:ext cx="1520822" cy="371799"/>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79" name="Straight Arrow Connector 78"/>
          <p:cNvCxnSpPr/>
          <p:nvPr/>
        </p:nvCxnSpPr>
        <p:spPr bwMode="auto">
          <a:xfrm flipH="1">
            <a:off x="4501656" y="4384943"/>
            <a:ext cx="797484" cy="2061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flipH="1">
            <a:off x="4959661" y="4293054"/>
            <a:ext cx="1836839" cy="2980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rapezoid 84"/>
          <p:cNvSpPr/>
          <p:nvPr/>
        </p:nvSpPr>
        <p:spPr bwMode="auto">
          <a:xfrm flipH="1" flipV="1">
            <a:off x="2622723" y="3585121"/>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6" name="TextBox 85"/>
              <p:cNvSpPr txBox="1"/>
              <p:nvPr/>
            </p:nvSpPr>
            <p:spPr>
              <a:xfrm>
                <a:off x="3072299" y="3536261"/>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6" name="TextBox 85"/>
              <p:cNvSpPr txBox="1">
                <a:spLocks noRot="1" noChangeAspect="1" noMove="1" noResize="1" noEditPoints="1" noAdjustHandles="1" noChangeArrowheads="1" noChangeShapeType="1" noTextEdit="1"/>
              </p:cNvSpPr>
              <p:nvPr/>
            </p:nvSpPr>
            <p:spPr>
              <a:xfrm>
                <a:off x="3072299" y="3536261"/>
                <a:ext cx="44640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bwMode="auto">
              <a:xfrm>
                <a:off x="2993041" y="3982607"/>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r>
                            <a:rPr lang="en-US" b="0" i="1" smtClean="0">
                              <a:latin typeface="Cambria Math" panose="02040503050406030204" pitchFamily="18" charset="0"/>
                            </a:rPr>
                            <m:t>′</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7" name="Rectangle 86"/>
              <p:cNvSpPr>
                <a:spLocks noRot="1" noChangeAspect="1" noMove="1" noResize="1" noEditPoints="1" noAdjustHandles="1" noChangeArrowheads="1" noChangeShapeType="1" noTextEdit="1"/>
              </p:cNvSpPr>
              <p:nvPr/>
            </p:nvSpPr>
            <p:spPr bwMode="auto">
              <a:xfrm>
                <a:off x="2993041" y="3982607"/>
                <a:ext cx="766489" cy="404492"/>
              </a:xfrm>
              <a:prstGeom prst="rect">
                <a:avLst/>
              </a:prstGeom>
              <a:blipFill>
                <a:blip r:embed="rId5"/>
                <a:stretch>
                  <a:fillRect r="-14063"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94" name="Trapezoid 93"/>
          <p:cNvSpPr/>
          <p:nvPr/>
        </p:nvSpPr>
        <p:spPr bwMode="auto">
          <a:xfrm flipH="1" flipV="1">
            <a:off x="3552364" y="4630412"/>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5" name="TextBox 94"/>
              <p:cNvSpPr txBox="1"/>
              <p:nvPr/>
            </p:nvSpPr>
            <p:spPr>
              <a:xfrm>
                <a:off x="4082724" y="4591107"/>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5" name="TextBox 94"/>
              <p:cNvSpPr txBox="1">
                <a:spLocks noRot="1" noChangeAspect="1" noMove="1" noResize="1" noEditPoints="1" noAdjustHandles="1" noChangeArrowheads="1" noChangeShapeType="1" noTextEdit="1"/>
              </p:cNvSpPr>
              <p:nvPr/>
            </p:nvSpPr>
            <p:spPr>
              <a:xfrm>
                <a:off x="4082724" y="4591107"/>
                <a:ext cx="44640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bwMode="auto">
              <a:xfrm>
                <a:off x="3922682" y="5027898"/>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𝑦</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6" name="Rectangle 95"/>
              <p:cNvSpPr>
                <a:spLocks noRot="1" noChangeAspect="1" noMove="1" noResize="1" noEditPoints="1" noAdjustHandles="1" noChangeArrowheads="1" noChangeShapeType="1" noTextEdit="1"/>
              </p:cNvSpPr>
              <p:nvPr/>
            </p:nvSpPr>
            <p:spPr bwMode="auto">
              <a:xfrm>
                <a:off x="3922682" y="5027898"/>
                <a:ext cx="766489" cy="404492"/>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100" name="Straight Arrow Connector 99"/>
          <p:cNvCxnSpPr>
            <a:stCxn id="87" idx="2"/>
            <a:endCxn id="95" idx="0"/>
          </p:cNvCxnSpPr>
          <p:nvPr/>
        </p:nvCxnSpPr>
        <p:spPr bwMode="auto">
          <a:xfrm>
            <a:off x="3376286" y="4387099"/>
            <a:ext cx="929640" cy="2040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a:stCxn id="84" idx="3"/>
          </p:cNvCxnSpPr>
          <p:nvPr/>
        </p:nvCxnSpPr>
        <p:spPr bwMode="auto">
          <a:xfrm>
            <a:off x="1810864" y="4190382"/>
            <a:ext cx="1841327" cy="4007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 name="TextBox 5"/>
              <p:cNvSpPr txBox="1"/>
              <p:nvPr/>
            </p:nvSpPr>
            <p:spPr>
              <a:xfrm>
                <a:off x="1422592" y="3909488"/>
                <a:ext cx="5335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r>
                            <a:rPr lang="en-US" b="0" i="1" dirty="0" smtClean="0">
                              <a:latin typeface="Cambria Math" panose="02040503050406030204" pitchFamily="18" charset="0"/>
                            </a:rPr>
                            <m:t>′</m:t>
                          </m:r>
                        </m:e>
                        <m:sub>
                          <m:r>
                            <a:rPr lang="en-US" i="1" dirty="0">
                              <a:latin typeface="Cambria Math" panose="02040503050406030204" pitchFamily="18" charset="0"/>
                            </a:rPr>
                            <m:t>1</m:t>
                          </m:r>
                        </m:sub>
                      </m:sSub>
                    </m:oMath>
                  </m:oMathPara>
                </a14:m>
                <a:endParaRPr lang="en-US"/>
              </a:p>
            </p:txBody>
          </p:sp>
        </mc:Choice>
        <mc:Fallback xmlns="">
          <p:sp>
            <p:nvSpPr>
              <p:cNvPr id="6" name="TextBox 5"/>
              <p:cNvSpPr txBox="1">
                <a:spLocks noRot="1" noChangeAspect="1" noMove="1" noResize="1" noEditPoints="1" noAdjustHandles="1" noChangeArrowheads="1" noChangeShapeType="1" noTextEdit="1"/>
              </p:cNvSpPr>
              <p:nvPr/>
            </p:nvSpPr>
            <p:spPr>
              <a:xfrm>
                <a:off x="1422592" y="3909488"/>
                <a:ext cx="53354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060485" y="3982607"/>
                <a:ext cx="538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r>
                            <a:rPr lang="en-US" b="0" i="1" dirty="0" smtClean="0">
                              <a:latin typeface="Cambria Math" panose="02040503050406030204" pitchFamily="18" charset="0"/>
                            </a:rPr>
                            <m:t>′</m:t>
                          </m:r>
                        </m:e>
                        <m:sub>
                          <m:r>
                            <a:rPr lang="en-US" b="0" i="1" dirty="0" smtClean="0">
                              <a:latin typeface="Cambria Math" panose="02040503050406030204" pitchFamily="18" charset="0"/>
                            </a:rPr>
                            <m:t>3</m:t>
                          </m:r>
                        </m:sub>
                      </m:sSub>
                    </m:oMath>
                  </m:oMathPara>
                </a14:m>
                <a:endParaRPr lang="en-US"/>
              </a:p>
            </p:txBody>
          </p:sp>
        </mc:Choice>
        <mc:Fallback xmlns="">
          <p:sp>
            <p:nvSpPr>
              <p:cNvPr id="30" name="TextBox 29"/>
              <p:cNvSpPr txBox="1">
                <a:spLocks noRot="1" noChangeAspect="1" noMove="1" noResize="1" noEditPoints="1" noAdjustHandles="1" noChangeArrowheads="1" noChangeShapeType="1" noTextEdit="1"/>
              </p:cNvSpPr>
              <p:nvPr/>
            </p:nvSpPr>
            <p:spPr>
              <a:xfrm>
                <a:off x="5060485" y="3982607"/>
                <a:ext cx="538865"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796500" y="4014462"/>
                <a:ext cx="538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r>
                            <a:rPr lang="en-US" b="0" i="1" dirty="0" smtClean="0">
                              <a:latin typeface="Cambria Math" panose="02040503050406030204" pitchFamily="18" charset="0"/>
                            </a:rPr>
                            <m:t>′</m:t>
                          </m:r>
                        </m:e>
                        <m:sub>
                          <m:r>
                            <a:rPr lang="en-US" b="0" i="1" dirty="0" smtClean="0">
                              <a:latin typeface="Cambria Math" panose="02040503050406030204" pitchFamily="18" charset="0"/>
                            </a:rPr>
                            <m:t>4</m:t>
                          </m:r>
                        </m:sub>
                      </m:sSub>
                    </m:oMath>
                  </m:oMathPara>
                </a14:m>
                <a:endParaRPr lang="en-US"/>
              </a:p>
            </p:txBody>
          </p:sp>
        </mc:Choice>
        <mc:Fallback xmlns="">
          <p:sp>
            <p:nvSpPr>
              <p:cNvPr id="31" name="TextBox 30"/>
              <p:cNvSpPr txBox="1">
                <a:spLocks noRot="1" noChangeAspect="1" noMove="1" noResize="1" noEditPoints="1" noAdjustHandles="1" noChangeArrowheads="1" noChangeShapeType="1" noTextEdit="1"/>
              </p:cNvSpPr>
              <p:nvPr/>
            </p:nvSpPr>
            <p:spPr>
              <a:xfrm>
                <a:off x="6796500" y="4014462"/>
                <a:ext cx="538865" cy="369332"/>
              </a:xfrm>
              <a:prstGeom prst="rect">
                <a:avLst/>
              </a:prstGeom>
              <a:blipFill>
                <a:blip r:embed="rId9"/>
                <a:stretch>
                  <a:fillRect b="-1667"/>
                </a:stretch>
              </a:blipFill>
            </p:spPr>
            <p:txBody>
              <a:bodyPr/>
              <a:lstStyle/>
              <a:p>
                <a:r>
                  <a:rPr lang="en-US">
                    <a:noFill/>
                  </a:rPr>
                  <a:t> </a:t>
                </a:r>
              </a:p>
            </p:txBody>
          </p:sp>
        </mc:Fallback>
      </mc:AlternateContent>
      <p:sp>
        <p:nvSpPr>
          <p:cNvPr id="34" name="Rounded Rectangle 33"/>
          <p:cNvSpPr/>
          <p:nvPr/>
        </p:nvSpPr>
        <p:spPr bwMode="auto">
          <a:xfrm>
            <a:off x="674057" y="5648632"/>
            <a:ext cx="7880008" cy="422751"/>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Advantages: efficiency (less communication, validations), privacy (items)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48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239410"/>
            <a:ext cx="8297862" cy="779462"/>
          </a:xfrm>
        </p:spPr>
        <p:txBody>
          <a:bodyPr/>
          <a:lstStyle/>
          <a:p>
            <a:r>
              <a:rPr lang="en-US"/>
              <a:t>Blockchain: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9291" y="782822"/>
                <a:ext cx="8229600" cy="1799578"/>
              </a:xfrm>
            </p:spPr>
            <p:txBody>
              <a:bodyPr/>
              <a:lstStyle/>
              <a:p>
                <a:r>
                  <a:rPr lang="en-US" sz="2400"/>
                  <a:t>Integrity of a chain of blocks, each with many items: </a:t>
                </a:r>
              </a:p>
              <a:p>
                <a:pPr lvl="1"/>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sSubSup>
                          <m:sSubSupPr>
                            <m:ctrlPr>
                              <a:rPr lang="en-US" sz="240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1</m:t>
                            </m:r>
                          </m:sup>
                        </m:sSubSup>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𝑚</m:t>
                            </m:r>
                          </m:e>
                          <m:sub>
                            <m:r>
                              <a:rPr lang="en-US" sz="2400" i="1">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d>
                    <m:r>
                      <a:rPr lang="en-US" sz="2400" b="0" i="0" smtClean="0">
                        <a:latin typeface="Cambria Math" panose="02040503050406030204" pitchFamily="18" charset="0"/>
                        <a:ea typeface="Cambria Math" panose="02040503050406030204" pitchFamily="18" charset="0"/>
                      </a:rPr>
                      <m:t>, </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𝐵</m:t>
                        </m:r>
                      </m:e>
                      <m:sub>
                        <m:r>
                          <a:rPr lang="en-US" sz="2400" b="0" i="1" smtClean="0">
                            <a:solidFill>
                              <a:srgbClr val="000000"/>
                            </a:solidFill>
                            <a:latin typeface="Cambria Math" panose="02040503050406030204" pitchFamily="18" charset="0"/>
                            <a:ea typeface="Cambria Math" panose="02040503050406030204" pitchFamily="18" charset="0"/>
                          </a:rPr>
                          <m:t>2</m:t>
                        </m:r>
                      </m:sub>
                    </m:sSub>
                    <m:r>
                      <a:rPr lang="en-US" sz="2400" i="1">
                        <a:solidFill>
                          <a:srgbClr val="000000"/>
                        </a:solidFill>
                        <a:latin typeface="Cambria Math" panose="02040503050406030204" pitchFamily="18" charset="0"/>
                        <a:ea typeface="Cambria Math" panose="02040503050406030204" pitchFamily="18" charset="0"/>
                      </a:rPr>
                      <m:t>=</m:t>
                    </m:r>
                    <m:d>
                      <m:dPr>
                        <m:begChr m:val="{"/>
                        <m:endChr m:val="}"/>
                        <m:ctrlPr>
                          <a:rPr lang="en-US" sz="2400" i="1">
                            <a:solidFill>
                              <a:srgbClr val="000000"/>
                            </a:solidFill>
                            <a:latin typeface="Cambria Math" panose="02040503050406030204" pitchFamily="18" charset="0"/>
                            <a:ea typeface="Cambria Math" panose="02040503050406030204" pitchFamily="18" charset="0"/>
                          </a:rPr>
                        </m:ctrlPr>
                      </m:dPr>
                      <m:e>
                        <m:sSubSup>
                          <m:sSubSupPr>
                            <m:ctrlPr>
                              <a:rPr lang="en-US" sz="2400" i="1">
                                <a:solidFill>
                                  <a:srgbClr val="000000"/>
                                </a:solidFill>
                                <a:latin typeface="Cambria Math" panose="02040503050406030204" pitchFamily="18" charset="0"/>
                                <a:ea typeface="Cambria Math" panose="02040503050406030204" pitchFamily="18" charset="0"/>
                              </a:rPr>
                            </m:ctrlPr>
                          </m:sSubSupPr>
                          <m:e>
                            <m:r>
                              <a:rPr lang="en-US" sz="2400" i="1">
                                <a:solidFill>
                                  <a:srgbClr val="000000"/>
                                </a:solidFill>
                                <a:latin typeface="Cambria Math" panose="02040503050406030204" pitchFamily="18" charset="0"/>
                                <a:ea typeface="Cambria Math" panose="02040503050406030204" pitchFamily="18" charset="0"/>
                              </a:rPr>
                              <m:t>𝑚</m:t>
                            </m:r>
                          </m:e>
                          <m:sub>
                            <m:r>
                              <a:rPr lang="en-US" sz="2400" b="0" i="1" smtClean="0">
                                <a:solidFill>
                                  <a:srgbClr val="000000"/>
                                </a:solidFill>
                                <a:latin typeface="Cambria Math" panose="02040503050406030204" pitchFamily="18" charset="0"/>
                                <a:ea typeface="Cambria Math" panose="02040503050406030204" pitchFamily="18" charset="0"/>
                              </a:rPr>
                              <m:t>2</m:t>
                            </m:r>
                          </m:sub>
                          <m:sup>
                            <m:r>
                              <a:rPr lang="en-US" sz="2400" i="1">
                                <a:solidFill>
                                  <a:srgbClr val="000000"/>
                                </a:solidFill>
                                <a:latin typeface="Cambria Math" panose="02040503050406030204" pitchFamily="18" charset="0"/>
                                <a:ea typeface="Cambria Math" panose="02040503050406030204" pitchFamily="18" charset="0"/>
                              </a:rPr>
                              <m:t>1</m:t>
                            </m:r>
                          </m:sup>
                        </m:sSubSup>
                        <m:r>
                          <a:rPr lang="en-US" sz="2400" i="1">
                            <a:solidFill>
                              <a:srgbClr val="000000"/>
                            </a:solidFill>
                            <a:latin typeface="Cambria Math" panose="02040503050406030204" pitchFamily="18" charset="0"/>
                            <a:ea typeface="Cambria Math" panose="02040503050406030204" pitchFamily="18" charset="0"/>
                          </a:rPr>
                          <m:t>,</m:t>
                        </m:r>
                        <m:sSubSup>
                          <m:sSubSupPr>
                            <m:ctrlPr>
                              <a:rPr lang="en-US" sz="2400" i="1">
                                <a:solidFill>
                                  <a:srgbClr val="000000"/>
                                </a:solidFill>
                                <a:latin typeface="Cambria Math" panose="02040503050406030204" pitchFamily="18" charset="0"/>
                                <a:ea typeface="Cambria Math" panose="02040503050406030204" pitchFamily="18" charset="0"/>
                              </a:rPr>
                            </m:ctrlPr>
                          </m:sSubSupPr>
                          <m:e>
                            <m:r>
                              <a:rPr lang="en-US" sz="2400" i="1">
                                <a:solidFill>
                                  <a:srgbClr val="000000"/>
                                </a:solidFill>
                                <a:latin typeface="Cambria Math" panose="02040503050406030204" pitchFamily="18" charset="0"/>
                                <a:ea typeface="Cambria Math" panose="02040503050406030204" pitchFamily="18" charset="0"/>
                              </a:rPr>
                              <m:t>𝑚</m:t>
                            </m:r>
                          </m:e>
                          <m:sub>
                            <m:r>
                              <a:rPr lang="en-US" sz="2400" b="0" i="1" smtClean="0">
                                <a:solidFill>
                                  <a:srgbClr val="000000"/>
                                </a:solidFill>
                                <a:latin typeface="Cambria Math" panose="02040503050406030204" pitchFamily="18" charset="0"/>
                                <a:ea typeface="Cambria Math" panose="02040503050406030204" pitchFamily="18" charset="0"/>
                              </a:rPr>
                              <m:t>2</m:t>
                            </m:r>
                          </m:sub>
                          <m:sup>
                            <m:r>
                              <a:rPr lang="en-US" sz="2400" i="1">
                                <a:solidFill>
                                  <a:srgbClr val="000000"/>
                                </a:solidFill>
                                <a:latin typeface="Cambria Math" panose="02040503050406030204" pitchFamily="18" charset="0"/>
                                <a:ea typeface="Cambria Math" panose="02040503050406030204" pitchFamily="18" charset="0"/>
                              </a:rPr>
                              <m:t>2</m:t>
                            </m:r>
                          </m:sup>
                        </m:sSubSup>
                        <m:r>
                          <a:rPr lang="en-US" sz="2400" i="1">
                            <a:solidFill>
                              <a:srgbClr val="000000"/>
                            </a:solidFill>
                            <a:latin typeface="Cambria Math" panose="02040503050406030204" pitchFamily="18" charset="0"/>
                            <a:ea typeface="Cambria Math" panose="02040503050406030204" pitchFamily="18" charset="0"/>
                          </a:rPr>
                          <m:t>,…</m:t>
                        </m:r>
                      </m:e>
                    </m:d>
                  </m:oMath>
                </a14:m>
                <a:endParaRPr lang="en-US" sz="1400"/>
              </a:p>
              <a:p>
                <a:pPr lvl="1">
                  <a:buClr>
                    <a:srgbClr val="3B812F"/>
                  </a:buClr>
                </a:pPr>
                <a14:m>
                  <m:oMath xmlns:m="http://schemas.openxmlformats.org/officeDocument/2006/math">
                    <m:sSub>
                      <m:sSubPr>
                        <m:ctrlPr>
                          <a:rPr lang="en-US" sz="2400" i="1" smtClean="0">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b="0" i="1" smtClean="0">
                            <a:solidFill>
                              <a:srgbClr val="000000"/>
                            </a:solidFill>
                            <a:latin typeface="Cambria Math" panose="02040503050406030204" pitchFamily="18" charset="0"/>
                            <a:ea typeface="Cambria Math" panose="02040503050406030204" pitchFamily="18" charset="0"/>
                          </a:rPr>
                          <m:t>1</m:t>
                        </m:r>
                      </m:sub>
                    </m:sSub>
                    <m:r>
                      <a:rPr lang="en-US" sz="2400" i="1">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h</m:t>
                    </m:r>
                    <m:r>
                      <a:rPr lang="en-US" sz="2400" i="1">
                        <a:solidFill>
                          <a:srgbClr val="000000"/>
                        </a:solidFill>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1</m:t>
                        </m:r>
                      </m:sub>
                    </m:sSub>
                    <m:r>
                      <a:rPr lang="en-US" sz="2400" i="1">
                        <a:solidFill>
                          <a:srgbClr val="000000"/>
                        </a:solidFill>
                        <a:latin typeface="Cambria Math" panose="02040503050406030204" pitchFamily="18" charset="0"/>
                        <a:ea typeface="Cambria Math" panose="02040503050406030204" pitchFamily="18" charset="0"/>
                      </a:rPr>
                      <m:t>)</m:t>
                    </m:r>
                  </m:oMath>
                </a14:m>
                <a:r>
                  <a:rPr lang="en-US" sz="2400">
                    <a:solidFill>
                      <a:srgbClr val="000000"/>
                    </a:solidFill>
                    <a:ea typeface="Cambria Math" panose="02040503050406030204" pitchFamily="18" charset="0"/>
                  </a:rPr>
                  <a:t> ,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b="0" i="1" smtClean="0">
                            <a:solidFill>
                              <a:srgbClr val="000000"/>
                            </a:solidFill>
                            <a:latin typeface="Cambria Math" panose="02040503050406030204" pitchFamily="18" charset="0"/>
                            <a:ea typeface="Cambria Math" panose="02040503050406030204" pitchFamily="18" charset="0"/>
                          </a:rPr>
                          <m:t>2</m:t>
                        </m:r>
                      </m:sub>
                    </m:sSub>
                    <m:r>
                      <a:rPr lang="en-US" sz="2400" i="1">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h</m:t>
                    </m:r>
                    <m:d>
                      <m:dPr>
                        <m:ctrlPr>
                          <a:rPr lang="en-US" sz="2400" b="0" i="1" smtClean="0">
                            <a:solidFill>
                              <a:srgbClr val="000000"/>
                            </a:solidFill>
                            <a:latin typeface="Cambria Math" panose="02040503050406030204" pitchFamily="18" charset="0"/>
                            <a:ea typeface="Cambria Math" panose="02040503050406030204" pitchFamily="18" charset="0"/>
                          </a:rPr>
                        </m:ctrlPr>
                      </m:dPr>
                      <m:e>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1</m:t>
                            </m:r>
                          </m:sub>
                        </m:sSub>
                        <m:r>
                          <a:rPr lang="en-US" sz="2400" b="0" i="1" smtClean="0">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h</m:t>
                        </m:r>
                        <m:r>
                          <a:rPr lang="en-US" sz="2400" i="1">
                            <a:solidFill>
                              <a:srgbClr val="000000"/>
                            </a:solidFill>
                            <a:latin typeface="Cambria Math" panose="02040503050406030204" pitchFamily="18" charset="0"/>
                            <a:ea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𝐵</m:t>
                            </m:r>
                          </m:e>
                          <m:sub>
                            <m:r>
                              <a:rPr lang="en-US" sz="2400" b="0" i="1" smtClean="0">
                                <a:solidFill>
                                  <a:srgbClr val="000000"/>
                                </a:solidFill>
                                <a:latin typeface="Cambria Math" panose="02040503050406030204" pitchFamily="18" charset="0"/>
                                <a:ea typeface="Cambria Math" panose="02040503050406030204" pitchFamily="18" charset="0"/>
                              </a:rPr>
                              <m:t>2</m:t>
                            </m:r>
                          </m:sub>
                        </m:sSub>
                        <m:r>
                          <a:rPr lang="en-US" sz="2400" i="1">
                            <a:solidFill>
                              <a:srgbClr val="000000"/>
                            </a:solidFill>
                            <a:latin typeface="Cambria Math" panose="02040503050406030204" pitchFamily="18" charset="0"/>
                            <a:ea typeface="Cambria Math" panose="02040503050406030204" pitchFamily="18" charset="0"/>
                          </a:rPr>
                          <m:t>)</m:t>
                        </m:r>
                        <m:r>
                          <m:rPr>
                            <m:nor/>
                          </m:rPr>
                          <a:rPr lang="en-US" sz="1400" dirty="0">
                            <a:solidFill>
                              <a:srgbClr val="000000"/>
                            </a:solidFill>
                          </a:rPr>
                          <m:t> </m:t>
                        </m:r>
                      </m:e>
                    </m:d>
                    <m:r>
                      <a:rPr lang="en-US" sz="2400" b="0" i="1" smtClean="0">
                        <a:solidFill>
                          <a:srgbClr val="000000"/>
                        </a:solidFill>
                        <a:latin typeface="Cambria Math" panose="02040503050406030204" pitchFamily="18" charset="0"/>
                        <a:ea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b="0" i="1" smtClean="0">
                            <a:solidFill>
                              <a:srgbClr val="000000"/>
                            </a:solidFill>
                            <a:latin typeface="Cambria Math" panose="02040503050406030204" pitchFamily="18" charset="0"/>
                            <a:ea typeface="Cambria Math" panose="02040503050406030204" pitchFamily="18" charset="0"/>
                          </a:rPr>
                          <m:t>3</m:t>
                        </m:r>
                      </m:sub>
                    </m:sSub>
                    <m:r>
                      <a:rPr lang="en-US" sz="2400" i="1">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h</m:t>
                    </m:r>
                    <m:d>
                      <m:dPr>
                        <m:ctrlPr>
                          <a:rPr lang="en-US" sz="2400" i="1">
                            <a:solidFill>
                              <a:srgbClr val="000000"/>
                            </a:solidFill>
                            <a:latin typeface="Cambria Math" panose="02040503050406030204" pitchFamily="18" charset="0"/>
                            <a:ea typeface="Cambria Math" panose="02040503050406030204" pitchFamily="18" charset="0"/>
                          </a:rPr>
                        </m:ctrlPr>
                      </m:dPr>
                      <m:e>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b="0" i="1" smtClean="0">
                                <a:solidFill>
                                  <a:srgbClr val="000000"/>
                                </a:solidFill>
                                <a:latin typeface="Cambria Math" panose="02040503050406030204" pitchFamily="18" charset="0"/>
                                <a:ea typeface="Cambria Math" panose="02040503050406030204" pitchFamily="18" charset="0"/>
                              </a:rPr>
                              <m:t>2</m:t>
                            </m:r>
                          </m:sub>
                        </m:sSub>
                        <m:r>
                          <a:rPr lang="en-US" sz="2400" i="1">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h</m:t>
                        </m:r>
                        <m:r>
                          <a:rPr lang="en-US" sz="2400" i="1">
                            <a:solidFill>
                              <a:srgbClr val="000000"/>
                            </a:solidFill>
                            <a:latin typeface="Cambria Math" panose="02040503050406030204" pitchFamily="18" charset="0"/>
                            <a:ea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𝐵</m:t>
                            </m:r>
                          </m:e>
                          <m:sub>
                            <m:r>
                              <a:rPr lang="en-US" sz="2400" b="0" i="1" smtClean="0">
                                <a:solidFill>
                                  <a:srgbClr val="000000"/>
                                </a:solidFill>
                                <a:latin typeface="Cambria Math" panose="02040503050406030204" pitchFamily="18" charset="0"/>
                                <a:ea typeface="Cambria Math" panose="02040503050406030204" pitchFamily="18" charset="0"/>
                              </a:rPr>
                              <m:t>3</m:t>
                            </m:r>
                          </m:sub>
                        </m:sSub>
                        <m:r>
                          <a:rPr lang="en-US" sz="2400" i="1">
                            <a:solidFill>
                              <a:srgbClr val="000000"/>
                            </a:solidFill>
                            <a:latin typeface="Cambria Math" panose="02040503050406030204" pitchFamily="18" charset="0"/>
                            <a:ea typeface="Cambria Math" panose="02040503050406030204" pitchFamily="18" charset="0"/>
                          </a:rPr>
                          <m:t>)</m:t>
                        </m:r>
                        <m:r>
                          <m:rPr>
                            <m:nor/>
                          </m:rPr>
                          <a:rPr lang="en-US" sz="1400" dirty="0">
                            <a:solidFill>
                              <a:srgbClr val="000000"/>
                            </a:solidFill>
                          </a:rPr>
                          <m:t> </m:t>
                        </m:r>
                      </m:e>
                    </m:d>
                    <m:r>
                      <a:rPr lang="en-US" sz="2400" i="1">
                        <a:solidFill>
                          <a:srgbClr val="000000"/>
                        </a:solidFill>
                        <a:latin typeface="Cambria Math" panose="02040503050406030204" pitchFamily="18" charset="0"/>
                        <a:ea typeface="Cambria Math" panose="02040503050406030204" pitchFamily="18" charset="0"/>
                      </a:rPr>
                      <m:t>,</m:t>
                    </m:r>
                  </m:oMath>
                </a14:m>
                <a:r>
                  <a:rPr lang="en-US" sz="1400"/>
                  <a:t> …</a:t>
                </a:r>
              </a:p>
              <a:p>
                <a:pPr lvl="1"/>
                <a:r>
                  <a:rPr lang="en-US" sz="2000"/>
                  <a:t>Computation requires only previous digest (+current items)</a:t>
                </a:r>
              </a:p>
              <a:p>
                <a:pPr lvl="1"/>
                <a:r>
                  <a:rPr lang="en-US" sz="2000"/>
                  <a:t>Efficiently verify messages in any past block</a:t>
                </a:r>
              </a:p>
              <a:p>
                <a:pPr lvl="1"/>
                <a:r>
                  <a:rPr lang="en-US" sz="2000"/>
                  <a:t>Efficiently verify new `chain digest’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𝛿</m:t>
                        </m:r>
                      </m:e>
                      <m:sub>
                        <m:r>
                          <a:rPr lang="en-US" sz="2000" i="1">
                            <a:solidFill>
                              <a:srgbClr val="000000"/>
                            </a:solidFill>
                            <a:latin typeface="Cambria Math" panose="02040503050406030204" pitchFamily="18" charset="0"/>
                            <a:ea typeface="Cambria Math" panose="02040503050406030204" pitchFamily="18" charset="0"/>
                          </a:rPr>
                          <m:t>3</m:t>
                        </m:r>
                      </m:sub>
                    </m:sSub>
                  </m:oMath>
                </a14:m>
                <a:r>
                  <a:rPr lang="en-US" sz="2000"/>
                  <a:t> `continues’ older, say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𝛿</m:t>
                        </m:r>
                      </m:e>
                      <m:sub>
                        <m:r>
                          <a:rPr lang="en-US" sz="2000" b="0" i="1" smtClean="0">
                            <a:solidFill>
                              <a:srgbClr val="000000"/>
                            </a:solidFill>
                            <a:latin typeface="Cambria Math" panose="02040503050406030204" pitchFamily="18" charset="0"/>
                            <a:ea typeface="Cambria Math" panose="02040503050406030204" pitchFamily="18" charset="0"/>
                          </a:rPr>
                          <m:t>1</m:t>
                        </m:r>
                      </m:sub>
                    </m:sSub>
                  </m:oMath>
                </a14:m>
                <a:endParaRPr lang="en-US" sz="2000"/>
              </a:p>
              <a:p>
                <a:pPr lvl="1"/>
                <a:r>
                  <a:rPr lang="en-US" sz="2000"/>
                  <a:t>How validation 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9291" y="782822"/>
                <a:ext cx="8229600" cy="1799578"/>
              </a:xfrm>
              <a:blipFill>
                <a:blip r:embed="rId2"/>
                <a:stretch>
                  <a:fillRect l="-296" t="-2365" b="-6148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29</a:t>
            </a:fld>
            <a:endParaRPr lang="en-US" altLang="en-US"/>
          </a:p>
        </p:txBody>
      </p:sp>
      <mc:AlternateContent xmlns:mc="http://schemas.openxmlformats.org/markup-compatibility/2006" xmlns:a14="http://schemas.microsoft.com/office/drawing/2010/main">
        <mc:Choice Requires="a14">
          <p:sp>
            <p:nvSpPr>
              <p:cNvPr id="62" name="Rectangle 61"/>
              <p:cNvSpPr/>
              <p:nvPr/>
            </p:nvSpPr>
            <p:spPr bwMode="auto">
              <a:xfrm>
                <a:off x="551393" y="3704002"/>
                <a:ext cx="2392569" cy="402919"/>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1</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bwMode="auto">
              <a:xfrm>
                <a:off x="551393" y="3704002"/>
                <a:ext cx="2392569" cy="402919"/>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bwMode="auto">
              <a:xfrm>
                <a:off x="3302887" y="3718987"/>
                <a:ext cx="2398241" cy="40011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𝐵</m:t>
                          </m:r>
                        </m:e>
                        <m:sub>
                          <m:r>
                            <a:rPr lang="en-US" i="1">
                              <a:solidFill>
                                <a:srgbClr val="000000"/>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ea typeface="Cambria Math" panose="02040503050406030204" pitchFamily="18" charset="0"/>
                            </a:rPr>
                          </m:ctrlPr>
                        </m:dPr>
                        <m:e>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i="1">
                                  <a:solidFill>
                                    <a:srgbClr val="000000"/>
                                  </a:solidFill>
                                  <a:latin typeface="Cambria Math" panose="02040503050406030204" pitchFamily="18" charset="0"/>
                                  <a:ea typeface="Cambria Math" panose="02040503050406030204" pitchFamily="18" charset="0"/>
                                </a:rPr>
                                <m:t>2</m:t>
                              </m:r>
                            </m:sub>
                            <m:sup>
                              <m:r>
                                <a:rPr lang="en-US" i="1">
                                  <a:solidFill>
                                    <a:srgbClr val="000000"/>
                                  </a:solidFill>
                                  <a:latin typeface="Cambria Math" panose="02040503050406030204" pitchFamily="18" charset="0"/>
                                  <a:ea typeface="Cambria Math" panose="02040503050406030204" pitchFamily="18" charset="0"/>
                                </a:rPr>
                                <m:t>1</m:t>
                              </m:r>
                            </m:sup>
                          </m:sSubSup>
                          <m:r>
                            <a:rPr lang="en-US"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i="1">
                                  <a:solidFill>
                                    <a:srgbClr val="000000"/>
                                  </a:solidFill>
                                  <a:latin typeface="Cambria Math" panose="02040503050406030204" pitchFamily="18" charset="0"/>
                                  <a:ea typeface="Cambria Math" panose="02040503050406030204" pitchFamily="18" charset="0"/>
                                </a:rPr>
                                <m:t>2</m:t>
                              </m:r>
                            </m:sub>
                            <m:sup>
                              <m:r>
                                <a:rPr lang="en-US" i="1">
                                  <a:solidFill>
                                    <a:srgbClr val="000000"/>
                                  </a:solidFill>
                                  <a:latin typeface="Cambria Math" panose="02040503050406030204" pitchFamily="18" charset="0"/>
                                  <a:ea typeface="Cambria Math" panose="02040503050406030204" pitchFamily="18" charset="0"/>
                                </a:rPr>
                                <m:t>2</m:t>
                              </m:r>
                            </m:sup>
                          </m:sSubSup>
                          <m:r>
                            <a:rPr lang="en-US" i="1">
                              <a:solidFill>
                                <a:srgbClr val="000000"/>
                              </a:solidFill>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6" name="Rectangle 65"/>
              <p:cNvSpPr>
                <a:spLocks noRot="1" noChangeAspect="1" noMove="1" noResize="1" noEditPoints="1" noAdjustHandles="1" noChangeArrowheads="1" noChangeShapeType="1" noTextEdit="1"/>
              </p:cNvSpPr>
              <p:nvPr/>
            </p:nvSpPr>
            <p:spPr bwMode="auto">
              <a:xfrm>
                <a:off x="3302887" y="3718987"/>
                <a:ext cx="2398241" cy="400118"/>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2" name="Trapezoid 81"/>
          <p:cNvSpPr/>
          <p:nvPr/>
        </p:nvSpPr>
        <p:spPr bwMode="auto">
          <a:xfrm flipH="1" flipV="1">
            <a:off x="545720" y="4095529"/>
            <a:ext cx="2398241" cy="415979"/>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3" name="TextBox 82"/>
              <p:cNvSpPr txBox="1"/>
              <p:nvPr/>
            </p:nvSpPr>
            <p:spPr>
              <a:xfrm flipH="1">
                <a:off x="1441701" y="4095529"/>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3" name="TextBox 82"/>
              <p:cNvSpPr txBox="1">
                <a:spLocks noRot="1" noChangeAspect="1" noMove="1" noResize="1" noEditPoints="1" noAdjustHandles="1" noChangeArrowheads="1" noChangeShapeType="1" noTextEdit="1"/>
              </p:cNvSpPr>
              <p:nvPr/>
            </p:nvSpPr>
            <p:spPr>
              <a:xfrm flipH="1">
                <a:off x="1441701" y="4095529"/>
                <a:ext cx="67136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bwMode="auto">
              <a:xfrm>
                <a:off x="1346572" y="4519064"/>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4" name="Rectangle 83"/>
              <p:cNvSpPr>
                <a:spLocks noRot="1" noChangeAspect="1" noMove="1" noResize="1" noEditPoints="1" noAdjustHandles="1" noChangeArrowheads="1" noChangeShapeType="1" noTextEdit="1"/>
              </p:cNvSpPr>
              <p:nvPr/>
            </p:nvSpPr>
            <p:spPr bwMode="auto">
              <a:xfrm>
                <a:off x="1346572" y="4519064"/>
                <a:ext cx="766489" cy="404492"/>
              </a:xfrm>
              <a:prstGeom prst="rect">
                <a:avLst/>
              </a:prstGeom>
              <a:blipFill>
                <a:blip r:embed="rId6"/>
                <a:stretch>
                  <a:fillRect r="-781"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94" name="Trapezoid 93"/>
          <p:cNvSpPr/>
          <p:nvPr/>
        </p:nvSpPr>
        <p:spPr bwMode="auto">
          <a:xfrm rot="16200000" flipH="1" flipV="1">
            <a:off x="4912967" y="5116887"/>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5" name="TextBox 94"/>
              <p:cNvSpPr txBox="1"/>
              <p:nvPr/>
            </p:nvSpPr>
            <p:spPr>
              <a:xfrm>
                <a:off x="5143469" y="5077039"/>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5" name="TextBox 94"/>
              <p:cNvSpPr txBox="1">
                <a:spLocks noRot="1" noChangeAspect="1" noMove="1" noResize="1" noEditPoints="1" noAdjustHandles="1" noChangeArrowheads="1" noChangeShapeType="1" noTextEdit="1"/>
              </p:cNvSpPr>
              <p:nvPr/>
            </p:nvSpPr>
            <p:spPr>
              <a:xfrm>
                <a:off x="5143469" y="5077039"/>
                <a:ext cx="446404" cy="461665"/>
              </a:xfrm>
              <a:prstGeom prst="rect">
                <a:avLst/>
              </a:prstGeom>
              <a:blipFill>
                <a:blip r:embed="rId7"/>
                <a:stretch>
                  <a:fillRect/>
                </a:stretch>
              </a:blipFill>
            </p:spPr>
            <p:txBody>
              <a:bodyPr/>
              <a:lstStyle/>
              <a:p>
                <a:r>
                  <a:rPr lang="en-US">
                    <a:noFill/>
                  </a:rPr>
                  <a:t> </a:t>
                </a:r>
              </a:p>
            </p:txBody>
          </p:sp>
        </mc:Fallback>
      </mc:AlternateContent>
      <p:sp>
        <p:nvSpPr>
          <p:cNvPr id="30" name="Trapezoid 29"/>
          <p:cNvSpPr/>
          <p:nvPr/>
        </p:nvSpPr>
        <p:spPr bwMode="auto">
          <a:xfrm flipH="1" flipV="1">
            <a:off x="3302888" y="4119105"/>
            <a:ext cx="2398241" cy="415979"/>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1" name="TextBox 30"/>
              <p:cNvSpPr txBox="1"/>
              <p:nvPr/>
            </p:nvSpPr>
            <p:spPr>
              <a:xfrm flipH="1">
                <a:off x="4198869" y="4119105"/>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31" name="TextBox 30"/>
              <p:cNvSpPr txBox="1">
                <a:spLocks noRot="1" noChangeAspect="1" noMove="1" noResize="1" noEditPoints="1" noAdjustHandles="1" noChangeArrowheads="1" noChangeShapeType="1" noTextEdit="1"/>
              </p:cNvSpPr>
              <p:nvPr/>
            </p:nvSpPr>
            <p:spPr>
              <a:xfrm flipH="1">
                <a:off x="4198869" y="4119105"/>
                <a:ext cx="671360"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bwMode="auto">
              <a:xfrm>
                <a:off x="4103740" y="4542640"/>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2" name="Rectangle 31"/>
              <p:cNvSpPr>
                <a:spLocks noRot="1" noChangeAspect="1" noMove="1" noResize="1" noEditPoints="1" noAdjustHandles="1" noChangeArrowheads="1" noChangeShapeType="1" noTextEdit="1"/>
              </p:cNvSpPr>
              <p:nvPr/>
            </p:nvSpPr>
            <p:spPr bwMode="auto">
              <a:xfrm>
                <a:off x="4103740" y="4542640"/>
                <a:ext cx="766489" cy="404492"/>
              </a:xfrm>
              <a:prstGeom prst="rect">
                <a:avLst/>
              </a:prstGeom>
              <a:blipFill>
                <a:blip r:embed="rId9"/>
                <a:stretch>
                  <a:fillRect r="-781"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bwMode="auto">
              <a:xfrm>
                <a:off x="6060053" y="3742259"/>
                <a:ext cx="2398241" cy="40011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𝐵</m:t>
                          </m:r>
                        </m:e>
                        <m:sub>
                          <m:r>
                            <a:rPr lang="en-US" b="0" i="1" smtClean="0">
                              <a:solidFill>
                                <a:srgbClr val="000000"/>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ea typeface="Cambria Math" panose="02040503050406030204" pitchFamily="18" charset="0"/>
                            </a:rPr>
                          </m:ctrlPr>
                        </m:dPr>
                        <m:e>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b="0" i="1" smtClean="0">
                                  <a:solidFill>
                                    <a:srgbClr val="000000"/>
                                  </a:solidFill>
                                  <a:latin typeface="Cambria Math" panose="02040503050406030204" pitchFamily="18" charset="0"/>
                                  <a:ea typeface="Cambria Math" panose="02040503050406030204" pitchFamily="18" charset="0"/>
                                </a:rPr>
                                <m:t>3</m:t>
                              </m:r>
                            </m:sub>
                            <m:sup>
                              <m:r>
                                <a:rPr lang="en-US" i="1">
                                  <a:solidFill>
                                    <a:srgbClr val="000000"/>
                                  </a:solidFill>
                                  <a:latin typeface="Cambria Math" panose="02040503050406030204" pitchFamily="18" charset="0"/>
                                  <a:ea typeface="Cambria Math" panose="02040503050406030204" pitchFamily="18" charset="0"/>
                                </a:rPr>
                                <m:t>1</m:t>
                              </m:r>
                            </m:sup>
                          </m:sSubSup>
                          <m:r>
                            <a:rPr lang="en-US"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b="0" i="1" smtClean="0">
                                  <a:solidFill>
                                    <a:srgbClr val="000000"/>
                                  </a:solidFill>
                                  <a:latin typeface="Cambria Math" panose="02040503050406030204" pitchFamily="18" charset="0"/>
                                  <a:ea typeface="Cambria Math" panose="02040503050406030204" pitchFamily="18" charset="0"/>
                                </a:rPr>
                                <m:t>3</m:t>
                              </m:r>
                            </m:sub>
                            <m:sup>
                              <m:r>
                                <a:rPr lang="en-US" i="1">
                                  <a:solidFill>
                                    <a:srgbClr val="000000"/>
                                  </a:solidFill>
                                  <a:latin typeface="Cambria Math" panose="02040503050406030204" pitchFamily="18" charset="0"/>
                                  <a:ea typeface="Cambria Math" panose="02040503050406030204" pitchFamily="18" charset="0"/>
                                </a:rPr>
                                <m:t>2</m:t>
                              </m:r>
                            </m:sup>
                          </m:sSubSup>
                          <m:r>
                            <a:rPr lang="en-US" i="1">
                              <a:solidFill>
                                <a:srgbClr val="000000"/>
                              </a:solidFill>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3" name="Rectangle 32"/>
              <p:cNvSpPr>
                <a:spLocks noRot="1" noChangeAspect="1" noMove="1" noResize="1" noEditPoints="1" noAdjustHandles="1" noChangeArrowheads="1" noChangeShapeType="1" noTextEdit="1"/>
              </p:cNvSpPr>
              <p:nvPr/>
            </p:nvSpPr>
            <p:spPr bwMode="auto">
              <a:xfrm>
                <a:off x="6060053" y="3742259"/>
                <a:ext cx="2398241" cy="400118"/>
              </a:xfrm>
              <a:prstGeom prst="rect">
                <a:avLst/>
              </a:prstGeom>
              <a:blipFill>
                <a:blip r:embed="rId10"/>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34" name="Trapezoid 33"/>
          <p:cNvSpPr/>
          <p:nvPr/>
        </p:nvSpPr>
        <p:spPr bwMode="auto">
          <a:xfrm flipH="1" flipV="1">
            <a:off x="6060054" y="4142377"/>
            <a:ext cx="2398241" cy="415979"/>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flipH="1">
                <a:off x="6956035" y="4142377"/>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35" name="TextBox 34"/>
              <p:cNvSpPr txBox="1">
                <a:spLocks noRot="1" noChangeAspect="1" noMove="1" noResize="1" noEditPoints="1" noAdjustHandles="1" noChangeArrowheads="1" noChangeShapeType="1" noTextEdit="1"/>
              </p:cNvSpPr>
              <p:nvPr/>
            </p:nvSpPr>
            <p:spPr>
              <a:xfrm flipH="1">
                <a:off x="6956035" y="4142377"/>
                <a:ext cx="671360"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bwMode="auto">
              <a:xfrm>
                <a:off x="6871834" y="4548508"/>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bwMode="auto">
              <a:xfrm>
                <a:off x="6871834" y="4548508"/>
                <a:ext cx="766489" cy="404492"/>
              </a:xfrm>
              <a:prstGeom prst="rect">
                <a:avLst/>
              </a:prstGeom>
              <a:blipFill>
                <a:blip r:embed="rId11"/>
                <a:stretch>
                  <a:fillRect r="-781"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8" name="Elbow Connector 7"/>
          <p:cNvCxnSpPr>
            <a:stCxn id="84" idx="2"/>
            <a:endCxn id="94" idx="2"/>
          </p:cNvCxnSpPr>
          <p:nvPr/>
        </p:nvCxnSpPr>
        <p:spPr bwMode="auto">
          <a:xfrm rot="16200000" flipH="1">
            <a:off x="3256613" y="3396759"/>
            <a:ext cx="388297" cy="3441889"/>
          </a:xfrm>
          <a:prstGeom prst="bentConnector2">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32" idx="2"/>
          </p:cNvCxnSpPr>
          <p:nvPr/>
        </p:nvCxnSpPr>
        <p:spPr bwMode="auto">
          <a:xfrm>
            <a:off x="4486985" y="4947132"/>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rapezoid 46"/>
          <p:cNvSpPr/>
          <p:nvPr/>
        </p:nvSpPr>
        <p:spPr bwMode="auto">
          <a:xfrm rot="16200000" flipH="1" flipV="1">
            <a:off x="7599540" y="5107271"/>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8" name="TextBox 47"/>
              <p:cNvSpPr txBox="1"/>
              <p:nvPr/>
            </p:nvSpPr>
            <p:spPr>
              <a:xfrm>
                <a:off x="7858278" y="5067423"/>
                <a:ext cx="418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48" name="TextBox 47"/>
              <p:cNvSpPr txBox="1">
                <a:spLocks noRot="1" noChangeAspect="1" noMove="1" noResize="1" noEditPoints="1" noAdjustHandles="1" noChangeArrowheads="1" noChangeShapeType="1" noTextEdit="1"/>
              </p:cNvSpPr>
              <p:nvPr/>
            </p:nvSpPr>
            <p:spPr>
              <a:xfrm>
                <a:off x="7858278" y="5067423"/>
                <a:ext cx="418167" cy="461665"/>
              </a:xfrm>
              <a:prstGeom prst="rect">
                <a:avLst/>
              </a:prstGeom>
              <a:blipFill>
                <a:blip r:embed="rId12"/>
                <a:stretch>
                  <a:fillRect/>
                </a:stretch>
              </a:blipFill>
            </p:spPr>
            <p:txBody>
              <a:bodyPr/>
              <a:lstStyle/>
              <a:p>
                <a:r>
                  <a:rPr lang="en-US">
                    <a:noFill/>
                  </a:rPr>
                  <a:t> </a:t>
                </a:r>
              </a:p>
            </p:txBody>
          </p:sp>
        </mc:Fallback>
      </mc:AlternateContent>
      <p:cxnSp>
        <p:nvCxnSpPr>
          <p:cNvPr id="49" name="Straight Arrow Connector 48"/>
          <p:cNvCxnSpPr/>
          <p:nvPr/>
        </p:nvCxnSpPr>
        <p:spPr bwMode="auto">
          <a:xfrm>
            <a:off x="7173558" y="4937516"/>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95" idx="3"/>
            <a:endCxn id="48" idx="1"/>
          </p:cNvCxnSpPr>
          <p:nvPr/>
        </p:nvCxnSpPr>
        <p:spPr bwMode="auto">
          <a:xfrm flipV="1">
            <a:off x="5589873" y="5298256"/>
            <a:ext cx="2268405"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48" idx="3"/>
          </p:cNvCxnSpPr>
          <p:nvPr/>
        </p:nvCxnSpPr>
        <p:spPr bwMode="auto">
          <a:xfrm>
            <a:off x="8276445" y="5298256"/>
            <a:ext cx="282019"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 name="Rectangle 5"/>
              <p:cNvSpPr/>
              <p:nvPr/>
            </p:nvSpPr>
            <p:spPr>
              <a:xfrm>
                <a:off x="1346572" y="5097161"/>
                <a:ext cx="4675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1</m:t>
                          </m:r>
                        </m:sub>
                      </m:sSub>
                    </m:oMath>
                  </m:oMathPara>
                </a14:m>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1346572" y="5097161"/>
                <a:ext cx="46750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561637" y="4923554"/>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2</m:t>
                          </m:r>
                        </m:sub>
                      </m:sSub>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5561637" y="4923554"/>
                <a:ext cx="472822" cy="369332"/>
              </a:xfrm>
              <a:prstGeom prst="rect">
                <a:avLst/>
              </a:prstGeom>
              <a:blipFill>
                <a:blip r:embed="rId1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8160002" y="4923554"/>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b="0" i="1" smtClean="0">
                              <a:solidFill>
                                <a:srgbClr val="000000"/>
                              </a:solidFill>
                              <a:latin typeface="Cambria Math" panose="02040503050406030204" pitchFamily="18" charset="0"/>
                              <a:ea typeface="Cambria Math" panose="02040503050406030204" pitchFamily="18" charset="0"/>
                            </a:rPr>
                            <m:t>3</m:t>
                          </m:r>
                        </m:sub>
                      </m:sSub>
                    </m:oMath>
                  </m:oMathPara>
                </a14:m>
                <a:endParaRPr lang="en-US"/>
              </a:p>
            </p:txBody>
          </p:sp>
        </mc:Choice>
        <mc:Fallback xmlns="">
          <p:sp>
            <p:nvSpPr>
              <p:cNvPr id="37" name="TextBox 36"/>
              <p:cNvSpPr txBox="1">
                <a:spLocks noRot="1" noChangeAspect="1" noMove="1" noResize="1" noEditPoints="1" noAdjustHandles="1" noChangeArrowheads="1" noChangeShapeType="1" noTextEdit="1"/>
              </p:cNvSpPr>
              <p:nvPr/>
            </p:nvSpPr>
            <p:spPr>
              <a:xfrm>
                <a:off x="8160002" y="4923554"/>
                <a:ext cx="472822" cy="369332"/>
              </a:xfrm>
              <a:prstGeom prst="rect">
                <a:avLst/>
              </a:prstGeom>
              <a:blipFill>
                <a:blip r:embed="rId15"/>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98405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087620" y="4418731"/>
            <a:ext cx="2318403" cy="1434353"/>
          </a:xfrm>
          <a:prstGeom prst="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Rectangle 16"/>
          <p:cNvSpPr/>
          <p:nvPr/>
        </p:nvSpPr>
        <p:spPr bwMode="auto">
          <a:xfrm>
            <a:off x="415833" y="4428565"/>
            <a:ext cx="2318403" cy="1434353"/>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lstStyle/>
          <a:p>
            <a:r>
              <a:rPr lang="en-US"/>
              <a:t>Hash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8938" y="1023758"/>
                <a:ext cx="8229600" cy="4981575"/>
              </a:xfrm>
            </p:spPr>
            <p:txBody>
              <a:bodyPr/>
              <a:lstStyle/>
              <a:p>
                <a:r>
                  <a:rPr lang="en-US" sz="2800" u="sng"/>
                  <a:t>Input</a:t>
                </a:r>
                <a:r>
                  <a:rPr lang="en-US" sz="2800"/>
                  <a:t> </a:t>
                </a:r>
                <a14:m>
                  <m:oMath xmlns:m="http://schemas.openxmlformats.org/officeDocument/2006/math">
                    <m:r>
                      <a:rPr lang="en-US" sz="2800" b="0" i="1" smtClean="0">
                        <a:latin typeface="Cambria Math" panose="02040503050406030204" pitchFamily="18" charset="0"/>
                      </a:rPr>
                      <m:t>𝑚</m:t>
                    </m:r>
                  </m:oMath>
                </a14:m>
                <a:r>
                  <a:rPr lang="en-US" sz="2800"/>
                  <a:t>: binary strings</a:t>
                </a:r>
              </a:p>
              <a:p>
                <a:r>
                  <a:rPr lang="en-US" sz="2800" u="sng"/>
                  <a:t>Output</a:t>
                </a:r>
                <a:r>
                  <a:rPr lang="en-US" sz="2800"/>
                  <a:t> : </a:t>
                </a:r>
                <a:endParaRPr lang="en-US" sz="2400"/>
              </a:p>
              <a:p>
                <a:pPr lvl="1"/>
                <a:r>
                  <a:rPr lang="en-US" sz="2400"/>
                  <a:t>‘Short’ (n-bit) binary strings</a:t>
                </a:r>
              </a:p>
              <a:p>
                <a:pPr lvl="2"/>
                <a:r>
                  <a:rPr lang="en-US" sz="2000"/>
                  <a:t>Aka </a:t>
                </a:r>
                <a:r>
                  <a:rPr lang="en-US" sz="2000" b="1"/>
                  <a:t>message digest</a:t>
                </a:r>
              </a:p>
              <a:p>
                <a:r>
                  <a:rPr lang="en-US" sz="2800"/>
                  <a:t>Efficiently computable </a:t>
                </a:r>
              </a:p>
              <a:p>
                <a:r>
                  <a:rPr lang="en-US" sz="2800"/>
                  <a:t>Applications: cryptography, security, efficiency</a:t>
                </a:r>
              </a:p>
              <a:p>
                <a:r>
                  <a:rPr lang="en-US" sz="2800" u="sng"/>
                  <a:t>Keyed</a:t>
                </a:r>
                <a:r>
                  <a:rPr lang="en-US" sz="280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𝑘</m:t>
                        </m:r>
                      </m:sub>
                    </m:sSub>
                    <m:r>
                      <a:rPr lang="en-US" sz="2800" i="1">
                        <a:latin typeface="Cambria Math" panose="02040503050406030204" pitchFamily="18" charset="0"/>
                      </a:rPr>
                      <m:t>(</m:t>
                    </m:r>
                    <m:r>
                      <a:rPr lang="en-US" sz="2800" i="1">
                        <a:latin typeface="Cambria Math" panose="02040503050406030204" pitchFamily="18" charset="0"/>
                      </a:rPr>
                      <m:t>𝑚</m:t>
                    </m:r>
                    <m:r>
                      <a:rPr lang="en-US" sz="2800" i="1">
                        <a:latin typeface="Cambria Math" panose="02040503050406030204" pitchFamily="18" charset="0"/>
                      </a:rPr>
                      <m:t>)</m:t>
                    </m:r>
                  </m:oMath>
                </a14:m>
                <a:r>
                  <a:rPr lang="en-US" sz="2800"/>
                  <a:t> or </a:t>
                </a:r>
                <a:r>
                  <a:rPr lang="en-US" sz="2800" u="sng" err="1"/>
                  <a:t>unkeyed</a:t>
                </a:r>
                <a:r>
                  <a:rPr lang="en-US" sz="2800"/>
                  <a:t> </a:t>
                </a:r>
                <a14:m>
                  <m:oMath xmlns:m="http://schemas.openxmlformats.org/officeDocument/2006/math">
                    <m:r>
                      <a:rPr lang="en-US" sz="2800" i="1">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𝑚</m:t>
                        </m:r>
                      </m:e>
                    </m:d>
                  </m:oMath>
                </a14:m>
                <a:endParaRPr lang="en-US" sz="2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8938" y="1023758"/>
                <a:ext cx="8229600" cy="4981575"/>
              </a:xfrm>
              <a:blipFill>
                <a:blip r:embed="rId2"/>
                <a:stretch>
                  <a:fillRect l="-519" t="-134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3</a:t>
            </a:fld>
            <a:endParaRPr lang="en-US" altLang="en-US"/>
          </a:p>
        </p:txBody>
      </p:sp>
      <mc:AlternateContent xmlns:mc="http://schemas.openxmlformats.org/markup-compatibility/2006" xmlns:a14="http://schemas.microsoft.com/office/drawing/2010/main">
        <mc:Choice Requires="a14">
          <p:sp>
            <p:nvSpPr>
              <p:cNvPr id="6" name="Rectangle 5"/>
              <p:cNvSpPr/>
              <p:nvPr/>
            </p:nvSpPr>
            <p:spPr bwMode="auto">
              <a:xfrm>
                <a:off x="3440566" y="4546865"/>
                <a:ext cx="1501454" cy="37942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bwMode="auto">
              <a:xfrm>
                <a:off x="3440566" y="4546865"/>
                <a:ext cx="1501454" cy="379421"/>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7" name="Trapezoid 6"/>
          <p:cNvSpPr/>
          <p:nvPr/>
        </p:nvSpPr>
        <p:spPr bwMode="auto">
          <a:xfrm flipH="1" flipV="1">
            <a:off x="3434893" y="4940943"/>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3884469" y="4892083"/>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 name="TextBox 7"/>
              <p:cNvSpPr txBox="1">
                <a:spLocks noRot="1" noChangeAspect="1" noMove="1" noResize="1" noEditPoints="1" noAdjustHandles="1" noChangeArrowheads="1" noChangeShapeType="1" noTextEdit="1"/>
              </p:cNvSpPr>
              <p:nvPr/>
            </p:nvSpPr>
            <p:spPr>
              <a:xfrm>
                <a:off x="3884469" y="4892083"/>
                <a:ext cx="44640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bwMode="auto">
              <a:xfrm>
                <a:off x="3805211" y="5338429"/>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bwMode="auto">
              <a:xfrm>
                <a:off x="3805211" y="5338429"/>
                <a:ext cx="766489" cy="404492"/>
              </a:xfrm>
              <a:prstGeom prst="rect">
                <a:avLst/>
              </a:prstGeom>
              <a:blipFill>
                <a:blip r:embed="rId5"/>
                <a:stretch>
                  <a:fillRect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bwMode="auto">
              <a:xfrm>
                <a:off x="1089346" y="4561522"/>
                <a:ext cx="1501454" cy="37942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bwMode="auto">
              <a:xfrm>
                <a:off x="1089346" y="4561522"/>
                <a:ext cx="1501454" cy="379421"/>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1" name="Trapezoid 10"/>
          <p:cNvSpPr/>
          <p:nvPr/>
        </p:nvSpPr>
        <p:spPr bwMode="auto">
          <a:xfrm flipH="1" flipV="1">
            <a:off x="1083673" y="4955600"/>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1533249" y="4906740"/>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1533249" y="4906740"/>
                <a:ext cx="44640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bwMode="auto">
              <a:xfrm>
                <a:off x="1453991" y="5353086"/>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bwMode="auto">
              <a:xfrm>
                <a:off x="1453991" y="5353086"/>
                <a:ext cx="766489" cy="404492"/>
              </a:xfrm>
              <a:prstGeom prst="rect">
                <a:avLst/>
              </a:prstGeom>
              <a:blipFill>
                <a:blip r:embed="rId8"/>
                <a:stretch>
                  <a:fillRect b="-441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4" name="TextBox 13"/>
          <p:cNvSpPr txBox="1"/>
          <p:nvPr/>
        </p:nvSpPr>
        <p:spPr>
          <a:xfrm>
            <a:off x="554480" y="4981143"/>
            <a:ext cx="306494" cy="369332"/>
          </a:xfrm>
          <a:prstGeom prst="rect">
            <a:avLst/>
          </a:prstGeom>
          <a:noFill/>
        </p:spPr>
        <p:txBody>
          <a:bodyPr wrap="none" rtlCol="0">
            <a:spAutoFit/>
          </a:bodyPr>
          <a:lstStyle/>
          <a:p>
            <a:r>
              <a:rPr lang="en-US" i="1">
                <a:latin typeface="Cambria Math" panose="02040503050406030204" pitchFamily="18" charset="0"/>
              </a:rPr>
              <a:t>k</a:t>
            </a:r>
          </a:p>
        </p:txBody>
      </p:sp>
      <p:cxnSp>
        <p:nvCxnSpPr>
          <p:cNvPr id="16" name="Straight Arrow Connector 15"/>
          <p:cNvCxnSpPr>
            <a:stCxn id="14" idx="3"/>
            <a:endCxn id="11" idx="3"/>
          </p:cNvCxnSpPr>
          <p:nvPr/>
        </p:nvCxnSpPr>
        <p:spPr bwMode="auto">
          <a:xfrm flipV="1">
            <a:off x="860974" y="5150565"/>
            <a:ext cx="402079" cy="152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247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uiExpand="1" build="p"/>
      <p:bldP spid="10" grpId="0" animBg="1"/>
      <p:bldP spid="11" grpId="0" animBg="1"/>
      <p:bldP spid="12" grpId="0"/>
      <p:bldP spid="13"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88938" y="239410"/>
                <a:ext cx="8297862" cy="779462"/>
              </a:xfrm>
            </p:spPr>
            <p:txBody>
              <a:bodyPr/>
              <a:lstStyle/>
              <a:p>
                <a:r>
                  <a:rPr lang="en-US"/>
                  <a:t>Blockchain validation </a:t>
                </a:r>
                <a:r>
                  <a:rPr lang="en-US">
                    <a:solidFill>
                      <a:srgbClr val="0000FF"/>
                    </a:solidFill>
                  </a:rPr>
                  <a:t>of </a:t>
                </a:r>
                <a:r>
                  <a:rPr lang="en-US" sz="4400">
                    <a:solidFill>
                      <a:srgbClr val="0000FF"/>
                    </a:solidFill>
                  </a:rPr>
                  <a:t>item </a:t>
                </a:r>
                <a14:m>
                  <m:oMath xmlns:m="http://schemas.openxmlformats.org/officeDocument/2006/math">
                    <m:sSubSup>
                      <m:sSubSupPr>
                        <m:ctrlPr>
                          <a:rPr lang="en-US" sz="3600" i="1">
                            <a:solidFill>
                              <a:srgbClr val="0000FF"/>
                            </a:solidFill>
                            <a:latin typeface="Cambria Math" panose="02040503050406030204" pitchFamily="18" charset="0"/>
                            <a:ea typeface="Cambria Math" panose="02040503050406030204" pitchFamily="18" charset="0"/>
                          </a:rPr>
                        </m:ctrlPr>
                      </m:sSubSupPr>
                      <m:e>
                        <m:r>
                          <a:rPr lang="en-US" sz="3600" i="1">
                            <a:solidFill>
                              <a:srgbClr val="0000FF"/>
                            </a:solidFill>
                            <a:latin typeface="Cambria Math" panose="02040503050406030204" pitchFamily="18" charset="0"/>
                            <a:ea typeface="Cambria Math" panose="02040503050406030204" pitchFamily="18" charset="0"/>
                          </a:rPr>
                          <m:t>𝑚</m:t>
                        </m:r>
                      </m:e>
                      <m:sub>
                        <m:r>
                          <a:rPr lang="en-US" sz="3600" i="1">
                            <a:solidFill>
                              <a:srgbClr val="0000FF"/>
                            </a:solidFill>
                            <a:latin typeface="Cambria Math" panose="02040503050406030204" pitchFamily="18" charset="0"/>
                            <a:ea typeface="Cambria Math" panose="02040503050406030204" pitchFamily="18" charset="0"/>
                          </a:rPr>
                          <m:t>2</m:t>
                        </m:r>
                      </m:sub>
                      <m:sup>
                        <m:r>
                          <a:rPr lang="en-US" sz="3600" i="1">
                            <a:solidFill>
                              <a:srgbClr val="0000FF"/>
                            </a:solidFill>
                            <a:latin typeface="Cambria Math" panose="02040503050406030204" pitchFamily="18" charset="0"/>
                            <a:ea typeface="Cambria Math" panose="02040503050406030204" pitchFamily="18" charset="0"/>
                          </a:rPr>
                          <m:t>2</m:t>
                        </m:r>
                      </m:sup>
                    </m:sSubSup>
                  </m:oMath>
                </a14:m>
                <a:r>
                  <a:rPr lang="en-US"/>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88938" y="239410"/>
                <a:ext cx="8297862" cy="779462"/>
              </a:xfrm>
              <a:blipFill>
                <a:blip r:embed="rId2"/>
                <a:stretch>
                  <a:fillRect l="-2866" t="-15625" b="-35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2184" y="1034694"/>
                <a:ext cx="8229600" cy="1799578"/>
              </a:xfrm>
            </p:spPr>
            <p:txBody>
              <a:bodyPr/>
              <a:lstStyle/>
              <a:p>
                <a:r>
                  <a:rPr lang="en-US" sz="2400"/>
                  <a:t>Receive </a:t>
                </a:r>
                <a:r>
                  <a:rPr lang="en-US" sz="2400" b="1">
                    <a:solidFill>
                      <a:srgbClr val="0000FF"/>
                    </a:solidFill>
                  </a:rPr>
                  <a:t>securely</a:t>
                </a:r>
                <a:r>
                  <a:rPr lang="en-US" sz="2400"/>
                  <a:t> hash-digest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3</m:t>
                        </m:r>
                      </m:sub>
                    </m:sSub>
                    <m:r>
                      <a:rPr lang="en-US" sz="2400" i="1">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h</m:t>
                    </m:r>
                    <m:d>
                      <m:dPr>
                        <m:ctrlPr>
                          <a:rPr lang="en-US" sz="2400" i="1">
                            <a:solidFill>
                              <a:srgbClr val="000000"/>
                            </a:solidFill>
                            <a:latin typeface="Cambria Math" panose="02040503050406030204" pitchFamily="18" charset="0"/>
                            <a:ea typeface="Cambria Math" panose="02040503050406030204" pitchFamily="18" charset="0"/>
                          </a:rPr>
                        </m:ctrlPr>
                      </m:dPr>
                      <m:e>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2</m:t>
                            </m:r>
                          </m:sub>
                        </m:sSub>
                        <m:r>
                          <a:rPr lang="en-US" sz="2400" i="1">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h</m:t>
                        </m:r>
                        <m:r>
                          <a:rPr lang="en-US" sz="2400" i="1">
                            <a:solidFill>
                              <a:srgbClr val="000000"/>
                            </a:solidFill>
                            <a:latin typeface="Cambria Math" panose="02040503050406030204" pitchFamily="18" charset="0"/>
                            <a:ea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𝐵</m:t>
                            </m:r>
                          </m:e>
                          <m:sub>
                            <m:r>
                              <a:rPr lang="en-US" sz="2400" i="1">
                                <a:solidFill>
                                  <a:srgbClr val="000000"/>
                                </a:solidFill>
                                <a:latin typeface="Cambria Math" panose="02040503050406030204" pitchFamily="18" charset="0"/>
                                <a:ea typeface="Cambria Math" panose="02040503050406030204" pitchFamily="18" charset="0"/>
                              </a:rPr>
                              <m:t>3</m:t>
                            </m:r>
                          </m:sub>
                        </m:sSub>
                        <m:r>
                          <a:rPr lang="en-US" sz="2400" i="1">
                            <a:solidFill>
                              <a:srgbClr val="000000"/>
                            </a:solidFill>
                            <a:latin typeface="Cambria Math" panose="02040503050406030204" pitchFamily="18" charset="0"/>
                            <a:ea typeface="Cambria Math" panose="02040503050406030204" pitchFamily="18" charset="0"/>
                          </a:rPr>
                          <m:t>)</m:t>
                        </m:r>
                        <m:r>
                          <m:rPr>
                            <m:nor/>
                          </m:rPr>
                          <a:rPr lang="en-US" sz="1400" dirty="0">
                            <a:solidFill>
                              <a:srgbClr val="000000"/>
                            </a:solidFill>
                          </a:rPr>
                          <m:t> </m:t>
                        </m:r>
                      </m:e>
                    </m:d>
                  </m:oMath>
                </a14:m>
                <a:endParaRPr lang="en-US" sz="2400"/>
              </a:p>
              <a:p>
                <a:r>
                  <a:rPr lang="en-US" sz="2400"/>
                  <a:t>Receive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1</m:t>
                        </m:r>
                      </m:sub>
                    </m:sSub>
                    <m:r>
                      <a:rPr lang="en-US" sz="2400" b="0" i="1" smtClean="0">
                        <a:solidFill>
                          <a:srgbClr val="000000"/>
                        </a:solidFill>
                        <a:latin typeface="Cambria Math" panose="02040503050406030204" pitchFamily="18" charset="0"/>
                        <a:ea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b="0" i="1" smtClean="0">
                            <a:solidFill>
                              <a:srgbClr val="000000"/>
                            </a:solidFill>
                            <a:latin typeface="Cambria Math" panose="02040503050406030204" pitchFamily="18" charset="0"/>
                            <a:ea typeface="Cambria Math" panose="02040503050406030204" pitchFamily="18" charset="0"/>
                          </a:rPr>
                          <m:t>𝑦</m:t>
                        </m:r>
                      </m:e>
                      <m:sub>
                        <m:r>
                          <a:rPr lang="en-US" sz="2400" b="0" i="1" smtClean="0">
                            <a:solidFill>
                              <a:srgbClr val="000000"/>
                            </a:solidFill>
                            <a:latin typeface="Cambria Math" panose="02040503050406030204" pitchFamily="18" charset="0"/>
                            <a:ea typeface="Cambria Math" panose="02040503050406030204" pitchFamily="18" charset="0"/>
                          </a:rPr>
                          <m:t>3</m:t>
                        </m:r>
                      </m:sub>
                    </m:sSub>
                    <m:r>
                      <a:rPr lang="en-US" sz="2400" i="1">
                        <a:solidFill>
                          <a:srgbClr val="000000"/>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h</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b="0" i="1" smtClean="0">
                                <a:latin typeface="Cambria Math" panose="02040503050406030204" pitchFamily="18" charset="0"/>
                              </a:rPr>
                              <m:t>2</m:t>
                            </m:r>
                          </m:sub>
                        </m:sSub>
                      </m:e>
                    </m:d>
                  </m:oMath>
                </a14:m>
                <a:r>
                  <a:rPr lang="en-US" sz="2400"/>
                  <a:t>, </a:t>
                </a:r>
                <a14:m>
                  <m:oMath xmlns:m="http://schemas.openxmlformats.org/officeDocument/2006/math">
                    <m:sSubSup>
                      <m:sSubSupPr>
                        <m:ctrlPr>
                          <a:rPr lang="en-US" sz="2400" i="1">
                            <a:solidFill>
                              <a:srgbClr val="000000"/>
                            </a:solidFill>
                            <a:latin typeface="Cambria Math" panose="02040503050406030204" pitchFamily="18" charset="0"/>
                            <a:ea typeface="Cambria Math" panose="02040503050406030204" pitchFamily="18" charset="0"/>
                          </a:rPr>
                        </m:ctrlPr>
                      </m:sSubSupPr>
                      <m:e>
                        <m:r>
                          <a:rPr lang="en-US" sz="2400" i="1">
                            <a:solidFill>
                              <a:srgbClr val="000000"/>
                            </a:solidFill>
                            <a:latin typeface="Cambria Math" panose="02040503050406030204" pitchFamily="18" charset="0"/>
                            <a:ea typeface="Cambria Math" panose="02040503050406030204" pitchFamily="18" charset="0"/>
                          </a:rPr>
                          <m:t>𝑚</m:t>
                        </m:r>
                      </m:e>
                      <m:sub>
                        <m:r>
                          <a:rPr lang="en-US" sz="2400" i="1">
                            <a:solidFill>
                              <a:srgbClr val="000000"/>
                            </a:solidFill>
                            <a:latin typeface="Cambria Math" panose="02040503050406030204" pitchFamily="18" charset="0"/>
                            <a:ea typeface="Cambria Math" panose="02040503050406030204" pitchFamily="18" charset="0"/>
                          </a:rPr>
                          <m:t>2</m:t>
                        </m:r>
                      </m:sub>
                      <m:sup>
                        <m:r>
                          <a:rPr lang="en-US" sz="2400" i="1">
                            <a:solidFill>
                              <a:srgbClr val="000000"/>
                            </a:solidFill>
                            <a:latin typeface="Cambria Math" panose="02040503050406030204" pitchFamily="18" charset="0"/>
                            <a:ea typeface="Cambria Math" panose="02040503050406030204" pitchFamily="18" charset="0"/>
                          </a:rPr>
                          <m:t>2</m:t>
                        </m:r>
                        <m:r>
                          <a:rPr lang="en-US" sz="2400" i="1">
                            <a:solidFill>
                              <a:srgbClr val="000000"/>
                            </a:solidFill>
                            <a:latin typeface="Cambria Math" panose="02040503050406030204" pitchFamily="18" charset="0"/>
                            <a:ea typeface="Cambria Math" panose="02040503050406030204" pitchFamily="18" charset="0"/>
                          </a:rPr>
                          <m:t> </m:t>
                        </m:r>
                      </m:sup>
                    </m:sSubSup>
                    <m:r>
                      <a:rPr lang="en-US" sz="2400" i="1">
                        <a:solidFill>
                          <a:srgbClr val="000000"/>
                        </a:solidFill>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3</m:t>
                        </m:r>
                      </m:sub>
                    </m:sSub>
                    <m:r>
                      <a:rPr lang="en-US" sz="2400" i="1" dirty="0">
                        <a:latin typeface="Cambria Math" panose="02040503050406030204" pitchFamily="18" charset="0"/>
                      </a:rPr>
                      <m:t>,…</m:t>
                    </m:r>
                  </m:oMath>
                </a14:m>
                <a:endParaRPr lang="en-US" sz="2400"/>
              </a:p>
              <a:p>
                <a14:m>
                  <m:oMath xmlns:m="http://schemas.openxmlformats.org/officeDocument/2006/math">
                    <m:sSubSup>
                      <m:sSubSupPr>
                        <m:ctrlPr>
                          <a:rPr lang="en-US" sz="2400" i="1">
                            <a:solidFill>
                              <a:srgbClr val="000000"/>
                            </a:solidFill>
                            <a:latin typeface="Cambria Math" panose="02040503050406030204" pitchFamily="18" charset="0"/>
                            <a:ea typeface="Cambria Math" panose="02040503050406030204" pitchFamily="18" charset="0"/>
                          </a:rPr>
                        </m:ctrlPr>
                      </m:sSubSupPr>
                      <m:e>
                        <m:r>
                          <a:rPr lang="en-US" sz="2400" i="1">
                            <a:solidFill>
                              <a:srgbClr val="000000"/>
                            </a:solidFill>
                            <a:latin typeface="Cambria Math" panose="02040503050406030204" pitchFamily="18" charset="0"/>
                            <a:ea typeface="Cambria Math" panose="02040503050406030204" pitchFamily="18" charset="0"/>
                          </a:rPr>
                          <m:t>𝑚</m:t>
                        </m:r>
                      </m:e>
                      <m:sub>
                        <m:r>
                          <a:rPr lang="en-US" sz="2400" i="1">
                            <a:solidFill>
                              <a:srgbClr val="000000"/>
                            </a:solidFill>
                            <a:latin typeface="Cambria Math" panose="02040503050406030204" pitchFamily="18" charset="0"/>
                            <a:ea typeface="Cambria Math" panose="02040503050406030204" pitchFamily="18" charset="0"/>
                          </a:rPr>
                          <m:t>2</m:t>
                        </m:r>
                      </m:sub>
                      <m:sup>
                        <m:r>
                          <a:rPr lang="en-US" sz="2400" i="1">
                            <a:solidFill>
                              <a:srgbClr val="000000"/>
                            </a:solidFill>
                            <a:latin typeface="Cambria Math" panose="02040503050406030204" pitchFamily="18" charset="0"/>
                            <a:ea typeface="Cambria Math" panose="02040503050406030204" pitchFamily="18" charset="0"/>
                          </a:rPr>
                          <m:t>2</m:t>
                        </m:r>
                        <m:r>
                          <a:rPr lang="en-US" sz="2400" i="1">
                            <a:solidFill>
                              <a:srgbClr val="000000"/>
                            </a:solidFill>
                            <a:latin typeface="Cambria Math" panose="02040503050406030204" pitchFamily="18" charset="0"/>
                            <a:ea typeface="Cambria Math" panose="02040503050406030204" pitchFamily="18" charset="0"/>
                          </a:rPr>
                          <m:t> </m:t>
                        </m:r>
                      </m:sup>
                    </m:sSubSup>
                  </m:oMath>
                </a14:m>
                <a:r>
                  <a:rPr lang="en-US" sz="2400"/>
                  <a:t>is valid </a:t>
                </a:r>
                <a:r>
                  <a:rPr lang="en-US" sz="2400" b="1" u="sng"/>
                  <a:t>if</a:t>
                </a:r>
                <a:r>
                  <a:rPr lang="en-US" sz="2400"/>
                  <a:t>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3</m:t>
                        </m:r>
                      </m:sub>
                    </m:sSub>
                    <m:r>
                      <a:rPr lang="en-US" sz="2400" i="1">
                        <a:solidFill>
                          <a:srgbClr val="000000"/>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h</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2</m:t>
                            </m:r>
                          </m:sub>
                        </m:sSub>
                      </m:e>
                    </m:d>
                    <m:r>
                      <a:rPr lang="en-US" sz="2400" i="1">
                        <a:latin typeface="Cambria Math" panose="02040503050406030204" pitchFamily="18" charset="0"/>
                      </a:rPr>
                      <m:t>)</m:t>
                    </m:r>
                  </m:oMath>
                </a14:m>
                <a:r>
                  <a:rPr lang="en-US" sz="2400"/>
                  <a:t> </a:t>
                </a:r>
                <a:br>
                  <a:rPr lang="en-US" sz="2400"/>
                </a:br>
                <a:r>
                  <a:rPr lang="en-US" sz="2400"/>
                  <a:t>		</a:t>
                </a:r>
                <a:r>
                  <a:rPr lang="en-US" sz="2400" b="1" u="sng"/>
                  <a:t>and</a:t>
                </a:r>
                <a:r>
                  <a:rPr lang="en-US" sz="2400"/>
                  <a:t>  </a:t>
                </a:r>
                <a14:m>
                  <m:oMath xmlns:m="http://schemas.openxmlformats.org/officeDocument/2006/math">
                    <m:r>
                      <a:rPr lang="en-US" sz="2400" i="1">
                        <a:latin typeface="Cambria Math" panose="02040503050406030204" pitchFamily="18" charset="0"/>
                      </a:rPr>
                      <m:t>h</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2</m:t>
                            </m:r>
                          </m:sub>
                        </m:sSub>
                      </m:e>
                    </m:d>
                    <m:r>
                      <a:rPr lang="en-US" sz="2400" i="1">
                        <a:solidFill>
                          <a:srgbClr val="000000"/>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b="0" i="1" smtClean="0">
                            <a:solidFill>
                              <a:srgbClr val="000000"/>
                            </a:solidFill>
                            <a:latin typeface="Cambria Math" panose="02040503050406030204" pitchFamily="18" charset="0"/>
                            <a:ea typeface="Cambria Math" panose="02040503050406030204" pitchFamily="18" charset="0"/>
                          </a:rPr>
                          <m:t>𝑥</m:t>
                        </m:r>
                      </m:e>
                      <m:sub>
                        <m:r>
                          <a:rPr lang="en-US" sz="2400" i="1">
                            <a:solidFill>
                              <a:srgbClr val="000000"/>
                            </a:solidFill>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rPr>
                      <m:t>|</m:t>
                    </m:r>
                    <m:d>
                      <m:dPr>
                        <m:begChr m:val="|"/>
                        <m:endChr m:val="|"/>
                        <m:ctrlPr>
                          <a:rPr lang="en-US" sz="2400" i="1">
                            <a:solidFill>
                              <a:srgbClr val="000000"/>
                            </a:solidFill>
                            <a:latin typeface="Cambria Math" panose="02040503050406030204" pitchFamily="18" charset="0"/>
                            <a:ea typeface="Cambria Math" panose="02040503050406030204" pitchFamily="18" charset="0"/>
                          </a:rPr>
                        </m:ctrlPr>
                      </m:dPr>
                      <m:e>
                        <m:sSubSup>
                          <m:sSubSupPr>
                            <m:ctrlPr>
                              <a:rPr lang="en-US" sz="2400" i="1">
                                <a:solidFill>
                                  <a:srgbClr val="000000"/>
                                </a:solidFill>
                                <a:latin typeface="Cambria Math" panose="02040503050406030204" pitchFamily="18" charset="0"/>
                                <a:ea typeface="Cambria Math" panose="02040503050406030204" pitchFamily="18" charset="0"/>
                              </a:rPr>
                            </m:ctrlPr>
                          </m:sSubSupPr>
                          <m:e>
                            <m:r>
                              <a:rPr lang="en-US" sz="2400" i="1">
                                <a:solidFill>
                                  <a:srgbClr val="000000"/>
                                </a:solidFill>
                                <a:latin typeface="Cambria Math" panose="02040503050406030204" pitchFamily="18" charset="0"/>
                                <a:ea typeface="Cambria Math" panose="02040503050406030204" pitchFamily="18" charset="0"/>
                              </a:rPr>
                              <m:t>𝑚</m:t>
                            </m:r>
                          </m:e>
                          <m:sub>
                            <m:r>
                              <a:rPr lang="en-US" sz="2400" i="1">
                                <a:solidFill>
                                  <a:srgbClr val="000000"/>
                                </a:solidFill>
                                <a:latin typeface="Cambria Math" panose="02040503050406030204" pitchFamily="18" charset="0"/>
                                <a:ea typeface="Cambria Math" panose="02040503050406030204" pitchFamily="18" charset="0"/>
                              </a:rPr>
                              <m:t>2</m:t>
                            </m:r>
                          </m:sub>
                          <m:sup>
                            <m:r>
                              <a:rPr lang="en-US" sz="2400" i="1">
                                <a:solidFill>
                                  <a:srgbClr val="000000"/>
                                </a:solidFill>
                                <a:latin typeface="Cambria Math" panose="02040503050406030204" pitchFamily="18" charset="0"/>
                                <a:ea typeface="Cambria Math" panose="02040503050406030204" pitchFamily="18" charset="0"/>
                              </a:rPr>
                              <m:t>2</m:t>
                            </m:r>
                            <m:r>
                              <a:rPr lang="en-US" sz="2400" i="1">
                                <a:solidFill>
                                  <a:srgbClr val="000000"/>
                                </a:solidFill>
                                <a:latin typeface="Cambria Math" panose="02040503050406030204" pitchFamily="18" charset="0"/>
                                <a:ea typeface="Cambria Math" panose="02040503050406030204" pitchFamily="18" charset="0"/>
                              </a:rPr>
                              <m:t> </m:t>
                            </m:r>
                          </m:sup>
                        </m:sSubSup>
                      </m:e>
                    </m:d>
                    <m:r>
                      <a:rPr lang="en-US" sz="2400" b="0" i="1" smtClean="0">
                        <a:solidFill>
                          <a:srgbClr val="000000"/>
                        </a:solidFill>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3</m:t>
                        </m:r>
                      </m:sub>
                    </m:sSub>
                    <m:r>
                      <a:rPr lang="en-US" sz="2400" b="0" i="1" dirty="0" smtClean="0">
                        <a:latin typeface="Cambria Math" panose="02040503050406030204" pitchFamily="18" charset="0"/>
                      </a:rPr>
                      <m:t>||…</m:t>
                    </m:r>
                    <m:r>
                      <a:rPr lang="en-US" sz="2400" i="1">
                        <a:latin typeface="Cambria Math" panose="02040503050406030204" pitchFamily="18" charset="0"/>
                      </a:rPr>
                      <m:t>)</m:t>
                    </m:r>
                  </m:oMath>
                </a14:m>
                <a:endParaRPr lang="en-US" sz="2400" i="1">
                  <a:latin typeface="Cambria Math" panose="02040503050406030204" pitchFamily="18" charset="0"/>
                </a:endParaRPr>
              </a:p>
              <a:p>
                <a:r>
                  <a:rPr lang="en-US" sz="2400"/>
                  <a:t>Receive only few digests, compute only two hashes</a:t>
                </a:r>
              </a:p>
              <a:p>
                <a:r>
                  <a:rPr lang="en-US" sz="2400"/>
                  <a:t>Privacy: no exposure of any other item !</a:t>
                </a:r>
                <a:endParaRPr lang="en-US" sz="2400">
                  <a:latin typeface="Arial" pitchFamily="34" charset="0"/>
                  <a:cs typeface="Arial" pitchFamily="34" charset="0"/>
                </a:endParaRPr>
              </a:p>
              <a:p>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2184" y="1034694"/>
                <a:ext cx="8229600" cy="1799578"/>
              </a:xfrm>
              <a:blipFill>
                <a:blip r:embed="rId3"/>
                <a:stretch>
                  <a:fillRect l="-296" t="-2373" b="-5457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30</a:t>
            </a:fld>
            <a:endParaRPr lang="en-US" altLang="en-US"/>
          </a:p>
        </p:txBody>
      </p:sp>
      <p:sp>
        <p:nvSpPr>
          <p:cNvPr id="94" name="Trapezoid 93"/>
          <p:cNvSpPr/>
          <p:nvPr/>
        </p:nvSpPr>
        <p:spPr bwMode="auto">
          <a:xfrm rot="16200000" flipH="1" flipV="1">
            <a:off x="4662250" y="5338107"/>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5" name="TextBox 94"/>
              <p:cNvSpPr txBox="1"/>
              <p:nvPr/>
            </p:nvSpPr>
            <p:spPr>
              <a:xfrm>
                <a:off x="4892752" y="5298259"/>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5" name="TextBox 94"/>
              <p:cNvSpPr txBox="1">
                <a:spLocks noRot="1" noChangeAspect="1" noMove="1" noResize="1" noEditPoints="1" noAdjustHandles="1" noChangeArrowheads="1" noChangeShapeType="1" noTextEdit="1"/>
              </p:cNvSpPr>
              <p:nvPr/>
            </p:nvSpPr>
            <p:spPr>
              <a:xfrm>
                <a:off x="4892752" y="5298259"/>
                <a:ext cx="446404" cy="461665"/>
              </a:xfrm>
              <a:prstGeom prst="rect">
                <a:avLst/>
              </a:prstGeom>
              <a:blipFill>
                <a:blip r:embed="rId4"/>
                <a:stretch>
                  <a:fillRect/>
                </a:stretch>
              </a:blipFill>
            </p:spPr>
            <p:txBody>
              <a:bodyPr/>
              <a:lstStyle/>
              <a:p>
                <a:r>
                  <a:rPr lang="en-US">
                    <a:noFill/>
                  </a:rPr>
                  <a:t> </a:t>
                </a:r>
              </a:p>
            </p:txBody>
          </p:sp>
        </mc:Fallback>
      </mc:AlternateContent>
      <p:sp>
        <p:nvSpPr>
          <p:cNvPr id="30" name="Trapezoid 29"/>
          <p:cNvSpPr/>
          <p:nvPr/>
        </p:nvSpPr>
        <p:spPr bwMode="auto">
          <a:xfrm flipH="1" flipV="1">
            <a:off x="2788532" y="4668129"/>
            <a:ext cx="2104220" cy="324852"/>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1" name="TextBox 30"/>
              <p:cNvSpPr txBox="1"/>
              <p:nvPr/>
            </p:nvSpPr>
            <p:spPr>
              <a:xfrm flipH="1">
                <a:off x="3504962" y="4635789"/>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31" name="TextBox 30"/>
              <p:cNvSpPr txBox="1">
                <a:spLocks noRot="1" noChangeAspect="1" noMove="1" noResize="1" noEditPoints="1" noAdjustHandles="1" noChangeArrowheads="1" noChangeShapeType="1" noTextEdit="1"/>
              </p:cNvSpPr>
              <p:nvPr/>
            </p:nvSpPr>
            <p:spPr>
              <a:xfrm flipH="1">
                <a:off x="3504962" y="4635789"/>
                <a:ext cx="67136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bwMode="auto">
              <a:xfrm>
                <a:off x="3469778" y="5003651"/>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2" name="Rectangle 31"/>
              <p:cNvSpPr>
                <a:spLocks noRot="1" noChangeAspect="1" noMove="1" noResize="1" noEditPoints="1" noAdjustHandles="1" noChangeArrowheads="1" noChangeShapeType="1" noTextEdit="1"/>
              </p:cNvSpPr>
              <p:nvPr/>
            </p:nvSpPr>
            <p:spPr bwMode="auto">
              <a:xfrm>
                <a:off x="3469778" y="5003651"/>
                <a:ext cx="766489" cy="404492"/>
              </a:xfrm>
              <a:prstGeom prst="rect">
                <a:avLst/>
              </a:prstGeom>
              <a:blipFill>
                <a:blip r:embed="rId6"/>
                <a:stretch>
                  <a:fillRect r="-781"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8" name="Elbow Connector 7"/>
          <p:cNvCxnSpPr>
            <a:stCxn id="6" idx="3"/>
            <a:endCxn id="94" idx="2"/>
          </p:cNvCxnSpPr>
          <p:nvPr/>
        </p:nvCxnSpPr>
        <p:spPr bwMode="auto">
          <a:xfrm>
            <a:off x="1563355" y="5503047"/>
            <a:ext cx="3357634" cy="30026"/>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32" idx="2"/>
          </p:cNvCxnSpPr>
          <p:nvPr/>
        </p:nvCxnSpPr>
        <p:spPr bwMode="auto">
          <a:xfrm>
            <a:off x="4236268" y="5168352"/>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rapezoid 46"/>
          <p:cNvSpPr/>
          <p:nvPr/>
        </p:nvSpPr>
        <p:spPr bwMode="auto">
          <a:xfrm rot="16200000" flipH="1" flipV="1">
            <a:off x="7348823" y="5328491"/>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8" name="TextBox 47"/>
              <p:cNvSpPr txBox="1"/>
              <p:nvPr/>
            </p:nvSpPr>
            <p:spPr>
              <a:xfrm>
                <a:off x="7607561" y="5288643"/>
                <a:ext cx="418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48" name="TextBox 47"/>
              <p:cNvSpPr txBox="1">
                <a:spLocks noRot="1" noChangeAspect="1" noMove="1" noResize="1" noEditPoints="1" noAdjustHandles="1" noChangeArrowheads="1" noChangeShapeType="1" noTextEdit="1"/>
              </p:cNvSpPr>
              <p:nvPr/>
            </p:nvSpPr>
            <p:spPr>
              <a:xfrm>
                <a:off x="7607561" y="5288643"/>
                <a:ext cx="418167" cy="461665"/>
              </a:xfrm>
              <a:prstGeom prst="rect">
                <a:avLst/>
              </a:prstGeom>
              <a:blipFill>
                <a:blip r:embed="rId7"/>
                <a:stretch>
                  <a:fillRect/>
                </a:stretch>
              </a:blipFill>
            </p:spPr>
            <p:txBody>
              <a:bodyPr/>
              <a:lstStyle/>
              <a:p>
                <a:r>
                  <a:rPr lang="en-US">
                    <a:noFill/>
                  </a:rPr>
                  <a:t> </a:t>
                </a:r>
              </a:p>
            </p:txBody>
          </p:sp>
        </mc:Fallback>
      </mc:AlternateContent>
      <p:cxnSp>
        <p:nvCxnSpPr>
          <p:cNvPr id="18" name="Straight Arrow Connector 17"/>
          <p:cNvCxnSpPr>
            <a:stCxn id="95" idx="3"/>
            <a:endCxn id="48" idx="1"/>
          </p:cNvCxnSpPr>
          <p:nvPr/>
        </p:nvCxnSpPr>
        <p:spPr bwMode="auto">
          <a:xfrm flipV="1">
            <a:off x="5339156" y="5519476"/>
            <a:ext cx="2268405"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48" idx="3"/>
          </p:cNvCxnSpPr>
          <p:nvPr/>
        </p:nvCxnSpPr>
        <p:spPr bwMode="auto">
          <a:xfrm>
            <a:off x="8025728" y="5519476"/>
            <a:ext cx="282019"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 name="Rectangle 5"/>
              <p:cNvSpPr/>
              <p:nvPr/>
            </p:nvSpPr>
            <p:spPr>
              <a:xfrm>
                <a:off x="1095855" y="5318381"/>
                <a:ext cx="4675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1</m:t>
                          </m:r>
                        </m:sub>
                      </m:sSub>
                    </m:oMath>
                  </m:oMathPara>
                </a14:m>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1095855" y="5318381"/>
                <a:ext cx="4675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310920" y="5144774"/>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2</m:t>
                          </m:r>
                        </m:sub>
                      </m:sSub>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5310920" y="5144774"/>
                <a:ext cx="47282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909285" y="5144774"/>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b="0" i="1" smtClean="0">
                              <a:solidFill>
                                <a:srgbClr val="000000"/>
                              </a:solidFill>
                              <a:latin typeface="Cambria Math" panose="02040503050406030204" pitchFamily="18" charset="0"/>
                              <a:ea typeface="Cambria Math" panose="02040503050406030204" pitchFamily="18" charset="0"/>
                            </a:rPr>
                            <m:t>3</m:t>
                          </m:r>
                        </m:sub>
                      </m:sSub>
                    </m:oMath>
                  </m:oMathPara>
                </a14:m>
                <a:endParaRPr lang="en-US"/>
              </a:p>
            </p:txBody>
          </p:sp>
        </mc:Choice>
        <mc:Fallback xmlns="">
          <p:sp>
            <p:nvSpPr>
              <p:cNvPr id="37" name="TextBox 36"/>
              <p:cNvSpPr txBox="1">
                <a:spLocks noRot="1" noChangeAspect="1" noMove="1" noResize="1" noEditPoints="1" noAdjustHandles="1" noChangeArrowheads="1" noChangeShapeType="1" noTextEdit="1"/>
              </p:cNvSpPr>
              <p:nvPr/>
            </p:nvSpPr>
            <p:spPr>
              <a:xfrm>
                <a:off x="7909285" y="5144774"/>
                <a:ext cx="47282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38234" y="4868922"/>
                <a:ext cx="4789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𝑦</m:t>
                          </m:r>
                        </m:e>
                        <m:sub>
                          <m:r>
                            <a:rPr lang="en-US" i="1">
                              <a:solidFill>
                                <a:srgbClr val="000000"/>
                              </a:solidFill>
                              <a:latin typeface="Cambria Math" panose="02040503050406030204" pitchFamily="18" charset="0"/>
                              <a:ea typeface="Cambria Math" panose="02040503050406030204" pitchFamily="18" charset="0"/>
                            </a:rPr>
                            <m:t>3</m:t>
                          </m:r>
                        </m:sub>
                      </m:sSub>
                    </m:oMath>
                  </m:oMathPara>
                </a14:m>
                <a:endParaRPr lang="en-US"/>
              </a:p>
            </p:txBody>
          </p:sp>
        </mc:Choice>
        <mc:Fallback xmlns="">
          <p:sp>
            <p:nvSpPr>
              <p:cNvPr id="11" name="TextBox 10"/>
              <p:cNvSpPr txBox="1">
                <a:spLocks noRot="1" noChangeAspect="1" noMove="1" noResize="1" noEditPoints="1" noAdjustHandles="1" noChangeArrowheads="1" noChangeShapeType="1" noTextEdit="1"/>
              </p:cNvSpPr>
              <p:nvPr/>
            </p:nvSpPr>
            <p:spPr>
              <a:xfrm>
                <a:off x="6738234" y="4868922"/>
                <a:ext cx="478977" cy="369332"/>
              </a:xfrm>
              <a:prstGeom prst="rect">
                <a:avLst/>
              </a:prstGeom>
              <a:blipFill>
                <a:blip r:embed="rId11"/>
                <a:stretch>
                  <a:fillRect b="-8333"/>
                </a:stretch>
              </a:blipFill>
            </p:spPr>
            <p:txBody>
              <a:bodyPr/>
              <a:lstStyle/>
              <a:p>
                <a:r>
                  <a:rPr lang="en-US">
                    <a:noFill/>
                  </a:rPr>
                  <a:t> </a:t>
                </a:r>
              </a:p>
            </p:txBody>
          </p:sp>
        </mc:Fallback>
      </mc:AlternateContent>
      <p:sp>
        <p:nvSpPr>
          <p:cNvPr id="38" name="Trapezoid 37"/>
          <p:cNvSpPr/>
          <p:nvPr/>
        </p:nvSpPr>
        <p:spPr bwMode="auto">
          <a:xfrm flipH="1" flipV="1">
            <a:off x="2886748" y="4276478"/>
            <a:ext cx="885255" cy="386316"/>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9" name="TextBox 38"/>
              <p:cNvSpPr txBox="1"/>
              <p:nvPr/>
            </p:nvSpPr>
            <p:spPr>
              <a:xfrm flipH="1">
                <a:off x="2993695" y="4216017"/>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39" name="TextBox 38"/>
              <p:cNvSpPr txBox="1">
                <a:spLocks noRot="1" noChangeAspect="1" noMove="1" noResize="1" noEditPoints="1" noAdjustHandles="1" noChangeArrowheads="1" noChangeShapeType="1" noTextEdit="1"/>
              </p:cNvSpPr>
              <p:nvPr/>
            </p:nvSpPr>
            <p:spPr>
              <a:xfrm flipH="1">
                <a:off x="2993695" y="4216017"/>
                <a:ext cx="671360"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2904566" y="3923066"/>
                <a:ext cx="867437" cy="35718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i="1">
                              <a:solidFill>
                                <a:srgbClr val="000000"/>
                              </a:solidFill>
                              <a:latin typeface="Cambria Math" panose="02040503050406030204" pitchFamily="18" charset="0"/>
                              <a:ea typeface="Cambria Math" panose="02040503050406030204" pitchFamily="18" charset="0"/>
                            </a:rPr>
                            <m:t>2</m:t>
                          </m:r>
                        </m:sub>
                        <m:sup>
                          <m:r>
                            <a:rPr lang="en-US" i="1">
                              <a:solidFill>
                                <a:srgbClr val="000000"/>
                              </a:solidFill>
                              <a:latin typeface="Cambria Math" panose="02040503050406030204" pitchFamily="18" charset="0"/>
                              <a:ea typeface="Cambria Math" panose="02040503050406030204" pitchFamily="18" charset="0"/>
                            </a:rPr>
                            <m:t>2</m:t>
                          </m:r>
                        </m:sup>
                      </m:sSubSup>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2904566" y="3923066"/>
                <a:ext cx="867437" cy="357180"/>
              </a:xfrm>
              <a:prstGeom prst="rect">
                <a:avLst/>
              </a:prstGeom>
              <a:blipFill>
                <a:blip r:embed="rId13"/>
                <a:stretch>
                  <a:fillRect b="-666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41" name="Straight Arrow Connector 40"/>
          <p:cNvCxnSpPr/>
          <p:nvPr/>
        </p:nvCxnSpPr>
        <p:spPr bwMode="auto">
          <a:xfrm>
            <a:off x="7162329" y="5144774"/>
            <a:ext cx="445232" cy="2293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3" name="TextBox 42"/>
              <p:cNvSpPr txBox="1"/>
              <p:nvPr/>
            </p:nvSpPr>
            <p:spPr>
              <a:xfrm>
                <a:off x="3622400" y="4280246"/>
                <a:ext cx="10520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4</m:t>
                          </m:r>
                        </m:sub>
                      </m:sSub>
                      <m:r>
                        <a:rPr lang="en-US" i="1" dirty="0">
                          <a:latin typeface="Cambria Math" panose="02040503050406030204" pitchFamily="18" charset="0"/>
                        </a:rPr>
                        <m:t>,…</m:t>
                      </m:r>
                    </m:oMath>
                  </m:oMathPara>
                </a14:m>
                <a:endParaRPr lang="en-US"/>
              </a:p>
            </p:txBody>
          </p:sp>
        </mc:Choice>
        <mc:Fallback xmlns="">
          <p:sp>
            <p:nvSpPr>
              <p:cNvPr id="43" name="TextBox 42"/>
              <p:cNvSpPr txBox="1">
                <a:spLocks noRot="1" noChangeAspect="1" noMove="1" noResize="1" noEditPoints="1" noAdjustHandles="1" noChangeArrowheads="1" noChangeShapeType="1" noTextEdit="1"/>
              </p:cNvSpPr>
              <p:nvPr/>
            </p:nvSpPr>
            <p:spPr>
              <a:xfrm>
                <a:off x="3622400" y="4280246"/>
                <a:ext cx="1052083"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2721101" y="4296416"/>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oMath>
                  </m:oMathPara>
                </a14:m>
                <a:endParaRPr lang="en-US"/>
              </a:p>
            </p:txBody>
          </p:sp>
        </mc:Choice>
        <mc:Fallback xmlns="">
          <p:sp>
            <p:nvSpPr>
              <p:cNvPr id="20" name="Rectangle 19"/>
              <p:cNvSpPr>
                <a:spLocks noRot="1" noChangeAspect="1" noMove="1" noResize="1" noEditPoints="1" noAdjustHandles="1" noChangeArrowheads="1" noChangeShapeType="1" noTextEdit="1"/>
              </p:cNvSpPr>
              <p:nvPr/>
            </p:nvSpPr>
            <p:spPr>
              <a:xfrm>
                <a:off x="2721101" y="4296416"/>
                <a:ext cx="471988" cy="369332"/>
              </a:xfrm>
              <a:prstGeom prst="rect">
                <a:avLst/>
              </a:prstGeom>
              <a:blipFill>
                <a:blip r:embed="rId15"/>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14086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88938" y="239410"/>
                <a:ext cx="8297862" cy="779462"/>
              </a:xfrm>
            </p:spPr>
            <p:txBody>
              <a:bodyPr/>
              <a:lstStyle/>
              <a:p>
                <a:r>
                  <a:rPr lang="en-US"/>
                  <a:t>Validation </a:t>
                </a:r>
                <a:r>
                  <a:rPr lang="en-US">
                    <a:solidFill>
                      <a:srgbClr val="0000FF"/>
                    </a:solidFill>
                  </a:rPr>
                  <a:t>of </a:t>
                </a:r>
                <a:r>
                  <a:rPr lang="en-US" sz="4400">
                    <a:solidFill>
                      <a:srgbClr val="0000FF"/>
                    </a:solidFill>
                  </a:rPr>
                  <a:t>new digest </a:t>
                </a:r>
                <a14:m>
                  <m:oMath xmlns:m="http://schemas.openxmlformats.org/officeDocument/2006/math">
                    <m:sSub>
                      <m:sSubPr>
                        <m:ctrlPr>
                          <a:rPr lang="en-US" sz="4400" i="1" smtClean="0">
                            <a:solidFill>
                              <a:srgbClr val="0000FF"/>
                            </a:solidFill>
                            <a:latin typeface="Cambria Math" panose="02040503050406030204" pitchFamily="18" charset="0"/>
                            <a:ea typeface="Cambria Math" panose="02040503050406030204" pitchFamily="18" charset="0"/>
                          </a:rPr>
                        </m:ctrlPr>
                      </m:sSubPr>
                      <m:e>
                        <m:r>
                          <a:rPr lang="en-US" sz="4400" i="1">
                            <a:solidFill>
                              <a:srgbClr val="0000FF"/>
                            </a:solidFill>
                            <a:latin typeface="Cambria Math" panose="02040503050406030204" pitchFamily="18" charset="0"/>
                            <a:ea typeface="Cambria Math" panose="02040503050406030204" pitchFamily="18" charset="0"/>
                          </a:rPr>
                          <m:t>𝛿</m:t>
                        </m:r>
                      </m:e>
                      <m:sub>
                        <m:r>
                          <a:rPr lang="en-US" sz="4400" i="1">
                            <a:solidFill>
                              <a:srgbClr val="0000FF"/>
                            </a:solidFill>
                            <a:latin typeface="Cambria Math" panose="02040503050406030204" pitchFamily="18" charset="0"/>
                            <a:ea typeface="Cambria Math" panose="02040503050406030204" pitchFamily="18" charset="0"/>
                          </a:rPr>
                          <m:t>3</m:t>
                        </m:r>
                      </m:sub>
                    </m:sSub>
                  </m:oMath>
                </a14:m>
                <a:r>
                  <a:rPr lang="en-US"/>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88938" y="239410"/>
                <a:ext cx="8297862" cy="779462"/>
              </a:xfrm>
              <a:blipFill>
                <a:blip r:embed="rId2"/>
                <a:stretch>
                  <a:fillRect l="-2866" t="-15625" b="-35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9035" y="1018871"/>
                <a:ext cx="8229600" cy="3294125"/>
              </a:xfrm>
            </p:spPr>
            <p:txBody>
              <a:bodyPr/>
              <a:lstStyle/>
              <a:p>
                <a:r>
                  <a:rPr lang="en-US" sz="2400"/>
                  <a:t>We </a:t>
                </a:r>
                <a:r>
                  <a:rPr lang="en-US" sz="2400" u="sng"/>
                  <a:t>know</a:t>
                </a:r>
                <a:r>
                  <a:rPr lang="en-US" sz="2400"/>
                  <a:t> old digest, say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1</m:t>
                        </m:r>
                      </m:sub>
                    </m:sSub>
                  </m:oMath>
                </a14:m>
                <a:r>
                  <a:rPr lang="en-US" sz="2400"/>
                  <a:t>, and </a:t>
                </a:r>
                <a:r>
                  <a:rPr lang="en-US" sz="2400" u="sng"/>
                  <a:t>receive</a:t>
                </a:r>
                <a:r>
                  <a:rPr lang="en-US" sz="2400"/>
                  <a:t> new, say </a:t>
                </a:r>
                <a14:m>
                  <m:oMath xmlns:m="http://schemas.openxmlformats.org/officeDocument/2006/math">
                    <m:sSub>
                      <m:sSubPr>
                        <m:ctrlPr>
                          <a:rPr lang="en-US" sz="2400" i="1">
                            <a:solidFill>
                              <a:srgbClr val="0000FF"/>
                            </a:solidFill>
                            <a:latin typeface="Cambria Math" panose="02040503050406030204" pitchFamily="18" charset="0"/>
                            <a:ea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𝛿</m:t>
                        </m:r>
                      </m:e>
                      <m:sub>
                        <m:r>
                          <a:rPr lang="en-US" sz="2400" i="1">
                            <a:solidFill>
                              <a:srgbClr val="0000FF"/>
                            </a:solidFill>
                            <a:latin typeface="Cambria Math" panose="02040503050406030204" pitchFamily="18" charset="0"/>
                            <a:ea typeface="Cambria Math" panose="02040503050406030204" pitchFamily="18" charset="0"/>
                          </a:rPr>
                          <m:t>3</m:t>
                        </m:r>
                      </m:sub>
                    </m:sSub>
                  </m:oMath>
                </a14:m>
                <a:endParaRPr lang="en-US" sz="2400"/>
              </a:p>
              <a:p>
                <a:r>
                  <a:rPr lang="en-US" sz="2400"/>
                  <a:t>Goal: validate </a:t>
                </a:r>
                <a14:m>
                  <m:oMath xmlns:m="http://schemas.openxmlformats.org/officeDocument/2006/math">
                    <m:sSub>
                      <m:sSubPr>
                        <m:ctrlPr>
                          <a:rPr lang="en-US" sz="2400" i="1">
                            <a:solidFill>
                              <a:srgbClr val="0000FF"/>
                            </a:solidFill>
                            <a:latin typeface="Cambria Math" panose="02040503050406030204" pitchFamily="18" charset="0"/>
                            <a:ea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𝛿</m:t>
                        </m:r>
                      </m:e>
                      <m:sub>
                        <m:r>
                          <a:rPr lang="en-US" sz="2400" i="1">
                            <a:solidFill>
                              <a:srgbClr val="0000FF"/>
                            </a:solidFill>
                            <a:latin typeface="Cambria Math" panose="02040503050406030204" pitchFamily="18" charset="0"/>
                            <a:ea typeface="Cambria Math" panose="02040503050406030204" pitchFamily="18" charset="0"/>
                          </a:rPr>
                          <m:t>3</m:t>
                        </m:r>
                      </m:sub>
                    </m:sSub>
                  </m:oMath>
                </a14:m>
                <a:r>
                  <a:rPr lang="en-US" sz="2400"/>
                  <a:t> is a possible legit continuation of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1</m:t>
                        </m:r>
                      </m:sub>
                    </m:sSub>
                  </m:oMath>
                </a14:m>
                <a:endParaRPr lang="en-US" sz="2400"/>
              </a:p>
              <a:p>
                <a:pPr lvl="1"/>
                <a:r>
                  <a:rPr lang="en-US" sz="2000"/>
                  <a:t>Allowing validation of older messages</a:t>
                </a:r>
              </a:p>
              <a:p>
                <a:pPr lvl="1"/>
                <a:r>
                  <a:rPr lang="en-US" sz="2000"/>
                  <a:t>Does not mean is it the `correct’ continuation!</a:t>
                </a:r>
              </a:p>
              <a:p>
                <a:pPr lvl="1"/>
                <a:r>
                  <a:rPr lang="en-US" sz="2000"/>
                  <a:t>Receive also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rPr>
                          <m:t>𝑦</m:t>
                        </m:r>
                      </m:e>
                      <m:sub>
                        <m:r>
                          <a:rPr lang="en-US" sz="2000" b="0" i="1" smtClean="0">
                            <a:solidFill>
                              <a:srgbClr val="000000"/>
                            </a:solidFill>
                            <a:latin typeface="Cambria Math" panose="02040503050406030204" pitchFamily="18" charset="0"/>
                            <a:ea typeface="Cambria Math" panose="02040503050406030204" pitchFamily="18" charset="0"/>
                          </a:rPr>
                          <m:t>2</m:t>
                        </m:r>
                      </m:sub>
                    </m:sSub>
                  </m:oMath>
                </a14:m>
                <a:r>
                  <a:rPr lang="en-US" sz="2000"/>
                  <a:t> and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𝑦</m:t>
                        </m:r>
                      </m:e>
                      <m:sub>
                        <m:r>
                          <a:rPr lang="en-US" sz="2000" i="1">
                            <a:solidFill>
                              <a:srgbClr val="000000"/>
                            </a:solidFill>
                            <a:latin typeface="Cambria Math" panose="02040503050406030204" pitchFamily="18" charset="0"/>
                            <a:ea typeface="Cambria Math" panose="02040503050406030204" pitchFamily="18" charset="0"/>
                          </a:rPr>
                          <m:t>3</m:t>
                        </m:r>
                      </m:sub>
                    </m:sSub>
                  </m:oMath>
                </a14:m>
                <a:endParaRPr lang="en-US" sz="2000"/>
              </a:p>
              <a:p>
                <a14:m>
                  <m:oMath xmlns:m="http://schemas.openxmlformats.org/officeDocument/2006/math">
                    <m:sSub>
                      <m:sSubPr>
                        <m:ctrlPr>
                          <a:rPr lang="en-US" sz="2400" i="1">
                            <a:solidFill>
                              <a:srgbClr val="0000FF"/>
                            </a:solidFill>
                            <a:latin typeface="Cambria Math" panose="02040503050406030204" pitchFamily="18" charset="0"/>
                            <a:ea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𝛿</m:t>
                        </m:r>
                      </m:e>
                      <m:sub>
                        <m:r>
                          <a:rPr lang="en-US" sz="2400" i="1">
                            <a:solidFill>
                              <a:srgbClr val="0000FF"/>
                            </a:solidFill>
                            <a:latin typeface="Cambria Math" panose="02040503050406030204" pitchFamily="18" charset="0"/>
                            <a:ea typeface="Cambria Math" panose="02040503050406030204" pitchFamily="18" charset="0"/>
                          </a:rPr>
                          <m:t>3</m:t>
                        </m:r>
                      </m:sub>
                    </m:sSub>
                  </m:oMath>
                </a14:m>
                <a:r>
                  <a:rPr lang="en-US" sz="2400"/>
                  <a:t> continues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1</m:t>
                        </m:r>
                      </m:sub>
                    </m:sSub>
                  </m:oMath>
                </a14:m>
                <a:r>
                  <a:rPr lang="en-US" sz="2400"/>
                  <a:t> </a:t>
                </a:r>
                <a:r>
                  <a:rPr lang="en-US" sz="2400" b="1" u="sng"/>
                  <a:t>if</a:t>
                </a:r>
                <a:r>
                  <a:rPr lang="en-US" sz="2400"/>
                  <a:t>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3</m:t>
                        </m:r>
                      </m:sub>
                    </m:sSub>
                    <m:r>
                      <a:rPr lang="en-US" sz="2400" i="1">
                        <a:solidFill>
                          <a:srgbClr val="000000"/>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𝑦</m:t>
                        </m:r>
                      </m:e>
                      <m:sub>
                        <m:r>
                          <a:rPr lang="en-US" sz="2400" i="1">
                            <a:solidFill>
                              <a:srgbClr val="000000"/>
                            </a:solidFill>
                            <a:latin typeface="Cambria Math" panose="02040503050406030204" pitchFamily="18" charset="0"/>
                            <a:ea typeface="Cambria Math" panose="02040503050406030204" pitchFamily="18" charset="0"/>
                          </a:rPr>
                          <m:t>3</m:t>
                        </m:r>
                      </m:sub>
                    </m:sSub>
                    <m:r>
                      <a:rPr lang="en-US" sz="2400" i="1">
                        <a:latin typeface="Cambria Math" panose="02040503050406030204" pitchFamily="18" charset="0"/>
                      </a:rPr>
                      <m:t>||</m:t>
                    </m:r>
                    <m:r>
                      <a:rPr lang="en-US" sz="2400" i="1">
                        <a:latin typeface="Cambria Math" panose="02040503050406030204" pitchFamily="18" charset="0"/>
                      </a:rPr>
                      <m:t>h</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1</m:t>
                            </m:r>
                          </m:sub>
                        </m:sSub>
                      </m:e>
                    </m:d>
                    <m:r>
                      <a:rPr lang="en-US" sz="2400" i="1">
                        <a:latin typeface="Cambria Math" panose="02040503050406030204" pitchFamily="18" charset="0"/>
                      </a:rPr>
                      <m:t>)</m:t>
                    </m:r>
                  </m:oMath>
                </a14:m>
                <a:r>
                  <a:rPr lang="en-US" sz="2400"/>
                  <a:t> </a:t>
                </a:r>
              </a:p>
              <a:p>
                <a:r>
                  <a:rPr lang="en-US" sz="2400"/>
                  <a:t>Receive only two digests, compute only two hashes</a:t>
                </a:r>
              </a:p>
              <a:p>
                <a:r>
                  <a:rPr lang="en-US" sz="2400"/>
                  <a:t>Privacy: no exposure of any item </a:t>
                </a:r>
                <a:endParaRPr lang="en-US" sz="2400">
                  <a:latin typeface="Arial" pitchFamily="34" charset="0"/>
                  <a:cs typeface="Arial" pitchFamily="34" charset="0"/>
                </a:endParaRPr>
              </a:p>
              <a:p>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9035" y="1018871"/>
                <a:ext cx="8229600" cy="3294125"/>
              </a:xfrm>
              <a:blipFill>
                <a:blip r:embed="rId3"/>
                <a:stretch>
                  <a:fillRect l="-296" t="-1294" b="-480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31</a:t>
            </a:fld>
            <a:endParaRPr lang="en-US" altLang="en-US"/>
          </a:p>
        </p:txBody>
      </p:sp>
      <p:sp>
        <p:nvSpPr>
          <p:cNvPr id="94" name="Trapezoid 93"/>
          <p:cNvSpPr/>
          <p:nvPr/>
        </p:nvSpPr>
        <p:spPr bwMode="auto">
          <a:xfrm rot="16200000" flipH="1" flipV="1">
            <a:off x="4514770" y="5234871"/>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5" name="TextBox 94"/>
              <p:cNvSpPr txBox="1"/>
              <p:nvPr/>
            </p:nvSpPr>
            <p:spPr>
              <a:xfrm>
                <a:off x="4745272" y="5195023"/>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5" name="TextBox 94"/>
              <p:cNvSpPr txBox="1">
                <a:spLocks noRot="1" noChangeAspect="1" noMove="1" noResize="1" noEditPoints="1" noAdjustHandles="1" noChangeArrowheads="1" noChangeShapeType="1" noTextEdit="1"/>
              </p:cNvSpPr>
              <p:nvPr/>
            </p:nvSpPr>
            <p:spPr>
              <a:xfrm>
                <a:off x="4745272" y="5195023"/>
                <a:ext cx="446404" cy="461665"/>
              </a:xfrm>
              <a:prstGeom prst="rect">
                <a:avLst/>
              </a:prstGeom>
              <a:blipFill>
                <a:blip r:embed="rId4"/>
                <a:stretch>
                  <a:fillRect/>
                </a:stretch>
              </a:blipFill>
            </p:spPr>
            <p:txBody>
              <a:bodyPr/>
              <a:lstStyle/>
              <a:p>
                <a:r>
                  <a:rPr lang="en-US">
                    <a:noFill/>
                  </a:rPr>
                  <a:t> </a:t>
                </a:r>
              </a:p>
            </p:txBody>
          </p:sp>
        </mc:Fallback>
      </mc:AlternateContent>
      <p:cxnSp>
        <p:nvCxnSpPr>
          <p:cNvPr id="8" name="Elbow Connector 7"/>
          <p:cNvCxnSpPr>
            <a:stCxn id="6" idx="3"/>
            <a:endCxn id="94" idx="2"/>
          </p:cNvCxnSpPr>
          <p:nvPr/>
        </p:nvCxnSpPr>
        <p:spPr bwMode="auto">
          <a:xfrm>
            <a:off x="1415875" y="5399811"/>
            <a:ext cx="3357634" cy="30026"/>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4088788" y="5065116"/>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rapezoid 46"/>
          <p:cNvSpPr/>
          <p:nvPr/>
        </p:nvSpPr>
        <p:spPr bwMode="auto">
          <a:xfrm rot="16200000" flipH="1" flipV="1">
            <a:off x="7201343" y="5225255"/>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8" name="TextBox 47"/>
              <p:cNvSpPr txBox="1"/>
              <p:nvPr/>
            </p:nvSpPr>
            <p:spPr>
              <a:xfrm>
                <a:off x="7460081" y="5185407"/>
                <a:ext cx="418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48" name="TextBox 47"/>
              <p:cNvSpPr txBox="1">
                <a:spLocks noRot="1" noChangeAspect="1" noMove="1" noResize="1" noEditPoints="1" noAdjustHandles="1" noChangeArrowheads="1" noChangeShapeType="1" noTextEdit="1"/>
              </p:cNvSpPr>
              <p:nvPr/>
            </p:nvSpPr>
            <p:spPr>
              <a:xfrm>
                <a:off x="7460081" y="5185407"/>
                <a:ext cx="418167" cy="461665"/>
              </a:xfrm>
              <a:prstGeom prst="rect">
                <a:avLst/>
              </a:prstGeom>
              <a:blipFill>
                <a:blip r:embed="rId5"/>
                <a:stretch>
                  <a:fillRect/>
                </a:stretch>
              </a:blipFill>
            </p:spPr>
            <p:txBody>
              <a:bodyPr/>
              <a:lstStyle/>
              <a:p>
                <a:r>
                  <a:rPr lang="en-US">
                    <a:noFill/>
                  </a:rPr>
                  <a:t> </a:t>
                </a:r>
              </a:p>
            </p:txBody>
          </p:sp>
        </mc:Fallback>
      </mc:AlternateContent>
      <p:cxnSp>
        <p:nvCxnSpPr>
          <p:cNvPr id="18" name="Straight Arrow Connector 17"/>
          <p:cNvCxnSpPr>
            <a:stCxn id="95" idx="3"/>
            <a:endCxn id="48" idx="1"/>
          </p:cNvCxnSpPr>
          <p:nvPr/>
        </p:nvCxnSpPr>
        <p:spPr bwMode="auto">
          <a:xfrm flipV="1">
            <a:off x="5191676" y="5416240"/>
            <a:ext cx="2268405"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48" idx="3"/>
          </p:cNvCxnSpPr>
          <p:nvPr/>
        </p:nvCxnSpPr>
        <p:spPr bwMode="auto">
          <a:xfrm>
            <a:off x="7878248" y="5416240"/>
            <a:ext cx="282019"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 name="Rectangle 5"/>
              <p:cNvSpPr/>
              <p:nvPr/>
            </p:nvSpPr>
            <p:spPr>
              <a:xfrm>
                <a:off x="948375" y="5215145"/>
                <a:ext cx="4675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1</m:t>
                          </m:r>
                        </m:sub>
                      </m:sSub>
                    </m:oMath>
                  </m:oMathPara>
                </a14:m>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948375" y="5215145"/>
                <a:ext cx="467500" cy="369332"/>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163440" y="5041538"/>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2</m:t>
                          </m:r>
                        </m:sub>
                      </m:sSub>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5163440" y="5041538"/>
                <a:ext cx="4728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761805" y="5041538"/>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b="0" i="1" smtClean="0">
                              <a:solidFill>
                                <a:srgbClr val="000000"/>
                              </a:solidFill>
                              <a:latin typeface="Cambria Math" panose="02040503050406030204" pitchFamily="18" charset="0"/>
                              <a:ea typeface="Cambria Math" panose="02040503050406030204" pitchFamily="18" charset="0"/>
                            </a:rPr>
                            <m:t>3</m:t>
                          </m:r>
                        </m:sub>
                      </m:sSub>
                    </m:oMath>
                  </m:oMathPara>
                </a14:m>
                <a:endParaRPr lang="en-US"/>
              </a:p>
            </p:txBody>
          </p:sp>
        </mc:Choice>
        <mc:Fallback xmlns="">
          <p:sp>
            <p:nvSpPr>
              <p:cNvPr id="37" name="TextBox 36"/>
              <p:cNvSpPr txBox="1">
                <a:spLocks noRot="1" noChangeAspect="1" noMove="1" noResize="1" noEditPoints="1" noAdjustHandles="1" noChangeArrowheads="1" noChangeShapeType="1" noTextEdit="1"/>
              </p:cNvSpPr>
              <p:nvPr/>
            </p:nvSpPr>
            <p:spPr>
              <a:xfrm>
                <a:off x="7761805" y="5041538"/>
                <a:ext cx="47282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590754" y="4765686"/>
                <a:ext cx="4789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𝑦</m:t>
                          </m:r>
                        </m:e>
                        <m:sub>
                          <m:r>
                            <a:rPr lang="en-US" i="1">
                              <a:solidFill>
                                <a:srgbClr val="000000"/>
                              </a:solidFill>
                              <a:latin typeface="Cambria Math" panose="02040503050406030204" pitchFamily="18" charset="0"/>
                              <a:ea typeface="Cambria Math" panose="02040503050406030204" pitchFamily="18" charset="0"/>
                            </a:rPr>
                            <m:t>3</m:t>
                          </m:r>
                        </m:sub>
                      </m:sSub>
                    </m:oMath>
                  </m:oMathPara>
                </a14:m>
                <a:endParaRPr lang="en-US"/>
              </a:p>
            </p:txBody>
          </p:sp>
        </mc:Choice>
        <mc:Fallback xmlns="">
          <p:sp>
            <p:nvSpPr>
              <p:cNvPr id="11" name="TextBox 10"/>
              <p:cNvSpPr txBox="1">
                <a:spLocks noRot="1" noChangeAspect="1" noMove="1" noResize="1" noEditPoints="1" noAdjustHandles="1" noChangeArrowheads="1" noChangeShapeType="1" noTextEdit="1"/>
              </p:cNvSpPr>
              <p:nvPr/>
            </p:nvSpPr>
            <p:spPr>
              <a:xfrm>
                <a:off x="6590754" y="4765686"/>
                <a:ext cx="478977" cy="369332"/>
              </a:xfrm>
              <a:prstGeom prst="rect">
                <a:avLst/>
              </a:prstGeom>
              <a:blipFill>
                <a:blip r:embed="rId9"/>
                <a:stretch>
                  <a:fillRect b="-8333"/>
                </a:stretch>
              </a:blipFill>
            </p:spPr>
            <p:txBody>
              <a:bodyPr/>
              <a:lstStyle/>
              <a:p>
                <a:r>
                  <a:rPr lang="en-US">
                    <a:noFill/>
                  </a:rPr>
                  <a:t> </a:t>
                </a:r>
              </a:p>
            </p:txBody>
          </p:sp>
        </mc:Fallback>
      </mc:AlternateContent>
      <p:cxnSp>
        <p:nvCxnSpPr>
          <p:cNvPr id="41" name="Straight Arrow Connector 40"/>
          <p:cNvCxnSpPr/>
          <p:nvPr/>
        </p:nvCxnSpPr>
        <p:spPr bwMode="auto">
          <a:xfrm>
            <a:off x="7014849" y="5041538"/>
            <a:ext cx="445232" cy="2293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3654125" y="4725810"/>
                <a:ext cx="4789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𝑦</m:t>
                          </m:r>
                        </m:e>
                        <m:sub>
                          <m:r>
                            <a:rPr lang="en-US" b="0" i="1" smtClean="0">
                              <a:solidFill>
                                <a:srgbClr val="000000"/>
                              </a:solidFill>
                              <a:latin typeface="Cambria Math" panose="02040503050406030204" pitchFamily="18" charset="0"/>
                              <a:ea typeface="Cambria Math" panose="02040503050406030204" pitchFamily="18" charset="0"/>
                            </a:rPr>
                            <m:t>2</m:t>
                          </m:r>
                        </m:sub>
                      </m:sSub>
                    </m:oMath>
                  </m:oMathPara>
                </a14:m>
                <a:endParaRPr lang="en-US"/>
              </a:p>
            </p:txBody>
          </p:sp>
        </mc:Choice>
        <mc:Fallback xmlns="">
          <p:sp>
            <p:nvSpPr>
              <p:cNvPr id="27" name="TextBox 26"/>
              <p:cNvSpPr txBox="1">
                <a:spLocks noRot="1" noChangeAspect="1" noMove="1" noResize="1" noEditPoints="1" noAdjustHandles="1" noChangeArrowheads="1" noChangeShapeType="1" noTextEdit="1"/>
              </p:cNvSpPr>
              <p:nvPr/>
            </p:nvSpPr>
            <p:spPr>
              <a:xfrm>
                <a:off x="3654125" y="4725810"/>
                <a:ext cx="478977" cy="369332"/>
              </a:xfrm>
              <a:prstGeom prst="rect">
                <a:avLst/>
              </a:prstGeom>
              <a:blipFill>
                <a:blip r:embed="rId10"/>
                <a:stretch>
                  <a:fillRect b="-8197"/>
                </a:stretch>
              </a:blipFill>
            </p:spPr>
            <p:txBody>
              <a:bodyPr/>
              <a:lstStyle/>
              <a:p>
                <a:r>
                  <a:rPr lang="en-US">
                    <a:noFill/>
                  </a:rPr>
                  <a:t> </a:t>
                </a:r>
              </a:p>
            </p:txBody>
          </p:sp>
        </mc:Fallback>
      </mc:AlternateContent>
    </p:spTree>
    <p:extLst>
      <p:ext uri="{BB962C8B-B14F-4D97-AF65-F5344CB8AC3E}">
        <p14:creationId xmlns:p14="http://schemas.microsoft.com/office/powerpoint/2010/main" val="103734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quarter" idx="10"/>
          </p:nvPr>
        </p:nvSpPr>
        <p:spPr/>
        <p:txBody>
          <a:bodyPr/>
          <a:lstStyle/>
          <a:p>
            <a:pPr>
              <a:defRPr/>
            </a:pPr>
            <a:fld id="{15A96DEE-0B6E-4BF1-BBCB-DA855B280ECB}" type="datetime1">
              <a:rPr lang="en-US"/>
              <a:pPr>
                <a:defRPr/>
              </a:pPr>
              <a:t>2/11/2020</a:t>
            </a:fld>
            <a:endParaRPr lang="en-US" altLang="en-US"/>
          </a:p>
        </p:txBody>
      </p:sp>
      <p:sp>
        <p:nvSpPr>
          <p:cNvPr id="13" name="Slide Number Placeholder 5"/>
          <p:cNvSpPr>
            <a:spLocks noGrp="1"/>
          </p:cNvSpPr>
          <p:nvPr>
            <p:ph type="sldNum" sz="quarter" idx="12"/>
          </p:nvPr>
        </p:nvSpPr>
        <p:spPr/>
        <p:txBody>
          <a:bodyPr/>
          <a:lstStyle/>
          <a:p>
            <a:pPr>
              <a:defRPr/>
            </a:pPr>
            <a:fld id="{35C4E20E-F1C1-4BE7-9302-342BCACF5CFA}" type="slidenum">
              <a:rPr lang="he-IL" altLang="en-US"/>
              <a:pPr>
                <a:defRPr/>
              </a:pPr>
              <a:t>32</a:t>
            </a:fld>
            <a:endParaRPr lang="en-US" altLang="en-US"/>
          </a:p>
        </p:txBody>
      </p:sp>
      <p:sp>
        <p:nvSpPr>
          <p:cNvPr id="75781" name="Rectangle 2"/>
          <p:cNvSpPr>
            <a:spLocks noGrp="1" noChangeArrowheads="1"/>
          </p:cNvSpPr>
          <p:nvPr>
            <p:ph type="title"/>
          </p:nvPr>
        </p:nvSpPr>
        <p:spPr>
          <a:xfrm>
            <a:off x="533400" y="304800"/>
            <a:ext cx="7773988" cy="73342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VIL CRHF from FIL CRHF </a:t>
            </a:r>
          </a:p>
        </p:txBody>
      </p:sp>
      <p:sp>
        <p:nvSpPr>
          <p:cNvPr id="75782" name="Rectangle 3"/>
          <p:cNvSpPr>
            <a:spLocks noGrp="1" noChangeArrowheads="1"/>
          </p:cNvSpPr>
          <p:nvPr>
            <p:ph type="body" idx="1"/>
          </p:nvPr>
        </p:nvSpPr>
        <p:spPr>
          <a:xfrm>
            <a:off x="471488" y="903034"/>
            <a:ext cx="8201025" cy="5831982"/>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a:t>Recall</a:t>
            </a:r>
            <a:r>
              <a:rPr lang="en-GB" altLang="en-US" sz="2600">
                <a:solidFill>
                  <a:srgbClr val="0000FF"/>
                </a:solidFill>
              </a:rPr>
              <a:t>: design and cryptanalyze simple (FIL) function, use it to construct strong (VIL) function</a:t>
            </a:r>
          </a:p>
          <a:p>
            <a:pPr marL="341313" indent="-341313" defTabSz="449263" eaLnBrk="1" hangingPunct="1">
              <a:spcBef>
                <a:spcPts val="8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a:t>Build VIL </a:t>
            </a:r>
            <a:r>
              <a:rPr lang="en-GB" altLang="en-US" sz="2200"/>
              <a:t>CRHF </a:t>
            </a:r>
            <a:r>
              <a:rPr lang="en-GB" altLang="en-US" sz="2600" i="1">
                <a:latin typeface="Times New Roman" pitchFamily="18" charset="0"/>
                <a:cs typeface="Times New Roman" pitchFamily="18" charset="0"/>
              </a:rPr>
              <a:t>{0,1}</a:t>
            </a:r>
            <a:r>
              <a:rPr lang="en-GB" altLang="en-US" sz="2600" i="1" baseline="30000">
                <a:latin typeface="Times New Roman" pitchFamily="18" charset="0"/>
                <a:cs typeface="Times New Roman" pitchFamily="18" charset="0"/>
              </a:rPr>
              <a:t>*</a:t>
            </a:r>
            <a:r>
              <a:rPr lang="en-GB" altLang="en-US" sz="2600" i="1">
                <a:latin typeface="Wingdings" pitchFamily="2" charset="2"/>
                <a:cs typeface="Times New Roman" pitchFamily="18" charset="0"/>
              </a:rPr>
              <a:t></a:t>
            </a:r>
            <a:r>
              <a:rPr lang="en-GB" altLang="en-US" sz="2600" i="1">
                <a:latin typeface="Times New Roman" pitchFamily="18" charset="0"/>
                <a:cs typeface="Times New Roman" pitchFamily="18" charset="0"/>
              </a:rPr>
              <a:t>{0,1}</a:t>
            </a:r>
            <a:r>
              <a:rPr lang="en-GB" altLang="en-US" sz="2600" i="1" baseline="30000">
                <a:latin typeface="Times New Roman" pitchFamily="18" charset="0"/>
                <a:cs typeface="Times New Roman" pitchFamily="18" charset="0"/>
              </a:rPr>
              <a:t>n</a:t>
            </a:r>
            <a:r>
              <a:rPr lang="en-GB" altLang="en-US" sz="2200"/>
              <a:t> </a:t>
            </a:r>
            <a:r>
              <a:rPr lang="en-GB" altLang="en-US" sz="2600"/>
              <a:t>from FIL</a:t>
            </a:r>
            <a:r>
              <a:rPr lang="en-GB" altLang="en-US" sz="2200"/>
              <a:t> CRHF </a:t>
            </a:r>
            <a:br>
              <a:rPr lang="en-GB" altLang="en-US" sz="2200"/>
            </a:br>
            <a:r>
              <a:rPr lang="en-GB" altLang="en-US" sz="2200"/>
              <a:t>(aka </a:t>
            </a:r>
            <a:r>
              <a:rPr lang="en-GB" altLang="en-US" sz="2200" u="sng"/>
              <a:t>compression function</a:t>
            </a:r>
            <a:r>
              <a:rPr lang="en-GB" altLang="en-US" sz="2200"/>
              <a:t>)  </a:t>
            </a:r>
            <a:r>
              <a:rPr lang="en-GB" altLang="en-US" sz="2600" i="1">
                <a:latin typeface="Times New Roman" pitchFamily="18" charset="0"/>
                <a:cs typeface="Times New Roman" pitchFamily="18" charset="0"/>
              </a:rPr>
              <a:t>comp:{0,1}</a:t>
            </a:r>
            <a:r>
              <a:rPr lang="en-GB" altLang="en-US" sz="2600" i="1" baseline="30000">
                <a:latin typeface="Times New Roman" pitchFamily="18" charset="0"/>
                <a:cs typeface="Times New Roman" pitchFamily="18" charset="0"/>
              </a:rPr>
              <a:t>n’</a:t>
            </a:r>
            <a:r>
              <a:rPr lang="en-GB" altLang="en-US" sz="2600" i="1">
                <a:latin typeface="Wingdings" pitchFamily="2" charset="2"/>
                <a:cs typeface="Times New Roman" pitchFamily="18" charset="0"/>
              </a:rPr>
              <a:t></a:t>
            </a:r>
            <a:r>
              <a:rPr lang="en-GB" altLang="en-US" sz="2600" i="1">
                <a:latin typeface="Times New Roman" pitchFamily="18" charset="0"/>
                <a:cs typeface="Times New Roman" pitchFamily="18" charset="0"/>
              </a:rPr>
              <a:t>{0,1}</a:t>
            </a:r>
            <a:r>
              <a:rPr lang="en-GB" altLang="en-US" sz="2600" i="1" baseline="30000">
                <a:latin typeface="Times New Roman" pitchFamily="18" charset="0"/>
                <a:cs typeface="Times New Roman" pitchFamily="18" charset="0"/>
              </a:rPr>
              <a:t>n</a:t>
            </a:r>
            <a:r>
              <a:rPr lang="en-GB" altLang="en-US" sz="2200"/>
              <a:t> </a:t>
            </a:r>
            <a:endParaRPr lang="en-GB" altLang="en-US" sz="2600"/>
          </a:p>
          <a:p>
            <a:pPr marL="668338" lvl="1" defTabSz="449263" eaLnBrk="1" hangingPunct="1">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E.g.</a:t>
            </a:r>
            <a:r>
              <a:rPr lang="en-GB" altLang="en-US" i="1">
                <a:latin typeface="Times New Roman" pitchFamily="18" charset="0"/>
                <a:cs typeface="Times New Roman" pitchFamily="18" charset="0"/>
              </a:rPr>
              <a:t> n’=2n</a:t>
            </a:r>
            <a:r>
              <a:rPr lang="en-GB" altLang="en-US">
                <a:latin typeface="Times New Roman" pitchFamily="18" charset="0"/>
                <a:cs typeface="Times New Roman" pitchFamily="18" charset="0"/>
              </a:rPr>
              <a:t> , i.e. </a:t>
            </a:r>
            <a:r>
              <a:rPr lang="en-GB" altLang="en-US" sz="2200" i="1">
                <a:latin typeface="Times New Roman" pitchFamily="18" charset="0"/>
                <a:cs typeface="Times New Roman" pitchFamily="18" charset="0"/>
              </a:rPr>
              <a:t>comp:{0,1}</a:t>
            </a:r>
            <a:r>
              <a:rPr lang="en-GB" altLang="en-US" sz="2200" i="1" baseline="30000">
                <a:latin typeface="Times New Roman" pitchFamily="18" charset="0"/>
                <a:cs typeface="Times New Roman" pitchFamily="18" charset="0"/>
              </a:rPr>
              <a:t>2n</a:t>
            </a:r>
            <a:r>
              <a:rPr lang="en-GB" altLang="en-US" sz="2200" i="1">
                <a:latin typeface="Wingdings" pitchFamily="2" charset="2"/>
                <a:cs typeface="Times New Roman" pitchFamily="18" charset="0"/>
              </a:rPr>
              <a:t></a:t>
            </a:r>
            <a:r>
              <a:rPr lang="en-GB" altLang="en-US" sz="2200" i="1">
                <a:latin typeface="Times New Roman" pitchFamily="18" charset="0"/>
                <a:cs typeface="Times New Roman" pitchFamily="18" charset="0"/>
              </a:rPr>
              <a:t>{0,1}</a:t>
            </a:r>
            <a:r>
              <a:rPr lang="en-GB" altLang="en-US" sz="2200" i="1" baseline="30000">
                <a:latin typeface="Times New Roman" pitchFamily="18" charset="0"/>
                <a:cs typeface="Times New Roman" pitchFamily="18" charset="0"/>
              </a:rPr>
              <a:t>n</a:t>
            </a:r>
            <a:r>
              <a:rPr lang="en-GB" altLang="en-US" sz="2000"/>
              <a:t> </a:t>
            </a:r>
            <a:br>
              <a:rPr lang="en-GB" altLang="en-US" sz="2000"/>
            </a:br>
            <a:br>
              <a:rPr lang="en-GB" altLang="en-US" sz="2000"/>
            </a:br>
            <a:br>
              <a:rPr lang="en-GB" altLang="en-US" sz="2000"/>
            </a:br>
            <a:br>
              <a:rPr lang="en-GB" altLang="en-US" sz="2000"/>
            </a:br>
            <a:br>
              <a:rPr lang="en-GB" altLang="en-US" sz="2000"/>
            </a:br>
            <a:endParaRPr lang="en-GB" altLang="en-US">
              <a:latin typeface="Times New Roman" pitchFamily="18" charset="0"/>
              <a:cs typeface="Times New Roman" pitchFamily="18" charset="0"/>
            </a:endParaRPr>
          </a:p>
          <a:p>
            <a:pPr marL="668338" lvl="1" defTabSz="449263" eaLnBrk="1" hangingPunct="1">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Two main constructions: </a:t>
            </a:r>
          </a:p>
          <a:p>
            <a:pPr marL="1020763" lvl="2" defTabSz="449263" eaLnBrk="1" hangingPunct="1">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MD - </a:t>
            </a:r>
            <a:r>
              <a:rPr lang="en-GB" altLang="en-US" err="1"/>
              <a:t>Merkle-Damgard</a:t>
            </a:r>
            <a:r>
              <a:rPr lang="en-GB" altLang="en-US"/>
              <a:t> (later)</a:t>
            </a:r>
          </a:p>
          <a:p>
            <a:pPr marL="1020763" lvl="2" defTabSz="449263" eaLnBrk="1" hangingPunct="1">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err="1"/>
              <a:t>Merkle</a:t>
            </a:r>
            <a:r>
              <a:rPr lang="en-GB" altLang="en-US"/>
              <a:t> hash-tree (next)</a:t>
            </a:r>
          </a:p>
          <a:p>
            <a:pPr marL="668338" lvl="1" defTabSz="449263" eaLnBrk="1" hangingPunct="1">
              <a:spcBef>
                <a:spcPts val="75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latin typeface="Times New Roman" pitchFamily="18" charset="0"/>
              <a:cs typeface="Times New Roman" pitchFamily="18" charset="0"/>
            </a:endParaRPr>
          </a:p>
        </p:txBody>
      </p:sp>
      <p:sp>
        <p:nvSpPr>
          <p:cNvPr id="75783" name="AutoShape 4"/>
          <p:cNvSpPr>
            <a:spLocks noChangeArrowheads="1"/>
          </p:cNvSpPr>
          <p:nvPr/>
        </p:nvSpPr>
        <p:spPr bwMode="auto">
          <a:xfrm rot="-5400000">
            <a:off x="2563813" y="3524840"/>
            <a:ext cx="1439862" cy="1008062"/>
          </a:xfrm>
          <a:custGeom>
            <a:avLst/>
            <a:gdLst>
              <a:gd name="T0" fmla="*/ 2147483647 w 21600"/>
              <a:gd name="T1" fmla="*/ 1097802526 h 21600"/>
              <a:gd name="T2" fmla="*/ 2147483647 w 21600"/>
              <a:gd name="T3" fmla="*/ 2147483647 h 21600"/>
              <a:gd name="T4" fmla="*/ 799771148 w 21600"/>
              <a:gd name="T5" fmla="*/ 109780252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comp</a:t>
            </a:r>
          </a:p>
        </p:txBody>
      </p:sp>
      <p:sp>
        <p:nvSpPr>
          <p:cNvPr id="75784" name="Line 5"/>
          <p:cNvSpPr>
            <a:spLocks noChangeShapeType="1"/>
          </p:cNvSpPr>
          <p:nvPr/>
        </p:nvSpPr>
        <p:spPr bwMode="auto">
          <a:xfrm>
            <a:off x="3787775" y="4047127"/>
            <a:ext cx="1295400"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5" name="Line 6"/>
          <p:cNvSpPr>
            <a:spLocks noChangeShapeType="1"/>
          </p:cNvSpPr>
          <p:nvPr/>
        </p:nvSpPr>
        <p:spPr bwMode="auto">
          <a:xfrm>
            <a:off x="2351088" y="3713752"/>
            <a:ext cx="42862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6" name="Text Box 7"/>
          <p:cNvSpPr txBox="1">
            <a:spLocks noChangeArrowheads="1"/>
          </p:cNvSpPr>
          <p:nvPr/>
        </p:nvSpPr>
        <p:spPr bwMode="auto">
          <a:xfrm>
            <a:off x="874713" y="3321640"/>
            <a:ext cx="1374392"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x</a:t>
            </a:r>
            <a:r>
              <a:rPr lang="en-GB" altLang="en-US" sz="2400" i="1" baseline="-25000">
                <a:solidFill>
                  <a:srgbClr val="000000"/>
                </a:solidFill>
                <a:latin typeface="Times New Roman" pitchFamily="18" charset="0"/>
                <a:cs typeface="Times New Roman" pitchFamily="18" charset="0"/>
              </a:rPr>
              <a:t>1</a:t>
            </a:r>
            <a:r>
              <a:rPr lang="en-GB" altLang="en-US" sz="2400" i="1">
                <a:solidFill>
                  <a:srgbClr val="000000"/>
                </a:solidFill>
                <a:latin typeface="Symbol" pitchFamily="18" charset="2"/>
                <a:cs typeface="Times New Roman" pitchFamily="18" charset="0"/>
              </a:rPr>
              <a:t></a:t>
            </a:r>
            <a:r>
              <a:rPr lang="en-GB" altLang="en-US" sz="2400" i="1">
                <a:solidFill>
                  <a:srgbClr val="000000"/>
                </a:solidFill>
                <a:latin typeface="Times New Roman" pitchFamily="18" charset="0"/>
                <a:cs typeface="Times New Roman" pitchFamily="18" charset="0"/>
              </a:rPr>
              <a:t>{0,1}</a:t>
            </a:r>
            <a:r>
              <a:rPr lang="en-GB" altLang="en-US" sz="2400" i="1" baseline="30000">
                <a:solidFill>
                  <a:srgbClr val="000000"/>
                </a:solidFill>
                <a:latin typeface="Times New Roman" pitchFamily="18" charset="0"/>
                <a:cs typeface="Times New Roman" pitchFamily="18" charset="0"/>
              </a:rPr>
              <a:t>n</a:t>
            </a:r>
          </a:p>
        </p:txBody>
      </p:sp>
      <p:sp>
        <p:nvSpPr>
          <p:cNvPr id="75787" name="Text Box 8"/>
          <p:cNvSpPr txBox="1">
            <a:spLocks noChangeArrowheads="1"/>
          </p:cNvSpPr>
          <p:nvPr/>
        </p:nvSpPr>
        <p:spPr bwMode="auto">
          <a:xfrm>
            <a:off x="4171950" y="3497852"/>
            <a:ext cx="256221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comp(x</a:t>
            </a:r>
            <a:r>
              <a:rPr lang="en-GB" altLang="en-US" sz="2400" i="1" baseline="-25000">
                <a:solidFill>
                  <a:srgbClr val="000000"/>
                </a:solidFill>
                <a:latin typeface="Times New Roman" pitchFamily="18" charset="0"/>
                <a:cs typeface="Times New Roman" pitchFamily="18" charset="0"/>
              </a:rPr>
              <a:t>1</a:t>
            </a:r>
            <a:r>
              <a:rPr lang="en-GB" altLang="en-US" sz="2400" i="1">
                <a:solidFill>
                  <a:srgbClr val="000000"/>
                </a:solidFill>
                <a:latin typeface="Times New Roman" pitchFamily="18" charset="0"/>
                <a:cs typeface="Times New Roman" pitchFamily="18" charset="0"/>
              </a:rPr>
              <a:t>,x</a:t>
            </a:r>
            <a:r>
              <a:rPr lang="en-GB" altLang="en-US" sz="2400" i="1" baseline="-25000">
                <a:solidFill>
                  <a:srgbClr val="000000"/>
                </a:solidFill>
                <a:latin typeface="Times New Roman" pitchFamily="18" charset="0"/>
                <a:cs typeface="Times New Roman" pitchFamily="18" charset="0"/>
              </a:rPr>
              <a:t>2</a:t>
            </a:r>
            <a:r>
              <a:rPr lang="en-GB" altLang="en-US" sz="2400" i="1">
                <a:solidFill>
                  <a:srgbClr val="000000"/>
                </a:solidFill>
                <a:latin typeface="Times New Roman" pitchFamily="18" charset="0"/>
                <a:cs typeface="Times New Roman" pitchFamily="18" charset="0"/>
              </a:rPr>
              <a:t>)</a:t>
            </a:r>
            <a:r>
              <a:rPr lang="en-GB" altLang="en-US" sz="2400" i="1">
                <a:solidFill>
                  <a:srgbClr val="000000"/>
                </a:solidFill>
                <a:latin typeface="Symbol" pitchFamily="18" charset="2"/>
                <a:cs typeface="Times New Roman" pitchFamily="18" charset="0"/>
              </a:rPr>
              <a:t></a:t>
            </a:r>
            <a:r>
              <a:rPr lang="en-GB" altLang="en-US" sz="2400" i="1">
                <a:solidFill>
                  <a:srgbClr val="000000"/>
                </a:solidFill>
                <a:latin typeface="Times New Roman" pitchFamily="18" charset="0"/>
                <a:cs typeface="Times New Roman" pitchFamily="18" charset="0"/>
              </a:rPr>
              <a:t>{0,1}</a:t>
            </a:r>
            <a:r>
              <a:rPr lang="en-GB" altLang="en-US" sz="2400" i="1" baseline="30000">
                <a:solidFill>
                  <a:srgbClr val="000000"/>
                </a:solidFill>
                <a:latin typeface="Times New Roman" pitchFamily="18" charset="0"/>
                <a:cs typeface="Times New Roman" pitchFamily="18" charset="0"/>
              </a:rPr>
              <a:t>n</a:t>
            </a:r>
          </a:p>
        </p:txBody>
      </p:sp>
      <p:sp>
        <p:nvSpPr>
          <p:cNvPr id="75788" name="Line 9"/>
          <p:cNvSpPr>
            <a:spLocks noChangeShapeType="1"/>
          </p:cNvSpPr>
          <p:nvPr/>
        </p:nvSpPr>
        <p:spPr bwMode="auto">
          <a:xfrm>
            <a:off x="2333625" y="4309065"/>
            <a:ext cx="428625"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9" name="Text Box 10"/>
          <p:cNvSpPr txBox="1">
            <a:spLocks noChangeArrowheads="1"/>
          </p:cNvSpPr>
          <p:nvPr/>
        </p:nvSpPr>
        <p:spPr bwMode="auto">
          <a:xfrm>
            <a:off x="904875" y="4078877"/>
            <a:ext cx="1374392"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x</a:t>
            </a:r>
            <a:r>
              <a:rPr lang="en-GB" altLang="en-US" sz="2400" i="1" baseline="-25000">
                <a:solidFill>
                  <a:srgbClr val="000000"/>
                </a:solidFill>
                <a:latin typeface="Times New Roman" pitchFamily="18" charset="0"/>
                <a:cs typeface="Times New Roman" pitchFamily="18" charset="0"/>
              </a:rPr>
              <a:t>2</a:t>
            </a:r>
            <a:r>
              <a:rPr lang="en-GB" altLang="en-US" sz="2400" i="1">
                <a:solidFill>
                  <a:srgbClr val="000000"/>
                </a:solidFill>
                <a:latin typeface="Symbol" pitchFamily="18" charset="2"/>
                <a:cs typeface="Times New Roman" pitchFamily="18" charset="0"/>
              </a:rPr>
              <a:t></a:t>
            </a:r>
            <a:r>
              <a:rPr lang="en-GB" altLang="en-US" sz="2400" i="1">
                <a:solidFill>
                  <a:srgbClr val="000000"/>
                </a:solidFill>
                <a:latin typeface="Times New Roman" pitchFamily="18" charset="0"/>
                <a:cs typeface="Times New Roman" pitchFamily="18" charset="0"/>
              </a:rPr>
              <a:t>{0,1}</a:t>
            </a:r>
            <a:r>
              <a:rPr lang="en-GB" altLang="en-US" sz="2400" i="1" baseline="30000">
                <a:solidFill>
                  <a:srgbClr val="000000"/>
                </a:solidFill>
                <a:latin typeface="Times New Roman" pitchFamily="18" charset="0"/>
                <a:cs typeface="Times New Roman" pitchFamily="18" charset="0"/>
              </a:rPr>
              <a:t>n</a:t>
            </a:r>
          </a:p>
        </p:txBody>
      </p:sp>
      <p:sp>
        <p:nvSpPr>
          <p:cNvPr id="2" name="Right Arrow 1"/>
          <p:cNvSpPr/>
          <p:nvPr/>
        </p:nvSpPr>
        <p:spPr bwMode="auto">
          <a:xfrm>
            <a:off x="7772400" y="5679831"/>
            <a:ext cx="534988" cy="26376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2209382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82">
                                            <p:txEl>
                                              <p:pRg st="3" end="3"/>
                                            </p:txEl>
                                          </p:spTgt>
                                        </p:tgtEl>
                                        <p:attrNameLst>
                                          <p:attrName>style.visibility</p:attrName>
                                        </p:attrNameLst>
                                      </p:cBhvr>
                                      <p:to>
                                        <p:strVal val="visible"/>
                                      </p:to>
                                    </p:set>
                                    <p:anim calcmode="lin" valueType="num">
                                      <p:cBhvr additive="base">
                                        <p:cTn id="7" dur="500" fill="hold"/>
                                        <p:tgtEl>
                                          <p:spTgt spid="7578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82">
                                            <p:txEl>
                                              <p:pRg st="5" end="5"/>
                                            </p:txEl>
                                          </p:spTgt>
                                        </p:tgtEl>
                                        <p:attrNameLst>
                                          <p:attrName>style.visibility</p:attrName>
                                        </p:attrNameLst>
                                      </p:cBhvr>
                                      <p:to>
                                        <p:strVal val="visible"/>
                                      </p:to>
                                    </p:set>
                                    <p:anim calcmode="lin" valueType="num">
                                      <p:cBhvr additive="base">
                                        <p:cTn id="11" dur="500" fill="hold"/>
                                        <p:tgtEl>
                                          <p:spTgt spid="7578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78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782">
                                            <p:txEl>
                                              <p:pRg st="4" end="4"/>
                                            </p:txEl>
                                          </p:spTgt>
                                        </p:tgtEl>
                                        <p:attrNameLst>
                                          <p:attrName>style.visibility</p:attrName>
                                        </p:attrNameLst>
                                      </p:cBhvr>
                                      <p:to>
                                        <p:strVal val="visible"/>
                                      </p:to>
                                    </p:set>
                                    <p:anim calcmode="lin" valueType="num">
                                      <p:cBhvr additive="base">
                                        <p:cTn id="15" dur="500" fill="hold"/>
                                        <p:tgtEl>
                                          <p:spTgt spid="757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7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BE2E73C4-1B3B-41E9-81DF-810284FA2151}" type="datetime1">
              <a:rPr lang="en-US"/>
              <a:pPr>
                <a:defRPr/>
              </a:pPr>
              <a:t>2/11/2020</a:t>
            </a:fld>
            <a:endParaRPr lang="en-US" altLang="en-US"/>
          </a:p>
        </p:txBody>
      </p:sp>
      <p:sp>
        <p:nvSpPr>
          <p:cNvPr id="7" name="Slide Number Placeholder 5"/>
          <p:cNvSpPr>
            <a:spLocks noGrp="1"/>
          </p:cNvSpPr>
          <p:nvPr>
            <p:ph type="sldNum" sz="quarter" idx="12"/>
          </p:nvPr>
        </p:nvSpPr>
        <p:spPr/>
        <p:txBody>
          <a:bodyPr/>
          <a:lstStyle/>
          <a:p>
            <a:pPr>
              <a:defRPr/>
            </a:pPr>
            <a:fld id="{95CB821B-50C0-4251-8504-FE2A0223D9B6}" type="slidenum">
              <a:rPr lang="he-IL" altLang="en-US"/>
              <a:pPr>
                <a:defRPr/>
              </a:pPr>
              <a:t>33</a:t>
            </a:fld>
            <a:endParaRPr lang="en-US" altLang="en-US"/>
          </a:p>
        </p:txBody>
      </p:sp>
      <p:sp>
        <p:nvSpPr>
          <p:cNvPr id="83974" name="Rectangle 3"/>
          <p:cNvSpPr>
            <a:spLocks noGrp="1" noChangeArrowheads="1"/>
          </p:cNvSpPr>
          <p:nvPr>
            <p:ph type="title"/>
          </p:nvPr>
        </p:nvSpPr>
        <p:spPr>
          <a:xfrm>
            <a:off x="546100" y="233363"/>
            <a:ext cx="7772400" cy="6731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a:t>The </a:t>
            </a:r>
            <a:r>
              <a:rPr lang="en-GB" altLang="en-US" sz="3800" err="1"/>
              <a:t>Merkle</a:t>
            </a:r>
            <a:r>
              <a:rPr lang="en-GB" altLang="en-US" sz="3800"/>
              <a:t> Hash Tree Construction</a:t>
            </a:r>
          </a:p>
        </p:txBody>
      </p:sp>
      <mc:AlternateContent xmlns:mc="http://schemas.openxmlformats.org/markup-compatibility/2006" xmlns:a14="http://schemas.microsoft.com/office/drawing/2010/main">
        <mc:Choice Requires="a14">
          <p:sp>
            <p:nvSpPr>
              <p:cNvPr id="1393668" name="Rectangle 4"/>
              <p:cNvSpPr>
                <a:spLocks noGrp="1" noChangeArrowheads="1"/>
              </p:cNvSpPr>
              <p:nvPr>
                <p:ph type="body" idx="1"/>
              </p:nvPr>
            </p:nvSpPr>
            <p:spPr>
              <a:xfrm>
                <a:off x="549275" y="820738"/>
                <a:ext cx="8199438" cy="2175020"/>
              </a:xfrm>
              <a:extLst>
                <a:ext uri="{91240B29-F687-4F45-9708-019B960494DF}">
                  <a14:hiddenLine w="9525">
                    <a:solidFill>
                      <a:srgbClr val="000000"/>
                    </a:solidFill>
                    <a:round/>
                    <a:headEnd/>
                    <a:tailEnd/>
                  </a14:hiddenLine>
                </a:ext>
              </a:extLst>
            </p:spPr>
            <p:txBody>
              <a:bodyPr lIns="90000" tIns="46800" rIns="90000" bIns="46800">
                <a:spAutoFit/>
              </a:body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100"/>
                  <a:t>Construct VIL hash </a:t>
                </a:r>
                <a14:m>
                  <m:oMath xmlns:m="http://schemas.openxmlformats.org/officeDocument/2006/math">
                    <m:r>
                      <a:rPr lang="en-US" altLang="en-US" sz="2100" i="1">
                        <a:latin typeface="Cambria Math" panose="02040503050406030204" pitchFamily="18" charset="0"/>
                      </a:rPr>
                      <m:t>h</m:t>
                    </m:r>
                    <m:r>
                      <a:rPr lang="en-US" altLang="en-US" sz="2100" i="1">
                        <a:latin typeface="Cambria Math" panose="02040503050406030204" pitchFamily="18" charset="0"/>
                      </a:rPr>
                      <m:t> </m:t>
                    </m:r>
                  </m:oMath>
                </a14:m>
                <a:r>
                  <a:rPr lang="en-GB" altLang="en-US" sz="2100"/>
                  <a:t>from FIL compression function </a:t>
                </a:r>
                <a14:m>
                  <m:oMath xmlns:m="http://schemas.openxmlformats.org/officeDocument/2006/math">
                    <m:r>
                      <a:rPr lang="en-US" altLang="en-US" sz="2100" i="1">
                        <a:latin typeface="Cambria Math" panose="02040503050406030204" pitchFamily="18" charset="0"/>
                      </a:rPr>
                      <m:t>𝑐𝑜𝑚𝑝</m:t>
                    </m:r>
                  </m:oMath>
                </a14:m>
                <a:endParaRPr lang="en-GB" altLang="en-US" sz="2100"/>
              </a:p>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100"/>
                  <a:t>Assume input length is </a:t>
                </a:r>
                <a14:m>
                  <m:oMath xmlns:m="http://schemas.openxmlformats.org/officeDocument/2006/math">
                    <m:sSup>
                      <m:sSupPr>
                        <m:ctrlPr>
                          <a:rPr lang="en-GB" altLang="en-US" sz="2100" i="1">
                            <a:latin typeface="Cambria Math" panose="02040503050406030204" pitchFamily="18" charset="0"/>
                          </a:rPr>
                        </m:ctrlPr>
                      </m:sSupPr>
                      <m:e>
                        <m:r>
                          <a:rPr lang="en-US" altLang="en-US" sz="2100" i="1">
                            <a:latin typeface="Cambria Math" panose="02040503050406030204" pitchFamily="18" charset="0"/>
                          </a:rPr>
                          <m:t>2</m:t>
                        </m:r>
                      </m:e>
                      <m:sup>
                        <m:r>
                          <a:rPr lang="en-US" altLang="en-US" sz="2100" i="1">
                            <a:latin typeface="Cambria Math" panose="02040503050406030204" pitchFamily="18" charset="0"/>
                          </a:rPr>
                          <m:t>𝑛</m:t>
                        </m:r>
                      </m:sup>
                    </m:sSup>
                    <m:r>
                      <a:rPr lang="en-US" altLang="en-US" sz="2100" i="1">
                        <a:latin typeface="Cambria Math" panose="02040503050406030204" pitchFamily="18" charset="0"/>
                      </a:rPr>
                      <m:t> </m:t>
                    </m:r>
                  </m:oMath>
                </a14:m>
                <a:r>
                  <a:rPr lang="en-GB" altLang="en-US" sz="2100"/>
                  <a:t>blocks, e.g., 8 blocks</a:t>
                </a:r>
              </a:p>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sSub>
                      <m:sSubPr>
                        <m:ctrlPr>
                          <a:rPr lang="en-US" altLang="en-US" sz="2100" b="0" i="1" smtClean="0">
                            <a:latin typeface="Cambria Math" panose="02040503050406030204" pitchFamily="18" charset="0"/>
                          </a:rPr>
                        </m:ctrlPr>
                      </m:sSubPr>
                      <m:e>
                        <m:r>
                          <a:rPr lang="en-US" altLang="en-US" sz="2100" b="0" i="1" smtClean="0">
                            <a:latin typeface="Cambria Math" panose="02040503050406030204" pitchFamily="18" charset="0"/>
                          </a:rPr>
                          <m:t>𝑦</m:t>
                        </m:r>
                      </m:e>
                      <m:sub>
                        <m:r>
                          <a:rPr lang="en-US" altLang="en-US" sz="2100" b="0" i="1" smtClean="0">
                            <a:latin typeface="Cambria Math" panose="02040503050406030204" pitchFamily="18" charset="0"/>
                          </a:rPr>
                          <m:t>1</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2</m:t>
                        </m:r>
                      </m:sub>
                    </m:sSub>
                    <m:r>
                      <a:rPr lang="en-US" altLang="en-US" sz="2100" b="0" i="0" smtClean="0">
                        <a:latin typeface="Cambria Math" panose="02040503050406030204" pitchFamily="18" charset="0"/>
                      </a:rPr>
                      <m:t>=</m:t>
                    </m:r>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h</m:t>
                        </m:r>
                      </m:e>
                      <m:sup>
                        <m:r>
                          <a:rPr lang="en-US" altLang="en-US" sz="2100" i="1">
                            <a:latin typeface="Cambria Math" panose="02040503050406030204" pitchFamily="18" charset="0"/>
                          </a:rPr>
                          <m:t>𝑀𝑇</m:t>
                        </m:r>
                      </m:sup>
                    </m:s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𝑏</m:t>
                    </m:r>
                    <m:r>
                      <a:rPr lang="en-US" altLang="en-US" sz="2100" b="0" i="1" smtClean="0">
                        <a:latin typeface="Cambria Math" panose="02040503050406030204" pitchFamily="18" charset="0"/>
                      </a:rPr>
                      <m:t>1</m:t>
                    </m:r>
                    <m:r>
                      <a:rPr lang="en-US" altLang="en-US" sz="2100" b="0" i="1" smtClean="0">
                        <a:latin typeface="Cambria Math" panose="02040503050406030204" pitchFamily="18" charset="0"/>
                      </a:rPr>
                      <m:t>|</m:t>
                    </m:r>
                    <m:d>
                      <m:dPr>
                        <m:begChr m:val="|"/>
                        <m:ctrlPr>
                          <a:rPr lang="en-US" altLang="en-US" sz="2100" b="0" i="1" smtClean="0">
                            <a:latin typeface="Cambria Math" panose="02040503050406030204" pitchFamily="18" charset="0"/>
                          </a:rPr>
                        </m:ctrlPr>
                      </m:dPr>
                      <m:e>
                        <m:r>
                          <a:rPr lang="en-US" altLang="en-US" sz="2100" b="0" i="1" smtClean="0">
                            <a:latin typeface="Cambria Math" panose="02040503050406030204" pitchFamily="18" charset="0"/>
                          </a:rPr>
                          <m:t>𝑏</m:t>
                        </m:r>
                        <m:r>
                          <a:rPr lang="en-US" altLang="en-US" sz="2100" b="0" i="1" smtClean="0">
                            <a:latin typeface="Cambria Math" panose="02040503050406030204" pitchFamily="18" charset="0"/>
                          </a:rPr>
                          <m:t>2</m:t>
                        </m:r>
                      </m:e>
                    </m:d>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𝑐𝑜𝑚𝑝</m:t>
                    </m:r>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𝑏</m:t>
                    </m:r>
                    <m:r>
                      <a:rPr lang="en-US" altLang="en-US" sz="2100" b="0" i="1" smtClean="0">
                        <a:latin typeface="Cambria Math" panose="02040503050406030204" pitchFamily="18" charset="0"/>
                      </a:rPr>
                      <m:t>1</m:t>
                    </m:r>
                    <m:r>
                      <a:rPr lang="en-US" altLang="en-US" sz="2100" b="0" i="1" smtClean="0">
                        <a:latin typeface="Cambria Math" panose="02040503050406030204" pitchFamily="18" charset="0"/>
                      </a:rPr>
                      <m:t>, </m:t>
                    </m:r>
                    <m:r>
                      <a:rPr lang="en-US" altLang="en-US" sz="2100" b="0" i="1" smtClean="0">
                        <a:latin typeface="Cambria Math" panose="02040503050406030204" pitchFamily="18" charset="0"/>
                      </a:rPr>
                      <m:t>𝑏</m:t>
                    </m:r>
                    <m:r>
                      <a:rPr lang="en-US" altLang="en-US" sz="2100" b="0" i="1" smtClean="0">
                        <a:latin typeface="Cambria Math" panose="02040503050406030204" pitchFamily="18" charset="0"/>
                      </a:rPr>
                      <m:t>2</m:t>
                    </m:r>
                    <m:r>
                      <a:rPr lang="en-US" altLang="en-US" sz="2100" b="0" i="1" smtClean="0">
                        <a:latin typeface="Cambria Math" panose="02040503050406030204" pitchFamily="18" charset="0"/>
                      </a:rPr>
                      <m:t>)</m:t>
                    </m:r>
                  </m:oMath>
                </a14:m>
                <a:r>
                  <a:rPr lang="en-GB" altLang="en-US" sz="2100"/>
                  <a:t>,</a:t>
                </a:r>
                <a:r>
                  <a:rPr lang="en-US" altLang="en-US" sz="2100"/>
                  <a:t> </a:t>
                </a:r>
                <a14:m>
                  <m:oMath xmlns:m="http://schemas.openxmlformats.org/officeDocument/2006/math">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𝑦</m:t>
                        </m:r>
                      </m:e>
                      <m:sub>
                        <m:r>
                          <a:rPr lang="en-US" altLang="en-US" sz="2100" b="0" i="1" smtClean="0">
                            <a:latin typeface="Cambria Math" panose="02040503050406030204" pitchFamily="18" charset="0"/>
                          </a:rPr>
                          <m:t>3</m:t>
                        </m:r>
                        <m:r>
                          <a:rPr lang="en-US" altLang="en-US" sz="2100" i="1">
                            <a:latin typeface="Cambria Math" panose="02040503050406030204" pitchFamily="18" charset="0"/>
                          </a:rPr>
                          <m:t>−</m:t>
                        </m:r>
                        <m:r>
                          <a:rPr lang="en-US" altLang="en-US" sz="2100" b="0" i="1" smtClean="0">
                            <a:latin typeface="Cambria Math" panose="02040503050406030204" pitchFamily="18" charset="0"/>
                          </a:rPr>
                          <m:t>4</m:t>
                        </m:r>
                      </m:sub>
                    </m:sSub>
                    <m:r>
                      <a:rPr lang="en-US" altLang="en-US" sz="2100">
                        <a:latin typeface="Cambria Math" panose="02040503050406030204" pitchFamily="18" charset="0"/>
                      </a:rPr>
                      <m:t>=</m:t>
                    </m:r>
                    <m:r>
                      <a:rPr lang="en-US" altLang="en-US" sz="2100" i="1">
                        <a:latin typeface="Cambria Math" panose="02040503050406030204" pitchFamily="18" charset="0"/>
                      </a:rPr>
                      <m:t>𝑐𝑜𝑚𝑝</m:t>
                    </m:r>
                    <m:r>
                      <a:rPr lang="en-US" altLang="en-US" sz="2100" i="1">
                        <a:latin typeface="Cambria Math" panose="02040503050406030204" pitchFamily="18" charset="0"/>
                      </a:rPr>
                      <m:t>(</m:t>
                    </m:r>
                    <m:r>
                      <a:rPr lang="en-US" altLang="en-US" sz="2100" i="1">
                        <a:latin typeface="Cambria Math" panose="02040503050406030204" pitchFamily="18" charset="0"/>
                      </a:rPr>
                      <m:t>𝑏</m:t>
                    </m:r>
                    <m:r>
                      <a:rPr lang="en-US" altLang="en-US" sz="2100" b="0" i="1" smtClean="0">
                        <a:latin typeface="Cambria Math" panose="02040503050406030204" pitchFamily="18" charset="0"/>
                      </a:rPr>
                      <m:t>3</m:t>
                    </m:r>
                    <m:r>
                      <a:rPr lang="en-US" altLang="en-US" sz="2100" i="1">
                        <a:latin typeface="Cambria Math" panose="02040503050406030204" pitchFamily="18" charset="0"/>
                      </a:rPr>
                      <m:t>, </m:t>
                    </m:r>
                    <m:r>
                      <a:rPr lang="en-US" altLang="en-US" sz="2100" i="1">
                        <a:latin typeface="Cambria Math" panose="02040503050406030204" pitchFamily="18" charset="0"/>
                      </a:rPr>
                      <m:t>𝑏</m:t>
                    </m:r>
                    <m:r>
                      <a:rPr lang="en-US" altLang="en-US" sz="2100" b="0" i="1" smtClean="0">
                        <a:latin typeface="Cambria Math" panose="02040503050406030204" pitchFamily="18" charset="0"/>
                      </a:rPr>
                      <m:t>4</m:t>
                    </m:r>
                    <m:r>
                      <a:rPr lang="en-US" altLang="en-US" sz="2100" i="1">
                        <a:latin typeface="Cambria Math" panose="02040503050406030204" pitchFamily="18" charset="0"/>
                      </a:rPr>
                      <m:t>)</m:t>
                    </m:r>
                  </m:oMath>
                </a14:m>
                <a:r>
                  <a:rPr lang="en-GB" altLang="en-US" sz="2100"/>
                  <a:t>, …</a:t>
                </a:r>
              </a:p>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sSub>
                      <m:sSubPr>
                        <m:ctrlPr>
                          <a:rPr lang="en-US" altLang="en-US" sz="2100" i="1" smtClean="0">
                            <a:latin typeface="Cambria Math" panose="02040503050406030204" pitchFamily="18" charset="0"/>
                          </a:rPr>
                        </m:ctrlPr>
                      </m:sSubPr>
                      <m:e>
                        <m:r>
                          <a:rPr lang="en-US" altLang="en-US" sz="2100" i="1">
                            <a:latin typeface="Cambria Math" panose="02040503050406030204" pitchFamily="18" charset="0"/>
                          </a:rPr>
                          <m:t>𝑦</m:t>
                        </m:r>
                      </m:e>
                      <m:sub>
                        <m:r>
                          <a:rPr lang="en-US" altLang="en-US" sz="2100" i="1">
                            <a:latin typeface="Cambria Math" panose="02040503050406030204" pitchFamily="18" charset="0"/>
                          </a:rPr>
                          <m:t>1</m:t>
                        </m:r>
                        <m:r>
                          <a:rPr lang="en-US" altLang="en-US" sz="2100" i="1">
                            <a:latin typeface="Cambria Math" panose="02040503050406030204" pitchFamily="18" charset="0"/>
                          </a:rPr>
                          <m:t>−</m:t>
                        </m:r>
                        <m:r>
                          <a:rPr lang="en-US" altLang="en-US" sz="2100" b="0" i="1" smtClean="0">
                            <a:latin typeface="Cambria Math" panose="02040503050406030204" pitchFamily="18" charset="0"/>
                          </a:rPr>
                          <m:t>4</m:t>
                        </m:r>
                      </m:sub>
                    </m:sSub>
                    <m:r>
                      <a:rPr lang="en-US" altLang="en-US" sz="2100">
                        <a:latin typeface="Cambria Math" panose="02040503050406030204" pitchFamily="18" charset="0"/>
                      </a:rPr>
                      <m:t>=</m:t>
                    </m:r>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h</m:t>
                        </m:r>
                      </m:e>
                      <m:sup>
                        <m:r>
                          <a:rPr lang="en-US" altLang="en-US" sz="2100" i="1">
                            <a:latin typeface="Cambria Math" panose="02040503050406030204" pitchFamily="18" charset="0"/>
                          </a:rPr>
                          <m:t>𝑀𝑇</m:t>
                        </m:r>
                      </m:sup>
                    </m:sSup>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𝑏</m:t>
                    </m:r>
                    <m:r>
                      <a:rPr lang="en-US" altLang="en-US" sz="2100" b="0" i="1" smtClean="0">
                        <a:latin typeface="Cambria Math" panose="02040503050406030204" pitchFamily="18" charset="0"/>
                      </a:rPr>
                      <m:t>1</m:t>
                    </m:r>
                    <m:r>
                      <a:rPr lang="en-US" altLang="en-US" sz="2100" b="0" i="1" smtClean="0">
                        <a:latin typeface="Cambria Math" panose="02040503050406030204" pitchFamily="18" charset="0"/>
                      </a:rPr>
                      <m:t>||…|</m:t>
                    </m:r>
                    <m:d>
                      <m:dPr>
                        <m:begChr m:val="|"/>
                        <m:ctrlPr>
                          <a:rPr lang="en-US" altLang="en-US" sz="2100" b="0" i="1" smtClean="0">
                            <a:latin typeface="Cambria Math" panose="02040503050406030204" pitchFamily="18" charset="0"/>
                          </a:rPr>
                        </m:ctrlPr>
                      </m:dPr>
                      <m:e>
                        <m:r>
                          <a:rPr lang="en-US" altLang="en-US" sz="2100" b="0" i="1" smtClean="0">
                            <a:latin typeface="Cambria Math" panose="02040503050406030204" pitchFamily="18" charset="0"/>
                          </a:rPr>
                          <m:t>𝑏</m:t>
                        </m:r>
                        <m:r>
                          <a:rPr lang="en-US" altLang="en-US" sz="2100" b="0" i="1" smtClean="0">
                            <a:latin typeface="Cambria Math" panose="02040503050406030204" pitchFamily="18" charset="0"/>
                          </a:rPr>
                          <m:t>4</m:t>
                        </m:r>
                      </m:e>
                    </m:d>
                    <m:r>
                      <a:rPr lang="en-US" altLang="en-US" sz="2100" b="0" i="1" smtClean="0">
                        <a:latin typeface="Cambria Math" panose="02040503050406030204" pitchFamily="18" charset="0"/>
                      </a:rPr>
                      <m:t>=</m:t>
                    </m:r>
                    <m:r>
                      <a:rPr lang="en-US" altLang="en-US" sz="2100" b="0" i="1" smtClean="0">
                        <a:latin typeface="Cambria Math" panose="02040503050406030204" pitchFamily="18" charset="0"/>
                      </a:rPr>
                      <m:t>𝑐𝑜𝑚𝑝</m:t>
                    </m:r>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 </m:t>
                        </m:r>
                        <m:r>
                          <a:rPr lang="en-US" altLang="en-US" sz="2100" i="1">
                            <a:latin typeface="Cambria Math" panose="02040503050406030204" pitchFamily="18" charset="0"/>
                          </a:rPr>
                          <m:t>𝑦</m:t>
                        </m:r>
                      </m:e>
                      <m:sub>
                        <m:r>
                          <a:rPr lang="en-US" altLang="en-US" sz="2100" i="1">
                            <a:latin typeface="Cambria Math" panose="02040503050406030204" pitchFamily="18" charset="0"/>
                          </a:rPr>
                          <m:t>1</m:t>
                        </m:r>
                        <m:r>
                          <a:rPr lang="en-US" altLang="en-US" sz="2100" i="1">
                            <a:latin typeface="Cambria Math" panose="02040503050406030204" pitchFamily="18" charset="0"/>
                          </a:rPr>
                          <m:t>−</m:t>
                        </m:r>
                        <m:r>
                          <a:rPr lang="en-US" altLang="en-US" sz="2100" i="1">
                            <a:latin typeface="Cambria Math" panose="02040503050406030204" pitchFamily="18" charset="0"/>
                          </a:rPr>
                          <m:t>2</m:t>
                        </m:r>
                      </m:sub>
                    </m:sSub>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𝑦</m:t>
                        </m:r>
                      </m:e>
                      <m:sub>
                        <m:r>
                          <a:rPr lang="en-US" altLang="en-US" sz="2100" i="1">
                            <a:latin typeface="Cambria Math" panose="02040503050406030204" pitchFamily="18" charset="0"/>
                          </a:rPr>
                          <m:t>3</m:t>
                        </m:r>
                        <m:r>
                          <a:rPr lang="en-US" altLang="en-US" sz="2100" i="1">
                            <a:latin typeface="Cambria Math" panose="02040503050406030204" pitchFamily="18" charset="0"/>
                          </a:rPr>
                          <m:t>−</m:t>
                        </m:r>
                        <m:r>
                          <a:rPr lang="en-US" altLang="en-US" sz="2100" i="1">
                            <a:latin typeface="Cambria Math" panose="02040503050406030204" pitchFamily="18" charset="0"/>
                          </a:rPr>
                          <m:t>4</m:t>
                        </m:r>
                      </m:sub>
                    </m:sSub>
                    <m:r>
                      <a:rPr lang="en-US" altLang="en-US" sz="2100" i="1">
                        <a:latin typeface="Cambria Math" panose="02040503050406030204" pitchFamily="18" charset="0"/>
                      </a:rPr>
                      <m:t>)</m:t>
                    </m:r>
                  </m:oMath>
                </a14:m>
                <a:r>
                  <a:rPr lang="en-US" altLang="en-US" sz="2100"/>
                  <a:t>, </a:t>
                </a:r>
                <a14:m>
                  <m:oMath xmlns:m="http://schemas.openxmlformats.org/officeDocument/2006/math">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𝑦</m:t>
                        </m:r>
                      </m:e>
                      <m:sub>
                        <m:r>
                          <a:rPr lang="en-US" altLang="en-US" sz="2100" b="0" i="1" smtClean="0">
                            <a:latin typeface="Cambria Math" panose="02040503050406030204" pitchFamily="18" charset="0"/>
                          </a:rPr>
                          <m:t>5</m:t>
                        </m:r>
                        <m:r>
                          <a:rPr lang="en-US" altLang="en-US" sz="2100" i="1">
                            <a:latin typeface="Cambria Math" panose="02040503050406030204" pitchFamily="18" charset="0"/>
                          </a:rPr>
                          <m:t>−</m:t>
                        </m:r>
                        <m:r>
                          <a:rPr lang="en-US" altLang="en-US" sz="2100" b="0" i="1" smtClean="0">
                            <a:latin typeface="Cambria Math" panose="02040503050406030204" pitchFamily="18" charset="0"/>
                          </a:rPr>
                          <m:t>8</m:t>
                        </m:r>
                      </m:sub>
                    </m:sSub>
                    <m:r>
                      <a:rPr lang="en-US" altLang="en-US" sz="2100">
                        <a:latin typeface="Cambria Math" panose="02040503050406030204" pitchFamily="18" charset="0"/>
                      </a:rPr>
                      <m:t>=</m:t>
                    </m:r>
                  </m:oMath>
                </a14:m>
                <a:r>
                  <a:rPr lang="en-US" altLang="en-US" sz="2100"/>
                  <a:t>…</a:t>
                </a:r>
              </a:p>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𝑦</m:t>
                        </m:r>
                      </m:e>
                      <m:sub>
                        <m:r>
                          <a:rPr lang="en-US" altLang="en-US" sz="2100" i="1">
                            <a:latin typeface="Cambria Math" panose="02040503050406030204" pitchFamily="18" charset="0"/>
                          </a:rPr>
                          <m:t>1</m:t>
                        </m:r>
                        <m:r>
                          <a:rPr lang="en-US" altLang="en-US" sz="2100" i="1">
                            <a:latin typeface="Cambria Math" panose="02040503050406030204" pitchFamily="18" charset="0"/>
                          </a:rPr>
                          <m:t>−</m:t>
                        </m:r>
                        <m:r>
                          <a:rPr lang="en-US" altLang="en-US" sz="2100" b="0" i="1" smtClean="0">
                            <a:latin typeface="Cambria Math" panose="02040503050406030204" pitchFamily="18" charset="0"/>
                          </a:rPr>
                          <m:t>8</m:t>
                        </m:r>
                      </m:sub>
                    </m:sSub>
                    <m:r>
                      <a:rPr lang="en-US" altLang="en-US" sz="2100">
                        <a:latin typeface="Cambria Math" panose="02040503050406030204" pitchFamily="18" charset="0"/>
                      </a:rPr>
                      <m:t>=</m:t>
                    </m:r>
                    <m:sSup>
                      <m:sSupPr>
                        <m:ctrlPr>
                          <a:rPr lang="en-US" altLang="en-US" sz="2100" i="1">
                            <a:latin typeface="Cambria Math" panose="02040503050406030204" pitchFamily="18" charset="0"/>
                          </a:rPr>
                        </m:ctrlPr>
                      </m:sSupPr>
                      <m:e>
                        <m:r>
                          <a:rPr lang="en-US" altLang="en-US" sz="2100" i="1">
                            <a:latin typeface="Cambria Math" panose="02040503050406030204" pitchFamily="18" charset="0"/>
                          </a:rPr>
                          <m:t>h</m:t>
                        </m:r>
                      </m:e>
                      <m:sup>
                        <m:r>
                          <a:rPr lang="en-US" altLang="en-US" sz="2100" i="1">
                            <a:latin typeface="Cambria Math" panose="02040503050406030204" pitchFamily="18" charset="0"/>
                          </a:rPr>
                          <m:t>𝑀𝑇</m:t>
                        </m:r>
                      </m:sup>
                    </m:sSup>
                    <m:r>
                      <a:rPr lang="en-US" altLang="en-US" sz="2100" i="1">
                        <a:latin typeface="Cambria Math" panose="02040503050406030204" pitchFamily="18" charset="0"/>
                      </a:rPr>
                      <m:t>(</m:t>
                    </m:r>
                    <m:r>
                      <a:rPr lang="en-US" altLang="en-US" sz="2100" i="1">
                        <a:latin typeface="Cambria Math" panose="02040503050406030204" pitchFamily="18" charset="0"/>
                      </a:rPr>
                      <m:t>𝑏</m:t>
                    </m:r>
                    <m:r>
                      <a:rPr lang="en-US" altLang="en-US" sz="2100" i="1">
                        <a:latin typeface="Cambria Math" panose="02040503050406030204" pitchFamily="18" charset="0"/>
                      </a:rPr>
                      <m:t>1</m:t>
                    </m:r>
                    <m:r>
                      <a:rPr lang="en-US" altLang="en-US" sz="2100" i="1">
                        <a:latin typeface="Cambria Math" panose="02040503050406030204" pitchFamily="18" charset="0"/>
                      </a:rPr>
                      <m:t>||…|</m:t>
                    </m:r>
                    <m:d>
                      <m:dPr>
                        <m:begChr m:val="|"/>
                        <m:ctrlPr>
                          <a:rPr lang="en-US" altLang="en-US" sz="2100" i="1">
                            <a:latin typeface="Cambria Math" panose="02040503050406030204" pitchFamily="18" charset="0"/>
                          </a:rPr>
                        </m:ctrlPr>
                      </m:dPr>
                      <m:e>
                        <m:r>
                          <a:rPr lang="en-US" altLang="en-US" sz="2100" i="1">
                            <a:latin typeface="Cambria Math" panose="02040503050406030204" pitchFamily="18" charset="0"/>
                          </a:rPr>
                          <m:t>𝑏</m:t>
                        </m:r>
                        <m:r>
                          <a:rPr lang="en-US" altLang="en-US" sz="2100" b="0" i="1" smtClean="0">
                            <a:latin typeface="Cambria Math" panose="02040503050406030204" pitchFamily="18" charset="0"/>
                          </a:rPr>
                          <m:t>8</m:t>
                        </m:r>
                      </m:e>
                    </m:d>
                    <m:r>
                      <a:rPr lang="en-US" altLang="en-US" sz="2100" i="1">
                        <a:latin typeface="Cambria Math" panose="02040503050406030204" pitchFamily="18" charset="0"/>
                      </a:rPr>
                      <m:t>=</m:t>
                    </m:r>
                    <m:r>
                      <a:rPr lang="en-US" altLang="en-US" sz="2100" i="1">
                        <a:latin typeface="Cambria Math" panose="02040503050406030204" pitchFamily="18" charset="0"/>
                      </a:rPr>
                      <m:t>𝑐𝑜𝑚𝑝</m:t>
                    </m:r>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 </m:t>
                        </m:r>
                        <m:r>
                          <a:rPr lang="en-US" altLang="en-US" sz="2100" i="1">
                            <a:latin typeface="Cambria Math" panose="02040503050406030204" pitchFamily="18" charset="0"/>
                          </a:rPr>
                          <m:t>𝑦</m:t>
                        </m:r>
                      </m:e>
                      <m:sub>
                        <m:r>
                          <a:rPr lang="en-US" altLang="en-US" sz="2100" i="1">
                            <a:latin typeface="Cambria Math" panose="02040503050406030204" pitchFamily="18" charset="0"/>
                          </a:rPr>
                          <m:t>1</m:t>
                        </m:r>
                        <m:r>
                          <a:rPr lang="en-US" altLang="en-US" sz="2100" i="1">
                            <a:latin typeface="Cambria Math" panose="02040503050406030204" pitchFamily="18" charset="0"/>
                          </a:rPr>
                          <m:t>−</m:t>
                        </m:r>
                        <m:r>
                          <a:rPr lang="en-US" altLang="en-US" sz="2100" b="0" i="1" smtClean="0">
                            <a:latin typeface="Cambria Math" panose="02040503050406030204" pitchFamily="18" charset="0"/>
                          </a:rPr>
                          <m:t>4</m:t>
                        </m:r>
                      </m:sub>
                    </m:sSub>
                    <m:r>
                      <a:rPr lang="en-US" altLang="en-US" sz="2100" i="1">
                        <a:latin typeface="Cambria Math" panose="02040503050406030204" pitchFamily="18" charset="0"/>
                      </a:rPr>
                      <m:t>,</m:t>
                    </m:r>
                    <m:sSub>
                      <m:sSubPr>
                        <m:ctrlPr>
                          <a:rPr lang="en-US" altLang="en-US" sz="2100" i="1">
                            <a:latin typeface="Cambria Math" panose="02040503050406030204" pitchFamily="18" charset="0"/>
                          </a:rPr>
                        </m:ctrlPr>
                      </m:sSubPr>
                      <m:e>
                        <m:r>
                          <a:rPr lang="en-US" altLang="en-US" sz="2100" i="1">
                            <a:latin typeface="Cambria Math" panose="02040503050406030204" pitchFamily="18" charset="0"/>
                          </a:rPr>
                          <m:t>𝑦</m:t>
                        </m:r>
                      </m:e>
                      <m:sub>
                        <m:r>
                          <a:rPr lang="en-US" altLang="en-US" sz="2100" b="0" i="1" smtClean="0">
                            <a:latin typeface="Cambria Math" panose="02040503050406030204" pitchFamily="18" charset="0"/>
                          </a:rPr>
                          <m:t>5</m:t>
                        </m:r>
                        <m:r>
                          <a:rPr lang="en-US" altLang="en-US" sz="2100" i="1">
                            <a:latin typeface="Cambria Math" panose="02040503050406030204" pitchFamily="18" charset="0"/>
                          </a:rPr>
                          <m:t>−</m:t>
                        </m:r>
                        <m:r>
                          <a:rPr lang="en-US" altLang="en-US" sz="2100" b="0" i="1" smtClean="0">
                            <a:latin typeface="Cambria Math" panose="02040503050406030204" pitchFamily="18" charset="0"/>
                          </a:rPr>
                          <m:t>8</m:t>
                        </m:r>
                      </m:sub>
                    </m:sSub>
                    <m:r>
                      <a:rPr lang="en-US" altLang="en-US" sz="2100" i="1">
                        <a:latin typeface="Cambria Math" panose="02040503050406030204" pitchFamily="18" charset="0"/>
                      </a:rPr>
                      <m:t>)</m:t>
                    </m:r>
                  </m:oMath>
                </a14:m>
                <a:endParaRPr lang="en-GB" altLang="en-US" sz="2100"/>
              </a:p>
              <a:p>
                <a:pPr marL="668338" lvl="1"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t>If input length is </a:t>
                </a:r>
                <a:r>
                  <a:rPr lang="en-GB" altLang="en-US" sz="1700" u="sng"/>
                  <a:t>not</a:t>
                </a:r>
                <a:r>
                  <a:rPr lang="en-GB" altLang="en-US" sz="1700"/>
                  <a:t> </a:t>
                </a:r>
                <a14:m>
                  <m:oMath xmlns:m="http://schemas.openxmlformats.org/officeDocument/2006/math">
                    <m:sSup>
                      <m:sSupPr>
                        <m:ctrlPr>
                          <a:rPr lang="en-GB" altLang="en-US" sz="1700" i="1">
                            <a:latin typeface="Cambria Math" panose="02040503050406030204" pitchFamily="18" charset="0"/>
                          </a:rPr>
                        </m:ctrlPr>
                      </m:sSupPr>
                      <m:e>
                        <m:r>
                          <a:rPr lang="en-US" altLang="en-US" sz="1700" i="1">
                            <a:latin typeface="Cambria Math" panose="02040503050406030204" pitchFamily="18" charset="0"/>
                          </a:rPr>
                          <m:t>2</m:t>
                        </m:r>
                      </m:e>
                      <m:sup>
                        <m:r>
                          <a:rPr lang="en-US" altLang="en-US" sz="1700" i="1">
                            <a:latin typeface="Cambria Math" panose="02040503050406030204" pitchFamily="18" charset="0"/>
                          </a:rPr>
                          <m:t>𝑛</m:t>
                        </m:r>
                      </m:sup>
                    </m:sSup>
                    <m:r>
                      <a:rPr lang="en-US" altLang="en-US" sz="1700" i="1">
                        <a:latin typeface="Cambria Math" panose="02040503050406030204" pitchFamily="18" charset="0"/>
                      </a:rPr>
                      <m:t> </m:t>
                    </m:r>
                  </m:oMath>
                </a14:m>
                <a:r>
                  <a:rPr lang="en-GB" altLang="en-US" sz="1700"/>
                  <a:t>blocks: pad - or adjust construction</a:t>
                </a:r>
              </a:p>
            </p:txBody>
          </p:sp>
        </mc:Choice>
        <mc:Fallback xmlns="">
          <p:sp>
            <p:nvSpPr>
              <p:cNvPr id="1393668" name="Rectangle 4"/>
              <p:cNvSpPr>
                <a:spLocks noGrp="1" noRot="1" noChangeAspect="1" noMove="1" noResize="1" noEditPoints="1" noAdjustHandles="1" noChangeArrowheads="1" noChangeShapeType="1" noTextEdit="1"/>
              </p:cNvSpPr>
              <p:nvPr>
                <p:ph type="body" idx="1"/>
              </p:nvPr>
            </p:nvSpPr>
            <p:spPr>
              <a:xfrm>
                <a:off x="549275" y="820738"/>
                <a:ext cx="8199438" cy="2175020"/>
              </a:xfrm>
              <a:blipFill>
                <a:blip r:embed="rId3"/>
                <a:stretch>
                  <a:fillRect l="-74" t="-3371"/>
                </a:stretch>
              </a:blipFill>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grpSp>
        <p:nvGrpSpPr>
          <p:cNvPr id="4" name="Group 3"/>
          <p:cNvGrpSpPr/>
          <p:nvPr/>
        </p:nvGrpSpPr>
        <p:grpSpPr>
          <a:xfrm>
            <a:off x="729975" y="3419766"/>
            <a:ext cx="1656997" cy="570271"/>
            <a:chOff x="1221769" y="3905763"/>
            <a:chExt cx="1007584" cy="621992"/>
          </a:xfrm>
        </p:grpSpPr>
        <p:sp>
          <p:nvSpPr>
            <p:cNvPr id="2" name="Snip Same Side Corner Rectangle 1"/>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4"/>
                  <a:stretch>
                    <a:fillRect b="-23188"/>
                  </a:stretch>
                </a:blipFill>
              </p:spPr>
              <p:txBody>
                <a:bodyPr/>
                <a:lstStyle/>
                <a:p>
                  <a:r>
                    <a:rPr lang="en-US">
                      <a:noFill/>
                    </a:rPr>
                    <a:t> </a:t>
                  </a:r>
                </a:p>
              </p:txBody>
            </p:sp>
          </mc:Fallback>
        </mc:AlternateContent>
      </p:grpSp>
      <p:grpSp>
        <p:nvGrpSpPr>
          <p:cNvPr id="10" name="Group 9"/>
          <p:cNvGrpSpPr/>
          <p:nvPr/>
        </p:nvGrpSpPr>
        <p:grpSpPr>
          <a:xfrm>
            <a:off x="1686302" y="4555013"/>
            <a:ext cx="1678963" cy="570271"/>
            <a:chOff x="1221769" y="3905763"/>
            <a:chExt cx="1007584" cy="621992"/>
          </a:xfrm>
        </p:grpSpPr>
        <p:sp>
          <p:nvSpPr>
            <p:cNvPr id="11" name="Snip Same Side Corner Rectangle 1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5"/>
                  <a:stretch>
                    <a:fillRect b="-22857"/>
                  </a:stretch>
                </a:blipFill>
              </p:spPr>
              <p:txBody>
                <a:bodyPr/>
                <a:lstStyle/>
                <a:p>
                  <a:r>
                    <a:rPr lang="en-US">
                      <a:noFill/>
                    </a:rPr>
                    <a:t> </a:t>
                  </a:r>
                </a:p>
              </p:txBody>
            </p:sp>
          </mc:Fallback>
        </mc:AlternateContent>
      </p:grpSp>
      <p:grpSp>
        <p:nvGrpSpPr>
          <p:cNvPr id="13" name="Group 12"/>
          <p:cNvGrpSpPr/>
          <p:nvPr/>
        </p:nvGrpSpPr>
        <p:grpSpPr>
          <a:xfrm>
            <a:off x="2684605" y="3426212"/>
            <a:ext cx="1678963" cy="570271"/>
            <a:chOff x="1221769" y="3905763"/>
            <a:chExt cx="1007584" cy="621992"/>
          </a:xfrm>
        </p:grpSpPr>
        <p:sp>
          <p:nvSpPr>
            <p:cNvPr id="14" name="Snip Same Side Corner Rectangle 13"/>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15" name="TextBox 14"/>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6"/>
                  <a:stretch>
                    <a:fillRect b="-24638"/>
                  </a:stretch>
                </a:blipFill>
              </p:spPr>
              <p:txBody>
                <a:bodyPr/>
                <a:lstStyle/>
                <a:p>
                  <a:r>
                    <a:rPr lang="en-US">
                      <a:noFill/>
                    </a:rPr>
                    <a:t> </a:t>
                  </a:r>
                </a:p>
              </p:txBody>
            </p:sp>
          </mc:Fallback>
        </mc:AlternateContent>
      </p:grpSp>
      <p:grpSp>
        <p:nvGrpSpPr>
          <p:cNvPr id="22" name="Group 21"/>
          <p:cNvGrpSpPr/>
          <p:nvPr/>
        </p:nvGrpSpPr>
        <p:grpSpPr>
          <a:xfrm>
            <a:off x="7025031" y="3425844"/>
            <a:ext cx="1678963" cy="559168"/>
            <a:chOff x="1258096" y="3917873"/>
            <a:chExt cx="1007584" cy="609882"/>
          </a:xfrm>
        </p:grpSpPr>
        <p:sp>
          <p:nvSpPr>
            <p:cNvPr id="23" name="Snip Same Side Corner Rectangle 22"/>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1258096" y="391787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24" name="TextBox 23"/>
                <p:cNvSpPr txBox="1">
                  <a:spLocks noRot="1" noChangeAspect="1" noMove="1" noResize="1" noEditPoints="1" noAdjustHandles="1" noChangeArrowheads="1" noChangeShapeType="1" noTextEdit="1"/>
                </p:cNvSpPr>
                <p:nvPr/>
              </p:nvSpPr>
              <p:spPr>
                <a:xfrm>
                  <a:off x="1258096" y="3917873"/>
                  <a:ext cx="1007584" cy="461665"/>
                </a:xfrm>
                <a:prstGeom prst="rect">
                  <a:avLst/>
                </a:prstGeom>
                <a:blipFill>
                  <a:blip r:embed="rId7"/>
                  <a:stretch>
                    <a:fillRect b="-23188"/>
                  </a:stretch>
                </a:blipFill>
              </p:spPr>
              <p:txBody>
                <a:bodyPr/>
                <a:lstStyle/>
                <a:p>
                  <a:r>
                    <a:rPr lang="en-US">
                      <a:noFill/>
                    </a:rPr>
                    <a:t> </a:t>
                  </a:r>
                </a:p>
              </p:txBody>
            </p:sp>
          </mc:Fallback>
        </mc:AlternateContent>
      </p:grpSp>
      <p:grpSp>
        <p:nvGrpSpPr>
          <p:cNvPr id="25" name="Group 24"/>
          <p:cNvGrpSpPr/>
          <p:nvPr/>
        </p:nvGrpSpPr>
        <p:grpSpPr>
          <a:xfrm>
            <a:off x="4639235" y="3410696"/>
            <a:ext cx="1678963" cy="570269"/>
            <a:chOff x="1221769" y="3905765"/>
            <a:chExt cx="1007584" cy="621990"/>
          </a:xfrm>
        </p:grpSpPr>
        <p:sp>
          <p:nvSpPr>
            <p:cNvPr id="26" name="Snip Same Side Corner Rectangle 2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7" name="TextBox 26"/>
                <p:cNvSpPr txBox="1"/>
                <p:nvPr/>
              </p:nvSpPr>
              <p:spPr>
                <a:xfrm>
                  <a:off x="1221769" y="3905765"/>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27" name="TextBox 26"/>
                <p:cNvSpPr txBox="1">
                  <a:spLocks noRot="1" noChangeAspect="1" noMove="1" noResize="1" noEditPoints="1" noAdjustHandles="1" noChangeArrowheads="1" noChangeShapeType="1" noTextEdit="1"/>
                </p:cNvSpPr>
                <p:nvPr/>
              </p:nvSpPr>
              <p:spPr>
                <a:xfrm>
                  <a:off x="1221769" y="3905765"/>
                  <a:ext cx="1007584" cy="461665"/>
                </a:xfrm>
                <a:prstGeom prst="rect">
                  <a:avLst/>
                </a:prstGeom>
                <a:blipFill>
                  <a:blip r:embed="rId5"/>
                  <a:stretch>
                    <a:fillRect b="-2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Rectangle 34"/>
              <p:cNvSpPr/>
              <p:nvPr/>
            </p:nvSpPr>
            <p:spPr bwMode="auto">
              <a:xfrm>
                <a:off x="807612" y="3076958"/>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bwMode="auto">
              <a:xfrm>
                <a:off x="807612" y="3076958"/>
                <a:ext cx="761845" cy="382600"/>
              </a:xfrm>
              <a:prstGeom prst="rect">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bwMode="auto">
              <a:xfrm>
                <a:off x="1547221" y="3080297"/>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2</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9" name="Rectangle 38"/>
              <p:cNvSpPr>
                <a:spLocks noRot="1" noChangeAspect="1" noMove="1" noResize="1" noEditPoints="1" noAdjustHandles="1" noChangeArrowheads="1" noChangeShapeType="1" noTextEdit="1"/>
              </p:cNvSpPr>
              <p:nvPr/>
            </p:nvSpPr>
            <p:spPr bwMode="auto">
              <a:xfrm>
                <a:off x="1547221" y="3080297"/>
                <a:ext cx="761845" cy="382600"/>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2756775" y="3098698"/>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2756775" y="3098698"/>
                <a:ext cx="761845" cy="382600"/>
              </a:xfrm>
              <a:prstGeom prst="rect">
                <a:avLst/>
              </a:prstGeom>
              <a:blipFill>
                <a:blip r:embed="rId10"/>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3496384" y="3102037"/>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3496384" y="3102037"/>
                <a:ext cx="761845" cy="382600"/>
              </a:xfrm>
              <a:prstGeom prst="rect">
                <a:avLst/>
              </a:prstGeom>
              <a:blipFill>
                <a:blip r:embed="rId11"/>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4701967" y="3038527"/>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5</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4701967" y="3038527"/>
                <a:ext cx="761845" cy="382600"/>
              </a:xfrm>
              <a:prstGeom prst="rect">
                <a:avLst/>
              </a:prstGeom>
              <a:blipFill>
                <a:blip r:embed="rId1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bwMode="auto">
              <a:xfrm>
                <a:off x="5463895" y="303331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6</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3" name="Rectangle 42"/>
              <p:cNvSpPr>
                <a:spLocks noRot="1" noChangeAspect="1" noMove="1" noResize="1" noEditPoints="1" noAdjustHandles="1" noChangeArrowheads="1" noChangeShapeType="1" noTextEdit="1"/>
              </p:cNvSpPr>
              <p:nvPr/>
            </p:nvSpPr>
            <p:spPr bwMode="auto">
              <a:xfrm>
                <a:off x="5463895" y="3033312"/>
                <a:ext cx="761845" cy="382600"/>
              </a:xfrm>
              <a:prstGeom prst="rect">
                <a:avLst/>
              </a:prstGeom>
              <a:blipFill>
                <a:blip r:embed="rId1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bwMode="auto">
              <a:xfrm>
                <a:off x="7042901" y="308535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7</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7042901" y="3085351"/>
                <a:ext cx="761845" cy="382600"/>
              </a:xfrm>
              <a:prstGeom prst="rect">
                <a:avLst/>
              </a:prstGeom>
              <a:blipFill>
                <a:blip r:embed="rId1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bwMode="auto">
              <a:xfrm>
                <a:off x="7782510" y="308869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8</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bwMode="auto">
              <a:xfrm>
                <a:off x="7782510" y="3088690"/>
                <a:ext cx="761845" cy="382600"/>
              </a:xfrm>
              <a:prstGeom prst="rect">
                <a:avLst/>
              </a:prstGeom>
              <a:blipFill>
                <a:blip r:embed="rId1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bwMode="auto">
              <a:xfrm>
                <a:off x="1787011" y="422009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1787011" y="4220096"/>
                <a:ext cx="761845" cy="382600"/>
              </a:xfrm>
              <a:prstGeom prst="rect">
                <a:avLst/>
              </a:prstGeom>
              <a:blipFill>
                <a:blip r:embed="rId16"/>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bwMode="auto">
              <a:xfrm>
                <a:off x="2548856" y="4220097"/>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bwMode="auto">
              <a:xfrm>
                <a:off x="2548856" y="4220097"/>
                <a:ext cx="739609" cy="376656"/>
              </a:xfrm>
              <a:prstGeom prst="rect">
                <a:avLst/>
              </a:prstGeom>
              <a:blipFill>
                <a:blip r:embed="rId17"/>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0" name="Group 49"/>
          <p:cNvGrpSpPr/>
          <p:nvPr/>
        </p:nvGrpSpPr>
        <p:grpSpPr>
          <a:xfrm>
            <a:off x="5776522" y="4555013"/>
            <a:ext cx="1678963" cy="570271"/>
            <a:chOff x="1221769" y="3905763"/>
            <a:chExt cx="1007584" cy="621992"/>
          </a:xfrm>
        </p:grpSpPr>
        <p:sp>
          <p:nvSpPr>
            <p:cNvPr id="51" name="Snip Same Side Corner Rectangle 5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2" name="TextBox 51"/>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52" name="TextBox 51"/>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5"/>
                  <a:stretch>
                    <a:fillRect b="-2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Rectangle 52"/>
              <p:cNvSpPr/>
              <p:nvPr/>
            </p:nvSpPr>
            <p:spPr bwMode="auto">
              <a:xfrm>
                <a:off x="5877231" y="422009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56</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bwMode="auto">
              <a:xfrm>
                <a:off x="5877231" y="4220096"/>
                <a:ext cx="761845" cy="382600"/>
              </a:xfrm>
              <a:prstGeom prst="rect">
                <a:avLst/>
              </a:prstGeom>
              <a:blipFill>
                <a:blip r:embed="rId18"/>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bwMode="auto">
              <a:xfrm>
                <a:off x="6639076" y="4220097"/>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78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bwMode="auto">
              <a:xfrm>
                <a:off x="6639076" y="4220097"/>
                <a:ext cx="739609" cy="376656"/>
              </a:xfrm>
              <a:prstGeom prst="rect">
                <a:avLst/>
              </a:prstGeom>
              <a:blipFill>
                <a:blip r:embed="rId19"/>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5" name="Group 54"/>
          <p:cNvGrpSpPr/>
          <p:nvPr/>
        </p:nvGrpSpPr>
        <p:grpSpPr>
          <a:xfrm>
            <a:off x="3740192" y="5172525"/>
            <a:ext cx="1678963" cy="570271"/>
            <a:chOff x="1221769" y="3905763"/>
            <a:chExt cx="1007584" cy="621992"/>
          </a:xfrm>
        </p:grpSpPr>
        <p:sp>
          <p:nvSpPr>
            <p:cNvPr id="56" name="Snip Same Side Corner Rectangle 5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7" name="TextBox 56"/>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57" name="TextBox 56"/>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20"/>
                  <a:stretch>
                    <a:fillRect b="-231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Rectangle 57"/>
              <p:cNvSpPr/>
              <p:nvPr/>
            </p:nvSpPr>
            <p:spPr bwMode="auto">
              <a:xfrm>
                <a:off x="3846775" y="4837268"/>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bwMode="auto">
              <a:xfrm>
                <a:off x="3846775" y="4837268"/>
                <a:ext cx="761845" cy="382600"/>
              </a:xfrm>
              <a:prstGeom prst="rect">
                <a:avLst/>
              </a:prstGeom>
              <a:blipFill>
                <a:blip r:embed="rId21"/>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bwMode="auto">
              <a:xfrm>
                <a:off x="4602746" y="4837609"/>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bwMode="auto">
              <a:xfrm>
                <a:off x="4602746" y="4837609"/>
                <a:ext cx="739609" cy="376656"/>
              </a:xfrm>
              <a:prstGeom prst="rect">
                <a:avLst/>
              </a:prstGeom>
              <a:blipFill>
                <a:blip r:embed="rId22"/>
                <a:stretch>
                  <a:fillRect b="-476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bwMode="auto">
              <a:xfrm>
                <a:off x="5352784" y="5739758"/>
                <a:ext cx="3597785" cy="40453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𝑀𝑇</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8</m:t>
                        </m:r>
                      </m:e>
                    </m:d>
                    <m:r>
                      <a:rPr lang="en-US" i="1">
                        <a:latin typeface="Cambria Math" panose="02040503050406030204" pitchFamily="18" charset="0"/>
                      </a:rPr>
                      <m:t>=</m:t>
                    </m:r>
                    <m:r>
                      <a:rPr lang="en-US" i="1">
                        <a:latin typeface="Cambria Math" panose="02040503050406030204" pitchFamily="18" charset="0"/>
                      </a:rPr>
                      <m:t>𝑐𝑜𝑚𝑝</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14</m:t>
                        </m:r>
                      </m:sub>
                    </m:sSub>
                    <m:r>
                      <a:rPr lang="en-US" b="0" i="1" smtClean="0">
                        <a:latin typeface="Cambria Math" panose="02040503050406030204" pitchFamily="18" charset="0"/>
                      </a:rPr>
                      <m:t>,</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a14:m>
                <a:r>
                  <a:rPr kumimoji="0" lang="en-US" sz="1800" b="0" i="0" u="none" strike="noStrike" cap="none" normalizeH="0" baseline="0">
                    <a:ln>
                      <a:noFill/>
                    </a:ln>
                    <a:solidFill>
                      <a:schemeClr val="tx1"/>
                    </a:solidFill>
                    <a:effectLst/>
                    <a:latin typeface="Arial" pitchFamily="34" charset="0"/>
                    <a:cs typeface="Arial" pitchFamily="34" charset="0"/>
                  </a:rPr>
                  <a:t>)</a:t>
                </a:r>
              </a:p>
            </p:txBody>
          </p:sp>
        </mc:Choice>
        <mc:Fallback xmlns="">
          <p:sp>
            <p:nvSpPr>
              <p:cNvPr id="60" name="Rectangle 59"/>
              <p:cNvSpPr>
                <a:spLocks noRot="1" noChangeAspect="1" noMove="1" noResize="1" noEditPoints="1" noAdjustHandles="1" noChangeArrowheads="1" noChangeShapeType="1" noTextEdit="1"/>
              </p:cNvSpPr>
              <p:nvPr/>
            </p:nvSpPr>
            <p:spPr bwMode="auto">
              <a:xfrm>
                <a:off x="5352784" y="5739758"/>
                <a:ext cx="3597785" cy="404532"/>
              </a:xfrm>
              <a:prstGeom prst="rect">
                <a:avLst/>
              </a:prstGeom>
              <a:blipFill>
                <a:blip r:embed="rId23"/>
                <a:stretch>
                  <a:fillRect t="-7353" r="-1014" b="-1323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7" name="Straight Arrow Connector 36"/>
          <p:cNvCxnSpPr>
            <a:endCxn id="48" idx="0"/>
          </p:cNvCxnSpPr>
          <p:nvPr/>
        </p:nvCxnSpPr>
        <p:spPr bwMode="auto">
          <a:xfrm>
            <a:off x="2110150" y="3980966"/>
            <a:ext cx="57784" cy="2391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a:endCxn id="49" idx="0"/>
          </p:cNvCxnSpPr>
          <p:nvPr/>
        </p:nvCxnSpPr>
        <p:spPr bwMode="auto">
          <a:xfrm>
            <a:off x="2918661" y="3867120"/>
            <a:ext cx="0" cy="3529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a:endCxn id="53" idx="0"/>
          </p:cNvCxnSpPr>
          <p:nvPr/>
        </p:nvCxnSpPr>
        <p:spPr bwMode="auto">
          <a:xfrm>
            <a:off x="6077466" y="3849488"/>
            <a:ext cx="180688" cy="3706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65" name="Straight Arrow Connector 1393664"/>
          <p:cNvCxnSpPr>
            <a:endCxn id="54" idx="0"/>
          </p:cNvCxnSpPr>
          <p:nvPr/>
        </p:nvCxnSpPr>
        <p:spPr bwMode="auto">
          <a:xfrm flipH="1">
            <a:off x="7008881" y="3849488"/>
            <a:ext cx="174483" cy="3706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0" name="Straight Arrow Connector 1393669"/>
          <p:cNvCxnSpPr>
            <a:endCxn id="58" idx="1"/>
          </p:cNvCxnSpPr>
          <p:nvPr/>
        </p:nvCxnSpPr>
        <p:spPr bwMode="auto">
          <a:xfrm>
            <a:off x="3263955" y="4931669"/>
            <a:ext cx="582820" cy="9689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2" name="Straight Arrow Connector 1393671"/>
          <p:cNvCxnSpPr>
            <a:endCxn id="59" idx="3"/>
          </p:cNvCxnSpPr>
          <p:nvPr/>
        </p:nvCxnSpPr>
        <p:spPr bwMode="auto">
          <a:xfrm flipH="1">
            <a:off x="5342355" y="4888955"/>
            <a:ext cx="539695" cy="1369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4" name="Straight Arrow Connector 1393673"/>
          <p:cNvCxnSpPr>
            <a:stCxn id="56" idx="3"/>
            <a:endCxn id="60" idx="1"/>
          </p:cNvCxnSpPr>
          <p:nvPr/>
        </p:nvCxnSpPr>
        <p:spPr bwMode="auto">
          <a:xfrm>
            <a:off x="4579673" y="5742796"/>
            <a:ext cx="773111" cy="1992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90921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BE2E73C4-1B3B-41E9-81DF-810284FA2151}" type="datetime1">
              <a:rPr lang="en-US"/>
              <a:pPr>
                <a:defRPr/>
              </a:pPr>
              <a:t>2/11/2020</a:t>
            </a:fld>
            <a:endParaRPr lang="en-US" altLang="en-US"/>
          </a:p>
        </p:txBody>
      </p:sp>
      <p:sp>
        <p:nvSpPr>
          <p:cNvPr id="7" name="Slide Number Placeholder 5"/>
          <p:cNvSpPr>
            <a:spLocks noGrp="1"/>
          </p:cNvSpPr>
          <p:nvPr>
            <p:ph type="sldNum" sz="quarter" idx="12"/>
          </p:nvPr>
        </p:nvSpPr>
        <p:spPr/>
        <p:txBody>
          <a:bodyPr/>
          <a:lstStyle/>
          <a:p>
            <a:pPr>
              <a:defRPr/>
            </a:pPr>
            <a:fld id="{95CB821B-50C0-4251-8504-FE2A0223D9B6}" type="slidenum">
              <a:rPr lang="he-IL" altLang="en-US"/>
              <a:pPr>
                <a:defRPr/>
              </a:pPr>
              <a:t>34</a:t>
            </a:fld>
            <a:endParaRPr lang="en-US" altLang="en-US"/>
          </a:p>
        </p:txBody>
      </p:sp>
      <p:sp>
        <p:nvSpPr>
          <p:cNvPr id="83974" name="Rectangle 3"/>
          <p:cNvSpPr>
            <a:spLocks noGrp="1" noChangeArrowheads="1"/>
          </p:cNvSpPr>
          <p:nvPr>
            <p:ph type="title"/>
          </p:nvPr>
        </p:nvSpPr>
        <p:spPr>
          <a:xfrm>
            <a:off x="546100" y="233363"/>
            <a:ext cx="7772400" cy="6731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a:t>The </a:t>
            </a:r>
            <a:r>
              <a:rPr lang="en-GB" altLang="en-US" sz="3800" err="1"/>
              <a:t>Merkle</a:t>
            </a:r>
            <a:r>
              <a:rPr lang="en-GB" altLang="en-US" sz="3800"/>
              <a:t> Hash Tree Construction</a:t>
            </a:r>
          </a:p>
        </p:txBody>
      </p:sp>
      <p:sp>
        <p:nvSpPr>
          <p:cNvPr id="1393668" name="Rectangle 4"/>
          <p:cNvSpPr>
            <a:spLocks noGrp="1" noChangeArrowheads="1"/>
          </p:cNvSpPr>
          <p:nvPr>
            <p:ph type="body" idx="1"/>
          </p:nvPr>
        </p:nvSpPr>
        <p:spPr>
          <a:xfrm>
            <a:off x="549275" y="820738"/>
            <a:ext cx="8199438" cy="329963"/>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700"/>
          </a:p>
        </p:txBody>
      </p:sp>
      <p:grpSp>
        <p:nvGrpSpPr>
          <p:cNvPr id="4" name="Group 3"/>
          <p:cNvGrpSpPr/>
          <p:nvPr/>
        </p:nvGrpSpPr>
        <p:grpSpPr>
          <a:xfrm>
            <a:off x="774694" y="2128280"/>
            <a:ext cx="1678963" cy="570271"/>
            <a:chOff x="1221769" y="3905763"/>
            <a:chExt cx="1007584" cy="621992"/>
          </a:xfrm>
        </p:grpSpPr>
        <p:sp>
          <p:nvSpPr>
            <p:cNvPr id="2" name="Snip Same Side Corner Rectangle 1"/>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3"/>
                  <a:stretch>
                    <a:fillRect b="-22857"/>
                  </a:stretch>
                </a:blipFill>
              </p:spPr>
              <p:txBody>
                <a:bodyPr/>
                <a:lstStyle/>
                <a:p>
                  <a:r>
                    <a:rPr lang="en-US">
                      <a:noFill/>
                    </a:rPr>
                    <a:t> </a:t>
                  </a:r>
                </a:p>
              </p:txBody>
            </p:sp>
          </mc:Fallback>
        </mc:AlternateContent>
      </p:grpSp>
      <p:grpSp>
        <p:nvGrpSpPr>
          <p:cNvPr id="10" name="Group 9"/>
          <p:cNvGrpSpPr/>
          <p:nvPr/>
        </p:nvGrpSpPr>
        <p:grpSpPr>
          <a:xfrm>
            <a:off x="1731021" y="3263527"/>
            <a:ext cx="1678963" cy="570271"/>
            <a:chOff x="1221769" y="3905763"/>
            <a:chExt cx="1007584" cy="621992"/>
          </a:xfrm>
        </p:grpSpPr>
        <p:sp>
          <p:nvSpPr>
            <p:cNvPr id="11" name="Snip Same Side Corner Rectangle 1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4"/>
                  <a:stretch>
                    <a:fillRect b="-22857"/>
                  </a:stretch>
                </a:blipFill>
              </p:spPr>
              <p:txBody>
                <a:bodyPr/>
                <a:lstStyle/>
                <a:p>
                  <a:r>
                    <a:rPr lang="en-US">
                      <a:noFill/>
                    </a:rPr>
                    <a:t> </a:t>
                  </a:r>
                </a:p>
              </p:txBody>
            </p:sp>
          </mc:Fallback>
        </mc:AlternateContent>
      </p:grpSp>
      <p:grpSp>
        <p:nvGrpSpPr>
          <p:cNvPr id="13" name="Group 12"/>
          <p:cNvGrpSpPr/>
          <p:nvPr/>
        </p:nvGrpSpPr>
        <p:grpSpPr>
          <a:xfrm>
            <a:off x="2729324" y="2134726"/>
            <a:ext cx="1678963" cy="570271"/>
            <a:chOff x="1221769" y="3905763"/>
            <a:chExt cx="1007584" cy="621992"/>
          </a:xfrm>
        </p:grpSpPr>
        <p:sp>
          <p:nvSpPr>
            <p:cNvPr id="14" name="Snip Same Side Corner Rectangle 13"/>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15" name="TextBox 14"/>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4"/>
                  <a:stretch>
                    <a:fillRect b="-22857"/>
                  </a:stretch>
                </a:blipFill>
              </p:spPr>
              <p:txBody>
                <a:bodyPr/>
                <a:lstStyle/>
                <a:p>
                  <a:r>
                    <a:rPr lang="en-US">
                      <a:noFill/>
                    </a:rPr>
                    <a:t> </a:t>
                  </a:r>
                </a:p>
              </p:txBody>
            </p:sp>
          </mc:Fallback>
        </mc:AlternateContent>
      </p:grpSp>
      <p:grpSp>
        <p:nvGrpSpPr>
          <p:cNvPr id="22" name="Group 21"/>
          <p:cNvGrpSpPr/>
          <p:nvPr/>
        </p:nvGrpSpPr>
        <p:grpSpPr>
          <a:xfrm>
            <a:off x="7069750" y="2134358"/>
            <a:ext cx="1678963" cy="559168"/>
            <a:chOff x="1258096" y="3917873"/>
            <a:chExt cx="1007584" cy="609882"/>
          </a:xfrm>
        </p:grpSpPr>
        <p:sp>
          <p:nvSpPr>
            <p:cNvPr id="23" name="Snip Same Side Corner Rectangle 22"/>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1258096" y="391787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24" name="TextBox 23"/>
                <p:cNvSpPr txBox="1">
                  <a:spLocks noRot="1" noChangeAspect="1" noMove="1" noResize="1" noEditPoints="1" noAdjustHandles="1" noChangeArrowheads="1" noChangeShapeType="1" noTextEdit="1"/>
                </p:cNvSpPr>
                <p:nvPr/>
              </p:nvSpPr>
              <p:spPr>
                <a:xfrm>
                  <a:off x="1258096" y="3917873"/>
                  <a:ext cx="1007584" cy="461665"/>
                </a:xfrm>
                <a:prstGeom prst="rect">
                  <a:avLst/>
                </a:prstGeom>
                <a:blipFill>
                  <a:blip r:embed="rId4"/>
                  <a:stretch>
                    <a:fillRect b="-22857"/>
                  </a:stretch>
                </a:blipFill>
              </p:spPr>
              <p:txBody>
                <a:bodyPr/>
                <a:lstStyle/>
                <a:p>
                  <a:r>
                    <a:rPr lang="en-US">
                      <a:noFill/>
                    </a:rPr>
                    <a:t> </a:t>
                  </a:r>
                </a:p>
              </p:txBody>
            </p:sp>
          </mc:Fallback>
        </mc:AlternateContent>
      </p:grpSp>
      <p:grpSp>
        <p:nvGrpSpPr>
          <p:cNvPr id="25" name="Group 24"/>
          <p:cNvGrpSpPr/>
          <p:nvPr/>
        </p:nvGrpSpPr>
        <p:grpSpPr>
          <a:xfrm>
            <a:off x="4683954" y="2119210"/>
            <a:ext cx="1678963" cy="570269"/>
            <a:chOff x="1221769" y="3905765"/>
            <a:chExt cx="1007584" cy="621990"/>
          </a:xfrm>
        </p:grpSpPr>
        <p:sp>
          <p:nvSpPr>
            <p:cNvPr id="26" name="Snip Same Side Corner Rectangle 2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7" name="TextBox 26"/>
                <p:cNvSpPr txBox="1"/>
                <p:nvPr/>
              </p:nvSpPr>
              <p:spPr>
                <a:xfrm>
                  <a:off x="1221769" y="3905765"/>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27" name="TextBox 26"/>
                <p:cNvSpPr txBox="1">
                  <a:spLocks noRot="1" noChangeAspect="1" noMove="1" noResize="1" noEditPoints="1" noAdjustHandles="1" noChangeArrowheads="1" noChangeShapeType="1" noTextEdit="1"/>
                </p:cNvSpPr>
                <p:nvPr/>
              </p:nvSpPr>
              <p:spPr>
                <a:xfrm>
                  <a:off x="1221769" y="3905765"/>
                  <a:ext cx="1007584" cy="461665"/>
                </a:xfrm>
                <a:prstGeom prst="rect">
                  <a:avLst/>
                </a:prstGeom>
                <a:blipFill>
                  <a:blip r:embed="rId5"/>
                  <a:stretch>
                    <a:fillRect b="-231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Rectangle 34"/>
              <p:cNvSpPr/>
              <p:nvPr/>
            </p:nvSpPr>
            <p:spPr bwMode="auto">
              <a:xfrm>
                <a:off x="852331" y="178547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bwMode="auto">
              <a:xfrm>
                <a:off x="852331" y="1785472"/>
                <a:ext cx="761845" cy="382600"/>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bwMode="auto">
              <a:xfrm>
                <a:off x="1591940" y="178881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2</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9" name="Rectangle 38"/>
              <p:cNvSpPr>
                <a:spLocks noRot="1" noChangeAspect="1" noMove="1" noResize="1" noEditPoints="1" noAdjustHandles="1" noChangeArrowheads="1" noChangeShapeType="1" noTextEdit="1"/>
              </p:cNvSpPr>
              <p:nvPr/>
            </p:nvSpPr>
            <p:spPr bwMode="auto">
              <a:xfrm>
                <a:off x="1591940" y="1788811"/>
                <a:ext cx="761845" cy="382600"/>
              </a:xfrm>
              <a:prstGeom prst="rect">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2801494" y="180721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2801494" y="1807212"/>
                <a:ext cx="761845" cy="382600"/>
              </a:xfrm>
              <a:prstGeom prst="rect">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3541103" y="181055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3541103" y="1810551"/>
                <a:ext cx="761845" cy="382600"/>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4746686" y="174704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5</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4746686" y="1747041"/>
                <a:ext cx="761845" cy="382600"/>
              </a:xfrm>
              <a:prstGeom prst="rect">
                <a:avLst/>
              </a:prstGeom>
              <a:blipFill>
                <a:blip r:embed="rId10"/>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bwMode="auto">
              <a:xfrm>
                <a:off x="5508614" y="174182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6</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3" name="Rectangle 42"/>
              <p:cNvSpPr>
                <a:spLocks noRot="1" noChangeAspect="1" noMove="1" noResize="1" noEditPoints="1" noAdjustHandles="1" noChangeArrowheads="1" noChangeShapeType="1" noTextEdit="1"/>
              </p:cNvSpPr>
              <p:nvPr/>
            </p:nvSpPr>
            <p:spPr bwMode="auto">
              <a:xfrm>
                <a:off x="5508614" y="1741826"/>
                <a:ext cx="761845" cy="382600"/>
              </a:xfrm>
              <a:prstGeom prst="rect">
                <a:avLst/>
              </a:prstGeom>
              <a:blipFill>
                <a:blip r:embed="rId11"/>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bwMode="auto">
              <a:xfrm>
                <a:off x="7087620" y="1793865"/>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7</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7087620" y="1793865"/>
                <a:ext cx="761845" cy="382600"/>
              </a:xfrm>
              <a:prstGeom prst="rect">
                <a:avLst/>
              </a:prstGeom>
              <a:blipFill>
                <a:blip r:embed="rId1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bwMode="auto">
              <a:xfrm>
                <a:off x="7827229" y="1797204"/>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8</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bwMode="auto">
              <a:xfrm>
                <a:off x="7827229" y="1797204"/>
                <a:ext cx="761845" cy="382600"/>
              </a:xfrm>
              <a:prstGeom prst="rect">
                <a:avLst/>
              </a:prstGeom>
              <a:blipFill>
                <a:blip r:embed="rId1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bwMode="auto">
              <a:xfrm>
                <a:off x="1831730" y="292861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1831730" y="2928610"/>
                <a:ext cx="761845" cy="382600"/>
              </a:xfrm>
              <a:prstGeom prst="rect">
                <a:avLst/>
              </a:prstGeom>
              <a:blipFill>
                <a:blip r:embed="rId14"/>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bwMode="auto">
              <a:xfrm>
                <a:off x="2593575" y="2928611"/>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bwMode="auto">
              <a:xfrm>
                <a:off x="2593575" y="2928611"/>
                <a:ext cx="739609" cy="376656"/>
              </a:xfrm>
              <a:prstGeom prst="rect">
                <a:avLst/>
              </a:prstGeom>
              <a:blipFill>
                <a:blip r:embed="rId15"/>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0" name="Group 49"/>
          <p:cNvGrpSpPr/>
          <p:nvPr/>
        </p:nvGrpSpPr>
        <p:grpSpPr>
          <a:xfrm>
            <a:off x="5821241" y="3263527"/>
            <a:ext cx="1678963" cy="570271"/>
            <a:chOff x="1221769" y="3905763"/>
            <a:chExt cx="1007584" cy="621992"/>
          </a:xfrm>
        </p:grpSpPr>
        <p:sp>
          <p:nvSpPr>
            <p:cNvPr id="51" name="Snip Same Side Corner Rectangle 5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2" name="TextBox 51"/>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52" name="TextBox 51"/>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4"/>
                  <a:stretch>
                    <a:fillRect b="-2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Rectangle 52"/>
              <p:cNvSpPr/>
              <p:nvPr/>
            </p:nvSpPr>
            <p:spPr bwMode="auto">
              <a:xfrm>
                <a:off x="5921950" y="292861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56</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bwMode="auto">
              <a:xfrm>
                <a:off x="5921950" y="2928610"/>
                <a:ext cx="761845" cy="382600"/>
              </a:xfrm>
              <a:prstGeom prst="rect">
                <a:avLst/>
              </a:prstGeom>
              <a:blipFill>
                <a:blip r:embed="rId16"/>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bwMode="auto">
              <a:xfrm>
                <a:off x="6683795" y="2928611"/>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78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bwMode="auto">
              <a:xfrm>
                <a:off x="6683795" y="2928611"/>
                <a:ext cx="739609" cy="376656"/>
              </a:xfrm>
              <a:prstGeom prst="rect">
                <a:avLst/>
              </a:prstGeom>
              <a:blipFill>
                <a:blip r:embed="rId17"/>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5" name="Group 54"/>
          <p:cNvGrpSpPr/>
          <p:nvPr/>
        </p:nvGrpSpPr>
        <p:grpSpPr>
          <a:xfrm>
            <a:off x="3784911" y="4021719"/>
            <a:ext cx="1678963" cy="570271"/>
            <a:chOff x="1221769" y="3905763"/>
            <a:chExt cx="1007584" cy="621992"/>
          </a:xfrm>
        </p:grpSpPr>
        <p:sp>
          <p:nvSpPr>
            <p:cNvPr id="56" name="Snip Same Side Corner Rectangle 5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7" name="TextBox 56"/>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57" name="TextBox 56"/>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18"/>
                  <a:stretch>
                    <a:fillRect b="-231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Rectangle 57"/>
              <p:cNvSpPr/>
              <p:nvPr/>
            </p:nvSpPr>
            <p:spPr bwMode="auto">
              <a:xfrm>
                <a:off x="3885620" y="368680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bwMode="auto">
              <a:xfrm>
                <a:off x="3885620" y="3686802"/>
                <a:ext cx="761845" cy="382600"/>
              </a:xfrm>
              <a:prstGeom prst="rect">
                <a:avLst/>
              </a:prstGeom>
              <a:blipFill>
                <a:blip r:embed="rId19"/>
                <a:stretch>
                  <a:fillRect b="-153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bwMode="auto">
              <a:xfrm>
                <a:off x="4647465" y="3686803"/>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bwMode="auto">
              <a:xfrm>
                <a:off x="4647465" y="3686803"/>
                <a:ext cx="739609" cy="376656"/>
              </a:xfrm>
              <a:prstGeom prst="rect">
                <a:avLst/>
              </a:prstGeom>
              <a:blipFill>
                <a:blip r:embed="rId20"/>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7" name="Straight Arrow Connector 36"/>
          <p:cNvCxnSpPr>
            <a:endCxn id="48" idx="0"/>
          </p:cNvCxnSpPr>
          <p:nvPr/>
        </p:nvCxnSpPr>
        <p:spPr bwMode="auto">
          <a:xfrm>
            <a:off x="2154869" y="2689480"/>
            <a:ext cx="57784" cy="2391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a:endCxn id="49" idx="0"/>
          </p:cNvCxnSpPr>
          <p:nvPr/>
        </p:nvCxnSpPr>
        <p:spPr bwMode="auto">
          <a:xfrm>
            <a:off x="2963380" y="2575634"/>
            <a:ext cx="0" cy="3529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a:endCxn id="53" idx="0"/>
          </p:cNvCxnSpPr>
          <p:nvPr/>
        </p:nvCxnSpPr>
        <p:spPr bwMode="auto">
          <a:xfrm>
            <a:off x="6122185" y="2558002"/>
            <a:ext cx="180688" cy="3706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65" name="Straight Arrow Connector 1393664"/>
          <p:cNvCxnSpPr>
            <a:endCxn id="54" idx="0"/>
          </p:cNvCxnSpPr>
          <p:nvPr/>
        </p:nvCxnSpPr>
        <p:spPr bwMode="auto">
          <a:xfrm flipH="1">
            <a:off x="7053600" y="2558002"/>
            <a:ext cx="174483" cy="3706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0" name="Straight Arrow Connector 1393669"/>
          <p:cNvCxnSpPr>
            <a:endCxn id="58" idx="1"/>
          </p:cNvCxnSpPr>
          <p:nvPr/>
        </p:nvCxnSpPr>
        <p:spPr bwMode="auto">
          <a:xfrm>
            <a:off x="3157759" y="3686802"/>
            <a:ext cx="727861" cy="1913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2" name="Straight Arrow Connector 1393671"/>
          <p:cNvCxnSpPr>
            <a:endCxn id="59" idx="3"/>
          </p:cNvCxnSpPr>
          <p:nvPr/>
        </p:nvCxnSpPr>
        <p:spPr bwMode="auto">
          <a:xfrm flipH="1">
            <a:off x="5387074" y="3738149"/>
            <a:ext cx="539695" cy="1369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4" name="Straight Arrow Connector 1393673"/>
          <p:cNvCxnSpPr>
            <a:stCxn id="56" idx="3"/>
          </p:cNvCxnSpPr>
          <p:nvPr/>
        </p:nvCxnSpPr>
        <p:spPr bwMode="auto">
          <a:xfrm flipH="1">
            <a:off x="4624391" y="4591990"/>
            <a:ext cx="1" cy="331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2" name="Rectangle 61"/>
              <p:cNvSpPr/>
              <p:nvPr/>
            </p:nvSpPr>
            <p:spPr bwMode="auto">
              <a:xfrm>
                <a:off x="2848572" y="4962598"/>
                <a:ext cx="3597785" cy="40453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𝑀𝑇</m:t>
                        </m:r>
                      </m:sup>
                    </m:sSup>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8</m:t>
                        </m:r>
                      </m:e>
                    </m:d>
                    <m:r>
                      <a:rPr lang="en-US" i="1">
                        <a:latin typeface="Cambria Math" panose="02040503050406030204" pitchFamily="18" charset="0"/>
                      </a:rPr>
                      <m:t>=</m:t>
                    </m:r>
                    <m:r>
                      <a:rPr lang="en-US" i="1">
                        <a:latin typeface="Cambria Math" panose="02040503050406030204" pitchFamily="18" charset="0"/>
                      </a:rPr>
                      <m:t>𝑐𝑜𝑚𝑝</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14</m:t>
                        </m:r>
                      </m:sub>
                    </m:sSub>
                    <m:r>
                      <a:rPr lang="en-US" b="0" i="1" smtClean="0">
                        <a:latin typeface="Cambria Math" panose="02040503050406030204" pitchFamily="18" charset="0"/>
                      </a:rPr>
                      <m:t>,</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a14:m>
                <a:r>
                  <a:rPr kumimoji="0" lang="en-US" sz="1800" b="0" i="0" u="none" strike="noStrike" cap="none" normalizeH="0" baseline="0">
                    <a:ln>
                      <a:noFill/>
                    </a:ln>
                    <a:solidFill>
                      <a:schemeClr val="tx1"/>
                    </a:solidFill>
                    <a:effectLst/>
                    <a:latin typeface="Arial" pitchFamily="34" charset="0"/>
                    <a:cs typeface="Arial" pitchFamily="34" charset="0"/>
                  </a:rPr>
                  <a:t>)</a:t>
                </a:r>
              </a:p>
            </p:txBody>
          </p:sp>
        </mc:Choice>
        <mc:Fallback xmlns="">
          <p:sp>
            <p:nvSpPr>
              <p:cNvPr id="62" name="Rectangle 61"/>
              <p:cNvSpPr>
                <a:spLocks noRot="1" noChangeAspect="1" noMove="1" noResize="1" noEditPoints="1" noAdjustHandles="1" noChangeArrowheads="1" noChangeShapeType="1" noTextEdit="1"/>
              </p:cNvSpPr>
              <p:nvPr/>
            </p:nvSpPr>
            <p:spPr bwMode="auto">
              <a:xfrm>
                <a:off x="2848572" y="4962598"/>
                <a:ext cx="3597785" cy="404532"/>
              </a:xfrm>
              <a:prstGeom prst="rect">
                <a:avLst/>
              </a:prstGeom>
              <a:blipFill>
                <a:blip r:embed="rId21"/>
                <a:stretch>
                  <a:fillRect t="-5882" r="-1014" b="-1323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297647888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ltLang="en-US" sz="3200" err="1"/>
              <a:t>Merkle</a:t>
            </a:r>
            <a:r>
              <a:rPr lang="en-GB" altLang="en-US" sz="3200"/>
              <a:t>-Tree: Efficiency and Privacy Applications</a:t>
            </a:r>
            <a:endParaRPr lang="en-US" sz="3200"/>
          </a:p>
        </p:txBody>
      </p:sp>
      <p:sp>
        <p:nvSpPr>
          <p:cNvPr id="5" name="Date Placeholder 3"/>
          <p:cNvSpPr>
            <a:spLocks noGrp="1"/>
          </p:cNvSpPr>
          <p:nvPr>
            <p:ph type="dt" sz="half" idx="10"/>
          </p:nvPr>
        </p:nvSpPr>
        <p:spPr/>
        <p:txBody>
          <a:bodyPr/>
          <a:lstStyle/>
          <a:p>
            <a:pPr>
              <a:defRPr/>
            </a:pPr>
            <a:fld id="{BE2E73C4-1B3B-41E9-81DF-810284FA2151}" type="datetime1">
              <a:rPr lang="en-US"/>
              <a:pPr>
                <a:defRPr/>
              </a:pPr>
              <a:t>2/11/2020</a:t>
            </a:fld>
            <a:endParaRPr lang="en-US" altLang="en-US"/>
          </a:p>
        </p:txBody>
      </p:sp>
      <p:sp>
        <p:nvSpPr>
          <p:cNvPr id="7" name="Slide Number Placeholder 5"/>
          <p:cNvSpPr>
            <a:spLocks noGrp="1"/>
          </p:cNvSpPr>
          <p:nvPr>
            <p:ph type="sldNum" sz="quarter" idx="12"/>
          </p:nvPr>
        </p:nvSpPr>
        <p:spPr/>
        <p:txBody>
          <a:bodyPr/>
          <a:lstStyle/>
          <a:p>
            <a:pPr>
              <a:defRPr/>
            </a:pPr>
            <a:fld id="{95CB821B-50C0-4251-8504-FE2A0223D9B6}" type="slidenum">
              <a:rPr lang="he-IL" altLang="en-US"/>
              <a:pPr>
                <a:defRPr/>
              </a:pPr>
              <a:t>35</a:t>
            </a:fld>
            <a:endParaRPr lang="en-US" altLang="en-US"/>
          </a:p>
        </p:txBody>
      </p:sp>
      <p:grpSp>
        <p:nvGrpSpPr>
          <p:cNvPr id="4" name="Group 3"/>
          <p:cNvGrpSpPr/>
          <p:nvPr/>
        </p:nvGrpSpPr>
        <p:grpSpPr>
          <a:xfrm>
            <a:off x="641637" y="1494921"/>
            <a:ext cx="1523689" cy="528532"/>
            <a:chOff x="1268361" y="3951288"/>
            <a:chExt cx="914400" cy="576467"/>
          </a:xfrm>
        </p:grpSpPr>
        <p:sp>
          <p:nvSpPr>
            <p:cNvPr id="2" name="Snip Same Side Corner Rectangle 1"/>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3"/>
                  <a:stretch>
                    <a:fillRect/>
                  </a:stretch>
                </a:blipFill>
              </p:spPr>
              <p:txBody>
                <a:bodyPr/>
                <a:lstStyle/>
                <a:p>
                  <a:r>
                    <a:rPr lang="en-US">
                      <a:noFill/>
                    </a:rPr>
                    <a:t> </a:t>
                  </a:r>
                </a:p>
              </p:txBody>
            </p:sp>
          </mc:Fallback>
        </mc:AlternateContent>
      </p:grpSp>
      <p:sp>
        <p:nvSpPr>
          <p:cNvPr id="14" name="Snip Same Side Corner Rectangle 13"/>
          <p:cNvSpPr/>
          <p:nvPr/>
        </p:nvSpPr>
        <p:spPr bwMode="auto">
          <a:xfrm rot="10800000">
            <a:off x="2596267" y="1533837"/>
            <a:ext cx="1523688" cy="528532"/>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Snip Same Side Corner Rectangle 25"/>
          <p:cNvSpPr/>
          <p:nvPr/>
        </p:nvSpPr>
        <p:spPr bwMode="auto">
          <a:xfrm rot="10800000">
            <a:off x="4550897" y="1518314"/>
            <a:ext cx="1523688" cy="528531"/>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5" name="Rectangle 34"/>
              <p:cNvSpPr/>
              <p:nvPr/>
            </p:nvSpPr>
            <p:spPr bwMode="auto">
              <a:xfrm>
                <a:off x="641637" y="114284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bwMode="auto">
              <a:xfrm>
                <a:off x="641637" y="1142841"/>
                <a:ext cx="761845" cy="382600"/>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bwMode="auto">
              <a:xfrm>
                <a:off x="1411948" y="113750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9" name="Rectangle 38"/>
              <p:cNvSpPr>
                <a:spLocks noRot="1" noChangeAspect="1" noMove="1" noResize="1" noEditPoints="1" noAdjustHandles="1" noChangeArrowheads="1" noChangeShapeType="1" noTextEdit="1"/>
              </p:cNvSpPr>
              <p:nvPr/>
            </p:nvSpPr>
            <p:spPr bwMode="auto">
              <a:xfrm>
                <a:off x="1411948" y="1137506"/>
                <a:ext cx="761845" cy="382600"/>
              </a:xfrm>
              <a:prstGeom prst="rect">
                <a:avLst/>
              </a:prstGeom>
              <a:blipFill>
                <a:blip r:embed="rId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2599133" y="114602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3</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2599133" y="1146020"/>
                <a:ext cx="761845" cy="382600"/>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3363844" y="115040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4</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3363844" y="1150401"/>
                <a:ext cx="761845" cy="382600"/>
              </a:xfrm>
              <a:prstGeom prst="rect">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4545430" y="1123225"/>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5</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4545430" y="1123225"/>
                <a:ext cx="761845" cy="382600"/>
              </a:xfrm>
              <a:prstGeom prst="rect">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bwMode="auto">
              <a:xfrm>
                <a:off x="5312740" y="1123225"/>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6</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3" name="Rectangle 42"/>
              <p:cNvSpPr>
                <a:spLocks noRot="1" noChangeAspect="1" noMove="1" noResize="1" noEditPoints="1" noAdjustHandles="1" noChangeArrowheads="1" noChangeShapeType="1" noTextEdit="1"/>
              </p:cNvSpPr>
              <p:nvPr/>
            </p:nvSpPr>
            <p:spPr bwMode="auto">
              <a:xfrm>
                <a:off x="5312740" y="1123225"/>
                <a:ext cx="761845" cy="382600"/>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bwMode="auto">
              <a:xfrm>
                <a:off x="6876926" y="1151234"/>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7</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6876926" y="1151234"/>
                <a:ext cx="761845" cy="382600"/>
              </a:xfrm>
              <a:prstGeom prst="rect">
                <a:avLst/>
              </a:prstGeom>
              <a:blipFill>
                <a:blip r:embed="rId10"/>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bwMode="auto">
              <a:xfrm>
                <a:off x="7638005" y="116591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8</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bwMode="auto">
              <a:xfrm>
                <a:off x="7638005" y="1165916"/>
                <a:ext cx="761845" cy="382600"/>
              </a:xfrm>
              <a:prstGeom prst="rect">
                <a:avLst/>
              </a:prstGeom>
              <a:blipFill>
                <a:blip r:embed="rId11"/>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bwMode="auto">
              <a:xfrm>
                <a:off x="1708156" y="238087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1708156" y="2380872"/>
                <a:ext cx="761845" cy="382600"/>
              </a:xfrm>
              <a:prstGeom prst="rect">
                <a:avLst/>
              </a:prstGeom>
              <a:blipFill>
                <a:blip r:embed="rId12"/>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bwMode="auto">
              <a:xfrm>
                <a:off x="2461846" y="2373231"/>
                <a:ext cx="765873" cy="37977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bwMode="auto">
              <a:xfrm>
                <a:off x="2461846" y="2373231"/>
                <a:ext cx="765873" cy="379771"/>
              </a:xfrm>
              <a:prstGeom prst="rect">
                <a:avLst/>
              </a:prstGeom>
              <a:blipFill>
                <a:blip r:embed="rId13"/>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bwMode="auto">
              <a:xfrm>
                <a:off x="5824483" y="2378825"/>
                <a:ext cx="787301"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56</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bwMode="auto">
              <a:xfrm>
                <a:off x="5824483" y="2378825"/>
                <a:ext cx="787301" cy="382600"/>
              </a:xfrm>
              <a:prstGeom prst="rect">
                <a:avLst/>
              </a:prstGeom>
              <a:blipFill>
                <a:blip r:embed="rId14"/>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bwMode="auto">
              <a:xfrm>
                <a:off x="6612622" y="2382204"/>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78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bwMode="auto">
              <a:xfrm>
                <a:off x="6612622" y="2382204"/>
                <a:ext cx="739609" cy="376656"/>
              </a:xfrm>
              <a:prstGeom prst="rect">
                <a:avLst/>
              </a:prstGeom>
              <a:blipFill>
                <a:blip r:embed="rId15"/>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bwMode="auto">
              <a:xfrm>
                <a:off x="3816671" y="3368395"/>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bwMode="auto">
              <a:xfrm>
                <a:off x="3816671" y="3368395"/>
                <a:ext cx="761845" cy="382600"/>
              </a:xfrm>
              <a:prstGeom prst="rect">
                <a:avLst/>
              </a:prstGeom>
              <a:blipFill>
                <a:blip r:embed="rId16"/>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bwMode="auto">
              <a:xfrm>
                <a:off x="4567666" y="3374339"/>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bwMode="auto">
              <a:xfrm>
                <a:off x="4567666" y="3374339"/>
                <a:ext cx="739609" cy="376656"/>
              </a:xfrm>
              <a:prstGeom prst="rect">
                <a:avLst/>
              </a:prstGeom>
              <a:blipFill>
                <a:blip r:embed="rId17"/>
                <a:stretch>
                  <a:fillRect b="-476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bwMode="auto">
              <a:xfrm>
                <a:off x="3227719" y="4477635"/>
                <a:ext cx="2801774" cy="43020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𝑀𝑇</m:t>
                          </m:r>
                        </m:sup>
                      </m:s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8</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0" name="Rectangle 59"/>
              <p:cNvSpPr>
                <a:spLocks noRot="1" noChangeAspect="1" noMove="1" noResize="1" noEditPoints="1" noAdjustHandles="1" noChangeArrowheads="1" noChangeShapeType="1" noTextEdit="1"/>
              </p:cNvSpPr>
              <p:nvPr/>
            </p:nvSpPr>
            <p:spPr bwMode="auto">
              <a:xfrm>
                <a:off x="3227719" y="4477635"/>
                <a:ext cx="2801774" cy="430202"/>
              </a:xfrm>
              <a:prstGeom prst="rect">
                <a:avLst/>
              </a:prstGeom>
              <a:blipFill>
                <a:blip r:embed="rId1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7" name="Straight Arrow Connector 36"/>
          <p:cNvCxnSpPr>
            <a:stCxn id="2" idx="3"/>
            <a:endCxn id="48" idx="0"/>
          </p:cNvCxnSpPr>
          <p:nvPr/>
        </p:nvCxnSpPr>
        <p:spPr bwMode="auto">
          <a:xfrm>
            <a:off x="1403481" y="2023453"/>
            <a:ext cx="685598" cy="3574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a:stCxn id="14" idx="3"/>
            <a:endCxn id="49" idx="0"/>
          </p:cNvCxnSpPr>
          <p:nvPr/>
        </p:nvCxnSpPr>
        <p:spPr bwMode="auto">
          <a:xfrm flipH="1">
            <a:off x="2844783" y="2062369"/>
            <a:ext cx="513328" cy="3108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a:stCxn id="26" idx="3"/>
            <a:endCxn id="53" idx="0"/>
          </p:cNvCxnSpPr>
          <p:nvPr/>
        </p:nvCxnSpPr>
        <p:spPr bwMode="auto">
          <a:xfrm>
            <a:off x="5312741" y="2046845"/>
            <a:ext cx="905393" cy="3319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65" name="Straight Arrow Connector 1393664"/>
          <p:cNvCxnSpPr>
            <a:stCxn id="23" idx="3"/>
            <a:endCxn id="54" idx="0"/>
          </p:cNvCxnSpPr>
          <p:nvPr/>
        </p:nvCxnSpPr>
        <p:spPr bwMode="auto">
          <a:xfrm flipH="1">
            <a:off x="6982427" y="2050895"/>
            <a:ext cx="655579" cy="331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0" name="Straight Arrow Connector 1393669"/>
          <p:cNvCxnSpPr>
            <a:stCxn id="74" idx="2"/>
            <a:endCxn id="58" idx="1"/>
          </p:cNvCxnSpPr>
          <p:nvPr/>
        </p:nvCxnSpPr>
        <p:spPr bwMode="auto">
          <a:xfrm>
            <a:off x="2500648" y="3253115"/>
            <a:ext cx="1316023" cy="3065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2" name="Straight Arrow Connector 1393671"/>
          <p:cNvCxnSpPr>
            <a:stCxn id="77" idx="2"/>
            <a:endCxn id="59" idx="3"/>
          </p:cNvCxnSpPr>
          <p:nvPr/>
        </p:nvCxnSpPr>
        <p:spPr bwMode="auto">
          <a:xfrm flipH="1">
            <a:off x="5307275" y="3265459"/>
            <a:ext cx="1313826" cy="2972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4" name="Straight Arrow Connector 1393673"/>
          <p:cNvCxnSpPr>
            <a:stCxn id="80" idx="2"/>
            <a:endCxn id="60" idx="0"/>
          </p:cNvCxnSpPr>
          <p:nvPr/>
        </p:nvCxnSpPr>
        <p:spPr bwMode="auto">
          <a:xfrm>
            <a:off x="4613289" y="4234305"/>
            <a:ext cx="15317" cy="2433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2" name="Group 61"/>
          <p:cNvGrpSpPr/>
          <p:nvPr/>
        </p:nvGrpSpPr>
        <p:grpSpPr>
          <a:xfrm>
            <a:off x="2604866" y="1535979"/>
            <a:ext cx="1523689" cy="528532"/>
            <a:chOff x="1268361" y="3951288"/>
            <a:chExt cx="914400" cy="576467"/>
          </a:xfrm>
        </p:grpSpPr>
        <p:sp>
          <p:nvSpPr>
            <p:cNvPr id="64" name="Snip Same Side Corner Rectangle 63"/>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5" name="TextBox 64"/>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65" name="TextBox 64"/>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19"/>
                  <a:stretch>
                    <a:fillRect/>
                  </a:stretch>
                </a:blipFill>
              </p:spPr>
              <p:txBody>
                <a:bodyPr/>
                <a:lstStyle/>
                <a:p>
                  <a:r>
                    <a:rPr lang="en-US">
                      <a:noFill/>
                    </a:rPr>
                    <a:t> </a:t>
                  </a:r>
                </a:p>
              </p:txBody>
            </p:sp>
          </mc:Fallback>
        </mc:AlternateContent>
      </p:grpSp>
      <p:grpSp>
        <p:nvGrpSpPr>
          <p:cNvPr id="66" name="Group 65"/>
          <p:cNvGrpSpPr/>
          <p:nvPr/>
        </p:nvGrpSpPr>
        <p:grpSpPr>
          <a:xfrm>
            <a:off x="4556079" y="1510946"/>
            <a:ext cx="1523689" cy="528532"/>
            <a:chOff x="1268361" y="3951288"/>
            <a:chExt cx="914400" cy="576467"/>
          </a:xfrm>
        </p:grpSpPr>
        <p:sp>
          <p:nvSpPr>
            <p:cNvPr id="67" name="Snip Same Side Corner Rectangle 66"/>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8" name="TextBox 67"/>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68" name="TextBox 67"/>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0"/>
                  <a:stretch>
                    <a:fillRect/>
                  </a:stretch>
                </a:blipFill>
              </p:spPr>
              <p:txBody>
                <a:bodyPr/>
                <a:lstStyle/>
                <a:p>
                  <a:r>
                    <a:rPr lang="en-US">
                      <a:noFill/>
                    </a:rPr>
                    <a:t> </a:t>
                  </a:r>
                </a:p>
              </p:txBody>
            </p:sp>
          </mc:Fallback>
        </mc:AlternateContent>
      </p:grpSp>
      <p:grpSp>
        <p:nvGrpSpPr>
          <p:cNvPr id="69" name="Group 68"/>
          <p:cNvGrpSpPr/>
          <p:nvPr/>
        </p:nvGrpSpPr>
        <p:grpSpPr>
          <a:xfrm>
            <a:off x="6876926" y="1539730"/>
            <a:ext cx="1523689" cy="528532"/>
            <a:chOff x="1268361" y="3951288"/>
            <a:chExt cx="914400" cy="576467"/>
          </a:xfrm>
        </p:grpSpPr>
        <p:sp>
          <p:nvSpPr>
            <p:cNvPr id="70" name="Snip Same Side Corner Rectangle 69"/>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1" name="TextBox 70"/>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71" name="TextBox 70"/>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1"/>
                  <a:stretch>
                    <a:fillRect/>
                  </a:stretch>
                </a:blipFill>
              </p:spPr>
              <p:txBody>
                <a:bodyPr/>
                <a:lstStyle/>
                <a:p>
                  <a:r>
                    <a:rPr lang="en-US">
                      <a:noFill/>
                    </a:rPr>
                    <a:t> </a:t>
                  </a:r>
                </a:p>
              </p:txBody>
            </p:sp>
          </mc:Fallback>
        </mc:AlternateContent>
      </p:grpSp>
      <p:grpSp>
        <p:nvGrpSpPr>
          <p:cNvPr id="72" name="Group 71"/>
          <p:cNvGrpSpPr/>
          <p:nvPr/>
        </p:nvGrpSpPr>
        <p:grpSpPr>
          <a:xfrm>
            <a:off x="1704030" y="2767932"/>
            <a:ext cx="1523689" cy="528532"/>
            <a:chOff x="1268361" y="3951288"/>
            <a:chExt cx="914400" cy="576467"/>
          </a:xfrm>
        </p:grpSpPr>
        <p:sp>
          <p:nvSpPr>
            <p:cNvPr id="73" name="Snip Same Side Corner Rectangle 72"/>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4" name="TextBox 73"/>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74" name="TextBox 73"/>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2"/>
                  <a:stretch>
                    <a:fillRect/>
                  </a:stretch>
                </a:blipFill>
              </p:spPr>
              <p:txBody>
                <a:bodyPr/>
                <a:lstStyle/>
                <a:p>
                  <a:r>
                    <a:rPr lang="en-US">
                      <a:noFill/>
                    </a:rPr>
                    <a:t> </a:t>
                  </a:r>
                </a:p>
              </p:txBody>
            </p:sp>
          </mc:Fallback>
        </mc:AlternateContent>
      </p:grpSp>
      <p:grpSp>
        <p:nvGrpSpPr>
          <p:cNvPr id="75" name="Group 74"/>
          <p:cNvGrpSpPr/>
          <p:nvPr/>
        </p:nvGrpSpPr>
        <p:grpSpPr>
          <a:xfrm>
            <a:off x="5824483" y="2780276"/>
            <a:ext cx="1523689" cy="528532"/>
            <a:chOff x="1268361" y="3951288"/>
            <a:chExt cx="914400" cy="576467"/>
          </a:xfrm>
        </p:grpSpPr>
        <p:sp>
          <p:nvSpPr>
            <p:cNvPr id="76" name="Snip Same Side Corner Rectangle 7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7" name="TextBox 76"/>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77" name="TextBox 76"/>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2"/>
                  <a:stretch>
                    <a:fillRect/>
                  </a:stretch>
                </a:blipFill>
              </p:spPr>
              <p:txBody>
                <a:bodyPr/>
                <a:lstStyle/>
                <a:p>
                  <a:r>
                    <a:rPr lang="en-US">
                      <a:noFill/>
                    </a:rPr>
                    <a:t> </a:t>
                  </a:r>
                </a:p>
              </p:txBody>
            </p:sp>
          </mc:Fallback>
        </mc:AlternateContent>
      </p:grpSp>
      <p:grpSp>
        <p:nvGrpSpPr>
          <p:cNvPr id="78" name="Group 77"/>
          <p:cNvGrpSpPr/>
          <p:nvPr/>
        </p:nvGrpSpPr>
        <p:grpSpPr>
          <a:xfrm>
            <a:off x="3816671" y="3749122"/>
            <a:ext cx="1523689" cy="528532"/>
            <a:chOff x="1268361" y="3951288"/>
            <a:chExt cx="914400" cy="576467"/>
          </a:xfrm>
        </p:grpSpPr>
        <p:sp>
          <p:nvSpPr>
            <p:cNvPr id="79" name="Snip Same Side Corner Rectangle 78"/>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0" name="TextBox 79"/>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80" name="TextBox 79"/>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2"/>
                  <a:stretch>
                    <a:fillRect/>
                  </a:stretch>
                </a:blipFill>
              </p:spPr>
              <p:txBody>
                <a:bodyPr/>
                <a:lstStyle/>
                <a:p>
                  <a:r>
                    <a:rPr lang="en-US">
                      <a:noFill/>
                    </a:rPr>
                    <a:t> </a:t>
                  </a:r>
                </a:p>
              </p:txBody>
            </p:sp>
          </mc:Fallback>
        </mc:AlternateContent>
      </p:grpSp>
      <p:sp>
        <p:nvSpPr>
          <p:cNvPr id="18" name="Rounded Rectangle 17"/>
          <p:cNvSpPr/>
          <p:nvPr/>
        </p:nvSpPr>
        <p:spPr bwMode="auto">
          <a:xfrm>
            <a:off x="388938" y="3559695"/>
            <a:ext cx="2635616" cy="1367987"/>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Often used with standard, VIL hash rather than FIL  hash (compression function)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1" name="Rounded Rectangle 80"/>
          <p:cNvSpPr/>
          <p:nvPr/>
        </p:nvSpPr>
        <p:spPr bwMode="auto">
          <a:xfrm>
            <a:off x="618576" y="5039912"/>
            <a:ext cx="8068224" cy="1022204"/>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Each input `block’ is now a message or file. </a:t>
            </a:r>
            <a:br>
              <a:rPr lang="en-US">
                <a:latin typeface="Arial" pitchFamily="34" charset="0"/>
                <a:cs typeface="Arial" pitchFamily="34" charset="0"/>
              </a:rPr>
            </a:br>
            <a:r>
              <a:rPr lang="en-US">
                <a:latin typeface="Arial" pitchFamily="34" charset="0"/>
                <a:cs typeface="Arial" pitchFamily="34" charset="0"/>
              </a:rPr>
              <a:t>To validate authenticity of one/some, say </a:t>
            </a:r>
            <a:r>
              <a:rPr lang="en-US" i="1">
                <a:latin typeface="Arial" pitchFamily="34" charset="0"/>
                <a:cs typeface="Arial" pitchFamily="34" charset="0"/>
              </a:rPr>
              <a:t>m5 </a:t>
            </a:r>
            <a:r>
              <a:rPr lang="en-US">
                <a:latin typeface="Arial" pitchFamily="34" charset="0"/>
                <a:cs typeface="Arial" pitchFamily="34" charset="0"/>
              </a:rPr>
              <a:t>and </a:t>
            </a:r>
            <a:r>
              <a:rPr lang="en-US" i="1">
                <a:latin typeface="Arial" pitchFamily="34" charset="0"/>
                <a:cs typeface="Arial" pitchFamily="34" charset="0"/>
              </a:rPr>
              <a:t>m6</a:t>
            </a:r>
            <a:r>
              <a:rPr lang="en-US">
                <a:latin typeface="Arial" pitchFamily="34" charset="0"/>
                <a:cs typeface="Arial" pitchFamily="34" charset="0"/>
              </a:rPr>
              <a:t>, it suffices to provide </a:t>
            </a:r>
            <a:r>
              <a:rPr lang="en-US" i="1">
                <a:latin typeface="Arial" pitchFamily="34" charset="0"/>
                <a:cs typeface="Arial" pitchFamily="34" charset="0"/>
              </a:rPr>
              <a:t>(depth-1) </a:t>
            </a:r>
            <a:r>
              <a:rPr lang="en-US">
                <a:latin typeface="Arial" pitchFamily="34" charset="0"/>
                <a:cs typeface="Arial" pitchFamily="34" charset="0"/>
              </a:rPr>
              <a:t>results of </a:t>
            </a:r>
            <a:r>
              <a:rPr lang="en-US" err="1">
                <a:latin typeface="Arial" pitchFamily="34" charset="0"/>
                <a:cs typeface="Arial" pitchFamily="34" charset="0"/>
              </a:rPr>
              <a:t>hashs</a:t>
            </a:r>
            <a:r>
              <a:rPr lang="en-US">
                <a:latin typeface="Arial" pitchFamily="34" charset="0"/>
                <a:cs typeface="Arial" pitchFamily="34" charset="0"/>
              </a:rPr>
              <a:t> (`branch’), e.g.: </a:t>
            </a:r>
            <a:r>
              <a:rPr lang="en-US" i="1">
                <a:latin typeface="Arial" pitchFamily="34" charset="0"/>
                <a:cs typeface="Arial" pitchFamily="34" charset="0"/>
              </a:rPr>
              <a:t>y78, y14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ounded Rectangle 18"/>
          <p:cNvSpPr/>
          <p:nvPr/>
        </p:nvSpPr>
        <p:spPr bwMode="auto">
          <a:xfrm>
            <a:off x="6469431" y="3692849"/>
            <a:ext cx="2158115" cy="1082912"/>
          </a:xfrm>
          <a:prstGeom prst="round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rgbClr val="00B0F0"/>
                </a:solidFill>
                <a:latin typeface="Arial" pitchFamily="34" charset="0"/>
                <a:cs typeface="Arial" pitchFamily="34" charset="0"/>
                <a:sym typeface="Wingdings" panose="05000000000000000000" pitchFamily="2" charset="2"/>
              </a:rPr>
              <a:t> Efficiency </a:t>
            </a:r>
            <a:br>
              <a:rPr lang="en-US" sz="2400" b="1">
                <a:solidFill>
                  <a:srgbClr val="00B0F0"/>
                </a:solidFill>
                <a:latin typeface="Arial" pitchFamily="34" charset="0"/>
                <a:cs typeface="Arial" pitchFamily="34" charset="0"/>
                <a:sym typeface="Wingdings" panose="05000000000000000000" pitchFamily="2" charset="2"/>
              </a:rPr>
            </a:br>
            <a:r>
              <a:rPr lang="en-US" sz="2400" b="1">
                <a:solidFill>
                  <a:srgbClr val="00B0F0"/>
                </a:solidFill>
                <a:latin typeface="Arial" pitchFamily="34" charset="0"/>
                <a:cs typeface="Arial" pitchFamily="34" charset="0"/>
                <a:sym typeface="Wingdings" panose="05000000000000000000" pitchFamily="2" charset="2"/>
              </a:rPr>
              <a:t>and Privacy</a:t>
            </a:r>
            <a:endParaRPr kumimoji="0" lang="en-US" sz="2400" b="1" i="0" u="none" strike="noStrike" cap="none" normalizeH="0" baseline="0">
              <a:ln>
                <a:noFill/>
              </a:ln>
              <a:solidFill>
                <a:srgbClr val="00B0F0"/>
              </a:solidFill>
              <a:effectLst/>
              <a:latin typeface="Arial" pitchFamily="34" charset="0"/>
              <a:cs typeface="Arial" pitchFamily="34" charset="0"/>
            </a:endParaRPr>
          </a:p>
        </p:txBody>
      </p:sp>
    </p:spTree>
    <p:extLst>
      <p:ext uri="{BB962C8B-B14F-4D97-AF65-F5344CB8AC3E}">
        <p14:creationId xmlns:p14="http://schemas.microsoft.com/office/powerpoint/2010/main" val="25908742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grpId="0" nodeType="clickEffect">
                                  <p:stCondLst>
                                    <p:cond delay="0"/>
                                  </p:stCondLst>
                                  <p:childTnLst>
                                    <p:animClr clrSpc="hsl" dir="cw">
                                      <p:cBhvr override="childStyle">
                                        <p:cTn id="18" dur="500" fill="hold"/>
                                        <p:tgtEl>
                                          <p:spTgt spid="42"/>
                                        </p:tgtEl>
                                        <p:attrNameLst>
                                          <p:attrName>style.color</p:attrName>
                                        </p:attrNameLst>
                                      </p:cBhvr>
                                      <p:by>
                                        <p:hsl h="7200000" s="0" l="0"/>
                                      </p:by>
                                    </p:animClr>
                                    <p:animClr clrSpc="hsl" dir="cw">
                                      <p:cBhvr>
                                        <p:cTn id="19" dur="500" fill="hold"/>
                                        <p:tgtEl>
                                          <p:spTgt spid="42"/>
                                        </p:tgtEl>
                                        <p:attrNameLst>
                                          <p:attrName>fillcolor</p:attrName>
                                        </p:attrNameLst>
                                      </p:cBhvr>
                                      <p:by>
                                        <p:hsl h="7200000" s="0" l="0"/>
                                      </p:by>
                                    </p:animClr>
                                    <p:animClr clrSpc="hsl" dir="cw">
                                      <p:cBhvr>
                                        <p:cTn id="20" dur="500" fill="hold"/>
                                        <p:tgtEl>
                                          <p:spTgt spid="42"/>
                                        </p:tgtEl>
                                        <p:attrNameLst>
                                          <p:attrName>stroke.color</p:attrName>
                                        </p:attrNameLst>
                                      </p:cBhvr>
                                      <p:by>
                                        <p:hsl h="7200000" s="0" l="0"/>
                                      </p:by>
                                    </p:animClr>
                                    <p:set>
                                      <p:cBhvr>
                                        <p:cTn id="21" dur="500" fill="hold"/>
                                        <p:tgtEl>
                                          <p:spTgt spid="42"/>
                                        </p:tgtEl>
                                        <p:attrNameLst>
                                          <p:attrName>fill.type</p:attrName>
                                        </p:attrNameLst>
                                      </p:cBhvr>
                                      <p:to>
                                        <p:strVal val="solid"/>
                                      </p:to>
                                    </p:set>
                                  </p:childTnLst>
                                </p:cTn>
                              </p:par>
                              <p:par>
                                <p:cTn id="22" presetID="21" presetClass="emph" presetSubtype="0" fill="hold" grpId="0" nodeType="withEffect">
                                  <p:stCondLst>
                                    <p:cond delay="0"/>
                                  </p:stCondLst>
                                  <p:childTnLst>
                                    <p:animClr clrSpc="hsl" dir="cw">
                                      <p:cBhvr override="childStyle">
                                        <p:cTn id="23" dur="500" fill="hold"/>
                                        <p:tgtEl>
                                          <p:spTgt spid="43"/>
                                        </p:tgtEl>
                                        <p:attrNameLst>
                                          <p:attrName>style.color</p:attrName>
                                        </p:attrNameLst>
                                      </p:cBhvr>
                                      <p:by>
                                        <p:hsl h="7200000" s="0" l="0"/>
                                      </p:by>
                                    </p:animClr>
                                    <p:animClr clrSpc="hsl" dir="cw">
                                      <p:cBhvr>
                                        <p:cTn id="24" dur="500" fill="hold"/>
                                        <p:tgtEl>
                                          <p:spTgt spid="43"/>
                                        </p:tgtEl>
                                        <p:attrNameLst>
                                          <p:attrName>fillcolor</p:attrName>
                                        </p:attrNameLst>
                                      </p:cBhvr>
                                      <p:by>
                                        <p:hsl h="7200000" s="0" l="0"/>
                                      </p:by>
                                    </p:animClr>
                                    <p:animClr clrSpc="hsl" dir="cw">
                                      <p:cBhvr>
                                        <p:cTn id="25" dur="500" fill="hold"/>
                                        <p:tgtEl>
                                          <p:spTgt spid="43"/>
                                        </p:tgtEl>
                                        <p:attrNameLst>
                                          <p:attrName>stroke.color</p:attrName>
                                        </p:attrNameLst>
                                      </p:cBhvr>
                                      <p:by>
                                        <p:hsl h="7200000" s="0" l="0"/>
                                      </p:by>
                                    </p:animClr>
                                    <p:set>
                                      <p:cBhvr>
                                        <p:cTn id="26" dur="500" fill="hold"/>
                                        <p:tgtEl>
                                          <p:spTgt spid="43"/>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1" presetClass="emph" presetSubtype="0" fill="hold" grpId="0" nodeType="clickEffect">
                                  <p:stCondLst>
                                    <p:cond delay="0"/>
                                  </p:stCondLst>
                                  <p:childTnLst>
                                    <p:animClr clrSpc="hsl" dir="cw">
                                      <p:cBhvr override="childStyle">
                                        <p:cTn id="30" dur="500" fill="hold"/>
                                        <p:tgtEl>
                                          <p:spTgt spid="54"/>
                                        </p:tgtEl>
                                        <p:attrNameLst>
                                          <p:attrName>style.color</p:attrName>
                                        </p:attrNameLst>
                                      </p:cBhvr>
                                      <p:by>
                                        <p:hsl h="7200000" s="0" l="0"/>
                                      </p:by>
                                    </p:animClr>
                                    <p:animClr clrSpc="hsl" dir="cw">
                                      <p:cBhvr>
                                        <p:cTn id="31" dur="500" fill="hold"/>
                                        <p:tgtEl>
                                          <p:spTgt spid="54"/>
                                        </p:tgtEl>
                                        <p:attrNameLst>
                                          <p:attrName>fillcolor</p:attrName>
                                        </p:attrNameLst>
                                      </p:cBhvr>
                                      <p:by>
                                        <p:hsl h="7200000" s="0" l="0"/>
                                      </p:by>
                                    </p:animClr>
                                    <p:animClr clrSpc="hsl" dir="cw">
                                      <p:cBhvr>
                                        <p:cTn id="32" dur="500" fill="hold"/>
                                        <p:tgtEl>
                                          <p:spTgt spid="54"/>
                                        </p:tgtEl>
                                        <p:attrNameLst>
                                          <p:attrName>stroke.color</p:attrName>
                                        </p:attrNameLst>
                                      </p:cBhvr>
                                      <p:by>
                                        <p:hsl h="7200000" s="0" l="0"/>
                                      </p:by>
                                    </p:animClr>
                                    <p:set>
                                      <p:cBhvr>
                                        <p:cTn id="33" dur="500" fill="hold"/>
                                        <p:tgtEl>
                                          <p:spTgt spid="54"/>
                                        </p:tgtEl>
                                        <p:attrNameLst>
                                          <p:attrName>fill.type</p:attrName>
                                        </p:attrNameLst>
                                      </p:cBhvr>
                                      <p:to>
                                        <p:strVal val="solid"/>
                                      </p:to>
                                    </p:set>
                                  </p:childTnLst>
                                </p:cTn>
                              </p:par>
                              <p:par>
                                <p:cTn id="34" presetID="21" presetClass="emph" presetSubtype="0" fill="hold" grpId="0" nodeType="withEffect">
                                  <p:stCondLst>
                                    <p:cond delay="0"/>
                                  </p:stCondLst>
                                  <p:childTnLst>
                                    <p:animClr clrSpc="hsl" dir="cw">
                                      <p:cBhvr override="childStyle">
                                        <p:cTn id="35" dur="500" fill="hold"/>
                                        <p:tgtEl>
                                          <p:spTgt spid="58"/>
                                        </p:tgtEl>
                                        <p:attrNameLst>
                                          <p:attrName>style.color</p:attrName>
                                        </p:attrNameLst>
                                      </p:cBhvr>
                                      <p:by>
                                        <p:hsl h="7200000" s="0" l="0"/>
                                      </p:by>
                                    </p:animClr>
                                    <p:animClr clrSpc="hsl" dir="cw">
                                      <p:cBhvr>
                                        <p:cTn id="36" dur="500" fill="hold"/>
                                        <p:tgtEl>
                                          <p:spTgt spid="58"/>
                                        </p:tgtEl>
                                        <p:attrNameLst>
                                          <p:attrName>fillcolor</p:attrName>
                                        </p:attrNameLst>
                                      </p:cBhvr>
                                      <p:by>
                                        <p:hsl h="7200000" s="0" l="0"/>
                                      </p:by>
                                    </p:animClr>
                                    <p:animClr clrSpc="hsl" dir="cw">
                                      <p:cBhvr>
                                        <p:cTn id="37" dur="500" fill="hold"/>
                                        <p:tgtEl>
                                          <p:spTgt spid="58"/>
                                        </p:tgtEl>
                                        <p:attrNameLst>
                                          <p:attrName>stroke.color</p:attrName>
                                        </p:attrNameLst>
                                      </p:cBhvr>
                                      <p:by>
                                        <p:hsl h="7200000" s="0" l="0"/>
                                      </p:by>
                                    </p:animClr>
                                    <p:set>
                                      <p:cBhvr>
                                        <p:cTn id="38" dur="500" fill="hold"/>
                                        <p:tgtEl>
                                          <p:spTgt spid="5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54" grpId="0" animBg="1"/>
      <p:bldP spid="58" grpId="0" animBg="1"/>
      <p:bldP spid="81"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BE2E73C4-1B3B-41E9-81DF-810284FA2151}" type="datetime1">
              <a:rPr lang="en-US"/>
              <a:pPr>
                <a:defRPr/>
              </a:pPr>
              <a:t>2/11/2020</a:t>
            </a:fld>
            <a:endParaRPr lang="en-US" altLang="en-US"/>
          </a:p>
        </p:txBody>
      </p:sp>
      <p:sp>
        <p:nvSpPr>
          <p:cNvPr id="7" name="Slide Number Placeholder 5"/>
          <p:cNvSpPr>
            <a:spLocks noGrp="1"/>
          </p:cNvSpPr>
          <p:nvPr>
            <p:ph type="sldNum" sz="quarter" idx="12"/>
          </p:nvPr>
        </p:nvSpPr>
        <p:spPr/>
        <p:txBody>
          <a:bodyPr/>
          <a:lstStyle/>
          <a:p>
            <a:pPr>
              <a:defRPr/>
            </a:pPr>
            <a:fld id="{95CB821B-50C0-4251-8504-FE2A0223D9B6}" type="slidenum">
              <a:rPr lang="he-IL" altLang="en-US"/>
              <a:pPr>
                <a:defRPr/>
              </a:pPr>
              <a:t>36</a:t>
            </a:fld>
            <a:endParaRPr lang="en-US" altLang="en-US"/>
          </a:p>
        </p:txBody>
      </p:sp>
      <p:sp>
        <p:nvSpPr>
          <p:cNvPr id="83974" name="Rectangle 3"/>
          <p:cNvSpPr>
            <a:spLocks noGrp="1" noChangeArrowheads="1"/>
          </p:cNvSpPr>
          <p:nvPr>
            <p:ph type="title"/>
          </p:nvPr>
        </p:nvSpPr>
        <p:spPr>
          <a:xfrm>
            <a:off x="546100" y="233363"/>
            <a:ext cx="7772400" cy="67929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err="1"/>
              <a:t>Privacy&amp;Efficiency</a:t>
            </a:r>
            <a:r>
              <a:rPr lang="en-GB" altLang="en-US" sz="3800"/>
              <a:t> w/ </a:t>
            </a:r>
            <a:r>
              <a:rPr lang="en-GB" altLang="en-US" sz="3800" err="1"/>
              <a:t>Merkle</a:t>
            </a:r>
            <a:r>
              <a:rPr lang="en-GB" altLang="en-US" sz="3800"/>
              <a:t> Tree</a:t>
            </a:r>
          </a:p>
        </p:txBody>
      </p:sp>
      <p:sp>
        <p:nvSpPr>
          <p:cNvPr id="1393668" name="Rectangle 4"/>
          <p:cNvSpPr>
            <a:spLocks noGrp="1" noChangeArrowheads="1"/>
          </p:cNvSpPr>
          <p:nvPr>
            <p:ph type="body" idx="1"/>
          </p:nvPr>
        </p:nvSpPr>
        <p:spPr>
          <a:xfrm>
            <a:off x="549275" y="820738"/>
            <a:ext cx="8199438" cy="329963"/>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700"/>
          </a:p>
        </p:txBody>
      </p:sp>
      <p:grpSp>
        <p:nvGrpSpPr>
          <p:cNvPr id="4" name="Group 3"/>
          <p:cNvGrpSpPr/>
          <p:nvPr/>
        </p:nvGrpSpPr>
        <p:grpSpPr>
          <a:xfrm>
            <a:off x="852333" y="2162072"/>
            <a:ext cx="1523689" cy="536482"/>
            <a:chOff x="1268361" y="3942617"/>
            <a:chExt cx="914400" cy="585138"/>
          </a:xfrm>
        </p:grpSpPr>
        <p:sp>
          <p:nvSpPr>
            <p:cNvPr id="2" name="Snip Same Side Corner Rectangle 1"/>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590812" y="3942617"/>
                  <a:ext cx="267897" cy="503536"/>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1590812" y="3942617"/>
                  <a:ext cx="267897" cy="503536"/>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1808660" y="3263527"/>
            <a:ext cx="1523689" cy="570271"/>
            <a:chOff x="1268361" y="3905763"/>
            <a:chExt cx="914400" cy="621992"/>
          </a:xfrm>
        </p:grpSpPr>
        <p:sp>
          <p:nvSpPr>
            <p:cNvPr id="11" name="Snip Same Side Corner Rectangle 1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flipH="1">
                  <a:off x="1489666" y="3905763"/>
                  <a:ext cx="471669" cy="503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flipH="1">
                  <a:off x="1489666" y="3905763"/>
                  <a:ext cx="471669" cy="503536"/>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2806963" y="2176468"/>
            <a:ext cx="1523689" cy="528532"/>
            <a:chOff x="1268361" y="3951288"/>
            <a:chExt cx="914400" cy="576467"/>
          </a:xfrm>
        </p:grpSpPr>
        <p:sp>
          <p:nvSpPr>
            <p:cNvPr id="14" name="Snip Same Side Corner Rectangle 13"/>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1581163" y="3963780"/>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15" name="TextBox 14"/>
                <p:cNvSpPr txBox="1">
                  <a:spLocks noRot="1" noChangeAspect="1" noMove="1" noResize="1" noEditPoints="1" noAdjustHandles="1" noChangeArrowheads="1" noChangeShapeType="1" noTextEdit="1"/>
                </p:cNvSpPr>
                <p:nvPr/>
              </p:nvSpPr>
              <p:spPr>
                <a:xfrm>
                  <a:off x="1581163" y="3963780"/>
                  <a:ext cx="267897" cy="503536"/>
                </a:xfrm>
                <a:prstGeom prst="rect">
                  <a:avLst/>
                </a:prstGeom>
                <a:blipFill>
                  <a:blip r:embed="rId5"/>
                  <a:stretch>
                    <a:fillRect/>
                  </a:stretch>
                </a:blipFill>
              </p:spPr>
              <p:txBody>
                <a:bodyPr/>
                <a:lstStyle/>
                <a:p>
                  <a:r>
                    <a:rPr lang="en-US">
                      <a:noFill/>
                    </a:rPr>
                    <a:t> </a:t>
                  </a:r>
                </a:p>
              </p:txBody>
            </p:sp>
          </mc:Fallback>
        </mc:AlternateContent>
      </p:grpSp>
      <p:grpSp>
        <p:nvGrpSpPr>
          <p:cNvPr id="22" name="Group 21"/>
          <p:cNvGrpSpPr/>
          <p:nvPr/>
        </p:nvGrpSpPr>
        <p:grpSpPr>
          <a:xfrm>
            <a:off x="7086855" y="2164997"/>
            <a:ext cx="1523688" cy="528532"/>
            <a:chOff x="1268361" y="3951288"/>
            <a:chExt cx="914400" cy="576467"/>
          </a:xfrm>
        </p:grpSpPr>
        <p:sp>
          <p:nvSpPr>
            <p:cNvPr id="23" name="Snip Same Side Corner Rectangle 22"/>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1584901" y="3957417"/>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24" name="TextBox 23"/>
                <p:cNvSpPr txBox="1">
                  <a:spLocks noRot="1" noChangeAspect="1" noMove="1" noResize="1" noEditPoints="1" noAdjustHandles="1" noChangeArrowheads="1" noChangeShapeType="1" noTextEdit="1"/>
                </p:cNvSpPr>
                <p:nvPr/>
              </p:nvSpPr>
              <p:spPr>
                <a:xfrm>
                  <a:off x="1584901" y="3957417"/>
                  <a:ext cx="267897" cy="503536"/>
                </a:xfrm>
                <a:prstGeom prst="rect">
                  <a:avLst/>
                </a:prstGeom>
                <a:blipFill>
                  <a:blip r:embed="rId6"/>
                  <a:stretch>
                    <a:fillRect/>
                  </a:stretch>
                </a:blipFill>
              </p:spPr>
              <p:txBody>
                <a:bodyPr/>
                <a:lstStyle/>
                <a:p>
                  <a:r>
                    <a:rPr lang="en-US">
                      <a:noFill/>
                    </a:rPr>
                    <a:t> </a:t>
                  </a:r>
                </a:p>
              </p:txBody>
            </p:sp>
          </mc:Fallback>
        </mc:AlternateContent>
      </p:grpSp>
      <p:grpSp>
        <p:nvGrpSpPr>
          <p:cNvPr id="25" name="Group 24"/>
          <p:cNvGrpSpPr/>
          <p:nvPr/>
        </p:nvGrpSpPr>
        <p:grpSpPr>
          <a:xfrm>
            <a:off x="4761593" y="2160945"/>
            <a:ext cx="1523689" cy="528531"/>
            <a:chOff x="1268361" y="3951288"/>
            <a:chExt cx="914400" cy="576467"/>
          </a:xfrm>
        </p:grpSpPr>
        <p:sp>
          <p:nvSpPr>
            <p:cNvPr id="26" name="Snip Same Side Corner Rectangle 2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7" name="TextBox 26"/>
                <p:cNvSpPr txBox="1"/>
                <p:nvPr/>
              </p:nvSpPr>
              <p:spPr>
                <a:xfrm>
                  <a:off x="1581598" y="396185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27" name="TextBox 26"/>
                <p:cNvSpPr txBox="1">
                  <a:spLocks noRot="1" noChangeAspect="1" noMove="1" noResize="1" noEditPoints="1" noAdjustHandles="1" noChangeArrowheads="1" noChangeShapeType="1" noTextEdit="1"/>
                </p:cNvSpPr>
                <p:nvPr/>
              </p:nvSpPr>
              <p:spPr>
                <a:xfrm>
                  <a:off x="1581598" y="3961859"/>
                  <a:ext cx="267897" cy="503536"/>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Rectangle 34"/>
              <p:cNvSpPr/>
              <p:nvPr/>
            </p:nvSpPr>
            <p:spPr bwMode="auto">
              <a:xfrm>
                <a:off x="852331" y="178547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bwMode="auto">
              <a:xfrm>
                <a:off x="852331" y="1785472"/>
                <a:ext cx="761845" cy="382600"/>
              </a:xfrm>
              <a:prstGeom prst="rect">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bwMode="auto">
              <a:xfrm>
                <a:off x="1591940" y="178881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9" name="Rectangle 38"/>
              <p:cNvSpPr>
                <a:spLocks noRot="1" noChangeAspect="1" noMove="1" noResize="1" noEditPoints="1" noAdjustHandles="1" noChangeArrowheads="1" noChangeShapeType="1" noTextEdit="1"/>
              </p:cNvSpPr>
              <p:nvPr/>
            </p:nvSpPr>
            <p:spPr bwMode="auto">
              <a:xfrm>
                <a:off x="1591940" y="1788811"/>
                <a:ext cx="761845" cy="382600"/>
              </a:xfrm>
              <a:prstGeom prst="rect">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2801494" y="180721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3</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2801494" y="1807212"/>
                <a:ext cx="761845" cy="382600"/>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3541103" y="181055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4</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3541103" y="1810551"/>
                <a:ext cx="761845" cy="382600"/>
              </a:xfrm>
              <a:prstGeom prst="rect">
                <a:avLst/>
              </a:prstGeom>
              <a:blipFill>
                <a:blip r:embed="rId10"/>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4746686" y="1747041"/>
                <a:ext cx="761845" cy="382600"/>
              </a:xfrm>
              <a:prstGeom prst="rect">
                <a:avLst/>
              </a:prstGeom>
              <a:pattFill prst="ltHorz">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5</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4746686" y="1747041"/>
                <a:ext cx="761845" cy="382600"/>
              </a:xfrm>
              <a:prstGeom prst="rect">
                <a:avLst/>
              </a:prstGeom>
              <a:blipFill>
                <a:blip r:embed="rId11"/>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bwMode="auto">
              <a:xfrm>
                <a:off x="5508614" y="1741826"/>
                <a:ext cx="761845" cy="382600"/>
              </a:xfrm>
              <a:prstGeom prst="rect">
                <a:avLst/>
              </a:prstGeom>
              <a:pattFill prst="ltVert">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6</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3" name="Rectangle 42"/>
              <p:cNvSpPr>
                <a:spLocks noRot="1" noChangeAspect="1" noMove="1" noResize="1" noEditPoints="1" noAdjustHandles="1" noChangeArrowheads="1" noChangeShapeType="1" noTextEdit="1"/>
              </p:cNvSpPr>
              <p:nvPr/>
            </p:nvSpPr>
            <p:spPr bwMode="auto">
              <a:xfrm>
                <a:off x="5508614" y="1741826"/>
                <a:ext cx="761845" cy="382600"/>
              </a:xfrm>
              <a:prstGeom prst="rect">
                <a:avLst/>
              </a:prstGeom>
              <a:blipFill>
                <a:blip r:embed="rId1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bwMode="auto">
              <a:xfrm>
                <a:off x="7087620" y="1793865"/>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7</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7087620" y="1793865"/>
                <a:ext cx="761845" cy="382600"/>
              </a:xfrm>
              <a:prstGeom prst="rect">
                <a:avLst/>
              </a:prstGeom>
              <a:blipFill>
                <a:blip r:embed="rId1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bwMode="auto">
              <a:xfrm>
                <a:off x="7827229" y="1797204"/>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8</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bwMode="auto">
              <a:xfrm>
                <a:off x="7827229" y="1797204"/>
                <a:ext cx="761845" cy="382600"/>
              </a:xfrm>
              <a:prstGeom prst="rect">
                <a:avLst/>
              </a:prstGeom>
              <a:blipFill>
                <a:blip r:embed="rId1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bwMode="auto">
              <a:xfrm>
                <a:off x="1831730" y="292861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1831730" y="2928610"/>
                <a:ext cx="761845" cy="382600"/>
              </a:xfrm>
              <a:prstGeom prst="rect">
                <a:avLst/>
              </a:prstGeom>
              <a:blipFill>
                <a:blip r:embed="rId15"/>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bwMode="auto">
              <a:xfrm>
                <a:off x="2593575" y="2928611"/>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bwMode="auto">
              <a:xfrm>
                <a:off x="2593575" y="2928611"/>
                <a:ext cx="739609" cy="376656"/>
              </a:xfrm>
              <a:prstGeom prst="rect">
                <a:avLst/>
              </a:prstGeom>
              <a:blipFill>
                <a:blip r:embed="rId16"/>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0" name="Group 49"/>
          <p:cNvGrpSpPr/>
          <p:nvPr/>
        </p:nvGrpSpPr>
        <p:grpSpPr>
          <a:xfrm>
            <a:off x="5898880" y="3305269"/>
            <a:ext cx="1523689" cy="528532"/>
            <a:chOff x="1268361" y="3951288"/>
            <a:chExt cx="914400" cy="576467"/>
          </a:xfrm>
        </p:grpSpPr>
        <p:sp>
          <p:nvSpPr>
            <p:cNvPr id="51" name="Snip Same Side Corner Rectangle 5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2" name="TextBox 51"/>
                <p:cNvSpPr txBox="1"/>
                <p:nvPr/>
              </p:nvSpPr>
              <p:spPr>
                <a:xfrm>
                  <a:off x="1605458" y="3966823"/>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52" name="TextBox 51"/>
                <p:cNvSpPr txBox="1">
                  <a:spLocks noRot="1" noChangeAspect="1" noMove="1" noResize="1" noEditPoints="1" noAdjustHandles="1" noChangeArrowheads="1" noChangeShapeType="1" noTextEdit="1"/>
                </p:cNvSpPr>
                <p:nvPr/>
              </p:nvSpPr>
              <p:spPr>
                <a:xfrm>
                  <a:off x="1605458" y="3966823"/>
                  <a:ext cx="267897" cy="503536"/>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Rectangle 52"/>
              <p:cNvSpPr/>
              <p:nvPr/>
            </p:nvSpPr>
            <p:spPr bwMode="auto">
              <a:xfrm>
                <a:off x="5921950" y="292861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56</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bwMode="auto">
              <a:xfrm>
                <a:off x="5921950" y="2928610"/>
                <a:ext cx="761845" cy="382600"/>
              </a:xfrm>
              <a:prstGeom prst="rect">
                <a:avLst/>
              </a:prstGeom>
              <a:blipFill>
                <a:blip r:embed="rId17"/>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bwMode="auto">
              <a:xfrm>
                <a:off x="6683795" y="2928611"/>
                <a:ext cx="739609" cy="376656"/>
              </a:xfrm>
              <a:prstGeom prst="rect">
                <a:avLst/>
              </a:prstGeom>
              <a:pattFill prst="ltVert">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78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bwMode="auto">
              <a:xfrm>
                <a:off x="6683795" y="2928611"/>
                <a:ext cx="739609" cy="376656"/>
              </a:xfrm>
              <a:prstGeom prst="rect">
                <a:avLst/>
              </a:prstGeom>
              <a:blipFill>
                <a:blip r:embed="rId18"/>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5" name="Group 54"/>
          <p:cNvGrpSpPr/>
          <p:nvPr/>
        </p:nvGrpSpPr>
        <p:grpSpPr>
          <a:xfrm>
            <a:off x="3862550" y="4063454"/>
            <a:ext cx="1523689" cy="528533"/>
            <a:chOff x="1268361" y="3951286"/>
            <a:chExt cx="914400" cy="576469"/>
          </a:xfrm>
        </p:grpSpPr>
        <p:sp>
          <p:nvSpPr>
            <p:cNvPr id="56" name="Snip Same Side Corner Rectangle 5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7" name="TextBox 56"/>
                <p:cNvSpPr txBox="1"/>
                <p:nvPr/>
              </p:nvSpPr>
              <p:spPr>
                <a:xfrm flipH="1">
                  <a:off x="1489666" y="3951286"/>
                  <a:ext cx="436617" cy="503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57" name="TextBox 56"/>
                <p:cNvSpPr txBox="1">
                  <a:spLocks noRot="1" noChangeAspect="1" noMove="1" noResize="1" noEditPoints="1" noAdjustHandles="1" noChangeArrowheads="1" noChangeShapeType="1" noTextEdit="1"/>
                </p:cNvSpPr>
                <p:nvPr/>
              </p:nvSpPr>
              <p:spPr>
                <a:xfrm flipH="1">
                  <a:off x="1489666" y="3951286"/>
                  <a:ext cx="436617" cy="503536"/>
                </a:xfrm>
                <a:prstGeom prst="rect">
                  <a:avLst/>
                </a:prstGeom>
                <a:blipFill>
                  <a:blip r:embed="rId1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Rectangle 57"/>
              <p:cNvSpPr/>
              <p:nvPr/>
            </p:nvSpPr>
            <p:spPr bwMode="auto">
              <a:xfrm>
                <a:off x="3885620" y="3686802"/>
                <a:ext cx="761845" cy="382600"/>
              </a:xfrm>
              <a:prstGeom prst="rect">
                <a:avLst/>
              </a:prstGeom>
              <a:pattFill prst="ltVert">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bwMode="auto">
              <a:xfrm>
                <a:off x="3885620" y="3686802"/>
                <a:ext cx="761845" cy="382600"/>
              </a:xfrm>
              <a:prstGeom prst="rect">
                <a:avLst/>
              </a:prstGeom>
              <a:blipFill>
                <a:blip r:embed="rId20"/>
                <a:stretch>
                  <a:fillRect b="-153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bwMode="auto">
              <a:xfrm>
                <a:off x="4647465" y="3686803"/>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bwMode="auto">
              <a:xfrm>
                <a:off x="4647465" y="3686803"/>
                <a:ext cx="739609" cy="376656"/>
              </a:xfrm>
              <a:prstGeom prst="rect">
                <a:avLst/>
              </a:prstGeom>
              <a:blipFill>
                <a:blip r:embed="rId21"/>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bwMode="auto">
              <a:xfrm>
                <a:off x="2464897" y="4906323"/>
                <a:ext cx="4364994" cy="430202"/>
              </a:xfrm>
              <a:prstGeom prst="rect">
                <a:avLst/>
              </a:prstGeom>
              <a:pattFill prst="ltVert">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18</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𝑀𝐷</m:t>
                          </m:r>
                        </m:sup>
                      </m:s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8</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58</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0" name="Rectangle 59"/>
              <p:cNvSpPr>
                <a:spLocks noRot="1" noChangeAspect="1" noMove="1" noResize="1" noEditPoints="1" noAdjustHandles="1" noChangeArrowheads="1" noChangeShapeType="1" noTextEdit="1"/>
              </p:cNvSpPr>
              <p:nvPr/>
            </p:nvSpPr>
            <p:spPr bwMode="auto">
              <a:xfrm>
                <a:off x="2464897" y="4906323"/>
                <a:ext cx="4364994" cy="430202"/>
              </a:xfrm>
              <a:prstGeom prst="rect">
                <a:avLst/>
              </a:prstGeom>
              <a:blipFill>
                <a:blip r:embed="rId2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7" name="Straight Arrow Connector 36"/>
          <p:cNvCxnSpPr>
            <a:endCxn id="48" idx="0"/>
          </p:cNvCxnSpPr>
          <p:nvPr/>
        </p:nvCxnSpPr>
        <p:spPr bwMode="auto">
          <a:xfrm>
            <a:off x="2154869" y="2689480"/>
            <a:ext cx="57784" cy="2391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a:endCxn id="49" idx="0"/>
          </p:cNvCxnSpPr>
          <p:nvPr/>
        </p:nvCxnSpPr>
        <p:spPr bwMode="auto">
          <a:xfrm>
            <a:off x="2963380" y="2575634"/>
            <a:ext cx="0" cy="3529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a:endCxn id="53" idx="0"/>
          </p:cNvCxnSpPr>
          <p:nvPr/>
        </p:nvCxnSpPr>
        <p:spPr bwMode="auto">
          <a:xfrm>
            <a:off x="6122185" y="2558002"/>
            <a:ext cx="180688" cy="3706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65" name="Straight Arrow Connector 1393664"/>
          <p:cNvCxnSpPr>
            <a:endCxn id="54" idx="0"/>
          </p:cNvCxnSpPr>
          <p:nvPr/>
        </p:nvCxnSpPr>
        <p:spPr bwMode="auto">
          <a:xfrm flipH="1">
            <a:off x="7053600" y="2558002"/>
            <a:ext cx="174483" cy="3706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0" name="Straight Arrow Connector 1393669"/>
          <p:cNvCxnSpPr>
            <a:endCxn id="58" idx="1"/>
          </p:cNvCxnSpPr>
          <p:nvPr/>
        </p:nvCxnSpPr>
        <p:spPr bwMode="auto">
          <a:xfrm>
            <a:off x="3157759" y="3686802"/>
            <a:ext cx="727861" cy="1913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2" name="Straight Arrow Connector 1393671"/>
          <p:cNvCxnSpPr>
            <a:endCxn id="59" idx="3"/>
          </p:cNvCxnSpPr>
          <p:nvPr/>
        </p:nvCxnSpPr>
        <p:spPr bwMode="auto">
          <a:xfrm flipH="1">
            <a:off x="5387074" y="3738149"/>
            <a:ext cx="539695" cy="1369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4" name="Straight Arrow Connector 1393673"/>
          <p:cNvCxnSpPr>
            <a:stCxn id="56" idx="3"/>
            <a:endCxn id="60" idx="0"/>
          </p:cNvCxnSpPr>
          <p:nvPr/>
        </p:nvCxnSpPr>
        <p:spPr bwMode="auto">
          <a:xfrm flipH="1">
            <a:off x="4624391" y="4591990"/>
            <a:ext cx="1" cy="331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9758936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fld id="{5E75CFB1-41D8-4112-85AF-AEE80768A7FC}" type="datetime1">
              <a:rPr lang="en-US"/>
              <a:pPr>
                <a:defRPr/>
              </a:pPr>
              <a:t>2/11/2020</a:t>
            </a:fld>
            <a:endParaRPr lang="en-US" altLang="en-US"/>
          </a:p>
        </p:txBody>
      </p:sp>
      <p:sp>
        <p:nvSpPr>
          <p:cNvPr id="35" name="Slide Number Placeholder 5"/>
          <p:cNvSpPr>
            <a:spLocks noGrp="1"/>
          </p:cNvSpPr>
          <p:nvPr>
            <p:ph type="sldNum" sz="quarter" idx="12"/>
          </p:nvPr>
        </p:nvSpPr>
        <p:spPr/>
        <p:txBody>
          <a:bodyPr/>
          <a:lstStyle/>
          <a:p>
            <a:pPr>
              <a:defRPr/>
            </a:pPr>
            <a:fld id="{87AC5389-A415-4063-AB31-783C30B6E145}" type="slidenum">
              <a:rPr lang="he-IL" altLang="en-US"/>
              <a:pPr>
                <a:defRPr/>
              </a:pPr>
              <a:t>37</a:t>
            </a:fld>
            <a:endParaRPr lang="en-US" altLang="en-US"/>
          </a:p>
        </p:txBody>
      </p:sp>
      <p:grpSp>
        <p:nvGrpSpPr>
          <p:cNvPr id="76805" name="Group 2"/>
          <p:cNvGrpSpPr>
            <a:grpSpLocks/>
          </p:cNvGrpSpPr>
          <p:nvPr/>
        </p:nvGrpSpPr>
        <p:grpSpPr bwMode="auto">
          <a:xfrm>
            <a:off x="2179411" y="4224786"/>
            <a:ext cx="3041650" cy="428625"/>
            <a:chOff x="1054" y="2795"/>
            <a:chExt cx="1916" cy="270"/>
          </a:xfrm>
        </p:grpSpPr>
        <p:sp>
          <p:nvSpPr>
            <p:cNvPr id="76825" name="Rectangle 3"/>
            <p:cNvSpPr>
              <a:spLocks noChangeArrowheads="1"/>
            </p:cNvSpPr>
            <p:nvPr/>
          </p:nvSpPr>
          <p:spPr bwMode="auto">
            <a:xfrm>
              <a:off x="1887" y="2795"/>
              <a:ext cx="724"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a:solidFill>
                    <a:srgbClr val="000000"/>
                  </a:solidFill>
                  <a:latin typeface="Times New Roman" pitchFamily="18" charset="0"/>
                  <a:cs typeface="Times New Roman" pitchFamily="18" charset="0"/>
                </a:rPr>
                <a:t>…</a:t>
              </a:r>
            </a:p>
          </p:txBody>
        </p:sp>
        <p:sp>
          <p:nvSpPr>
            <p:cNvPr id="76826" name="Rectangle 4"/>
            <p:cNvSpPr>
              <a:spLocks noChangeArrowheads="1"/>
            </p:cNvSpPr>
            <p:nvPr/>
          </p:nvSpPr>
          <p:spPr bwMode="auto">
            <a:xfrm>
              <a:off x="2611" y="2795"/>
              <a:ext cx="360"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x[l]</a:t>
              </a:r>
            </a:p>
          </p:txBody>
        </p:sp>
        <p:sp>
          <p:nvSpPr>
            <p:cNvPr id="76827" name="Rectangle 5"/>
            <p:cNvSpPr>
              <a:spLocks noChangeArrowheads="1"/>
            </p:cNvSpPr>
            <p:nvPr/>
          </p:nvSpPr>
          <p:spPr bwMode="auto">
            <a:xfrm>
              <a:off x="1459" y="2795"/>
              <a:ext cx="428"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x[2]</a:t>
              </a:r>
            </a:p>
          </p:txBody>
        </p:sp>
        <p:sp>
          <p:nvSpPr>
            <p:cNvPr id="76828" name="Rectangle 6"/>
            <p:cNvSpPr>
              <a:spLocks noChangeArrowheads="1"/>
            </p:cNvSpPr>
            <p:nvPr/>
          </p:nvSpPr>
          <p:spPr bwMode="auto">
            <a:xfrm>
              <a:off x="1054" y="2795"/>
              <a:ext cx="405"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x[1]</a:t>
              </a:r>
            </a:p>
          </p:txBody>
        </p:sp>
        <p:sp>
          <p:nvSpPr>
            <p:cNvPr id="76829" name="Line 7"/>
            <p:cNvSpPr>
              <a:spLocks noChangeShapeType="1"/>
            </p:cNvSpPr>
            <p:nvPr/>
          </p:nvSpPr>
          <p:spPr bwMode="auto">
            <a:xfrm>
              <a:off x="1054" y="2795"/>
              <a:ext cx="1917"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30" name="Line 8"/>
            <p:cNvSpPr>
              <a:spLocks noChangeShapeType="1"/>
            </p:cNvSpPr>
            <p:nvPr/>
          </p:nvSpPr>
          <p:spPr bwMode="auto">
            <a:xfrm>
              <a:off x="1054" y="3066"/>
              <a:ext cx="1917"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31" name="Line 9"/>
            <p:cNvSpPr>
              <a:spLocks noChangeShapeType="1"/>
            </p:cNvSpPr>
            <p:nvPr/>
          </p:nvSpPr>
          <p:spPr bwMode="auto">
            <a:xfrm>
              <a:off x="1054" y="2795"/>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32" name="Line 10"/>
            <p:cNvSpPr>
              <a:spLocks noChangeShapeType="1"/>
            </p:cNvSpPr>
            <p:nvPr/>
          </p:nvSpPr>
          <p:spPr bwMode="auto">
            <a:xfrm>
              <a:off x="1459" y="2795"/>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33" name="Line 11"/>
            <p:cNvSpPr>
              <a:spLocks noChangeShapeType="1"/>
            </p:cNvSpPr>
            <p:nvPr/>
          </p:nvSpPr>
          <p:spPr bwMode="auto">
            <a:xfrm>
              <a:off x="1887" y="2795"/>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34" name="Line 12"/>
            <p:cNvSpPr>
              <a:spLocks noChangeShapeType="1"/>
            </p:cNvSpPr>
            <p:nvPr/>
          </p:nvSpPr>
          <p:spPr bwMode="auto">
            <a:xfrm>
              <a:off x="2971" y="2795"/>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35" name="Line 13"/>
            <p:cNvSpPr>
              <a:spLocks noChangeShapeType="1"/>
            </p:cNvSpPr>
            <p:nvPr/>
          </p:nvSpPr>
          <p:spPr bwMode="auto">
            <a:xfrm>
              <a:off x="2611" y="2795"/>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6806" name="Rectangle 14"/>
          <p:cNvSpPr>
            <a:spLocks noGrp="1" noChangeArrowheads="1"/>
          </p:cNvSpPr>
          <p:nvPr>
            <p:ph type="title"/>
          </p:nvPr>
        </p:nvSpPr>
        <p:spPr>
          <a:xfrm>
            <a:off x="381000" y="304800"/>
            <a:ext cx="8181975" cy="67929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a:t> MD: VIL CRHF from FIL CRHF</a:t>
            </a:r>
          </a:p>
        </p:txBody>
      </p:sp>
      <p:sp>
        <p:nvSpPr>
          <p:cNvPr id="76807" name="Rectangle 15"/>
          <p:cNvSpPr>
            <a:spLocks noGrp="1" noChangeArrowheads="1"/>
          </p:cNvSpPr>
          <p:nvPr>
            <p:ph type="body" idx="1"/>
          </p:nvPr>
        </p:nvSpPr>
        <p:spPr>
          <a:xfrm>
            <a:off x="236538" y="1044575"/>
            <a:ext cx="8591550" cy="2944012"/>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The </a:t>
            </a:r>
            <a:r>
              <a:rPr lang="en-GB" altLang="en-US" sz="2200" err="1"/>
              <a:t>Merkle-Damgard</a:t>
            </a:r>
            <a:r>
              <a:rPr lang="en-GB" altLang="en-US" sz="2200"/>
              <a:t> construction of VIL from FIL CRHF</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1</a:t>
            </a:r>
            <a:r>
              <a:rPr lang="en-GB" altLang="en-US" sz="2200" baseline="30000"/>
              <a:t>st</a:t>
            </a:r>
            <a:r>
              <a:rPr lang="en-GB" altLang="en-US" sz="2200"/>
              <a:t> Idea: use iterative process, compressing block by block</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Let the input </a:t>
            </a:r>
            <a:r>
              <a:rPr lang="en-GB" altLang="en-US" sz="2200" i="1">
                <a:latin typeface="Times New Roman" pitchFamily="18" charset="0"/>
                <a:cs typeface="Times New Roman" pitchFamily="18" charset="0"/>
              </a:rPr>
              <a:t>x=x[0]||x[1]||… </a:t>
            </a:r>
            <a:r>
              <a:rPr lang="en-GB" altLang="en-US" sz="2200"/>
              <a:t>where </a:t>
            </a:r>
            <a:r>
              <a:rPr lang="en-GB" altLang="en-US" sz="2200" i="1">
                <a:latin typeface="Times New Roman" pitchFamily="18" charset="0"/>
                <a:cs typeface="Times New Roman" pitchFamily="18" charset="0"/>
              </a:rPr>
              <a:t>|x[</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]|=L</a:t>
            </a:r>
            <a:endParaRPr lang="en-GB" altLang="en-US" sz="2200"/>
          </a:p>
          <a:p>
            <a:pPr marL="741363" lvl="1" indent="-284163" defTabSz="449263"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Pad the last block if necessary</a:t>
            </a:r>
            <a:r>
              <a:rPr lang="en-GB" altLang="en-US" sz="2400"/>
              <a:t> </a:t>
            </a:r>
            <a:r>
              <a:rPr lang="en-GB" altLang="en-US" sz="1800"/>
              <a:t>[how? how to remove? later…]</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For </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=0,1,..l, </a:t>
            </a:r>
            <a:r>
              <a:rPr lang="en-GB" altLang="en-US" sz="2200"/>
              <a:t>let </a:t>
            </a:r>
            <a:r>
              <a:rPr lang="en-GB" altLang="en-US" sz="2200" i="1" err="1">
                <a:latin typeface="Times New Roman" pitchFamily="18" charset="0"/>
                <a:cs typeface="Times New Roman" pitchFamily="18" charset="0"/>
              </a:rPr>
              <a:t>y</a:t>
            </a:r>
            <a:r>
              <a:rPr lang="en-GB" altLang="en-US" sz="2200" i="1" baseline="-25000" err="1">
                <a:latin typeface="Times New Roman" pitchFamily="18" charset="0"/>
                <a:cs typeface="Times New Roman" pitchFamily="18" charset="0"/>
              </a:rPr>
              <a:t>i</a:t>
            </a:r>
            <a:r>
              <a:rPr lang="en-GB" altLang="en-US" sz="2200" i="1">
                <a:latin typeface="Times New Roman" pitchFamily="18" charset="0"/>
                <a:cs typeface="Times New Roman" pitchFamily="18" charset="0"/>
              </a:rPr>
              <a:t>=c(x[</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],y</a:t>
            </a:r>
            <a:r>
              <a:rPr lang="en-GB" altLang="en-US" sz="2200" i="1" baseline="-25000">
                <a:latin typeface="Times New Roman" pitchFamily="18" charset="0"/>
                <a:cs typeface="Times New Roman" pitchFamily="18" charset="0"/>
              </a:rPr>
              <a:t>i-1</a:t>
            </a:r>
            <a:r>
              <a:rPr lang="en-GB" altLang="en-US" sz="2200" i="1">
                <a:latin typeface="Times New Roman" pitchFamily="18" charset="0"/>
                <a:cs typeface="Times New Roman" pitchFamily="18" charset="0"/>
              </a:rPr>
              <a:t>); </a:t>
            </a:r>
            <a:r>
              <a:rPr lang="en-GB" altLang="en-US" sz="2200"/>
              <a:t>output </a:t>
            </a:r>
            <a:r>
              <a:rPr lang="en-GB" altLang="en-US" sz="2200" i="1">
                <a:latin typeface="Times New Roman" pitchFamily="18" charset="0"/>
                <a:cs typeface="Times New Roman" pitchFamily="18" charset="0"/>
              </a:rPr>
              <a:t>h(x)=y</a:t>
            </a:r>
            <a:r>
              <a:rPr lang="en-GB" altLang="en-US" sz="2200" i="1" baseline="-25000">
                <a:latin typeface="Times New Roman" pitchFamily="18" charset="0"/>
                <a:cs typeface="Times New Roman" pitchFamily="18" charset="0"/>
              </a:rPr>
              <a:t>l+1</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Is this CRHF? </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solidFill>
                  <a:srgbClr val="FF0000"/>
                </a:solidFill>
              </a:rPr>
              <a:t>No:</a:t>
            </a:r>
            <a:r>
              <a:rPr lang="en-GB" altLang="en-US" sz="2200"/>
              <a:t> </a:t>
            </a:r>
            <a:r>
              <a:rPr lang="en-GB" altLang="en-US" sz="2200" i="1">
                <a:latin typeface="Times New Roman" pitchFamily="18" charset="0"/>
                <a:cs typeface="Times New Roman" pitchFamily="18" charset="0"/>
              </a:rPr>
              <a:t>h(x[0]||x[1]||…||x[l])=h(y</a:t>
            </a:r>
            <a:r>
              <a:rPr lang="en-GB" altLang="en-US" sz="2200" i="1" baseline="-33000">
                <a:latin typeface="Times New Roman" pitchFamily="18" charset="0"/>
                <a:cs typeface="Times New Roman" pitchFamily="18" charset="0"/>
              </a:rPr>
              <a:t>1</a:t>
            </a:r>
            <a:r>
              <a:rPr lang="en-GB" altLang="en-US" sz="2200" i="1">
                <a:latin typeface="Times New Roman" pitchFamily="18" charset="0"/>
                <a:cs typeface="Times New Roman" pitchFamily="18" charset="0"/>
              </a:rPr>
              <a:t>||x[2]||..x[l])</a:t>
            </a:r>
          </a:p>
        </p:txBody>
      </p:sp>
      <p:sp>
        <p:nvSpPr>
          <p:cNvPr id="76808" name="AutoShape 16"/>
          <p:cNvSpPr>
            <a:spLocks noChangeArrowheads="1"/>
          </p:cNvSpPr>
          <p:nvPr/>
        </p:nvSpPr>
        <p:spPr bwMode="auto">
          <a:xfrm rot="-5400000">
            <a:off x="2337367" y="5352705"/>
            <a:ext cx="798513" cy="222250"/>
          </a:xfrm>
          <a:custGeom>
            <a:avLst/>
            <a:gdLst>
              <a:gd name="T0" fmla="*/ 954875154 w 21600"/>
              <a:gd name="T1" fmla="*/ 11764886 h 21600"/>
              <a:gd name="T2" fmla="*/ 545643526 w 21600"/>
              <a:gd name="T3" fmla="*/ 23529772 h 21600"/>
              <a:gd name="T4" fmla="*/ 136410530 w 21600"/>
              <a:gd name="T5" fmla="*/ 11764886 h 21600"/>
              <a:gd name="T6" fmla="*/ 5456435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6809" name="Line 17"/>
          <p:cNvSpPr>
            <a:spLocks noChangeShapeType="1"/>
          </p:cNvSpPr>
          <p:nvPr/>
        </p:nvSpPr>
        <p:spPr bwMode="auto">
          <a:xfrm>
            <a:off x="2847749" y="5447161"/>
            <a:ext cx="246062"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10" name="Line 18"/>
          <p:cNvSpPr>
            <a:spLocks noChangeShapeType="1"/>
          </p:cNvSpPr>
          <p:nvPr/>
        </p:nvSpPr>
        <p:spPr bwMode="auto">
          <a:xfrm>
            <a:off x="2196874" y="5459861"/>
            <a:ext cx="428625"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11" name="Line 19"/>
          <p:cNvSpPr>
            <a:spLocks noChangeShapeType="1"/>
          </p:cNvSpPr>
          <p:nvPr/>
        </p:nvSpPr>
        <p:spPr bwMode="auto">
          <a:xfrm flipV="1">
            <a:off x="2436586" y="4659761"/>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12" name="Text Box 20"/>
          <p:cNvSpPr txBox="1">
            <a:spLocks noChangeArrowheads="1"/>
          </p:cNvSpPr>
          <p:nvPr/>
        </p:nvSpPr>
        <p:spPr bwMode="auto">
          <a:xfrm>
            <a:off x="1471386" y="5253486"/>
            <a:ext cx="7127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x[0]</a:t>
            </a:r>
          </a:p>
        </p:txBody>
      </p:sp>
      <p:sp>
        <p:nvSpPr>
          <p:cNvPr id="76813" name="Line 21"/>
          <p:cNvSpPr>
            <a:spLocks noChangeShapeType="1"/>
          </p:cNvSpPr>
          <p:nvPr/>
        </p:nvSpPr>
        <p:spPr bwMode="auto">
          <a:xfrm>
            <a:off x="2436586" y="5204273"/>
            <a:ext cx="188913"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14" name="AutoShape 22"/>
          <p:cNvSpPr>
            <a:spLocks noChangeArrowheads="1"/>
          </p:cNvSpPr>
          <p:nvPr/>
        </p:nvSpPr>
        <p:spPr bwMode="auto">
          <a:xfrm rot="-5400000">
            <a:off x="2805679" y="5349530"/>
            <a:ext cx="798513" cy="222250"/>
          </a:xfrm>
          <a:custGeom>
            <a:avLst/>
            <a:gdLst>
              <a:gd name="T0" fmla="*/ 954875154 w 21600"/>
              <a:gd name="T1" fmla="*/ 11764886 h 21600"/>
              <a:gd name="T2" fmla="*/ 545643526 w 21600"/>
              <a:gd name="T3" fmla="*/ 23529772 h 21600"/>
              <a:gd name="T4" fmla="*/ 136410530 w 21600"/>
              <a:gd name="T5" fmla="*/ 11764886 h 21600"/>
              <a:gd name="T6" fmla="*/ 5456435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6815" name="Line 23"/>
          <p:cNvSpPr>
            <a:spLocks noChangeShapeType="1"/>
          </p:cNvSpPr>
          <p:nvPr/>
        </p:nvSpPr>
        <p:spPr bwMode="auto">
          <a:xfrm>
            <a:off x="3316061" y="5450336"/>
            <a:ext cx="231775"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16" name="Line 24"/>
          <p:cNvSpPr>
            <a:spLocks noChangeShapeType="1"/>
          </p:cNvSpPr>
          <p:nvPr/>
        </p:nvSpPr>
        <p:spPr bwMode="auto">
          <a:xfrm flipV="1">
            <a:off x="2904899" y="4656586"/>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17" name="Line 25"/>
          <p:cNvSpPr>
            <a:spLocks noChangeShapeType="1"/>
          </p:cNvSpPr>
          <p:nvPr/>
        </p:nvSpPr>
        <p:spPr bwMode="auto">
          <a:xfrm>
            <a:off x="2904899" y="5201098"/>
            <a:ext cx="188912"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18" name="AutoShape 26"/>
          <p:cNvSpPr>
            <a:spLocks noChangeArrowheads="1"/>
          </p:cNvSpPr>
          <p:nvPr/>
        </p:nvSpPr>
        <p:spPr bwMode="auto">
          <a:xfrm rot="-5400000">
            <a:off x="4712267" y="5343180"/>
            <a:ext cx="798513" cy="222250"/>
          </a:xfrm>
          <a:custGeom>
            <a:avLst/>
            <a:gdLst>
              <a:gd name="T0" fmla="*/ 954875154 w 21600"/>
              <a:gd name="T1" fmla="*/ 11764886 h 21600"/>
              <a:gd name="T2" fmla="*/ 545643526 w 21600"/>
              <a:gd name="T3" fmla="*/ 23529772 h 21600"/>
              <a:gd name="T4" fmla="*/ 136410530 w 21600"/>
              <a:gd name="T5" fmla="*/ 11764886 h 21600"/>
              <a:gd name="T6" fmla="*/ 5456435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6819" name="Line 27"/>
          <p:cNvSpPr>
            <a:spLocks noChangeShapeType="1"/>
          </p:cNvSpPr>
          <p:nvPr/>
        </p:nvSpPr>
        <p:spPr bwMode="auto">
          <a:xfrm flipV="1">
            <a:off x="4811486" y="4650236"/>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20" name="Line 28"/>
          <p:cNvSpPr>
            <a:spLocks noChangeShapeType="1"/>
          </p:cNvSpPr>
          <p:nvPr/>
        </p:nvSpPr>
        <p:spPr bwMode="auto">
          <a:xfrm>
            <a:off x="4811486" y="5194748"/>
            <a:ext cx="188913"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21" name="Line 29"/>
          <p:cNvSpPr>
            <a:spLocks noChangeShapeType="1"/>
          </p:cNvSpPr>
          <p:nvPr/>
        </p:nvSpPr>
        <p:spPr bwMode="auto">
          <a:xfrm flipV="1">
            <a:off x="5227411" y="5455098"/>
            <a:ext cx="249238"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22" name="Line 30"/>
          <p:cNvSpPr>
            <a:spLocks noChangeShapeType="1"/>
          </p:cNvSpPr>
          <p:nvPr/>
        </p:nvSpPr>
        <p:spPr bwMode="auto">
          <a:xfrm>
            <a:off x="4651149" y="5456686"/>
            <a:ext cx="349250"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823" name="Text Box 31"/>
          <p:cNvSpPr txBox="1">
            <a:spLocks noChangeArrowheads="1"/>
          </p:cNvSpPr>
          <p:nvPr/>
        </p:nvSpPr>
        <p:spPr bwMode="auto">
          <a:xfrm>
            <a:off x="5984649" y="5234436"/>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76824" name="Text Box 32"/>
          <p:cNvSpPr txBox="1">
            <a:spLocks noChangeArrowheads="1"/>
          </p:cNvSpPr>
          <p:nvPr/>
        </p:nvSpPr>
        <p:spPr bwMode="auto">
          <a:xfrm>
            <a:off x="5549674" y="5237611"/>
            <a:ext cx="24733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h(x)=</a:t>
            </a:r>
            <a:r>
              <a:rPr lang="en-GB" altLang="en-US" sz="2400" i="1" err="1">
                <a:solidFill>
                  <a:srgbClr val="000000"/>
                </a:solidFill>
                <a:latin typeface="Times New Roman" pitchFamily="18" charset="0"/>
                <a:cs typeface="Times New Roman" pitchFamily="18" charset="0"/>
              </a:rPr>
              <a:t>y</a:t>
            </a:r>
            <a:r>
              <a:rPr lang="en-GB" altLang="en-US" sz="2400" i="1" baseline="-25000" err="1">
                <a:solidFill>
                  <a:srgbClr val="000000"/>
                </a:solidFill>
                <a:latin typeface="Times New Roman" pitchFamily="18" charset="0"/>
                <a:cs typeface="Times New Roman" pitchFamily="18" charset="0"/>
              </a:rPr>
              <a:t>l</a:t>
            </a:r>
            <a:r>
              <a:rPr lang="en-GB" altLang="en-US" sz="2400" i="1">
                <a:solidFill>
                  <a:srgbClr val="000000"/>
                </a:solidFill>
                <a:latin typeface="Times New Roman" pitchFamily="18" charset="0"/>
                <a:cs typeface="Times New Roman" pitchFamily="18" charset="0"/>
              </a:rPr>
              <a:t>=c(x[l],y</a:t>
            </a:r>
            <a:r>
              <a:rPr lang="en-GB" altLang="en-US" sz="2400" i="1" baseline="-25000">
                <a:solidFill>
                  <a:srgbClr val="000000"/>
                </a:solidFill>
                <a:latin typeface="Times New Roman" pitchFamily="18" charset="0"/>
                <a:cs typeface="Times New Roman" pitchFamily="18" charset="0"/>
              </a:rPr>
              <a:t>l-1</a:t>
            </a:r>
            <a:r>
              <a:rPr lang="en-GB" altLang="en-US" sz="2400" i="1">
                <a:solidFill>
                  <a:srgbClr val="000000"/>
                </a:solidFill>
                <a:latin typeface="Times New Roman" pitchFamily="18" charset="0"/>
                <a:cs typeface="Times New Roman" pitchFamily="18" charset="0"/>
              </a:rPr>
              <a:t>)</a:t>
            </a:r>
          </a:p>
        </p:txBody>
      </p:sp>
      <p:sp>
        <p:nvSpPr>
          <p:cNvPr id="36" name="Text Box 32"/>
          <p:cNvSpPr txBox="1">
            <a:spLocks noChangeArrowheads="1"/>
          </p:cNvSpPr>
          <p:nvPr/>
        </p:nvSpPr>
        <p:spPr bwMode="auto">
          <a:xfrm>
            <a:off x="2749612" y="5483673"/>
            <a:ext cx="420606"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y</a:t>
            </a:r>
            <a:r>
              <a:rPr lang="en-GB" altLang="en-US" sz="2400" i="1" baseline="-25000">
                <a:solidFill>
                  <a:srgbClr val="000000"/>
                </a:solidFill>
                <a:latin typeface="Times New Roman" pitchFamily="18" charset="0"/>
                <a:cs typeface="Times New Roman" pitchFamily="18" charset="0"/>
              </a:rPr>
              <a:t>1</a:t>
            </a:r>
            <a:endParaRPr lang="en-GB" altLang="en-US" sz="2400" i="1">
              <a:solidFill>
                <a:srgbClr val="000000"/>
              </a:solidFill>
              <a:latin typeface="Times New Roman" pitchFamily="18" charset="0"/>
              <a:cs typeface="Times New Roman" pitchFamily="18" charset="0"/>
            </a:endParaRPr>
          </a:p>
        </p:txBody>
      </p:sp>
      <p:sp>
        <p:nvSpPr>
          <p:cNvPr id="38" name="Text Box 32"/>
          <p:cNvSpPr txBox="1">
            <a:spLocks noChangeArrowheads="1"/>
          </p:cNvSpPr>
          <p:nvPr/>
        </p:nvSpPr>
        <p:spPr bwMode="auto">
          <a:xfrm>
            <a:off x="3243243" y="5493198"/>
            <a:ext cx="181682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y</a:t>
            </a:r>
            <a:r>
              <a:rPr lang="en-GB" altLang="en-US" sz="2400" i="1" baseline="-25000">
                <a:solidFill>
                  <a:srgbClr val="000000"/>
                </a:solidFill>
                <a:latin typeface="Times New Roman" pitchFamily="18" charset="0"/>
                <a:cs typeface="Times New Roman" pitchFamily="18" charset="0"/>
              </a:rPr>
              <a:t>2</a:t>
            </a:r>
            <a:r>
              <a:rPr lang="en-GB" altLang="en-US" sz="2400" i="1">
                <a:solidFill>
                  <a:srgbClr val="000000"/>
                </a:solidFill>
                <a:latin typeface="Times New Roman" pitchFamily="18" charset="0"/>
                <a:cs typeface="Times New Roman" pitchFamily="18" charset="0"/>
              </a:rPr>
              <a:t>=c(x[2],y</a:t>
            </a:r>
            <a:r>
              <a:rPr lang="en-GB" altLang="en-US" sz="2400" i="1" baseline="-25000">
                <a:solidFill>
                  <a:srgbClr val="000000"/>
                </a:solidFill>
                <a:latin typeface="Times New Roman" pitchFamily="18" charset="0"/>
                <a:cs typeface="Times New Roman" pitchFamily="18" charset="0"/>
              </a:rPr>
              <a:t>1</a:t>
            </a:r>
            <a:r>
              <a:rPr lang="en-GB" altLang="en-US" sz="2400" i="1">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1226987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6807">
                                            <p:txEl>
                                              <p:pRg st="6" end="6"/>
                                            </p:txEl>
                                          </p:spTgt>
                                        </p:tgtEl>
                                        <p:attrNameLst>
                                          <p:attrName>style.visibility</p:attrName>
                                        </p:attrNameLst>
                                      </p:cBhvr>
                                      <p:to>
                                        <p:strVal val="visible"/>
                                      </p:to>
                                    </p:set>
                                    <p:animEffect transition="in" filter="wipe(down)">
                                      <p:cBhvr>
                                        <p:cTn id="7" dur="580">
                                          <p:stCondLst>
                                            <p:cond delay="0"/>
                                          </p:stCondLst>
                                        </p:cTn>
                                        <p:tgtEl>
                                          <p:spTgt spid="76807">
                                            <p:txEl>
                                              <p:pRg st="6" end="6"/>
                                            </p:txEl>
                                          </p:spTgt>
                                        </p:tgtEl>
                                      </p:cBhvr>
                                    </p:animEffect>
                                    <p:anim calcmode="lin" valueType="num">
                                      <p:cBhvr>
                                        <p:cTn id="8" dur="1822" tmFilter="0,0; 0.14,0.36; 0.43,0.73; 0.71,0.91; 1.0,1.0">
                                          <p:stCondLst>
                                            <p:cond delay="0"/>
                                          </p:stCondLst>
                                        </p:cTn>
                                        <p:tgtEl>
                                          <p:spTgt spid="76807">
                                            <p:txEl>
                                              <p:pRg st="6" end="6"/>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6807">
                                            <p:txEl>
                                              <p:pRg st="6" end="6"/>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6807">
                                            <p:txEl>
                                              <p:pRg st="6" end="6"/>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6807">
                                            <p:txEl>
                                              <p:pRg st="6" end="6"/>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6807">
                                            <p:txEl>
                                              <p:pRg st="6" end="6"/>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6807">
                                            <p:txEl>
                                              <p:pRg st="6" end="6"/>
                                            </p:txEl>
                                          </p:spTgt>
                                        </p:tgtEl>
                                      </p:cBhvr>
                                      <p:to x="100000" y="60000"/>
                                    </p:animScale>
                                    <p:animScale>
                                      <p:cBhvr>
                                        <p:cTn id="14" dur="166" decel="50000">
                                          <p:stCondLst>
                                            <p:cond delay="676"/>
                                          </p:stCondLst>
                                        </p:cTn>
                                        <p:tgtEl>
                                          <p:spTgt spid="76807">
                                            <p:txEl>
                                              <p:pRg st="6" end="6"/>
                                            </p:txEl>
                                          </p:spTgt>
                                        </p:tgtEl>
                                      </p:cBhvr>
                                      <p:to x="100000" y="100000"/>
                                    </p:animScale>
                                    <p:animScale>
                                      <p:cBhvr>
                                        <p:cTn id="15" dur="26">
                                          <p:stCondLst>
                                            <p:cond delay="1312"/>
                                          </p:stCondLst>
                                        </p:cTn>
                                        <p:tgtEl>
                                          <p:spTgt spid="76807">
                                            <p:txEl>
                                              <p:pRg st="6" end="6"/>
                                            </p:txEl>
                                          </p:spTgt>
                                        </p:tgtEl>
                                      </p:cBhvr>
                                      <p:to x="100000" y="80000"/>
                                    </p:animScale>
                                    <p:animScale>
                                      <p:cBhvr>
                                        <p:cTn id="16" dur="166" decel="50000">
                                          <p:stCondLst>
                                            <p:cond delay="1338"/>
                                          </p:stCondLst>
                                        </p:cTn>
                                        <p:tgtEl>
                                          <p:spTgt spid="76807">
                                            <p:txEl>
                                              <p:pRg st="6" end="6"/>
                                            </p:txEl>
                                          </p:spTgt>
                                        </p:tgtEl>
                                      </p:cBhvr>
                                      <p:to x="100000" y="100000"/>
                                    </p:animScale>
                                    <p:animScale>
                                      <p:cBhvr>
                                        <p:cTn id="17" dur="26">
                                          <p:stCondLst>
                                            <p:cond delay="1642"/>
                                          </p:stCondLst>
                                        </p:cTn>
                                        <p:tgtEl>
                                          <p:spTgt spid="76807">
                                            <p:txEl>
                                              <p:pRg st="6" end="6"/>
                                            </p:txEl>
                                          </p:spTgt>
                                        </p:tgtEl>
                                      </p:cBhvr>
                                      <p:to x="100000" y="90000"/>
                                    </p:animScale>
                                    <p:animScale>
                                      <p:cBhvr>
                                        <p:cTn id="18" dur="166" decel="50000">
                                          <p:stCondLst>
                                            <p:cond delay="1668"/>
                                          </p:stCondLst>
                                        </p:cTn>
                                        <p:tgtEl>
                                          <p:spTgt spid="76807">
                                            <p:txEl>
                                              <p:pRg st="6" end="6"/>
                                            </p:txEl>
                                          </p:spTgt>
                                        </p:tgtEl>
                                      </p:cBhvr>
                                      <p:to x="100000" y="100000"/>
                                    </p:animScale>
                                    <p:animScale>
                                      <p:cBhvr>
                                        <p:cTn id="19" dur="26">
                                          <p:stCondLst>
                                            <p:cond delay="1808"/>
                                          </p:stCondLst>
                                        </p:cTn>
                                        <p:tgtEl>
                                          <p:spTgt spid="76807">
                                            <p:txEl>
                                              <p:pRg st="6" end="6"/>
                                            </p:txEl>
                                          </p:spTgt>
                                        </p:tgtEl>
                                      </p:cBhvr>
                                      <p:to x="100000" y="95000"/>
                                    </p:animScale>
                                    <p:animScale>
                                      <p:cBhvr>
                                        <p:cTn id="20" dur="166" decel="50000">
                                          <p:stCondLst>
                                            <p:cond delay="1834"/>
                                          </p:stCondLst>
                                        </p:cTn>
                                        <p:tgtEl>
                                          <p:spTgt spid="7680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fld id="{8727D49D-3269-46C4-B1BE-4AB62D3BF14A}" type="datetime1">
              <a:rPr lang="en-US"/>
              <a:pPr>
                <a:defRPr/>
              </a:pPr>
              <a:t>2/11/2020</a:t>
            </a:fld>
            <a:endParaRPr lang="en-US" altLang="en-US"/>
          </a:p>
        </p:txBody>
      </p:sp>
      <p:sp>
        <p:nvSpPr>
          <p:cNvPr id="35" name="Slide Number Placeholder 5"/>
          <p:cNvSpPr>
            <a:spLocks noGrp="1"/>
          </p:cNvSpPr>
          <p:nvPr>
            <p:ph type="sldNum" sz="quarter" idx="12"/>
          </p:nvPr>
        </p:nvSpPr>
        <p:spPr/>
        <p:txBody>
          <a:bodyPr/>
          <a:lstStyle/>
          <a:p>
            <a:pPr>
              <a:defRPr/>
            </a:pPr>
            <a:fld id="{A9AA8F05-FBCF-4F78-A278-7C98F63A20AB}" type="slidenum">
              <a:rPr lang="he-IL" altLang="en-US"/>
              <a:pPr>
                <a:defRPr/>
              </a:pPr>
              <a:t>38</a:t>
            </a:fld>
            <a:endParaRPr lang="en-US" altLang="en-US"/>
          </a:p>
        </p:txBody>
      </p:sp>
      <p:grpSp>
        <p:nvGrpSpPr>
          <p:cNvPr id="78853" name="Group 2"/>
          <p:cNvGrpSpPr>
            <a:grpSpLocks/>
          </p:cNvGrpSpPr>
          <p:nvPr/>
        </p:nvGrpSpPr>
        <p:grpSpPr bwMode="auto">
          <a:xfrm>
            <a:off x="3172712" y="4342530"/>
            <a:ext cx="3041650" cy="428625"/>
            <a:chOff x="1054" y="2795"/>
            <a:chExt cx="1916" cy="270"/>
          </a:xfrm>
        </p:grpSpPr>
        <p:sp>
          <p:nvSpPr>
            <p:cNvPr id="78873" name="Rectangle 3"/>
            <p:cNvSpPr>
              <a:spLocks noChangeArrowheads="1"/>
            </p:cNvSpPr>
            <p:nvPr/>
          </p:nvSpPr>
          <p:spPr bwMode="auto">
            <a:xfrm>
              <a:off x="1887" y="2795"/>
              <a:ext cx="724"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a:solidFill>
                    <a:srgbClr val="000000"/>
                  </a:solidFill>
                  <a:latin typeface="Times New Roman" pitchFamily="18" charset="0"/>
                  <a:cs typeface="Times New Roman" pitchFamily="18" charset="0"/>
                </a:rPr>
                <a:t>…</a:t>
              </a:r>
            </a:p>
          </p:txBody>
        </p:sp>
        <p:sp>
          <p:nvSpPr>
            <p:cNvPr id="78874" name="Rectangle 4"/>
            <p:cNvSpPr>
              <a:spLocks noChangeArrowheads="1"/>
            </p:cNvSpPr>
            <p:nvPr/>
          </p:nvSpPr>
          <p:spPr bwMode="auto">
            <a:xfrm>
              <a:off x="2611" y="2795"/>
              <a:ext cx="360"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x[l]</a:t>
              </a:r>
            </a:p>
          </p:txBody>
        </p:sp>
        <p:sp>
          <p:nvSpPr>
            <p:cNvPr id="78875" name="Rectangle 5"/>
            <p:cNvSpPr>
              <a:spLocks noChangeArrowheads="1"/>
            </p:cNvSpPr>
            <p:nvPr/>
          </p:nvSpPr>
          <p:spPr bwMode="auto">
            <a:xfrm>
              <a:off x="1459" y="2795"/>
              <a:ext cx="428"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x[2]</a:t>
              </a:r>
            </a:p>
          </p:txBody>
        </p:sp>
        <p:sp>
          <p:nvSpPr>
            <p:cNvPr id="78876" name="Rectangle 6"/>
            <p:cNvSpPr>
              <a:spLocks noChangeArrowheads="1"/>
            </p:cNvSpPr>
            <p:nvPr/>
          </p:nvSpPr>
          <p:spPr bwMode="auto">
            <a:xfrm>
              <a:off x="1054" y="2795"/>
              <a:ext cx="405"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x[1]</a:t>
              </a:r>
            </a:p>
          </p:txBody>
        </p:sp>
        <p:sp>
          <p:nvSpPr>
            <p:cNvPr id="78877" name="Line 7"/>
            <p:cNvSpPr>
              <a:spLocks noChangeShapeType="1"/>
            </p:cNvSpPr>
            <p:nvPr/>
          </p:nvSpPr>
          <p:spPr bwMode="auto">
            <a:xfrm>
              <a:off x="1054" y="2795"/>
              <a:ext cx="1917"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8" name="Line 8"/>
            <p:cNvSpPr>
              <a:spLocks noChangeShapeType="1"/>
            </p:cNvSpPr>
            <p:nvPr/>
          </p:nvSpPr>
          <p:spPr bwMode="auto">
            <a:xfrm>
              <a:off x="1054" y="3066"/>
              <a:ext cx="1917"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9" name="Line 9"/>
            <p:cNvSpPr>
              <a:spLocks noChangeShapeType="1"/>
            </p:cNvSpPr>
            <p:nvPr/>
          </p:nvSpPr>
          <p:spPr bwMode="auto">
            <a:xfrm>
              <a:off x="1054" y="2795"/>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80" name="Line 10"/>
            <p:cNvSpPr>
              <a:spLocks noChangeShapeType="1"/>
            </p:cNvSpPr>
            <p:nvPr/>
          </p:nvSpPr>
          <p:spPr bwMode="auto">
            <a:xfrm>
              <a:off x="1459" y="2795"/>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81" name="Line 11"/>
            <p:cNvSpPr>
              <a:spLocks noChangeShapeType="1"/>
            </p:cNvSpPr>
            <p:nvPr/>
          </p:nvSpPr>
          <p:spPr bwMode="auto">
            <a:xfrm>
              <a:off x="1887" y="2795"/>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82" name="Line 12"/>
            <p:cNvSpPr>
              <a:spLocks noChangeShapeType="1"/>
            </p:cNvSpPr>
            <p:nvPr/>
          </p:nvSpPr>
          <p:spPr bwMode="auto">
            <a:xfrm>
              <a:off x="2971" y="2795"/>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83" name="Line 13"/>
            <p:cNvSpPr>
              <a:spLocks noChangeShapeType="1"/>
            </p:cNvSpPr>
            <p:nvPr/>
          </p:nvSpPr>
          <p:spPr bwMode="auto">
            <a:xfrm>
              <a:off x="2611" y="2795"/>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854" name="Rectangle 14"/>
          <p:cNvSpPr>
            <a:spLocks noGrp="1" noChangeArrowheads="1"/>
          </p:cNvSpPr>
          <p:nvPr>
            <p:ph type="title"/>
          </p:nvPr>
        </p:nvSpPr>
        <p:spPr>
          <a:xfrm>
            <a:off x="381000" y="304800"/>
            <a:ext cx="8181975" cy="671513"/>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a:t> VIL CRHF from FIL CRHF: adding IV</a:t>
            </a:r>
          </a:p>
        </p:txBody>
      </p:sp>
      <p:sp>
        <p:nvSpPr>
          <p:cNvPr id="78855" name="Rectangle 15"/>
          <p:cNvSpPr>
            <a:spLocks noGrp="1" noChangeArrowheads="1"/>
          </p:cNvSpPr>
          <p:nvPr>
            <p:ph type="body" idx="1"/>
          </p:nvPr>
        </p:nvSpPr>
        <p:spPr>
          <a:xfrm>
            <a:off x="236538" y="1044575"/>
            <a:ext cx="8591550" cy="329795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Build VIL CRHF </a:t>
            </a:r>
            <a:r>
              <a:rPr lang="en-GB" altLang="en-US" sz="1600" i="1">
                <a:latin typeface="Times New Roman" pitchFamily="18" charset="0"/>
                <a:cs typeface="Times New Roman" pitchFamily="18" charset="0"/>
              </a:rPr>
              <a:t>h:{0,1}</a:t>
            </a:r>
            <a:r>
              <a:rPr lang="en-GB" altLang="en-US" sz="1600" i="1" baseline="30000">
                <a:latin typeface="Times New Roman" pitchFamily="18" charset="0"/>
                <a:cs typeface="Times New Roman" pitchFamily="18" charset="0"/>
              </a:rPr>
              <a:t>*</a:t>
            </a:r>
            <a:r>
              <a:rPr lang="en-GB" altLang="en-US" sz="1600" i="1">
                <a:latin typeface="Wingdings" pitchFamily="2" charset="2"/>
                <a:cs typeface="Times New Roman" pitchFamily="18" charset="0"/>
              </a:rPr>
              <a:t></a:t>
            </a:r>
            <a:r>
              <a:rPr lang="en-GB" altLang="en-US" sz="1600" i="1">
                <a:latin typeface="Times New Roman" pitchFamily="18" charset="0"/>
                <a:cs typeface="Times New Roman" pitchFamily="18" charset="0"/>
              </a:rPr>
              <a:t>{0,1}</a:t>
            </a:r>
            <a:r>
              <a:rPr lang="en-GB" altLang="en-US" sz="1600" i="1" baseline="30000">
                <a:latin typeface="Times New Roman" pitchFamily="18" charset="0"/>
                <a:cs typeface="Times New Roman" pitchFamily="18" charset="0"/>
              </a:rPr>
              <a:t>L</a:t>
            </a:r>
            <a:r>
              <a:rPr lang="en-GB" altLang="en-US" sz="2000"/>
              <a:t> from FIL CRHF </a:t>
            </a:r>
            <a:r>
              <a:rPr lang="en-GB" altLang="en-US" sz="1600" i="1">
                <a:latin typeface="Times New Roman" pitchFamily="18" charset="0"/>
                <a:cs typeface="Times New Roman" pitchFamily="18" charset="0"/>
              </a:rPr>
              <a:t>c:{0,1}</a:t>
            </a:r>
            <a:r>
              <a:rPr lang="en-GB" altLang="en-US" sz="1600" i="1" baseline="30000">
                <a:latin typeface="Times New Roman" pitchFamily="18" charset="0"/>
                <a:cs typeface="Times New Roman" pitchFamily="18" charset="0"/>
              </a:rPr>
              <a:t>2L</a:t>
            </a:r>
            <a:r>
              <a:rPr lang="en-GB" altLang="en-US" sz="1600" i="1">
                <a:latin typeface="Wingdings" pitchFamily="2" charset="2"/>
                <a:cs typeface="Times New Roman" pitchFamily="18" charset="0"/>
              </a:rPr>
              <a:t></a:t>
            </a:r>
            <a:r>
              <a:rPr lang="en-GB" altLang="en-US" sz="1600" i="1">
                <a:latin typeface="Times New Roman" pitchFamily="18" charset="0"/>
                <a:cs typeface="Times New Roman" pitchFamily="18" charset="0"/>
              </a:rPr>
              <a:t>{0,1}</a:t>
            </a:r>
            <a:r>
              <a:rPr lang="en-GB" altLang="en-US" sz="1600" i="1" baseline="30000">
                <a:latin typeface="Times New Roman" pitchFamily="18" charset="0"/>
                <a:cs typeface="Times New Roman" pitchFamily="18" charset="0"/>
              </a:rPr>
              <a:t>L</a:t>
            </a:r>
            <a:r>
              <a:rPr lang="en-GB" altLang="en-US" sz="2000"/>
              <a:t> </a:t>
            </a:r>
            <a:endParaRPr lang="en-GB" altLang="en-US" sz="2200"/>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1</a:t>
            </a:r>
            <a:r>
              <a:rPr lang="en-GB" altLang="en-US" sz="2200" baseline="30000"/>
              <a:t>st</a:t>
            </a:r>
            <a:r>
              <a:rPr lang="en-GB" altLang="en-US" sz="2200"/>
              <a:t> Idea: use iterative process, compressing block by block</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solidFill>
                  <a:srgbClr val="FF0000"/>
                </a:solidFill>
              </a:rPr>
              <a:t>2</a:t>
            </a:r>
            <a:r>
              <a:rPr lang="en-GB" altLang="en-US" sz="2200" baseline="30000">
                <a:solidFill>
                  <a:srgbClr val="FF0000"/>
                </a:solidFill>
              </a:rPr>
              <a:t>nd</a:t>
            </a:r>
            <a:r>
              <a:rPr lang="en-GB" altLang="en-US" sz="2200">
                <a:solidFill>
                  <a:srgbClr val="FF0000"/>
                </a:solidFill>
              </a:rPr>
              <a:t> idea: use a fixed IV as first block </a:t>
            </a:r>
            <a:r>
              <a:rPr lang="en-GB" altLang="en-US" sz="2200" i="1">
                <a:latin typeface="Times New Roman" pitchFamily="18" charset="0"/>
                <a:cs typeface="Times New Roman" pitchFamily="18" charset="0"/>
              </a:rPr>
              <a:t>y</a:t>
            </a:r>
            <a:r>
              <a:rPr lang="en-GB" altLang="en-US" sz="2200" i="1" baseline="-25000">
                <a:latin typeface="Times New Roman" pitchFamily="18" charset="0"/>
                <a:cs typeface="Times New Roman" pitchFamily="18" charset="0"/>
              </a:rPr>
              <a:t>0</a:t>
            </a:r>
            <a:r>
              <a:rPr lang="en-GB" altLang="en-US" sz="2200" i="1">
                <a:latin typeface="Times New Roman" pitchFamily="18" charset="0"/>
                <a:cs typeface="Times New Roman" pitchFamily="18" charset="0"/>
              </a:rPr>
              <a:t>=IV </a:t>
            </a:r>
            <a:r>
              <a:rPr lang="en-GB" altLang="en-US" sz="2200" i="1">
                <a:latin typeface="Times New Roman" pitchFamily="18" charset="0"/>
                <a:cs typeface="Times New Roman" pitchFamily="18" charset="0"/>
                <a:sym typeface="Symbol" pitchFamily="18" charset="2"/>
              </a:rPr>
              <a:t>{0,1}</a:t>
            </a:r>
            <a:r>
              <a:rPr lang="en-GB" altLang="en-US" sz="2200" i="1" baseline="30000">
                <a:latin typeface="Times New Roman" pitchFamily="18" charset="0"/>
                <a:cs typeface="Times New Roman" pitchFamily="18" charset="0"/>
                <a:sym typeface="Symbol" pitchFamily="18" charset="2"/>
              </a:rPr>
              <a:t>L</a:t>
            </a:r>
            <a:endParaRPr lang="en-GB" altLang="en-US" sz="2200">
              <a:solidFill>
                <a:srgbClr val="FF0000"/>
              </a:solidFill>
            </a:endParaRP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Let the input </a:t>
            </a:r>
            <a:r>
              <a:rPr lang="en-GB" altLang="en-US" sz="2200" i="1">
                <a:latin typeface="Times New Roman" pitchFamily="18" charset="0"/>
                <a:cs typeface="Times New Roman" pitchFamily="18" charset="0"/>
              </a:rPr>
              <a:t>x=x[1]||…x[l] </a:t>
            </a:r>
            <a:r>
              <a:rPr lang="en-GB" altLang="en-US" sz="2200"/>
              <a:t>where </a:t>
            </a:r>
            <a:r>
              <a:rPr lang="en-GB" altLang="en-US" sz="2200" i="1">
                <a:latin typeface="Times New Roman" pitchFamily="18" charset="0"/>
                <a:cs typeface="Times New Roman" pitchFamily="18" charset="0"/>
              </a:rPr>
              <a:t>|x[</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]|=L</a:t>
            </a:r>
            <a:endParaRPr lang="en-GB" altLang="en-US" sz="1800">
              <a:sym typeface="Symbol" pitchFamily="18" charset="2"/>
            </a:endParaRPr>
          </a:p>
          <a:p>
            <a:pPr marL="341313" indent="-341313" defTabSz="449263"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For </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=1,..l, </a:t>
            </a:r>
            <a:r>
              <a:rPr lang="en-GB" altLang="en-US" sz="2200"/>
              <a:t>let </a:t>
            </a:r>
            <a:r>
              <a:rPr lang="en-GB" altLang="en-US" sz="2200" i="1" err="1">
                <a:latin typeface="Times New Roman" pitchFamily="18" charset="0"/>
                <a:cs typeface="Times New Roman" pitchFamily="18" charset="0"/>
              </a:rPr>
              <a:t>y</a:t>
            </a:r>
            <a:r>
              <a:rPr lang="en-GB" altLang="en-US" sz="2200" i="1" baseline="-25000" err="1">
                <a:latin typeface="Times New Roman" pitchFamily="18" charset="0"/>
                <a:cs typeface="Times New Roman" pitchFamily="18" charset="0"/>
              </a:rPr>
              <a:t>i</a:t>
            </a:r>
            <a:r>
              <a:rPr lang="en-GB" altLang="en-US" sz="2200" i="1">
                <a:latin typeface="Times New Roman" pitchFamily="18" charset="0"/>
                <a:cs typeface="Times New Roman" pitchFamily="18" charset="0"/>
              </a:rPr>
              <a:t>=c(x[</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],y</a:t>
            </a:r>
            <a:r>
              <a:rPr lang="en-GB" altLang="en-US" sz="2200" i="1" baseline="-25000">
                <a:latin typeface="Times New Roman" pitchFamily="18" charset="0"/>
                <a:cs typeface="Times New Roman" pitchFamily="18" charset="0"/>
              </a:rPr>
              <a:t>i-1</a:t>
            </a:r>
            <a:r>
              <a:rPr lang="en-GB" altLang="en-US" sz="2200" i="1">
                <a:latin typeface="Times New Roman" pitchFamily="18" charset="0"/>
                <a:cs typeface="Times New Roman" pitchFamily="18" charset="0"/>
              </a:rPr>
              <a:t>); </a:t>
            </a:r>
            <a:r>
              <a:rPr lang="en-GB" altLang="en-US" sz="2200"/>
              <a:t>output </a:t>
            </a:r>
            <a:r>
              <a:rPr lang="en-GB" altLang="en-US" sz="2200" i="1">
                <a:latin typeface="Times New Roman" pitchFamily="18" charset="0"/>
                <a:cs typeface="Times New Roman" pitchFamily="18" charset="0"/>
              </a:rPr>
              <a:t>h(x)=</a:t>
            </a:r>
            <a:r>
              <a:rPr lang="en-GB" altLang="en-US" sz="2200" i="1" err="1">
                <a:latin typeface="Times New Roman" pitchFamily="18" charset="0"/>
                <a:cs typeface="Times New Roman" pitchFamily="18" charset="0"/>
              </a:rPr>
              <a:t>y</a:t>
            </a:r>
            <a:r>
              <a:rPr lang="en-GB" altLang="en-US" sz="2200" i="1" baseline="-25000" err="1">
                <a:latin typeface="Times New Roman" pitchFamily="18" charset="0"/>
                <a:cs typeface="Times New Roman" pitchFamily="18" charset="0"/>
              </a:rPr>
              <a:t>l</a:t>
            </a:r>
            <a:endParaRPr lang="en-GB" altLang="en-US" sz="2200" i="1" baseline="-25000">
              <a:latin typeface="Times New Roman" pitchFamily="18" charset="0"/>
              <a:cs typeface="Times New Roman" pitchFamily="18" charset="0"/>
            </a:endParaRP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Suppose </a:t>
            </a:r>
            <a:r>
              <a:rPr lang="en-GB" altLang="en-US" sz="2200" i="1">
                <a:latin typeface="Times New Roman" pitchFamily="18" charset="0"/>
                <a:cs typeface="Times New Roman" pitchFamily="18" charset="0"/>
              </a:rPr>
              <a:t>h(x)=h(x’), </a:t>
            </a:r>
            <a:r>
              <a:rPr lang="en-GB" altLang="en-US" sz="2200" i="1" err="1">
                <a:latin typeface="Times New Roman" pitchFamily="18" charset="0"/>
                <a:cs typeface="Times New Roman" pitchFamily="18" charset="0"/>
              </a:rPr>
              <a:t>x≠x</a:t>
            </a:r>
            <a:r>
              <a:rPr lang="en-GB" altLang="en-US" sz="2200" i="1">
                <a:latin typeface="Times New Roman" pitchFamily="18" charset="0"/>
                <a:cs typeface="Times New Roman" pitchFamily="18" charset="0"/>
              </a:rPr>
              <a:t>’:</a:t>
            </a:r>
          </a:p>
          <a:p>
            <a:pPr marL="741363" lvl="1" indent="-28416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sym typeface="Symbol" pitchFamily="18" charset="2"/>
              </a:rPr>
              <a:t>If </a:t>
            </a:r>
            <a:r>
              <a:rPr lang="en-GB" altLang="en-US" sz="2100" i="1">
                <a:latin typeface="Times New Roman" pitchFamily="18" charset="0"/>
                <a:cs typeface="Times New Roman" pitchFamily="18" charset="0"/>
              </a:rPr>
              <a:t>|x|=|x’| </a:t>
            </a:r>
            <a:r>
              <a:rPr lang="en-GB" altLang="en-US" sz="2000">
                <a:sym typeface="Wingdings" pitchFamily="2" charset="2"/>
              </a:rPr>
              <a:t></a:t>
            </a:r>
            <a:r>
              <a:rPr lang="en-GB" altLang="en-US" sz="2100" i="1">
                <a:latin typeface="Times New Roman" pitchFamily="18" charset="0"/>
                <a:cs typeface="Times New Roman" pitchFamily="18" charset="0"/>
              </a:rPr>
              <a:t> c(x[</a:t>
            </a:r>
            <a:r>
              <a:rPr lang="en-GB" altLang="en-US" sz="2100" i="1" err="1">
                <a:latin typeface="Times New Roman" pitchFamily="18" charset="0"/>
                <a:cs typeface="Times New Roman" pitchFamily="18" charset="0"/>
              </a:rPr>
              <a:t>i</a:t>
            </a:r>
            <a:r>
              <a:rPr lang="en-GB" altLang="en-US" sz="2100" i="1">
                <a:latin typeface="Times New Roman" pitchFamily="18" charset="0"/>
                <a:cs typeface="Times New Roman" pitchFamily="18" charset="0"/>
              </a:rPr>
              <a:t>],y</a:t>
            </a:r>
            <a:r>
              <a:rPr lang="en-GB" altLang="en-US" sz="2100" i="1" baseline="-25000">
                <a:latin typeface="Times New Roman" pitchFamily="18" charset="0"/>
                <a:cs typeface="Times New Roman" pitchFamily="18" charset="0"/>
              </a:rPr>
              <a:t>i-1</a:t>
            </a:r>
            <a:r>
              <a:rPr lang="en-GB" altLang="en-US" sz="2100" i="1">
                <a:latin typeface="Times New Roman" pitchFamily="18" charset="0"/>
                <a:cs typeface="Times New Roman" pitchFamily="18" charset="0"/>
              </a:rPr>
              <a:t>)=c[x’[</a:t>
            </a:r>
            <a:r>
              <a:rPr lang="en-GB" altLang="en-US" sz="2100" i="1" err="1">
                <a:latin typeface="Times New Roman" pitchFamily="18" charset="0"/>
                <a:cs typeface="Times New Roman" pitchFamily="18" charset="0"/>
              </a:rPr>
              <a:t>i</a:t>
            </a:r>
            <a:r>
              <a:rPr lang="en-GB" altLang="en-US" sz="2100" i="1">
                <a:latin typeface="Times New Roman" pitchFamily="18" charset="0"/>
                <a:cs typeface="Times New Roman" pitchFamily="18" charset="0"/>
              </a:rPr>
              <a:t>],y’</a:t>
            </a:r>
            <a:r>
              <a:rPr lang="en-GB" altLang="en-US" sz="2100" i="1" baseline="-25000">
                <a:latin typeface="Times New Roman" pitchFamily="18" charset="0"/>
                <a:cs typeface="Times New Roman" pitchFamily="18" charset="0"/>
              </a:rPr>
              <a:t>i-1</a:t>
            </a:r>
            <a:r>
              <a:rPr lang="en-GB" altLang="en-US" sz="2100" i="1">
                <a:latin typeface="Times New Roman" pitchFamily="18" charset="0"/>
                <a:cs typeface="Times New Roman" pitchFamily="18" charset="0"/>
              </a:rPr>
              <a:t>) </a:t>
            </a:r>
            <a:r>
              <a:rPr lang="en-GB" altLang="en-US" sz="2000">
                <a:sym typeface="Symbol" pitchFamily="18" charset="2"/>
              </a:rPr>
              <a:t>for </a:t>
            </a:r>
            <a:r>
              <a:rPr lang="en-GB" altLang="en-US" sz="2100" i="1">
                <a:latin typeface="Times New Roman" pitchFamily="18" charset="0"/>
                <a:cs typeface="Times New Roman" pitchFamily="18" charset="0"/>
              </a:rPr>
              <a:t>&lt;x[</a:t>
            </a:r>
            <a:r>
              <a:rPr lang="en-GB" altLang="en-US" sz="2100" i="1" err="1">
                <a:latin typeface="Times New Roman" pitchFamily="18" charset="0"/>
                <a:cs typeface="Times New Roman" pitchFamily="18" charset="0"/>
              </a:rPr>
              <a:t>i</a:t>
            </a:r>
            <a:r>
              <a:rPr lang="en-GB" altLang="en-US" sz="2100" i="1">
                <a:latin typeface="Times New Roman" pitchFamily="18" charset="0"/>
                <a:cs typeface="Times New Roman" pitchFamily="18" charset="0"/>
              </a:rPr>
              <a:t>],y</a:t>
            </a:r>
            <a:r>
              <a:rPr lang="en-GB" altLang="en-US" sz="2100" i="1" baseline="-25000">
                <a:latin typeface="Times New Roman" pitchFamily="18" charset="0"/>
                <a:cs typeface="Times New Roman" pitchFamily="18" charset="0"/>
              </a:rPr>
              <a:t>i-1</a:t>
            </a:r>
            <a:r>
              <a:rPr lang="en-GB" altLang="en-US" sz="2100" i="1">
                <a:latin typeface="Times New Roman" pitchFamily="18" charset="0"/>
                <a:cs typeface="Times New Roman" pitchFamily="18" charset="0"/>
              </a:rPr>
              <a:t>)&gt;≠&lt;x’[</a:t>
            </a:r>
            <a:r>
              <a:rPr lang="en-GB" altLang="en-US" sz="2100" i="1" err="1">
                <a:latin typeface="Times New Roman" pitchFamily="18" charset="0"/>
                <a:cs typeface="Times New Roman" pitchFamily="18" charset="0"/>
              </a:rPr>
              <a:t>i</a:t>
            </a:r>
            <a:r>
              <a:rPr lang="en-GB" altLang="en-US" sz="2100" i="1">
                <a:latin typeface="Times New Roman" pitchFamily="18" charset="0"/>
                <a:cs typeface="Times New Roman" pitchFamily="18" charset="0"/>
              </a:rPr>
              <a:t>],y’</a:t>
            </a:r>
            <a:r>
              <a:rPr lang="en-GB" altLang="en-US" sz="2100" i="1" baseline="-25000">
                <a:latin typeface="Times New Roman" pitchFamily="18" charset="0"/>
                <a:cs typeface="Times New Roman" pitchFamily="18" charset="0"/>
              </a:rPr>
              <a:t>i-1</a:t>
            </a:r>
            <a:r>
              <a:rPr lang="en-GB" altLang="en-US" sz="2100" i="1">
                <a:latin typeface="Times New Roman" pitchFamily="18" charset="0"/>
                <a:cs typeface="Times New Roman" pitchFamily="18" charset="0"/>
              </a:rPr>
              <a:t>&gt;</a:t>
            </a:r>
          </a:p>
          <a:p>
            <a:pPr marL="741363" lvl="1" indent="-28416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What if </a:t>
            </a:r>
            <a:r>
              <a:rPr lang="en-GB" altLang="en-US" sz="2100" i="1">
                <a:latin typeface="Times New Roman" pitchFamily="18" charset="0"/>
                <a:cs typeface="Times New Roman" pitchFamily="18" charset="0"/>
              </a:rPr>
              <a:t>|x|&gt;|x’| </a:t>
            </a:r>
            <a:r>
              <a:rPr lang="en-GB" altLang="en-US" sz="2100">
                <a:latin typeface="Times New Roman" pitchFamily="18" charset="0"/>
                <a:cs typeface="Times New Roman" pitchFamily="18" charset="0"/>
              </a:rPr>
              <a:t>?</a:t>
            </a:r>
            <a:r>
              <a:rPr lang="en-GB" altLang="en-US" sz="2100" i="1">
                <a:latin typeface="Times New Roman" pitchFamily="18" charset="0"/>
                <a:cs typeface="Times New Roman" pitchFamily="18" charset="0"/>
              </a:rPr>
              <a:t>  </a:t>
            </a:r>
            <a:endParaRPr lang="en-GB" altLang="en-US" sz="2100" i="1" baseline="-25000">
              <a:latin typeface="Times New Roman" pitchFamily="18" charset="0"/>
              <a:cs typeface="Times New Roman" pitchFamily="18" charset="0"/>
            </a:endParaRPr>
          </a:p>
        </p:txBody>
      </p:sp>
      <p:sp>
        <p:nvSpPr>
          <p:cNvPr id="78856" name="AutoShape 16"/>
          <p:cNvSpPr>
            <a:spLocks noChangeArrowheads="1"/>
          </p:cNvSpPr>
          <p:nvPr/>
        </p:nvSpPr>
        <p:spPr bwMode="auto">
          <a:xfrm rot="-5400000">
            <a:off x="3330668" y="5470449"/>
            <a:ext cx="798513" cy="222250"/>
          </a:xfrm>
          <a:custGeom>
            <a:avLst/>
            <a:gdLst>
              <a:gd name="T0" fmla="*/ 954875154 w 21600"/>
              <a:gd name="T1" fmla="*/ 11764886 h 21600"/>
              <a:gd name="T2" fmla="*/ 545643526 w 21600"/>
              <a:gd name="T3" fmla="*/ 23529772 h 21600"/>
              <a:gd name="T4" fmla="*/ 136410530 w 21600"/>
              <a:gd name="T5" fmla="*/ 11764886 h 21600"/>
              <a:gd name="T6" fmla="*/ 5456435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8857" name="Line 17"/>
          <p:cNvSpPr>
            <a:spLocks noChangeShapeType="1"/>
          </p:cNvSpPr>
          <p:nvPr/>
        </p:nvSpPr>
        <p:spPr bwMode="auto">
          <a:xfrm>
            <a:off x="3841050" y="5564905"/>
            <a:ext cx="246062"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8" name="Line 18"/>
          <p:cNvSpPr>
            <a:spLocks noChangeShapeType="1"/>
          </p:cNvSpPr>
          <p:nvPr/>
        </p:nvSpPr>
        <p:spPr bwMode="auto">
          <a:xfrm>
            <a:off x="3190175" y="5577605"/>
            <a:ext cx="428625"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9" name="Line 19"/>
          <p:cNvSpPr>
            <a:spLocks noChangeShapeType="1"/>
          </p:cNvSpPr>
          <p:nvPr/>
        </p:nvSpPr>
        <p:spPr bwMode="auto">
          <a:xfrm flipV="1">
            <a:off x="3429887" y="4777505"/>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0" name="Text Box 20"/>
          <p:cNvSpPr txBox="1">
            <a:spLocks noChangeArrowheads="1"/>
          </p:cNvSpPr>
          <p:nvPr/>
        </p:nvSpPr>
        <p:spPr bwMode="auto">
          <a:xfrm>
            <a:off x="2399600" y="5350592"/>
            <a:ext cx="787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000" i="1">
                <a:solidFill>
                  <a:srgbClr val="000000"/>
                </a:solidFill>
                <a:latin typeface="Times New Roman" pitchFamily="18" charset="0"/>
                <a:cs typeface="Times New Roman" pitchFamily="18" charset="0"/>
              </a:rPr>
              <a:t>IV=y</a:t>
            </a:r>
            <a:r>
              <a:rPr lang="en-GB" altLang="en-US" sz="2000" i="1" baseline="-25000">
                <a:solidFill>
                  <a:srgbClr val="000000"/>
                </a:solidFill>
                <a:latin typeface="Times New Roman" pitchFamily="18" charset="0"/>
                <a:cs typeface="Times New Roman" pitchFamily="18" charset="0"/>
              </a:rPr>
              <a:t>0</a:t>
            </a:r>
            <a:endParaRPr lang="en-GB" altLang="en-US" sz="2000" i="1">
              <a:solidFill>
                <a:srgbClr val="000000"/>
              </a:solidFill>
              <a:latin typeface="Times New Roman" pitchFamily="18" charset="0"/>
              <a:cs typeface="Times New Roman" pitchFamily="18" charset="0"/>
            </a:endParaRPr>
          </a:p>
        </p:txBody>
      </p:sp>
      <p:sp>
        <p:nvSpPr>
          <p:cNvPr id="78861" name="Line 21"/>
          <p:cNvSpPr>
            <a:spLocks noChangeShapeType="1"/>
          </p:cNvSpPr>
          <p:nvPr/>
        </p:nvSpPr>
        <p:spPr bwMode="auto">
          <a:xfrm>
            <a:off x="3429887" y="5322017"/>
            <a:ext cx="188913"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2" name="AutoShape 22"/>
          <p:cNvSpPr>
            <a:spLocks noChangeArrowheads="1"/>
          </p:cNvSpPr>
          <p:nvPr/>
        </p:nvSpPr>
        <p:spPr bwMode="auto">
          <a:xfrm rot="-5400000">
            <a:off x="3798980" y="5467274"/>
            <a:ext cx="798513" cy="222250"/>
          </a:xfrm>
          <a:custGeom>
            <a:avLst/>
            <a:gdLst>
              <a:gd name="T0" fmla="*/ 954875154 w 21600"/>
              <a:gd name="T1" fmla="*/ 11764886 h 21600"/>
              <a:gd name="T2" fmla="*/ 545643526 w 21600"/>
              <a:gd name="T3" fmla="*/ 23529772 h 21600"/>
              <a:gd name="T4" fmla="*/ 136410530 w 21600"/>
              <a:gd name="T5" fmla="*/ 11764886 h 21600"/>
              <a:gd name="T6" fmla="*/ 5456435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8863" name="Line 23"/>
          <p:cNvSpPr>
            <a:spLocks noChangeShapeType="1"/>
          </p:cNvSpPr>
          <p:nvPr/>
        </p:nvSpPr>
        <p:spPr bwMode="auto">
          <a:xfrm>
            <a:off x="4309362" y="5568080"/>
            <a:ext cx="231775"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4" name="Line 24"/>
          <p:cNvSpPr>
            <a:spLocks noChangeShapeType="1"/>
          </p:cNvSpPr>
          <p:nvPr/>
        </p:nvSpPr>
        <p:spPr bwMode="auto">
          <a:xfrm flipV="1">
            <a:off x="3898200" y="4774330"/>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5" name="Line 25"/>
          <p:cNvSpPr>
            <a:spLocks noChangeShapeType="1"/>
          </p:cNvSpPr>
          <p:nvPr/>
        </p:nvSpPr>
        <p:spPr bwMode="auto">
          <a:xfrm>
            <a:off x="3898200" y="5318842"/>
            <a:ext cx="188912"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6" name="AutoShape 26"/>
          <p:cNvSpPr>
            <a:spLocks noChangeArrowheads="1"/>
          </p:cNvSpPr>
          <p:nvPr/>
        </p:nvSpPr>
        <p:spPr bwMode="auto">
          <a:xfrm rot="-5400000">
            <a:off x="5705568" y="5460924"/>
            <a:ext cx="798513" cy="222250"/>
          </a:xfrm>
          <a:custGeom>
            <a:avLst/>
            <a:gdLst>
              <a:gd name="T0" fmla="*/ 954875154 w 21600"/>
              <a:gd name="T1" fmla="*/ 11764886 h 21600"/>
              <a:gd name="T2" fmla="*/ 545643526 w 21600"/>
              <a:gd name="T3" fmla="*/ 23529772 h 21600"/>
              <a:gd name="T4" fmla="*/ 136410530 w 21600"/>
              <a:gd name="T5" fmla="*/ 11764886 h 21600"/>
              <a:gd name="T6" fmla="*/ 5456435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8867" name="Line 27"/>
          <p:cNvSpPr>
            <a:spLocks noChangeShapeType="1"/>
          </p:cNvSpPr>
          <p:nvPr/>
        </p:nvSpPr>
        <p:spPr bwMode="auto">
          <a:xfrm flipV="1">
            <a:off x="5804787" y="4767980"/>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8" name="Line 28"/>
          <p:cNvSpPr>
            <a:spLocks noChangeShapeType="1"/>
          </p:cNvSpPr>
          <p:nvPr/>
        </p:nvSpPr>
        <p:spPr bwMode="auto">
          <a:xfrm>
            <a:off x="5804787" y="5312492"/>
            <a:ext cx="188913"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9" name="Line 29"/>
          <p:cNvSpPr>
            <a:spLocks noChangeShapeType="1"/>
          </p:cNvSpPr>
          <p:nvPr/>
        </p:nvSpPr>
        <p:spPr bwMode="auto">
          <a:xfrm flipV="1">
            <a:off x="6220712" y="5572842"/>
            <a:ext cx="249238"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0" name="Line 30"/>
          <p:cNvSpPr>
            <a:spLocks noChangeShapeType="1"/>
          </p:cNvSpPr>
          <p:nvPr/>
        </p:nvSpPr>
        <p:spPr bwMode="auto">
          <a:xfrm>
            <a:off x="5644450" y="5574430"/>
            <a:ext cx="349250"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1" name="Text Box 31"/>
          <p:cNvSpPr txBox="1">
            <a:spLocks noChangeArrowheads="1"/>
          </p:cNvSpPr>
          <p:nvPr/>
        </p:nvSpPr>
        <p:spPr bwMode="auto">
          <a:xfrm>
            <a:off x="6977950" y="535218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78872" name="Text Box 32"/>
          <p:cNvSpPr txBox="1">
            <a:spLocks noChangeArrowheads="1"/>
          </p:cNvSpPr>
          <p:nvPr/>
        </p:nvSpPr>
        <p:spPr bwMode="auto">
          <a:xfrm>
            <a:off x="6213475" y="5111068"/>
            <a:ext cx="24733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h(x)=</a:t>
            </a:r>
            <a:r>
              <a:rPr lang="en-GB" altLang="en-US" sz="2400" i="1" err="1">
                <a:solidFill>
                  <a:srgbClr val="000000"/>
                </a:solidFill>
                <a:latin typeface="Times New Roman" pitchFamily="18" charset="0"/>
                <a:cs typeface="Times New Roman" pitchFamily="18" charset="0"/>
              </a:rPr>
              <a:t>y</a:t>
            </a:r>
            <a:r>
              <a:rPr lang="en-GB" altLang="en-US" sz="2400" i="1" baseline="-25000" err="1">
                <a:solidFill>
                  <a:srgbClr val="000000"/>
                </a:solidFill>
                <a:latin typeface="Times New Roman" pitchFamily="18" charset="0"/>
                <a:cs typeface="Times New Roman" pitchFamily="18" charset="0"/>
              </a:rPr>
              <a:t>l</a:t>
            </a:r>
            <a:r>
              <a:rPr lang="en-GB" altLang="en-US" sz="2400" i="1">
                <a:solidFill>
                  <a:srgbClr val="000000"/>
                </a:solidFill>
                <a:latin typeface="Times New Roman" pitchFamily="18" charset="0"/>
                <a:cs typeface="Times New Roman" pitchFamily="18" charset="0"/>
              </a:rPr>
              <a:t>=c(x[l],y</a:t>
            </a:r>
            <a:r>
              <a:rPr lang="en-GB" altLang="en-US" sz="2400" i="1" baseline="-25000">
                <a:solidFill>
                  <a:srgbClr val="000000"/>
                </a:solidFill>
                <a:latin typeface="Times New Roman" pitchFamily="18" charset="0"/>
                <a:cs typeface="Times New Roman" pitchFamily="18" charset="0"/>
              </a:rPr>
              <a:t>l-1</a:t>
            </a:r>
            <a:r>
              <a:rPr lang="en-GB" altLang="en-US" sz="2400" i="1">
                <a:solidFill>
                  <a:srgbClr val="000000"/>
                </a:solidFill>
                <a:latin typeface="Times New Roman" pitchFamily="18" charset="0"/>
                <a:cs typeface="Times New Roman" pitchFamily="18" charset="0"/>
              </a:rPr>
              <a:t>)</a:t>
            </a:r>
          </a:p>
        </p:txBody>
      </p:sp>
      <p:sp>
        <p:nvSpPr>
          <p:cNvPr id="37" name="Text Box 32"/>
          <p:cNvSpPr txBox="1">
            <a:spLocks noChangeArrowheads="1"/>
          </p:cNvSpPr>
          <p:nvPr/>
        </p:nvSpPr>
        <p:spPr bwMode="auto">
          <a:xfrm>
            <a:off x="4236544" y="5610942"/>
            <a:ext cx="181682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y</a:t>
            </a:r>
            <a:r>
              <a:rPr lang="en-GB" altLang="en-US" sz="2400" i="1" baseline="-25000">
                <a:solidFill>
                  <a:srgbClr val="000000"/>
                </a:solidFill>
                <a:latin typeface="Times New Roman" pitchFamily="18" charset="0"/>
                <a:cs typeface="Times New Roman" pitchFamily="18" charset="0"/>
              </a:rPr>
              <a:t>2</a:t>
            </a:r>
            <a:r>
              <a:rPr lang="en-GB" altLang="en-US" sz="2400" i="1">
                <a:solidFill>
                  <a:srgbClr val="000000"/>
                </a:solidFill>
                <a:latin typeface="Times New Roman" pitchFamily="18" charset="0"/>
                <a:cs typeface="Times New Roman" pitchFamily="18" charset="0"/>
              </a:rPr>
              <a:t>=c(x[2],y</a:t>
            </a:r>
            <a:r>
              <a:rPr lang="en-GB" altLang="en-US" sz="2400" i="1" baseline="-25000">
                <a:solidFill>
                  <a:srgbClr val="000000"/>
                </a:solidFill>
                <a:latin typeface="Times New Roman" pitchFamily="18" charset="0"/>
                <a:cs typeface="Times New Roman" pitchFamily="18" charset="0"/>
              </a:rPr>
              <a:t>1</a:t>
            </a:r>
            <a:r>
              <a:rPr lang="en-GB" altLang="en-US" sz="2400" i="1">
                <a:solidFill>
                  <a:srgbClr val="000000"/>
                </a:solidFill>
                <a:latin typeface="Times New Roman" pitchFamily="18" charset="0"/>
                <a:cs typeface="Times New Roman" pitchFamily="18" charset="0"/>
              </a:rPr>
              <a:t>)</a:t>
            </a:r>
          </a:p>
        </p:txBody>
      </p:sp>
      <p:sp>
        <p:nvSpPr>
          <p:cNvPr id="38" name="Text Box 32"/>
          <p:cNvSpPr txBox="1">
            <a:spLocks noChangeArrowheads="1"/>
          </p:cNvSpPr>
          <p:nvPr/>
        </p:nvSpPr>
        <p:spPr bwMode="auto">
          <a:xfrm>
            <a:off x="3742913" y="5601417"/>
            <a:ext cx="420606"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y</a:t>
            </a:r>
            <a:r>
              <a:rPr lang="en-GB" altLang="en-US" sz="2400" i="1" baseline="-25000">
                <a:solidFill>
                  <a:srgbClr val="000000"/>
                </a:solidFill>
                <a:latin typeface="Times New Roman" pitchFamily="18" charset="0"/>
                <a:cs typeface="Times New Roman" pitchFamily="18" charset="0"/>
              </a:rPr>
              <a:t>1</a:t>
            </a:r>
            <a:endParaRPr lang="en-GB" altLang="en-US" sz="2400" i="1">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645729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3"/>
          <p:cNvSpPr>
            <a:spLocks noGrp="1"/>
          </p:cNvSpPr>
          <p:nvPr>
            <p:ph type="dt" sz="quarter" idx="10"/>
          </p:nvPr>
        </p:nvSpPr>
        <p:spPr/>
        <p:txBody>
          <a:bodyPr/>
          <a:lstStyle/>
          <a:p>
            <a:pPr>
              <a:defRPr/>
            </a:pPr>
            <a:fld id="{9554DCD5-3D60-457C-96BB-538468D908A8}" type="datetime1">
              <a:rPr lang="en-US"/>
              <a:pPr>
                <a:defRPr/>
              </a:pPr>
              <a:t>2/11/2020</a:t>
            </a:fld>
            <a:endParaRPr lang="en-US" altLang="en-US"/>
          </a:p>
        </p:txBody>
      </p:sp>
      <p:sp>
        <p:nvSpPr>
          <p:cNvPr id="42" name="Slide Number Placeholder 5"/>
          <p:cNvSpPr>
            <a:spLocks noGrp="1"/>
          </p:cNvSpPr>
          <p:nvPr>
            <p:ph type="sldNum" sz="quarter" idx="12"/>
          </p:nvPr>
        </p:nvSpPr>
        <p:spPr/>
        <p:txBody>
          <a:bodyPr/>
          <a:lstStyle/>
          <a:p>
            <a:pPr>
              <a:defRPr/>
            </a:pPr>
            <a:fld id="{2C9CF7D4-185B-4BF5-8D6F-9B5BCCF6422D}" type="slidenum">
              <a:rPr lang="he-IL" altLang="en-US"/>
              <a:pPr>
                <a:defRPr/>
              </a:pPr>
              <a:t>39</a:t>
            </a:fld>
            <a:endParaRPr lang="en-US" altLang="en-US"/>
          </a:p>
        </p:txBody>
      </p:sp>
      <p:grpSp>
        <p:nvGrpSpPr>
          <p:cNvPr id="79877" name="Group 2"/>
          <p:cNvGrpSpPr>
            <a:grpSpLocks/>
          </p:cNvGrpSpPr>
          <p:nvPr/>
        </p:nvGrpSpPr>
        <p:grpSpPr bwMode="auto">
          <a:xfrm>
            <a:off x="1073150" y="4256188"/>
            <a:ext cx="3933826" cy="602803"/>
            <a:chOff x="757" y="2643"/>
            <a:chExt cx="2478" cy="284"/>
          </a:xfrm>
        </p:grpSpPr>
        <p:sp>
          <p:nvSpPr>
            <p:cNvPr id="79902" name="Rectangle 3"/>
            <p:cNvSpPr>
              <a:spLocks noChangeArrowheads="1"/>
            </p:cNvSpPr>
            <p:nvPr/>
          </p:nvSpPr>
          <p:spPr bwMode="auto">
            <a:xfrm>
              <a:off x="1590" y="2656"/>
              <a:ext cx="724"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a:solidFill>
                    <a:srgbClr val="000000"/>
                  </a:solidFill>
                  <a:latin typeface="Times New Roman" pitchFamily="18" charset="0"/>
                  <a:cs typeface="Times New Roman" pitchFamily="18" charset="0"/>
                </a:rPr>
                <a:t>…</a:t>
              </a:r>
            </a:p>
          </p:txBody>
        </p:sp>
        <p:sp>
          <p:nvSpPr>
            <p:cNvPr id="79903" name="Rectangle 4"/>
            <p:cNvSpPr>
              <a:spLocks noChangeArrowheads="1"/>
            </p:cNvSpPr>
            <p:nvPr/>
          </p:nvSpPr>
          <p:spPr bwMode="auto">
            <a:xfrm>
              <a:off x="2674" y="2643"/>
              <a:ext cx="561" cy="284"/>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bin(|x|)</a:t>
              </a:r>
            </a:p>
          </p:txBody>
        </p:sp>
        <p:sp>
          <p:nvSpPr>
            <p:cNvPr id="79904" name="Rectangle 5"/>
            <p:cNvSpPr>
              <a:spLocks noChangeArrowheads="1"/>
            </p:cNvSpPr>
            <p:nvPr/>
          </p:nvSpPr>
          <p:spPr bwMode="auto">
            <a:xfrm>
              <a:off x="2053" y="2656"/>
              <a:ext cx="621"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600" i="1">
                  <a:solidFill>
                    <a:srgbClr val="000000"/>
                  </a:solidFill>
                  <a:latin typeface="Times New Roman" pitchFamily="18" charset="0"/>
                  <a:cs typeface="Times New Roman" pitchFamily="18" charset="0"/>
                </a:rPr>
                <a:t>x[l]||10</a:t>
              </a:r>
              <a:r>
                <a:rPr lang="en-GB" altLang="en-US" sz="1600" i="1" baseline="30000">
                  <a:solidFill>
                    <a:srgbClr val="000000"/>
                  </a:solidFill>
                  <a:latin typeface="Times New Roman" pitchFamily="18" charset="0"/>
                  <a:cs typeface="Times New Roman" pitchFamily="18" charset="0"/>
                </a:rPr>
                <a:t>k</a:t>
              </a:r>
              <a:endParaRPr lang="en-GB" altLang="en-US" sz="1600" i="1">
                <a:solidFill>
                  <a:srgbClr val="000000"/>
                </a:solidFill>
                <a:latin typeface="Times New Roman" pitchFamily="18" charset="0"/>
                <a:cs typeface="Times New Roman" pitchFamily="18" charset="0"/>
              </a:endParaRPr>
            </a:p>
          </p:txBody>
        </p:sp>
        <p:sp>
          <p:nvSpPr>
            <p:cNvPr id="79905" name="Rectangle 6"/>
            <p:cNvSpPr>
              <a:spLocks noChangeArrowheads="1"/>
            </p:cNvSpPr>
            <p:nvPr/>
          </p:nvSpPr>
          <p:spPr bwMode="auto">
            <a:xfrm>
              <a:off x="1162" y="2656"/>
              <a:ext cx="428"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x[2]</a:t>
              </a:r>
            </a:p>
          </p:txBody>
        </p:sp>
        <p:sp>
          <p:nvSpPr>
            <p:cNvPr id="79906" name="Rectangle 7"/>
            <p:cNvSpPr>
              <a:spLocks noChangeArrowheads="1"/>
            </p:cNvSpPr>
            <p:nvPr/>
          </p:nvSpPr>
          <p:spPr bwMode="auto">
            <a:xfrm>
              <a:off x="757" y="2656"/>
              <a:ext cx="405"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x[1]</a:t>
              </a:r>
            </a:p>
          </p:txBody>
        </p:sp>
        <p:sp>
          <p:nvSpPr>
            <p:cNvPr id="79907" name="Line 8"/>
            <p:cNvSpPr>
              <a:spLocks noChangeShapeType="1"/>
            </p:cNvSpPr>
            <p:nvPr/>
          </p:nvSpPr>
          <p:spPr bwMode="auto">
            <a:xfrm>
              <a:off x="757" y="2656"/>
              <a:ext cx="2420" cy="3"/>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08" name="Line 9"/>
            <p:cNvSpPr>
              <a:spLocks noChangeShapeType="1"/>
            </p:cNvSpPr>
            <p:nvPr/>
          </p:nvSpPr>
          <p:spPr bwMode="auto">
            <a:xfrm flipV="1">
              <a:off x="757" y="2925"/>
              <a:ext cx="2418" cy="2"/>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09" name="Line 10"/>
            <p:cNvSpPr>
              <a:spLocks noChangeShapeType="1"/>
            </p:cNvSpPr>
            <p:nvPr/>
          </p:nvSpPr>
          <p:spPr bwMode="auto">
            <a:xfrm>
              <a:off x="757" y="2656"/>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0" name="Line 11"/>
            <p:cNvSpPr>
              <a:spLocks noChangeShapeType="1"/>
            </p:cNvSpPr>
            <p:nvPr/>
          </p:nvSpPr>
          <p:spPr bwMode="auto">
            <a:xfrm>
              <a:off x="1162" y="2656"/>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1" name="Line 12"/>
            <p:cNvSpPr>
              <a:spLocks noChangeShapeType="1"/>
            </p:cNvSpPr>
            <p:nvPr/>
          </p:nvSpPr>
          <p:spPr bwMode="auto">
            <a:xfrm>
              <a:off x="1590" y="2656"/>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2" name="Line 13"/>
            <p:cNvSpPr>
              <a:spLocks noChangeShapeType="1"/>
            </p:cNvSpPr>
            <p:nvPr/>
          </p:nvSpPr>
          <p:spPr bwMode="auto">
            <a:xfrm>
              <a:off x="2674" y="2656"/>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3" name="Line 14"/>
            <p:cNvSpPr>
              <a:spLocks noChangeShapeType="1"/>
            </p:cNvSpPr>
            <p:nvPr/>
          </p:nvSpPr>
          <p:spPr bwMode="auto">
            <a:xfrm flipH="1">
              <a:off x="3194" y="2659"/>
              <a:ext cx="7" cy="263"/>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4" name="Line 15"/>
            <p:cNvSpPr>
              <a:spLocks noChangeShapeType="1"/>
            </p:cNvSpPr>
            <p:nvPr/>
          </p:nvSpPr>
          <p:spPr bwMode="auto">
            <a:xfrm>
              <a:off x="2111" y="2643"/>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9878" name="Rectangle 16"/>
          <p:cNvSpPr>
            <a:spLocks noGrp="1" noChangeArrowheads="1"/>
          </p:cNvSpPr>
          <p:nvPr>
            <p:ph type="title"/>
          </p:nvPr>
        </p:nvSpPr>
        <p:spPr>
          <a:xfrm>
            <a:off x="533400" y="342900"/>
            <a:ext cx="7773988" cy="67929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err="1"/>
              <a:t>Merkle</a:t>
            </a:r>
            <a:r>
              <a:rPr lang="en-GB" altLang="en-US" sz="3800"/>
              <a:t> - </a:t>
            </a:r>
            <a:r>
              <a:rPr lang="en-GB" altLang="en-US" sz="3800" err="1"/>
              <a:t>Damgard</a:t>
            </a:r>
            <a:r>
              <a:rPr lang="en-GB" altLang="en-US" sz="3800"/>
              <a:t> Length-Padding</a:t>
            </a:r>
          </a:p>
        </p:txBody>
      </p:sp>
      <p:sp>
        <p:nvSpPr>
          <p:cNvPr id="79879" name="Rectangle 17"/>
          <p:cNvSpPr>
            <a:spLocks noGrp="1" noChangeArrowheads="1"/>
          </p:cNvSpPr>
          <p:nvPr>
            <p:ph type="body" idx="1"/>
          </p:nvPr>
        </p:nvSpPr>
        <p:spPr>
          <a:xfrm>
            <a:off x="261938" y="1016000"/>
            <a:ext cx="8591550" cy="3280001"/>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Aka </a:t>
            </a:r>
            <a:r>
              <a:rPr lang="en-GB" altLang="en-US" sz="2400" err="1"/>
              <a:t>Merkle</a:t>
            </a:r>
            <a:r>
              <a:rPr lang="en-GB" altLang="en-US" sz="2400"/>
              <a:t> - </a:t>
            </a:r>
            <a:r>
              <a:rPr lang="en-GB" altLang="en-US" sz="2400" err="1"/>
              <a:t>Damgard</a:t>
            </a:r>
            <a:r>
              <a:rPr lang="en-GB" altLang="en-US" sz="2400"/>
              <a:t> Strengthening </a:t>
            </a:r>
            <a:endParaRPr lang="en-GB" altLang="en-US" sz="2200"/>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Let </a:t>
            </a:r>
            <a:r>
              <a:rPr lang="en-GB" altLang="en-US" sz="2200" i="1">
                <a:latin typeface="Times New Roman" pitchFamily="18" charset="0"/>
                <a:cs typeface="Times New Roman" pitchFamily="18" charset="0"/>
              </a:rPr>
              <a:t>pad(x)=1||0</a:t>
            </a:r>
            <a:r>
              <a:rPr lang="en-GB" altLang="en-US" sz="2200" i="1" baseline="30000">
                <a:latin typeface="Times New Roman" pitchFamily="18" charset="0"/>
                <a:cs typeface="Times New Roman" pitchFamily="18" charset="0"/>
              </a:rPr>
              <a:t>k</a:t>
            </a:r>
            <a:r>
              <a:rPr lang="en-GB" altLang="en-US" sz="2200" i="1">
                <a:latin typeface="Times New Roman" pitchFamily="18" charset="0"/>
                <a:cs typeface="Times New Roman" pitchFamily="18" charset="0"/>
              </a:rPr>
              <a:t>||</a:t>
            </a:r>
            <a:r>
              <a:rPr lang="en-GB" altLang="en-US" sz="2200">
                <a:latin typeface="Times New Roman" pitchFamily="18" charset="0"/>
                <a:cs typeface="Times New Roman" pitchFamily="18" charset="0"/>
              </a:rPr>
              <a:t>bin</a:t>
            </a:r>
            <a:r>
              <a:rPr lang="en-GB" altLang="en-US" sz="2200" i="1" baseline="-25000">
                <a:latin typeface="Times New Roman" pitchFamily="18" charset="0"/>
                <a:cs typeface="Times New Roman" pitchFamily="18" charset="0"/>
              </a:rPr>
              <a:t> </a:t>
            </a:r>
            <a:r>
              <a:rPr lang="en-GB" altLang="en-US" sz="2200" i="1">
                <a:latin typeface="Times New Roman" pitchFamily="18" charset="0"/>
                <a:cs typeface="Times New Roman" pitchFamily="18" charset="0"/>
              </a:rPr>
              <a:t>(|x|) ; x’=x||pad(x)</a:t>
            </a:r>
          </a:p>
          <a:p>
            <a:pPr marL="741363" lvl="1" indent="-28416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100"/>
              <a:t>Where </a:t>
            </a:r>
            <a:r>
              <a:rPr lang="en-GB" altLang="en-US" sz="2100" i="1">
                <a:latin typeface="Times New Roman" pitchFamily="18" charset="0"/>
                <a:cs typeface="Times New Roman" pitchFamily="18" charset="0"/>
              </a:rPr>
              <a:t>bin</a:t>
            </a:r>
            <a:r>
              <a:rPr lang="en-GB" altLang="en-US" sz="2100" i="1" baseline="-25000">
                <a:latin typeface="Times New Roman" pitchFamily="18" charset="0"/>
                <a:cs typeface="Times New Roman" pitchFamily="18" charset="0"/>
              </a:rPr>
              <a:t> </a:t>
            </a:r>
            <a:r>
              <a:rPr lang="en-GB" altLang="en-US" sz="2100" i="1">
                <a:latin typeface="Times New Roman" pitchFamily="18" charset="0"/>
                <a:cs typeface="Times New Roman" pitchFamily="18" charset="0"/>
              </a:rPr>
              <a:t>(|x|) </a:t>
            </a:r>
            <a:r>
              <a:rPr lang="en-GB" altLang="en-US" sz="2100"/>
              <a:t>is the </a:t>
            </a:r>
            <a:r>
              <a:rPr lang="en-GB" altLang="en-US" sz="2100" i="1">
                <a:latin typeface="Times New Roman" pitchFamily="18" charset="0"/>
                <a:cs typeface="Times New Roman" pitchFamily="18" charset="0"/>
              </a:rPr>
              <a:t>L</a:t>
            </a:r>
            <a:r>
              <a:rPr lang="en-GB" altLang="en-US" sz="2100"/>
              <a:t>–bit binary representation of </a:t>
            </a:r>
            <a:r>
              <a:rPr lang="en-GB" altLang="en-US" sz="2100" i="1">
                <a:latin typeface="Times New Roman" pitchFamily="18" charset="0"/>
                <a:cs typeface="Times New Roman" pitchFamily="18" charset="0"/>
              </a:rPr>
              <a:t>|x|</a:t>
            </a:r>
            <a:endParaRPr lang="en-GB" altLang="en-US" sz="2100"/>
          </a:p>
          <a:p>
            <a:pPr marL="741363" lvl="1" indent="-28416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100"/>
              <a:t>And: </a:t>
            </a:r>
            <a:r>
              <a:rPr lang="en-GB" altLang="en-US" sz="2100" i="1">
                <a:latin typeface="Times New Roman" pitchFamily="18" charset="0"/>
                <a:cs typeface="Times New Roman" pitchFamily="18" charset="0"/>
              </a:rPr>
              <a:t>|x|+|pad(x)|</a:t>
            </a:r>
            <a:r>
              <a:rPr lang="en-GB" altLang="en-US" sz="2100" i="1">
                <a:latin typeface="Times New Roman" pitchFamily="18" charset="0"/>
                <a:cs typeface="Times New Roman" pitchFamily="18" charset="0"/>
                <a:sym typeface="Symbol" pitchFamily="18" charset="2"/>
              </a:rPr>
              <a:t>0 mod L</a:t>
            </a:r>
            <a:endParaRPr lang="en-GB" altLang="en-US" sz="2100">
              <a:sym typeface="Symbol" pitchFamily="18" charset="2"/>
            </a:endParaRPr>
          </a:p>
          <a:p>
            <a:pPr marL="668338" lvl="1"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t>Simplify: assume </a:t>
            </a:r>
            <a:r>
              <a:rPr lang="en-GB" altLang="en-US" sz="1800" i="1">
                <a:latin typeface="Times New Roman" pitchFamily="18" charset="0"/>
                <a:cs typeface="Times New Roman" pitchFamily="18" charset="0"/>
              </a:rPr>
              <a:t>|x|</a:t>
            </a:r>
            <a:r>
              <a:rPr lang="en-GB" altLang="en-US" sz="1800" i="1">
                <a:latin typeface="Times New Roman" pitchFamily="18" charset="0"/>
                <a:cs typeface="Times New Roman" pitchFamily="18" charset="0"/>
                <a:sym typeface="Symbol" pitchFamily="18" charset="2"/>
              </a:rPr>
              <a:t>0 mod L, |pad(x)|=L</a:t>
            </a:r>
            <a:endParaRPr lang="en-GB" altLang="en-US" sz="1800"/>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Let </a:t>
            </a:r>
            <a:r>
              <a:rPr lang="en-GB" altLang="en-US" sz="2200" i="1">
                <a:latin typeface="Times New Roman" pitchFamily="18" charset="0"/>
                <a:cs typeface="Times New Roman" pitchFamily="18" charset="0"/>
              </a:rPr>
              <a:t>y</a:t>
            </a:r>
            <a:r>
              <a:rPr lang="en-GB" altLang="en-US" sz="2200" i="1" baseline="-25000">
                <a:latin typeface="Times New Roman" pitchFamily="18" charset="0"/>
                <a:cs typeface="Times New Roman" pitchFamily="18" charset="0"/>
              </a:rPr>
              <a:t>0</a:t>
            </a:r>
            <a:r>
              <a:rPr lang="en-GB" altLang="en-US" sz="2200" i="1">
                <a:latin typeface="Times New Roman" pitchFamily="18" charset="0"/>
                <a:cs typeface="Times New Roman" pitchFamily="18" charset="0"/>
              </a:rPr>
              <a:t>=IV</a:t>
            </a:r>
            <a:r>
              <a:rPr lang="en-GB" altLang="en-US" sz="2200"/>
              <a:t> be some fixed </a:t>
            </a:r>
            <a:r>
              <a:rPr lang="en-GB" altLang="en-US" sz="2200" i="1">
                <a:latin typeface="Times New Roman" pitchFamily="18" charset="0"/>
                <a:cs typeface="Times New Roman" pitchFamily="18" charset="0"/>
              </a:rPr>
              <a:t>L</a:t>
            </a:r>
            <a:r>
              <a:rPr lang="en-GB" altLang="en-US" sz="2200" i="1"/>
              <a:t> </a:t>
            </a:r>
            <a:r>
              <a:rPr lang="en-GB" altLang="en-US" sz="2200"/>
              <a:t>bits (IV=Initialization Value)</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For </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=1,..|x’|/L </a:t>
            </a:r>
            <a:r>
              <a:rPr lang="en-GB" altLang="en-US" sz="2200"/>
              <a:t>let </a:t>
            </a:r>
            <a:r>
              <a:rPr lang="en-GB" altLang="en-US" sz="2200" i="1" err="1">
                <a:latin typeface="Times New Roman" pitchFamily="18" charset="0"/>
                <a:cs typeface="Times New Roman" pitchFamily="18" charset="0"/>
              </a:rPr>
              <a:t>y</a:t>
            </a:r>
            <a:r>
              <a:rPr lang="en-GB" altLang="en-US" sz="2200" i="1" baseline="-25000" err="1">
                <a:latin typeface="Times New Roman" pitchFamily="18" charset="0"/>
                <a:cs typeface="Times New Roman" pitchFamily="18" charset="0"/>
              </a:rPr>
              <a:t>i</a:t>
            </a:r>
            <a:r>
              <a:rPr lang="en-GB" altLang="en-US" sz="2200" i="1">
                <a:latin typeface="Times New Roman" pitchFamily="18" charset="0"/>
                <a:cs typeface="Times New Roman" pitchFamily="18" charset="0"/>
              </a:rPr>
              <a:t>=c(x’[</a:t>
            </a:r>
            <a:r>
              <a:rPr lang="en-GB" altLang="en-US" sz="2200" i="1" err="1">
                <a:latin typeface="Times New Roman" pitchFamily="18" charset="0"/>
                <a:cs typeface="Times New Roman" pitchFamily="18" charset="0"/>
              </a:rPr>
              <a:t>i</a:t>
            </a:r>
            <a:r>
              <a:rPr lang="en-GB" altLang="en-US" sz="2200" i="1">
                <a:latin typeface="Times New Roman" pitchFamily="18" charset="0"/>
                <a:cs typeface="Times New Roman" pitchFamily="18" charset="0"/>
              </a:rPr>
              <a:t>],y</a:t>
            </a:r>
            <a:r>
              <a:rPr lang="en-GB" altLang="en-US" sz="2200" i="1" baseline="-25000">
                <a:latin typeface="Times New Roman" pitchFamily="18" charset="0"/>
                <a:cs typeface="Times New Roman" pitchFamily="18" charset="0"/>
              </a:rPr>
              <a:t>i-1</a:t>
            </a:r>
            <a:r>
              <a:rPr lang="en-GB" altLang="en-US" sz="2200" i="1">
                <a:latin typeface="Times New Roman" pitchFamily="18" charset="0"/>
                <a:cs typeface="Times New Roman" pitchFamily="18" charset="0"/>
              </a:rPr>
              <a:t>)</a:t>
            </a:r>
          </a:p>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Output </a:t>
            </a:r>
            <a:r>
              <a:rPr lang="en-GB" altLang="en-US" sz="2200" i="1">
                <a:latin typeface="Times New Roman" pitchFamily="18" charset="0"/>
                <a:cs typeface="Times New Roman" pitchFamily="18" charset="0"/>
              </a:rPr>
              <a:t>MD[c]</a:t>
            </a:r>
            <a:r>
              <a:rPr lang="en-GB" altLang="en-US" sz="2200" i="1" baseline="-25000">
                <a:latin typeface="Times New Roman" pitchFamily="18" charset="0"/>
                <a:cs typeface="Times New Roman" pitchFamily="18" charset="0"/>
              </a:rPr>
              <a:t>IV</a:t>
            </a:r>
            <a:r>
              <a:rPr lang="en-GB" altLang="en-US" sz="2200" i="1">
                <a:latin typeface="Times New Roman" pitchFamily="18" charset="0"/>
                <a:cs typeface="Times New Roman" pitchFamily="18" charset="0"/>
              </a:rPr>
              <a:t>(x)=y</a:t>
            </a:r>
            <a:r>
              <a:rPr lang="en-GB" altLang="en-US" sz="2200" i="1" baseline="-25000">
                <a:latin typeface="Times New Roman" pitchFamily="18" charset="0"/>
                <a:cs typeface="Times New Roman" pitchFamily="18" charset="0"/>
              </a:rPr>
              <a:t>l+1</a:t>
            </a:r>
          </a:p>
        </p:txBody>
      </p:sp>
      <p:sp>
        <p:nvSpPr>
          <p:cNvPr id="79880" name="AutoShape 18"/>
          <p:cNvSpPr>
            <a:spLocks noChangeArrowheads="1"/>
          </p:cNvSpPr>
          <p:nvPr/>
        </p:nvSpPr>
        <p:spPr bwMode="auto">
          <a:xfrm rot="-5400000">
            <a:off x="1359694" y="5575219"/>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81" name="Line 19"/>
          <p:cNvSpPr>
            <a:spLocks noChangeShapeType="1"/>
          </p:cNvSpPr>
          <p:nvPr/>
        </p:nvSpPr>
        <p:spPr bwMode="auto">
          <a:xfrm>
            <a:off x="1870075" y="5669675"/>
            <a:ext cx="246063"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2" name="Line 20"/>
          <p:cNvSpPr>
            <a:spLocks noChangeShapeType="1"/>
          </p:cNvSpPr>
          <p:nvPr/>
        </p:nvSpPr>
        <p:spPr bwMode="auto">
          <a:xfrm>
            <a:off x="1219200" y="5682375"/>
            <a:ext cx="42862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3" name="Line 21"/>
          <p:cNvSpPr>
            <a:spLocks noChangeShapeType="1"/>
          </p:cNvSpPr>
          <p:nvPr/>
        </p:nvSpPr>
        <p:spPr bwMode="auto">
          <a:xfrm flipV="1">
            <a:off x="1458913" y="4882275"/>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4" name="Text Box 22"/>
          <p:cNvSpPr txBox="1">
            <a:spLocks noChangeArrowheads="1"/>
          </p:cNvSpPr>
          <p:nvPr/>
        </p:nvSpPr>
        <p:spPr bwMode="auto">
          <a:xfrm>
            <a:off x="747713" y="5441075"/>
            <a:ext cx="4683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IV</a:t>
            </a:r>
          </a:p>
        </p:txBody>
      </p:sp>
      <p:sp>
        <p:nvSpPr>
          <p:cNvPr id="79885" name="Line 23"/>
          <p:cNvSpPr>
            <a:spLocks noChangeShapeType="1"/>
          </p:cNvSpPr>
          <p:nvPr/>
        </p:nvSpPr>
        <p:spPr bwMode="auto">
          <a:xfrm>
            <a:off x="1458913" y="5426788"/>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6" name="AutoShape 24"/>
          <p:cNvSpPr>
            <a:spLocks noChangeArrowheads="1"/>
          </p:cNvSpPr>
          <p:nvPr/>
        </p:nvSpPr>
        <p:spPr bwMode="auto">
          <a:xfrm rot="-5400000">
            <a:off x="1828007" y="5572044"/>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87" name="Line 25"/>
          <p:cNvSpPr>
            <a:spLocks noChangeShapeType="1"/>
          </p:cNvSpPr>
          <p:nvPr/>
        </p:nvSpPr>
        <p:spPr bwMode="auto">
          <a:xfrm>
            <a:off x="2338388" y="5672850"/>
            <a:ext cx="23177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8" name="Line 26"/>
          <p:cNvSpPr>
            <a:spLocks noChangeShapeType="1"/>
          </p:cNvSpPr>
          <p:nvPr/>
        </p:nvSpPr>
        <p:spPr bwMode="auto">
          <a:xfrm flipV="1">
            <a:off x="1927225" y="4879100"/>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9" name="Line 27"/>
          <p:cNvSpPr>
            <a:spLocks noChangeShapeType="1"/>
          </p:cNvSpPr>
          <p:nvPr/>
        </p:nvSpPr>
        <p:spPr bwMode="auto">
          <a:xfrm>
            <a:off x="1927225" y="5423613"/>
            <a:ext cx="188913"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0" name="AutoShape 28"/>
          <p:cNvSpPr>
            <a:spLocks noChangeArrowheads="1"/>
          </p:cNvSpPr>
          <p:nvPr/>
        </p:nvSpPr>
        <p:spPr bwMode="auto">
          <a:xfrm rot="-5400000">
            <a:off x="3734594" y="5565694"/>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91" name="Line 29"/>
          <p:cNvSpPr>
            <a:spLocks noChangeShapeType="1"/>
          </p:cNvSpPr>
          <p:nvPr/>
        </p:nvSpPr>
        <p:spPr bwMode="auto">
          <a:xfrm flipV="1">
            <a:off x="3833813" y="4872750"/>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2" name="Line 30"/>
          <p:cNvSpPr>
            <a:spLocks noChangeShapeType="1"/>
          </p:cNvSpPr>
          <p:nvPr/>
        </p:nvSpPr>
        <p:spPr bwMode="auto">
          <a:xfrm>
            <a:off x="3833813" y="5417263"/>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3" name="AutoShape 31"/>
          <p:cNvSpPr>
            <a:spLocks noChangeArrowheads="1"/>
          </p:cNvSpPr>
          <p:nvPr/>
        </p:nvSpPr>
        <p:spPr bwMode="auto">
          <a:xfrm rot="-5400000">
            <a:off x="4210844" y="5562519"/>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94" name="Line 32"/>
          <p:cNvSpPr>
            <a:spLocks noChangeShapeType="1"/>
          </p:cNvSpPr>
          <p:nvPr/>
        </p:nvSpPr>
        <p:spPr bwMode="auto">
          <a:xfrm>
            <a:off x="4721225" y="5685550"/>
            <a:ext cx="23177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5" name="Line 33"/>
          <p:cNvSpPr>
            <a:spLocks noChangeShapeType="1"/>
          </p:cNvSpPr>
          <p:nvPr/>
        </p:nvSpPr>
        <p:spPr bwMode="auto">
          <a:xfrm flipV="1">
            <a:off x="4310063" y="4869575"/>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6" name="Line 34"/>
          <p:cNvSpPr>
            <a:spLocks noChangeShapeType="1"/>
          </p:cNvSpPr>
          <p:nvPr/>
        </p:nvSpPr>
        <p:spPr bwMode="auto">
          <a:xfrm>
            <a:off x="4310063" y="5414088"/>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7" name="Line 35"/>
          <p:cNvSpPr>
            <a:spLocks noChangeShapeType="1"/>
          </p:cNvSpPr>
          <p:nvPr/>
        </p:nvSpPr>
        <p:spPr bwMode="auto">
          <a:xfrm flipV="1">
            <a:off x="4249738" y="5677613"/>
            <a:ext cx="249237"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8" name="Line 36"/>
          <p:cNvSpPr>
            <a:spLocks noChangeShapeType="1"/>
          </p:cNvSpPr>
          <p:nvPr/>
        </p:nvSpPr>
        <p:spPr bwMode="auto">
          <a:xfrm>
            <a:off x="3673475" y="5679200"/>
            <a:ext cx="349250"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9" name="Text Box 37"/>
          <p:cNvSpPr txBox="1">
            <a:spLocks noChangeArrowheads="1"/>
          </p:cNvSpPr>
          <p:nvPr/>
        </p:nvSpPr>
        <p:spPr bwMode="auto">
          <a:xfrm>
            <a:off x="5006975" y="545695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79900" name="Text Box 38"/>
          <p:cNvSpPr txBox="1">
            <a:spLocks noChangeArrowheads="1"/>
          </p:cNvSpPr>
          <p:nvPr/>
        </p:nvSpPr>
        <p:spPr bwMode="auto">
          <a:xfrm>
            <a:off x="4914900" y="5441075"/>
            <a:ext cx="23717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h(x)=y</a:t>
            </a:r>
            <a:r>
              <a:rPr lang="en-GB" altLang="en-US" sz="2400" i="1" baseline="-25000">
                <a:solidFill>
                  <a:srgbClr val="000000"/>
                </a:solidFill>
                <a:latin typeface="Times New Roman" pitchFamily="18" charset="0"/>
                <a:cs typeface="Times New Roman" pitchFamily="18" charset="0"/>
              </a:rPr>
              <a:t>l+1</a:t>
            </a:r>
            <a:r>
              <a:rPr lang="en-GB" altLang="en-US" sz="2400" i="1">
                <a:solidFill>
                  <a:srgbClr val="000000"/>
                </a:solidFill>
                <a:latin typeface="Times New Roman" pitchFamily="18" charset="0"/>
                <a:cs typeface="Times New Roman" pitchFamily="18" charset="0"/>
              </a:rPr>
              <a:t>=c(|x|,</a:t>
            </a:r>
            <a:r>
              <a:rPr lang="en-GB" altLang="en-US" sz="2400" i="1" err="1">
                <a:solidFill>
                  <a:srgbClr val="000000"/>
                </a:solidFill>
                <a:latin typeface="Times New Roman" pitchFamily="18" charset="0"/>
                <a:cs typeface="Times New Roman" pitchFamily="18" charset="0"/>
              </a:rPr>
              <a:t>y</a:t>
            </a:r>
            <a:r>
              <a:rPr lang="en-GB" altLang="en-US" sz="2400" i="1" baseline="-25000" err="1">
                <a:solidFill>
                  <a:srgbClr val="000000"/>
                </a:solidFill>
                <a:latin typeface="Times New Roman" pitchFamily="18" charset="0"/>
                <a:cs typeface="Times New Roman" pitchFamily="18" charset="0"/>
              </a:rPr>
              <a:t>l</a:t>
            </a:r>
            <a:r>
              <a:rPr lang="en-GB" altLang="en-US" sz="2400" i="1">
                <a:solidFill>
                  <a:srgbClr val="000000"/>
                </a:solidFill>
                <a:latin typeface="Times New Roman" pitchFamily="18" charset="0"/>
                <a:cs typeface="Times New Roman" pitchFamily="18" charset="0"/>
              </a:rPr>
              <a:t>)</a:t>
            </a:r>
          </a:p>
        </p:txBody>
      </p:sp>
      <p:sp>
        <p:nvSpPr>
          <p:cNvPr id="1378343" name="Text Box 39"/>
          <p:cNvSpPr txBox="1">
            <a:spLocks noChangeArrowheads="1"/>
          </p:cNvSpPr>
          <p:nvPr/>
        </p:nvSpPr>
        <p:spPr bwMode="auto">
          <a:xfrm>
            <a:off x="5330825" y="3463476"/>
            <a:ext cx="3492151" cy="1793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lnSpc>
                <a:spcPct val="90000"/>
              </a:lnSpc>
              <a:spcBef>
                <a:spcPts val="600"/>
              </a:spcBef>
              <a:buClr>
                <a:srgbClr val="FF00FF"/>
              </a:buClr>
              <a:buSzPct val="100000"/>
              <a:buFont typeface="Tahoma" pitchFamily="34" charset="0"/>
              <a:buNone/>
            </a:pPr>
            <a:r>
              <a:rPr lang="en-GB" altLang="en-US" sz="2400">
                <a:solidFill>
                  <a:srgbClr val="FF00FF"/>
                </a:solidFill>
                <a:latin typeface="Tahoma" pitchFamily="34" charset="0"/>
                <a:cs typeface="Times New Roman" pitchFamily="18" charset="0"/>
              </a:rPr>
              <a:t>Given</a:t>
            </a:r>
            <a:r>
              <a:rPr lang="en-GB" altLang="en-US" sz="2400">
                <a:solidFill>
                  <a:srgbClr val="FF00FF"/>
                </a:solidFill>
                <a:latin typeface="Times New Roman" pitchFamily="18" charset="0"/>
                <a:cs typeface="Times New Roman" pitchFamily="18" charset="0"/>
              </a:rPr>
              <a:t> </a:t>
            </a:r>
            <a:r>
              <a:rPr lang="en-GB" altLang="en-US" sz="2400" i="1">
                <a:solidFill>
                  <a:srgbClr val="FF00FF"/>
                </a:solidFill>
                <a:latin typeface="Times New Roman" pitchFamily="18" charset="0"/>
                <a:cs typeface="Times New Roman" pitchFamily="18" charset="0"/>
              </a:rPr>
              <a:t>h(x)=h(x’),</a:t>
            </a:r>
            <a:br>
              <a:rPr lang="en-GB" altLang="en-US" sz="2400" i="1">
                <a:solidFill>
                  <a:srgbClr val="FF00FF"/>
                </a:solidFill>
                <a:latin typeface="Times New Roman" pitchFamily="18" charset="0"/>
                <a:cs typeface="Times New Roman" pitchFamily="18" charset="0"/>
              </a:rPr>
            </a:br>
            <a:r>
              <a:rPr lang="en-GB" altLang="en-US" sz="2400">
                <a:solidFill>
                  <a:srgbClr val="FF00FF"/>
                </a:solidFill>
                <a:latin typeface="Tahoma" pitchFamily="34" charset="0"/>
                <a:cs typeface="Times New Roman" pitchFamily="18" charset="0"/>
              </a:rPr>
              <a:t>for</a:t>
            </a:r>
            <a:r>
              <a:rPr lang="en-GB" altLang="en-US" sz="2400">
                <a:solidFill>
                  <a:srgbClr val="FF00FF"/>
                </a:solidFill>
                <a:latin typeface="Times New Roman" pitchFamily="18" charset="0"/>
                <a:cs typeface="Times New Roman" pitchFamily="18" charset="0"/>
              </a:rPr>
              <a:t> </a:t>
            </a:r>
            <a:r>
              <a:rPr lang="en-GB" altLang="en-US" sz="2400" i="1" err="1">
                <a:solidFill>
                  <a:srgbClr val="FF00FF"/>
                </a:solidFill>
                <a:latin typeface="Times New Roman" pitchFamily="18" charset="0"/>
                <a:cs typeface="Times New Roman" pitchFamily="18" charset="0"/>
              </a:rPr>
              <a:t>x</a:t>
            </a:r>
            <a:r>
              <a:rPr lang="en-GB" altLang="en-US" sz="2400" i="1" err="1">
                <a:solidFill>
                  <a:srgbClr val="FF00FF"/>
                </a:solidFill>
                <a:latin typeface="Symbol" pitchFamily="18" charset="2"/>
                <a:cs typeface="Times New Roman" pitchFamily="18" charset="0"/>
              </a:rPr>
              <a:t></a:t>
            </a:r>
            <a:r>
              <a:rPr lang="en-GB" altLang="en-US" sz="2400" i="1" err="1">
                <a:solidFill>
                  <a:srgbClr val="FF00FF"/>
                </a:solidFill>
                <a:latin typeface="Times New Roman" pitchFamily="18" charset="0"/>
                <a:cs typeface="Times New Roman" pitchFamily="18" charset="0"/>
              </a:rPr>
              <a:t>x</a:t>
            </a:r>
            <a:r>
              <a:rPr lang="en-GB" altLang="en-US" sz="2400" i="1">
                <a:solidFill>
                  <a:srgbClr val="FF00FF"/>
                </a:solidFill>
                <a:latin typeface="Times New Roman" pitchFamily="18" charset="0"/>
                <a:cs typeface="Times New Roman" pitchFamily="18" charset="0"/>
              </a:rPr>
              <a:t>’</a:t>
            </a:r>
            <a:r>
              <a:rPr lang="en-GB" altLang="en-US" sz="2400">
                <a:solidFill>
                  <a:srgbClr val="FF00FF"/>
                </a:solidFill>
                <a:latin typeface="Times New Roman" pitchFamily="18" charset="0"/>
                <a:cs typeface="Times New Roman" pitchFamily="18" charset="0"/>
              </a:rPr>
              <a:t>, </a:t>
            </a:r>
            <a:r>
              <a:rPr lang="en-GB" altLang="en-US" sz="2400">
                <a:solidFill>
                  <a:srgbClr val="FF00FF"/>
                </a:solidFill>
                <a:latin typeface="Tahoma" pitchFamily="34" charset="0"/>
                <a:cs typeface="Times New Roman" pitchFamily="18" charset="0"/>
              </a:rPr>
              <a:t>we can find two</a:t>
            </a:r>
            <a:br>
              <a:rPr lang="en-GB" altLang="en-US" sz="2400">
                <a:solidFill>
                  <a:srgbClr val="FF00FF"/>
                </a:solidFill>
                <a:latin typeface="Tahoma" pitchFamily="34" charset="0"/>
                <a:cs typeface="Times New Roman" pitchFamily="18" charset="0"/>
              </a:rPr>
            </a:br>
            <a:r>
              <a:rPr lang="en-GB" altLang="en-US" sz="2400">
                <a:solidFill>
                  <a:srgbClr val="FF00FF"/>
                </a:solidFill>
                <a:latin typeface="Tahoma" pitchFamily="34" charset="0"/>
                <a:cs typeface="Times New Roman" pitchFamily="18" charset="0"/>
              </a:rPr>
              <a:t>pairs </a:t>
            </a:r>
            <a:r>
              <a:rPr lang="en-GB" altLang="en-US" sz="2400" i="1">
                <a:solidFill>
                  <a:srgbClr val="FF00FF"/>
                </a:solidFill>
                <a:latin typeface="Times New Roman" pitchFamily="18" charset="0"/>
                <a:cs typeface="Times New Roman" pitchFamily="18" charset="0"/>
              </a:rPr>
              <a:t>(</a:t>
            </a:r>
            <a:r>
              <a:rPr lang="en-GB" altLang="en-US" sz="2400" i="1" err="1">
                <a:solidFill>
                  <a:srgbClr val="FF00FF"/>
                </a:solidFill>
                <a:latin typeface="Times New Roman" pitchFamily="18" charset="0"/>
                <a:cs typeface="Times New Roman" pitchFamily="18" charset="0"/>
              </a:rPr>
              <a:t>a,b</a:t>
            </a:r>
            <a:r>
              <a:rPr lang="en-GB" altLang="en-US" sz="2400" i="1">
                <a:solidFill>
                  <a:srgbClr val="FF00FF"/>
                </a:solidFill>
                <a:latin typeface="Times New Roman" pitchFamily="18" charset="0"/>
                <a:cs typeface="Times New Roman" pitchFamily="18" charset="0"/>
              </a:rPr>
              <a:t>)</a:t>
            </a:r>
            <a:r>
              <a:rPr lang="en-GB" altLang="en-US" sz="2400" i="1">
                <a:solidFill>
                  <a:srgbClr val="FF00FF"/>
                </a:solidFill>
                <a:latin typeface="Symbol" pitchFamily="18" charset="2"/>
                <a:cs typeface="Times New Roman" pitchFamily="18" charset="0"/>
              </a:rPr>
              <a:t></a:t>
            </a:r>
            <a:r>
              <a:rPr lang="en-GB" altLang="en-US" sz="2400" i="1">
                <a:solidFill>
                  <a:srgbClr val="FF00FF"/>
                </a:solidFill>
                <a:latin typeface="Times New Roman" pitchFamily="18" charset="0"/>
                <a:cs typeface="Times New Roman" pitchFamily="18" charset="0"/>
              </a:rPr>
              <a:t> (</a:t>
            </a:r>
            <a:r>
              <a:rPr lang="en-GB" altLang="en-US" sz="2400" i="1" err="1">
                <a:solidFill>
                  <a:srgbClr val="FF00FF"/>
                </a:solidFill>
                <a:latin typeface="Times New Roman" pitchFamily="18" charset="0"/>
                <a:cs typeface="Times New Roman" pitchFamily="18" charset="0"/>
              </a:rPr>
              <a:t>a’,b</a:t>
            </a:r>
            <a:r>
              <a:rPr lang="en-GB" altLang="en-US" sz="2400" i="1">
                <a:solidFill>
                  <a:srgbClr val="FF00FF"/>
                </a:solidFill>
                <a:latin typeface="Times New Roman" pitchFamily="18" charset="0"/>
                <a:cs typeface="Times New Roman" pitchFamily="18" charset="0"/>
              </a:rPr>
              <a:t>’)</a:t>
            </a:r>
            <a:br>
              <a:rPr lang="en-GB" altLang="en-US" sz="2400" i="1">
                <a:solidFill>
                  <a:srgbClr val="FF00FF"/>
                </a:solidFill>
                <a:latin typeface="Times New Roman" pitchFamily="18" charset="0"/>
                <a:cs typeface="Times New Roman" pitchFamily="18" charset="0"/>
              </a:rPr>
            </a:br>
            <a:r>
              <a:rPr lang="en-GB" altLang="en-US" sz="2400" err="1">
                <a:solidFill>
                  <a:srgbClr val="FF00FF"/>
                </a:solidFill>
                <a:latin typeface="Tahoma" pitchFamily="34" charset="0"/>
                <a:cs typeface="Times New Roman" pitchFamily="18" charset="0"/>
              </a:rPr>
              <a:t>s.t.</a:t>
            </a:r>
            <a:r>
              <a:rPr lang="en-GB" altLang="en-US" sz="2400">
                <a:solidFill>
                  <a:srgbClr val="FF00FF"/>
                </a:solidFill>
                <a:latin typeface="Times New Roman" pitchFamily="18" charset="0"/>
                <a:cs typeface="Times New Roman" pitchFamily="18" charset="0"/>
              </a:rPr>
              <a:t> </a:t>
            </a:r>
            <a:r>
              <a:rPr lang="en-GB" altLang="en-US" sz="2400" i="1">
                <a:solidFill>
                  <a:srgbClr val="FF00FF"/>
                </a:solidFill>
                <a:latin typeface="Times New Roman" pitchFamily="18" charset="0"/>
                <a:cs typeface="Times New Roman" pitchFamily="18" charset="0"/>
              </a:rPr>
              <a:t> c(</a:t>
            </a:r>
            <a:r>
              <a:rPr lang="en-GB" altLang="en-US" sz="2400" i="1" err="1">
                <a:solidFill>
                  <a:srgbClr val="FF00FF"/>
                </a:solidFill>
                <a:latin typeface="Times New Roman" pitchFamily="18" charset="0"/>
                <a:cs typeface="Times New Roman" pitchFamily="18" charset="0"/>
              </a:rPr>
              <a:t>a,b</a:t>
            </a:r>
            <a:r>
              <a:rPr lang="en-GB" altLang="en-US" sz="2400" i="1">
                <a:solidFill>
                  <a:srgbClr val="FF00FF"/>
                </a:solidFill>
                <a:latin typeface="Times New Roman" pitchFamily="18" charset="0"/>
                <a:cs typeface="Times New Roman" pitchFamily="18" charset="0"/>
              </a:rPr>
              <a:t>)=c(</a:t>
            </a:r>
            <a:r>
              <a:rPr lang="en-GB" altLang="en-US" sz="2400" i="1" err="1">
                <a:solidFill>
                  <a:srgbClr val="FF00FF"/>
                </a:solidFill>
                <a:latin typeface="Times New Roman" pitchFamily="18" charset="0"/>
                <a:cs typeface="Times New Roman" pitchFamily="18" charset="0"/>
              </a:rPr>
              <a:t>a’,b</a:t>
            </a:r>
            <a:r>
              <a:rPr lang="en-GB" altLang="en-US" sz="2400" i="1">
                <a:solidFill>
                  <a:srgbClr val="FF00FF"/>
                </a:solidFill>
                <a:latin typeface="Times New Roman" pitchFamily="18" charset="0"/>
                <a:cs typeface="Times New Roman" pitchFamily="18" charset="0"/>
              </a:rPr>
              <a:t>’). </a:t>
            </a:r>
            <a:r>
              <a:rPr lang="en-GB" altLang="en-US" sz="2400">
                <a:solidFill>
                  <a:srgbClr val="FF00FF"/>
                </a:solidFill>
                <a:latin typeface="Times New Roman" pitchFamily="18" charset="0"/>
                <a:cs typeface="Times New Roman" pitchFamily="18" charset="0"/>
              </a:rPr>
              <a:t> </a:t>
            </a:r>
          </a:p>
          <a:p>
            <a:pPr eaLnBrk="1" hangingPunct="1">
              <a:spcBef>
                <a:spcPct val="0"/>
              </a:spcBef>
              <a:buClr>
                <a:srgbClr val="FF00FF"/>
              </a:buClr>
              <a:buSzPct val="100000"/>
              <a:buFont typeface="Times New Roman" pitchFamily="18" charset="0"/>
              <a:buNone/>
            </a:pPr>
            <a:endParaRPr lang="en-GB" altLang="en-US" sz="2400">
              <a:solidFill>
                <a:srgbClr val="FF00FF"/>
              </a:solidFill>
              <a:latin typeface="Times New Roman" pitchFamily="18" charset="0"/>
              <a:cs typeface="Times New Roman" pitchFamily="18" charset="0"/>
            </a:endParaRPr>
          </a:p>
        </p:txBody>
      </p:sp>
    </p:spTree>
    <p:extLst>
      <p:ext uri="{BB962C8B-B14F-4D97-AF65-F5344CB8AC3E}">
        <p14:creationId xmlns:p14="http://schemas.microsoft.com/office/powerpoint/2010/main" val="38993964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78343"/>
                                        </p:tgtEl>
                                        <p:attrNameLst>
                                          <p:attrName>style.visibility</p:attrName>
                                        </p:attrNameLst>
                                      </p:cBhvr>
                                      <p:to>
                                        <p:strVal val="visible"/>
                                      </p:to>
                                    </p:set>
                                    <p:animEffect transition="in" filter="box(in)">
                                      <p:cBhvr>
                                        <p:cTn id="7" dur="500"/>
                                        <p:tgtEl>
                                          <p:spTgt spid="1378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 functions: simple examples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42934"/>
                <a:ext cx="8229600" cy="4981575"/>
              </a:xfrm>
            </p:spPr>
            <p:txBody>
              <a:bodyPr/>
              <a:lstStyle/>
              <a:p>
                <a:r>
                  <a:rPr lang="en-US" sz="2800"/>
                  <a:t>For simplicity: input </a:t>
                </a:r>
                <a14:m>
                  <m:oMath xmlns:m="http://schemas.openxmlformats.org/officeDocument/2006/math">
                    <m:r>
                      <a:rPr lang="en-US" sz="2800" b="0" i="1" smtClean="0">
                        <a:latin typeface="Cambria Math" panose="02040503050406030204" pitchFamily="18" charset="0"/>
                      </a:rPr>
                      <m:t>𝑚</m:t>
                    </m:r>
                  </m:oMath>
                </a14:m>
                <a:r>
                  <a:rPr lang="en-US" sz="2800"/>
                  <a:t> is decimal integer</a:t>
                </a:r>
              </a:p>
              <a:p>
                <a:pPr lvl="1"/>
                <a:r>
                  <a:rPr lang="en-US" sz="2400"/>
                  <a:t>View as string of (three) digits</a:t>
                </a:r>
              </a:p>
              <a:p>
                <a:pPr lvl="1"/>
                <a:r>
                  <a:rPr lang="en-US" sz="2400"/>
                  <a:t>For example, </a:t>
                </a:r>
                <a14:m>
                  <m:oMath xmlns:m="http://schemas.openxmlformats.org/officeDocument/2006/math">
                    <m:r>
                      <a:rPr lang="en-US" sz="2400" i="1">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127</m:t>
                    </m:r>
                    <m:r>
                      <a:rPr lang="en-US" sz="2400" i="1">
                        <a:latin typeface="Cambria Math" panose="02040503050406030204" pitchFamily="18" charset="0"/>
                      </a:rPr>
                      <m:t> </m:t>
                    </m:r>
                  </m:oMath>
                </a14:m>
                <a:r>
                  <a:rPr lang="en-US" sz="2400">
                    <a:sym typeface="Wingdings" panose="05000000000000000000" pitchFamily="2" charset="2"/>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m:t>
                    </m:r>
                  </m:oMath>
                </a14:m>
                <a:r>
                  <a:rPr lang="en-US" sz="240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b="0" i="1" smtClean="0">
                            <a:latin typeface="Cambria Math" panose="02040503050406030204" pitchFamily="18" charset="0"/>
                          </a:rPr>
                          <m:t>3</m:t>
                        </m:r>
                      </m:sub>
                    </m:sSub>
                    <m:r>
                      <a:rPr lang="en-US" sz="2400" i="1">
                        <a:latin typeface="Cambria Math" panose="02040503050406030204" pitchFamily="18" charset="0"/>
                      </a:rPr>
                      <m:t>=</m:t>
                    </m:r>
                    <m:r>
                      <a:rPr lang="en-US" sz="2400" b="0" i="1" smtClean="0">
                        <a:latin typeface="Cambria Math" panose="02040503050406030204" pitchFamily="18" charset="0"/>
                      </a:rPr>
                      <m:t>7</m:t>
                    </m:r>
                  </m:oMath>
                </a14:m>
                <a:r>
                  <a:rPr lang="en-US" sz="2400"/>
                  <a:t> </a:t>
                </a:r>
              </a:p>
              <a:p>
                <a:r>
                  <a:rPr lang="en-US" sz="2800"/>
                  <a:t>Least Significant Digit hash:</a:t>
                </a:r>
                <a:br>
                  <a:rPr lang="en-US" sz="2800"/>
                </a:br>
                <a:r>
                  <a:rPr lang="en-US" sz="280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b="0" i="1" smtClean="0">
                            <a:latin typeface="Cambria Math" panose="02040503050406030204" pitchFamily="18" charset="0"/>
                          </a:rPr>
                          <m:t>𝐿𝑆𝐷</m:t>
                        </m:r>
                      </m:sub>
                    </m:sSub>
                    <m:d>
                      <m:dPr>
                        <m:ctrlPr>
                          <a:rPr lang="en-US" sz="2800" i="1">
                            <a:latin typeface="Cambria Math" panose="02040503050406030204" pitchFamily="18" charset="0"/>
                          </a:rPr>
                        </m:ctrlPr>
                      </m:dPr>
                      <m:e>
                        <m:r>
                          <a:rPr lang="en-US" sz="2800" i="1">
                            <a:latin typeface="Cambria Math" panose="02040503050406030204" pitchFamily="18" charset="0"/>
                          </a:rPr>
                          <m:t>𝑚</m:t>
                        </m:r>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1">
                            <a:latin typeface="Cambria Math" panose="02040503050406030204" pitchFamily="18" charset="0"/>
                          </a:rPr>
                          <m:t>3</m:t>
                        </m:r>
                      </m:sub>
                    </m:sSub>
                  </m:oMath>
                </a14:m>
                <a:r>
                  <a:rPr lang="en-US" sz="2800"/>
                  <a:t> </a:t>
                </a:r>
              </a:p>
              <a:p>
                <a:r>
                  <a:rPr lang="en-US" sz="2800"/>
                  <a:t>Sum hash: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𝑆</m:t>
                        </m:r>
                        <m:r>
                          <a:rPr lang="en-US" sz="2800" b="0" i="1" smtClean="0">
                            <a:latin typeface="Cambria Math" panose="02040503050406030204" pitchFamily="18" charset="0"/>
                          </a:rPr>
                          <m:t>𝑢𝑚</m:t>
                        </m:r>
                      </m:sub>
                    </m:sSub>
                    <m:d>
                      <m:dPr>
                        <m:ctrlPr>
                          <a:rPr lang="en-US" sz="2800" i="1">
                            <a:latin typeface="Cambria Math" panose="02040503050406030204" pitchFamily="18" charset="0"/>
                          </a:rPr>
                        </m:ctrlPr>
                      </m:dPr>
                      <m:e>
                        <m:r>
                          <a:rPr lang="en-US" sz="2800" i="1">
                            <a:latin typeface="Cambria Math" panose="02040503050406030204" pitchFamily="18" charset="0"/>
                          </a:rPr>
                          <m:t>𝑚</m:t>
                        </m:r>
                      </m:e>
                    </m:d>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b="0" i="1" smtClean="0">
                                <a:latin typeface="Cambria Math" panose="02040503050406030204" pitchFamily="18" charset="0"/>
                              </a:rPr>
                              <m:t>(</m:t>
                            </m:r>
                            <m:r>
                              <a:rPr lang="en-US" sz="2800" i="1">
                                <a:latin typeface="Cambria Math" panose="02040503050406030204" pitchFamily="18" charset="0"/>
                              </a:rPr>
                              <m:t>𝑚</m:t>
                            </m:r>
                          </m:e>
                          <m:sub>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1">
                                <a:latin typeface="Cambria Math" panose="02040503050406030204" pitchFamily="18" charset="0"/>
                              </a:rPr>
                              <m:t>2</m:t>
                            </m:r>
                          </m:sub>
                        </m:sSub>
                        <m:r>
                          <a:rPr lang="en-US" sz="2800" b="0" i="1" smtClean="0">
                            <a:latin typeface="Cambria Math" panose="02040503050406030204" pitchFamily="18" charset="0"/>
                          </a:rPr>
                          <m:t>+</m:t>
                        </m:r>
                        <m:r>
                          <a:rPr lang="en-US" sz="2800" i="1">
                            <a:latin typeface="Cambria Math" panose="02040503050406030204" pitchFamily="18" charset="0"/>
                          </a:rPr>
                          <m:t>𝑚</m:t>
                        </m:r>
                      </m:e>
                      <m:sub>
                        <m:r>
                          <a:rPr lang="en-US" sz="2800" i="1">
                            <a:latin typeface="Cambria Math" panose="02040503050406030204" pitchFamily="18" charset="0"/>
                          </a:rPr>
                          <m:t>3</m:t>
                        </m:r>
                      </m:sub>
                    </m:sSub>
                    <m:r>
                      <a:rPr lang="en-US" sz="2800" b="0" i="1" smtClean="0">
                        <a:latin typeface="Cambria Math" panose="02040503050406030204" pitchFamily="18" charset="0"/>
                      </a:rPr>
                      <m:t>) </m:t>
                    </m:r>
                    <m:r>
                      <a:rPr lang="en-US" sz="2800" b="0" i="1" smtClean="0">
                        <a:latin typeface="Cambria Math" panose="02040503050406030204" pitchFamily="18" charset="0"/>
                      </a:rPr>
                      <m:t>𝑚𝑜𝑑</m:t>
                    </m:r>
                    <m:r>
                      <a:rPr lang="en-US" sz="2800" b="0" i="1" smtClean="0">
                        <a:latin typeface="Cambria Math" panose="02040503050406030204" pitchFamily="18" charset="0"/>
                      </a:rPr>
                      <m:t> </m:t>
                    </m:r>
                    <m:r>
                      <a:rPr lang="en-US" sz="2800" b="0" i="1" smtClean="0">
                        <a:latin typeface="Cambria Math" panose="02040503050406030204" pitchFamily="18" charset="0"/>
                      </a:rPr>
                      <m:t>10</m:t>
                    </m:r>
                  </m:oMath>
                </a14:m>
                <a:endParaRPr lang="en-US" sz="2800"/>
              </a:p>
              <a:p>
                <a:r>
                  <a:rPr lang="en-US" sz="2800"/>
                  <a:t>Exercise: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h</m:t>
                        </m:r>
                      </m:e>
                      <m:sub>
                        <m:r>
                          <a:rPr lang="en-US" sz="2800" i="1">
                            <a:latin typeface="Cambria Math" panose="02040503050406030204" pitchFamily="18" charset="0"/>
                          </a:rPr>
                          <m:t>𝐿𝑆𝐷</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117</m:t>
                        </m:r>
                      </m:e>
                    </m:d>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i="1">
                            <a:latin typeface="Cambria Math" panose="02040503050406030204" pitchFamily="18" charset="0"/>
                          </a:rPr>
                          <m:t>=</m:t>
                        </m:r>
                        <m:r>
                          <a:rPr lang="en-US" sz="2800" b="0" i="1" smtClean="0">
                            <a:latin typeface="Cambria Math" panose="02040503050406030204" pitchFamily="18" charset="0"/>
                          </a:rPr>
                          <m:t> __</m:t>
                        </m:r>
                      </m:e>
                      <m:sub/>
                    </m:sSub>
                  </m:oMath>
                </a14:m>
                <a:br>
                  <a:rPr lang="en-US" sz="2800" b="0"/>
                </a:b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                                         </m:t>
                    </m:r>
                  </m:oMath>
                </a14:m>
                <a:r>
                  <a:rPr lang="en-US" sz="280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𝑆𝑢𝑚</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117</m:t>
                        </m:r>
                      </m:e>
                    </m:d>
                    <m:r>
                      <a:rPr lang="en-US" sz="2800" i="1">
                        <a:latin typeface="Cambria Math" panose="02040503050406030204" pitchFamily="18" charset="0"/>
                      </a:rPr>
                      <m:t>=</m:t>
                    </m:r>
                  </m:oMath>
                </a14:m>
                <a:r>
                  <a:rPr lang="en-US" sz="2800"/>
                  <a:t> __</a:t>
                </a:r>
              </a:p>
              <a:p>
                <a:pPr marL="0" indent="0">
                  <a:buNone/>
                </a:pPr>
                <a:endParaRPr lang="en-US" sz="2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42934"/>
                <a:ext cx="8229600" cy="4981575"/>
              </a:xfrm>
              <a:blipFill>
                <a:blip r:embed="rId2"/>
                <a:stretch>
                  <a:fillRect l="-444" t="-122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4</a:t>
            </a:fld>
            <a:endParaRPr lang="en-US" altLang="en-US"/>
          </a:p>
        </p:txBody>
      </p:sp>
      <mc:AlternateContent xmlns:mc="http://schemas.openxmlformats.org/markup-compatibility/2006" xmlns:a14="http://schemas.microsoft.com/office/drawing/2010/main">
        <mc:Choice Requires="a14">
          <p:sp>
            <p:nvSpPr>
              <p:cNvPr id="6" name="Rectangle 5"/>
              <p:cNvSpPr/>
              <p:nvPr/>
            </p:nvSpPr>
            <p:spPr bwMode="auto">
              <a:xfrm>
                <a:off x="7358145" y="978914"/>
                <a:ext cx="1501454" cy="37942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bwMode="auto">
              <a:xfrm>
                <a:off x="7358145" y="978914"/>
                <a:ext cx="1501454" cy="379421"/>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7" name="Trapezoid 6"/>
          <p:cNvSpPr/>
          <p:nvPr/>
        </p:nvSpPr>
        <p:spPr bwMode="auto">
          <a:xfrm flipH="1" flipV="1">
            <a:off x="7352472" y="1372992"/>
            <a:ext cx="1507127"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7802048" y="1324132"/>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8" name="TextBox 7"/>
              <p:cNvSpPr txBox="1">
                <a:spLocks noRot="1" noChangeAspect="1" noMove="1" noResize="1" noEditPoints="1" noAdjustHandles="1" noChangeArrowheads="1" noChangeShapeType="1" noTextEdit="1"/>
              </p:cNvSpPr>
              <p:nvPr/>
            </p:nvSpPr>
            <p:spPr>
              <a:xfrm>
                <a:off x="7802048" y="1324132"/>
                <a:ext cx="446404"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bwMode="auto">
              <a:xfrm>
                <a:off x="7722790" y="1770478"/>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bwMode="auto">
              <a:xfrm>
                <a:off x="7722790" y="1770478"/>
                <a:ext cx="766489" cy="404492"/>
              </a:xfrm>
              <a:prstGeom prst="rect">
                <a:avLst/>
              </a:prstGeom>
              <a:blipFill>
                <a:blip r:embed="rId5"/>
                <a:stretch>
                  <a:fillRect b="-289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0" name="TextBox 9"/>
          <p:cNvSpPr txBox="1"/>
          <p:nvPr/>
        </p:nvSpPr>
        <p:spPr>
          <a:xfrm>
            <a:off x="6403553" y="4217236"/>
            <a:ext cx="312906" cy="369332"/>
          </a:xfrm>
          <a:prstGeom prst="rect">
            <a:avLst/>
          </a:prstGeom>
          <a:solidFill>
            <a:srgbClr val="FFFF00"/>
          </a:solidFill>
        </p:spPr>
        <p:txBody>
          <a:bodyPr wrap="none" rtlCol="0">
            <a:spAutoFit/>
          </a:bodyPr>
          <a:lstStyle/>
          <a:p>
            <a:r>
              <a:rPr lang="en-US"/>
              <a:t>7</a:t>
            </a:r>
          </a:p>
        </p:txBody>
      </p:sp>
      <p:sp>
        <p:nvSpPr>
          <p:cNvPr id="11" name="TextBox 10"/>
          <p:cNvSpPr txBox="1"/>
          <p:nvPr/>
        </p:nvSpPr>
        <p:spPr>
          <a:xfrm>
            <a:off x="6396747" y="4662019"/>
            <a:ext cx="312906" cy="369332"/>
          </a:xfrm>
          <a:prstGeom prst="rect">
            <a:avLst/>
          </a:prstGeom>
          <a:solidFill>
            <a:srgbClr val="FFFF00"/>
          </a:solidFill>
        </p:spPr>
        <p:txBody>
          <a:bodyPr wrap="none" rtlCol="0">
            <a:spAutoFit/>
          </a:bodyPr>
          <a:lstStyle/>
          <a:p>
            <a:r>
              <a:rPr lang="en-US"/>
              <a:t>9</a:t>
            </a:r>
          </a:p>
        </p:txBody>
      </p:sp>
    </p:spTree>
    <p:extLst>
      <p:ext uri="{BB962C8B-B14F-4D97-AF65-F5344CB8AC3E}">
        <p14:creationId xmlns:p14="http://schemas.microsoft.com/office/powerpoint/2010/main" val="171461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Date Placeholder 3"/>
          <p:cNvSpPr>
            <a:spLocks noGrp="1"/>
          </p:cNvSpPr>
          <p:nvPr>
            <p:ph type="dt" sz="quarter" idx="10"/>
          </p:nvPr>
        </p:nvSpPr>
        <p:spPr/>
        <p:txBody>
          <a:bodyPr/>
          <a:lstStyle/>
          <a:p>
            <a:pPr>
              <a:defRPr/>
            </a:pPr>
            <a:fld id="{34761B18-9791-4A4B-9117-EAA80EBB0AA8}" type="datetime1">
              <a:rPr lang="en-US"/>
              <a:pPr>
                <a:defRPr/>
              </a:pPr>
              <a:t>2/11/2020</a:t>
            </a:fld>
            <a:endParaRPr lang="en-US" altLang="en-US"/>
          </a:p>
        </p:txBody>
      </p:sp>
      <p:sp>
        <p:nvSpPr>
          <p:cNvPr id="42" name="Slide Number Placeholder 5"/>
          <p:cNvSpPr>
            <a:spLocks noGrp="1"/>
          </p:cNvSpPr>
          <p:nvPr>
            <p:ph type="sldNum" sz="quarter" idx="12"/>
          </p:nvPr>
        </p:nvSpPr>
        <p:spPr/>
        <p:txBody>
          <a:bodyPr/>
          <a:lstStyle/>
          <a:p>
            <a:pPr>
              <a:defRPr/>
            </a:pPr>
            <a:fld id="{FF0DBB2D-68C9-4851-8C5B-8B48A8982DBC}" type="slidenum">
              <a:rPr lang="he-IL" altLang="en-US"/>
              <a:pPr>
                <a:defRPr/>
              </a:pPr>
              <a:t>40</a:t>
            </a:fld>
            <a:endParaRPr lang="en-US" altLang="en-US"/>
          </a:p>
        </p:txBody>
      </p:sp>
      <p:sp>
        <p:nvSpPr>
          <p:cNvPr id="80901" name="Rectangle 2"/>
          <p:cNvSpPr>
            <a:spLocks noGrp="1" noChangeArrowheads="1"/>
          </p:cNvSpPr>
          <p:nvPr>
            <p:ph type="title"/>
          </p:nvPr>
        </p:nvSpPr>
        <p:spPr>
          <a:xfrm>
            <a:off x="533400" y="381000"/>
            <a:ext cx="7773988" cy="6731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a:t>Security of MD Strengthening  </a:t>
            </a:r>
            <a:endParaRPr lang="en-GB" altLang="en-US" sz="3000"/>
          </a:p>
        </p:txBody>
      </p:sp>
      <p:sp>
        <p:nvSpPr>
          <p:cNvPr id="80902" name="Rectangle 3"/>
          <p:cNvSpPr>
            <a:spLocks noGrp="1" noChangeArrowheads="1"/>
          </p:cNvSpPr>
          <p:nvPr>
            <p:ph type="body" idx="1"/>
          </p:nvPr>
        </p:nvSpPr>
        <p:spPr>
          <a:xfrm>
            <a:off x="596900" y="3646488"/>
            <a:ext cx="7951788" cy="2195089"/>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Theorem (simplified): if </a:t>
            </a:r>
            <a:r>
              <a:rPr lang="en-GB" altLang="en-US" sz="2000" i="1">
                <a:latin typeface="Times New Roman" pitchFamily="18" charset="0"/>
                <a:cs typeface="Times New Roman" pitchFamily="18" charset="0"/>
              </a:rPr>
              <a:t>c</a:t>
            </a:r>
            <a:r>
              <a:rPr lang="en-GB" altLang="en-US" sz="2000"/>
              <a:t> is CRHF, then </a:t>
            </a:r>
            <a:r>
              <a:rPr lang="en-GB" altLang="en-US" sz="2000" i="1">
                <a:latin typeface="Times New Roman" pitchFamily="18" charset="0"/>
                <a:cs typeface="Times New Roman" pitchFamily="18" charset="0"/>
              </a:rPr>
              <a:t>h=MD[c] </a:t>
            </a:r>
            <a:r>
              <a:rPr lang="en-GB" altLang="en-US" sz="2000"/>
              <a:t>is CRHF. </a:t>
            </a:r>
          </a:p>
          <a:p>
            <a:pPr marL="341313" indent="-341313" defTabSz="449263"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Proof (sketch): we use collision in </a:t>
            </a:r>
            <a:r>
              <a:rPr lang="en-GB" altLang="en-US" sz="2000" i="1">
                <a:latin typeface="Times New Roman" pitchFamily="18" charset="0"/>
                <a:cs typeface="Times New Roman" pitchFamily="18" charset="0"/>
              </a:rPr>
              <a:t>h</a:t>
            </a:r>
            <a:r>
              <a:rPr lang="en-GB" altLang="en-US" sz="2000"/>
              <a:t> to find collision in </a:t>
            </a:r>
            <a:r>
              <a:rPr lang="en-GB" altLang="en-US" sz="2000" i="1">
                <a:latin typeface="Times New Roman" pitchFamily="18" charset="0"/>
                <a:cs typeface="Times New Roman" pitchFamily="18" charset="0"/>
              </a:rPr>
              <a:t>c</a:t>
            </a:r>
            <a:r>
              <a:rPr lang="en-GB" altLang="en-US" sz="2000" i="1"/>
              <a:t>. </a:t>
            </a:r>
            <a:r>
              <a:rPr lang="en-GB" altLang="en-US" sz="2000"/>
              <a:t>Suppose </a:t>
            </a:r>
            <a:r>
              <a:rPr lang="en-GB" altLang="en-US" sz="2000" i="1">
                <a:latin typeface="Times New Roman" pitchFamily="18" charset="0"/>
                <a:cs typeface="Times New Roman" pitchFamily="18" charset="0"/>
              </a:rPr>
              <a:t>h(x)=h(x’) </a:t>
            </a:r>
            <a:r>
              <a:rPr lang="en-GB" altLang="en-US" sz="2000"/>
              <a:t>for </a:t>
            </a:r>
            <a:r>
              <a:rPr lang="en-GB" altLang="en-US" sz="2000" i="1" err="1">
                <a:latin typeface="Times New Roman" pitchFamily="18" charset="0"/>
                <a:cs typeface="Times New Roman" pitchFamily="18" charset="0"/>
              </a:rPr>
              <a:t>x≠x</a:t>
            </a:r>
            <a:r>
              <a:rPr lang="en-GB" altLang="en-US" sz="2000" i="1">
                <a:latin typeface="Times New Roman" pitchFamily="18" charset="0"/>
                <a:cs typeface="Times New Roman" pitchFamily="18" charset="0"/>
              </a:rPr>
              <a:t>’. </a:t>
            </a:r>
          </a:p>
          <a:p>
            <a:pPr marL="741363" lvl="1" indent="-284163" defTabSz="449263" eaLnBrk="1" hangingPunct="1">
              <a:lnSpc>
                <a:spcPct val="80000"/>
              </a:lnSpc>
              <a:spcBef>
                <a:spcPts val="4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i="1">
                <a:latin typeface="Times New Roman" pitchFamily="18" charset="0"/>
                <a:cs typeface="Times New Roman" pitchFamily="18" charset="0"/>
              </a:rPr>
              <a:t>h(x)=c(|x| || </a:t>
            </a:r>
            <a:r>
              <a:rPr lang="en-GB" altLang="en-US" sz="1900" i="1" err="1">
                <a:latin typeface="Times New Roman" pitchFamily="18" charset="0"/>
                <a:cs typeface="Times New Roman" pitchFamily="18" charset="0"/>
              </a:rPr>
              <a:t>y</a:t>
            </a:r>
            <a:r>
              <a:rPr lang="en-GB" altLang="en-US" sz="1900" i="1" baseline="-25000" err="1">
                <a:latin typeface="Times New Roman" pitchFamily="18" charset="0"/>
                <a:cs typeface="Times New Roman" pitchFamily="18" charset="0"/>
              </a:rPr>
              <a:t>|x</a:t>
            </a:r>
            <a:r>
              <a:rPr lang="en-GB" altLang="en-US" sz="1900" i="1" baseline="-25000">
                <a:latin typeface="Times New Roman" pitchFamily="18" charset="0"/>
                <a:cs typeface="Times New Roman" pitchFamily="18" charset="0"/>
              </a:rPr>
              <a:t>|</a:t>
            </a:r>
            <a:r>
              <a:rPr lang="en-GB" altLang="en-US" sz="1900" i="1">
                <a:latin typeface="Times New Roman" pitchFamily="18" charset="0"/>
                <a:cs typeface="Times New Roman" pitchFamily="18" charset="0"/>
              </a:rPr>
              <a:t>)= c(|x’| || </a:t>
            </a:r>
            <a:r>
              <a:rPr lang="en-GB" altLang="en-US" sz="1900" i="1" err="1">
                <a:latin typeface="Times New Roman" pitchFamily="18" charset="0"/>
                <a:cs typeface="Times New Roman" pitchFamily="18" charset="0"/>
              </a:rPr>
              <a:t>y’</a:t>
            </a:r>
            <a:r>
              <a:rPr lang="en-GB" altLang="en-US" sz="1900" i="1" baseline="-25000" err="1">
                <a:latin typeface="Times New Roman" pitchFamily="18" charset="0"/>
                <a:cs typeface="Times New Roman" pitchFamily="18" charset="0"/>
              </a:rPr>
              <a:t>|x</a:t>
            </a:r>
            <a:r>
              <a:rPr lang="en-GB" altLang="en-US" sz="1900" i="1" baseline="-25000">
                <a:latin typeface="Times New Roman" pitchFamily="18" charset="0"/>
                <a:cs typeface="Times New Roman" pitchFamily="18" charset="0"/>
              </a:rPr>
              <a:t>’|</a:t>
            </a:r>
            <a:r>
              <a:rPr lang="en-GB" altLang="en-US" sz="1900" i="1">
                <a:latin typeface="Times New Roman" pitchFamily="18" charset="0"/>
                <a:cs typeface="Times New Roman" pitchFamily="18" charset="0"/>
              </a:rPr>
              <a:t>). </a:t>
            </a:r>
            <a:r>
              <a:rPr lang="en-GB" altLang="en-US" sz="1900"/>
              <a:t>Hence assume </a:t>
            </a:r>
            <a:r>
              <a:rPr lang="en-GB" altLang="en-US" sz="1900" i="1">
                <a:latin typeface="Times New Roman" pitchFamily="18" charset="0"/>
                <a:cs typeface="Times New Roman" pitchFamily="18" charset="0"/>
              </a:rPr>
              <a:t>|x|=|x’| </a:t>
            </a:r>
            <a:r>
              <a:rPr lang="en-GB" altLang="en-US" sz="1900"/>
              <a:t>and </a:t>
            </a:r>
            <a:r>
              <a:rPr lang="en-GB" altLang="en-US" sz="1900" i="1" err="1">
                <a:latin typeface="Times New Roman" pitchFamily="18" charset="0"/>
                <a:cs typeface="Times New Roman" pitchFamily="18" charset="0"/>
              </a:rPr>
              <a:t>y</a:t>
            </a:r>
            <a:r>
              <a:rPr lang="en-GB" altLang="en-US" sz="1900" i="1" baseline="-25000" err="1">
                <a:latin typeface="Times New Roman" pitchFamily="18" charset="0"/>
                <a:cs typeface="Times New Roman" pitchFamily="18" charset="0"/>
              </a:rPr>
              <a:t>|x</a:t>
            </a:r>
            <a:r>
              <a:rPr lang="en-GB" altLang="en-US" sz="1900" i="1" baseline="-25000">
                <a:latin typeface="Times New Roman" pitchFamily="18" charset="0"/>
                <a:cs typeface="Times New Roman" pitchFamily="18" charset="0"/>
              </a:rPr>
              <a:t>|</a:t>
            </a:r>
            <a:r>
              <a:rPr lang="en-GB" altLang="en-US" sz="1900" i="1">
                <a:latin typeface="Times New Roman" pitchFamily="18" charset="0"/>
                <a:cs typeface="Times New Roman" pitchFamily="18" charset="0"/>
              </a:rPr>
              <a:t>= </a:t>
            </a:r>
            <a:r>
              <a:rPr lang="en-GB" altLang="en-US" sz="1900" i="1" err="1">
                <a:latin typeface="Times New Roman" pitchFamily="18" charset="0"/>
                <a:cs typeface="Times New Roman" pitchFamily="18" charset="0"/>
              </a:rPr>
              <a:t>y’</a:t>
            </a:r>
            <a:r>
              <a:rPr lang="en-GB" altLang="en-US" sz="1900" i="1" baseline="-25000" err="1">
                <a:latin typeface="Times New Roman" pitchFamily="18" charset="0"/>
                <a:cs typeface="Times New Roman" pitchFamily="18" charset="0"/>
              </a:rPr>
              <a:t>|x</a:t>
            </a:r>
            <a:r>
              <a:rPr lang="en-GB" altLang="en-US" sz="1900" i="1" baseline="-25000">
                <a:latin typeface="Times New Roman" pitchFamily="18" charset="0"/>
                <a:cs typeface="Times New Roman" pitchFamily="18" charset="0"/>
              </a:rPr>
              <a:t>’| </a:t>
            </a:r>
            <a:r>
              <a:rPr lang="en-GB" altLang="en-US" sz="1900"/>
              <a:t>(or collision in </a:t>
            </a:r>
            <a:r>
              <a:rPr lang="en-GB" altLang="en-US" sz="1900" i="1">
                <a:latin typeface="Times New Roman" pitchFamily="18" charset="0"/>
                <a:cs typeface="Times New Roman" pitchFamily="18" charset="0"/>
              </a:rPr>
              <a:t>c</a:t>
            </a:r>
            <a:r>
              <a:rPr lang="en-GB" altLang="en-US" sz="1900" i="1"/>
              <a:t>). </a:t>
            </a:r>
          </a:p>
          <a:p>
            <a:pPr marL="741363" lvl="1" indent="-284163" defTabSz="449263" eaLnBrk="1" hangingPunct="1">
              <a:lnSpc>
                <a:spcPct val="80000"/>
              </a:lnSpc>
              <a:spcBef>
                <a:spcPts val="4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a:t>Recursively for </a:t>
            </a:r>
            <a:r>
              <a:rPr lang="en-GB" altLang="en-US" sz="1900" i="1">
                <a:latin typeface="Times New Roman" pitchFamily="18" charset="0"/>
                <a:cs typeface="Times New Roman" pitchFamily="18" charset="0"/>
              </a:rPr>
              <a:t>j=l </a:t>
            </a:r>
            <a:r>
              <a:rPr lang="en-GB" altLang="en-US" sz="1900">
                <a:latin typeface="Times New Roman" pitchFamily="18" charset="0"/>
                <a:cs typeface="Times New Roman" pitchFamily="18" charset="0"/>
              </a:rPr>
              <a:t>to </a:t>
            </a:r>
            <a:r>
              <a:rPr lang="en-GB" altLang="en-US" sz="1900" i="1">
                <a:latin typeface="Times New Roman" pitchFamily="18" charset="0"/>
                <a:cs typeface="Times New Roman" pitchFamily="18" charset="0"/>
              </a:rPr>
              <a:t>1, </a:t>
            </a:r>
            <a:r>
              <a:rPr lang="en-GB" altLang="en-US" sz="1900"/>
              <a:t>we have </a:t>
            </a:r>
            <a:r>
              <a:rPr lang="en-GB" altLang="en-US" sz="1900" i="1" err="1">
                <a:latin typeface="Times New Roman" pitchFamily="18" charset="0"/>
                <a:cs typeface="Times New Roman" pitchFamily="18" charset="0"/>
              </a:rPr>
              <a:t>y</a:t>
            </a:r>
            <a:r>
              <a:rPr lang="en-GB" altLang="en-US" sz="1900" i="1" baseline="-25000" err="1">
                <a:latin typeface="Times New Roman" pitchFamily="18" charset="0"/>
                <a:cs typeface="Times New Roman" pitchFamily="18" charset="0"/>
              </a:rPr>
              <a:t>j</a:t>
            </a:r>
            <a:r>
              <a:rPr lang="en-GB" altLang="en-US" sz="1900" i="1">
                <a:latin typeface="Times New Roman" pitchFamily="18" charset="0"/>
                <a:cs typeface="Times New Roman" pitchFamily="18" charset="0"/>
              </a:rPr>
              <a:t>=</a:t>
            </a:r>
            <a:r>
              <a:rPr lang="en-GB" altLang="en-US" sz="1900" i="1" err="1">
                <a:latin typeface="Times New Roman" pitchFamily="18" charset="0"/>
                <a:cs typeface="Times New Roman" pitchFamily="18" charset="0"/>
              </a:rPr>
              <a:t>y’</a:t>
            </a:r>
            <a:r>
              <a:rPr lang="en-GB" altLang="en-US" sz="1900" i="1" baseline="-25000" err="1">
                <a:latin typeface="Times New Roman" pitchFamily="18" charset="0"/>
                <a:cs typeface="Times New Roman" pitchFamily="18" charset="0"/>
              </a:rPr>
              <a:t>j</a:t>
            </a:r>
            <a:r>
              <a:rPr lang="en-GB" altLang="en-US" sz="1900" i="1">
                <a:latin typeface="Times New Roman" pitchFamily="18" charset="0"/>
                <a:cs typeface="Times New Roman" pitchFamily="18" charset="0"/>
              </a:rPr>
              <a:t>, </a:t>
            </a:r>
            <a:r>
              <a:rPr lang="en-GB" altLang="en-US" sz="1900"/>
              <a:t>i.e. </a:t>
            </a:r>
            <a:br>
              <a:rPr lang="en-GB" altLang="en-US" sz="1900"/>
            </a:br>
            <a:r>
              <a:rPr lang="en-GB" altLang="en-US" sz="1900" i="1">
                <a:latin typeface="Times New Roman" pitchFamily="18" charset="0"/>
                <a:cs typeface="Times New Roman" pitchFamily="18" charset="0"/>
              </a:rPr>
              <a:t>c(x[j]||y</a:t>
            </a:r>
            <a:r>
              <a:rPr lang="en-GB" altLang="en-US" sz="1900" i="1" baseline="-25000">
                <a:latin typeface="Times New Roman" pitchFamily="18" charset="0"/>
                <a:cs typeface="Times New Roman" pitchFamily="18" charset="0"/>
              </a:rPr>
              <a:t>j-1</a:t>
            </a:r>
            <a:r>
              <a:rPr lang="en-GB" altLang="en-US" sz="1900" i="1">
                <a:latin typeface="Times New Roman" pitchFamily="18" charset="0"/>
                <a:cs typeface="Times New Roman" pitchFamily="18" charset="0"/>
              </a:rPr>
              <a:t>)=c (x’[j]||y’</a:t>
            </a:r>
            <a:r>
              <a:rPr lang="en-GB" altLang="en-US" sz="1900" i="1" baseline="-25000">
                <a:latin typeface="Times New Roman" pitchFamily="18" charset="0"/>
                <a:cs typeface="Times New Roman" pitchFamily="18" charset="0"/>
              </a:rPr>
              <a:t>j-1</a:t>
            </a:r>
            <a:r>
              <a:rPr lang="en-GB" altLang="en-US" sz="1900" i="1">
                <a:latin typeface="Times New Roman" pitchFamily="18" charset="0"/>
                <a:cs typeface="Times New Roman" pitchFamily="18" charset="0"/>
              </a:rPr>
              <a:t>). </a:t>
            </a:r>
            <a:br>
              <a:rPr lang="en-GB" altLang="en-US" sz="1900" i="1">
                <a:latin typeface="Times New Roman" pitchFamily="18" charset="0"/>
                <a:cs typeface="Times New Roman" pitchFamily="18" charset="0"/>
              </a:rPr>
            </a:br>
            <a:r>
              <a:rPr lang="en-GB" altLang="en-US" sz="1900"/>
              <a:t>Hence </a:t>
            </a:r>
            <a:r>
              <a:rPr lang="en-GB" altLang="en-US" sz="1900" i="1">
                <a:latin typeface="Times New Roman" pitchFamily="18" charset="0"/>
                <a:cs typeface="Times New Roman" pitchFamily="18" charset="0"/>
              </a:rPr>
              <a:t>x[j]=x’[j] </a:t>
            </a:r>
            <a:r>
              <a:rPr lang="en-GB" altLang="en-US" sz="1900"/>
              <a:t>and </a:t>
            </a:r>
            <a:r>
              <a:rPr lang="en-GB" altLang="en-US" sz="1900" i="1">
                <a:latin typeface="Times New Roman" pitchFamily="18" charset="0"/>
                <a:cs typeface="Times New Roman" pitchFamily="18" charset="0"/>
              </a:rPr>
              <a:t>y</a:t>
            </a:r>
            <a:r>
              <a:rPr lang="en-GB" altLang="en-US" sz="1900" i="1" baseline="-25000">
                <a:latin typeface="Times New Roman" pitchFamily="18" charset="0"/>
                <a:cs typeface="Times New Roman" pitchFamily="18" charset="0"/>
              </a:rPr>
              <a:t>j-1</a:t>
            </a:r>
            <a:r>
              <a:rPr lang="en-GB" altLang="en-US" sz="1900" i="1">
                <a:latin typeface="Times New Roman" pitchFamily="18" charset="0"/>
                <a:cs typeface="Times New Roman" pitchFamily="18" charset="0"/>
              </a:rPr>
              <a:t>=y’</a:t>
            </a:r>
            <a:r>
              <a:rPr lang="en-GB" altLang="en-US" sz="1900" i="1" baseline="-25000">
                <a:latin typeface="Times New Roman" pitchFamily="18" charset="0"/>
                <a:cs typeface="Times New Roman" pitchFamily="18" charset="0"/>
              </a:rPr>
              <a:t>j-1</a:t>
            </a:r>
            <a:r>
              <a:rPr lang="en-GB" altLang="en-US" sz="1900" i="1"/>
              <a:t>. </a:t>
            </a:r>
            <a:r>
              <a:rPr lang="en-GB" altLang="en-US" sz="1900"/>
              <a:t>But </a:t>
            </a:r>
            <a:r>
              <a:rPr lang="en-GB" altLang="en-US" sz="1900" i="1" err="1">
                <a:latin typeface="Times New Roman" pitchFamily="18" charset="0"/>
                <a:cs typeface="Times New Roman" pitchFamily="18" charset="0"/>
              </a:rPr>
              <a:t>x≠x</a:t>
            </a:r>
            <a:r>
              <a:rPr lang="en-GB" altLang="en-US" sz="1900" i="1">
                <a:latin typeface="Times New Roman" pitchFamily="18" charset="0"/>
                <a:cs typeface="Times New Roman" pitchFamily="18" charset="0"/>
              </a:rPr>
              <a:t>’ </a:t>
            </a:r>
            <a:r>
              <a:rPr lang="en-GB" altLang="en-US" sz="1900"/>
              <a:t>! █</a:t>
            </a:r>
          </a:p>
        </p:txBody>
      </p:sp>
      <p:grpSp>
        <p:nvGrpSpPr>
          <p:cNvPr id="80903" name="Group 4"/>
          <p:cNvGrpSpPr>
            <a:grpSpLocks/>
          </p:cNvGrpSpPr>
          <p:nvPr/>
        </p:nvGrpSpPr>
        <p:grpSpPr bwMode="auto">
          <a:xfrm>
            <a:off x="1979613" y="1717675"/>
            <a:ext cx="3484562" cy="428625"/>
            <a:chOff x="1234" y="609"/>
            <a:chExt cx="2195" cy="270"/>
          </a:xfrm>
        </p:grpSpPr>
        <p:sp>
          <p:nvSpPr>
            <p:cNvPr id="80926" name="Rectangle 5"/>
            <p:cNvSpPr>
              <a:spLocks noChangeArrowheads="1"/>
            </p:cNvSpPr>
            <p:nvPr/>
          </p:nvSpPr>
          <p:spPr bwMode="auto">
            <a:xfrm>
              <a:off x="2067" y="609"/>
              <a:ext cx="724"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a:solidFill>
                    <a:srgbClr val="000000"/>
                  </a:solidFill>
                </a:rPr>
                <a:t>…</a:t>
              </a:r>
            </a:p>
          </p:txBody>
        </p:sp>
        <p:sp>
          <p:nvSpPr>
            <p:cNvPr id="80927" name="Rectangle 6"/>
            <p:cNvSpPr>
              <a:spLocks noChangeArrowheads="1"/>
            </p:cNvSpPr>
            <p:nvPr/>
          </p:nvSpPr>
          <p:spPr bwMode="auto">
            <a:xfrm>
              <a:off x="3151" y="609"/>
              <a:ext cx="279"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rPr>
                <a:t>|x|</a:t>
              </a:r>
            </a:p>
          </p:txBody>
        </p:sp>
        <p:sp>
          <p:nvSpPr>
            <p:cNvPr id="80928" name="Rectangle 7"/>
            <p:cNvSpPr>
              <a:spLocks noChangeArrowheads="1"/>
            </p:cNvSpPr>
            <p:nvPr/>
          </p:nvSpPr>
          <p:spPr bwMode="auto">
            <a:xfrm>
              <a:off x="2791" y="609"/>
              <a:ext cx="360"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i="1">
                  <a:solidFill>
                    <a:srgbClr val="000000"/>
                  </a:solidFill>
                </a:rPr>
                <a:t>x[ ]</a:t>
              </a:r>
            </a:p>
          </p:txBody>
        </p:sp>
        <p:sp>
          <p:nvSpPr>
            <p:cNvPr id="80929" name="Rectangle 8"/>
            <p:cNvSpPr>
              <a:spLocks noChangeArrowheads="1"/>
            </p:cNvSpPr>
            <p:nvPr/>
          </p:nvSpPr>
          <p:spPr bwMode="auto">
            <a:xfrm>
              <a:off x="1639" y="609"/>
              <a:ext cx="428"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rPr>
                <a:t>x[2]</a:t>
              </a:r>
            </a:p>
          </p:txBody>
        </p:sp>
        <p:sp>
          <p:nvSpPr>
            <p:cNvPr id="80930" name="Rectangle 9"/>
            <p:cNvSpPr>
              <a:spLocks noChangeArrowheads="1"/>
            </p:cNvSpPr>
            <p:nvPr/>
          </p:nvSpPr>
          <p:spPr bwMode="auto">
            <a:xfrm>
              <a:off x="1234" y="609"/>
              <a:ext cx="405"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rPr>
                <a:t>x[1]</a:t>
              </a:r>
            </a:p>
          </p:txBody>
        </p:sp>
        <p:sp>
          <p:nvSpPr>
            <p:cNvPr id="80931" name="Line 10"/>
            <p:cNvSpPr>
              <a:spLocks noChangeShapeType="1"/>
            </p:cNvSpPr>
            <p:nvPr/>
          </p:nvSpPr>
          <p:spPr bwMode="auto">
            <a:xfrm>
              <a:off x="1234" y="609"/>
              <a:ext cx="2196"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32" name="Line 11"/>
            <p:cNvSpPr>
              <a:spLocks noChangeShapeType="1"/>
            </p:cNvSpPr>
            <p:nvPr/>
          </p:nvSpPr>
          <p:spPr bwMode="auto">
            <a:xfrm>
              <a:off x="1234" y="880"/>
              <a:ext cx="2196"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33" name="Line 12"/>
            <p:cNvSpPr>
              <a:spLocks noChangeShapeType="1"/>
            </p:cNvSpPr>
            <p:nvPr/>
          </p:nvSpPr>
          <p:spPr bwMode="auto">
            <a:xfrm>
              <a:off x="1234" y="609"/>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34" name="Line 13"/>
            <p:cNvSpPr>
              <a:spLocks noChangeShapeType="1"/>
            </p:cNvSpPr>
            <p:nvPr/>
          </p:nvSpPr>
          <p:spPr bwMode="auto">
            <a:xfrm>
              <a:off x="1639" y="609"/>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35" name="Line 14"/>
            <p:cNvSpPr>
              <a:spLocks noChangeShapeType="1"/>
            </p:cNvSpPr>
            <p:nvPr/>
          </p:nvSpPr>
          <p:spPr bwMode="auto">
            <a:xfrm>
              <a:off x="2067" y="609"/>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36" name="Line 15"/>
            <p:cNvSpPr>
              <a:spLocks noChangeShapeType="1"/>
            </p:cNvSpPr>
            <p:nvPr/>
          </p:nvSpPr>
          <p:spPr bwMode="auto">
            <a:xfrm>
              <a:off x="3151" y="609"/>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37" name="Line 16"/>
            <p:cNvSpPr>
              <a:spLocks noChangeShapeType="1"/>
            </p:cNvSpPr>
            <p:nvPr/>
          </p:nvSpPr>
          <p:spPr bwMode="auto">
            <a:xfrm>
              <a:off x="3430" y="609"/>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38" name="Line 17"/>
            <p:cNvSpPr>
              <a:spLocks noChangeShapeType="1"/>
            </p:cNvSpPr>
            <p:nvPr/>
          </p:nvSpPr>
          <p:spPr bwMode="auto">
            <a:xfrm>
              <a:off x="2791" y="609"/>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0904" name="AutoShape 18"/>
          <p:cNvSpPr>
            <a:spLocks noChangeArrowheads="1"/>
          </p:cNvSpPr>
          <p:nvPr/>
        </p:nvSpPr>
        <p:spPr bwMode="auto">
          <a:xfrm rot="-5400000">
            <a:off x="2137569" y="2845594"/>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80905" name="Line 19"/>
          <p:cNvSpPr>
            <a:spLocks noChangeShapeType="1"/>
          </p:cNvSpPr>
          <p:nvPr/>
        </p:nvSpPr>
        <p:spPr bwMode="auto">
          <a:xfrm>
            <a:off x="2647950" y="2940050"/>
            <a:ext cx="246063"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6" name="Line 20"/>
          <p:cNvSpPr>
            <a:spLocks noChangeShapeType="1"/>
          </p:cNvSpPr>
          <p:nvPr/>
        </p:nvSpPr>
        <p:spPr bwMode="auto">
          <a:xfrm>
            <a:off x="1997075" y="2952750"/>
            <a:ext cx="42862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7" name="Line 21"/>
          <p:cNvSpPr>
            <a:spLocks noChangeShapeType="1"/>
          </p:cNvSpPr>
          <p:nvPr/>
        </p:nvSpPr>
        <p:spPr bwMode="auto">
          <a:xfrm flipV="1">
            <a:off x="2236788" y="2152650"/>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08" name="Text Box 22"/>
          <p:cNvSpPr txBox="1">
            <a:spLocks noChangeArrowheads="1"/>
          </p:cNvSpPr>
          <p:nvPr/>
        </p:nvSpPr>
        <p:spPr bwMode="auto">
          <a:xfrm>
            <a:off x="1525588" y="2711450"/>
            <a:ext cx="4683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IV</a:t>
            </a:r>
          </a:p>
        </p:txBody>
      </p:sp>
      <p:sp>
        <p:nvSpPr>
          <p:cNvPr id="80909" name="Line 23"/>
          <p:cNvSpPr>
            <a:spLocks noChangeShapeType="1"/>
          </p:cNvSpPr>
          <p:nvPr/>
        </p:nvSpPr>
        <p:spPr bwMode="auto">
          <a:xfrm>
            <a:off x="2236788" y="2697163"/>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0" name="AutoShape 24"/>
          <p:cNvSpPr>
            <a:spLocks noChangeArrowheads="1"/>
          </p:cNvSpPr>
          <p:nvPr/>
        </p:nvSpPr>
        <p:spPr bwMode="auto">
          <a:xfrm rot="-5400000">
            <a:off x="2605882" y="2842419"/>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80911" name="Line 25"/>
          <p:cNvSpPr>
            <a:spLocks noChangeShapeType="1"/>
          </p:cNvSpPr>
          <p:nvPr/>
        </p:nvSpPr>
        <p:spPr bwMode="auto">
          <a:xfrm>
            <a:off x="3116263" y="2943225"/>
            <a:ext cx="23177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2" name="Line 26"/>
          <p:cNvSpPr>
            <a:spLocks noChangeShapeType="1"/>
          </p:cNvSpPr>
          <p:nvPr/>
        </p:nvSpPr>
        <p:spPr bwMode="auto">
          <a:xfrm flipV="1">
            <a:off x="2705100" y="2149475"/>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3" name="Line 27"/>
          <p:cNvSpPr>
            <a:spLocks noChangeShapeType="1"/>
          </p:cNvSpPr>
          <p:nvPr/>
        </p:nvSpPr>
        <p:spPr bwMode="auto">
          <a:xfrm>
            <a:off x="2705100" y="2693988"/>
            <a:ext cx="188913"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4" name="AutoShape 28"/>
          <p:cNvSpPr>
            <a:spLocks noChangeArrowheads="1"/>
          </p:cNvSpPr>
          <p:nvPr/>
        </p:nvSpPr>
        <p:spPr bwMode="auto">
          <a:xfrm rot="-5400000">
            <a:off x="4390231" y="2809082"/>
            <a:ext cx="798513" cy="222250"/>
          </a:xfrm>
          <a:custGeom>
            <a:avLst/>
            <a:gdLst>
              <a:gd name="T0" fmla="*/ 954875154 w 21600"/>
              <a:gd name="T1" fmla="*/ 11764886 h 21600"/>
              <a:gd name="T2" fmla="*/ 545643526 w 21600"/>
              <a:gd name="T3" fmla="*/ 23529772 h 21600"/>
              <a:gd name="T4" fmla="*/ 136410530 w 21600"/>
              <a:gd name="T5" fmla="*/ 11764886 h 21600"/>
              <a:gd name="T6" fmla="*/ 5456435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80915" name="Line 29"/>
          <p:cNvSpPr>
            <a:spLocks noChangeShapeType="1"/>
          </p:cNvSpPr>
          <p:nvPr/>
        </p:nvSpPr>
        <p:spPr bwMode="auto">
          <a:xfrm flipV="1">
            <a:off x="4489450" y="2116138"/>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6" name="Line 30"/>
          <p:cNvSpPr>
            <a:spLocks noChangeShapeType="1"/>
          </p:cNvSpPr>
          <p:nvPr/>
        </p:nvSpPr>
        <p:spPr bwMode="auto">
          <a:xfrm>
            <a:off x="4489450" y="2660650"/>
            <a:ext cx="188913"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7" name="AutoShape 31"/>
          <p:cNvSpPr>
            <a:spLocks noChangeArrowheads="1"/>
          </p:cNvSpPr>
          <p:nvPr/>
        </p:nvSpPr>
        <p:spPr bwMode="auto">
          <a:xfrm rot="-5400000">
            <a:off x="4988719" y="2832894"/>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80918" name="Line 32"/>
          <p:cNvSpPr>
            <a:spLocks noChangeShapeType="1"/>
          </p:cNvSpPr>
          <p:nvPr/>
        </p:nvSpPr>
        <p:spPr bwMode="auto">
          <a:xfrm>
            <a:off x="5499100" y="2955925"/>
            <a:ext cx="23177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19" name="Line 33"/>
          <p:cNvSpPr>
            <a:spLocks noChangeShapeType="1"/>
          </p:cNvSpPr>
          <p:nvPr/>
        </p:nvSpPr>
        <p:spPr bwMode="auto">
          <a:xfrm flipV="1">
            <a:off x="5087938" y="2139950"/>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20" name="Line 34"/>
          <p:cNvSpPr>
            <a:spLocks noChangeShapeType="1"/>
          </p:cNvSpPr>
          <p:nvPr/>
        </p:nvSpPr>
        <p:spPr bwMode="auto">
          <a:xfrm>
            <a:off x="5087938" y="2684463"/>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21" name="Line 35"/>
          <p:cNvSpPr>
            <a:spLocks noChangeShapeType="1"/>
          </p:cNvSpPr>
          <p:nvPr/>
        </p:nvSpPr>
        <p:spPr bwMode="auto">
          <a:xfrm flipV="1">
            <a:off x="4933950" y="2947988"/>
            <a:ext cx="342900"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22" name="Line 36"/>
          <p:cNvSpPr>
            <a:spLocks noChangeShapeType="1"/>
          </p:cNvSpPr>
          <p:nvPr/>
        </p:nvSpPr>
        <p:spPr bwMode="auto">
          <a:xfrm>
            <a:off x="4329113" y="2922588"/>
            <a:ext cx="349250"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923" name="Text Box 37"/>
          <p:cNvSpPr txBox="1">
            <a:spLocks noChangeArrowheads="1"/>
          </p:cNvSpPr>
          <p:nvPr/>
        </p:nvSpPr>
        <p:spPr bwMode="auto">
          <a:xfrm>
            <a:off x="5784850" y="2727325"/>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80924" name="Text Box 38"/>
          <p:cNvSpPr txBox="1">
            <a:spLocks noChangeArrowheads="1"/>
          </p:cNvSpPr>
          <p:nvPr/>
        </p:nvSpPr>
        <p:spPr bwMode="auto">
          <a:xfrm>
            <a:off x="5791200" y="2730500"/>
            <a:ext cx="1470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h(x)=h(x’)</a:t>
            </a:r>
          </a:p>
        </p:txBody>
      </p:sp>
      <p:sp>
        <p:nvSpPr>
          <p:cNvPr id="80925" name="Text Box 39"/>
          <p:cNvSpPr txBox="1">
            <a:spLocks noChangeArrowheads="1"/>
          </p:cNvSpPr>
          <p:nvPr/>
        </p:nvSpPr>
        <p:spPr bwMode="auto">
          <a:xfrm>
            <a:off x="3149600" y="2952750"/>
            <a:ext cx="4000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200" i="1">
                <a:solidFill>
                  <a:srgbClr val="000000"/>
                </a:solidFill>
                <a:latin typeface="Times New Roman" pitchFamily="18" charset="0"/>
                <a:cs typeface="Times New Roman" pitchFamily="18" charset="0"/>
              </a:rPr>
              <a:t>y</a:t>
            </a:r>
            <a:r>
              <a:rPr lang="en-GB" altLang="en-US" sz="2200" i="1" baseline="-25000">
                <a:solidFill>
                  <a:srgbClr val="000000"/>
                </a:solidFill>
                <a:latin typeface="Times New Roman" pitchFamily="18" charset="0"/>
                <a:cs typeface="Times New Roman" pitchFamily="18" charset="0"/>
              </a:rPr>
              <a:t>2</a:t>
            </a:r>
          </a:p>
        </p:txBody>
      </p:sp>
    </p:spTree>
    <p:extLst>
      <p:ext uri="{BB962C8B-B14F-4D97-AF65-F5344CB8AC3E}">
        <p14:creationId xmlns:p14="http://schemas.microsoft.com/office/powerpoint/2010/main" val="28038709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3"/>
          <p:cNvSpPr>
            <a:spLocks noGrp="1"/>
          </p:cNvSpPr>
          <p:nvPr>
            <p:ph type="dt" sz="quarter" idx="10"/>
          </p:nvPr>
        </p:nvSpPr>
        <p:spPr/>
        <p:txBody>
          <a:bodyPr/>
          <a:lstStyle/>
          <a:p>
            <a:pPr>
              <a:defRPr/>
            </a:pPr>
            <a:fld id="{9554DCD5-3D60-457C-96BB-538468D908A8}" type="datetime1">
              <a:rPr lang="en-US"/>
              <a:pPr>
                <a:defRPr/>
              </a:pPr>
              <a:t>2/11/2020</a:t>
            </a:fld>
            <a:endParaRPr lang="en-US" altLang="en-US"/>
          </a:p>
        </p:txBody>
      </p:sp>
      <p:sp>
        <p:nvSpPr>
          <p:cNvPr id="42" name="Slide Number Placeholder 5"/>
          <p:cNvSpPr>
            <a:spLocks noGrp="1"/>
          </p:cNvSpPr>
          <p:nvPr>
            <p:ph type="sldNum" sz="quarter" idx="12"/>
          </p:nvPr>
        </p:nvSpPr>
        <p:spPr/>
        <p:txBody>
          <a:bodyPr/>
          <a:lstStyle/>
          <a:p>
            <a:pPr>
              <a:defRPr/>
            </a:pPr>
            <a:fld id="{2C9CF7D4-185B-4BF5-8D6F-9B5BCCF6422D}" type="slidenum">
              <a:rPr lang="he-IL" altLang="en-US"/>
              <a:pPr>
                <a:defRPr/>
              </a:pPr>
              <a:t>41</a:t>
            </a:fld>
            <a:endParaRPr lang="en-US" altLang="en-US"/>
          </a:p>
        </p:txBody>
      </p:sp>
      <p:grpSp>
        <p:nvGrpSpPr>
          <p:cNvPr id="79877" name="Group 2"/>
          <p:cNvGrpSpPr>
            <a:grpSpLocks/>
          </p:cNvGrpSpPr>
          <p:nvPr/>
        </p:nvGrpSpPr>
        <p:grpSpPr bwMode="auto">
          <a:xfrm>
            <a:off x="1073150" y="4025292"/>
            <a:ext cx="3487738" cy="604926"/>
            <a:chOff x="757" y="2643"/>
            <a:chExt cx="2197" cy="285"/>
          </a:xfrm>
        </p:grpSpPr>
        <p:sp>
          <p:nvSpPr>
            <p:cNvPr id="79902" name="Rectangle 3"/>
            <p:cNvSpPr>
              <a:spLocks noChangeArrowheads="1"/>
            </p:cNvSpPr>
            <p:nvPr/>
          </p:nvSpPr>
          <p:spPr bwMode="auto">
            <a:xfrm>
              <a:off x="1590" y="2656"/>
              <a:ext cx="724"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700">
                  <a:solidFill>
                    <a:srgbClr val="000000"/>
                  </a:solidFill>
                  <a:latin typeface="Times New Roman" pitchFamily="18" charset="0"/>
                  <a:cs typeface="Times New Roman" pitchFamily="18" charset="0"/>
                </a:rPr>
                <a:t>…</a:t>
              </a:r>
            </a:p>
          </p:txBody>
        </p:sp>
        <p:sp>
          <p:nvSpPr>
            <p:cNvPr id="79903" name="Rectangle 4"/>
            <p:cNvSpPr>
              <a:spLocks noChangeArrowheads="1"/>
            </p:cNvSpPr>
            <p:nvPr/>
          </p:nvSpPr>
          <p:spPr bwMode="auto">
            <a:xfrm>
              <a:off x="2674" y="2656"/>
              <a:ext cx="279"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a:t>
              </a:r>
            </a:p>
          </p:txBody>
        </p:sp>
        <p:sp>
          <p:nvSpPr>
            <p:cNvPr id="79904" name="Rectangle 5"/>
            <p:cNvSpPr>
              <a:spLocks noChangeArrowheads="1"/>
            </p:cNvSpPr>
            <p:nvPr/>
          </p:nvSpPr>
          <p:spPr bwMode="auto">
            <a:xfrm>
              <a:off x="2053" y="2656"/>
              <a:ext cx="621"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ts val="425"/>
                </a:spcBef>
                <a:buClr>
                  <a:srgbClr val="CC9900"/>
                </a:buClr>
                <a:buFont typeface="Wingdings" pitchFamily="2" charset="2"/>
                <a:buNone/>
              </a:pPr>
              <a:r>
                <a:rPr lang="en-GB" altLang="en-US" sz="1600" i="1">
                  <a:solidFill>
                    <a:srgbClr val="000000"/>
                  </a:solidFill>
                  <a:latin typeface="Times New Roman" pitchFamily="18" charset="0"/>
                  <a:cs typeface="Times New Roman" pitchFamily="18" charset="0"/>
                </a:rPr>
                <a:t>x[l]||10</a:t>
              </a:r>
              <a:r>
                <a:rPr lang="en-GB" altLang="en-US" sz="1600" i="1" baseline="30000">
                  <a:solidFill>
                    <a:srgbClr val="000000"/>
                  </a:solidFill>
                  <a:latin typeface="Times New Roman" pitchFamily="18" charset="0"/>
                  <a:cs typeface="Times New Roman" pitchFamily="18" charset="0"/>
                </a:rPr>
                <a:t>k</a:t>
              </a:r>
              <a:endParaRPr lang="en-GB" altLang="en-US" sz="1600" i="1">
                <a:solidFill>
                  <a:srgbClr val="000000"/>
                </a:solidFill>
                <a:latin typeface="Times New Roman" pitchFamily="18" charset="0"/>
                <a:cs typeface="Times New Roman" pitchFamily="18" charset="0"/>
              </a:endParaRPr>
            </a:p>
          </p:txBody>
        </p:sp>
        <p:sp>
          <p:nvSpPr>
            <p:cNvPr id="79905" name="Rectangle 6"/>
            <p:cNvSpPr>
              <a:spLocks noChangeArrowheads="1"/>
            </p:cNvSpPr>
            <p:nvPr/>
          </p:nvSpPr>
          <p:spPr bwMode="auto">
            <a:xfrm>
              <a:off x="1162" y="2656"/>
              <a:ext cx="428"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x[2]</a:t>
              </a:r>
            </a:p>
          </p:txBody>
        </p:sp>
        <p:sp>
          <p:nvSpPr>
            <p:cNvPr id="79906" name="Rectangle 7"/>
            <p:cNvSpPr>
              <a:spLocks noChangeArrowheads="1"/>
            </p:cNvSpPr>
            <p:nvPr/>
          </p:nvSpPr>
          <p:spPr bwMode="auto">
            <a:xfrm>
              <a:off x="757" y="2656"/>
              <a:ext cx="405" cy="271"/>
            </a:xfrm>
            <a:prstGeom prst="rect">
              <a:avLst/>
            </a:prstGeom>
            <a:solidFill>
              <a:srgbClr val="FFFF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ts val="425"/>
                </a:spcBef>
                <a:buClr>
                  <a:srgbClr val="CC9900"/>
                </a:buClr>
                <a:buFont typeface="Wingdings" pitchFamily="2" charset="2"/>
                <a:buNone/>
              </a:pPr>
              <a:r>
                <a:rPr lang="en-GB" altLang="en-US" sz="1700" i="1">
                  <a:solidFill>
                    <a:srgbClr val="000000"/>
                  </a:solidFill>
                  <a:latin typeface="Times New Roman" pitchFamily="18" charset="0"/>
                  <a:cs typeface="Times New Roman" pitchFamily="18" charset="0"/>
                </a:rPr>
                <a:t>x[1]</a:t>
              </a:r>
            </a:p>
          </p:txBody>
        </p:sp>
        <p:sp>
          <p:nvSpPr>
            <p:cNvPr id="79907" name="Line 8"/>
            <p:cNvSpPr>
              <a:spLocks noChangeShapeType="1"/>
            </p:cNvSpPr>
            <p:nvPr/>
          </p:nvSpPr>
          <p:spPr bwMode="auto">
            <a:xfrm>
              <a:off x="757" y="2656"/>
              <a:ext cx="2196"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08" name="Line 9"/>
            <p:cNvSpPr>
              <a:spLocks noChangeShapeType="1"/>
            </p:cNvSpPr>
            <p:nvPr/>
          </p:nvSpPr>
          <p:spPr bwMode="auto">
            <a:xfrm>
              <a:off x="757" y="2927"/>
              <a:ext cx="2196"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09" name="Line 10"/>
            <p:cNvSpPr>
              <a:spLocks noChangeShapeType="1"/>
            </p:cNvSpPr>
            <p:nvPr/>
          </p:nvSpPr>
          <p:spPr bwMode="auto">
            <a:xfrm>
              <a:off x="757" y="2656"/>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0" name="Line 11"/>
            <p:cNvSpPr>
              <a:spLocks noChangeShapeType="1"/>
            </p:cNvSpPr>
            <p:nvPr/>
          </p:nvSpPr>
          <p:spPr bwMode="auto">
            <a:xfrm>
              <a:off x="1162" y="2656"/>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1" name="Line 12"/>
            <p:cNvSpPr>
              <a:spLocks noChangeShapeType="1"/>
            </p:cNvSpPr>
            <p:nvPr/>
          </p:nvSpPr>
          <p:spPr bwMode="auto">
            <a:xfrm>
              <a:off x="1590" y="2656"/>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2" name="Line 13"/>
            <p:cNvSpPr>
              <a:spLocks noChangeShapeType="1"/>
            </p:cNvSpPr>
            <p:nvPr/>
          </p:nvSpPr>
          <p:spPr bwMode="auto">
            <a:xfrm>
              <a:off x="2674" y="2656"/>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3" name="Line 14"/>
            <p:cNvSpPr>
              <a:spLocks noChangeShapeType="1"/>
            </p:cNvSpPr>
            <p:nvPr/>
          </p:nvSpPr>
          <p:spPr bwMode="auto">
            <a:xfrm>
              <a:off x="2953" y="2656"/>
              <a:ext cx="1" cy="27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4" name="Line 15"/>
            <p:cNvSpPr>
              <a:spLocks noChangeShapeType="1"/>
            </p:cNvSpPr>
            <p:nvPr/>
          </p:nvSpPr>
          <p:spPr bwMode="auto">
            <a:xfrm>
              <a:off x="2111" y="2643"/>
              <a:ext cx="1" cy="27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9878" name="Rectangle 16"/>
          <p:cNvSpPr>
            <a:spLocks noGrp="1" noChangeArrowheads="1"/>
          </p:cNvSpPr>
          <p:nvPr>
            <p:ph type="title"/>
          </p:nvPr>
        </p:nvSpPr>
        <p:spPr>
          <a:xfrm>
            <a:off x="533400" y="342900"/>
            <a:ext cx="7773988" cy="67929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err="1"/>
              <a:t>Merkle</a:t>
            </a:r>
            <a:r>
              <a:rPr lang="en-GB" altLang="en-US" sz="3800"/>
              <a:t> – </a:t>
            </a:r>
            <a:r>
              <a:rPr lang="en-GB" altLang="en-US" sz="3800" err="1"/>
              <a:t>Damgard</a:t>
            </a:r>
            <a:r>
              <a:rPr lang="en-GB" altLang="en-US" sz="3800"/>
              <a:t>: Collision extension</a:t>
            </a:r>
          </a:p>
        </p:txBody>
      </p:sp>
      <mc:AlternateContent xmlns:mc="http://schemas.openxmlformats.org/markup-compatibility/2006" xmlns:a14="http://schemas.microsoft.com/office/drawing/2010/main">
        <mc:Choice Requires="a14">
          <p:sp>
            <p:nvSpPr>
              <p:cNvPr id="79879" name="Rectangle 17"/>
              <p:cNvSpPr>
                <a:spLocks noGrp="1" noChangeArrowheads="1"/>
              </p:cNvSpPr>
              <p:nvPr>
                <p:ph type="body" idx="1"/>
              </p:nvPr>
            </p:nvSpPr>
            <p:spPr>
              <a:xfrm>
                <a:off x="261938" y="1016000"/>
                <a:ext cx="8699182" cy="2279728"/>
              </a:xfrm>
              <a:extLst>
                <a:ext uri="{91240B29-F687-4F45-9708-019B960494DF}">
                  <a14:hiddenLine w="9525">
                    <a:solidFill>
                      <a:srgbClr val="000000"/>
                    </a:solidFill>
                    <a:round/>
                    <a:headEnd/>
                    <a:tailEnd/>
                  </a14:hiddenLine>
                </a:ext>
              </a:extLst>
            </p:spPr>
            <p:txBody>
              <a:bodyPr wrap="square" lIns="90000" tIns="46800" rIns="90000" bIns="46800">
                <a:spAutoFit/>
              </a:bodyPr>
              <a:lstStyle/>
              <a:p>
                <a:pPr marL="341313"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Collision extension: if</a:t>
                </a:r>
                <a14:m>
                  <m:oMath xmlns:m="http://schemas.openxmlformats.org/officeDocument/2006/math">
                    <m:r>
                      <a:rPr lang="en-US" altLang="en-US" sz="2200" b="0" i="0" dirty="0" smtClean="0">
                        <a:latin typeface="Cambria Math" panose="02040503050406030204" pitchFamily="18" charset="0"/>
                      </a:rPr>
                      <m:t> </m:t>
                    </m:r>
                    <m:r>
                      <a:rPr lang="en-GB" altLang="en-US" sz="2200" i="1" dirty="0">
                        <a:latin typeface="Cambria Math" panose="02040503050406030204" pitchFamily="18" charset="0"/>
                      </a:rPr>
                      <m:t>h</m:t>
                    </m:r>
                    <m:d>
                      <m:dPr>
                        <m:ctrlPr>
                          <a:rPr lang="en-GB" altLang="en-US" sz="2200" i="1" dirty="0">
                            <a:latin typeface="Cambria Math" panose="02040503050406030204" pitchFamily="18" charset="0"/>
                          </a:rPr>
                        </m:ctrlPr>
                      </m:dPr>
                      <m:e>
                        <m:r>
                          <a:rPr lang="en-GB" altLang="en-US" sz="2200" i="1" dirty="0">
                            <a:latin typeface="Cambria Math" panose="02040503050406030204" pitchFamily="18" charset="0"/>
                          </a:rPr>
                          <m:t>𝑥</m:t>
                        </m:r>
                      </m:e>
                    </m:d>
                    <m:r>
                      <a:rPr lang="en-US" altLang="en-US" sz="2200" b="0" i="1" dirty="0" smtClean="0">
                        <a:latin typeface="Cambria Math" panose="02040503050406030204" pitchFamily="18" charset="0"/>
                      </a:rPr>
                      <m:t>=</m:t>
                    </m:r>
                    <m:r>
                      <a:rPr lang="en-US" altLang="en-US" sz="2200" b="0" i="1" dirty="0" smtClean="0">
                        <a:latin typeface="Cambria Math" panose="02040503050406030204" pitchFamily="18" charset="0"/>
                      </a:rPr>
                      <m:t>h</m:t>
                    </m:r>
                    <m:d>
                      <m:dPr>
                        <m:ctrlPr>
                          <a:rPr lang="en-US" altLang="en-US" sz="2200" b="0" i="1" dirty="0" smtClean="0">
                            <a:latin typeface="Cambria Math" panose="02040503050406030204" pitchFamily="18" charset="0"/>
                          </a:rPr>
                        </m:ctrlPr>
                      </m:dPr>
                      <m:e>
                        <m:sSup>
                          <m:sSupPr>
                            <m:ctrlPr>
                              <a:rPr lang="en-US" altLang="en-US" sz="2200" b="0" i="1" dirty="0" smtClean="0">
                                <a:latin typeface="Cambria Math" panose="02040503050406030204" pitchFamily="18" charset="0"/>
                              </a:rPr>
                            </m:ctrlPr>
                          </m:sSupPr>
                          <m:e>
                            <m:r>
                              <a:rPr lang="en-US" altLang="en-US" sz="2200" b="0" i="1" dirty="0" smtClean="0">
                                <a:latin typeface="Cambria Math" panose="02040503050406030204" pitchFamily="18" charset="0"/>
                              </a:rPr>
                              <m:t>𝑥</m:t>
                            </m:r>
                          </m:e>
                          <m:sup>
                            <m:r>
                              <a:rPr lang="en-US" altLang="en-US" sz="2200" b="0" i="1" dirty="0" smtClean="0">
                                <a:latin typeface="Cambria Math" panose="02040503050406030204" pitchFamily="18" charset="0"/>
                              </a:rPr>
                              <m:t>′</m:t>
                            </m:r>
                          </m:sup>
                        </m:sSup>
                      </m:e>
                    </m:d>
                  </m:oMath>
                </a14:m>
                <a:r>
                  <a:rPr lang="en-GB" altLang="en-US" sz="2200"/>
                  <a:t>, then </a:t>
                </a:r>
                <a14:m>
                  <m:oMath xmlns:m="http://schemas.openxmlformats.org/officeDocument/2006/math">
                    <m:r>
                      <a:rPr lang="en-US" altLang="en-US" sz="2200" b="0" i="1" dirty="0" smtClean="0">
                        <a:latin typeface="Cambria Math" panose="02040503050406030204" pitchFamily="18" charset="0"/>
                      </a:rPr>
                      <m:t>(</m:t>
                    </m:r>
                    <m:r>
                      <a:rPr lang="en-US" altLang="en-US" sz="2200" b="0" i="1" dirty="0" smtClean="0">
                        <a:latin typeface="Cambria Math" panose="02040503050406030204" pitchFamily="18" charset="0"/>
                        <a:ea typeface="Cambria Math" panose="02040503050406030204" pitchFamily="18" charset="0"/>
                      </a:rPr>
                      <m:t>∀</m:t>
                    </m:r>
                    <m:r>
                      <a:rPr lang="en-US" altLang="en-US" sz="2200" b="0" i="1" dirty="0" smtClean="0">
                        <a:latin typeface="Cambria Math" panose="02040503050406030204" pitchFamily="18" charset="0"/>
                      </a:rPr>
                      <m:t>𝑦</m:t>
                    </m:r>
                    <m:r>
                      <a:rPr lang="en-US" altLang="en-US" sz="2200" b="0" i="1" dirty="0" smtClean="0">
                        <a:latin typeface="Cambria Math" panose="02040503050406030204" pitchFamily="18" charset="0"/>
                      </a:rPr>
                      <m:t>)</m:t>
                    </m:r>
                    <m:r>
                      <a:rPr lang="en-GB" altLang="en-US" sz="2200" i="1" dirty="0">
                        <a:latin typeface="Cambria Math" panose="02040503050406030204" pitchFamily="18" charset="0"/>
                      </a:rPr>
                      <m:t>h</m:t>
                    </m:r>
                    <m:r>
                      <a:rPr lang="en-GB" altLang="en-US" sz="2200" i="1" dirty="0">
                        <a:latin typeface="Cambria Math" panose="02040503050406030204" pitchFamily="18" charset="0"/>
                      </a:rPr>
                      <m:t>(</m:t>
                    </m:r>
                    <m:r>
                      <a:rPr lang="en-GB" altLang="en-US" sz="2200" i="1" dirty="0">
                        <a:latin typeface="Cambria Math" panose="02040503050406030204" pitchFamily="18" charset="0"/>
                      </a:rPr>
                      <m:t>𝑥</m:t>
                    </m:r>
                    <m:r>
                      <a:rPr lang="en-US" altLang="en-US" sz="2200" b="0" i="1" dirty="0" smtClean="0">
                        <a:latin typeface="Cambria Math" panose="02040503050406030204" pitchFamily="18" charset="0"/>
                      </a:rPr>
                      <m:t>|</m:t>
                    </m:r>
                    <m:d>
                      <m:dPr>
                        <m:begChr m:val="|"/>
                        <m:ctrlPr>
                          <a:rPr lang="en-US" altLang="en-US" sz="2200" b="0" i="1" dirty="0" smtClean="0">
                            <a:latin typeface="Cambria Math" panose="02040503050406030204" pitchFamily="18" charset="0"/>
                          </a:rPr>
                        </m:ctrlPr>
                      </m:dPr>
                      <m:e>
                        <m:r>
                          <a:rPr lang="en-US" altLang="en-US" sz="2200" b="0" i="1" dirty="0" smtClean="0">
                            <a:latin typeface="Cambria Math" panose="02040503050406030204" pitchFamily="18" charset="0"/>
                          </a:rPr>
                          <m:t>𝑦</m:t>
                        </m:r>
                      </m:e>
                    </m:d>
                    <m:r>
                      <a:rPr lang="en-US" altLang="en-US" sz="2200" b="0" i="1" dirty="0" smtClean="0">
                        <a:latin typeface="Cambria Math" panose="02040503050406030204" pitchFamily="18" charset="0"/>
                      </a:rPr>
                      <m:t>=</m:t>
                    </m:r>
                    <m:r>
                      <a:rPr lang="en-US" altLang="en-US" sz="2200" b="0" i="1" dirty="0" smtClean="0">
                        <a:latin typeface="Cambria Math" panose="02040503050406030204" pitchFamily="18" charset="0"/>
                      </a:rPr>
                      <m:t>h</m:t>
                    </m:r>
                    <m:r>
                      <a:rPr lang="en-US" altLang="en-US" sz="2200" b="0" i="1" dirty="0" smtClean="0">
                        <a:latin typeface="Cambria Math" panose="02040503050406030204" pitchFamily="18" charset="0"/>
                      </a:rPr>
                      <m:t>(</m:t>
                    </m:r>
                    <m:sSup>
                      <m:sSupPr>
                        <m:ctrlPr>
                          <a:rPr lang="en-US" altLang="en-US" sz="2200" b="0" i="1" dirty="0" smtClean="0">
                            <a:latin typeface="Cambria Math" panose="02040503050406030204" pitchFamily="18" charset="0"/>
                          </a:rPr>
                        </m:ctrlPr>
                      </m:sSupPr>
                      <m:e>
                        <m:r>
                          <a:rPr lang="en-US" altLang="en-US" sz="2200" b="0" i="1" dirty="0" smtClean="0">
                            <a:latin typeface="Cambria Math" panose="02040503050406030204" pitchFamily="18" charset="0"/>
                          </a:rPr>
                          <m:t>𝑥</m:t>
                        </m:r>
                      </m:e>
                      <m:sup>
                        <m:r>
                          <a:rPr lang="en-US" altLang="en-US" sz="2200" b="0" i="1" dirty="0" smtClean="0">
                            <a:latin typeface="Cambria Math" panose="02040503050406030204" pitchFamily="18" charset="0"/>
                          </a:rPr>
                          <m:t>′</m:t>
                        </m:r>
                      </m:sup>
                    </m:sSup>
                    <m:r>
                      <a:rPr lang="en-US" altLang="en-US" sz="2200" b="0" i="1" dirty="0" smtClean="0">
                        <a:latin typeface="Cambria Math" panose="02040503050406030204" pitchFamily="18" charset="0"/>
                      </a:rPr>
                      <m:t>||</m:t>
                    </m:r>
                    <m:r>
                      <a:rPr lang="en-US" altLang="en-US" sz="2200" b="0" i="1" dirty="0" smtClean="0">
                        <a:latin typeface="Cambria Math" panose="02040503050406030204" pitchFamily="18" charset="0"/>
                      </a:rPr>
                      <m:t>𝑦</m:t>
                    </m:r>
                    <m:r>
                      <a:rPr lang="en-US" altLang="en-US" sz="2200" b="0" i="1" dirty="0" smtClean="0">
                        <a:latin typeface="Cambria Math" panose="02040503050406030204" pitchFamily="18" charset="0"/>
                      </a:rPr>
                      <m:t>)</m:t>
                    </m:r>
                  </m:oMath>
                </a14:m>
                <a:r>
                  <a:rPr lang="en-GB" altLang="en-US" sz="2200"/>
                  <a:t> </a:t>
                </a:r>
              </a:p>
              <a:p>
                <a:pPr marL="668338" lvl="1"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solidFill>
                      <a:srgbClr val="FF0000"/>
                    </a:solidFill>
                  </a:rPr>
                  <a:t>Facilitates Chosen-prefix attacks on MD5, SHA1:</a:t>
                </a:r>
                <a14:m>
                  <m:oMath xmlns:m="http://schemas.openxmlformats.org/officeDocument/2006/math">
                    <m:r>
                      <a:rPr lang="en-US" altLang="en-US" sz="2000" b="0" i="0" dirty="0" smtClean="0">
                        <a:solidFill>
                          <a:srgbClr val="FF0000"/>
                        </a:solidFill>
                        <a:latin typeface="Cambria Math" panose="02040503050406030204" pitchFamily="18" charset="0"/>
                        <a:ea typeface="Cambria Math" panose="02040503050406030204" pitchFamily="18" charset="0"/>
                      </a:rPr>
                      <m:t> </m:t>
                    </m:r>
                  </m:oMath>
                </a14:m>
                <a:br>
                  <a:rPr lang="en-US" altLang="en-US" sz="2000" b="0" i="0">
                    <a:solidFill>
                      <a:srgbClr val="FF0000"/>
                    </a:solidFill>
                    <a:latin typeface="Cambria Math" panose="02040503050406030204" pitchFamily="18" charset="0"/>
                    <a:ea typeface="Cambria Math" panose="02040503050406030204" pitchFamily="18" charset="0"/>
                  </a:rPr>
                </a:br>
                <a14:m>
                  <m:oMath xmlns:m="http://schemas.openxmlformats.org/officeDocument/2006/math">
                    <m:d>
                      <m:dPr>
                        <m:ctrlPr>
                          <a:rPr lang="en-US" altLang="en-US" sz="2000" i="1" dirty="0">
                            <a:solidFill>
                              <a:srgbClr val="FF0000"/>
                            </a:solidFill>
                            <a:latin typeface="Cambria Math" panose="02040503050406030204" pitchFamily="18" charset="0"/>
                            <a:ea typeface="Cambria Math" panose="02040503050406030204" pitchFamily="18" charset="0"/>
                          </a:rPr>
                        </m:ctrlPr>
                      </m:dPr>
                      <m:e>
                        <m:r>
                          <a:rPr lang="en-US" altLang="en-US" sz="2000" i="1" dirty="0">
                            <a:solidFill>
                              <a:srgbClr val="FF0000"/>
                            </a:solidFill>
                            <a:latin typeface="Cambria Math" panose="02040503050406030204" pitchFamily="18" charset="0"/>
                            <a:ea typeface="Cambria Math" panose="02040503050406030204" pitchFamily="18" charset="0"/>
                          </a:rPr>
                          <m:t>∀</m:t>
                        </m:r>
                        <m:r>
                          <a:rPr lang="en-US" altLang="en-US" sz="2000" b="0" i="1" dirty="0" smtClean="0">
                            <a:solidFill>
                              <a:srgbClr val="FF0000"/>
                            </a:solidFill>
                            <a:latin typeface="Cambria Math" panose="02040503050406030204" pitchFamily="18" charset="0"/>
                          </a:rPr>
                          <m:t>𝑝</m:t>
                        </m:r>
                      </m:e>
                    </m:d>
                    <m:r>
                      <a:rPr lang="en-US" altLang="en-US" sz="2000" b="0" i="1" dirty="0" smtClean="0">
                        <a:solidFill>
                          <a:srgbClr val="FF0000"/>
                        </a:solidFill>
                        <a:latin typeface="Cambria Math" panose="02040503050406030204" pitchFamily="18" charset="0"/>
                      </a:rPr>
                      <m:t>⇒(</m:t>
                    </m:r>
                    <m:r>
                      <a:rPr lang="en-US" altLang="en-US" sz="2000" b="0" i="1" dirty="0" smtClean="0">
                        <a:solidFill>
                          <a:srgbClr val="FF0000"/>
                        </a:solidFill>
                        <a:latin typeface="Cambria Math" panose="02040503050406030204" pitchFamily="18" charset="0"/>
                      </a:rPr>
                      <m:t>𝑥</m:t>
                    </m:r>
                    <m:r>
                      <a:rPr lang="en-US" altLang="en-US" sz="2000" b="0" i="1" dirty="0" smtClean="0">
                        <a:solidFill>
                          <a:srgbClr val="FF0000"/>
                        </a:solidFill>
                        <a:latin typeface="Cambria Math" panose="02040503050406030204" pitchFamily="18" charset="0"/>
                        <a:ea typeface="Cambria Math" panose="02040503050406030204" pitchFamily="18" charset="0"/>
                      </a:rPr>
                      <m:t>≠</m:t>
                    </m:r>
                    <m:sSup>
                      <m:sSupPr>
                        <m:ctrlPr>
                          <a:rPr lang="en-US" altLang="en-US" sz="2000" b="0" i="1" dirty="0" smtClean="0">
                            <a:solidFill>
                              <a:srgbClr val="FF0000"/>
                            </a:solidFill>
                            <a:latin typeface="Cambria Math" panose="02040503050406030204" pitchFamily="18" charset="0"/>
                            <a:ea typeface="Cambria Math" panose="02040503050406030204" pitchFamily="18" charset="0"/>
                          </a:rPr>
                        </m:ctrlPr>
                      </m:sSupPr>
                      <m:e>
                        <m:r>
                          <a:rPr lang="en-US" altLang="en-US" sz="2000" b="0" i="1" dirty="0" smtClean="0">
                            <a:solidFill>
                              <a:srgbClr val="FF0000"/>
                            </a:solidFill>
                            <a:latin typeface="Cambria Math" panose="02040503050406030204" pitchFamily="18" charset="0"/>
                            <a:ea typeface="Cambria Math" panose="02040503050406030204" pitchFamily="18" charset="0"/>
                          </a:rPr>
                          <m:t>𝑥</m:t>
                        </m:r>
                      </m:e>
                      <m:sup>
                        <m:r>
                          <a:rPr lang="en-US" altLang="en-US" sz="2000" b="0" i="1" dirty="0" smtClean="0">
                            <a:solidFill>
                              <a:srgbClr val="FF0000"/>
                            </a:solidFill>
                            <a:latin typeface="Cambria Math" panose="02040503050406030204" pitchFamily="18" charset="0"/>
                            <a:ea typeface="Cambria Math" panose="02040503050406030204" pitchFamily="18" charset="0"/>
                          </a:rPr>
                          <m:t>′</m:t>
                        </m:r>
                      </m:sup>
                    </m:sSup>
                    <m:r>
                      <a:rPr lang="en-US" altLang="en-US" sz="2000" b="0" i="1" dirty="0" smtClean="0">
                        <a:solidFill>
                          <a:srgbClr val="FF0000"/>
                        </a:solidFill>
                        <a:latin typeface="Cambria Math" panose="02040503050406030204" pitchFamily="18" charset="0"/>
                        <a:ea typeface="Cambria Math" panose="02040503050406030204" pitchFamily="18" charset="0"/>
                      </a:rPr>
                      <m:t>)</m:t>
                    </m:r>
                    <m:d>
                      <m:dPr>
                        <m:ctrlPr>
                          <a:rPr lang="en-US" altLang="en-US" sz="2000" i="1" dirty="0">
                            <a:solidFill>
                              <a:srgbClr val="FF0000"/>
                            </a:solidFill>
                            <a:latin typeface="Cambria Math" panose="02040503050406030204" pitchFamily="18" charset="0"/>
                            <a:ea typeface="Cambria Math" panose="02040503050406030204" pitchFamily="18" charset="0"/>
                          </a:rPr>
                        </m:ctrlPr>
                      </m:dPr>
                      <m:e>
                        <m:r>
                          <a:rPr lang="en-US" altLang="en-US" sz="2000" i="1" dirty="0">
                            <a:solidFill>
                              <a:srgbClr val="FF0000"/>
                            </a:solidFill>
                            <a:latin typeface="Cambria Math" panose="02040503050406030204" pitchFamily="18" charset="0"/>
                            <a:ea typeface="Cambria Math" panose="02040503050406030204" pitchFamily="18" charset="0"/>
                          </a:rPr>
                          <m:t>∀</m:t>
                        </m:r>
                        <m:r>
                          <a:rPr lang="en-US" altLang="en-US" sz="2000" b="0" i="1" dirty="0" smtClean="0">
                            <a:solidFill>
                              <a:srgbClr val="FF0000"/>
                            </a:solidFill>
                            <a:latin typeface="Cambria Math" panose="02040503050406030204" pitchFamily="18" charset="0"/>
                          </a:rPr>
                          <m:t>𝑠</m:t>
                        </m:r>
                      </m:e>
                    </m:d>
                    <m:r>
                      <a:rPr lang="en-GB" altLang="en-US" sz="2000" i="1" dirty="0">
                        <a:solidFill>
                          <a:srgbClr val="FF0000"/>
                        </a:solidFill>
                        <a:latin typeface="Cambria Math" panose="02040503050406030204" pitchFamily="18" charset="0"/>
                      </a:rPr>
                      <m:t>h</m:t>
                    </m:r>
                    <m:r>
                      <a:rPr lang="en-GB" altLang="en-US" sz="2000" i="1" dirty="0">
                        <a:solidFill>
                          <a:srgbClr val="FF0000"/>
                        </a:solidFill>
                        <a:latin typeface="Cambria Math" panose="02040503050406030204" pitchFamily="18" charset="0"/>
                      </a:rPr>
                      <m:t>(</m:t>
                    </m:r>
                    <m:r>
                      <a:rPr lang="en-US" altLang="en-US" sz="2000" b="0" i="1" dirty="0" smtClean="0">
                        <a:solidFill>
                          <a:srgbClr val="FF0000"/>
                        </a:solidFill>
                        <a:latin typeface="Cambria Math" panose="02040503050406030204" pitchFamily="18" charset="0"/>
                      </a:rPr>
                      <m:t>𝑝</m:t>
                    </m:r>
                    <m:r>
                      <a:rPr lang="en-US" altLang="en-US" sz="2000" b="0" i="1" dirty="0" smtClean="0">
                        <a:solidFill>
                          <a:srgbClr val="FF0000"/>
                        </a:solidFill>
                        <a:latin typeface="Cambria Math" panose="02040503050406030204" pitchFamily="18" charset="0"/>
                      </a:rPr>
                      <m:t>|</m:t>
                    </m:r>
                    <m:d>
                      <m:dPr>
                        <m:begChr m:val="|"/>
                        <m:ctrlPr>
                          <a:rPr lang="en-US" altLang="en-US" sz="2000" b="0" i="1" dirty="0" smtClean="0">
                            <a:solidFill>
                              <a:srgbClr val="FF0000"/>
                            </a:solidFill>
                            <a:latin typeface="Cambria Math" panose="02040503050406030204" pitchFamily="18" charset="0"/>
                          </a:rPr>
                        </m:ctrlPr>
                      </m:dPr>
                      <m:e>
                        <m:r>
                          <a:rPr lang="en-US" altLang="en-US" sz="2000" b="0" i="1" dirty="0" smtClean="0">
                            <a:solidFill>
                              <a:srgbClr val="FF0000"/>
                            </a:solidFill>
                            <a:latin typeface="Cambria Math" panose="02040503050406030204" pitchFamily="18" charset="0"/>
                          </a:rPr>
                          <m:t>𝑥</m:t>
                        </m:r>
                        <m:r>
                          <a:rPr lang="en-US" altLang="en-US" sz="2000" b="0" i="1" dirty="0" smtClean="0">
                            <a:solidFill>
                              <a:srgbClr val="FF0000"/>
                            </a:solidFill>
                            <a:latin typeface="Cambria Math" panose="02040503050406030204" pitchFamily="18" charset="0"/>
                          </a:rPr>
                          <m:t>||</m:t>
                        </m:r>
                        <m:r>
                          <a:rPr lang="en-US" altLang="en-US" sz="2000" b="0" i="1" dirty="0" smtClean="0">
                            <a:solidFill>
                              <a:srgbClr val="FF0000"/>
                            </a:solidFill>
                            <a:latin typeface="Cambria Math" panose="02040503050406030204" pitchFamily="18" charset="0"/>
                          </a:rPr>
                          <m:t>𝑠</m:t>
                        </m:r>
                      </m:e>
                    </m:d>
                    <m:r>
                      <a:rPr lang="en-US" altLang="en-US" sz="2000" b="0" i="1" dirty="0" smtClean="0">
                        <a:solidFill>
                          <a:srgbClr val="FF0000"/>
                        </a:solidFill>
                        <a:latin typeface="Cambria Math" panose="02040503050406030204" pitchFamily="18" charset="0"/>
                      </a:rPr>
                      <m:t>=</m:t>
                    </m:r>
                    <m:r>
                      <a:rPr lang="en-US" altLang="en-US" sz="2000" b="0" i="1" dirty="0" smtClean="0">
                        <a:solidFill>
                          <a:srgbClr val="FF0000"/>
                        </a:solidFill>
                        <a:latin typeface="Cambria Math" panose="02040503050406030204" pitchFamily="18" charset="0"/>
                      </a:rPr>
                      <m:t>h</m:t>
                    </m:r>
                    <m:r>
                      <a:rPr lang="en-US" altLang="en-US" sz="2000" b="0" i="1" dirty="0" smtClean="0">
                        <a:solidFill>
                          <a:srgbClr val="FF0000"/>
                        </a:solidFill>
                        <a:latin typeface="Cambria Math" panose="02040503050406030204" pitchFamily="18" charset="0"/>
                      </a:rPr>
                      <m:t>(</m:t>
                    </m:r>
                    <m:r>
                      <a:rPr lang="en-US" altLang="en-US" sz="2000" b="0" i="1" dirty="0" smtClean="0">
                        <a:solidFill>
                          <a:srgbClr val="FF0000"/>
                        </a:solidFill>
                        <a:latin typeface="Cambria Math" panose="02040503050406030204" pitchFamily="18" charset="0"/>
                      </a:rPr>
                      <m:t>𝑝</m:t>
                    </m:r>
                    <m:r>
                      <a:rPr lang="en-US" altLang="en-US" sz="2000" b="0" i="1" dirty="0" smtClean="0">
                        <a:solidFill>
                          <a:srgbClr val="FF0000"/>
                        </a:solidFill>
                        <a:latin typeface="Cambria Math" panose="02040503050406030204" pitchFamily="18" charset="0"/>
                      </a:rPr>
                      <m:t>|</m:t>
                    </m:r>
                    <m:d>
                      <m:dPr>
                        <m:begChr m:val="|"/>
                        <m:endChr m:val="|"/>
                        <m:ctrlPr>
                          <a:rPr lang="en-US" altLang="en-US" sz="2000" b="0" i="1" dirty="0" smtClean="0">
                            <a:solidFill>
                              <a:srgbClr val="FF0000"/>
                            </a:solidFill>
                            <a:latin typeface="Cambria Math" panose="02040503050406030204" pitchFamily="18" charset="0"/>
                          </a:rPr>
                        </m:ctrlPr>
                      </m:dPr>
                      <m:e>
                        <m:sSup>
                          <m:sSupPr>
                            <m:ctrlPr>
                              <a:rPr lang="en-US" altLang="en-US" sz="2000" b="0" i="1" dirty="0" smtClean="0">
                                <a:solidFill>
                                  <a:srgbClr val="FF0000"/>
                                </a:solidFill>
                                <a:latin typeface="Cambria Math" panose="02040503050406030204" pitchFamily="18" charset="0"/>
                              </a:rPr>
                            </m:ctrlPr>
                          </m:sSupPr>
                          <m:e>
                            <m:r>
                              <a:rPr lang="en-US" altLang="en-US" sz="2000" b="0" i="1" dirty="0" smtClean="0">
                                <a:solidFill>
                                  <a:srgbClr val="FF0000"/>
                                </a:solidFill>
                                <a:latin typeface="Cambria Math" panose="02040503050406030204" pitchFamily="18" charset="0"/>
                              </a:rPr>
                              <m:t>𝑥</m:t>
                            </m:r>
                          </m:e>
                          <m:sup>
                            <m:r>
                              <a:rPr lang="en-US" altLang="en-US" sz="2000" b="0" i="1" dirty="0" smtClean="0">
                                <a:solidFill>
                                  <a:srgbClr val="FF0000"/>
                                </a:solidFill>
                                <a:latin typeface="Cambria Math" panose="02040503050406030204" pitchFamily="18" charset="0"/>
                              </a:rPr>
                              <m:t>′</m:t>
                            </m:r>
                          </m:sup>
                        </m:sSup>
                      </m:e>
                    </m:d>
                    <m:r>
                      <a:rPr lang="en-US" altLang="en-US" sz="2000" b="0" i="1" dirty="0" smtClean="0">
                        <a:solidFill>
                          <a:srgbClr val="FF0000"/>
                        </a:solidFill>
                        <a:latin typeface="Cambria Math" panose="02040503050406030204" pitchFamily="18" charset="0"/>
                      </a:rPr>
                      <m:t>|</m:t>
                    </m:r>
                    <m:r>
                      <a:rPr lang="en-US" altLang="en-US" sz="2000" b="0" i="1" dirty="0" smtClean="0">
                        <a:solidFill>
                          <a:srgbClr val="FF0000"/>
                        </a:solidFill>
                        <a:latin typeface="Cambria Math" panose="02040503050406030204" pitchFamily="18" charset="0"/>
                      </a:rPr>
                      <m:t>𝑠</m:t>
                    </m:r>
                    <m:r>
                      <a:rPr lang="en-US" altLang="en-US" sz="2000" b="0" i="1" dirty="0" smtClean="0">
                        <a:solidFill>
                          <a:srgbClr val="FF0000"/>
                        </a:solidFill>
                        <a:latin typeface="Cambria Math" panose="02040503050406030204" pitchFamily="18" charset="0"/>
                      </a:rPr>
                      <m:t>)</m:t>
                    </m:r>
                  </m:oMath>
                </a14:m>
                <a:r>
                  <a:rPr lang="en-GB" altLang="en-US" sz="2000">
                    <a:solidFill>
                      <a:srgbClr val="FF0000"/>
                    </a:solidFill>
                  </a:rPr>
                  <a:t>  </a:t>
                </a:r>
              </a:p>
              <a:p>
                <a:pPr marL="668338" lvl="1"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FF0000"/>
                    </a:solidFill>
                  </a:rPr>
                  <a:t>MD may facilitate ‘any suffix’ collisions (given one collision)</a:t>
                </a:r>
              </a:p>
              <a:p>
                <a:pPr marL="668338" lvl="1"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FF0000"/>
                    </a:solidFill>
                  </a:rPr>
                  <a:t>Note: same for </a:t>
                </a:r>
                <a:r>
                  <a:rPr lang="en-US" altLang="en-US" sz="2000" err="1">
                    <a:solidFill>
                      <a:srgbClr val="FF0000"/>
                    </a:solidFill>
                  </a:rPr>
                  <a:t>Merkle</a:t>
                </a:r>
                <a:r>
                  <a:rPr lang="en-US" altLang="en-US" sz="2000">
                    <a:solidFill>
                      <a:srgbClr val="FF0000"/>
                    </a:solidFill>
                  </a:rPr>
                  <a:t> tree</a:t>
                </a:r>
              </a:p>
              <a:p>
                <a:pPr marL="1020763" lvl="2" indent="-341313" defTabSz="449263" eaLnBrk="1" hangingPunct="1">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a:solidFill>
                      <a:srgbClr val="FF0000"/>
                    </a:solidFill>
                  </a:rPr>
                  <a:t>Actually, worse: </a:t>
                </a:r>
                <a:r>
                  <a:rPr lang="en-US" altLang="en-US" sz="1600" u="sng">
                    <a:solidFill>
                      <a:srgbClr val="FF0000"/>
                    </a:solidFill>
                  </a:rPr>
                  <a:t>any</a:t>
                </a:r>
                <a:r>
                  <a:rPr lang="en-US" altLang="en-US" sz="1600">
                    <a:solidFill>
                      <a:srgbClr val="FF0000"/>
                    </a:solidFill>
                  </a:rPr>
                  <a:t> prefix (not only a chosen one)</a:t>
                </a:r>
              </a:p>
            </p:txBody>
          </p:sp>
        </mc:Choice>
        <mc:Fallback xmlns="">
          <p:sp>
            <p:nvSpPr>
              <p:cNvPr id="79879" name="Rectangle 17"/>
              <p:cNvSpPr>
                <a:spLocks noGrp="1" noRot="1" noChangeAspect="1" noMove="1" noResize="1" noEditPoints="1" noAdjustHandles="1" noChangeArrowheads="1" noChangeShapeType="1" noTextEdit="1"/>
              </p:cNvSpPr>
              <p:nvPr>
                <p:ph type="body" idx="1"/>
              </p:nvPr>
            </p:nvSpPr>
            <p:spPr>
              <a:xfrm>
                <a:off x="261938" y="1016000"/>
                <a:ext cx="8699182" cy="2279728"/>
              </a:xfrm>
              <a:blipFill>
                <a:blip r:embed="rId3"/>
                <a:stretch>
                  <a:fillRect l="-140" t="-1604"/>
                </a:stretch>
              </a:blipFill>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79880" name="AutoShape 18"/>
          <p:cNvSpPr>
            <a:spLocks noChangeArrowheads="1"/>
          </p:cNvSpPr>
          <p:nvPr/>
        </p:nvSpPr>
        <p:spPr bwMode="auto">
          <a:xfrm rot="-5400000">
            <a:off x="1359694" y="5344319"/>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81" name="Line 19"/>
          <p:cNvSpPr>
            <a:spLocks noChangeShapeType="1"/>
          </p:cNvSpPr>
          <p:nvPr/>
        </p:nvSpPr>
        <p:spPr bwMode="auto">
          <a:xfrm>
            <a:off x="1870075" y="5438775"/>
            <a:ext cx="246063"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2" name="Line 20"/>
          <p:cNvSpPr>
            <a:spLocks noChangeShapeType="1"/>
          </p:cNvSpPr>
          <p:nvPr/>
        </p:nvSpPr>
        <p:spPr bwMode="auto">
          <a:xfrm>
            <a:off x="1219200" y="5451475"/>
            <a:ext cx="42862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3" name="Line 21"/>
          <p:cNvSpPr>
            <a:spLocks noChangeShapeType="1"/>
          </p:cNvSpPr>
          <p:nvPr/>
        </p:nvSpPr>
        <p:spPr bwMode="auto">
          <a:xfrm flipV="1">
            <a:off x="1458913" y="4651375"/>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4" name="Text Box 22"/>
          <p:cNvSpPr txBox="1">
            <a:spLocks noChangeArrowheads="1"/>
          </p:cNvSpPr>
          <p:nvPr/>
        </p:nvSpPr>
        <p:spPr bwMode="auto">
          <a:xfrm>
            <a:off x="747713" y="5210175"/>
            <a:ext cx="4683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IV</a:t>
            </a:r>
          </a:p>
        </p:txBody>
      </p:sp>
      <p:sp>
        <p:nvSpPr>
          <p:cNvPr id="79885" name="Line 23"/>
          <p:cNvSpPr>
            <a:spLocks noChangeShapeType="1"/>
          </p:cNvSpPr>
          <p:nvPr/>
        </p:nvSpPr>
        <p:spPr bwMode="auto">
          <a:xfrm>
            <a:off x="1458913" y="5195888"/>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6" name="AutoShape 24"/>
          <p:cNvSpPr>
            <a:spLocks noChangeArrowheads="1"/>
          </p:cNvSpPr>
          <p:nvPr/>
        </p:nvSpPr>
        <p:spPr bwMode="auto">
          <a:xfrm rot="-5400000">
            <a:off x="1828007" y="5341144"/>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87" name="Line 25"/>
          <p:cNvSpPr>
            <a:spLocks noChangeShapeType="1"/>
          </p:cNvSpPr>
          <p:nvPr/>
        </p:nvSpPr>
        <p:spPr bwMode="auto">
          <a:xfrm>
            <a:off x="2338388" y="5441950"/>
            <a:ext cx="23177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8" name="Line 26"/>
          <p:cNvSpPr>
            <a:spLocks noChangeShapeType="1"/>
          </p:cNvSpPr>
          <p:nvPr/>
        </p:nvSpPr>
        <p:spPr bwMode="auto">
          <a:xfrm flipV="1">
            <a:off x="1927225" y="4648200"/>
            <a:ext cx="1588"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9" name="Line 27"/>
          <p:cNvSpPr>
            <a:spLocks noChangeShapeType="1"/>
          </p:cNvSpPr>
          <p:nvPr/>
        </p:nvSpPr>
        <p:spPr bwMode="auto">
          <a:xfrm>
            <a:off x="1927225" y="5192713"/>
            <a:ext cx="188913"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0" name="AutoShape 28"/>
          <p:cNvSpPr>
            <a:spLocks noChangeArrowheads="1"/>
          </p:cNvSpPr>
          <p:nvPr/>
        </p:nvSpPr>
        <p:spPr bwMode="auto">
          <a:xfrm rot="-5400000">
            <a:off x="3734594" y="5334794"/>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91" name="Line 29"/>
          <p:cNvSpPr>
            <a:spLocks noChangeShapeType="1"/>
          </p:cNvSpPr>
          <p:nvPr/>
        </p:nvSpPr>
        <p:spPr bwMode="auto">
          <a:xfrm flipV="1">
            <a:off x="3833813" y="4641850"/>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2" name="Line 30"/>
          <p:cNvSpPr>
            <a:spLocks noChangeShapeType="1"/>
          </p:cNvSpPr>
          <p:nvPr/>
        </p:nvSpPr>
        <p:spPr bwMode="auto">
          <a:xfrm>
            <a:off x="3833813" y="5186363"/>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3" name="AutoShape 31"/>
          <p:cNvSpPr>
            <a:spLocks noChangeArrowheads="1"/>
          </p:cNvSpPr>
          <p:nvPr/>
        </p:nvSpPr>
        <p:spPr bwMode="auto">
          <a:xfrm rot="-5400000">
            <a:off x="4210844" y="5331619"/>
            <a:ext cx="798512" cy="222250"/>
          </a:xfrm>
          <a:custGeom>
            <a:avLst/>
            <a:gdLst>
              <a:gd name="T0" fmla="*/ 954871407 w 21600"/>
              <a:gd name="T1" fmla="*/ 11764886 h 21600"/>
              <a:gd name="T2" fmla="*/ 545640809 w 21600"/>
              <a:gd name="T3" fmla="*/ 23529772 h 21600"/>
              <a:gd name="T4" fmla="*/ 136410212 w 21600"/>
              <a:gd name="T5" fmla="*/ 11764886 h 21600"/>
              <a:gd name="T6" fmla="*/ 5456408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99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algn="ct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c</a:t>
            </a:r>
          </a:p>
        </p:txBody>
      </p:sp>
      <p:sp>
        <p:nvSpPr>
          <p:cNvPr id="79894" name="Line 32"/>
          <p:cNvSpPr>
            <a:spLocks noChangeShapeType="1"/>
          </p:cNvSpPr>
          <p:nvPr/>
        </p:nvSpPr>
        <p:spPr bwMode="auto">
          <a:xfrm>
            <a:off x="4721225" y="5454650"/>
            <a:ext cx="231775"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5" name="Line 33"/>
          <p:cNvSpPr>
            <a:spLocks noChangeShapeType="1"/>
          </p:cNvSpPr>
          <p:nvPr/>
        </p:nvSpPr>
        <p:spPr bwMode="auto">
          <a:xfrm flipV="1">
            <a:off x="4310063" y="4638675"/>
            <a:ext cx="1587" cy="5461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6" name="Line 34"/>
          <p:cNvSpPr>
            <a:spLocks noChangeShapeType="1"/>
          </p:cNvSpPr>
          <p:nvPr/>
        </p:nvSpPr>
        <p:spPr bwMode="auto">
          <a:xfrm>
            <a:off x="4310063" y="5183188"/>
            <a:ext cx="188912"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7" name="Line 35"/>
          <p:cNvSpPr>
            <a:spLocks noChangeShapeType="1"/>
          </p:cNvSpPr>
          <p:nvPr/>
        </p:nvSpPr>
        <p:spPr bwMode="auto">
          <a:xfrm flipV="1">
            <a:off x="4249738" y="5446713"/>
            <a:ext cx="249237" cy="9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8" name="Line 36"/>
          <p:cNvSpPr>
            <a:spLocks noChangeShapeType="1"/>
          </p:cNvSpPr>
          <p:nvPr/>
        </p:nvSpPr>
        <p:spPr bwMode="auto">
          <a:xfrm>
            <a:off x="3673475" y="5448300"/>
            <a:ext cx="349250"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9" name="Text Box 37"/>
          <p:cNvSpPr txBox="1">
            <a:spLocks noChangeArrowheads="1"/>
          </p:cNvSpPr>
          <p:nvPr/>
        </p:nvSpPr>
        <p:spPr bwMode="auto">
          <a:xfrm>
            <a:off x="5006975" y="522605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79900" name="Text Box 38"/>
          <p:cNvSpPr txBox="1">
            <a:spLocks noChangeArrowheads="1"/>
          </p:cNvSpPr>
          <p:nvPr/>
        </p:nvSpPr>
        <p:spPr bwMode="auto">
          <a:xfrm>
            <a:off x="4914900" y="5210175"/>
            <a:ext cx="23717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2400" i="1">
                <a:solidFill>
                  <a:srgbClr val="000000"/>
                </a:solidFill>
                <a:latin typeface="Times New Roman" pitchFamily="18" charset="0"/>
                <a:cs typeface="Times New Roman" pitchFamily="18" charset="0"/>
              </a:rPr>
              <a:t>h(x)=y</a:t>
            </a:r>
            <a:r>
              <a:rPr lang="en-GB" altLang="en-US" sz="2400" i="1" baseline="-25000">
                <a:solidFill>
                  <a:srgbClr val="000000"/>
                </a:solidFill>
                <a:latin typeface="Times New Roman" pitchFamily="18" charset="0"/>
                <a:cs typeface="Times New Roman" pitchFamily="18" charset="0"/>
              </a:rPr>
              <a:t>l+1</a:t>
            </a:r>
            <a:r>
              <a:rPr lang="en-GB" altLang="en-US" sz="2400" i="1">
                <a:solidFill>
                  <a:srgbClr val="000000"/>
                </a:solidFill>
                <a:latin typeface="Times New Roman" pitchFamily="18" charset="0"/>
                <a:cs typeface="Times New Roman" pitchFamily="18" charset="0"/>
              </a:rPr>
              <a:t>=c(|x|,y</a:t>
            </a:r>
            <a:r>
              <a:rPr lang="en-GB" altLang="en-US" sz="2400" i="1" baseline="-25000">
                <a:solidFill>
                  <a:srgbClr val="000000"/>
                </a:solidFill>
                <a:latin typeface="Times New Roman" pitchFamily="18" charset="0"/>
                <a:cs typeface="Times New Roman" pitchFamily="18" charset="0"/>
              </a:rPr>
              <a:t>l</a:t>
            </a:r>
            <a:r>
              <a:rPr lang="en-GB" altLang="en-US" sz="2400" i="1">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31870103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436C348-4C06-4DFE-A34A-8D7A8F9E4A2A}"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3A4CD98E-169A-4396-B8B4-9DB42C7C82E4}" type="slidenum">
              <a:rPr lang="he-IL" altLang="en-US"/>
              <a:pPr>
                <a:defRPr/>
              </a:pPr>
              <a:t>42</a:t>
            </a:fld>
            <a:endParaRPr lang="en-US" altLang="en-US"/>
          </a:p>
        </p:txBody>
      </p:sp>
      <p:sp>
        <p:nvSpPr>
          <p:cNvPr id="62469" name="Rectangle 2"/>
          <p:cNvSpPr>
            <a:spLocks noGrp="1" noChangeArrowheads="1"/>
          </p:cNvSpPr>
          <p:nvPr>
            <p:ph type="title"/>
          </p:nvPr>
        </p:nvSpPr>
        <p:spPr>
          <a:xfrm>
            <a:off x="457199" y="168657"/>
            <a:ext cx="8573728" cy="1202510"/>
          </a:xfr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a:t>Recall: </a:t>
            </a:r>
            <a:br>
              <a:rPr lang="en-GB" altLang="en-US" sz="3200"/>
            </a:br>
            <a:r>
              <a:rPr lang="en-GB" altLang="en-US"/>
              <a:t>C</a:t>
            </a:r>
            <a:r>
              <a:rPr lang="en-GB" altLang="en-US" sz="4400"/>
              <a:t>hosen-prefix, </a:t>
            </a:r>
            <a:r>
              <a:rPr lang="en-GB" altLang="en-US" sz="4400" u="sng"/>
              <a:t>any suffix </a:t>
            </a:r>
            <a:r>
              <a:rPr lang="en-GB" altLang="en-US" sz="4400"/>
              <a:t>vulnerability</a:t>
            </a:r>
            <a:endParaRPr lang="en-GB" altLang="en-US"/>
          </a:p>
        </p:txBody>
      </p:sp>
      <mc:AlternateContent xmlns:mc="http://schemas.openxmlformats.org/markup-compatibility/2006" xmlns:a14="http://schemas.microsoft.com/office/drawing/2010/main">
        <mc:Choice Requires="a14">
          <p:sp>
            <p:nvSpPr>
              <p:cNvPr id="62470" name="Rectangle 3"/>
              <p:cNvSpPr>
                <a:spLocks noGrp="1" noChangeArrowheads="1"/>
              </p:cNvSpPr>
              <p:nvPr>
                <p:ph type="body" idx="1"/>
              </p:nvPr>
            </p:nvSpPr>
            <p:spPr>
              <a:xfrm>
                <a:off x="457199" y="1330601"/>
                <a:ext cx="8573728" cy="5317482"/>
              </a:xfrm>
              <a:extLst>
                <a:ext uri="{91240B29-F687-4F45-9708-019B960494DF}">
                  <a14:hiddenLine w="9525">
                    <a:solidFill>
                      <a:srgbClr val="000000"/>
                    </a:solidFill>
                    <a:round/>
                    <a:headEnd/>
                    <a:tailEnd/>
                  </a14:hiddenLine>
                </a:ext>
              </a:extLst>
            </p:spPr>
            <p:txBody>
              <a:bodyPr wrap="square" lIns="90000" tIns="46800" rIns="90000" bIns="46800">
                <a:spAutoFit/>
              </a:bodyPr>
              <a:lstStyle/>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Mal selects `prefix string’ </a:t>
                </a:r>
                <a14:m>
                  <m:oMath xmlns:m="http://schemas.openxmlformats.org/officeDocument/2006/math">
                    <m:r>
                      <a:rPr lang="en-US" altLang="en-US" sz="2800" i="1" dirty="0">
                        <a:solidFill>
                          <a:srgbClr val="000000"/>
                        </a:solidFill>
                        <a:latin typeface="Cambria Math" panose="02040503050406030204" pitchFamily="18" charset="0"/>
                        <a:ea typeface="+mn-ea"/>
                      </a:rPr>
                      <m:t>𝑝</m:t>
                    </m:r>
                  </m:oMath>
                </a14:m>
                <a:endParaRPr lang="en-GB" altLang="en-US" sz="2400"/>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Efficient </a:t>
                </a:r>
                <a:r>
                  <a:rPr lang="en-GB" altLang="en-US" sz="2400" err="1"/>
                  <a:t>alg</a:t>
                </a:r>
                <a:r>
                  <a:rPr lang="en-GB" altLang="en-US" sz="2400"/>
                  <a:t> finds collision with prefix </a:t>
                </a:r>
                <a14:m>
                  <m:oMath xmlns:m="http://schemas.openxmlformats.org/officeDocument/2006/math">
                    <m:r>
                      <a:rPr lang="en-US" altLang="en-US" sz="2400" i="1" dirty="0">
                        <a:solidFill>
                          <a:srgbClr val="000000"/>
                        </a:solidFill>
                        <a:latin typeface="Cambria Math" panose="02040503050406030204" pitchFamily="18" charset="0"/>
                      </a:rPr>
                      <m:t>𝑝</m:t>
                    </m:r>
                  </m:oMath>
                </a14:m>
                <a:r>
                  <a:rPr lang="en-GB" altLang="en-US" sz="2400"/>
                  <a:t>, for </a:t>
                </a:r>
                <a:r>
                  <a:rPr lang="en-GB" altLang="en-US" sz="2400" u="sng"/>
                  <a:t>any</a:t>
                </a:r>
                <a:r>
                  <a:rPr lang="en-GB" altLang="en-US" sz="2400"/>
                  <a:t> suffix:</a:t>
                </a:r>
              </a:p>
              <a:p>
                <a:pPr marL="457200" lvl="1" indent="0" defTabSz="449263" eaLnBrk="1" hangingPunct="1">
                  <a:lnSpc>
                    <a:spcPct val="90000"/>
                  </a:lnSpc>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    </a:t>
                </a:r>
                <a14:m>
                  <m:oMath xmlns:m="http://schemas.openxmlformats.org/officeDocument/2006/math">
                    <m:r>
                      <a:rPr lang="en-US" altLang="en-US" sz="2800" i="1" dirty="0">
                        <a:latin typeface="Cambria Math" panose="02040503050406030204" pitchFamily="18" charset="0"/>
                      </a:rPr>
                      <m:t>𝑥</m:t>
                    </m:r>
                    <m:r>
                      <a:rPr lang="en-US" altLang="en-US" sz="2800" i="1" dirty="0">
                        <a:latin typeface="Cambria Math" panose="02040503050406030204" pitchFamily="18" charset="0"/>
                      </a:rPr>
                      <m:t>≠</m:t>
                    </m:r>
                    <m:sSup>
                      <m:sSupPr>
                        <m:ctrlPr>
                          <a:rPr lang="en-US" altLang="en-US" sz="2800" i="1" dirty="0">
                            <a:latin typeface="Cambria Math" panose="02040503050406030204" pitchFamily="18" charset="0"/>
                          </a:rPr>
                        </m:ctrlPr>
                      </m:sSupPr>
                      <m:e>
                        <m:r>
                          <a:rPr lang="en-US" altLang="en-US" sz="2800" i="1" dirty="0">
                            <a:latin typeface="Cambria Math" panose="02040503050406030204" pitchFamily="18" charset="0"/>
                          </a:rPr>
                          <m:t>𝑥</m:t>
                        </m:r>
                      </m:e>
                      <m:sup>
                        <m:r>
                          <a:rPr lang="en-US" altLang="en-US" sz="2800" i="1" dirty="0">
                            <a:latin typeface="Cambria Math" panose="02040503050406030204" pitchFamily="18" charset="0"/>
                          </a:rPr>
                          <m:t>′</m:t>
                        </m:r>
                      </m:sup>
                    </m:sSup>
                  </m:oMath>
                </a14:m>
                <a:r>
                  <a:rPr lang="en-GB" altLang="en-US" sz="2400"/>
                  <a:t> </a:t>
                </a:r>
                <a:r>
                  <a:rPr lang="en-GB" altLang="en-US" sz="2400" err="1"/>
                  <a:t>s.t.</a:t>
                </a:r>
                <a:r>
                  <a:rPr lang="en-GB" altLang="en-US" sz="2400"/>
                  <a:t> </a:t>
                </a:r>
                <a14:m>
                  <m:oMath xmlns:m="http://schemas.openxmlformats.org/officeDocument/2006/math">
                    <m:d>
                      <m:dPr>
                        <m:ctrlPr>
                          <a:rPr lang="en-GB" altLang="en-US" sz="2800" i="1" dirty="0" smtClean="0">
                            <a:latin typeface="Cambria Math" panose="02040503050406030204" pitchFamily="18" charset="0"/>
                          </a:rPr>
                        </m:ctrlPr>
                      </m:dPr>
                      <m:e>
                        <m:r>
                          <a:rPr lang="en-GB" altLang="en-US" sz="2800" i="1" dirty="0" smtClean="0">
                            <a:latin typeface="Cambria Math" panose="02040503050406030204" pitchFamily="18" charset="0"/>
                            <a:ea typeface="Cambria Math" panose="02040503050406030204" pitchFamily="18" charset="0"/>
                          </a:rPr>
                          <m:t>∀</m:t>
                        </m:r>
                        <m:r>
                          <a:rPr lang="en-US" altLang="en-US" sz="2800" b="0" i="1" dirty="0" smtClean="0">
                            <a:latin typeface="Cambria Math" panose="02040503050406030204" pitchFamily="18" charset="0"/>
                            <a:ea typeface="Cambria Math" panose="02040503050406030204" pitchFamily="18" charset="0"/>
                          </a:rPr>
                          <m:t>𝑠</m:t>
                        </m:r>
                      </m:e>
                    </m:d>
                    <m:r>
                      <a:rPr lang="en-GB" altLang="en-US" sz="2800" i="1" dirty="0" smtClean="0">
                        <a:latin typeface="Cambria Math" panose="02040503050406030204" pitchFamily="18" charset="0"/>
                      </a:rPr>
                      <m:t>h</m:t>
                    </m:r>
                    <m:r>
                      <a:rPr lang="en-GB" altLang="en-US" sz="2800" i="1" dirty="0">
                        <a:latin typeface="Cambria Math" panose="02040503050406030204" pitchFamily="18" charset="0"/>
                      </a:rPr>
                      <m:t>(</m:t>
                    </m:r>
                    <m:r>
                      <a:rPr lang="en-US" altLang="en-US" sz="2800" i="1" dirty="0">
                        <a:latin typeface="Cambria Math" panose="02040503050406030204" pitchFamily="18" charset="0"/>
                      </a:rPr>
                      <m:t>𝑝</m:t>
                    </m:r>
                    <m:r>
                      <a:rPr lang="en-US" altLang="en-US" sz="2800" i="1" dirty="0">
                        <a:latin typeface="Cambria Math" panose="02040503050406030204" pitchFamily="18" charset="0"/>
                      </a:rPr>
                      <m:t>|</m:t>
                    </m:r>
                    <m:d>
                      <m:dPr>
                        <m:begChr m:val="|"/>
                        <m:ctrlPr>
                          <a:rPr lang="en-US" altLang="en-US" sz="2800" i="1" dirty="0">
                            <a:latin typeface="Cambria Math" panose="02040503050406030204" pitchFamily="18" charset="0"/>
                          </a:rPr>
                        </m:ctrlPr>
                      </m:dPr>
                      <m:e>
                        <m:r>
                          <a:rPr lang="en-US" altLang="en-US" sz="2800" i="1" dirty="0">
                            <a:latin typeface="Cambria Math" panose="02040503050406030204" pitchFamily="18" charset="0"/>
                          </a:rPr>
                          <m:t>𝑥</m:t>
                        </m:r>
                        <m:r>
                          <a:rPr lang="en-US" altLang="en-US" sz="2800" b="0" i="1" dirty="0" smtClean="0">
                            <a:latin typeface="Cambria Math" panose="02040503050406030204" pitchFamily="18" charset="0"/>
                          </a:rPr>
                          <m:t>||</m:t>
                        </m:r>
                        <m:r>
                          <a:rPr lang="en-US" altLang="en-US" sz="2800" b="0" i="1" dirty="0" smtClean="0">
                            <a:latin typeface="Cambria Math" panose="02040503050406030204" pitchFamily="18" charset="0"/>
                          </a:rPr>
                          <m:t>𝑠</m:t>
                        </m:r>
                      </m:e>
                    </m:d>
                    <m:r>
                      <a:rPr lang="en-US" altLang="en-US" sz="2800" i="1" dirty="0">
                        <a:latin typeface="Cambria Math" panose="02040503050406030204" pitchFamily="18" charset="0"/>
                      </a:rPr>
                      <m:t>=</m:t>
                    </m:r>
                    <m:r>
                      <a:rPr lang="en-US" altLang="en-US" sz="2800" i="1" dirty="0">
                        <a:latin typeface="Cambria Math" panose="02040503050406030204" pitchFamily="18" charset="0"/>
                      </a:rPr>
                      <m:t>h</m:t>
                    </m:r>
                    <m:r>
                      <a:rPr lang="en-US" altLang="en-US" sz="2800" i="1" dirty="0">
                        <a:latin typeface="Cambria Math" panose="02040503050406030204" pitchFamily="18" charset="0"/>
                      </a:rPr>
                      <m:t>(</m:t>
                    </m:r>
                    <m:r>
                      <a:rPr lang="en-US" altLang="en-US" sz="2800" i="1" dirty="0">
                        <a:latin typeface="Cambria Math" panose="02040503050406030204" pitchFamily="18" charset="0"/>
                      </a:rPr>
                      <m:t>𝑝</m:t>
                    </m:r>
                    <m:r>
                      <a:rPr lang="en-US" altLang="en-US" sz="2800" i="1" dirty="0">
                        <a:latin typeface="Cambria Math" panose="02040503050406030204" pitchFamily="18" charset="0"/>
                      </a:rPr>
                      <m:t>|</m:t>
                    </m:r>
                    <m:d>
                      <m:dPr>
                        <m:begChr m:val="|"/>
                        <m:endChr m:val="|"/>
                        <m:ctrlPr>
                          <a:rPr lang="en-US" altLang="en-US" sz="2800" i="1" dirty="0">
                            <a:latin typeface="Cambria Math" panose="02040503050406030204" pitchFamily="18" charset="0"/>
                          </a:rPr>
                        </m:ctrlPr>
                      </m:dPr>
                      <m:e>
                        <m:sSup>
                          <m:sSupPr>
                            <m:ctrlPr>
                              <a:rPr lang="en-US" altLang="en-US" sz="2800" b="0" i="1" dirty="0" smtClean="0">
                                <a:latin typeface="Cambria Math" panose="02040503050406030204" pitchFamily="18" charset="0"/>
                              </a:rPr>
                            </m:ctrlPr>
                          </m:sSupPr>
                          <m:e>
                            <m:r>
                              <a:rPr lang="en-US" altLang="en-US" sz="2800" b="0" i="1" dirty="0" smtClean="0">
                                <a:latin typeface="Cambria Math" panose="02040503050406030204" pitchFamily="18" charset="0"/>
                              </a:rPr>
                              <m:t>𝑥</m:t>
                            </m:r>
                          </m:e>
                          <m:sup>
                            <m:r>
                              <a:rPr lang="en-US" altLang="en-US" sz="2800" b="0" i="1" dirty="0" smtClean="0">
                                <a:latin typeface="Cambria Math" panose="02040503050406030204" pitchFamily="18" charset="0"/>
                              </a:rPr>
                              <m:t>′</m:t>
                            </m:r>
                          </m:sup>
                        </m:sSup>
                      </m:e>
                    </m:d>
                    <m:r>
                      <a:rPr lang="en-US" altLang="en-US" sz="2800" b="0" i="1" dirty="0" smtClean="0">
                        <a:latin typeface="Cambria Math" panose="02040503050406030204" pitchFamily="18" charset="0"/>
                      </a:rPr>
                      <m:t>|</m:t>
                    </m:r>
                    <m:r>
                      <a:rPr lang="en-US" altLang="en-US" sz="2800" b="0" i="1" dirty="0" smtClean="0">
                        <a:latin typeface="Cambria Math" panose="02040503050406030204" pitchFamily="18" charset="0"/>
                      </a:rPr>
                      <m:t>𝑠</m:t>
                    </m:r>
                    <m:r>
                      <a:rPr lang="en-US" altLang="en-US" sz="2800" i="1" dirty="0">
                        <a:latin typeface="Cambria Math" panose="02040503050406030204" pitchFamily="18" charset="0"/>
                      </a:rPr>
                      <m:t>)</m:t>
                    </m:r>
                  </m:oMath>
                </a14:m>
                <a:r>
                  <a:rPr lang="en-GB" altLang="en-US" sz="2800"/>
                  <a:t> </a:t>
                </a:r>
              </a:p>
              <a:p>
                <a:pPr marL="1093788" lvl="2"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Chosen-prefix, any-suffix attack known for MD5, SHA1</a:t>
                </a:r>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a:t>Hash may be SPR yet allow attack: </a:t>
                </a:r>
                <a:br>
                  <a:rPr lang="en-GB" altLang="en-US" sz="2600"/>
                </a:br>
                <a:r>
                  <a:rPr lang="en-GB" altLang="en-US" sz="2600">
                    <a:solidFill>
                      <a:srgbClr val="FF0000"/>
                    </a:solidFill>
                  </a:rPr>
                  <a:t>found for MD5 and SHA1</a:t>
                </a:r>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a:t>Allow </a:t>
                </a:r>
                <a:r>
                  <a:rPr lang="en-GB" altLang="en-US" sz="2600" u="sng"/>
                  <a:t>realistic</a:t>
                </a:r>
                <a:r>
                  <a:rPr lang="en-GB" altLang="en-US" sz="2600"/>
                  <a:t> signature-forgery attacks</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We saw: forging signature on PDF document </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We didn’t see: forged certificates</a:t>
                </a:r>
                <a:endParaRPr lang="en-US" altLang="en-US" sz="2200"/>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Exercise: show vulnerability is inherent to MD construction</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Used by MD5, SHA1 and many other hash functions</a:t>
                </a:r>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In class: (worse) vulnerability for </a:t>
                </a:r>
                <a:r>
                  <a:rPr lang="en-US" sz="2400" err="1"/>
                  <a:t>Merkle</a:t>
                </a:r>
                <a:r>
                  <a:rPr lang="en-US" sz="2400"/>
                  <a:t> Trees…</a:t>
                </a:r>
              </a:p>
              <a:p>
                <a:pPr marL="414338"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a:p>
            </p:txBody>
          </p:sp>
        </mc:Choice>
        <mc:Fallback xmlns="">
          <p:sp>
            <p:nvSpPr>
              <p:cNvPr id="62470" name="Rectangle 3"/>
              <p:cNvSpPr>
                <a:spLocks noGrp="1" noRot="1" noChangeAspect="1" noMove="1" noResize="1" noEditPoints="1" noAdjustHandles="1" noChangeArrowheads="1" noChangeShapeType="1" noTextEdit="1"/>
              </p:cNvSpPr>
              <p:nvPr>
                <p:ph type="body" idx="1"/>
              </p:nvPr>
            </p:nvSpPr>
            <p:spPr>
              <a:xfrm>
                <a:off x="457199" y="1330601"/>
                <a:ext cx="8573728" cy="5317482"/>
              </a:xfrm>
              <a:blipFill>
                <a:blip r:embed="rId3"/>
                <a:stretch>
                  <a:fillRect t="-687"/>
                </a:stretch>
              </a:blipFill>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365847177"/>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70">
                                            <p:txEl>
                                              <p:pRg st="5" end="5"/>
                                            </p:txEl>
                                          </p:spTgt>
                                        </p:tgtEl>
                                        <p:attrNameLst>
                                          <p:attrName>style.visibility</p:attrName>
                                        </p:attrNameLst>
                                      </p:cBhvr>
                                      <p:to>
                                        <p:strVal val="visible"/>
                                      </p:to>
                                    </p:set>
                                    <p:anim calcmode="lin" valueType="num">
                                      <p:cBhvr additive="base">
                                        <p:cTn id="7" dur="500" fill="hold"/>
                                        <p:tgtEl>
                                          <p:spTgt spid="6247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70">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70">
                                            <p:txEl>
                                              <p:pRg st="6" end="6"/>
                                            </p:txEl>
                                          </p:spTgt>
                                        </p:tgtEl>
                                        <p:attrNameLst>
                                          <p:attrName>style.visibility</p:attrName>
                                        </p:attrNameLst>
                                      </p:cBhvr>
                                      <p:to>
                                        <p:strVal val="visible"/>
                                      </p:to>
                                    </p:set>
                                    <p:anim calcmode="lin" valueType="num">
                                      <p:cBhvr additive="base">
                                        <p:cTn id="11" dur="500" fill="hold"/>
                                        <p:tgtEl>
                                          <p:spTgt spid="62470">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70">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470">
                                            <p:txEl>
                                              <p:pRg st="7" end="7"/>
                                            </p:txEl>
                                          </p:spTgt>
                                        </p:tgtEl>
                                        <p:attrNameLst>
                                          <p:attrName>style.visibility</p:attrName>
                                        </p:attrNameLst>
                                      </p:cBhvr>
                                      <p:to>
                                        <p:strVal val="visible"/>
                                      </p:to>
                                    </p:set>
                                    <p:anim calcmode="lin" valueType="num">
                                      <p:cBhvr additive="base">
                                        <p:cTn id="15" dur="500" fill="hold"/>
                                        <p:tgtEl>
                                          <p:spTgt spid="62470">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4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2470">
                                            <p:txEl>
                                              <p:pRg st="8" end="8"/>
                                            </p:txEl>
                                          </p:spTgt>
                                        </p:tgtEl>
                                        <p:attrNameLst>
                                          <p:attrName>style.visibility</p:attrName>
                                        </p:attrNameLst>
                                      </p:cBhvr>
                                      <p:to>
                                        <p:strVal val="visible"/>
                                      </p:to>
                                    </p:set>
                                    <p:anim calcmode="lin" valueType="num">
                                      <p:cBhvr additive="base">
                                        <p:cTn id="21" dur="500" fill="hold"/>
                                        <p:tgtEl>
                                          <p:spTgt spid="62470">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470">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2470">
                                            <p:txEl>
                                              <p:pRg st="9" end="9"/>
                                            </p:txEl>
                                          </p:spTgt>
                                        </p:tgtEl>
                                        <p:attrNameLst>
                                          <p:attrName>style.visibility</p:attrName>
                                        </p:attrNameLst>
                                      </p:cBhvr>
                                      <p:to>
                                        <p:strVal val="visible"/>
                                      </p:to>
                                    </p:set>
                                    <p:anim calcmode="lin" valueType="num">
                                      <p:cBhvr additive="base">
                                        <p:cTn id="25" dur="500" fill="hold"/>
                                        <p:tgtEl>
                                          <p:spTgt spid="62470">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7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470">
                                            <p:txEl>
                                              <p:pRg st="10" end="10"/>
                                            </p:txEl>
                                          </p:spTgt>
                                        </p:tgtEl>
                                        <p:attrNameLst>
                                          <p:attrName>style.visibility</p:attrName>
                                        </p:attrNameLst>
                                      </p:cBhvr>
                                      <p:to>
                                        <p:strVal val="visible"/>
                                      </p:to>
                                    </p:set>
                                    <p:anim calcmode="lin" valueType="num">
                                      <p:cBhvr additive="base">
                                        <p:cTn id="31" dur="500" fill="hold"/>
                                        <p:tgtEl>
                                          <p:spTgt spid="62470">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ltLang="en-US" sz="3200" b="1"/>
              <a:t>Any</a:t>
            </a:r>
            <a:r>
              <a:rPr lang="en-GB" altLang="en-US" sz="3200"/>
              <a:t> prefix/suffix collision attack on </a:t>
            </a:r>
            <a:r>
              <a:rPr lang="en-GB" altLang="en-US" sz="3200" err="1"/>
              <a:t>Merkle</a:t>
            </a:r>
            <a:r>
              <a:rPr lang="en-GB" altLang="en-US" sz="3200"/>
              <a:t> Tree</a:t>
            </a:r>
            <a:endParaRPr lang="en-US" sz="3200"/>
          </a:p>
        </p:txBody>
      </p:sp>
      <p:sp>
        <p:nvSpPr>
          <p:cNvPr id="5" name="Date Placeholder 3"/>
          <p:cNvSpPr>
            <a:spLocks noGrp="1"/>
          </p:cNvSpPr>
          <p:nvPr>
            <p:ph type="dt" sz="half" idx="10"/>
          </p:nvPr>
        </p:nvSpPr>
        <p:spPr/>
        <p:txBody>
          <a:bodyPr/>
          <a:lstStyle/>
          <a:p>
            <a:pPr>
              <a:defRPr/>
            </a:pPr>
            <a:fld id="{BE2E73C4-1B3B-41E9-81DF-810284FA2151}" type="datetime1">
              <a:rPr lang="en-US"/>
              <a:pPr>
                <a:defRPr/>
              </a:pPr>
              <a:t>2/11/2020</a:t>
            </a:fld>
            <a:endParaRPr lang="en-US" altLang="en-US"/>
          </a:p>
        </p:txBody>
      </p:sp>
      <p:sp>
        <p:nvSpPr>
          <p:cNvPr id="7" name="Slide Number Placeholder 5"/>
          <p:cNvSpPr>
            <a:spLocks noGrp="1"/>
          </p:cNvSpPr>
          <p:nvPr>
            <p:ph type="sldNum" sz="quarter" idx="12"/>
          </p:nvPr>
        </p:nvSpPr>
        <p:spPr/>
        <p:txBody>
          <a:bodyPr/>
          <a:lstStyle/>
          <a:p>
            <a:pPr>
              <a:defRPr/>
            </a:pPr>
            <a:fld id="{95CB821B-50C0-4251-8504-FE2A0223D9B6}" type="slidenum">
              <a:rPr lang="he-IL" altLang="en-US"/>
              <a:pPr>
                <a:defRPr/>
              </a:pPr>
              <a:t>43</a:t>
            </a:fld>
            <a:endParaRPr lang="en-US" altLang="en-US"/>
          </a:p>
        </p:txBody>
      </p:sp>
      <p:grpSp>
        <p:nvGrpSpPr>
          <p:cNvPr id="4" name="Group 3"/>
          <p:cNvGrpSpPr/>
          <p:nvPr/>
        </p:nvGrpSpPr>
        <p:grpSpPr>
          <a:xfrm>
            <a:off x="641637" y="1494921"/>
            <a:ext cx="1523689" cy="528532"/>
            <a:chOff x="1268361" y="3951288"/>
            <a:chExt cx="914400" cy="576467"/>
          </a:xfrm>
        </p:grpSpPr>
        <p:sp>
          <p:nvSpPr>
            <p:cNvPr id="2" name="Snip Same Side Corner Rectangle 1"/>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3"/>
                  <a:stretch>
                    <a:fillRect/>
                  </a:stretch>
                </a:blipFill>
              </p:spPr>
              <p:txBody>
                <a:bodyPr/>
                <a:lstStyle/>
                <a:p>
                  <a:r>
                    <a:rPr lang="en-US">
                      <a:noFill/>
                    </a:rPr>
                    <a:t> </a:t>
                  </a:r>
                </a:p>
              </p:txBody>
            </p:sp>
          </mc:Fallback>
        </mc:AlternateContent>
      </p:grpSp>
      <p:sp>
        <p:nvSpPr>
          <p:cNvPr id="14" name="Snip Same Side Corner Rectangle 13"/>
          <p:cNvSpPr/>
          <p:nvPr/>
        </p:nvSpPr>
        <p:spPr bwMode="auto">
          <a:xfrm rot="10800000">
            <a:off x="2596267" y="1533837"/>
            <a:ext cx="1523688" cy="528532"/>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 name="Snip Same Side Corner Rectangle 25"/>
          <p:cNvSpPr/>
          <p:nvPr/>
        </p:nvSpPr>
        <p:spPr bwMode="auto">
          <a:xfrm rot="10800000">
            <a:off x="4550897" y="1518314"/>
            <a:ext cx="1523688" cy="528531"/>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5" name="Rectangle 34"/>
              <p:cNvSpPr/>
              <p:nvPr/>
            </p:nvSpPr>
            <p:spPr bwMode="auto">
              <a:xfrm>
                <a:off x="641637" y="114284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bwMode="auto">
              <a:xfrm>
                <a:off x="641637" y="1142841"/>
                <a:ext cx="761845" cy="382600"/>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bwMode="auto">
              <a:xfrm>
                <a:off x="1411948" y="113750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9" name="Rectangle 38"/>
              <p:cNvSpPr>
                <a:spLocks noRot="1" noChangeAspect="1" noMove="1" noResize="1" noEditPoints="1" noAdjustHandles="1" noChangeArrowheads="1" noChangeShapeType="1" noTextEdit="1"/>
              </p:cNvSpPr>
              <p:nvPr/>
            </p:nvSpPr>
            <p:spPr bwMode="auto">
              <a:xfrm>
                <a:off x="1411948" y="1137506"/>
                <a:ext cx="761845" cy="382600"/>
              </a:xfrm>
              <a:prstGeom prst="rect">
                <a:avLst/>
              </a:prstGeom>
              <a:blipFill>
                <a:blip r:embed="rId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2599133" y="114602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3</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2599133" y="1146020"/>
                <a:ext cx="761845" cy="382600"/>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3363844" y="115040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4</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3363844" y="1150401"/>
                <a:ext cx="761845" cy="382600"/>
              </a:xfrm>
              <a:prstGeom prst="rect">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4545430" y="1178965"/>
                <a:ext cx="1529155" cy="32686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4545430" y="1178965"/>
                <a:ext cx="1529155" cy="326860"/>
              </a:xfrm>
              <a:prstGeom prst="rect">
                <a:avLst/>
              </a:prstGeom>
              <a:blipFill>
                <a:blip r:embed="rId8"/>
                <a:stretch>
                  <a:fillRect b="-2678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bwMode="auto">
              <a:xfrm>
                <a:off x="6876926" y="1151234"/>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7</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6876926" y="1151234"/>
                <a:ext cx="761845" cy="382600"/>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bwMode="auto">
              <a:xfrm>
                <a:off x="7638005" y="116591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8</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bwMode="auto">
              <a:xfrm>
                <a:off x="7638005" y="1165916"/>
                <a:ext cx="761845" cy="382600"/>
              </a:xfrm>
              <a:prstGeom prst="rect">
                <a:avLst/>
              </a:prstGeom>
              <a:blipFill>
                <a:blip r:embed="rId10"/>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bwMode="auto">
              <a:xfrm>
                <a:off x="1708156" y="238087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1708156" y="2380872"/>
                <a:ext cx="761845" cy="382600"/>
              </a:xfrm>
              <a:prstGeom prst="rect">
                <a:avLst/>
              </a:prstGeom>
              <a:blipFill>
                <a:blip r:embed="rId11"/>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bwMode="auto">
              <a:xfrm>
                <a:off x="2461846" y="2373231"/>
                <a:ext cx="765873" cy="37977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bwMode="auto">
              <a:xfrm>
                <a:off x="2461846" y="2373231"/>
                <a:ext cx="765873" cy="379771"/>
              </a:xfrm>
              <a:prstGeom prst="rect">
                <a:avLst/>
              </a:prstGeom>
              <a:blipFill>
                <a:blip r:embed="rId12"/>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bwMode="auto">
              <a:xfrm>
                <a:off x="5824483" y="2378825"/>
                <a:ext cx="787301"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56</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bwMode="auto">
              <a:xfrm>
                <a:off x="5824483" y="2378825"/>
                <a:ext cx="787301" cy="382600"/>
              </a:xfrm>
              <a:prstGeom prst="rect">
                <a:avLst/>
              </a:prstGeom>
              <a:blipFill>
                <a:blip r:embed="rId13"/>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bwMode="auto">
              <a:xfrm>
                <a:off x="6612622" y="2382204"/>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78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bwMode="auto">
              <a:xfrm>
                <a:off x="6612622" y="2382204"/>
                <a:ext cx="739609" cy="376656"/>
              </a:xfrm>
              <a:prstGeom prst="rect">
                <a:avLst/>
              </a:prstGeom>
              <a:blipFill>
                <a:blip r:embed="rId14"/>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bwMode="auto">
              <a:xfrm>
                <a:off x="3816671" y="3368395"/>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bwMode="auto">
              <a:xfrm>
                <a:off x="3816671" y="3368395"/>
                <a:ext cx="761845" cy="382600"/>
              </a:xfrm>
              <a:prstGeom prst="rect">
                <a:avLst/>
              </a:prstGeom>
              <a:blipFill>
                <a:blip r:embed="rId15"/>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bwMode="auto">
              <a:xfrm>
                <a:off x="4567666" y="3374339"/>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bwMode="auto">
              <a:xfrm>
                <a:off x="4567666" y="3374339"/>
                <a:ext cx="739609" cy="376656"/>
              </a:xfrm>
              <a:prstGeom prst="rect">
                <a:avLst/>
              </a:prstGeom>
              <a:blipFill>
                <a:blip r:embed="rId16"/>
                <a:stretch>
                  <a:fillRect b="-476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bwMode="auto">
              <a:xfrm>
                <a:off x="3227719" y="4477635"/>
                <a:ext cx="2801774" cy="43020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𝑀𝑇</m:t>
                          </m:r>
                        </m:sup>
                      </m:sSup>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8</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0" name="Rectangle 59"/>
              <p:cNvSpPr>
                <a:spLocks noRot="1" noChangeAspect="1" noMove="1" noResize="1" noEditPoints="1" noAdjustHandles="1" noChangeArrowheads="1" noChangeShapeType="1" noTextEdit="1"/>
              </p:cNvSpPr>
              <p:nvPr/>
            </p:nvSpPr>
            <p:spPr bwMode="auto">
              <a:xfrm>
                <a:off x="3227719" y="4477635"/>
                <a:ext cx="2801774" cy="430202"/>
              </a:xfrm>
              <a:prstGeom prst="rect">
                <a:avLst/>
              </a:prstGeom>
              <a:blipFill>
                <a:blip r:embed="rId17"/>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7" name="Straight Arrow Connector 36"/>
          <p:cNvCxnSpPr>
            <a:stCxn id="2" idx="3"/>
            <a:endCxn id="48" idx="0"/>
          </p:cNvCxnSpPr>
          <p:nvPr/>
        </p:nvCxnSpPr>
        <p:spPr bwMode="auto">
          <a:xfrm>
            <a:off x="1403481" y="2023453"/>
            <a:ext cx="685598" cy="3574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a:stCxn id="14" idx="3"/>
            <a:endCxn id="49" idx="0"/>
          </p:cNvCxnSpPr>
          <p:nvPr/>
        </p:nvCxnSpPr>
        <p:spPr bwMode="auto">
          <a:xfrm flipH="1">
            <a:off x="2844783" y="2062369"/>
            <a:ext cx="513328" cy="3108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a:stCxn id="26" idx="3"/>
            <a:endCxn id="53" idx="0"/>
          </p:cNvCxnSpPr>
          <p:nvPr/>
        </p:nvCxnSpPr>
        <p:spPr bwMode="auto">
          <a:xfrm>
            <a:off x="5312741" y="2046845"/>
            <a:ext cx="905393" cy="3319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65" name="Straight Arrow Connector 1393664"/>
          <p:cNvCxnSpPr>
            <a:stCxn id="23" idx="3"/>
            <a:endCxn id="54" idx="0"/>
          </p:cNvCxnSpPr>
          <p:nvPr/>
        </p:nvCxnSpPr>
        <p:spPr bwMode="auto">
          <a:xfrm flipH="1">
            <a:off x="6982427" y="2050895"/>
            <a:ext cx="655579" cy="3313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0" name="Straight Arrow Connector 1393669"/>
          <p:cNvCxnSpPr>
            <a:stCxn id="74" idx="2"/>
            <a:endCxn id="58" idx="1"/>
          </p:cNvCxnSpPr>
          <p:nvPr/>
        </p:nvCxnSpPr>
        <p:spPr bwMode="auto">
          <a:xfrm>
            <a:off x="2500648" y="3253115"/>
            <a:ext cx="1316023" cy="3065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2" name="Straight Arrow Connector 1393671"/>
          <p:cNvCxnSpPr>
            <a:stCxn id="77" idx="2"/>
            <a:endCxn id="59" idx="3"/>
          </p:cNvCxnSpPr>
          <p:nvPr/>
        </p:nvCxnSpPr>
        <p:spPr bwMode="auto">
          <a:xfrm flipH="1">
            <a:off x="5307275" y="3265459"/>
            <a:ext cx="1313826" cy="2972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4" name="Straight Arrow Connector 1393673"/>
          <p:cNvCxnSpPr>
            <a:stCxn id="80" idx="2"/>
            <a:endCxn id="60" idx="0"/>
          </p:cNvCxnSpPr>
          <p:nvPr/>
        </p:nvCxnSpPr>
        <p:spPr bwMode="auto">
          <a:xfrm>
            <a:off x="4613289" y="4234305"/>
            <a:ext cx="15317" cy="2433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2" name="Group 61"/>
          <p:cNvGrpSpPr/>
          <p:nvPr/>
        </p:nvGrpSpPr>
        <p:grpSpPr>
          <a:xfrm>
            <a:off x="2604866" y="1535979"/>
            <a:ext cx="1523689" cy="528532"/>
            <a:chOff x="1268361" y="3951288"/>
            <a:chExt cx="914400" cy="576467"/>
          </a:xfrm>
        </p:grpSpPr>
        <p:sp>
          <p:nvSpPr>
            <p:cNvPr id="64" name="Snip Same Side Corner Rectangle 63"/>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5" name="TextBox 64"/>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65" name="TextBox 64"/>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18"/>
                  <a:stretch>
                    <a:fillRect/>
                  </a:stretch>
                </a:blipFill>
              </p:spPr>
              <p:txBody>
                <a:bodyPr/>
                <a:lstStyle/>
                <a:p>
                  <a:r>
                    <a:rPr lang="en-US">
                      <a:noFill/>
                    </a:rPr>
                    <a:t> </a:t>
                  </a:r>
                </a:p>
              </p:txBody>
            </p:sp>
          </mc:Fallback>
        </mc:AlternateContent>
      </p:grpSp>
      <p:grpSp>
        <p:nvGrpSpPr>
          <p:cNvPr id="66" name="Group 65"/>
          <p:cNvGrpSpPr/>
          <p:nvPr/>
        </p:nvGrpSpPr>
        <p:grpSpPr>
          <a:xfrm>
            <a:off x="4556079" y="1510946"/>
            <a:ext cx="1523689" cy="528532"/>
            <a:chOff x="1268361" y="3951288"/>
            <a:chExt cx="914400" cy="576467"/>
          </a:xfrm>
        </p:grpSpPr>
        <p:sp>
          <p:nvSpPr>
            <p:cNvPr id="67" name="Snip Same Side Corner Rectangle 66"/>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8" name="TextBox 67"/>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68" name="TextBox 67"/>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19"/>
                  <a:stretch>
                    <a:fillRect/>
                  </a:stretch>
                </a:blipFill>
              </p:spPr>
              <p:txBody>
                <a:bodyPr/>
                <a:lstStyle/>
                <a:p>
                  <a:r>
                    <a:rPr lang="en-US">
                      <a:noFill/>
                    </a:rPr>
                    <a:t> </a:t>
                  </a:r>
                </a:p>
              </p:txBody>
            </p:sp>
          </mc:Fallback>
        </mc:AlternateContent>
      </p:grpSp>
      <p:grpSp>
        <p:nvGrpSpPr>
          <p:cNvPr id="69" name="Group 68"/>
          <p:cNvGrpSpPr/>
          <p:nvPr/>
        </p:nvGrpSpPr>
        <p:grpSpPr>
          <a:xfrm>
            <a:off x="6876926" y="1539730"/>
            <a:ext cx="1523689" cy="528532"/>
            <a:chOff x="1268361" y="3951288"/>
            <a:chExt cx="914400" cy="576467"/>
          </a:xfrm>
        </p:grpSpPr>
        <p:sp>
          <p:nvSpPr>
            <p:cNvPr id="70" name="Snip Same Side Corner Rectangle 69"/>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1" name="TextBox 70"/>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71" name="TextBox 70"/>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0"/>
                  <a:stretch>
                    <a:fillRect/>
                  </a:stretch>
                </a:blipFill>
              </p:spPr>
              <p:txBody>
                <a:bodyPr/>
                <a:lstStyle/>
                <a:p>
                  <a:r>
                    <a:rPr lang="en-US">
                      <a:noFill/>
                    </a:rPr>
                    <a:t> </a:t>
                  </a:r>
                </a:p>
              </p:txBody>
            </p:sp>
          </mc:Fallback>
        </mc:AlternateContent>
      </p:grpSp>
      <p:grpSp>
        <p:nvGrpSpPr>
          <p:cNvPr id="72" name="Group 71"/>
          <p:cNvGrpSpPr/>
          <p:nvPr/>
        </p:nvGrpSpPr>
        <p:grpSpPr>
          <a:xfrm>
            <a:off x="1704030" y="2767932"/>
            <a:ext cx="1523689" cy="528532"/>
            <a:chOff x="1268361" y="3951288"/>
            <a:chExt cx="914400" cy="576467"/>
          </a:xfrm>
        </p:grpSpPr>
        <p:sp>
          <p:nvSpPr>
            <p:cNvPr id="73" name="Snip Same Side Corner Rectangle 72"/>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4" name="TextBox 73"/>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74" name="TextBox 73"/>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1"/>
                  <a:stretch>
                    <a:fillRect/>
                  </a:stretch>
                </a:blipFill>
              </p:spPr>
              <p:txBody>
                <a:bodyPr/>
                <a:lstStyle/>
                <a:p>
                  <a:r>
                    <a:rPr lang="en-US">
                      <a:noFill/>
                    </a:rPr>
                    <a:t> </a:t>
                  </a:r>
                </a:p>
              </p:txBody>
            </p:sp>
          </mc:Fallback>
        </mc:AlternateContent>
      </p:grpSp>
      <p:grpSp>
        <p:nvGrpSpPr>
          <p:cNvPr id="75" name="Group 74"/>
          <p:cNvGrpSpPr/>
          <p:nvPr/>
        </p:nvGrpSpPr>
        <p:grpSpPr>
          <a:xfrm>
            <a:off x="5824483" y="2780276"/>
            <a:ext cx="1523689" cy="528532"/>
            <a:chOff x="1268361" y="3951288"/>
            <a:chExt cx="914400" cy="576467"/>
          </a:xfrm>
        </p:grpSpPr>
        <p:sp>
          <p:nvSpPr>
            <p:cNvPr id="76" name="Snip Same Side Corner Rectangle 7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7" name="TextBox 76"/>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77" name="TextBox 76"/>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1"/>
                  <a:stretch>
                    <a:fillRect/>
                  </a:stretch>
                </a:blipFill>
              </p:spPr>
              <p:txBody>
                <a:bodyPr/>
                <a:lstStyle/>
                <a:p>
                  <a:r>
                    <a:rPr lang="en-US">
                      <a:noFill/>
                    </a:rPr>
                    <a:t> </a:t>
                  </a:r>
                </a:p>
              </p:txBody>
            </p:sp>
          </mc:Fallback>
        </mc:AlternateContent>
      </p:grpSp>
      <p:grpSp>
        <p:nvGrpSpPr>
          <p:cNvPr id="78" name="Group 77"/>
          <p:cNvGrpSpPr/>
          <p:nvPr/>
        </p:nvGrpSpPr>
        <p:grpSpPr>
          <a:xfrm>
            <a:off x="3816671" y="3749122"/>
            <a:ext cx="1523689" cy="528532"/>
            <a:chOff x="1268361" y="3951288"/>
            <a:chExt cx="914400" cy="576467"/>
          </a:xfrm>
        </p:grpSpPr>
        <p:sp>
          <p:nvSpPr>
            <p:cNvPr id="79" name="Snip Same Side Corner Rectangle 78"/>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0" name="TextBox 79"/>
                <p:cNvSpPr txBox="1"/>
                <p:nvPr/>
              </p:nvSpPr>
              <p:spPr>
                <a:xfrm>
                  <a:off x="1612481" y="3976939"/>
                  <a:ext cx="267897" cy="5035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a:p>
              </p:txBody>
            </p:sp>
          </mc:Choice>
          <mc:Fallback xmlns="">
            <p:sp>
              <p:nvSpPr>
                <p:cNvPr id="80" name="TextBox 79"/>
                <p:cNvSpPr txBox="1">
                  <a:spLocks noRot="1" noChangeAspect="1" noMove="1" noResize="1" noEditPoints="1" noAdjustHandles="1" noChangeArrowheads="1" noChangeShapeType="1" noTextEdit="1"/>
                </p:cNvSpPr>
                <p:nvPr/>
              </p:nvSpPr>
              <p:spPr>
                <a:xfrm>
                  <a:off x="1612481" y="3976939"/>
                  <a:ext cx="267897" cy="503536"/>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1" name="Rounded Rectangle 80"/>
              <p:cNvSpPr/>
              <p:nvPr/>
            </p:nvSpPr>
            <p:spPr bwMode="auto">
              <a:xfrm>
                <a:off x="353216" y="5039911"/>
                <a:ext cx="8333584" cy="987395"/>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atin typeface="Arial" pitchFamily="34" charset="0"/>
                    <a:cs typeface="Arial" pitchFamily="34" charset="0"/>
                    <a:sym typeface="Wingdings" panose="05000000000000000000" pitchFamily="2" charset="2"/>
                  </a:rPr>
                  <a:t> F</a:t>
                </a:r>
                <a:r>
                  <a:rPr lang="en-US">
                    <a:latin typeface="Arial" pitchFamily="34" charset="0"/>
                    <a:cs typeface="Arial" pitchFamily="34" charset="0"/>
                  </a:rPr>
                  <a:t>or </a:t>
                </a:r>
                <a:r>
                  <a:rPr lang="en-US" u="sng">
                    <a:latin typeface="Arial" pitchFamily="34" charset="0"/>
                    <a:cs typeface="Arial" pitchFamily="34" charset="0"/>
                  </a:rPr>
                  <a:t>any</a:t>
                </a:r>
                <a:r>
                  <a:rPr lang="en-US">
                    <a:latin typeface="Arial" pitchFamily="34" charset="0"/>
                    <a:cs typeface="Arial" pitchFamily="34" charset="0"/>
                  </a:rPr>
                  <a:t> prefix, say </a:t>
                </a:r>
                <a:r>
                  <a:rPr lang="en-US" i="1">
                    <a:latin typeface="Arial" pitchFamily="34" charset="0"/>
                    <a:cs typeface="Arial" pitchFamily="34" charset="0"/>
                  </a:rPr>
                  <a:t>m1, m2, m3, m4</a:t>
                </a:r>
                <a:r>
                  <a:rPr lang="en-US">
                    <a:latin typeface="Arial" pitchFamily="34" charset="0"/>
                    <a:cs typeface="Arial" pitchFamily="34" charset="0"/>
                  </a:rPr>
                  <a:t>, and </a:t>
                </a:r>
                <a:r>
                  <a:rPr lang="en-US" u="sng">
                    <a:latin typeface="Arial" pitchFamily="34" charset="0"/>
                    <a:cs typeface="Arial" pitchFamily="34" charset="0"/>
                  </a:rPr>
                  <a:t>any</a:t>
                </a:r>
                <a:r>
                  <a:rPr lang="en-US">
                    <a:latin typeface="Arial" pitchFamily="34" charset="0"/>
                    <a:cs typeface="Arial" pitchFamily="34" charset="0"/>
                  </a:rPr>
                  <a:t> suffix, say </a:t>
                </a:r>
                <a:r>
                  <a:rPr lang="en-US" i="1">
                    <a:latin typeface="Arial" pitchFamily="34" charset="0"/>
                    <a:cs typeface="Arial" pitchFamily="34" charset="0"/>
                  </a:rPr>
                  <a:t>m6, m7, m8, </a:t>
                </a:r>
                <a:r>
                  <a:rPr lang="en-US">
                    <a:latin typeface="Arial" pitchFamily="34" charset="0"/>
                    <a:cs typeface="Arial" pitchFamily="34" charset="0"/>
                  </a:rPr>
                  <a:t>holds: </a:t>
                </a:r>
                <a:br>
                  <a:rPr lang="en-US">
                    <a:latin typeface="Arial" pitchFamily="34" charset="0"/>
                    <a:cs typeface="Arial" pitchFamily="34" charset="0"/>
                  </a:rPr>
                </a:br>
                <a:r>
                  <a:rPr lang="en-US">
                    <a:latin typeface="Arial" pitchFamily="34" charset="0"/>
                    <a:cs typeface="Arial" pitchFamily="34" charset="0"/>
                  </a:rPr>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h</m:t>
                        </m:r>
                      </m:e>
                      <m:sup>
                        <m:r>
                          <a:rPr lang="en-US" sz="2000" i="1">
                            <a:latin typeface="Cambria Math" panose="02040503050406030204" pitchFamily="18" charset="0"/>
                          </a:rPr>
                          <m:t>𝑀</m:t>
                        </m:r>
                        <m:r>
                          <a:rPr lang="en-US" sz="2000" b="0" i="1" smtClean="0">
                            <a:latin typeface="Cambria Math" panose="02040503050406030204" pitchFamily="18" charset="0"/>
                          </a:rPr>
                          <m:t>𝑇</m:t>
                        </m:r>
                      </m:sup>
                    </m:sSup>
                    <m:d>
                      <m:dPr>
                        <m:ctrlPr>
                          <a:rPr lang="en-US" sz="2000" i="1">
                            <a:latin typeface="Cambria Math" panose="02040503050406030204" pitchFamily="18" charset="0"/>
                          </a:rPr>
                        </m:ctrlPr>
                      </m:dPr>
                      <m:e>
                        <m:r>
                          <a:rPr lang="en-US" sz="2000" i="1">
                            <a:latin typeface="Cambria Math" panose="02040503050406030204" pitchFamily="18" charset="0"/>
                          </a:rPr>
                          <m:t>𝑚</m:t>
                        </m:r>
                        <m:r>
                          <a:rPr lang="en-US" sz="2000" i="1">
                            <a:latin typeface="Cambria Math" panose="02040503050406030204" pitchFamily="18" charset="0"/>
                          </a:rPr>
                          <m:t>1</m:t>
                        </m:r>
                        <m:r>
                          <a:rPr lang="en-US" sz="2000" i="1">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4</m:t>
                        </m:r>
                        <m:d>
                          <m:dPr>
                            <m:begChr m:val="|"/>
                            <m:endChr m:val="|"/>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7</m:t>
                                </m:r>
                              </m:e>
                            </m:d>
                          </m:e>
                        </m:d>
                        <m:r>
                          <a:rPr lang="en-US" sz="2000" b="0" i="1" smtClean="0">
                            <a:latin typeface="Cambria Math" panose="02040503050406030204" pitchFamily="18" charset="0"/>
                          </a:rPr>
                          <m:t>𝑚</m:t>
                        </m:r>
                        <m:r>
                          <a:rPr lang="en-US" sz="2000" b="0" i="1" smtClean="0">
                            <a:latin typeface="Cambria Math" panose="02040503050406030204" pitchFamily="18" charset="0"/>
                          </a:rPr>
                          <m:t>8</m:t>
                        </m:r>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h</m:t>
                        </m:r>
                      </m:e>
                      <m:sup>
                        <m:r>
                          <a:rPr lang="en-US" sz="2000" i="1">
                            <a:latin typeface="Cambria Math" panose="02040503050406030204" pitchFamily="18" charset="0"/>
                          </a:rPr>
                          <m:t>𝑀𝑇</m:t>
                        </m:r>
                      </m:sup>
                    </m:sSup>
                    <m:d>
                      <m:dPr>
                        <m:ctrlPr>
                          <a:rPr lang="en-US" sz="2000" i="1">
                            <a:latin typeface="Cambria Math" panose="02040503050406030204" pitchFamily="18" charset="0"/>
                          </a:rPr>
                        </m:ctrlPr>
                      </m:dPr>
                      <m:e>
                        <m:r>
                          <a:rPr lang="en-US" sz="2000" i="1">
                            <a:latin typeface="Cambria Math" panose="02040503050406030204" pitchFamily="18" charset="0"/>
                          </a:rPr>
                          <m:t>𝑚</m:t>
                        </m:r>
                        <m:r>
                          <a:rPr lang="en-US" sz="2000" i="1">
                            <a:latin typeface="Cambria Math" panose="02040503050406030204" pitchFamily="18" charset="0"/>
                          </a:rPr>
                          <m:t>1</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𝑚</m:t>
                                        </m:r>
                                        <m:r>
                                          <a:rPr lang="en-US" sz="2000" i="1">
                                            <a:latin typeface="Cambria Math" panose="02040503050406030204" pitchFamily="18" charset="0"/>
                                          </a:rPr>
                                          <m:t>4</m:t>
                                        </m:r>
                                      </m:e>
                                    </m:d>
                                  </m:e>
                                </m:d>
                                <m:r>
                                  <a:rPr lang="en-US" sz="2000" i="1" smtClean="0">
                                    <a:solidFill>
                                      <a:srgbClr val="FF0000"/>
                                    </a:solidFill>
                                    <a:latin typeface="Cambria Math" panose="02040503050406030204" pitchFamily="18" charset="0"/>
                                  </a:rPr>
                                  <m:t>𝑥</m:t>
                                </m:r>
                                <m:r>
                                  <a:rPr lang="en-US" sz="2000" b="0" i="1" smtClean="0">
                                    <a:solidFill>
                                      <a:srgbClr val="FF0000"/>
                                    </a:solidFill>
                                    <a:latin typeface="Cambria Math" panose="02040503050406030204" pitchFamily="18" charset="0"/>
                                  </a:rPr>
                                  <m:t>′</m:t>
                                </m:r>
                              </m:e>
                            </m:d>
                          </m:e>
                        </m:d>
                        <m:r>
                          <a:rPr lang="en-US" sz="2000" i="1">
                            <a:latin typeface="Cambria Math" panose="02040503050406030204" pitchFamily="18" charset="0"/>
                          </a:rPr>
                          <m:t>𝑚</m:t>
                        </m:r>
                        <m:r>
                          <a:rPr lang="en-US" sz="2000" b="0" i="1" smtClean="0">
                            <a:latin typeface="Cambria Math" panose="02040503050406030204" pitchFamily="18" charset="0"/>
                          </a:rPr>
                          <m:t>7</m:t>
                        </m:r>
                        <m:r>
                          <a:rPr lang="en-US" sz="2000" b="0" i="1" smtClean="0">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8</m:t>
                        </m:r>
                      </m:e>
                    </m:d>
                  </m:oMath>
                </a14:m>
                <a:endParaRPr kumimoji="0" lang="en-US" sz="20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1" name="Rounded Rectangle 80"/>
              <p:cNvSpPr>
                <a:spLocks noRot="1" noChangeAspect="1" noMove="1" noResize="1" noEditPoints="1" noAdjustHandles="1" noChangeArrowheads="1" noChangeShapeType="1" noTextEdit="1"/>
              </p:cNvSpPr>
              <p:nvPr/>
            </p:nvSpPr>
            <p:spPr bwMode="auto">
              <a:xfrm>
                <a:off x="353216" y="5039911"/>
                <a:ext cx="8333584" cy="987395"/>
              </a:xfrm>
              <a:prstGeom prst="roundRect">
                <a:avLst/>
              </a:prstGeom>
              <a:blipFill>
                <a:blip r:embed="rId2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bwMode="auto">
              <a:xfrm>
                <a:off x="6203553" y="3575010"/>
                <a:ext cx="2483247" cy="1200751"/>
              </a:xfrm>
              <a:prstGeom prst="round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a:solidFill>
                      <a:srgbClr val="00B0F0"/>
                    </a:solidFill>
                    <a:latin typeface="Arial" pitchFamily="34" charset="0"/>
                    <a:cs typeface="Arial" pitchFamily="34" charset="0"/>
                    <a:sym typeface="Wingdings" panose="05000000000000000000" pitchFamily="2" charset="2"/>
                  </a:rPr>
                  <a:t> </a:t>
                </a:r>
                <a:r>
                  <a:rPr lang="en-US" sz="2400" b="1" u="sng">
                    <a:solidFill>
                      <a:srgbClr val="00B0F0"/>
                    </a:solidFill>
                    <a:latin typeface="Arial" pitchFamily="34" charset="0"/>
                    <a:cs typeface="Arial" pitchFamily="34" charset="0"/>
                    <a:sym typeface="Wingdings" panose="05000000000000000000" pitchFamily="2" charset="2"/>
                  </a:rPr>
                  <a:t>Any</a:t>
                </a:r>
                <a:r>
                  <a:rPr lang="en-US" sz="2400" b="1">
                    <a:solidFill>
                      <a:srgbClr val="00B0F0"/>
                    </a:solidFill>
                    <a:latin typeface="Arial" pitchFamily="34" charset="0"/>
                    <a:cs typeface="Arial" pitchFamily="34" charset="0"/>
                    <a:sym typeface="Wingdings" panose="05000000000000000000" pitchFamily="2" charset="2"/>
                  </a:rPr>
                  <a:t> prefix, suffix collision </a:t>
                </a:r>
                <a:r>
                  <a:rPr lang="en-US" sz="2400">
                    <a:solidFill>
                      <a:srgbClr val="00B0F0"/>
                    </a:solidFill>
                    <a:latin typeface="Arial" pitchFamily="34" charset="0"/>
                    <a:cs typeface="Arial" pitchFamily="34" charset="0"/>
                    <a:sym typeface="Wingdings" panose="05000000000000000000" pitchFamily="2" charset="2"/>
                  </a:rPr>
                  <a:t>for </a:t>
                </a:r>
                <a14:m>
                  <m:oMath xmlns:m="http://schemas.openxmlformats.org/officeDocument/2006/math">
                    <m:sSup>
                      <m:sSupPr>
                        <m:ctrlPr>
                          <a:rPr lang="en-US" sz="2400" i="1">
                            <a:solidFill>
                              <a:srgbClr val="00B0F0"/>
                            </a:solidFill>
                            <a:latin typeface="Cambria Math" panose="02040503050406030204" pitchFamily="18" charset="0"/>
                          </a:rPr>
                        </m:ctrlPr>
                      </m:sSupPr>
                      <m:e>
                        <m:r>
                          <a:rPr lang="en-US" sz="2400" i="1">
                            <a:solidFill>
                              <a:srgbClr val="00B0F0"/>
                            </a:solidFill>
                            <a:latin typeface="Cambria Math" panose="02040503050406030204" pitchFamily="18" charset="0"/>
                          </a:rPr>
                          <m:t>h</m:t>
                        </m:r>
                      </m:e>
                      <m:sup>
                        <m:r>
                          <a:rPr lang="en-US" sz="2400" i="1">
                            <a:solidFill>
                              <a:srgbClr val="00B0F0"/>
                            </a:solidFill>
                            <a:latin typeface="Cambria Math" panose="02040503050406030204" pitchFamily="18" charset="0"/>
                          </a:rPr>
                          <m:t>𝑀𝑇</m:t>
                        </m:r>
                      </m:sup>
                    </m:sSup>
                  </m:oMath>
                </a14:m>
                <a:r>
                  <a:rPr lang="en-US" sz="2400" b="1">
                    <a:solidFill>
                      <a:srgbClr val="00B0F0"/>
                    </a:solidFill>
                    <a:latin typeface="Arial" pitchFamily="34" charset="0"/>
                    <a:cs typeface="Arial" pitchFamily="34" charset="0"/>
                    <a:sym typeface="Wingdings" panose="05000000000000000000" pitchFamily="2" charset="2"/>
                  </a:rPr>
                  <a:t> </a:t>
                </a:r>
                <a:endParaRPr kumimoji="0" lang="en-US" sz="2400" b="1" i="0" u="none" strike="noStrike" cap="none" normalizeH="0" baseline="0">
                  <a:ln>
                    <a:noFill/>
                  </a:ln>
                  <a:solidFill>
                    <a:srgbClr val="00B0F0"/>
                  </a:solidFill>
                  <a:effectLst/>
                  <a:latin typeface="Arial" pitchFamily="34" charset="0"/>
                  <a:cs typeface="Arial" pitchFamily="34" charset="0"/>
                </a:endParaRPr>
              </a:p>
            </p:txBody>
          </p:sp>
        </mc:Choice>
        <mc:Fallback xmlns="">
          <p:sp>
            <p:nvSpPr>
              <p:cNvPr id="19" name="Rounded Rectangle 18"/>
              <p:cNvSpPr>
                <a:spLocks noRot="1" noChangeAspect="1" noMove="1" noResize="1" noEditPoints="1" noAdjustHandles="1" noChangeArrowheads="1" noChangeShapeType="1" noTextEdit="1"/>
              </p:cNvSpPr>
              <p:nvPr/>
            </p:nvSpPr>
            <p:spPr bwMode="auto">
              <a:xfrm>
                <a:off x="6203553" y="3575010"/>
                <a:ext cx="2483247" cy="1200751"/>
              </a:xfrm>
              <a:prstGeom prst="roundRect">
                <a:avLst/>
              </a:prstGeom>
              <a:blipFill>
                <a:blip r:embed="rId23"/>
                <a:stretch>
                  <a:fillRect l="-489" r="-3178" b="-1557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ounded Rectangle 54"/>
              <p:cNvSpPr/>
              <p:nvPr/>
            </p:nvSpPr>
            <p:spPr bwMode="auto">
              <a:xfrm>
                <a:off x="353216" y="3524886"/>
                <a:ext cx="2600262" cy="1205474"/>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r>
                  <a:rPr lang="en-US">
                    <a:latin typeface="Arial" pitchFamily="34" charset="0"/>
                    <a:cs typeface="Arial" pitchFamily="34" charset="0"/>
                  </a:rPr>
                  <a:t>Assume </a:t>
                </a:r>
                <a:r>
                  <a:rPr lang="en-US" u="sng">
                    <a:latin typeface="Arial" pitchFamily="34" charset="0"/>
                    <a:cs typeface="Arial" pitchFamily="34" charset="0"/>
                  </a:rPr>
                  <a:t>any</a:t>
                </a:r>
                <a:r>
                  <a:rPr lang="en-US">
                    <a:latin typeface="Arial" pitchFamily="34" charset="0"/>
                    <a:cs typeface="Arial" pitchFamily="34" charset="0"/>
                  </a:rPr>
                  <a:t> collision in underlying hash:</a:t>
                </a:r>
                <a:br>
                  <a:rPr lang="en-US">
                    <a:latin typeface="Arial" pitchFamily="34" charset="0"/>
                    <a:cs typeface="Arial" pitchFamily="34" charset="0"/>
                  </a:rPr>
                </a:b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h</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𝑥</m:t>
                          </m:r>
                        </m:e>
                      </m:d>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h</m:t>
                      </m:r>
                      <m:r>
                        <a:rPr lang="en-US" sz="2400" b="0" i="1" smtClean="0">
                          <a:solidFill>
                            <a:srgbClr val="FF0000"/>
                          </a:solidFill>
                          <a:latin typeface="Cambria Math" panose="02040503050406030204" pitchFamily="18" charset="0"/>
                        </a:rPr>
                        <m:t>(</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𝑥</m:t>
                          </m:r>
                        </m:e>
                        <m:sup>
                          <m:r>
                            <a:rPr lang="en-US" sz="2400" b="0" i="1" smtClean="0">
                              <a:solidFill>
                                <a:srgbClr val="FF0000"/>
                              </a:solidFill>
                              <a:latin typeface="Cambria Math" panose="02040503050406030204" pitchFamily="18" charset="0"/>
                            </a:rPr>
                            <m:t>′</m:t>
                          </m:r>
                        </m:sup>
                      </m:sSup>
                      <m:r>
                        <a:rPr lang="en-US" sz="2400" b="0" i="1" smtClean="0">
                          <a:solidFill>
                            <a:srgbClr val="FF0000"/>
                          </a:solidFill>
                          <a:latin typeface="Cambria Math" panose="02040503050406030204" pitchFamily="18" charset="0"/>
                        </a:rPr>
                        <m:t>)</m:t>
                      </m:r>
                    </m:oMath>
                  </m:oMathPara>
                </a14:m>
                <a:endParaRPr lang="en-US" sz="240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5" name="Rounded Rectangle 54"/>
              <p:cNvSpPr>
                <a:spLocks noRot="1" noChangeAspect="1" noMove="1" noResize="1" noEditPoints="1" noAdjustHandles="1" noChangeArrowheads="1" noChangeShapeType="1" noTextEdit="1"/>
              </p:cNvSpPr>
              <p:nvPr/>
            </p:nvSpPr>
            <p:spPr bwMode="auto">
              <a:xfrm>
                <a:off x="353216" y="3524886"/>
                <a:ext cx="2600262" cy="1205474"/>
              </a:xfrm>
              <a:prstGeom prst="roundRect">
                <a:avLst/>
              </a:prstGeom>
              <a:blipFill>
                <a:blip r:embed="rId2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24742820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grpId="0" nodeType="clickEffect">
                                  <p:stCondLst>
                                    <p:cond delay="0"/>
                                  </p:stCondLst>
                                  <p:childTnLst>
                                    <p:animClr clrSpc="hsl" dir="cw">
                                      <p:cBhvr override="childStyle">
                                        <p:cTn id="18" dur="500" fill="hold"/>
                                        <p:tgtEl>
                                          <p:spTgt spid="42"/>
                                        </p:tgtEl>
                                        <p:attrNameLst>
                                          <p:attrName>style.color</p:attrName>
                                        </p:attrNameLst>
                                      </p:cBhvr>
                                      <p:by>
                                        <p:hsl h="7200000" s="0" l="0"/>
                                      </p:by>
                                    </p:animClr>
                                    <p:animClr clrSpc="hsl" dir="cw">
                                      <p:cBhvr>
                                        <p:cTn id="19" dur="500" fill="hold"/>
                                        <p:tgtEl>
                                          <p:spTgt spid="42"/>
                                        </p:tgtEl>
                                        <p:attrNameLst>
                                          <p:attrName>fillcolor</p:attrName>
                                        </p:attrNameLst>
                                      </p:cBhvr>
                                      <p:by>
                                        <p:hsl h="7200000" s="0" l="0"/>
                                      </p:by>
                                    </p:animClr>
                                    <p:animClr clrSpc="hsl" dir="cw">
                                      <p:cBhvr>
                                        <p:cTn id="20" dur="500" fill="hold"/>
                                        <p:tgtEl>
                                          <p:spTgt spid="42"/>
                                        </p:tgtEl>
                                        <p:attrNameLst>
                                          <p:attrName>stroke.color</p:attrName>
                                        </p:attrNameLst>
                                      </p:cBhvr>
                                      <p:by>
                                        <p:hsl h="7200000" s="0" l="0"/>
                                      </p:by>
                                    </p:animClr>
                                    <p:set>
                                      <p:cBhvr>
                                        <p:cTn id="21" dur="500" fill="hold"/>
                                        <p:tgtEl>
                                          <p:spTgt spid="42"/>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3"/>
                                        </p:tgtEl>
                                        <p:attrNameLst>
                                          <p:attrName>fillcolor</p:attrName>
                                        </p:attrNameLst>
                                      </p:cBhvr>
                                      <p:to>
                                        <a:srgbClr val="FF0066"/>
                                      </p:to>
                                    </p:animClr>
                                    <p:set>
                                      <p:cBhvr>
                                        <p:cTn id="26" dur="2000" fill="hold"/>
                                        <p:tgtEl>
                                          <p:spTgt spid="53"/>
                                        </p:tgtEl>
                                        <p:attrNameLst>
                                          <p:attrName>fill.type</p:attrName>
                                        </p:attrNameLst>
                                      </p:cBhvr>
                                      <p:to>
                                        <p:strVal val="solid"/>
                                      </p:to>
                                    </p:set>
                                    <p:set>
                                      <p:cBhvr>
                                        <p:cTn id="27" dur="2000" fill="hold"/>
                                        <p:tgtEl>
                                          <p:spTgt spid="53"/>
                                        </p:tgtEl>
                                        <p:attrNameLst>
                                          <p:attrName>fill.on</p:attrName>
                                        </p:attrNameLst>
                                      </p:cBhvr>
                                      <p:to>
                                        <p:strVal val="true"/>
                                      </p:to>
                                    </p:set>
                                  </p:childTnLst>
                                </p:cTn>
                              </p:par>
                            </p:childTnLst>
                          </p:cTn>
                        </p:par>
                        <p:par>
                          <p:cTn id="28" fill="hold">
                            <p:stCondLst>
                              <p:cond delay="2000"/>
                            </p:stCondLst>
                            <p:childTnLst>
                              <p:par>
                                <p:cTn id="29" presetID="1" presetClass="emph" presetSubtype="2" fill="hold" nodeType="afterEffect">
                                  <p:stCondLst>
                                    <p:cond delay="500"/>
                                  </p:stCondLst>
                                  <p:childTnLst>
                                    <p:animClr clrSpc="rgb" dir="cw">
                                      <p:cBhvr>
                                        <p:cTn id="30" dur="2000" fill="hold"/>
                                        <p:tgtEl>
                                          <p:spTgt spid="59"/>
                                        </p:tgtEl>
                                        <p:attrNameLst>
                                          <p:attrName>fillcolor</p:attrName>
                                        </p:attrNameLst>
                                      </p:cBhvr>
                                      <p:to>
                                        <a:srgbClr val="FF0066"/>
                                      </p:to>
                                    </p:animClr>
                                    <p:set>
                                      <p:cBhvr>
                                        <p:cTn id="31" dur="2000" fill="hold"/>
                                        <p:tgtEl>
                                          <p:spTgt spid="59"/>
                                        </p:tgtEl>
                                        <p:attrNameLst>
                                          <p:attrName>fill.type</p:attrName>
                                        </p:attrNameLst>
                                      </p:cBhvr>
                                      <p:to>
                                        <p:strVal val="solid"/>
                                      </p:to>
                                    </p:set>
                                    <p:set>
                                      <p:cBhvr>
                                        <p:cTn id="32" dur="2000" fill="hold"/>
                                        <p:tgtEl>
                                          <p:spTgt spid="59"/>
                                        </p:tgtEl>
                                        <p:attrNameLst>
                                          <p:attrName>fill.on</p:attrName>
                                        </p:attrNameLst>
                                      </p:cBhvr>
                                      <p:to>
                                        <p:strVal val="true"/>
                                      </p:to>
                                    </p:set>
                                  </p:childTnLst>
                                </p:cTn>
                              </p:par>
                            </p:childTnLst>
                          </p:cTn>
                        </p:par>
                        <p:par>
                          <p:cTn id="33" fill="hold">
                            <p:stCondLst>
                              <p:cond delay="4500"/>
                            </p:stCondLst>
                            <p:childTnLst>
                              <p:par>
                                <p:cTn id="34" presetID="1" presetClass="emph" presetSubtype="2" fill="hold" nodeType="afterEffect">
                                  <p:stCondLst>
                                    <p:cond delay="500"/>
                                  </p:stCondLst>
                                  <p:childTnLst>
                                    <p:animClr clrSpc="rgb" dir="cw">
                                      <p:cBhvr>
                                        <p:cTn id="35" dur="2000" fill="hold"/>
                                        <p:tgtEl>
                                          <p:spTgt spid="60"/>
                                        </p:tgtEl>
                                        <p:attrNameLst>
                                          <p:attrName>fillcolor</p:attrName>
                                        </p:attrNameLst>
                                      </p:cBhvr>
                                      <p:to>
                                        <a:srgbClr val="FF0066"/>
                                      </p:to>
                                    </p:animClr>
                                    <p:set>
                                      <p:cBhvr>
                                        <p:cTn id="36" dur="2000" fill="hold"/>
                                        <p:tgtEl>
                                          <p:spTgt spid="60"/>
                                        </p:tgtEl>
                                        <p:attrNameLst>
                                          <p:attrName>fill.type</p:attrName>
                                        </p:attrNameLst>
                                      </p:cBhvr>
                                      <p:to>
                                        <p:strVal val="solid"/>
                                      </p:to>
                                    </p:set>
                                    <p:set>
                                      <p:cBhvr>
                                        <p:cTn id="37" dur="2000" fill="hold"/>
                                        <p:tgtEl>
                                          <p:spTgt spid="6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81"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BE2E73C4-1B3B-41E9-81DF-810284FA2151}" type="datetime1">
              <a:rPr lang="en-US"/>
              <a:pPr>
                <a:defRPr/>
              </a:pPr>
              <a:t>2/11/2020</a:t>
            </a:fld>
            <a:endParaRPr lang="en-US" altLang="en-US"/>
          </a:p>
        </p:txBody>
      </p:sp>
      <p:sp>
        <p:nvSpPr>
          <p:cNvPr id="7" name="Slide Number Placeholder 5"/>
          <p:cNvSpPr>
            <a:spLocks noGrp="1"/>
          </p:cNvSpPr>
          <p:nvPr>
            <p:ph type="sldNum" sz="quarter" idx="12"/>
          </p:nvPr>
        </p:nvSpPr>
        <p:spPr/>
        <p:txBody>
          <a:bodyPr/>
          <a:lstStyle/>
          <a:p>
            <a:pPr>
              <a:defRPr/>
            </a:pPr>
            <a:fld id="{95CB821B-50C0-4251-8504-FE2A0223D9B6}" type="slidenum">
              <a:rPr lang="he-IL" altLang="en-US"/>
              <a:pPr>
                <a:defRPr/>
              </a:pPr>
              <a:t>44</a:t>
            </a:fld>
            <a:endParaRPr lang="en-US" altLang="en-US"/>
          </a:p>
        </p:txBody>
      </p:sp>
      <p:sp>
        <p:nvSpPr>
          <p:cNvPr id="83974" name="Rectangle 3"/>
          <p:cNvSpPr>
            <a:spLocks noGrp="1" noChangeArrowheads="1"/>
          </p:cNvSpPr>
          <p:nvPr>
            <p:ph type="title"/>
          </p:nvPr>
        </p:nvSpPr>
        <p:spPr>
          <a:xfrm>
            <a:off x="546100" y="233363"/>
            <a:ext cx="7772400" cy="67929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800"/>
              <a:t>Any prefix/suffix attack on </a:t>
            </a:r>
            <a:r>
              <a:rPr lang="en-GB" altLang="en-US" sz="3800" err="1"/>
              <a:t>Merkle</a:t>
            </a:r>
            <a:r>
              <a:rPr lang="en-GB" altLang="en-US" sz="3800"/>
              <a:t> Tree</a:t>
            </a:r>
          </a:p>
        </p:txBody>
      </p:sp>
      <p:sp>
        <p:nvSpPr>
          <p:cNvPr id="1393668" name="Rectangle 4"/>
          <p:cNvSpPr>
            <a:spLocks noGrp="1" noChangeArrowheads="1"/>
          </p:cNvSpPr>
          <p:nvPr>
            <p:ph type="body" idx="1"/>
          </p:nvPr>
        </p:nvSpPr>
        <p:spPr>
          <a:xfrm>
            <a:off x="549275" y="820738"/>
            <a:ext cx="8199438" cy="329963"/>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700"/>
          </a:p>
        </p:txBody>
      </p:sp>
      <p:grpSp>
        <p:nvGrpSpPr>
          <p:cNvPr id="4" name="Group 3"/>
          <p:cNvGrpSpPr/>
          <p:nvPr/>
        </p:nvGrpSpPr>
        <p:grpSpPr>
          <a:xfrm>
            <a:off x="774694" y="2128280"/>
            <a:ext cx="1678963" cy="570271"/>
            <a:chOff x="1221769" y="3905763"/>
            <a:chExt cx="1007584" cy="621992"/>
          </a:xfrm>
        </p:grpSpPr>
        <p:sp>
          <p:nvSpPr>
            <p:cNvPr id="2" name="Snip Same Side Corner Rectangle 1"/>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3"/>
                  <a:stretch>
                    <a:fillRect b="-22857"/>
                  </a:stretch>
                </a:blipFill>
              </p:spPr>
              <p:txBody>
                <a:bodyPr/>
                <a:lstStyle/>
                <a:p>
                  <a:r>
                    <a:rPr lang="en-US">
                      <a:noFill/>
                    </a:rPr>
                    <a:t> </a:t>
                  </a:r>
                </a:p>
              </p:txBody>
            </p:sp>
          </mc:Fallback>
        </mc:AlternateContent>
      </p:grpSp>
      <p:grpSp>
        <p:nvGrpSpPr>
          <p:cNvPr id="10" name="Group 9"/>
          <p:cNvGrpSpPr/>
          <p:nvPr/>
        </p:nvGrpSpPr>
        <p:grpSpPr>
          <a:xfrm>
            <a:off x="1731021" y="3263527"/>
            <a:ext cx="1678963" cy="570271"/>
            <a:chOff x="1221769" y="3905763"/>
            <a:chExt cx="1007584" cy="621992"/>
          </a:xfrm>
        </p:grpSpPr>
        <p:sp>
          <p:nvSpPr>
            <p:cNvPr id="11" name="Snip Same Side Corner Rectangle 1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4"/>
                  <a:stretch>
                    <a:fillRect b="-22857"/>
                  </a:stretch>
                </a:blipFill>
              </p:spPr>
              <p:txBody>
                <a:bodyPr/>
                <a:lstStyle/>
                <a:p>
                  <a:r>
                    <a:rPr lang="en-US">
                      <a:noFill/>
                    </a:rPr>
                    <a:t> </a:t>
                  </a:r>
                </a:p>
              </p:txBody>
            </p:sp>
          </mc:Fallback>
        </mc:AlternateContent>
      </p:grpSp>
      <p:grpSp>
        <p:nvGrpSpPr>
          <p:cNvPr id="13" name="Group 12"/>
          <p:cNvGrpSpPr/>
          <p:nvPr/>
        </p:nvGrpSpPr>
        <p:grpSpPr>
          <a:xfrm>
            <a:off x="2729324" y="2134726"/>
            <a:ext cx="1678963" cy="570271"/>
            <a:chOff x="1221769" y="3905763"/>
            <a:chExt cx="1007584" cy="621992"/>
          </a:xfrm>
        </p:grpSpPr>
        <p:sp>
          <p:nvSpPr>
            <p:cNvPr id="14" name="Snip Same Side Corner Rectangle 13"/>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5" name="TextBox 14"/>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15" name="TextBox 14"/>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4"/>
                  <a:stretch>
                    <a:fillRect b="-22857"/>
                  </a:stretch>
                </a:blipFill>
              </p:spPr>
              <p:txBody>
                <a:bodyPr/>
                <a:lstStyle/>
                <a:p>
                  <a:r>
                    <a:rPr lang="en-US">
                      <a:noFill/>
                    </a:rPr>
                    <a:t> </a:t>
                  </a:r>
                </a:p>
              </p:txBody>
            </p:sp>
          </mc:Fallback>
        </mc:AlternateContent>
      </p:grpSp>
      <p:grpSp>
        <p:nvGrpSpPr>
          <p:cNvPr id="22" name="Group 21"/>
          <p:cNvGrpSpPr/>
          <p:nvPr/>
        </p:nvGrpSpPr>
        <p:grpSpPr>
          <a:xfrm>
            <a:off x="7069750" y="2134358"/>
            <a:ext cx="1678963" cy="559168"/>
            <a:chOff x="1258096" y="3917873"/>
            <a:chExt cx="1007584" cy="609882"/>
          </a:xfrm>
        </p:grpSpPr>
        <p:sp>
          <p:nvSpPr>
            <p:cNvPr id="23" name="Snip Same Side Corner Rectangle 22"/>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1258096" y="391787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24" name="TextBox 23"/>
                <p:cNvSpPr txBox="1">
                  <a:spLocks noRot="1" noChangeAspect="1" noMove="1" noResize="1" noEditPoints="1" noAdjustHandles="1" noChangeArrowheads="1" noChangeShapeType="1" noTextEdit="1"/>
                </p:cNvSpPr>
                <p:nvPr/>
              </p:nvSpPr>
              <p:spPr>
                <a:xfrm>
                  <a:off x="1258096" y="3917873"/>
                  <a:ext cx="1007584" cy="461665"/>
                </a:xfrm>
                <a:prstGeom prst="rect">
                  <a:avLst/>
                </a:prstGeom>
                <a:blipFill>
                  <a:blip r:embed="rId4"/>
                  <a:stretch>
                    <a:fillRect b="-22857"/>
                  </a:stretch>
                </a:blipFill>
              </p:spPr>
              <p:txBody>
                <a:bodyPr/>
                <a:lstStyle/>
                <a:p>
                  <a:r>
                    <a:rPr lang="en-US">
                      <a:noFill/>
                    </a:rPr>
                    <a:t> </a:t>
                  </a:r>
                </a:p>
              </p:txBody>
            </p:sp>
          </mc:Fallback>
        </mc:AlternateContent>
      </p:grpSp>
      <p:grpSp>
        <p:nvGrpSpPr>
          <p:cNvPr id="25" name="Group 24"/>
          <p:cNvGrpSpPr/>
          <p:nvPr/>
        </p:nvGrpSpPr>
        <p:grpSpPr>
          <a:xfrm>
            <a:off x="4683954" y="2119210"/>
            <a:ext cx="1678963" cy="570269"/>
            <a:chOff x="1221769" y="3905765"/>
            <a:chExt cx="1007584" cy="621990"/>
          </a:xfrm>
        </p:grpSpPr>
        <p:sp>
          <p:nvSpPr>
            <p:cNvPr id="26" name="Snip Same Side Corner Rectangle 2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7" name="TextBox 26"/>
                <p:cNvSpPr txBox="1"/>
                <p:nvPr/>
              </p:nvSpPr>
              <p:spPr>
                <a:xfrm>
                  <a:off x="1221769" y="3905765"/>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27" name="TextBox 26"/>
                <p:cNvSpPr txBox="1">
                  <a:spLocks noRot="1" noChangeAspect="1" noMove="1" noResize="1" noEditPoints="1" noAdjustHandles="1" noChangeArrowheads="1" noChangeShapeType="1" noTextEdit="1"/>
                </p:cNvSpPr>
                <p:nvPr/>
              </p:nvSpPr>
              <p:spPr>
                <a:xfrm>
                  <a:off x="1221769" y="3905765"/>
                  <a:ext cx="1007584" cy="461665"/>
                </a:xfrm>
                <a:prstGeom prst="rect">
                  <a:avLst/>
                </a:prstGeom>
                <a:blipFill>
                  <a:blip r:embed="rId5"/>
                  <a:stretch>
                    <a:fillRect b="-231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Rectangle 34"/>
              <p:cNvSpPr/>
              <p:nvPr/>
            </p:nvSpPr>
            <p:spPr bwMode="auto">
              <a:xfrm>
                <a:off x="852331" y="178547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bwMode="auto">
              <a:xfrm>
                <a:off x="852331" y="1785472"/>
                <a:ext cx="761845" cy="382600"/>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bwMode="auto">
              <a:xfrm>
                <a:off x="1591940" y="178881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2</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9" name="Rectangle 38"/>
              <p:cNvSpPr>
                <a:spLocks noRot="1" noChangeAspect="1" noMove="1" noResize="1" noEditPoints="1" noAdjustHandles="1" noChangeArrowheads="1" noChangeShapeType="1" noTextEdit="1"/>
              </p:cNvSpPr>
              <p:nvPr/>
            </p:nvSpPr>
            <p:spPr bwMode="auto">
              <a:xfrm>
                <a:off x="1591940" y="1788811"/>
                <a:ext cx="761845" cy="382600"/>
              </a:xfrm>
              <a:prstGeom prst="rect">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2801494" y="180721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2801494" y="1807212"/>
                <a:ext cx="761845" cy="382600"/>
              </a:xfrm>
              <a:prstGeom prst="rect">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3541103" y="1810551"/>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1" name="Rectangle 40"/>
              <p:cNvSpPr>
                <a:spLocks noRot="1" noChangeAspect="1" noMove="1" noResize="1" noEditPoints="1" noAdjustHandles="1" noChangeArrowheads="1" noChangeShapeType="1" noTextEdit="1"/>
              </p:cNvSpPr>
              <p:nvPr/>
            </p:nvSpPr>
            <p:spPr bwMode="auto">
              <a:xfrm>
                <a:off x="3541103" y="1810551"/>
                <a:ext cx="761845" cy="382600"/>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4746686" y="1747041"/>
                <a:ext cx="761845" cy="382600"/>
              </a:xfrm>
              <a:prstGeom prst="rect">
                <a:avLst/>
              </a:prstGeom>
              <a:pattFill prst="ltHorz">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4746686" y="1747041"/>
                <a:ext cx="761845" cy="382600"/>
              </a:xfrm>
              <a:prstGeom prst="rect">
                <a:avLst/>
              </a:prstGeom>
              <a:blipFill>
                <a:blip r:embed="rId10"/>
                <a:stretch>
                  <a:fillRect b="-937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bwMode="auto">
              <a:xfrm>
                <a:off x="5508614" y="1741826"/>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6</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3" name="Rectangle 42"/>
              <p:cNvSpPr>
                <a:spLocks noRot="1" noChangeAspect="1" noMove="1" noResize="1" noEditPoints="1" noAdjustHandles="1" noChangeArrowheads="1" noChangeShapeType="1" noTextEdit="1"/>
              </p:cNvSpPr>
              <p:nvPr/>
            </p:nvSpPr>
            <p:spPr bwMode="auto">
              <a:xfrm>
                <a:off x="5508614" y="1741826"/>
                <a:ext cx="761845" cy="382600"/>
              </a:xfrm>
              <a:prstGeom prst="rect">
                <a:avLst/>
              </a:prstGeom>
              <a:blipFill>
                <a:blip r:embed="rId11"/>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bwMode="auto">
              <a:xfrm>
                <a:off x="7087620" y="1793865"/>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7</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7087620" y="1793865"/>
                <a:ext cx="761845" cy="382600"/>
              </a:xfrm>
              <a:prstGeom prst="rect">
                <a:avLst/>
              </a:prstGeom>
              <a:blipFill>
                <a:blip r:embed="rId1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bwMode="auto">
              <a:xfrm>
                <a:off x="7827229" y="1797204"/>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8</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bwMode="auto">
              <a:xfrm>
                <a:off x="7827229" y="1797204"/>
                <a:ext cx="761845" cy="382600"/>
              </a:xfrm>
              <a:prstGeom prst="rect">
                <a:avLst/>
              </a:prstGeom>
              <a:blipFill>
                <a:blip r:embed="rId1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bwMode="auto">
              <a:xfrm>
                <a:off x="1831730" y="2928610"/>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1831730" y="2928610"/>
                <a:ext cx="761845" cy="382600"/>
              </a:xfrm>
              <a:prstGeom prst="rect">
                <a:avLst/>
              </a:prstGeom>
              <a:blipFill>
                <a:blip r:embed="rId14"/>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bwMode="auto">
              <a:xfrm>
                <a:off x="2593575" y="2928611"/>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bwMode="auto">
              <a:xfrm>
                <a:off x="2593575" y="2928611"/>
                <a:ext cx="739609" cy="376656"/>
              </a:xfrm>
              <a:prstGeom prst="rect">
                <a:avLst/>
              </a:prstGeom>
              <a:blipFill>
                <a:blip r:embed="rId15"/>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0" name="Group 49"/>
          <p:cNvGrpSpPr/>
          <p:nvPr/>
        </p:nvGrpSpPr>
        <p:grpSpPr>
          <a:xfrm>
            <a:off x="5821241" y="3263527"/>
            <a:ext cx="1678963" cy="570271"/>
            <a:chOff x="1221769" y="3905763"/>
            <a:chExt cx="1007584" cy="621992"/>
          </a:xfrm>
        </p:grpSpPr>
        <p:sp>
          <p:nvSpPr>
            <p:cNvPr id="51" name="Snip Same Side Corner Rectangle 50"/>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2" name="TextBox 51"/>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52" name="TextBox 51"/>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4"/>
                  <a:stretch>
                    <a:fillRect b="-228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Rectangle 52"/>
              <p:cNvSpPr/>
              <p:nvPr/>
            </p:nvSpPr>
            <p:spPr bwMode="auto">
              <a:xfrm>
                <a:off x="5921950" y="2928610"/>
                <a:ext cx="761845" cy="382600"/>
              </a:xfrm>
              <a:prstGeom prst="rect">
                <a:avLst/>
              </a:prstGeom>
              <a:pattFill prst="ltVert">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56</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bwMode="auto">
              <a:xfrm>
                <a:off x="5921950" y="2928610"/>
                <a:ext cx="761845" cy="382600"/>
              </a:xfrm>
              <a:prstGeom prst="rect">
                <a:avLst/>
              </a:prstGeom>
              <a:blipFill>
                <a:blip r:embed="rId16"/>
                <a:stretch>
                  <a:fillRect b="-3077"/>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bwMode="auto">
              <a:xfrm>
                <a:off x="6683795" y="2928611"/>
                <a:ext cx="739609" cy="376656"/>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78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bwMode="auto">
              <a:xfrm>
                <a:off x="6683795" y="2928611"/>
                <a:ext cx="739609" cy="376656"/>
              </a:xfrm>
              <a:prstGeom prst="rect">
                <a:avLst/>
              </a:prstGeom>
              <a:blipFill>
                <a:blip r:embed="rId17"/>
                <a:stretch>
                  <a:fillRect b="-468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55" name="Group 54"/>
          <p:cNvGrpSpPr/>
          <p:nvPr/>
        </p:nvGrpSpPr>
        <p:grpSpPr>
          <a:xfrm>
            <a:off x="3784911" y="4021719"/>
            <a:ext cx="1678963" cy="570271"/>
            <a:chOff x="1221769" y="3905763"/>
            <a:chExt cx="1007584" cy="621992"/>
          </a:xfrm>
        </p:grpSpPr>
        <p:sp>
          <p:nvSpPr>
            <p:cNvPr id="56" name="Snip Same Side Corner Rectangle 55"/>
            <p:cNvSpPr/>
            <p:nvPr/>
          </p:nvSpPr>
          <p:spPr bwMode="auto">
            <a:xfrm rot="10800000">
              <a:off x="1268361" y="3951288"/>
              <a:ext cx="914400" cy="576467"/>
            </a:xfrm>
            <a:prstGeom prst="snip2SameRect">
              <a:avLst>
                <a:gd name="adj1" fmla="val 50000"/>
                <a:gd name="adj2" fmla="val 0"/>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7" name="TextBox 56"/>
                <p:cNvSpPr txBox="1"/>
                <p:nvPr/>
              </p:nvSpPr>
              <p:spPr>
                <a:xfrm>
                  <a:off x="1221769" y="3905763"/>
                  <a:ext cx="10075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𝑐𝑜𝑚𝑝</m:t>
                        </m:r>
                      </m:oMath>
                    </m:oMathPara>
                  </a14:m>
                  <a:endParaRPr lang="en-US" sz="2400"/>
                </a:p>
              </p:txBody>
            </p:sp>
          </mc:Choice>
          <mc:Fallback xmlns="">
            <p:sp>
              <p:nvSpPr>
                <p:cNvPr id="57" name="TextBox 56"/>
                <p:cNvSpPr txBox="1">
                  <a:spLocks noRot="1" noChangeAspect="1" noMove="1" noResize="1" noEditPoints="1" noAdjustHandles="1" noChangeArrowheads="1" noChangeShapeType="1" noTextEdit="1"/>
                </p:cNvSpPr>
                <p:nvPr/>
              </p:nvSpPr>
              <p:spPr>
                <a:xfrm>
                  <a:off x="1221769" y="3905763"/>
                  <a:ext cx="1007584" cy="461665"/>
                </a:xfrm>
                <a:prstGeom prst="rect">
                  <a:avLst/>
                </a:prstGeom>
                <a:blipFill>
                  <a:blip r:embed="rId18"/>
                  <a:stretch>
                    <a:fillRect b="-231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Rectangle 57"/>
              <p:cNvSpPr/>
              <p:nvPr/>
            </p:nvSpPr>
            <p:spPr bwMode="auto">
              <a:xfrm>
                <a:off x="3885620" y="3686802"/>
                <a:ext cx="761845" cy="382600"/>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bwMode="auto">
              <a:xfrm>
                <a:off x="3885620" y="3686802"/>
                <a:ext cx="761845" cy="382600"/>
              </a:xfrm>
              <a:prstGeom prst="rect">
                <a:avLst/>
              </a:prstGeom>
              <a:blipFill>
                <a:blip r:embed="rId19"/>
                <a:stretch>
                  <a:fillRect b="-153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bwMode="auto">
              <a:xfrm>
                <a:off x="4647465" y="3686803"/>
                <a:ext cx="739609" cy="376656"/>
              </a:xfrm>
              <a:prstGeom prst="rect">
                <a:avLst/>
              </a:prstGeom>
              <a:pattFill prst="ltVert">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58</m:t>
                          </m:r>
                        </m:sub>
                      </m:sSub>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bwMode="auto">
              <a:xfrm>
                <a:off x="4647465" y="3686803"/>
                <a:ext cx="739609" cy="376656"/>
              </a:xfrm>
              <a:prstGeom prst="rect">
                <a:avLst/>
              </a:prstGeom>
              <a:blipFill>
                <a:blip r:embed="rId20"/>
                <a:stretch>
                  <a:fillRect b="-312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bwMode="auto">
              <a:xfrm>
                <a:off x="3462235" y="4923800"/>
                <a:ext cx="2324312" cy="430202"/>
              </a:xfrm>
              <a:prstGeom prst="rect">
                <a:avLst/>
              </a:prstGeom>
              <a:pattFill prst="ltVert">
                <a:fgClr>
                  <a:srgbClr val="02F6D9"/>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14</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8</m:t>
                      </m:r>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0" name="Rectangle 59"/>
              <p:cNvSpPr>
                <a:spLocks noRot="1" noChangeAspect="1" noMove="1" noResize="1" noEditPoints="1" noAdjustHandles="1" noChangeArrowheads="1" noChangeShapeType="1" noTextEdit="1"/>
              </p:cNvSpPr>
              <p:nvPr/>
            </p:nvSpPr>
            <p:spPr bwMode="auto">
              <a:xfrm>
                <a:off x="3462235" y="4923800"/>
                <a:ext cx="2324312" cy="430202"/>
              </a:xfrm>
              <a:prstGeom prst="rect">
                <a:avLst/>
              </a:prstGeom>
              <a:blipFill>
                <a:blip r:embed="rId21"/>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7" name="Straight Arrow Connector 36"/>
          <p:cNvCxnSpPr>
            <a:endCxn id="48" idx="0"/>
          </p:cNvCxnSpPr>
          <p:nvPr/>
        </p:nvCxnSpPr>
        <p:spPr bwMode="auto">
          <a:xfrm>
            <a:off x="2154869" y="2689480"/>
            <a:ext cx="57784" cy="2391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a:endCxn id="49" idx="0"/>
          </p:cNvCxnSpPr>
          <p:nvPr/>
        </p:nvCxnSpPr>
        <p:spPr bwMode="auto">
          <a:xfrm>
            <a:off x="2963380" y="2575634"/>
            <a:ext cx="0" cy="3529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a:endCxn id="53" idx="0"/>
          </p:cNvCxnSpPr>
          <p:nvPr/>
        </p:nvCxnSpPr>
        <p:spPr bwMode="auto">
          <a:xfrm>
            <a:off x="6122185" y="2558002"/>
            <a:ext cx="180688" cy="3706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65" name="Straight Arrow Connector 1393664"/>
          <p:cNvCxnSpPr>
            <a:endCxn id="54" idx="0"/>
          </p:cNvCxnSpPr>
          <p:nvPr/>
        </p:nvCxnSpPr>
        <p:spPr bwMode="auto">
          <a:xfrm flipH="1">
            <a:off x="7053600" y="2558002"/>
            <a:ext cx="174483" cy="3706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0" name="Straight Arrow Connector 1393669"/>
          <p:cNvCxnSpPr>
            <a:endCxn id="58" idx="1"/>
          </p:cNvCxnSpPr>
          <p:nvPr/>
        </p:nvCxnSpPr>
        <p:spPr bwMode="auto">
          <a:xfrm>
            <a:off x="3157759" y="3686802"/>
            <a:ext cx="727861" cy="1913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2" name="Straight Arrow Connector 1393671"/>
          <p:cNvCxnSpPr>
            <a:endCxn id="59" idx="3"/>
          </p:cNvCxnSpPr>
          <p:nvPr/>
        </p:nvCxnSpPr>
        <p:spPr bwMode="auto">
          <a:xfrm flipH="1">
            <a:off x="5387074" y="3738149"/>
            <a:ext cx="539695" cy="1369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3674" name="Straight Arrow Connector 1393673"/>
          <p:cNvCxnSpPr>
            <a:stCxn id="56" idx="3"/>
            <a:endCxn id="60" idx="0"/>
          </p:cNvCxnSpPr>
          <p:nvPr/>
        </p:nvCxnSpPr>
        <p:spPr bwMode="auto">
          <a:xfrm flipH="1">
            <a:off x="4624391" y="4591990"/>
            <a:ext cx="1" cy="331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5060313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184850A-0B5B-4A12-9FF2-6F6DA02BB2B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B9CDE677-60FF-4DB3-A886-240C8CA58A33}" type="slidenum">
              <a:rPr lang="he-IL" altLang="en-US"/>
              <a:pPr>
                <a:defRPr/>
              </a:pPr>
              <a:t>45</a:t>
            </a:fld>
            <a:endParaRPr lang="en-US" altLang="en-US"/>
          </a:p>
        </p:txBody>
      </p:sp>
      <p:sp>
        <p:nvSpPr>
          <p:cNvPr id="82949" name="Rectangle 2"/>
          <p:cNvSpPr>
            <a:spLocks noGrp="1" noChangeArrowheads="1"/>
          </p:cNvSpPr>
          <p:nvPr>
            <p:ph type="title"/>
          </p:nvPr>
        </p:nvSpPr>
        <p:spPr/>
        <p:txBody>
          <a:bodyPr/>
          <a:lstStyle/>
          <a:p>
            <a:pPr defTabSz="449263" eaLnBrk="1" hangingPunct="1"/>
            <a:r>
              <a:rPr lang="en-US" altLang="en-US"/>
              <a:t>Pseudo-collisions </a:t>
            </a:r>
          </a:p>
        </p:txBody>
      </p:sp>
      <p:sp>
        <p:nvSpPr>
          <p:cNvPr id="82950" name="Rectangle 3"/>
          <p:cNvSpPr>
            <a:spLocks noGrp="1" noChangeArrowheads="1"/>
          </p:cNvSpPr>
          <p:nvPr>
            <p:ph type="body" idx="1"/>
          </p:nvPr>
        </p:nvSpPr>
        <p:spPr/>
        <p:txBody>
          <a:bodyPr/>
          <a:lstStyle/>
          <a:p>
            <a:pPr marL="341313" indent="-341313" defTabSz="449263" eaLnBrk="1" hangingPunct="1">
              <a:lnSpc>
                <a:spcPct val="83000"/>
              </a:lnSpc>
            </a:pPr>
            <a:r>
              <a:rPr lang="en-US" altLang="en-US" sz="2600"/>
              <a:t>Question: does reverse hold, i.e.:</a:t>
            </a:r>
            <a:br>
              <a:rPr lang="en-US" altLang="en-US" sz="2600"/>
            </a:br>
            <a:r>
              <a:rPr lang="en-GB" altLang="en-US" sz="2400">
                <a:sym typeface="Wingdings" pitchFamily="2" charset="2"/>
              </a:rPr>
              <a:t>(</a:t>
            </a:r>
            <a:r>
              <a:rPr lang="en-GB" altLang="en-US" sz="2800" i="1">
                <a:latin typeface="Times New Roman" pitchFamily="18" charset="0"/>
                <a:cs typeface="Times New Roman" pitchFamily="18" charset="0"/>
              </a:rPr>
              <a:t>MD[c]</a:t>
            </a:r>
            <a:r>
              <a:rPr lang="en-GB" altLang="en-US" sz="2400" i="1">
                <a:latin typeface="Times New Roman" pitchFamily="18" charset="0"/>
                <a:cs typeface="Times New Roman" pitchFamily="18" charset="0"/>
              </a:rPr>
              <a:t> </a:t>
            </a:r>
            <a:r>
              <a:rPr lang="en-GB" altLang="en-US" sz="2400"/>
              <a:t>is CRHF)</a:t>
            </a:r>
            <a:r>
              <a:rPr lang="en-GB" altLang="en-US" sz="2400">
                <a:sym typeface="Wingdings" pitchFamily="2" charset="2"/>
              </a:rPr>
              <a:t> </a:t>
            </a:r>
            <a:r>
              <a:rPr lang="en-US" altLang="en-US" sz="2600"/>
              <a:t>(</a:t>
            </a:r>
            <a:r>
              <a:rPr lang="en-GB" altLang="en-US" sz="2400" i="1">
                <a:latin typeface="Times New Roman" pitchFamily="18" charset="0"/>
                <a:cs typeface="Times New Roman" pitchFamily="18" charset="0"/>
              </a:rPr>
              <a:t>c</a:t>
            </a:r>
            <a:r>
              <a:rPr lang="en-GB" altLang="en-US" sz="2400"/>
              <a:t> is CRHF) ?</a:t>
            </a:r>
          </a:p>
          <a:p>
            <a:pPr marL="341313" indent="-341313" defTabSz="449263" eaLnBrk="1" hangingPunct="1">
              <a:lnSpc>
                <a:spcPct val="83000"/>
              </a:lnSpc>
            </a:pPr>
            <a:r>
              <a:rPr lang="en-US" altLang="en-US" sz="2600"/>
              <a:t>Collision for compression function </a:t>
            </a:r>
            <a:r>
              <a:rPr lang="en-GB" altLang="en-US" sz="2400" i="1">
                <a:latin typeface="Times New Roman" pitchFamily="18" charset="0"/>
                <a:cs typeface="Times New Roman" pitchFamily="18" charset="0"/>
              </a:rPr>
              <a:t>c </a:t>
            </a:r>
            <a:r>
              <a:rPr lang="en-US" altLang="en-US" sz="2600"/>
              <a:t>is called </a:t>
            </a:r>
            <a:r>
              <a:rPr lang="en-US" altLang="en-US" sz="2600" u="sng"/>
              <a:t>pseudo-collision</a:t>
            </a:r>
            <a:r>
              <a:rPr lang="en-US" altLang="en-US" sz="2600"/>
              <a:t> for the hash </a:t>
            </a:r>
            <a:r>
              <a:rPr lang="en-GB" altLang="en-US" sz="2400" i="1">
                <a:latin typeface="Times New Roman" pitchFamily="18" charset="0"/>
                <a:cs typeface="Times New Roman" pitchFamily="18" charset="0"/>
              </a:rPr>
              <a:t>MD[c] </a:t>
            </a:r>
            <a:endParaRPr lang="en-US" altLang="en-US" sz="2400" i="1">
              <a:latin typeface="Times New Roman" pitchFamily="18" charset="0"/>
              <a:cs typeface="Times New Roman" pitchFamily="18" charset="0"/>
            </a:endParaRPr>
          </a:p>
          <a:p>
            <a:pPr marL="341313" indent="-341313" defTabSz="449263" eaLnBrk="1" hangingPunct="1">
              <a:lnSpc>
                <a:spcPct val="83000"/>
              </a:lnSpc>
            </a:pPr>
            <a:r>
              <a:rPr lang="en-GB" altLang="en-US" sz="2600"/>
              <a:t>Collision (for</a:t>
            </a:r>
            <a:r>
              <a:rPr lang="en-GB" altLang="en-US" sz="2400"/>
              <a:t> </a:t>
            </a:r>
            <a:r>
              <a:rPr lang="en-GB" altLang="en-US" sz="2800" i="1">
                <a:latin typeface="Times New Roman" pitchFamily="18" charset="0"/>
                <a:cs typeface="Times New Roman" pitchFamily="18" charset="0"/>
              </a:rPr>
              <a:t>MD[c]</a:t>
            </a:r>
            <a:r>
              <a:rPr lang="en-GB" altLang="en-US" sz="2400"/>
              <a:t>) </a:t>
            </a:r>
            <a:r>
              <a:rPr lang="en-GB" altLang="en-US" sz="2600"/>
              <a:t>from</a:t>
            </a:r>
            <a:r>
              <a:rPr lang="en-US" altLang="en-US" sz="2600"/>
              <a:t> pseudo-collision </a:t>
            </a:r>
            <a:br>
              <a:rPr lang="en-US" altLang="en-US" sz="2600"/>
            </a:br>
            <a:r>
              <a:rPr lang="en-US" altLang="en-US" sz="2600"/>
              <a:t>(for compression function) </a:t>
            </a:r>
            <a:r>
              <a:rPr lang="en-US" altLang="en-US" sz="2800" i="1">
                <a:latin typeface="Times New Roman" pitchFamily="18" charset="0"/>
                <a:cs typeface="Times New Roman" pitchFamily="18" charset="0"/>
              </a:rPr>
              <a:t>c</a:t>
            </a:r>
            <a:r>
              <a:rPr lang="en-US" altLang="en-US" sz="2600"/>
              <a:t>?</a:t>
            </a:r>
          </a:p>
          <a:p>
            <a:pPr marL="341313" indent="-341313" defTabSz="449263" eaLnBrk="1" hangingPunct="1">
              <a:lnSpc>
                <a:spcPct val="83000"/>
              </a:lnSpc>
            </a:pPr>
            <a:r>
              <a:rPr lang="en-US" altLang="en-US" sz="2600" i="1"/>
              <a:t>Not always. </a:t>
            </a:r>
          </a:p>
          <a:p>
            <a:pPr marL="668338" lvl="1" defTabSz="449263" eaLnBrk="1" hangingPunct="1">
              <a:lnSpc>
                <a:spcPct val="83000"/>
              </a:lnSpc>
            </a:pPr>
            <a:r>
              <a:rPr lang="en-US" altLang="en-US" sz="2200"/>
              <a:t>If FIL CRHF exist, then exists </a:t>
            </a:r>
            <a:r>
              <a:rPr lang="en-US" altLang="en-US" sz="2400" i="1">
                <a:latin typeface="Times New Roman" pitchFamily="18" charset="0"/>
                <a:cs typeface="Times New Roman" pitchFamily="18" charset="0"/>
              </a:rPr>
              <a:t>c</a:t>
            </a:r>
            <a:r>
              <a:rPr lang="en-US" altLang="en-US" sz="2200" i="1"/>
              <a:t> </a:t>
            </a:r>
            <a:r>
              <a:rPr lang="en-US" altLang="en-US" sz="2200"/>
              <a:t>which is </a:t>
            </a:r>
            <a:r>
              <a:rPr lang="en-US" altLang="en-US" sz="2200" i="1"/>
              <a:t>not</a:t>
            </a:r>
            <a:r>
              <a:rPr lang="en-US" altLang="en-US" sz="2200"/>
              <a:t> CRHF but </a:t>
            </a:r>
            <a:r>
              <a:rPr lang="en-GB" altLang="en-US" sz="2400" i="1">
                <a:latin typeface="Times New Roman" pitchFamily="18" charset="0"/>
                <a:cs typeface="Times New Roman" pitchFamily="18" charset="0"/>
              </a:rPr>
              <a:t>MD[c]</a:t>
            </a:r>
            <a:r>
              <a:rPr lang="en-GB" altLang="en-US" sz="2000" i="1">
                <a:latin typeface="Times New Roman" pitchFamily="18" charset="0"/>
                <a:cs typeface="Times New Roman" pitchFamily="18" charset="0"/>
              </a:rPr>
              <a:t> </a:t>
            </a:r>
            <a:r>
              <a:rPr lang="en-GB" altLang="en-US" sz="2000"/>
              <a:t>is CRHF</a:t>
            </a:r>
            <a:r>
              <a:rPr lang="en-US" altLang="en-US" sz="2200"/>
              <a:t>   [Prove yourself!] </a:t>
            </a:r>
          </a:p>
          <a:p>
            <a:pPr marL="668338" lvl="1" defTabSz="449263" eaLnBrk="1" hangingPunct="1">
              <a:lnSpc>
                <a:spcPct val="83000"/>
              </a:lnSpc>
            </a:pPr>
            <a:r>
              <a:rPr lang="en-US" altLang="en-US" sz="2200"/>
              <a:t>Intuition: think of 1-block messages: </a:t>
            </a:r>
            <a:r>
              <a:rPr lang="en-US" altLang="en-US" sz="2100" i="1">
                <a:latin typeface="Times New Roman" pitchFamily="18" charset="0"/>
                <a:cs typeface="Times New Roman" pitchFamily="18" charset="0"/>
              </a:rPr>
              <a:t>c(</a:t>
            </a:r>
            <a:r>
              <a:rPr lang="en-US" altLang="en-US" sz="2100" i="1" err="1">
                <a:latin typeface="Times New Roman" pitchFamily="18" charset="0"/>
                <a:cs typeface="Times New Roman" pitchFamily="18" charset="0"/>
              </a:rPr>
              <a:t>x,y</a:t>
            </a:r>
            <a:r>
              <a:rPr lang="en-US" altLang="en-US" sz="2100" i="1">
                <a:latin typeface="Times New Roman" pitchFamily="18" charset="0"/>
                <a:cs typeface="Times New Roman" pitchFamily="18" charset="0"/>
              </a:rPr>
              <a:t>)=c(</a:t>
            </a:r>
            <a:r>
              <a:rPr lang="en-US" altLang="en-US" sz="2100" i="1" err="1">
                <a:latin typeface="Times New Roman" pitchFamily="18" charset="0"/>
                <a:cs typeface="Times New Roman" pitchFamily="18" charset="0"/>
              </a:rPr>
              <a:t>x’,y</a:t>
            </a:r>
            <a:r>
              <a:rPr lang="en-US" altLang="en-US" sz="2100" i="1">
                <a:latin typeface="Times New Roman" pitchFamily="18" charset="0"/>
                <a:cs typeface="Times New Roman" pitchFamily="18" charset="0"/>
              </a:rPr>
              <a:t>’).</a:t>
            </a:r>
            <a:r>
              <a:rPr lang="en-US" altLang="en-US" sz="2200" i="1"/>
              <a:t> </a:t>
            </a:r>
            <a:r>
              <a:rPr lang="en-US" altLang="en-US" sz="2200"/>
              <a:t>But </a:t>
            </a:r>
            <a:r>
              <a:rPr lang="en-US" altLang="en-US" sz="2100" i="1">
                <a:latin typeface="Times New Roman" pitchFamily="18" charset="0"/>
                <a:cs typeface="Times New Roman" pitchFamily="18" charset="0"/>
              </a:rPr>
              <a:t>h(x)=c(</a:t>
            </a:r>
            <a:r>
              <a:rPr lang="en-US" altLang="en-US" sz="2100" i="1" err="1">
                <a:latin typeface="Times New Roman" pitchFamily="18" charset="0"/>
                <a:cs typeface="Times New Roman" pitchFamily="18" charset="0"/>
              </a:rPr>
              <a:t>x,IV</a:t>
            </a:r>
            <a:r>
              <a:rPr lang="en-US" altLang="en-US" sz="2100" i="1">
                <a:latin typeface="Times New Roman" pitchFamily="18" charset="0"/>
                <a:cs typeface="Times New Roman" pitchFamily="18" charset="0"/>
              </a:rPr>
              <a:t>)</a:t>
            </a:r>
            <a:r>
              <a:rPr lang="en-US" altLang="en-US" sz="2100" i="1">
                <a:latin typeface="Times New Roman" pitchFamily="18" charset="0"/>
              </a:rPr>
              <a:t>≠</a:t>
            </a:r>
            <a:r>
              <a:rPr lang="en-US" altLang="en-US" sz="2100" i="1">
                <a:latin typeface="Times New Roman" pitchFamily="18" charset="0"/>
                <a:cs typeface="Times New Roman" pitchFamily="18" charset="0"/>
              </a:rPr>
              <a:t>c(</a:t>
            </a:r>
            <a:r>
              <a:rPr lang="en-US" altLang="en-US" sz="2100" i="1" err="1">
                <a:latin typeface="Times New Roman" pitchFamily="18" charset="0"/>
                <a:cs typeface="Times New Roman" pitchFamily="18" charset="0"/>
              </a:rPr>
              <a:t>x</a:t>
            </a:r>
            <a:r>
              <a:rPr lang="en-US" altLang="en-US" sz="2100" i="1" err="1">
                <a:cs typeface="Times New Roman" pitchFamily="18" charset="0"/>
              </a:rPr>
              <a:t>’</a:t>
            </a:r>
            <a:r>
              <a:rPr lang="en-US" altLang="en-US" sz="2100" i="1" err="1">
                <a:latin typeface="Times New Roman" pitchFamily="18" charset="0"/>
                <a:cs typeface="Times New Roman" pitchFamily="18" charset="0"/>
              </a:rPr>
              <a:t>,IV</a:t>
            </a:r>
            <a:r>
              <a:rPr lang="en-US" altLang="en-US" sz="2100" i="1">
                <a:latin typeface="Times New Roman" pitchFamily="18" charset="0"/>
                <a:cs typeface="Times New Roman" pitchFamily="18" charset="0"/>
              </a:rPr>
              <a:t>)=h(x</a:t>
            </a:r>
            <a:r>
              <a:rPr lang="en-US" altLang="en-US" sz="2100" i="1">
                <a:cs typeface="Times New Roman" pitchFamily="18" charset="0"/>
              </a:rPr>
              <a:t>’</a:t>
            </a:r>
            <a:r>
              <a:rPr lang="en-US" altLang="en-US" sz="2100" i="1">
                <a:latin typeface="Times New Roman" pitchFamily="18" charset="0"/>
                <a:cs typeface="Times New Roman" pitchFamily="18" charset="0"/>
              </a:rPr>
              <a:t>)!</a:t>
            </a:r>
          </a:p>
          <a:p>
            <a:pPr marL="341313" indent="-341313" defTabSz="449263" eaLnBrk="1" hangingPunct="1">
              <a:lnSpc>
                <a:spcPct val="83000"/>
              </a:lnSpc>
            </a:pPr>
            <a:r>
              <a:rPr lang="en-GB" altLang="en-US" sz="2600"/>
              <a:t>Nice property of MD… may not hold for other FIL2VIL hash constructions, </a:t>
            </a:r>
            <a:r>
              <a:rPr lang="en-GB" altLang="en-US" sz="2600" err="1"/>
              <a:t>e.g</a:t>
            </a:r>
            <a:r>
              <a:rPr lang="en-US" altLang="en-US" sz="2600"/>
              <a:t> </a:t>
            </a:r>
            <a:r>
              <a:rPr lang="en-US" altLang="en-US" sz="2600" err="1"/>
              <a:t>Merkle</a:t>
            </a:r>
            <a:r>
              <a:rPr lang="en-US" altLang="en-US" sz="2600"/>
              <a:t> Tree</a:t>
            </a:r>
            <a:endParaRPr lang="en-US" altLang="en-US" sz="2500" i="1">
              <a:latin typeface="Times New Roman" pitchFamily="18" charset="0"/>
              <a:cs typeface="Times New Roman" pitchFamily="18" charset="0"/>
            </a:endParaRPr>
          </a:p>
          <a:p>
            <a:pPr marL="341313" indent="-341313" defTabSz="449263" eaLnBrk="1" hangingPunct="1">
              <a:lnSpc>
                <a:spcPct val="83000"/>
              </a:lnSpc>
            </a:pPr>
            <a:endParaRPr lang="en-US" altLang="en-US" sz="2600"/>
          </a:p>
        </p:txBody>
      </p:sp>
    </p:spTree>
    <p:extLst>
      <p:ext uri="{BB962C8B-B14F-4D97-AF65-F5344CB8AC3E}">
        <p14:creationId xmlns:p14="http://schemas.microsoft.com/office/powerpoint/2010/main" val="107374675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Crypto-Hash functions</a:t>
            </a:r>
          </a:p>
        </p:txBody>
      </p:sp>
      <p:sp>
        <p:nvSpPr>
          <p:cNvPr id="3" name="Content Placeholder 2"/>
          <p:cNvSpPr>
            <a:spLocks noGrp="1"/>
          </p:cNvSpPr>
          <p:nvPr>
            <p:ph idx="1"/>
          </p:nvPr>
        </p:nvSpPr>
        <p:spPr>
          <a:xfrm>
            <a:off x="457199" y="1149350"/>
            <a:ext cx="8471647" cy="4981575"/>
          </a:xfrm>
        </p:spPr>
        <p:txBody>
          <a:bodyPr/>
          <a:lstStyle/>
          <a:p>
            <a:r>
              <a:rPr lang="en-US">
                <a:solidFill>
                  <a:schemeClr val="bg2">
                    <a:lumMod val="60000"/>
                    <a:lumOff val="40000"/>
                  </a:schemeClr>
                </a:solidFill>
              </a:rPr>
              <a:t>Introduction to cryptographic hash</a:t>
            </a:r>
          </a:p>
          <a:p>
            <a:r>
              <a:rPr lang="en-US" sz="2800">
                <a:solidFill>
                  <a:schemeClr val="bg2">
                    <a:lumMod val="60000"/>
                    <a:lumOff val="40000"/>
                  </a:schemeClr>
                </a:solidFill>
              </a:rPr>
              <a:t>Integrity: collision-resistance and </a:t>
            </a:r>
            <a:r>
              <a:rPr lang="en-US" sz="2800" err="1">
                <a:solidFill>
                  <a:schemeClr val="bg2">
                    <a:lumMod val="60000"/>
                    <a:lumOff val="40000"/>
                  </a:schemeClr>
                </a:solidFill>
              </a:rPr>
              <a:t>blockchains</a:t>
            </a:r>
            <a:endParaRPr lang="en-US" sz="2800">
              <a:solidFill>
                <a:schemeClr val="bg2">
                  <a:lumMod val="60000"/>
                  <a:lumOff val="40000"/>
                </a:schemeClr>
              </a:solidFill>
            </a:endParaRPr>
          </a:p>
          <a:p>
            <a:pPr lvl="1"/>
            <a:r>
              <a:rPr lang="en-US">
                <a:solidFill>
                  <a:schemeClr val="bg2">
                    <a:lumMod val="60000"/>
                    <a:lumOff val="40000"/>
                  </a:schemeClr>
                </a:solidFill>
              </a:rPr>
              <a:t>Hash h(m) allows verification of m</a:t>
            </a:r>
          </a:p>
          <a:p>
            <a:r>
              <a:rPr lang="en-US" b="1">
                <a:solidFill>
                  <a:srgbClr val="7030A0"/>
                </a:solidFill>
              </a:rPr>
              <a:t>Confidentiality: one-way functions (OWF) </a:t>
            </a:r>
          </a:p>
          <a:p>
            <a:pPr lvl="1"/>
            <a:r>
              <a:rPr lang="en-US" b="1">
                <a:solidFill>
                  <a:srgbClr val="7030A0"/>
                </a:solidFill>
              </a:rPr>
              <a:t>OWF-hash h(m) does not expose m</a:t>
            </a:r>
          </a:p>
          <a:p>
            <a:pPr lvl="1"/>
            <a:r>
              <a:rPr lang="en-US" b="1">
                <a:solidFill>
                  <a:srgbClr val="7030A0"/>
                </a:solidFill>
              </a:rPr>
              <a:t>And: Proof-of-Work (</a:t>
            </a:r>
            <a:r>
              <a:rPr lang="en-US" b="1" err="1">
                <a:solidFill>
                  <a:srgbClr val="7030A0"/>
                </a:solidFill>
              </a:rPr>
              <a:t>PoW</a:t>
            </a:r>
            <a:r>
              <a:rPr lang="en-US" b="1">
                <a:solidFill>
                  <a:srgbClr val="7030A0"/>
                </a:solidFill>
              </a:rPr>
              <a:t>)</a:t>
            </a:r>
          </a:p>
          <a:p>
            <a:r>
              <a:rPr lang="en-US">
                <a:solidFill>
                  <a:schemeClr val="bg2">
                    <a:lumMod val="60000"/>
                    <a:lumOff val="40000"/>
                  </a:schemeClr>
                </a:solidFill>
              </a:rPr>
              <a:t>Pseudo-randomness</a:t>
            </a:r>
          </a:p>
          <a:p>
            <a:pPr lvl="1"/>
            <a:r>
              <a:rPr lang="en-US">
                <a:solidFill>
                  <a:schemeClr val="bg2">
                    <a:lumMod val="60000"/>
                    <a:lumOff val="40000"/>
                  </a:schemeClr>
                </a:solidFill>
              </a:rPr>
              <a:t>If m contains some random bits,</a:t>
            </a:r>
            <a:br>
              <a:rPr lang="en-US">
                <a:solidFill>
                  <a:schemeClr val="bg2">
                    <a:lumMod val="60000"/>
                    <a:lumOff val="40000"/>
                  </a:schemeClr>
                </a:solidFill>
              </a:rPr>
            </a:br>
            <a:r>
              <a:rPr lang="en-US">
                <a:solidFill>
                  <a:schemeClr val="bg2">
                    <a:lumMod val="60000"/>
                    <a:lumOff val="40000"/>
                  </a:schemeClr>
                </a:solidFill>
              </a:rPr>
              <a:t>then h(m) is (pseudo)random</a:t>
            </a:r>
            <a:br>
              <a:rPr lang="en-US">
                <a:solidFill>
                  <a:schemeClr val="bg2">
                    <a:lumMod val="60000"/>
                    <a:lumOff val="40000"/>
                  </a:schemeClr>
                </a:solidFill>
              </a:rPr>
            </a:br>
            <a:endParaRPr lang="en-US">
              <a:solidFill>
                <a:schemeClr val="bg2">
                  <a:lumMod val="60000"/>
                  <a:lumOff val="40000"/>
                </a:schemeClr>
              </a:solidFill>
            </a:endParaRPr>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46</a:t>
            </a:fld>
            <a:endParaRPr lang="en-US" altLang="en-US"/>
          </a:p>
        </p:txBody>
      </p:sp>
    </p:spTree>
    <p:extLst>
      <p:ext uri="{BB962C8B-B14F-4D97-AF65-F5344CB8AC3E}">
        <p14:creationId xmlns:p14="http://schemas.microsoft.com/office/powerpoint/2010/main" val="3549711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Oval 25"/>
              <p:cNvSpPr/>
              <p:nvPr/>
            </p:nvSpPr>
            <p:spPr bwMode="auto">
              <a:xfrm>
                <a:off x="2314866" y="1102658"/>
                <a:ext cx="2285679" cy="1749153"/>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6" name="Oval 25"/>
              <p:cNvSpPr>
                <a:spLocks noRot="1" noChangeAspect="1" noMove="1" noResize="1" noEditPoints="1" noAdjustHandles="1" noChangeArrowheads="1" noChangeShapeType="1" noTextEdit="1"/>
              </p:cNvSpPr>
              <p:nvPr/>
            </p:nvSpPr>
            <p:spPr bwMode="auto">
              <a:xfrm>
                <a:off x="2314866" y="1102658"/>
                <a:ext cx="2285679" cy="1749153"/>
              </a:xfrm>
              <a:prstGeom prst="ellipse">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p:cNvSpPr/>
              <p:nvPr/>
            </p:nvSpPr>
            <p:spPr bwMode="auto">
              <a:xfrm>
                <a:off x="6290989" y="1392288"/>
                <a:ext cx="2176460" cy="13150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5" name="Oval 24"/>
              <p:cNvSpPr>
                <a:spLocks noRot="1" noChangeAspect="1" noMove="1" noResize="1" noEditPoints="1" noAdjustHandles="1" noChangeArrowheads="1" noChangeShapeType="1" noTextEdit="1"/>
              </p:cNvSpPr>
              <p:nvPr/>
            </p:nvSpPr>
            <p:spPr bwMode="auto">
              <a:xfrm>
                <a:off x="6290989" y="1392288"/>
                <a:ext cx="2176460" cy="1315053"/>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8370" name="Picture 2" descr="Image result for one-w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1829" y="1461208"/>
            <a:ext cx="1310901" cy="65545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47</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379412" y="2978459"/>
                <a:ext cx="8432894" cy="31307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a:solidFill>
                      <a:srgbClr val="0000FF"/>
                    </a:solidFill>
                  </a:rPr>
                  <a:t>One-way function </a:t>
                </a:r>
                <a:r>
                  <a:rPr lang="en-GB" altLang="en-US" sz="2400">
                    <a:solidFill>
                      <a:srgbClr val="0000FF"/>
                    </a:solidFill>
                  </a:rPr>
                  <a:t>or</a:t>
                </a:r>
                <a:r>
                  <a:rPr lang="en-GB" altLang="en-US" sz="2400" b="1">
                    <a:solidFill>
                      <a:srgbClr val="0000FF"/>
                    </a:solidFill>
                  </a:rPr>
                  <a:t> preimage resistance</a:t>
                </a:r>
                <a:r>
                  <a:rPr lang="en-GB" altLang="en-US" sz="2400">
                    <a:solidFill>
                      <a:srgbClr val="0000FF"/>
                    </a:solidFill>
                  </a:rPr>
                  <a:t>: </a:t>
                </a:r>
                <a:r>
                  <a:rPr lang="en-GB" altLang="en-US" sz="2400"/>
                  <a:t>given </a:t>
                </a:r>
                <a:r>
                  <a:rPr lang="en-GB" altLang="en-US" sz="2400" i="1">
                    <a:solidFill>
                      <a:srgbClr val="006633"/>
                    </a:solidFill>
                    <a:latin typeface="Times New Roman" pitchFamily="18" charset="0"/>
                    <a:cs typeface="Times New Roman" pitchFamily="18" charset="0"/>
                  </a:rPr>
                  <a:t>h(x)</a:t>
                </a:r>
                <a:r>
                  <a:rPr lang="en-GB" altLang="en-US" sz="2400" i="1"/>
                  <a:t> </a:t>
                </a:r>
                <a:r>
                  <a:rPr lang="en-GB" altLang="en-US" sz="2400"/>
                  <a:t>for </a:t>
                </a:r>
                <a:r>
                  <a:rPr lang="en-GB" altLang="en-US" sz="2400" u="sng"/>
                  <a:t>random</a:t>
                </a:r>
                <a:r>
                  <a:rPr lang="en-GB" altLang="en-US" sz="2400"/>
                  <a:t> </a:t>
                </a:r>
                <a:r>
                  <a:rPr lang="en-GB" altLang="en-US" sz="2400" i="1">
                    <a:solidFill>
                      <a:srgbClr val="006633"/>
                    </a:solidFill>
                    <a:latin typeface="Times New Roman" pitchFamily="18" charset="0"/>
                    <a:cs typeface="Times New Roman" pitchFamily="18" charset="0"/>
                  </a:rPr>
                  <a:t>x</a:t>
                </a:r>
                <a:r>
                  <a:rPr lang="en-GB" altLang="en-US" sz="2400">
                    <a:solidFill>
                      <a:srgbClr val="006633"/>
                    </a:solidFill>
                    <a:latin typeface="Times New Roman" pitchFamily="18" charset="0"/>
                    <a:cs typeface="Times New Roman" pitchFamily="18" charset="0"/>
                  </a:rPr>
                  <a:t>,</a:t>
                </a:r>
                <a:r>
                  <a:rPr lang="en-GB" altLang="en-US" sz="2400"/>
                  <a:t> it is hard to find </a:t>
                </a:r>
                <a:r>
                  <a:rPr lang="en-GB" altLang="en-US" sz="2400" i="1">
                    <a:solidFill>
                      <a:srgbClr val="006633"/>
                    </a:solidFill>
                    <a:latin typeface="Times New Roman" pitchFamily="18" charset="0"/>
                    <a:cs typeface="Times New Roman" pitchFamily="18" charset="0"/>
                  </a:rPr>
                  <a:t>x</a:t>
                </a:r>
                <a:r>
                  <a:rPr lang="en-GB" altLang="en-US" sz="2400"/>
                  <a:t>, </a:t>
                </a:r>
                <a:r>
                  <a:rPr lang="en-GB" altLang="en-US" sz="2400" u="sng"/>
                  <a:t>or any </a:t>
                </a:r>
                <a:r>
                  <a:rPr lang="en-GB" altLang="en-US" sz="2400" i="1" u="sng">
                    <a:solidFill>
                      <a:srgbClr val="006633"/>
                    </a:solidFill>
                    <a:latin typeface="Times New Roman" pitchFamily="18" charset="0"/>
                    <a:cs typeface="Times New Roman" pitchFamily="18" charset="0"/>
                  </a:rPr>
                  <a:t>x' </a:t>
                </a:r>
                <a:r>
                  <a:rPr lang="en-GB" altLang="en-US" sz="2400" err="1"/>
                  <a:t>s.t.</a:t>
                </a:r>
                <a:r>
                  <a:rPr lang="en-GB" altLang="en-US" sz="2400" i="1"/>
                  <a:t> </a:t>
                </a:r>
                <a:r>
                  <a:rPr lang="en-GB" altLang="en-US" sz="2400" i="1">
                    <a:solidFill>
                      <a:srgbClr val="006633"/>
                    </a:solidFill>
                    <a:latin typeface="Times New Roman" pitchFamily="18" charset="0"/>
                    <a:cs typeface="Times New Roman" pitchFamily="18" charset="0"/>
                  </a:rPr>
                  <a:t>h(x')=h(x)</a:t>
                </a:r>
                <a:endParaRPr lang="en-GB" altLang="en-US" sz="2400" kern="0">
                  <a:solidFill>
                    <a:srgbClr val="0000FF"/>
                  </a:solidFill>
                </a:endParaRPr>
              </a:p>
              <a:p>
                <a:pPr marL="342900" lvl="1" indent="0" defTabSz="449263" eaLnBrk="1" hangingPunct="1">
                  <a:lnSpc>
                    <a:spcPct val="11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FF00FF"/>
                    </a:solidFill>
                  </a:rPr>
                  <a:t>Compare to:</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Collision-Resistance (CR): </a:t>
                </a:r>
                <a:r>
                  <a:rPr lang="en-GB" altLang="en-US" sz="2400" kern="0"/>
                  <a:t>hard to find collision,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d>
                      <m:dPr>
                        <m:ctrlPr>
                          <a:rPr lang="en-US" altLang="en-US" sz="2400" i="1" kern="0" dirty="0">
                            <a:solidFill>
                              <a:srgbClr val="006633"/>
                            </a:solidFill>
                            <a:latin typeface="Cambria Math" panose="02040503050406030204" pitchFamily="18" charset="0"/>
                            <a:cs typeface="Times New Roman" pitchFamily="18" charset="0"/>
                          </a:rPr>
                        </m:ctrlPr>
                      </m:dPr>
                      <m:e>
                        <m:r>
                          <a:rPr lang="en-GB" altLang="en-US" sz="2400" i="1" kern="0" dirty="0">
                            <a:solidFill>
                              <a:srgbClr val="006633"/>
                            </a:solidFill>
                            <a:latin typeface="Cambria Math" panose="02040503050406030204" pitchFamily="18" charset="0"/>
                            <a:cs typeface="Times New Roman" pitchFamily="18" charset="0"/>
                          </a:rPr>
                          <m:t>𝑥</m:t>
                        </m:r>
                        <m:r>
                          <a:rPr lang="en-US" altLang="en-US" sz="2400" i="1" kern="0" dirty="0">
                            <a:solidFill>
                              <a:srgbClr val="006633"/>
                            </a:solidFill>
                            <a:latin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e>
                    </m:d>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endParaRPr lang="en-GB" altLang="en-US" sz="2400" i="1" kern="0">
                  <a:solidFill>
                    <a:srgbClr val="006633"/>
                  </a:solidFill>
                  <a:latin typeface="Times New Roman" pitchFamily="18" charset="0"/>
                  <a:cs typeface="Times New Roman" pitchFamily="18" charset="0"/>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Second-preimage resistance (SPR): </a:t>
                </a:r>
                <a:r>
                  <a:rPr lang="en-GB" altLang="en-US" sz="2400" kern="0"/>
                  <a:t>hard to find collision with </a:t>
                </a:r>
                <a:r>
                  <a:rPr lang="en-GB" altLang="en-US" sz="2400" u="sng" kern="0"/>
                  <a:t>random</a:t>
                </a:r>
                <a:r>
                  <a:rPr lang="en-GB" altLang="en-US" sz="2400" kern="0"/>
                  <a:t>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oMath>
                </a14:m>
                <a:r>
                  <a:rPr lang="en-GB" altLang="en-US" sz="2400" kern="0"/>
                  <a:t>,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endParaRPr lang="en-GB" altLang="en-US" sz="2400" kern="0">
                  <a:solidFill>
                    <a:srgbClr val="0000FF"/>
                  </a:solidFill>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379412" y="2978459"/>
                <a:ext cx="8432894" cy="3130730"/>
              </a:xfrm>
              <a:prstGeom prst="rect">
                <a:avLst/>
              </a:prstGeom>
              <a:blipFill>
                <a:blip r:embed="rId6"/>
                <a:stretch>
                  <a:fillRect t="-1170" b="-27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7772400" cy="7953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b="1" kern="0">
                <a:solidFill>
                  <a:srgbClr val="FF00FF"/>
                </a:solidFill>
              </a:rPr>
              <a:t>One-Way Function (OWF)</a:t>
            </a:r>
          </a:p>
        </p:txBody>
      </p:sp>
      <mc:AlternateContent xmlns:mc="http://schemas.openxmlformats.org/markup-compatibility/2006" xmlns:a14="http://schemas.microsoft.com/office/drawing/2010/main">
        <mc:Choice Requires="a14">
          <p:sp>
            <p:nvSpPr>
              <p:cNvPr id="13" name="TextBox 12"/>
              <p:cNvSpPr txBox="1"/>
              <p:nvPr/>
            </p:nvSpPr>
            <p:spPr>
              <a:xfrm>
                <a:off x="3377759" y="1735560"/>
                <a:ext cx="533095"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377759" y="1735560"/>
                <a:ext cx="53309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5437" y="2196687"/>
                <a:ext cx="585417"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25437" y="2196687"/>
                <a:ext cx="58541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599503" y="2085809"/>
                <a:ext cx="152080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i="1" dirty="0">
                          <a:latin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r>
                        <a:rPr lang="en-US" sz="1600" i="1" dirty="0">
                          <a:latin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𝑥</m:t>
                          </m:r>
                        </m:e>
                        <m:sup>
                          <m:r>
                            <a:rPr lang="en-US" sz="1600" i="1" dirty="0">
                              <a:latin typeface="Cambria Math" panose="02040503050406030204" pitchFamily="18" charset="0"/>
                              <a:cs typeface="Arial" pitchFamily="34" charset="0"/>
                            </a:rPr>
                            <m:t>′</m:t>
                          </m:r>
                        </m:sup>
                      </m:sSup>
                      <m:r>
                        <a:rPr lang="en-US" sz="1600" i="1" dirty="0">
                          <a:latin typeface="Cambria Math" panose="02040503050406030204" pitchFamily="18" charset="0"/>
                          <a:cs typeface="Arial" pitchFamily="34" charset="0"/>
                        </a:rPr>
                        <m:t>)</m:t>
                      </m:r>
                    </m:oMath>
                  </m:oMathPara>
                </a14:m>
                <a:endParaRPr lang="en-US" sz="1600">
                  <a:latin typeface="Arial" pitchFamily="34" charset="0"/>
                  <a:cs typeface="Arial"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599503" y="2085809"/>
                <a:ext cx="1520801" cy="338554"/>
              </a:xfrm>
              <a:prstGeom prst="rect">
                <a:avLst/>
              </a:prstGeom>
              <a:blipFill>
                <a:blip r:embed="rId9"/>
                <a:stretch>
                  <a:fillRect b="-10714"/>
                </a:stretch>
              </a:blipFill>
            </p:spPr>
            <p:txBody>
              <a:bodyPr/>
              <a:lstStyle/>
              <a:p>
                <a:r>
                  <a:rPr lang="en-US">
                    <a:noFill/>
                  </a:rPr>
                  <a:t> </a:t>
                </a:r>
              </a:p>
            </p:txBody>
          </p:sp>
        </mc:Fallback>
      </mc:AlternateContent>
      <p:cxnSp>
        <p:nvCxnSpPr>
          <p:cNvPr id="16" name="Straight Arrow Connector 15"/>
          <p:cNvCxnSpPr/>
          <p:nvPr/>
        </p:nvCxnSpPr>
        <p:spPr bwMode="auto">
          <a:xfrm>
            <a:off x="3774143" y="1936376"/>
            <a:ext cx="2967318" cy="331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V="1">
            <a:off x="3774143" y="2268071"/>
            <a:ext cx="2967318" cy="1147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8" name="TextBox 17"/>
              <p:cNvSpPr txBox="1"/>
              <p:nvPr/>
            </p:nvSpPr>
            <p:spPr>
              <a:xfrm>
                <a:off x="4411496" y="1170142"/>
                <a:ext cx="2048959" cy="369332"/>
              </a:xfrm>
              <a:prstGeom prst="rect">
                <a:avLst/>
              </a:prstGeom>
              <a:noFill/>
            </p:spPr>
            <p:txBody>
              <a:bodyPr wrap="none" rtlCol="0">
                <a:spAutoFit/>
              </a:bodyPr>
              <a:lstStyle/>
              <a:p>
                <a:r>
                  <a:rPr lang="en-US"/>
                  <a:t>Hash function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endParaRPr lang="en-US"/>
              </a:p>
            </p:txBody>
          </p:sp>
        </mc:Choice>
        <mc:Fallback xmlns="">
          <p:sp>
            <p:nvSpPr>
              <p:cNvPr id="18" name="TextBox 17"/>
              <p:cNvSpPr txBox="1">
                <a:spLocks noRot="1" noChangeAspect="1" noMove="1" noResize="1" noEditPoints="1" noAdjustHandles="1" noChangeArrowheads="1" noChangeShapeType="1" noTextEdit="1"/>
              </p:cNvSpPr>
              <p:nvPr/>
            </p:nvSpPr>
            <p:spPr>
              <a:xfrm>
                <a:off x="4411496" y="1170142"/>
                <a:ext cx="2048959" cy="369332"/>
              </a:xfrm>
              <a:prstGeom prst="rect">
                <a:avLst/>
              </a:prstGeom>
              <a:blipFill>
                <a:blip r:embed="rId10"/>
                <a:stretch>
                  <a:fillRect l="-2679" t="-9836" b="-24590"/>
                </a:stretch>
              </a:blipFill>
            </p:spPr>
            <p:txBody>
              <a:bodyPr/>
              <a:lstStyle/>
              <a:p>
                <a:r>
                  <a:rPr lang="en-US">
                    <a:noFill/>
                  </a:rPr>
                  <a:t> </a:t>
                </a:r>
              </a:p>
            </p:txBody>
          </p:sp>
        </mc:Fallback>
      </mc:AlternateContent>
      <p:sp>
        <p:nvSpPr>
          <p:cNvPr id="19" name="Right Arrow 18"/>
          <p:cNvSpPr/>
          <p:nvPr/>
        </p:nvSpPr>
        <p:spPr bwMode="auto">
          <a:xfrm flipH="1">
            <a:off x="4761122" y="2365754"/>
            <a:ext cx="1344706" cy="56587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Hard</a:t>
            </a:r>
          </a:p>
        </p:txBody>
      </p:sp>
      <p:sp>
        <p:nvSpPr>
          <p:cNvPr id="20" name="Rounded Rectangle 19"/>
          <p:cNvSpPr/>
          <p:nvPr/>
        </p:nvSpPr>
        <p:spPr bwMode="auto">
          <a:xfrm>
            <a:off x="702192" y="1782390"/>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21" name="Down Arrow 20"/>
          <p:cNvSpPr/>
          <p:nvPr/>
        </p:nvSpPr>
        <p:spPr bwMode="auto">
          <a:xfrm>
            <a:off x="1177322" y="2209524"/>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2" name="Rectangle 21"/>
              <p:cNvSpPr/>
              <p:nvPr/>
            </p:nvSpPr>
            <p:spPr bwMode="auto">
              <a:xfrm>
                <a:off x="742488" y="2410788"/>
                <a:ext cx="1219290"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 xmlns:m="http://schemas.openxmlformats.org/officeDocument/2006/math">
                    <m:r>
                      <a:rPr lang="en-GB" altLang="en-US" sz="2400" i="1" kern="0" dirty="0" smtClean="0">
                        <a:solidFill>
                          <a:srgbClr val="006633"/>
                        </a:solidFill>
                        <a:latin typeface="Cambria Math" panose="02040503050406030204" pitchFamily="18" charset="0"/>
                        <a:cs typeface="Times New Roman" pitchFamily="18" charset="0"/>
                      </a:rPr>
                      <m:t>𝑥</m:t>
                    </m:r>
                    <m:r>
                      <a:rPr lang="en-GB" altLang="en-US" sz="2400" i="1" kern="0" dirty="0" smtClean="0">
                        <a:solidFill>
                          <a:srgbClr val="006633"/>
                        </a:solidFill>
                        <a:latin typeface="Cambria Math" panose="02040503050406030204" pitchFamily="18" charset="0"/>
                        <a:cs typeface="Times New Roman" pitchFamily="18" charset="0"/>
                      </a:rPr>
                      <m:t>’</m:t>
                    </m:r>
                  </m:oMath>
                </a14:m>
                <a:r>
                  <a:rPr lang="en-GB" altLang="en-US" sz="2400" i="1" kern="0">
                    <a:solidFill>
                      <a:srgbClr val="006633"/>
                    </a:solidFill>
                    <a:latin typeface="Times New Roman" pitchFamily="18" charset="0"/>
                    <a:cs typeface="Times New Roman" pitchFamily="18" charset="0"/>
                  </a:rPr>
                  <a:t> </a:t>
                </a:r>
                <a:r>
                  <a:rPr lang="en-GB" altLang="en-US" sz="2000" kern="0">
                    <a:cs typeface="Times New Roman" pitchFamily="18" charset="0"/>
                  </a:rPr>
                  <a:t>(or </a:t>
                </a:r>
                <a14:m>
                  <m:oMath xmlns:m="http://schemas.openxmlformats.org/officeDocument/2006/math">
                    <m:r>
                      <a:rPr lang="en-GB" altLang="en-US" sz="2000" i="1" kern="0" dirty="0">
                        <a:latin typeface="Cambria Math" panose="02040503050406030204" pitchFamily="18" charset="0"/>
                        <a:cs typeface="Times New Roman" pitchFamily="18" charset="0"/>
                      </a:rPr>
                      <m:t>𝑥</m:t>
                    </m:r>
                  </m:oMath>
                </a14:m>
                <a:r>
                  <a:rPr lang="en-GB" altLang="en-US" sz="2000" kern="0"/>
                  <a:t>)</a:t>
                </a:r>
              </a:p>
            </p:txBody>
          </p:sp>
        </mc:Choice>
        <mc:Fallback xmlns="">
          <p:sp>
            <p:nvSpPr>
              <p:cNvPr id="22" name="Rectangle 21"/>
              <p:cNvSpPr>
                <a:spLocks noRot="1" noChangeAspect="1" noMove="1" noResize="1" noEditPoints="1" noAdjustHandles="1" noChangeArrowheads="1" noChangeShapeType="1" noTextEdit="1"/>
              </p:cNvSpPr>
              <p:nvPr/>
            </p:nvSpPr>
            <p:spPr bwMode="auto">
              <a:xfrm>
                <a:off x="742488" y="2410788"/>
                <a:ext cx="1219290" cy="339046"/>
              </a:xfrm>
              <a:prstGeom prst="rect">
                <a:avLst/>
              </a:prstGeom>
              <a:blipFill>
                <a:blip r:embed="rId11"/>
                <a:stretch>
                  <a:fillRect l="-990" t="-10345" b="-4310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bwMode="auto">
              <a:xfrm>
                <a:off x="484004" y="1200428"/>
                <a:ext cx="1736259"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 xmlns:m="http://schemas.openxmlformats.org/officeDocument/2006/math">
                    <m:r>
                      <a:rPr lang="en-US" i="1" dirty="0">
                        <a:latin typeface="Cambria Math" panose="02040503050406030204" pitchFamily="18" charset="0"/>
                        <a:cs typeface="Arial" pitchFamily="34" charset="0"/>
                      </a:rPr>
                      <m:t>h</m:t>
                    </m:r>
                    <m:d>
                      <m:dPr>
                        <m:ctrlPr>
                          <a:rPr lang="en-US" i="1" dirty="0">
                            <a:latin typeface="Cambria Math" panose="02040503050406030204" pitchFamily="18" charset="0"/>
                            <a:cs typeface="Arial" pitchFamily="34" charset="0"/>
                          </a:rPr>
                        </m:ctrlPr>
                      </m:dPr>
                      <m:e>
                        <m:r>
                          <a:rPr lang="en-US" i="1" dirty="0">
                            <a:latin typeface="Cambria Math" panose="02040503050406030204" pitchFamily="18" charset="0"/>
                            <a:cs typeface="Arial" pitchFamily="34" charset="0"/>
                          </a:rPr>
                          <m:t>𝑥</m:t>
                        </m:r>
                      </m:e>
                    </m:d>
                  </m:oMath>
                </a14:m>
                <a:r>
                  <a:rPr lang="en-GB" altLang="en-US" kern="0">
                    <a:solidFill>
                      <a:schemeClr val="tx1"/>
                    </a:solidFill>
                    <a:cs typeface="Times New Roman" pitchFamily="18" charset="0"/>
                  </a:rPr>
                  <a:t> </a:t>
                </a:r>
                <a:r>
                  <a:rPr lang="en-GB" altLang="en-US" sz="1600" kern="0">
                    <a:solidFill>
                      <a:schemeClr val="tx1"/>
                    </a:solidFill>
                    <a:cs typeface="Times New Roman" pitchFamily="18" charset="0"/>
                  </a:rPr>
                  <a:t>(random </a:t>
                </a:r>
                <a14:m>
                  <m:oMath xmlns:m="http://schemas.openxmlformats.org/officeDocument/2006/math">
                    <m:r>
                      <a:rPr lang="en-GB" altLang="en-US" sz="1600" i="1" kern="0" dirty="0">
                        <a:solidFill>
                          <a:schemeClr val="tx1"/>
                        </a:solidFill>
                        <a:latin typeface="Cambria Math" panose="02040503050406030204" pitchFamily="18" charset="0"/>
                        <a:cs typeface="Times New Roman" pitchFamily="18" charset="0"/>
                      </a:rPr>
                      <m:t>𝑥</m:t>
                    </m:r>
                  </m:oMath>
                </a14:m>
                <a:r>
                  <a:rPr lang="en-GB" altLang="en-US" kern="0"/>
                  <a:t>)</a:t>
                </a:r>
              </a:p>
            </p:txBody>
          </p:sp>
        </mc:Choice>
        <mc:Fallback xmlns="">
          <p:sp>
            <p:nvSpPr>
              <p:cNvPr id="23" name="Rectangle 22"/>
              <p:cNvSpPr>
                <a:spLocks noRot="1" noChangeAspect="1" noMove="1" noResize="1" noEditPoints="1" noAdjustHandles="1" noChangeArrowheads="1" noChangeShapeType="1" noTextEdit="1"/>
              </p:cNvSpPr>
              <p:nvPr/>
            </p:nvSpPr>
            <p:spPr bwMode="auto">
              <a:xfrm>
                <a:off x="484004" y="1200428"/>
                <a:ext cx="1736259" cy="339046"/>
              </a:xfrm>
              <a:prstGeom prst="rect">
                <a:avLst/>
              </a:prstGeom>
              <a:blipFill>
                <a:blip r:embed="rId12"/>
                <a:stretch>
                  <a:fillRect t="-12069" r="-1045" b="-29310"/>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24" name="Down Arrow 23"/>
          <p:cNvSpPr/>
          <p:nvPr/>
        </p:nvSpPr>
        <p:spPr bwMode="auto">
          <a:xfrm>
            <a:off x="1177322" y="1599908"/>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4815331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 calcmode="lin" valueType="num">
                                      <p:cBhvr additive="base">
                                        <p:cTn id="1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Exercise</a:t>
            </a:r>
          </a:p>
        </p:txBody>
      </p:sp>
      <p:sp>
        <p:nvSpPr>
          <p:cNvPr id="5" name="Content Placeholder 4"/>
          <p:cNvSpPr>
            <a:spLocks noGrp="1"/>
          </p:cNvSpPr>
          <p:nvPr>
            <p:ph idx="1"/>
          </p:nvPr>
        </p:nvSpPr>
        <p:spPr/>
        <p:txBody>
          <a:bodyPr/>
          <a:lstStyle/>
          <a:p>
            <a:r>
              <a:rPr lang="en-US"/>
              <a:t>Let be </a:t>
            </a:r>
            <a:r>
              <a:rPr lang="en-GB" altLang="en-US" sz="3200" i="1">
                <a:solidFill>
                  <a:srgbClr val="006633"/>
                </a:solidFill>
                <a:latin typeface="Times New Roman" pitchFamily="18" charset="0"/>
                <a:cs typeface="Times New Roman" pitchFamily="18" charset="0"/>
              </a:rPr>
              <a:t>h</a:t>
            </a:r>
            <a:r>
              <a:rPr lang="en-GB" altLang="en-US" sz="3200" i="1" baseline="-25000">
                <a:solidFill>
                  <a:srgbClr val="006633"/>
                </a:solidFill>
                <a:latin typeface="Times New Roman" pitchFamily="18" charset="0"/>
                <a:cs typeface="Times New Roman" pitchFamily="18" charset="0"/>
              </a:rPr>
              <a:t>1</a:t>
            </a:r>
            <a:r>
              <a:rPr lang="en-GB" altLang="en-US" sz="3200" i="1">
                <a:solidFill>
                  <a:srgbClr val="006633"/>
                </a:solidFill>
                <a:latin typeface="Times New Roman" pitchFamily="18" charset="0"/>
                <a:cs typeface="Times New Roman" pitchFamily="18" charset="0"/>
              </a:rPr>
              <a:t>, h</a:t>
            </a:r>
            <a:r>
              <a:rPr lang="en-GB" altLang="en-US" sz="3200" i="1" baseline="-25000">
                <a:solidFill>
                  <a:srgbClr val="006633"/>
                </a:solidFill>
                <a:latin typeface="Times New Roman" pitchFamily="18" charset="0"/>
                <a:cs typeface="Times New Roman" pitchFamily="18" charset="0"/>
              </a:rPr>
              <a:t>2</a:t>
            </a:r>
            <a:r>
              <a:rPr lang="en-US"/>
              <a:t> be </a:t>
            </a:r>
            <a:r>
              <a:rPr lang="en-US" u="sng"/>
              <a:t>both</a:t>
            </a:r>
            <a:r>
              <a:rPr lang="en-US"/>
              <a:t> CRHF and OWF</a:t>
            </a:r>
          </a:p>
          <a:p>
            <a:r>
              <a:rPr lang="en-US"/>
              <a:t>Use them to construct:</a:t>
            </a:r>
          </a:p>
          <a:p>
            <a:pPr lvl="1"/>
            <a:r>
              <a:rPr lang="en-GB" altLang="en-US" sz="2800" i="1" err="1">
                <a:solidFill>
                  <a:srgbClr val="006633"/>
                </a:solidFill>
                <a:latin typeface="Times New Roman" pitchFamily="18" charset="0"/>
                <a:cs typeface="Times New Roman" pitchFamily="18" charset="0"/>
              </a:rPr>
              <a:t>h</a:t>
            </a:r>
            <a:r>
              <a:rPr lang="en-GB" altLang="en-US" sz="2800" i="1" baseline="-25000" err="1">
                <a:solidFill>
                  <a:srgbClr val="006633"/>
                </a:solidFill>
                <a:latin typeface="Times New Roman" pitchFamily="18" charset="0"/>
                <a:cs typeface="Times New Roman" pitchFamily="18" charset="0"/>
              </a:rPr>
              <a:t>CRHF</a:t>
            </a:r>
            <a:r>
              <a:rPr lang="en-US"/>
              <a:t> - CRHF but </a:t>
            </a:r>
            <a:r>
              <a:rPr lang="en-US" u="sng"/>
              <a:t>not</a:t>
            </a:r>
            <a:r>
              <a:rPr lang="en-US"/>
              <a:t> OWF</a:t>
            </a:r>
          </a:p>
          <a:p>
            <a:pPr lvl="1"/>
            <a:r>
              <a:rPr lang="en-GB" altLang="en-US" sz="2800" i="1" err="1">
                <a:solidFill>
                  <a:srgbClr val="006633"/>
                </a:solidFill>
                <a:latin typeface="Times New Roman" pitchFamily="18" charset="0"/>
                <a:cs typeface="Times New Roman" pitchFamily="18" charset="0"/>
              </a:rPr>
              <a:t>h</a:t>
            </a:r>
            <a:r>
              <a:rPr lang="en-GB" altLang="en-US" sz="2800" i="1" baseline="-25000" err="1">
                <a:solidFill>
                  <a:srgbClr val="006633"/>
                </a:solidFill>
                <a:latin typeface="Times New Roman" pitchFamily="18" charset="0"/>
                <a:cs typeface="Times New Roman" pitchFamily="18" charset="0"/>
              </a:rPr>
              <a:t>OWF</a:t>
            </a:r>
            <a:r>
              <a:rPr lang="en-US"/>
              <a:t>  - OWF but not CRHF</a:t>
            </a:r>
          </a:p>
          <a:p>
            <a:r>
              <a:rPr lang="en-US"/>
              <a:t>Solution:</a:t>
            </a:r>
          </a:p>
          <a:p>
            <a:pPr lvl="1"/>
            <a:r>
              <a:rPr lang="en-GB" altLang="en-US" sz="2800" i="1" err="1">
                <a:solidFill>
                  <a:srgbClr val="006633"/>
                </a:solidFill>
                <a:latin typeface="Times New Roman" pitchFamily="18" charset="0"/>
                <a:cs typeface="Times New Roman" pitchFamily="18" charset="0"/>
              </a:rPr>
              <a:t>h</a:t>
            </a:r>
            <a:r>
              <a:rPr lang="en-GB" altLang="en-US" sz="2800" i="1" baseline="-25000" err="1">
                <a:solidFill>
                  <a:srgbClr val="006633"/>
                </a:solidFill>
                <a:latin typeface="Times New Roman" pitchFamily="18" charset="0"/>
                <a:cs typeface="Times New Roman" pitchFamily="18" charset="0"/>
              </a:rPr>
              <a:t>CRHF</a:t>
            </a:r>
            <a:r>
              <a:rPr lang="en-GB" altLang="en-US" sz="2800" i="1">
                <a:solidFill>
                  <a:srgbClr val="006633"/>
                </a:solidFill>
                <a:latin typeface="Times New Roman" pitchFamily="18" charset="0"/>
                <a:cs typeface="Times New Roman" pitchFamily="18" charset="0"/>
              </a:rPr>
              <a:t> =</a:t>
            </a:r>
            <a:endParaRPr lang="en-US"/>
          </a:p>
          <a:p>
            <a:pPr lvl="1"/>
            <a:r>
              <a:rPr lang="en-GB" altLang="en-US" sz="2800" i="1" err="1">
                <a:solidFill>
                  <a:srgbClr val="006633"/>
                </a:solidFill>
                <a:latin typeface="Times New Roman" pitchFamily="18" charset="0"/>
                <a:cs typeface="Times New Roman" pitchFamily="18" charset="0"/>
              </a:rPr>
              <a:t>h</a:t>
            </a:r>
            <a:r>
              <a:rPr lang="en-GB" altLang="en-US" sz="2800" i="1" baseline="-25000" err="1">
                <a:solidFill>
                  <a:srgbClr val="006633"/>
                </a:solidFill>
                <a:latin typeface="Times New Roman" pitchFamily="18" charset="0"/>
                <a:cs typeface="Times New Roman" pitchFamily="18" charset="0"/>
              </a:rPr>
              <a:t>OWF</a:t>
            </a:r>
            <a:r>
              <a:rPr lang="en-GB" altLang="en-US" sz="2800" i="1">
                <a:solidFill>
                  <a:srgbClr val="006633"/>
                </a:solidFill>
                <a:latin typeface="Times New Roman" pitchFamily="18" charset="0"/>
                <a:cs typeface="Times New Roman" pitchFamily="18" charset="0"/>
              </a:rPr>
              <a:t> =</a:t>
            </a:r>
            <a:endParaRPr lang="en-US"/>
          </a:p>
          <a:p>
            <a:pPr marL="344487" lvl="1" indent="0">
              <a:buNone/>
            </a:pPr>
            <a:endParaRPr lang="en-US"/>
          </a:p>
        </p:txBody>
      </p:sp>
      <p:sp>
        <p:nvSpPr>
          <p:cNvPr id="2" name="Date Placeholder 1"/>
          <p:cNvSpPr>
            <a:spLocks noGrp="1"/>
          </p:cNvSpPr>
          <p:nvPr>
            <p:ph type="dt" sz="half" idx="10"/>
          </p:nvPr>
        </p:nvSpPr>
        <p:spPr/>
        <p:txBody>
          <a:bodyPr/>
          <a:lstStyle/>
          <a:p>
            <a:pPr>
              <a:defRPr/>
            </a:pPr>
            <a:fld id="{B97A66FA-166B-454F-AF3E-C6BD5A86277D}" type="datetime1">
              <a:rPr lang="en-US" smtClean="0"/>
              <a:pPr>
                <a:defRPr/>
              </a:pPr>
              <a:t>2/11/2020</a:t>
            </a:fld>
            <a:endParaRPr lang="en-US" altLang="en-US"/>
          </a:p>
        </p:txBody>
      </p:sp>
      <p:sp>
        <p:nvSpPr>
          <p:cNvPr id="3" name="Slide Number Placeholder 2"/>
          <p:cNvSpPr>
            <a:spLocks noGrp="1"/>
          </p:cNvSpPr>
          <p:nvPr>
            <p:ph type="sldNum" sz="quarter" idx="12"/>
          </p:nvPr>
        </p:nvSpPr>
        <p:spPr/>
        <p:txBody>
          <a:bodyPr/>
          <a:lstStyle/>
          <a:p>
            <a:pPr>
              <a:defRPr/>
            </a:pPr>
            <a:fld id="{82DA6FC6-FE3D-4F44-AA45-B28E60E0E1EC}" type="slidenum">
              <a:rPr lang="he-IL" altLang="en-US" smtClean="0"/>
              <a:pPr>
                <a:defRPr/>
              </a:pPr>
              <a:t>48</a:t>
            </a:fld>
            <a:endParaRPr lang="en-US" altLang="en-US"/>
          </a:p>
        </p:txBody>
      </p:sp>
    </p:spTree>
    <p:extLst>
      <p:ext uri="{BB962C8B-B14F-4D97-AF65-F5344CB8AC3E}">
        <p14:creationId xmlns:p14="http://schemas.microsoft.com/office/powerpoint/2010/main" val="8710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Exercise</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149350"/>
                <a:ext cx="8686800" cy="4981575"/>
              </a:xfrm>
            </p:spPr>
            <p:txBody>
              <a:bodyPr/>
              <a:lstStyle/>
              <a:p>
                <a:r>
                  <a:rPr lang="en-US"/>
                  <a:t>Let be </a:t>
                </a:r>
                <a:r>
                  <a:rPr lang="en-GB" altLang="en-US" sz="3200" i="1">
                    <a:solidFill>
                      <a:srgbClr val="006633"/>
                    </a:solidFill>
                    <a:latin typeface="Times New Roman" pitchFamily="18" charset="0"/>
                    <a:cs typeface="Times New Roman" pitchFamily="18" charset="0"/>
                  </a:rPr>
                  <a:t>h</a:t>
                </a:r>
                <a:r>
                  <a:rPr lang="en-GB" altLang="en-US" sz="3200" i="1" baseline="-25000">
                    <a:solidFill>
                      <a:srgbClr val="006633"/>
                    </a:solidFill>
                    <a:latin typeface="Times New Roman" pitchFamily="18" charset="0"/>
                    <a:cs typeface="Times New Roman" pitchFamily="18" charset="0"/>
                  </a:rPr>
                  <a:t>1</a:t>
                </a:r>
                <a:r>
                  <a:rPr lang="en-GB" altLang="en-US" sz="3200" i="1">
                    <a:solidFill>
                      <a:srgbClr val="006633"/>
                    </a:solidFill>
                    <a:latin typeface="Times New Roman" pitchFamily="18" charset="0"/>
                    <a:cs typeface="Times New Roman" pitchFamily="18" charset="0"/>
                  </a:rPr>
                  <a:t>, h</a:t>
                </a:r>
                <a:r>
                  <a:rPr lang="en-GB" altLang="en-US" sz="3200" i="1" baseline="-25000">
                    <a:solidFill>
                      <a:srgbClr val="006633"/>
                    </a:solidFill>
                    <a:latin typeface="Times New Roman" pitchFamily="18" charset="0"/>
                    <a:cs typeface="Times New Roman" pitchFamily="18" charset="0"/>
                  </a:rPr>
                  <a:t>2</a:t>
                </a:r>
                <a:r>
                  <a:rPr lang="en-US"/>
                  <a:t> be </a:t>
                </a:r>
                <a:r>
                  <a:rPr lang="en-US" u="sng"/>
                  <a:t>both</a:t>
                </a:r>
                <a:r>
                  <a:rPr lang="en-US"/>
                  <a:t> CRHF and OWF</a:t>
                </a:r>
              </a:p>
              <a:p>
                <a:r>
                  <a:rPr lang="en-US"/>
                  <a:t>Use them to construct:</a:t>
                </a:r>
              </a:p>
              <a:p>
                <a:pPr lvl="1"/>
                <a:r>
                  <a:rPr lang="en-GB" altLang="en-US" sz="2800" i="1" err="1">
                    <a:solidFill>
                      <a:srgbClr val="006633"/>
                    </a:solidFill>
                    <a:latin typeface="Times New Roman" pitchFamily="18" charset="0"/>
                    <a:cs typeface="Times New Roman" pitchFamily="18" charset="0"/>
                  </a:rPr>
                  <a:t>h</a:t>
                </a:r>
                <a:r>
                  <a:rPr lang="en-GB" altLang="en-US" sz="2800" i="1" baseline="-25000" err="1">
                    <a:solidFill>
                      <a:srgbClr val="006633"/>
                    </a:solidFill>
                    <a:latin typeface="Times New Roman" pitchFamily="18" charset="0"/>
                    <a:cs typeface="Times New Roman" pitchFamily="18" charset="0"/>
                  </a:rPr>
                  <a:t>CRHF</a:t>
                </a:r>
                <a:r>
                  <a:rPr lang="en-US"/>
                  <a:t> - CRHF but </a:t>
                </a:r>
                <a:r>
                  <a:rPr lang="en-US" u="sng"/>
                  <a:t>not</a:t>
                </a:r>
                <a:r>
                  <a:rPr lang="en-US"/>
                  <a:t> OWF</a:t>
                </a:r>
              </a:p>
              <a:p>
                <a:pPr lvl="1"/>
                <a:r>
                  <a:rPr lang="en-GB" altLang="en-US" sz="2800" i="1" err="1">
                    <a:solidFill>
                      <a:srgbClr val="006633"/>
                    </a:solidFill>
                    <a:latin typeface="Times New Roman" pitchFamily="18" charset="0"/>
                    <a:cs typeface="Times New Roman" pitchFamily="18" charset="0"/>
                  </a:rPr>
                  <a:t>h</a:t>
                </a:r>
                <a:r>
                  <a:rPr lang="en-GB" altLang="en-US" sz="2800" i="1" baseline="-25000" err="1">
                    <a:solidFill>
                      <a:srgbClr val="006633"/>
                    </a:solidFill>
                    <a:latin typeface="Times New Roman" pitchFamily="18" charset="0"/>
                    <a:cs typeface="Times New Roman" pitchFamily="18" charset="0"/>
                  </a:rPr>
                  <a:t>OWF</a:t>
                </a:r>
                <a:r>
                  <a:rPr lang="en-US"/>
                  <a:t>  - OWF but not CRHF</a:t>
                </a:r>
              </a:p>
              <a:p>
                <a:r>
                  <a:rPr lang="en-US"/>
                  <a:t>One possible solution:</a:t>
                </a:r>
              </a:p>
              <a:p>
                <a:pPr lvl="1"/>
                <a:r>
                  <a:rPr lang="en-GB" altLang="en-US" sz="2800" i="1" err="1">
                    <a:solidFill>
                      <a:srgbClr val="006633"/>
                    </a:solidFill>
                    <a:latin typeface="Times New Roman" pitchFamily="18" charset="0"/>
                    <a:cs typeface="Times New Roman" pitchFamily="18" charset="0"/>
                  </a:rPr>
                  <a:t>h</a:t>
                </a:r>
                <a:r>
                  <a:rPr lang="en-GB" altLang="en-US" sz="2800" i="1" baseline="-25000" err="1">
                    <a:solidFill>
                      <a:srgbClr val="006633"/>
                    </a:solidFill>
                    <a:latin typeface="Times New Roman" pitchFamily="18" charset="0"/>
                    <a:cs typeface="Times New Roman" pitchFamily="18" charset="0"/>
                  </a:rPr>
                  <a:t>CRHF</a:t>
                </a:r>
                <a:r>
                  <a:rPr lang="en-GB" altLang="en-US" sz="2800" i="1">
                    <a:solidFill>
                      <a:srgbClr val="006633"/>
                    </a:solidFill>
                    <a:latin typeface="Times New Roman" pitchFamily="18" charset="0"/>
                    <a:cs typeface="Times New Roman" pitchFamily="18" charset="0"/>
                  </a:rPr>
                  <a:t> (m)= {1||m if |m|=n,  0||h</a:t>
                </a:r>
                <a:r>
                  <a:rPr lang="en-GB" altLang="en-US" sz="2800" i="1" baseline="-25000">
                    <a:solidFill>
                      <a:srgbClr val="006633"/>
                    </a:solidFill>
                    <a:latin typeface="Times New Roman" pitchFamily="18" charset="0"/>
                    <a:cs typeface="Times New Roman" pitchFamily="18" charset="0"/>
                  </a:rPr>
                  <a:t>1</a:t>
                </a:r>
                <a:r>
                  <a:rPr lang="en-GB" altLang="en-US" sz="2800" i="1">
                    <a:solidFill>
                      <a:srgbClr val="006633"/>
                    </a:solidFill>
                    <a:latin typeface="Times New Roman" pitchFamily="18" charset="0"/>
                    <a:cs typeface="Times New Roman" pitchFamily="18" charset="0"/>
                  </a:rPr>
                  <a:t>(m) otherwise }</a:t>
                </a:r>
                <a:endParaRPr lang="en-US"/>
              </a:p>
              <a:p>
                <a:pPr lvl="1"/>
                <a14:m>
                  <m:oMath xmlns:m="http://schemas.openxmlformats.org/officeDocument/2006/math">
                    <m:sSub>
                      <m:sSubPr>
                        <m:ctrlPr>
                          <a:rPr lang="en-GB" altLang="en-US" sz="2800" i="1" smtClean="0">
                            <a:solidFill>
                              <a:srgbClr val="006633"/>
                            </a:solidFill>
                            <a:latin typeface="Cambria Math" panose="02040503050406030204" pitchFamily="18" charset="0"/>
                            <a:cs typeface="Times New Roman" pitchFamily="18" charset="0"/>
                            <a:sym typeface="Symbol" panose="05050102010706020507" pitchFamily="18" charset="2"/>
                          </a:rPr>
                        </m:ctrlPr>
                      </m:sSubPr>
                      <m:e>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h</m:t>
                        </m:r>
                      </m:e>
                      <m:sub>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𝑂𝑊𝐹</m:t>
                        </m:r>
                      </m:sub>
                    </m:sSub>
                    <m:d>
                      <m:dPr>
                        <m:ctrlPr>
                          <a:rPr lang="en-GB" altLang="en-US" sz="2800" i="1" smtClean="0">
                            <a:solidFill>
                              <a:srgbClr val="006633"/>
                            </a:solidFill>
                            <a:latin typeface="Cambria Math" panose="02040503050406030204" pitchFamily="18" charset="0"/>
                            <a:cs typeface="Times New Roman" pitchFamily="18" charset="0"/>
                            <a:sym typeface="Symbol" panose="05050102010706020507" pitchFamily="18" charset="2"/>
                          </a:rPr>
                        </m:ctrlPr>
                      </m:dPr>
                      <m:e>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𝑚</m:t>
                        </m:r>
                      </m:e>
                    </m:d>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m:t>
                    </m:r>
                    <m:d>
                      <m:dPr>
                        <m:begChr m:val="{"/>
                        <m:endChr m:val=""/>
                        <m:ctrlP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ctrlPr>
                      </m:dPr>
                      <m:e>
                        <m:eqArr>
                          <m:eqArrPr>
                            <m:ctrlP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ctrlPr>
                          </m:eqArrPr>
                          <m:e>
                            <m:sSub>
                              <m:sSubPr>
                                <m:ctrlP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ctrlPr>
                              </m:sSubPr>
                              <m:e>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h</m:t>
                                </m:r>
                              </m:e>
                              <m:sub>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1</m:t>
                                </m:r>
                              </m:sub>
                            </m:sSub>
                            <m:d>
                              <m:dPr>
                                <m:ctrlP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ctrlPr>
                              </m:dPr>
                              <m:e>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𝑚</m:t>
                                </m:r>
                              </m:e>
                            </m:d>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 </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𝑖𝑓</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 </m:t>
                            </m:r>
                            <m:d>
                              <m:dPr>
                                <m:begChr m:val="|"/>
                                <m:endChr m:val="|"/>
                                <m:ctrlP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ctrlPr>
                              </m:dPr>
                              <m:e>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𝑚</m:t>
                                </m:r>
                              </m:e>
                            </m:d>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𝑛</m:t>
                            </m:r>
                          </m:e>
                          <m:e>
                            <m:sSub>
                              <m:sSubPr>
                                <m:ctrlP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ctrlPr>
                              </m:sSubPr>
                              <m:e>
                                <m: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t>h</m:t>
                                </m:r>
                              </m:e>
                              <m:sub>
                                <m: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t>1</m:t>
                                </m:r>
                              </m:sub>
                            </m:sSub>
                            <m:d>
                              <m:dPr>
                                <m:ctrlPr>
                                  <a:rPr lang="en-US" altLang="en-US" sz="2800" i="1" smtClean="0">
                                    <a:solidFill>
                                      <a:srgbClr val="006633"/>
                                    </a:solidFill>
                                    <a:latin typeface="Cambria Math" panose="02040503050406030204" pitchFamily="18" charset="0"/>
                                    <a:cs typeface="Times New Roman" pitchFamily="18" charset="0"/>
                                    <a:sym typeface="Symbol" panose="05050102010706020507" pitchFamily="18" charset="2"/>
                                  </a:rPr>
                                </m:ctrlPr>
                              </m:dPr>
                              <m:e>
                                <m:sSub>
                                  <m:sSubPr>
                                    <m:ctrlP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ctrlPr>
                                  </m:sSubPr>
                                  <m:e>
                                    <m:sSub>
                                      <m:sSubPr>
                                        <m:ctrlPr>
                                          <a:rPr lang="en-US" altLang="en-US" sz="2800" i="1" smtClean="0">
                                            <a:solidFill>
                                              <a:srgbClr val="006633"/>
                                            </a:solidFill>
                                            <a:latin typeface="Cambria Math" panose="02040503050406030204" pitchFamily="18" charset="0"/>
                                            <a:cs typeface="Times New Roman" pitchFamily="18" charset="0"/>
                                            <a:sym typeface="Symbol" panose="05050102010706020507" pitchFamily="18" charset="2"/>
                                          </a:rPr>
                                        </m:ctrlPr>
                                      </m:sSubPr>
                                      <m:e>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𝑚</m:t>
                                        </m:r>
                                      </m:e>
                                      <m:sub>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1</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𝑛</m:t>
                                        </m:r>
                                      </m:sub>
                                    </m:sSub>
                                    <m:r>
                                      <a:rPr lang="en-US" altLang="en-US" sz="2800" b="0" i="1" smtClean="0">
                                        <a:solidFill>
                                          <a:srgbClr val="006633"/>
                                        </a:solidFill>
                                        <a:latin typeface="Cambria Math" panose="02040503050406030204" pitchFamily="18" charset="0"/>
                                        <a:ea typeface="Cambria Math" panose="02040503050406030204" pitchFamily="18" charset="0"/>
                                        <a:cs typeface="Times New Roman" pitchFamily="18" charset="0"/>
                                        <a:sym typeface="Symbol" panose="05050102010706020507" pitchFamily="18" charset="2"/>
                                      </a:rPr>
                                      <m:t>⨁</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h</m:t>
                                    </m:r>
                                  </m:e>
                                  <m:sub>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2</m:t>
                                    </m:r>
                                  </m:sub>
                                </m:sSub>
                                <m:d>
                                  <m:dPr>
                                    <m:ctrlP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ctrlPr>
                                  </m:dPr>
                                  <m:e>
                                    <m: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t>𝑚</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m:t>
                                    </m:r>
                                  </m:e>
                                </m:d>
                              </m:e>
                            </m:d>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 </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𝑖𝑓</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 </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𝑚</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m:t>
                            </m:r>
                            <m:sSub>
                              <m:sSubPr>
                                <m:ctrlP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ctrlPr>
                              </m:sSubPr>
                              <m:e>
                                <m: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t>𝑚</m:t>
                                </m:r>
                              </m:e>
                              <m:sub>
                                <m: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t>1</m:t>
                                </m:r>
                                <m: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t>..</m:t>
                                </m:r>
                                <m:r>
                                  <a:rPr lang="en-US" altLang="en-US" sz="2800" i="1">
                                    <a:solidFill>
                                      <a:srgbClr val="006633"/>
                                    </a:solidFill>
                                    <a:latin typeface="Cambria Math" panose="02040503050406030204" pitchFamily="18" charset="0"/>
                                    <a:cs typeface="Times New Roman" pitchFamily="18" charset="0"/>
                                    <a:sym typeface="Symbol" panose="05050102010706020507" pitchFamily="18" charset="2"/>
                                  </a:rPr>
                                  <m:t>𝑛</m:t>
                                </m:r>
                              </m:sub>
                            </m:sSub>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𝑚</m:t>
                            </m:r>
                            <m:r>
                              <a:rPr lang="en-US" altLang="en-US" sz="2800" b="0" i="1" smtClean="0">
                                <a:solidFill>
                                  <a:srgbClr val="006633"/>
                                </a:solidFill>
                                <a:latin typeface="Cambria Math" panose="02040503050406030204" pitchFamily="18" charset="0"/>
                                <a:cs typeface="Times New Roman" pitchFamily="18" charset="0"/>
                                <a:sym typeface="Symbol" panose="05050102010706020507" pitchFamily="18" charset="2"/>
                              </a:rPr>
                              <m:t>′</m:t>
                            </m:r>
                          </m:e>
                        </m:eqArr>
                      </m:e>
                    </m:d>
                  </m:oMath>
                </a14:m>
                <a:endParaRPr lang="en-GB" altLang="en-US" sz="2800" i="1">
                  <a:solidFill>
                    <a:srgbClr val="006633"/>
                  </a:solidFill>
                  <a:latin typeface="Times New Roman" pitchFamily="18" charset="0"/>
                  <a:cs typeface="Times New Roman" pitchFamily="18" charset="0"/>
                  <a:sym typeface="Symbol" panose="05050102010706020507" pitchFamily="18" charset="2"/>
                </a:endParaRPr>
              </a:p>
              <a:p>
                <a:pPr marL="344487" lvl="1" indent="0">
                  <a:buNone/>
                </a:pPr>
                <a:endParaRPr lang="en-US"/>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149350"/>
                <a:ext cx="8686800" cy="4981575"/>
              </a:xfrm>
              <a:blipFill>
                <a:blip r:embed="rId2"/>
                <a:stretch>
                  <a:fillRect l="-561" t="-17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B97A66FA-166B-454F-AF3E-C6BD5A86277D}" type="datetime1">
              <a:rPr lang="en-US" smtClean="0"/>
              <a:pPr>
                <a:defRPr/>
              </a:pPr>
              <a:t>2/11/2020</a:t>
            </a:fld>
            <a:endParaRPr lang="en-US" altLang="en-US"/>
          </a:p>
        </p:txBody>
      </p:sp>
      <p:sp>
        <p:nvSpPr>
          <p:cNvPr id="3" name="Slide Number Placeholder 2"/>
          <p:cNvSpPr>
            <a:spLocks noGrp="1"/>
          </p:cNvSpPr>
          <p:nvPr>
            <p:ph type="sldNum" sz="quarter" idx="12"/>
          </p:nvPr>
        </p:nvSpPr>
        <p:spPr/>
        <p:txBody>
          <a:bodyPr/>
          <a:lstStyle/>
          <a:p>
            <a:pPr>
              <a:defRPr/>
            </a:pPr>
            <a:fld id="{82DA6FC6-FE3D-4F44-AA45-B28E60E0E1EC}" type="slidenum">
              <a:rPr lang="he-IL" altLang="en-US" smtClean="0"/>
              <a:pPr>
                <a:defRPr/>
              </a:pPr>
              <a:t>49</a:t>
            </a:fld>
            <a:endParaRPr lang="en-US" altLang="en-US"/>
          </a:p>
        </p:txBody>
      </p:sp>
    </p:spTree>
    <p:extLst>
      <p:ext uri="{BB962C8B-B14F-4D97-AF65-F5344CB8AC3E}">
        <p14:creationId xmlns:p14="http://schemas.microsoft.com/office/powerpoint/2010/main" val="159996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Hashing for efficiency</a:t>
            </a:r>
          </a:p>
        </p:txBody>
      </p:sp>
      <p:sp>
        <p:nvSpPr>
          <p:cNvPr id="3" name="Content Placeholder 2"/>
          <p:cNvSpPr>
            <a:spLocks noGrp="1"/>
          </p:cNvSpPr>
          <p:nvPr>
            <p:ph idx="1"/>
          </p:nvPr>
        </p:nvSpPr>
        <p:spPr>
          <a:xfrm>
            <a:off x="457200" y="1040123"/>
            <a:ext cx="8229600" cy="1822449"/>
          </a:xfrm>
        </p:spPr>
        <p:txBody>
          <a:bodyPr/>
          <a:lstStyle/>
          <a:p>
            <a:r>
              <a:rPr lang="en-US"/>
              <a:t>Input: large set (e.g., integers or strings)</a:t>
            </a:r>
          </a:p>
          <a:p>
            <a:r>
              <a:rPr lang="en-US"/>
              <a:t>Goal: map `randomly’ to few bins</a:t>
            </a:r>
            <a:endParaRPr lang="he-IL"/>
          </a:p>
          <a:p>
            <a:pPr lvl="1"/>
            <a:r>
              <a:rPr lang="en-US"/>
              <a:t>E.g., to ensure efficiency – load balancing, etc.</a:t>
            </a:r>
          </a:p>
          <a:p>
            <a:pPr lvl="1"/>
            <a:r>
              <a:rPr lang="en-US">
                <a:solidFill>
                  <a:srgbClr val="FF0000"/>
                </a:solidFill>
              </a:rPr>
              <a:t>Could adversary choose inputs to defeat hash? </a:t>
            </a:r>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5</a:t>
            </a:fld>
            <a:endParaRPr lang="en-US" altLang="en-US"/>
          </a:p>
        </p:txBody>
      </p:sp>
      <p:sp>
        <p:nvSpPr>
          <p:cNvPr id="8" name="Flowchart: Document 7"/>
          <p:cNvSpPr/>
          <p:nvPr/>
        </p:nvSpPr>
        <p:spPr bwMode="auto">
          <a:xfrm>
            <a:off x="1766047" y="3125011"/>
            <a:ext cx="1062317" cy="2626659"/>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atin typeface="Arial" pitchFamily="34" charset="0"/>
                <a:cs typeface="Arial" pitchFamily="34" charset="0"/>
              </a:rPr>
              <a:t>341,</a:t>
            </a:r>
          </a:p>
          <a:p>
            <a:r>
              <a:rPr lang="en-US">
                <a:latin typeface="Arial" pitchFamily="34" charset="0"/>
                <a:cs typeface="Arial" pitchFamily="34" charset="0"/>
              </a:rPr>
              <a:t>3342,</a:t>
            </a:r>
          </a:p>
          <a:p>
            <a:r>
              <a:rPr lang="en-US">
                <a:latin typeface="Arial" pitchFamily="34" charset="0"/>
                <a:cs typeface="Arial" pitchFamily="34" charset="0"/>
              </a:rPr>
              <a:t>870,</a:t>
            </a:r>
          </a:p>
          <a:p>
            <a:r>
              <a:rPr lang="en-US">
                <a:latin typeface="Arial" pitchFamily="34" charset="0"/>
                <a:cs typeface="Arial" pitchFamily="34" charset="0"/>
              </a:rPr>
              <a:t>571,</a:t>
            </a:r>
          </a:p>
          <a:p>
            <a:r>
              <a:rPr lang="en-US">
                <a:latin typeface="Arial" pitchFamily="34" charset="0"/>
                <a:cs typeface="Arial" pitchFamily="34" charset="0"/>
              </a:rPr>
              <a:t>31,</a:t>
            </a:r>
          </a:p>
          <a:p>
            <a:r>
              <a:rPr lang="en-US">
                <a:latin typeface="Arial" pitchFamily="34" charset="0"/>
                <a:cs typeface="Arial" pitchFamily="34" charset="0"/>
              </a:rPr>
              <a:t>452,</a:t>
            </a:r>
          </a:p>
          <a:p>
            <a:r>
              <a:rPr lang="en-US">
                <a:latin typeface="Arial" pitchFamily="34" charset="0"/>
                <a:cs typeface="Arial" pitchFamily="34" charset="0"/>
              </a:rPr>
              <a:t>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 name="Flowchart: Magnetic Disk 8"/>
              <p:cNvSpPr/>
              <p:nvPr/>
            </p:nvSpPr>
            <p:spPr bwMode="auto">
              <a:xfrm>
                <a:off x="3722998" y="4993329"/>
                <a:ext cx="1039906" cy="717179"/>
              </a:xfrm>
              <a:prstGeom prst="flowChartMagneticDisk">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kumimoji="0" lang="en-US" sz="18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Arial" pitchFamily="34"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 name="Flowchart: Magnetic Disk 8"/>
              <p:cNvSpPr>
                <a:spLocks noRot="1" noChangeAspect="1" noMove="1" noResize="1" noEditPoints="1" noAdjustHandles="1" noChangeArrowheads="1" noChangeShapeType="1" noTextEdit="1"/>
              </p:cNvSpPr>
              <p:nvPr/>
            </p:nvSpPr>
            <p:spPr bwMode="auto">
              <a:xfrm>
                <a:off x="3722998" y="4993329"/>
                <a:ext cx="1039906" cy="717179"/>
              </a:xfrm>
              <a:prstGeom prst="flowChartMagneticDisk">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Flowchart: Magnetic Disk 9"/>
              <p:cNvSpPr/>
              <p:nvPr/>
            </p:nvSpPr>
            <p:spPr bwMode="auto">
              <a:xfrm>
                <a:off x="5465311" y="4993335"/>
                <a:ext cx="1039906" cy="717177"/>
              </a:xfrm>
              <a:prstGeom prst="flowChartMagneticDisk">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cs typeface="Arial" pitchFamily="34" charset="0"/>
                        </a:rPr>
                        <m:t>2</m:t>
                      </m:r>
                    </m:oMath>
                  </m:oMathPara>
                </a14:m>
                <a:endParaRPr lang="en-US">
                  <a:latin typeface="Arial" pitchFamily="34" charset="0"/>
                  <a:cs typeface="Arial" pitchFamily="34" charset="0"/>
                </a:endParaRPr>
              </a:p>
            </p:txBody>
          </p:sp>
        </mc:Choice>
        <mc:Fallback xmlns="">
          <p:sp>
            <p:nvSpPr>
              <p:cNvPr id="10" name="Flowchart: Magnetic Disk 9"/>
              <p:cNvSpPr>
                <a:spLocks noRot="1" noChangeAspect="1" noMove="1" noResize="1" noEditPoints="1" noAdjustHandles="1" noChangeArrowheads="1" noChangeShapeType="1" noTextEdit="1"/>
              </p:cNvSpPr>
              <p:nvPr/>
            </p:nvSpPr>
            <p:spPr bwMode="auto">
              <a:xfrm>
                <a:off x="5465311" y="4993335"/>
                <a:ext cx="1039906" cy="717177"/>
              </a:xfrm>
              <a:prstGeom prst="flowChartMagneticDisk">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Flowchart: Magnetic Disk 10"/>
              <p:cNvSpPr/>
              <p:nvPr/>
            </p:nvSpPr>
            <p:spPr bwMode="auto">
              <a:xfrm>
                <a:off x="7377951" y="4993329"/>
                <a:ext cx="1120590" cy="717177"/>
              </a:xfrm>
              <a:prstGeom prst="flowChartMagneticDisk">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cs typeface="Arial" pitchFamily="34" charset="0"/>
                        </a:rPr>
                        <m:t>0</m:t>
                      </m:r>
                    </m:oMath>
                  </m:oMathPara>
                </a14:m>
                <a:endParaRPr lang="en-US">
                  <a:latin typeface="Arial" pitchFamily="34" charset="0"/>
                  <a:cs typeface="Arial" pitchFamily="34" charset="0"/>
                </a:endParaRPr>
              </a:p>
            </p:txBody>
          </p:sp>
        </mc:Choice>
        <mc:Fallback xmlns="">
          <p:sp>
            <p:nvSpPr>
              <p:cNvPr id="11" name="Flowchart: Magnetic Disk 10"/>
              <p:cNvSpPr>
                <a:spLocks noRot="1" noChangeAspect="1" noMove="1" noResize="1" noEditPoints="1" noAdjustHandles="1" noChangeArrowheads="1" noChangeShapeType="1" noTextEdit="1"/>
              </p:cNvSpPr>
              <p:nvPr/>
            </p:nvSpPr>
            <p:spPr bwMode="auto">
              <a:xfrm>
                <a:off x="7377951" y="4993329"/>
                <a:ext cx="1120590" cy="717177"/>
              </a:xfrm>
              <a:prstGeom prst="flowChartMagneticDisk">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22" name="Straight Arrow Connector 21"/>
          <p:cNvCxnSpPr/>
          <p:nvPr/>
        </p:nvCxnSpPr>
        <p:spPr bwMode="auto">
          <a:xfrm flipH="1">
            <a:off x="4762903" y="3512037"/>
            <a:ext cx="1027021" cy="2966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flipH="1">
            <a:off x="5789924" y="3506228"/>
            <a:ext cx="5758" cy="2698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a:off x="5799636" y="3531732"/>
            <a:ext cx="1572559" cy="2576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Flowchart: Document 26"/>
          <p:cNvSpPr/>
          <p:nvPr/>
        </p:nvSpPr>
        <p:spPr bwMode="auto">
          <a:xfrm>
            <a:off x="3758857" y="3776069"/>
            <a:ext cx="998290" cy="1217269"/>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341,</a:t>
            </a:r>
          </a:p>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571,</a:t>
            </a:r>
          </a:p>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31,</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Flowchart: Document 27"/>
          <p:cNvSpPr/>
          <p:nvPr/>
        </p:nvSpPr>
        <p:spPr bwMode="auto">
          <a:xfrm>
            <a:off x="5465311" y="3776070"/>
            <a:ext cx="968188" cy="1149402"/>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3342,</a:t>
            </a:r>
          </a:p>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452,</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Flowchart: Document 28"/>
          <p:cNvSpPr/>
          <p:nvPr/>
        </p:nvSpPr>
        <p:spPr bwMode="auto">
          <a:xfrm>
            <a:off x="7377953" y="3756388"/>
            <a:ext cx="977153" cy="1169083"/>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atin typeface="Arial" pitchFamily="34" charset="0"/>
                <a:cs typeface="Arial" pitchFamily="34" charset="0"/>
              </a:rPr>
              <a:t>870,</a:t>
            </a:r>
          </a:p>
          <a:p>
            <a:r>
              <a:rPr lang="en-US">
                <a:latin typeface="Arial" pitchFamily="34" charset="0"/>
                <a:cs typeface="Arial" pitchFamily="34" charset="0"/>
              </a:rPr>
              <a:t>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1" name="Picture 20" descr="All This Is That: The origin and back story of the &lt;strong&gt;smiley&lt;/strong&gt; &lt;strong&gt;face&lt;/strong&g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60644" y="5751670"/>
            <a:ext cx="379662" cy="379662"/>
          </a:xfrm>
          <a:prstGeom prst="rect">
            <a:avLst/>
          </a:prstGeom>
        </p:spPr>
      </p:pic>
      <p:pic>
        <p:nvPicPr>
          <p:cNvPr id="23" name="Picture 22" descr="All This Is That: The origin and back story of the &lt;strong&gt;smiley&lt;/strong&gt; &lt;strong&gt;face&lt;/strong&g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00093" y="5775731"/>
            <a:ext cx="379662" cy="375991"/>
          </a:xfrm>
          <a:prstGeom prst="rect">
            <a:avLst/>
          </a:prstGeom>
        </p:spPr>
      </p:pic>
      <p:pic>
        <p:nvPicPr>
          <p:cNvPr id="25" name="Picture 24" descr="All This Is That: The origin and back story of the &lt;strong&gt;smiley&lt;/strong&gt; &lt;strong&gt;face&lt;/strong&g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2216" y="5751670"/>
            <a:ext cx="379662" cy="379662"/>
          </a:xfrm>
          <a:prstGeom prst="rect">
            <a:avLst/>
          </a:prstGeom>
        </p:spPr>
      </p:pic>
      <p:sp>
        <p:nvSpPr>
          <p:cNvPr id="12" name="TextBox 11"/>
          <p:cNvSpPr txBox="1"/>
          <p:nvPr/>
        </p:nvSpPr>
        <p:spPr>
          <a:xfrm>
            <a:off x="6656891" y="5030557"/>
            <a:ext cx="569387" cy="369332"/>
          </a:xfrm>
          <a:prstGeom prst="rect">
            <a:avLst/>
          </a:prstGeom>
          <a:noFill/>
        </p:spPr>
        <p:txBody>
          <a:bodyPr wrap="none" rtlCol="0">
            <a:spAutoFit/>
          </a:bodyPr>
          <a:lstStyle/>
          <a:p>
            <a:r>
              <a:rPr lang="en-US"/>
              <a:t>. . . </a:t>
            </a:r>
          </a:p>
        </p:txBody>
      </p:sp>
      <p:sp>
        <p:nvSpPr>
          <p:cNvPr id="30" name="TextBox 29"/>
          <p:cNvSpPr txBox="1"/>
          <p:nvPr/>
        </p:nvSpPr>
        <p:spPr>
          <a:xfrm>
            <a:off x="6621032" y="4137672"/>
            <a:ext cx="569387" cy="369332"/>
          </a:xfrm>
          <a:prstGeom prst="rect">
            <a:avLst/>
          </a:prstGeom>
          <a:noFill/>
        </p:spPr>
        <p:txBody>
          <a:bodyPr wrap="none" rtlCol="0">
            <a:spAutoFit/>
          </a:bodyPr>
          <a:lstStyle/>
          <a:p>
            <a:r>
              <a:rPr lang="en-US"/>
              <a:t>. . . </a:t>
            </a:r>
          </a:p>
        </p:txBody>
      </p:sp>
      <p:sp>
        <p:nvSpPr>
          <p:cNvPr id="31" name="Trapezoid 30"/>
          <p:cNvSpPr/>
          <p:nvPr/>
        </p:nvSpPr>
        <p:spPr bwMode="auto">
          <a:xfrm flipH="1" flipV="1">
            <a:off x="4970205" y="3103006"/>
            <a:ext cx="1650825"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5404357" y="3083906"/>
                <a:ext cx="6952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𝐿𝑆𝐷</m:t>
                          </m:r>
                        </m:sub>
                      </m:sSub>
                    </m:oMath>
                  </m:oMathPara>
                </a14:m>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5404357" y="3083906"/>
                <a:ext cx="695255" cy="369332"/>
              </a:xfrm>
              <a:prstGeom prst="rect">
                <a:avLst/>
              </a:prstGeom>
              <a:blipFill>
                <a:blip r:embed="rId7"/>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34837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Oval 25"/>
              <p:cNvSpPr/>
              <p:nvPr/>
            </p:nvSpPr>
            <p:spPr bwMode="auto">
              <a:xfrm>
                <a:off x="2314866" y="1102658"/>
                <a:ext cx="2285679" cy="1749153"/>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6" name="Oval 25"/>
              <p:cNvSpPr>
                <a:spLocks noRot="1" noChangeAspect="1" noMove="1" noResize="1" noEditPoints="1" noAdjustHandles="1" noChangeArrowheads="1" noChangeShapeType="1" noTextEdit="1"/>
              </p:cNvSpPr>
              <p:nvPr/>
            </p:nvSpPr>
            <p:spPr bwMode="auto">
              <a:xfrm>
                <a:off x="2314866" y="1102658"/>
                <a:ext cx="2285679" cy="1749153"/>
              </a:xfrm>
              <a:prstGeom prst="ellipse">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p:cNvSpPr/>
              <p:nvPr/>
            </p:nvSpPr>
            <p:spPr bwMode="auto">
              <a:xfrm>
                <a:off x="6290989" y="1392288"/>
                <a:ext cx="2176460" cy="13150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5" name="Oval 24"/>
              <p:cNvSpPr>
                <a:spLocks noRot="1" noChangeAspect="1" noMove="1" noResize="1" noEditPoints="1" noAdjustHandles="1" noChangeArrowheads="1" noChangeShapeType="1" noTextEdit="1"/>
              </p:cNvSpPr>
              <p:nvPr/>
            </p:nvSpPr>
            <p:spPr bwMode="auto">
              <a:xfrm>
                <a:off x="6290989" y="1392288"/>
                <a:ext cx="2176460" cy="1315053"/>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8370" name="Picture 2" descr="Image result for one-w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1829" y="1461208"/>
            <a:ext cx="1310901" cy="65545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50</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3"/>
          <p:cNvSpPr txBox="1">
            <a:spLocks noChangeArrowheads="1"/>
          </p:cNvSpPr>
          <p:nvPr/>
        </p:nvSpPr>
        <p:spPr bwMode="auto">
          <a:xfrm>
            <a:off x="379412" y="2978459"/>
            <a:ext cx="8432894" cy="3127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a:solidFill>
                  <a:srgbClr val="0000FF"/>
                </a:solidFill>
              </a:rPr>
              <a:t>One-way function (</a:t>
            </a:r>
            <a:r>
              <a:rPr lang="en-GB" altLang="en-US" sz="2400">
                <a:solidFill>
                  <a:srgbClr val="0000FF"/>
                </a:solidFill>
              </a:rPr>
              <a:t>aka</a:t>
            </a:r>
            <a:r>
              <a:rPr lang="en-GB" altLang="en-US" sz="2400" b="1">
                <a:solidFill>
                  <a:srgbClr val="0000FF"/>
                </a:solidFill>
              </a:rPr>
              <a:t> preimage resistance)</a:t>
            </a:r>
            <a:r>
              <a:rPr lang="en-GB" altLang="en-US" sz="2400">
                <a:solidFill>
                  <a:srgbClr val="0000FF"/>
                </a:solidFill>
              </a:rPr>
              <a:t>: </a:t>
            </a:r>
            <a:br>
              <a:rPr lang="en-GB" altLang="en-US" sz="2400">
                <a:solidFill>
                  <a:srgbClr val="0000FF"/>
                </a:solidFill>
              </a:rPr>
            </a:br>
            <a:r>
              <a:rPr lang="en-GB" altLang="en-US" sz="2400"/>
              <a:t>given </a:t>
            </a:r>
            <a:r>
              <a:rPr lang="en-GB" altLang="en-US" sz="2400" i="1">
                <a:solidFill>
                  <a:srgbClr val="006633"/>
                </a:solidFill>
                <a:latin typeface="Times New Roman" pitchFamily="18" charset="0"/>
                <a:cs typeface="Times New Roman" pitchFamily="18" charset="0"/>
              </a:rPr>
              <a:t>h(x)</a:t>
            </a:r>
            <a:r>
              <a:rPr lang="en-GB" altLang="en-US" sz="2400" i="1"/>
              <a:t> </a:t>
            </a:r>
            <a:r>
              <a:rPr lang="en-GB" altLang="en-US" sz="2400"/>
              <a:t>for random </a:t>
            </a:r>
            <a:r>
              <a:rPr lang="en-GB" altLang="en-US" sz="2400" i="1">
                <a:solidFill>
                  <a:srgbClr val="006633"/>
                </a:solidFill>
                <a:latin typeface="Times New Roman" pitchFamily="18" charset="0"/>
                <a:cs typeface="Times New Roman" pitchFamily="18" charset="0"/>
              </a:rPr>
              <a:t>x</a:t>
            </a:r>
            <a:r>
              <a:rPr lang="en-GB" altLang="en-US" sz="2400">
                <a:solidFill>
                  <a:srgbClr val="006633"/>
                </a:solidFill>
                <a:latin typeface="Times New Roman" pitchFamily="18" charset="0"/>
                <a:cs typeface="Times New Roman" pitchFamily="18" charset="0"/>
              </a:rPr>
              <a:t>,</a:t>
            </a:r>
            <a:r>
              <a:rPr lang="en-GB" altLang="en-US" sz="2400"/>
              <a:t> it is hard to find </a:t>
            </a:r>
            <a:r>
              <a:rPr lang="en-GB" altLang="en-US" sz="2400" i="1">
                <a:solidFill>
                  <a:srgbClr val="006633"/>
                </a:solidFill>
                <a:latin typeface="Times New Roman" pitchFamily="18" charset="0"/>
                <a:cs typeface="Times New Roman" pitchFamily="18" charset="0"/>
              </a:rPr>
              <a:t>x</a:t>
            </a:r>
            <a:r>
              <a:rPr lang="en-GB" altLang="en-US" sz="2400"/>
              <a:t>, </a:t>
            </a:r>
            <a:br>
              <a:rPr lang="en-GB" altLang="en-US" sz="2400"/>
            </a:br>
            <a:r>
              <a:rPr lang="en-GB" altLang="en-US" sz="2400"/>
              <a:t>or any </a:t>
            </a:r>
            <a:r>
              <a:rPr lang="en-GB" altLang="en-US" sz="2400" i="1">
                <a:solidFill>
                  <a:srgbClr val="006633"/>
                </a:solidFill>
                <a:latin typeface="Times New Roman" pitchFamily="18" charset="0"/>
                <a:cs typeface="Times New Roman" pitchFamily="18" charset="0"/>
              </a:rPr>
              <a:t>x' </a:t>
            </a:r>
            <a:r>
              <a:rPr lang="en-GB" altLang="en-US" sz="2400" err="1"/>
              <a:t>s.t.</a:t>
            </a:r>
            <a:r>
              <a:rPr lang="en-GB" altLang="en-US" sz="2400" i="1"/>
              <a:t> </a:t>
            </a:r>
            <a:r>
              <a:rPr lang="en-GB" altLang="en-US" sz="2400" i="1">
                <a:solidFill>
                  <a:srgbClr val="006633"/>
                </a:solidFill>
                <a:latin typeface="Times New Roman" pitchFamily="18" charset="0"/>
                <a:cs typeface="Times New Roman" pitchFamily="18" charset="0"/>
              </a:rPr>
              <a:t>h(x')=h(x)</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a:solidFill>
                  <a:srgbClr val="0000FF"/>
                </a:solidFill>
              </a:rPr>
              <a:t>One-time password authentication: </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Select random </a:t>
            </a:r>
            <a:r>
              <a:rPr lang="en-GB" altLang="en-US" i="1">
                <a:solidFill>
                  <a:srgbClr val="006633"/>
                </a:solidFill>
                <a:latin typeface="Times New Roman" pitchFamily="18" charset="0"/>
                <a:cs typeface="Times New Roman" pitchFamily="18" charset="0"/>
              </a:rPr>
              <a:t>x</a:t>
            </a:r>
            <a:r>
              <a:rPr lang="en-GB" altLang="en-US" sz="2000"/>
              <a:t> : ‘one-time password’ (keep secret!)</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Validate using non-secret ‘one-time validation token’: </a:t>
            </a:r>
            <a:r>
              <a:rPr lang="en-GB" altLang="en-US" i="1">
                <a:solidFill>
                  <a:srgbClr val="006633"/>
                </a:solidFill>
                <a:latin typeface="Times New Roman" pitchFamily="18" charset="0"/>
                <a:cs typeface="Times New Roman" pitchFamily="18" charset="0"/>
              </a:rPr>
              <a:t>h(x)</a:t>
            </a:r>
            <a:endParaRPr lang="en-GB" altLang="en-US"/>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Extend to one-time signatures… </a:t>
            </a:r>
          </a:p>
        </p:txBody>
      </p:sp>
      <p:sp>
        <p:nvSpPr>
          <p:cNvPr id="9" name="Rectangle 2"/>
          <p:cNvSpPr txBox="1">
            <a:spLocks noChangeArrowheads="1"/>
          </p:cNvSpPr>
          <p:nvPr/>
        </p:nvSpPr>
        <p:spPr>
          <a:xfrm>
            <a:off x="561974" y="244475"/>
            <a:ext cx="8250331" cy="77162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b="1" kern="0">
                <a:solidFill>
                  <a:srgbClr val="FF00FF"/>
                </a:solidFill>
              </a:rPr>
              <a:t>OWF Application: One-time PW</a:t>
            </a:r>
          </a:p>
        </p:txBody>
      </p:sp>
      <mc:AlternateContent xmlns:mc="http://schemas.openxmlformats.org/markup-compatibility/2006" xmlns:a14="http://schemas.microsoft.com/office/drawing/2010/main">
        <mc:Choice Requires="a14">
          <p:sp>
            <p:nvSpPr>
              <p:cNvPr id="13" name="TextBox 12"/>
              <p:cNvSpPr txBox="1"/>
              <p:nvPr/>
            </p:nvSpPr>
            <p:spPr>
              <a:xfrm>
                <a:off x="3377759" y="1735560"/>
                <a:ext cx="533095"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377759" y="1735560"/>
                <a:ext cx="53309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25437" y="2196687"/>
                <a:ext cx="585417"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25437" y="2196687"/>
                <a:ext cx="58541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599503" y="2085809"/>
                <a:ext cx="152080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i="1" dirty="0">
                          <a:latin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r>
                        <a:rPr lang="en-US" sz="1600" i="1" dirty="0">
                          <a:latin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𝑥</m:t>
                          </m:r>
                        </m:e>
                        <m:sup>
                          <m:r>
                            <a:rPr lang="en-US" sz="1600" i="1" dirty="0">
                              <a:latin typeface="Cambria Math" panose="02040503050406030204" pitchFamily="18" charset="0"/>
                              <a:cs typeface="Arial" pitchFamily="34" charset="0"/>
                            </a:rPr>
                            <m:t>′</m:t>
                          </m:r>
                        </m:sup>
                      </m:sSup>
                      <m:r>
                        <a:rPr lang="en-US" sz="1600" i="1" dirty="0">
                          <a:latin typeface="Cambria Math" panose="02040503050406030204" pitchFamily="18" charset="0"/>
                          <a:cs typeface="Arial" pitchFamily="34" charset="0"/>
                        </a:rPr>
                        <m:t>)</m:t>
                      </m:r>
                    </m:oMath>
                  </m:oMathPara>
                </a14:m>
                <a:endParaRPr lang="en-US" sz="1600">
                  <a:latin typeface="Arial" pitchFamily="34" charset="0"/>
                  <a:cs typeface="Arial"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599503" y="2085809"/>
                <a:ext cx="1520801" cy="338554"/>
              </a:xfrm>
              <a:prstGeom prst="rect">
                <a:avLst/>
              </a:prstGeom>
              <a:blipFill>
                <a:blip r:embed="rId8"/>
                <a:stretch>
                  <a:fillRect b="-10714"/>
                </a:stretch>
              </a:blipFill>
            </p:spPr>
            <p:txBody>
              <a:bodyPr/>
              <a:lstStyle/>
              <a:p>
                <a:r>
                  <a:rPr lang="en-US">
                    <a:noFill/>
                  </a:rPr>
                  <a:t> </a:t>
                </a:r>
              </a:p>
            </p:txBody>
          </p:sp>
        </mc:Fallback>
      </mc:AlternateContent>
      <p:cxnSp>
        <p:nvCxnSpPr>
          <p:cNvPr id="16" name="Straight Arrow Connector 15"/>
          <p:cNvCxnSpPr/>
          <p:nvPr/>
        </p:nvCxnSpPr>
        <p:spPr bwMode="auto">
          <a:xfrm>
            <a:off x="3774143" y="1936376"/>
            <a:ext cx="2967318" cy="331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V="1">
            <a:off x="3774143" y="2268071"/>
            <a:ext cx="2967318" cy="1147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8" name="TextBox 17"/>
              <p:cNvSpPr txBox="1"/>
              <p:nvPr/>
            </p:nvSpPr>
            <p:spPr>
              <a:xfrm>
                <a:off x="4411496" y="1170142"/>
                <a:ext cx="2048959" cy="369332"/>
              </a:xfrm>
              <a:prstGeom prst="rect">
                <a:avLst/>
              </a:prstGeom>
              <a:noFill/>
            </p:spPr>
            <p:txBody>
              <a:bodyPr wrap="none" rtlCol="0">
                <a:spAutoFit/>
              </a:bodyPr>
              <a:lstStyle/>
              <a:p>
                <a:r>
                  <a:rPr lang="en-US"/>
                  <a:t>Hash function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endParaRPr lang="en-US"/>
              </a:p>
            </p:txBody>
          </p:sp>
        </mc:Choice>
        <mc:Fallback xmlns="">
          <p:sp>
            <p:nvSpPr>
              <p:cNvPr id="18" name="TextBox 17"/>
              <p:cNvSpPr txBox="1">
                <a:spLocks noRot="1" noChangeAspect="1" noMove="1" noResize="1" noEditPoints="1" noAdjustHandles="1" noChangeArrowheads="1" noChangeShapeType="1" noTextEdit="1"/>
              </p:cNvSpPr>
              <p:nvPr/>
            </p:nvSpPr>
            <p:spPr>
              <a:xfrm>
                <a:off x="4411496" y="1170142"/>
                <a:ext cx="2048959" cy="369332"/>
              </a:xfrm>
              <a:prstGeom prst="rect">
                <a:avLst/>
              </a:prstGeom>
              <a:blipFill>
                <a:blip r:embed="rId9"/>
                <a:stretch>
                  <a:fillRect l="-2679" t="-9836" b="-24590"/>
                </a:stretch>
              </a:blipFill>
            </p:spPr>
            <p:txBody>
              <a:bodyPr/>
              <a:lstStyle/>
              <a:p>
                <a:r>
                  <a:rPr lang="en-US">
                    <a:noFill/>
                  </a:rPr>
                  <a:t> </a:t>
                </a:r>
              </a:p>
            </p:txBody>
          </p:sp>
        </mc:Fallback>
      </mc:AlternateContent>
      <p:sp>
        <p:nvSpPr>
          <p:cNvPr id="19" name="Right Arrow 18"/>
          <p:cNvSpPr/>
          <p:nvPr/>
        </p:nvSpPr>
        <p:spPr bwMode="auto">
          <a:xfrm flipH="1">
            <a:off x="4761122" y="2365754"/>
            <a:ext cx="1344706" cy="56587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Hard</a:t>
            </a:r>
          </a:p>
        </p:txBody>
      </p:sp>
      <p:sp>
        <p:nvSpPr>
          <p:cNvPr id="20" name="Rounded Rectangle 19"/>
          <p:cNvSpPr/>
          <p:nvPr/>
        </p:nvSpPr>
        <p:spPr bwMode="auto">
          <a:xfrm>
            <a:off x="702192" y="1782390"/>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21" name="Down Arrow 20"/>
          <p:cNvSpPr/>
          <p:nvPr/>
        </p:nvSpPr>
        <p:spPr bwMode="auto">
          <a:xfrm>
            <a:off x="1177322" y="2209524"/>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2" name="Rectangle 21"/>
              <p:cNvSpPr/>
              <p:nvPr/>
            </p:nvSpPr>
            <p:spPr bwMode="auto">
              <a:xfrm>
                <a:off x="742488" y="2410788"/>
                <a:ext cx="1219290"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 xmlns:m="http://schemas.openxmlformats.org/officeDocument/2006/math">
                    <m:r>
                      <a:rPr lang="en-GB" altLang="en-US" sz="2400" i="1" kern="0" dirty="0" smtClean="0">
                        <a:solidFill>
                          <a:srgbClr val="006633"/>
                        </a:solidFill>
                        <a:latin typeface="Cambria Math" panose="02040503050406030204" pitchFamily="18" charset="0"/>
                        <a:cs typeface="Times New Roman" pitchFamily="18" charset="0"/>
                      </a:rPr>
                      <m:t>𝑥</m:t>
                    </m:r>
                    <m:r>
                      <a:rPr lang="en-GB" altLang="en-US" sz="2400" i="1" kern="0" dirty="0" smtClean="0">
                        <a:solidFill>
                          <a:srgbClr val="006633"/>
                        </a:solidFill>
                        <a:latin typeface="Cambria Math" panose="02040503050406030204" pitchFamily="18" charset="0"/>
                        <a:cs typeface="Times New Roman" pitchFamily="18" charset="0"/>
                      </a:rPr>
                      <m:t>’</m:t>
                    </m:r>
                  </m:oMath>
                </a14:m>
                <a:r>
                  <a:rPr lang="en-GB" altLang="en-US" sz="2400" i="1" kern="0">
                    <a:solidFill>
                      <a:srgbClr val="006633"/>
                    </a:solidFill>
                    <a:latin typeface="Times New Roman" pitchFamily="18" charset="0"/>
                    <a:cs typeface="Times New Roman" pitchFamily="18" charset="0"/>
                  </a:rPr>
                  <a:t> </a:t>
                </a:r>
                <a:r>
                  <a:rPr lang="en-GB" altLang="en-US" sz="2000" kern="0">
                    <a:cs typeface="Times New Roman" pitchFamily="18" charset="0"/>
                  </a:rPr>
                  <a:t>(or </a:t>
                </a:r>
                <a14:m>
                  <m:oMath xmlns:m="http://schemas.openxmlformats.org/officeDocument/2006/math">
                    <m:r>
                      <a:rPr lang="en-GB" altLang="en-US" sz="2000" i="1" kern="0" dirty="0">
                        <a:latin typeface="Cambria Math" panose="02040503050406030204" pitchFamily="18" charset="0"/>
                        <a:cs typeface="Times New Roman" pitchFamily="18" charset="0"/>
                      </a:rPr>
                      <m:t>𝑥</m:t>
                    </m:r>
                  </m:oMath>
                </a14:m>
                <a:r>
                  <a:rPr lang="en-GB" altLang="en-US" sz="2000" kern="0"/>
                  <a:t>)</a:t>
                </a:r>
              </a:p>
            </p:txBody>
          </p:sp>
        </mc:Choice>
        <mc:Fallback xmlns="">
          <p:sp>
            <p:nvSpPr>
              <p:cNvPr id="22" name="Rectangle 21"/>
              <p:cNvSpPr>
                <a:spLocks noRot="1" noChangeAspect="1" noMove="1" noResize="1" noEditPoints="1" noAdjustHandles="1" noChangeArrowheads="1" noChangeShapeType="1" noTextEdit="1"/>
              </p:cNvSpPr>
              <p:nvPr/>
            </p:nvSpPr>
            <p:spPr bwMode="auto">
              <a:xfrm>
                <a:off x="742488" y="2410788"/>
                <a:ext cx="1219290" cy="339046"/>
              </a:xfrm>
              <a:prstGeom prst="rect">
                <a:avLst/>
              </a:prstGeom>
              <a:blipFill>
                <a:blip r:embed="rId10"/>
                <a:stretch>
                  <a:fillRect l="-990" t="-10345" b="-4310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bwMode="auto">
              <a:xfrm>
                <a:off x="484004" y="1200428"/>
                <a:ext cx="1736259"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 xmlns:m="http://schemas.openxmlformats.org/officeDocument/2006/math">
                    <m:r>
                      <a:rPr lang="en-US" i="1" dirty="0">
                        <a:latin typeface="Cambria Math" panose="02040503050406030204" pitchFamily="18" charset="0"/>
                        <a:cs typeface="Arial" pitchFamily="34" charset="0"/>
                      </a:rPr>
                      <m:t>h</m:t>
                    </m:r>
                    <m:d>
                      <m:dPr>
                        <m:ctrlPr>
                          <a:rPr lang="en-US" i="1" dirty="0">
                            <a:latin typeface="Cambria Math" panose="02040503050406030204" pitchFamily="18" charset="0"/>
                            <a:cs typeface="Arial" pitchFamily="34" charset="0"/>
                          </a:rPr>
                        </m:ctrlPr>
                      </m:dPr>
                      <m:e>
                        <m:r>
                          <a:rPr lang="en-US" i="1" dirty="0">
                            <a:latin typeface="Cambria Math" panose="02040503050406030204" pitchFamily="18" charset="0"/>
                            <a:cs typeface="Arial" pitchFamily="34" charset="0"/>
                          </a:rPr>
                          <m:t>𝑥</m:t>
                        </m:r>
                      </m:e>
                    </m:d>
                  </m:oMath>
                </a14:m>
                <a:r>
                  <a:rPr lang="en-GB" altLang="en-US" kern="0">
                    <a:solidFill>
                      <a:schemeClr val="tx1"/>
                    </a:solidFill>
                    <a:cs typeface="Times New Roman" pitchFamily="18" charset="0"/>
                  </a:rPr>
                  <a:t> </a:t>
                </a:r>
                <a:r>
                  <a:rPr lang="en-GB" altLang="en-US" sz="1600" kern="0">
                    <a:solidFill>
                      <a:schemeClr val="tx1"/>
                    </a:solidFill>
                    <a:cs typeface="Times New Roman" pitchFamily="18" charset="0"/>
                  </a:rPr>
                  <a:t>(random </a:t>
                </a:r>
                <a14:m>
                  <m:oMath xmlns:m="http://schemas.openxmlformats.org/officeDocument/2006/math">
                    <m:r>
                      <a:rPr lang="en-GB" altLang="en-US" sz="1600" i="1" kern="0" dirty="0">
                        <a:solidFill>
                          <a:schemeClr val="tx1"/>
                        </a:solidFill>
                        <a:latin typeface="Cambria Math" panose="02040503050406030204" pitchFamily="18" charset="0"/>
                        <a:cs typeface="Times New Roman" pitchFamily="18" charset="0"/>
                      </a:rPr>
                      <m:t>𝑥</m:t>
                    </m:r>
                  </m:oMath>
                </a14:m>
                <a:r>
                  <a:rPr lang="en-GB" altLang="en-US" kern="0"/>
                  <a:t>)</a:t>
                </a:r>
              </a:p>
            </p:txBody>
          </p:sp>
        </mc:Choice>
        <mc:Fallback xmlns="">
          <p:sp>
            <p:nvSpPr>
              <p:cNvPr id="23" name="Rectangle 22"/>
              <p:cNvSpPr>
                <a:spLocks noRot="1" noChangeAspect="1" noMove="1" noResize="1" noEditPoints="1" noAdjustHandles="1" noChangeArrowheads="1" noChangeShapeType="1" noTextEdit="1"/>
              </p:cNvSpPr>
              <p:nvPr/>
            </p:nvSpPr>
            <p:spPr bwMode="auto">
              <a:xfrm>
                <a:off x="484004" y="1200428"/>
                <a:ext cx="1736259" cy="339046"/>
              </a:xfrm>
              <a:prstGeom prst="rect">
                <a:avLst/>
              </a:prstGeom>
              <a:blipFill>
                <a:blip r:embed="rId11"/>
                <a:stretch>
                  <a:fillRect t="-12069" r="-1045" b="-29310"/>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24" name="Down Arrow 23"/>
          <p:cNvSpPr/>
          <p:nvPr/>
        </p:nvSpPr>
        <p:spPr bwMode="auto">
          <a:xfrm>
            <a:off x="1177322" y="1599908"/>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5238507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 calcmode="lin" valueType="num">
                                      <p:cBhvr additive="base">
                                        <p:cTn id="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5" name="Rounded Rectangle 58384"/>
          <p:cNvSpPr/>
          <p:nvPr/>
        </p:nvSpPr>
        <p:spPr bwMode="auto">
          <a:xfrm>
            <a:off x="1031130" y="3428158"/>
            <a:ext cx="7361775" cy="980382"/>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t>Key Generation</a:t>
            </a:r>
          </a:p>
        </p:txBody>
      </p:sp>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51</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36142" y="845749"/>
                <a:ext cx="8432894" cy="5364034"/>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chemeClr val="tx1"/>
                    </a:solidFill>
                  </a:rPr>
                  <a:t>One-time signature scheme – </a:t>
                </a:r>
                <a:r>
                  <a:rPr lang="en-GB" altLang="en-US" sz="2400">
                    <a:solidFill>
                      <a:srgbClr val="FF0000"/>
                    </a:solidFill>
                  </a:rPr>
                  <a:t>for single bit </a:t>
                </a:r>
                <a:r>
                  <a:rPr lang="en-GB" altLang="en-US" sz="2400" i="1">
                    <a:solidFill>
                      <a:srgbClr val="FF0000"/>
                    </a:solidFill>
                    <a:latin typeface="Times New Roman" pitchFamily="18" charset="0"/>
                    <a:cs typeface="Times New Roman" pitchFamily="18" charset="0"/>
                  </a:rPr>
                  <a:t>b</a:t>
                </a:r>
                <a:r>
                  <a:rPr lang="en-GB" altLang="en-US" sz="2400">
                    <a:solidFill>
                      <a:srgbClr val="FF0000"/>
                    </a:solidFill>
                  </a:rPr>
                  <a:t> message</a:t>
                </a:r>
                <a:r>
                  <a:rPr lang="en-GB" altLang="en-US" sz="2400">
                    <a:solidFill>
                      <a:schemeClr val="tx1"/>
                    </a:solidFill>
                  </a:rPr>
                  <a:t>:</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solidFill>
                      <a:schemeClr val="tx1"/>
                    </a:solidFill>
                  </a:rPr>
                  <a:t>Private key: </a:t>
                </a:r>
                <a:r>
                  <a:rPr lang="en-GB" altLang="en-US" sz="2000" u="sng">
                    <a:solidFill>
                      <a:schemeClr val="tx1"/>
                    </a:solidFill>
                  </a:rPr>
                  <a:t>two</a:t>
                </a:r>
                <a:r>
                  <a:rPr lang="en-GB" altLang="en-US" sz="2000">
                    <a:solidFill>
                      <a:schemeClr val="tx1"/>
                    </a:solidFill>
                  </a:rPr>
                  <a:t> random ‘one-time PWs’: </a:t>
                </a:r>
                <a:r>
                  <a:rPr lang="en-GB" altLang="en-US" sz="2000" i="1">
                    <a:solidFill>
                      <a:schemeClr val="tx1"/>
                    </a:solidFill>
                    <a:latin typeface="Times New Roman" pitchFamily="18" charset="0"/>
                    <a:cs typeface="Times New Roman" pitchFamily="18" charset="0"/>
                  </a:rPr>
                  <a:t>s</a:t>
                </a:r>
                <a:r>
                  <a:rPr lang="en-GB" altLang="en-US" sz="2000" i="1" baseline="-25000">
                    <a:solidFill>
                      <a:schemeClr val="tx1"/>
                    </a:solidFill>
                    <a:latin typeface="Times New Roman" pitchFamily="18" charset="0"/>
                    <a:cs typeface="Times New Roman" pitchFamily="18" charset="0"/>
                  </a:rPr>
                  <a:t>0 </a:t>
                </a:r>
                <a:r>
                  <a:rPr lang="en-GB" altLang="en-US" sz="2000" i="1">
                    <a:solidFill>
                      <a:schemeClr val="tx1"/>
                    </a:solidFill>
                    <a:latin typeface="Times New Roman" pitchFamily="18" charset="0"/>
                    <a:cs typeface="Times New Roman" pitchFamily="18" charset="0"/>
                  </a:rPr>
                  <a:t>, s</a:t>
                </a:r>
                <a:r>
                  <a:rPr lang="en-GB" altLang="en-US" sz="2000" i="1" baseline="-25000">
                    <a:solidFill>
                      <a:schemeClr val="tx1"/>
                    </a:solidFill>
                    <a:latin typeface="Times New Roman" pitchFamily="18" charset="0"/>
                    <a:cs typeface="Times New Roman" pitchFamily="18" charset="0"/>
                  </a:rPr>
                  <a:t>1</a:t>
                </a:r>
                <a:r>
                  <a:rPr lang="en-GB" altLang="en-US" sz="2000">
                    <a:solidFill>
                      <a:schemeClr val="tx1"/>
                    </a:solidFill>
                  </a:rPr>
                  <a:t> </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solidFill>
                      <a:schemeClr val="tx1"/>
                    </a:solidFill>
                  </a:rPr>
                  <a:t>Public key: two strings </a:t>
                </a:r>
                <a:r>
                  <a:rPr lang="en-GB" altLang="en-US" sz="2000" i="1">
                    <a:solidFill>
                      <a:schemeClr val="tx1"/>
                    </a:solidFill>
                    <a:latin typeface="Times New Roman" pitchFamily="18" charset="0"/>
                    <a:cs typeface="Times New Roman" pitchFamily="18" charset="0"/>
                  </a:rPr>
                  <a:t>v</a:t>
                </a:r>
                <a:r>
                  <a:rPr lang="en-GB" altLang="en-US" sz="2000" i="1" baseline="-25000">
                    <a:solidFill>
                      <a:schemeClr val="tx1"/>
                    </a:solidFill>
                    <a:latin typeface="Times New Roman" pitchFamily="18" charset="0"/>
                    <a:cs typeface="Times New Roman" pitchFamily="18" charset="0"/>
                  </a:rPr>
                  <a:t>0</a:t>
                </a:r>
                <a:r>
                  <a:rPr lang="en-GB" altLang="en-US" sz="2000" i="1">
                    <a:solidFill>
                      <a:schemeClr val="tx1"/>
                    </a:solidFill>
                    <a:latin typeface="Times New Roman" pitchFamily="18" charset="0"/>
                    <a:cs typeface="Times New Roman" pitchFamily="18" charset="0"/>
                  </a:rPr>
                  <a:t>=h(s</a:t>
                </a:r>
                <a:r>
                  <a:rPr lang="en-GB" altLang="en-US" sz="2000" i="1" baseline="-25000">
                    <a:solidFill>
                      <a:schemeClr val="tx1"/>
                    </a:solidFill>
                    <a:latin typeface="Times New Roman" pitchFamily="18" charset="0"/>
                    <a:cs typeface="Times New Roman" pitchFamily="18" charset="0"/>
                  </a:rPr>
                  <a:t>0</a:t>
                </a:r>
                <a:r>
                  <a:rPr lang="en-GB" altLang="en-US" sz="2000" i="1">
                    <a:solidFill>
                      <a:schemeClr val="tx1"/>
                    </a:solidFill>
                    <a:latin typeface="Times New Roman" pitchFamily="18" charset="0"/>
                    <a:cs typeface="Times New Roman" pitchFamily="18" charset="0"/>
                  </a:rPr>
                  <a:t>), v</a:t>
                </a:r>
                <a:r>
                  <a:rPr lang="en-GB" altLang="en-US" sz="2000" i="1" baseline="-25000">
                    <a:solidFill>
                      <a:schemeClr val="tx1"/>
                    </a:solidFill>
                    <a:latin typeface="Times New Roman" pitchFamily="18" charset="0"/>
                    <a:cs typeface="Times New Roman" pitchFamily="18" charset="0"/>
                  </a:rPr>
                  <a:t>1</a:t>
                </a:r>
                <a:r>
                  <a:rPr lang="en-GB" altLang="en-US" sz="2000" i="1">
                    <a:solidFill>
                      <a:schemeClr val="tx1"/>
                    </a:solidFill>
                    <a:latin typeface="Times New Roman" pitchFamily="18" charset="0"/>
                    <a:cs typeface="Times New Roman" pitchFamily="18" charset="0"/>
                  </a:rPr>
                  <a:t>=h(s</a:t>
                </a:r>
                <a:r>
                  <a:rPr lang="en-GB" altLang="en-US" sz="2000" i="1" baseline="-25000">
                    <a:solidFill>
                      <a:schemeClr val="tx1"/>
                    </a:solidFill>
                    <a:latin typeface="Times New Roman" pitchFamily="18" charset="0"/>
                    <a:cs typeface="Times New Roman" pitchFamily="18" charset="0"/>
                  </a:rPr>
                  <a:t>1</a:t>
                </a:r>
                <a:r>
                  <a:rPr lang="en-GB" altLang="en-US" sz="2000" i="1">
                    <a:solidFill>
                      <a:schemeClr val="tx1"/>
                    </a:solidFill>
                    <a:latin typeface="Times New Roman" pitchFamily="18" charset="0"/>
                    <a:cs typeface="Times New Roman" pitchFamily="18" charset="0"/>
                  </a:rPr>
                  <a:t>)</a:t>
                </a:r>
                <a:endParaRPr lang="en-GB" altLang="en-US" sz="2000">
                  <a:solidFill>
                    <a:schemeClr val="tx1"/>
                  </a:solidFill>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solidFill>
                      <a:schemeClr val="tx1"/>
                    </a:solidFill>
                  </a:rPr>
                  <a:t>Signature: to sign bit </a:t>
                </a:r>
                <a:r>
                  <a:rPr lang="en-GB" altLang="en-US" sz="2000" i="1">
                    <a:solidFill>
                      <a:schemeClr val="tx1"/>
                    </a:solidFill>
                    <a:latin typeface="Times New Roman" pitchFamily="18" charset="0"/>
                    <a:cs typeface="Times New Roman" pitchFamily="18" charset="0"/>
                  </a:rPr>
                  <a:t>b </a:t>
                </a:r>
                <a:r>
                  <a:rPr lang="en-GB" altLang="en-US" sz="2000">
                    <a:solidFill>
                      <a:schemeClr val="tx1"/>
                    </a:solidFill>
                  </a:rPr>
                  <a:t>send signature </a:t>
                </a:r>
                <a14:m>
                  <m:oMath xmlns:m="http://schemas.openxmlformats.org/officeDocument/2006/math">
                    <m:r>
                      <a:rPr lang="en-GB" altLang="en-US" sz="2000" i="1" smtClean="0">
                        <a:solidFill>
                          <a:schemeClr val="tx1"/>
                        </a:solidFill>
                        <a:latin typeface="Cambria Math" panose="02040503050406030204" pitchFamily="18" charset="0"/>
                        <a:ea typeface="Cambria Math" panose="02040503050406030204" pitchFamily="18" charset="0"/>
                      </a:rPr>
                      <m:t>𝜎</m:t>
                    </m:r>
                    <m:r>
                      <a:rPr lang="en-US" altLang="en-US" sz="2000" b="0" i="1" smtClean="0">
                        <a:solidFill>
                          <a:schemeClr val="tx1"/>
                        </a:solidFill>
                        <a:latin typeface="Cambria Math" panose="02040503050406030204" pitchFamily="18" charset="0"/>
                        <a:ea typeface="Cambria Math" panose="02040503050406030204" pitchFamily="18" charset="0"/>
                      </a:rPr>
                      <m:t>=</m:t>
                    </m:r>
                    <m:sSub>
                      <m:sSubPr>
                        <m:ctrlPr>
                          <a:rPr lang="en-US" altLang="en-US" sz="2000" b="0" i="1" smtClean="0">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𝑆</m:t>
                        </m:r>
                      </m:e>
                      <m:sub>
                        <m:r>
                          <a:rPr lang="en-US" altLang="en-US" sz="2000" b="0" i="1" smtClean="0">
                            <a:solidFill>
                              <a:schemeClr val="tx1"/>
                            </a:solidFill>
                            <a:latin typeface="Cambria Math" panose="02040503050406030204" pitchFamily="18" charset="0"/>
                            <a:ea typeface="Cambria Math" panose="02040503050406030204" pitchFamily="18" charset="0"/>
                          </a:rPr>
                          <m:t>(</m:t>
                        </m:r>
                        <m:sSub>
                          <m:sSubPr>
                            <m:ctrlPr>
                              <a:rPr lang="en-US" altLang="en-US" sz="2000" b="0" i="1" smtClean="0">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𝑠</m:t>
                            </m:r>
                          </m:e>
                          <m:sub>
                            <m:r>
                              <a:rPr lang="en-US" altLang="en-US" sz="2000" b="0" i="1" smtClean="0">
                                <a:solidFill>
                                  <a:schemeClr val="tx1"/>
                                </a:solidFill>
                                <a:latin typeface="Cambria Math" panose="02040503050406030204" pitchFamily="18" charset="0"/>
                                <a:ea typeface="Cambria Math" panose="02040503050406030204" pitchFamily="18" charset="0"/>
                              </a:rPr>
                              <m:t>0</m:t>
                            </m:r>
                          </m:sub>
                        </m:sSub>
                        <m:r>
                          <a:rPr lang="en-US" altLang="en-US" sz="2000" b="0" i="1" smtClean="0">
                            <a:solidFill>
                              <a:schemeClr val="tx1"/>
                            </a:solidFill>
                            <a:latin typeface="Cambria Math" panose="02040503050406030204" pitchFamily="18" charset="0"/>
                            <a:ea typeface="Cambria Math" panose="02040503050406030204" pitchFamily="18" charset="0"/>
                          </a:rPr>
                          <m:t>,</m:t>
                        </m:r>
                        <m:sSub>
                          <m:sSubPr>
                            <m:ctrlPr>
                              <a:rPr lang="en-US" altLang="en-US" sz="2000" b="0" i="1" smtClean="0">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𝑠</m:t>
                            </m:r>
                          </m:e>
                          <m:sub>
                            <m:r>
                              <a:rPr lang="en-US" altLang="en-US" sz="2000" b="0" i="1" smtClean="0">
                                <a:solidFill>
                                  <a:schemeClr val="tx1"/>
                                </a:solidFill>
                                <a:latin typeface="Cambria Math" panose="02040503050406030204" pitchFamily="18" charset="0"/>
                                <a:ea typeface="Cambria Math" panose="02040503050406030204" pitchFamily="18" charset="0"/>
                              </a:rPr>
                              <m:t>1</m:t>
                            </m:r>
                          </m:sub>
                        </m:sSub>
                        <m:r>
                          <a:rPr lang="en-US" altLang="en-US" sz="2000" b="0" i="1" smtClean="0">
                            <a:solidFill>
                              <a:schemeClr val="tx1"/>
                            </a:solidFill>
                            <a:latin typeface="Cambria Math" panose="02040503050406030204" pitchFamily="18" charset="0"/>
                            <a:ea typeface="Cambria Math" panose="02040503050406030204" pitchFamily="18" charset="0"/>
                          </a:rPr>
                          <m:t>)</m:t>
                        </m:r>
                      </m:sub>
                    </m:sSub>
                    <m:d>
                      <m:dPr>
                        <m:ctrlPr>
                          <a:rPr lang="en-US" altLang="en-US" sz="2000" b="0" i="1" smtClean="0">
                            <a:solidFill>
                              <a:schemeClr val="tx1"/>
                            </a:solidFill>
                            <a:latin typeface="Cambria Math" panose="02040503050406030204" pitchFamily="18" charset="0"/>
                            <a:ea typeface="Cambria Math" panose="02040503050406030204" pitchFamily="18" charset="0"/>
                          </a:rPr>
                        </m:ctrlPr>
                      </m:dPr>
                      <m:e>
                        <m:r>
                          <a:rPr lang="en-US" altLang="en-US" sz="2000" b="0" i="1" smtClean="0">
                            <a:solidFill>
                              <a:schemeClr val="tx1"/>
                            </a:solidFill>
                            <a:latin typeface="Cambria Math" panose="02040503050406030204" pitchFamily="18" charset="0"/>
                            <a:ea typeface="Cambria Math" panose="02040503050406030204" pitchFamily="18" charset="0"/>
                          </a:rPr>
                          <m:t>𝑏</m:t>
                        </m:r>
                      </m:e>
                    </m:d>
                    <m:r>
                      <a:rPr lang="en-US" altLang="en-US" sz="2000" b="0" i="1" smtClean="0">
                        <a:solidFill>
                          <a:schemeClr val="tx1"/>
                        </a:solidFill>
                        <a:latin typeface="Cambria Math" panose="02040503050406030204" pitchFamily="18" charset="0"/>
                        <a:ea typeface="Cambria Math" panose="02040503050406030204" pitchFamily="18" charset="0"/>
                      </a:rPr>
                      <m:t>=</m:t>
                    </m:r>
                    <m:sSub>
                      <m:sSubPr>
                        <m:ctrlPr>
                          <a:rPr lang="en-US" altLang="en-US" sz="2000" b="0" i="1" smtClean="0">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𝑠</m:t>
                        </m:r>
                      </m:e>
                      <m:sub>
                        <m:r>
                          <a:rPr lang="en-US" altLang="en-US" sz="2000" b="0" i="1" smtClean="0">
                            <a:solidFill>
                              <a:schemeClr val="tx1"/>
                            </a:solidFill>
                            <a:latin typeface="Cambria Math" panose="02040503050406030204" pitchFamily="18" charset="0"/>
                            <a:ea typeface="Cambria Math" panose="02040503050406030204" pitchFamily="18" charset="0"/>
                          </a:rPr>
                          <m:t>𝑏</m:t>
                        </m:r>
                      </m:sub>
                    </m:sSub>
                  </m:oMath>
                </a14:m>
                <a:endParaRPr lang="en-US" altLang="en-US" sz="2000" b="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solidFill>
                      <a:schemeClr val="tx1"/>
                    </a:solidFill>
                  </a:rPr>
                  <a:t>Validate: </a:t>
                </a:r>
                <a14:m>
                  <m:oMath xmlns:m="http://schemas.openxmlformats.org/officeDocument/2006/math">
                    <m:sSub>
                      <m:sSubPr>
                        <m:ctrlPr>
                          <a:rPr lang="en-US" altLang="en-US" sz="2000" i="1">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𝑉</m:t>
                        </m:r>
                      </m:e>
                      <m:sub>
                        <m:r>
                          <a:rPr lang="en-US" altLang="en-US" sz="2000" i="1">
                            <a:solidFill>
                              <a:schemeClr val="tx1"/>
                            </a:solidFill>
                            <a:latin typeface="Cambria Math" panose="02040503050406030204" pitchFamily="18" charset="0"/>
                            <a:ea typeface="Cambria Math" panose="02040503050406030204" pitchFamily="18" charset="0"/>
                          </a:rPr>
                          <m:t>(</m:t>
                        </m:r>
                        <m:sSub>
                          <m:sSubPr>
                            <m:ctrlPr>
                              <a:rPr lang="en-US" altLang="en-US" sz="2000" i="1">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𝑣</m:t>
                            </m:r>
                          </m:e>
                          <m:sub>
                            <m:r>
                              <a:rPr lang="en-US" altLang="en-US" sz="2000" i="1">
                                <a:solidFill>
                                  <a:schemeClr val="tx1"/>
                                </a:solidFill>
                                <a:latin typeface="Cambria Math" panose="02040503050406030204" pitchFamily="18" charset="0"/>
                                <a:ea typeface="Cambria Math" panose="02040503050406030204" pitchFamily="18" charset="0"/>
                              </a:rPr>
                              <m:t>0</m:t>
                            </m:r>
                          </m:sub>
                        </m:sSub>
                        <m:r>
                          <a:rPr lang="en-US" altLang="en-US" sz="2000" i="1">
                            <a:solidFill>
                              <a:schemeClr val="tx1"/>
                            </a:solidFill>
                            <a:latin typeface="Cambria Math" panose="02040503050406030204" pitchFamily="18" charset="0"/>
                            <a:ea typeface="Cambria Math" panose="02040503050406030204" pitchFamily="18" charset="0"/>
                          </a:rPr>
                          <m:t>,</m:t>
                        </m:r>
                        <m:sSub>
                          <m:sSubPr>
                            <m:ctrlPr>
                              <a:rPr lang="en-US" altLang="en-US" sz="2000" i="1">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𝑣</m:t>
                            </m:r>
                          </m:e>
                          <m:sub>
                            <m:r>
                              <a:rPr lang="en-US" altLang="en-US" sz="2000" i="1">
                                <a:solidFill>
                                  <a:schemeClr val="tx1"/>
                                </a:solidFill>
                                <a:latin typeface="Cambria Math" panose="02040503050406030204" pitchFamily="18" charset="0"/>
                                <a:ea typeface="Cambria Math" panose="02040503050406030204" pitchFamily="18" charset="0"/>
                              </a:rPr>
                              <m:t>1</m:t>
                            </m:r>
                          </m:sub>
                        </m:sSub>
                        <m:r>
                          <a:rPr lang="en-US" altLang="en-US" sz="2000" i="1">
                            <a:solidFill>
                              <a:schemeClr val="tx1"/>
                            </a:solidFill>
                            <a:latin typeface="Cambria Math" panose="02040503050406030204" pitchFamily="18" charset="0"/>
                            <a:ea typeface="Cambria Math" panose="02040503050406030204" pitchFamily="18" charset="0"/>
                          </a:rPr>
                          <m:t>)</m:t>
                        </m:r>
                      </m:sub>
                    </m:sSub>
                    <m:d>
                      <m:dPr>
                        <m:ctrlPr>
                          <a:rPr lang="en-US" altLang="en-US" sz="2000" i="1">
                            <a:solidFill>
                              <a:schemeClr val="tx1"/>
                            </a:solidFill>
                            <a:latin typeface="Cambria Math" panose="02040503050406030204" pitchFamily="18" charset="0"/>
                            <a:ea typeface="Cambria Math" panose="02040503050406030204" pitchFamily="18" charset="0"/>
                          </a:rPr>
                        </m:ctrlPr>
                      </m:dPr>
                      <m:e>
                        <m:r>
                          <a:rPr lang="en-US" altLang="en-US" sz="2000" i="1">
                            <a:solidFill>
                              <a:schemeClr val="tx1"/>
                            </a:solidFill>
                            <a:latin typeface="Cambria Math" panose="02040503050406030204" pitchFamily="18" charset="0"/>
                            <a:ea typeface="Cambria Math" panose="02040503050406030204" pitchFamily="18" charset="0"/>
                          </a:rPr>
                          <m:t>𝑏</m:t>
                        </m:r>
                        <m:r>
                          <a:rPr lang="en-US" altLang="en-US" sz="2000" b="0" i="1" smtClean="0">
                            <a:solidFill>
                              <a:schemeClr val="tx1"/>
                            </a:solidFill>
                            <a:latin typeface="Cambria Math" panose="02040503050406030204" pitchFamily="18" charset="0"/>
                            <a:ea typeface="Cambria Math" panose="02040503050406030204" pitchFamily="18" charset="0"/>
                          </a:rPr>
                          <m:t>,</m:t>
                        </m:r>
                        <m:r>
                          <a:rPr lang="en-GB" altLang="en-US" sz="2000" i="1">
                            <a:solidFill>
                              <a:schemeClr val="tx1"/>
                            </a:solidFill>
                            <a:latin typeface="Cambria Math" panose="02040503050406030204" pitchFamily="18" charset="0"/>
                            <a:ea typeface="Cambria Math" panose="02040503050406030204" pitchFamily="18" charset="0"/>
                          </a:rPr>
                          <m:t>𝜎</m:t>
                        </m:r>
                      </m:e>
                    </m:d>
                    <m:r>
                      <a:rPr lang="en-US" altLang="en-US" sz="2000" i="1">
                        <a:solidFill>
                          <a:schemeClr val="tx1"/>
                        </a:solidFill>
                        <a:latin typeface="Cambria Math" panose="02040503050406030204" pitchFamily="18" charset="0"/>
                        <a:ea typeface="Cambria Math" panose="02040503050406030204" pitchFamily="18" charset="0"/>
                      </a:rPr>
                      <m:t>=</m:t>
                    </m:r>
                    <m:d>
                      <m:dPr>
                        <m:begChr m:val="{"/>
                        <m:endChr m:val="}"/>
                        <m:ctrlPr>
                          <a:rPr lang="en-US" altLang="en-US" sz="2000" i="1" smtClean="0">
                            <a:solidFill>
                              <a:schemeClr val="tx1"/>
                            </a:solidFill>
                            <a:latin typeface="Cambria Math" panose="02040503050406030204" pitchFamily="18" charset="0"/>
                            <a:ea typeface="Cambria Math" panose="02040503050406030204" pitchFamily="18" charset="0"/>
                          </a:rPr>
                        </m:ctrlPr>
                      </m:dPr>
                      <m:e>
                        <m:r>
                          <a:rPr lang="en-US" altLang="en-US" sz="2000" b="0" i="1" smtClean="0">
                            <a:solidFill>
                              <a:schemeClr val="tx1"/>
                            </a:solidFill>
                            <a:latin typeface="Cambria Math" panose="02040503050406030204" pitchFamily="18" charset="0"/>
                            <a:ea typeface="Cambria Math" panose="02040503050406030204" pitchFamily="18" charset="0"/>
                          </a:rPr>
                          <m:t>1</m:t>
                        </m:r>
                        <m:r>
                          <a:rPr lang="en-US" altLang="en-US" sz="2000" b="0" i="1" smtClean="0">
                            <a:solidFill>
                              <a:schemeClr val="tx1"/>
                            </a:solidFill>
                            <a:latin typeface="Cambria Math" panose="02040503050406030204" pitchFamily="18" charset="0"/>
                            <a:ea typeface="Cambria Math" panose="02040503050406030204" pitchFamily="18" charset="0"/>
                          </a:rPr>
                          <m:t> </m:t>
                        </m:r>
                        <m:r>
                          <a:rPr lang="en-US" altLang="en-US" sz="2000" b="0" i="1" smtClean="0">
                            <a:solidFill>
                              <a:schemeClr val="tx1"/>
                            </a:solidFill>
                            <a:latin typeface="Cambria Math" panose="02040503050406030204" pitchFamily="18" charset="0"/>
                            <a:ea typeface="Cambria Math" panose="02040503050406030204" pitchFamily="18" charset="0"/>
                          </a:rPr>
                          <m:t>𝑖𝑓</m:t>
                        </m:r>
                        <m:r>
                          <a:rPr lang="en-US" altLang="en-US" sz="2000" b="0" i="1" smtClean="0">
                            <a:solidFill>
                              <a:schemeClr val="tx1"/>
                            </a:solidFill>
                            <a:latin typeface="Cambria Math" panose="02040503050406030204" pitchFamily="18" charset="0"/>
                            <a:ea typeface="Cambria Math" panose="02040503050406030204" pitchFamily="18" charset="0"/>
                          </a:rPr>
                          <m:t> </m:t>
                        </m:r>
                        <m:sSub>
                          <m:sSubPr>
                            <m:ctrlPr>
                              <a:rPr lang="en-US" altLang="en-US" sz="2000" i="1">
                                <a:solidFill>
                                  <a:schemeClr val="tx1"/>
                                </a:solidFill>
                                <a:latin typeface="Cambria Math" panose="02040503050406030204" pitchFamily="18" charset="0"/>
                                <a:ea typeface="Cambria Math" panose="02040503050406030204" pitchFamily="18" charset="0"/>
                              </a:rPr>
                            </m:ctrlPr>
                          </m:sSubPr>
                          <m:e>
                            <m:r>
                              <a:rPr lang="en-US" altLang="en-US" sz="2000" b="0" i="1" smtClean="0">
                                <a:solidFill>
                                  <a:schemeClr val="tx1"/>
                                </a:solidFill>
                                <a:latin typeface="Cambria Math" panose="02040503050406030204" pitchFamily="18" charset="0"/>
                                <a:ea typeface="Cambria Math" panose="02040503050406030204" pitchFamily="18" charset="0"/>
                              </a:rPr>
                              <m:t>𝑣</m:t>
                            </m:r>
                          </m:e>
                          <m:sub>
                            <m:r>
                              <a:rPr lang="en-US" altLang="en-US" sz="2000" i="1">
                                <a:solidFill>
                                  <a:schemeClr val="tx1"/>
                                </a:solidFill>
                                <a:latin typeface="Cambria Math" panose="02040503050406030204" pitchFamily="18" charset="0"/>
                                <a:ea typeface="Cambria Math" panose="02040503050406030204" pitchFamily="18" charset="0"/>
                              </a:rPr>
                              <m:t>𝑏</m:t>
                            </m:r>
                          </m:sub>
                        </m:sSub>
                        <m:r>
                          <a:rPr lang="en-US" altLang="en-US" sz="2000" b="0" i="1" smtClean="0">
                            <a:solidFill>
                              <a:schemeClr val="tx1"/>
                            </a:solidFill>
                            <a:latin typeface="Cambria Math" panose="02040503050406030204" pitchFamily="18" charset="0"/>
                            <a:ea typeface="Cambria Math" panose="02040503050406030204" pitchFamily="18" charset="0"/>
                          </a:rPr>
                          <m:t>=</m:t>
                        </m:r>
                        <m:r>
                          <a:rPr lang="en-US" altLang="en-US" sz="2000" b="0" i="1" smtClean="0">
                            <a:solidFill>
                              <a:schemeClr val="tx1"/>
                            </a:solidFill>
                            <a:latin typeface="Cambria Math" panose="02040503050406030204" pitchFamily="18" charset="0"/>
                            <a:ea typeface="Cambria Math" panose="02040503050406030204" pitchFamily="18" charset="0"/>
                          </a:rPr>
                          <m:t>h</m:t>
                        </m:r>
                        <m:d>
                          <m:dPr>
                            <m:ctrlPr>
                              <a:rPr lang="en-US" altLang="en-US" sz="2000" b="0" i="1" smtClean="0">
                                <a:solidFill>
                                  <a:schemeClr val="tx1"/>
                                </a:solidFill>
                                <a:latin typeface="Cambria Math" panose="02040503050406030204" pitchFamily="18" charset="0"/>
                                <a:ea typeface="Cambria Math" panose="02040503050406030204" pitchFamily="18" charset="0"/>
                              </a:rPr>
                            </m:ctrlPr>
                          </m:dPr>
                          <m:e>
                            <m:r>
                              <a:rPr lang="en-GB" altLang="en-US" sz="2000" i="1">
                                <a:solidFill>
                                  <a:schemeClr val="tx1"/>
                                </a:solidFill>
                                <a:latin typeface="Cambria Math" panose="02040503050406030204" pitchFamily="18" charset="0"/>
                                <a:ea typeface="Cambria Math" panose="02040503050406030204" pitchFamily="18" charset="0"/>
                              </a:rPr>
                              <m:t>𝜎</m:t>
                            </m:r>
                          </m:e>
                        </m:d>
                        <m:r>
                          <a:rPr lang="en-US" altLang="en-US" sz="2000" b="0" i="1" smtClean="0">
                            <a:solidFill>
                              <a:schemeClr val="tx1"/>
                            </a:solidFill>
                            <a:latin typeface="Cambria Math" panose="02040503050406030204" pitchFamily="18" charset="0"/>
                            <a:ea typeface="Cambria Math" panose="02040503050406030204" pitchFamily="18" charset="0"/>
                          </a:rPr>
                          <m:t>, </m:t>
                        </m:r>
                        <m:r>
                          <a:rPr lang="en-US" altLang="en-US" sz="2000" b="0" i="1" smtClean="0">
                            <a:solidFill>
                              <a:schemeClr val="tx1"/>
                            </a:solidFill>
                            <a:latin typeface="Cambria Math" panose="02040503050406030204" pitchFamily="18" charset="0"/>
                            <a:ea typeface="Cambria Math" panose="02040503050406030204" pitchFamily="18" charset="0"/>
                          </a:rPr>
                          <m:t>0</m:t>
                        </m:r>
                        <m:r>
                          <a:rPr lang="en-US" altLang="en-US" sz="2000" b="0" i="1" smtClean="0">
                            <a:solidFill>
                              <a:schemeClr val="tx1"/>
                            </a:solidFill>
                            <a:latin typeface="Cambria Math" panose="02040503050406030204" pitchFamily="18" charset="0"/>
                            <a:ea typeface="Cambria Math" panose="02040503050406030204" pitchFamily="18" charset="0"/>
                          </a:rPr>
                          <m:t> </m:t>
                        </m:r>
                        <m:r>
                          <a:rPr lang="en-US" altLang="en-US" sz="2000" b="0" i="1" smtClean="0">
                            <a:solidFill>
                              <a:schemeClr val="tx1"/>
                            </a:solidFill>
                            <a:latin typeface="Cambria Math" panose="02040503050406030204" pitchFamily="18" charset="0"/>
                            <a:ea typeface="Cambria Math" panose="02040503050406030204" pitchFamily="18" charset="0"/>
                          </a:rPr>
                          <m:t>𝑒𝑙𝑠𝑒</m:t>
                        </m:r>
                      </m:e>
                    </m:d>
                  </m:oMath>
                </a14:m>
                <a:endParaRPr lang="en-US" altLang="en-US" sz="200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solidFill>
                    <a:schemeClr val="tx1"/>
                  </a:solidFill>
                  <a:ea typeface="Cambria Math" panose="02040503050406030204" pitchFamily="18" charset="0"/>
                </a:endParaRPr>
              </a:p>
              <a:p>
                <a:pPr marL="669925" lvl="2" indent="0" defTabSz="449263" eaLnBrk="1" hangingPunct="1">
                  <a:lnSpc>
                    <a:spcPct val="11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80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a:solidFill>
                    <a:schemeClr val="tx1"/>
                  </a:solidFill>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chemeClr val="tx1"/>
                    </a:solidFill>
                    <a:ea typeface="Cambria Math" panose="02040503050406030204" pitchFamily="18" charset="0"/>
                  </a:rPr>
                  <a:t>How to extend to a (one-time) signatures for </a:t>
                </a:r>
                <a:r>
                  <a:rPr lang="en-US" altLang="en-US" sz="2000">
                    <a:solidFill>
                      <a:srgbClr val="FF0000"/>
                    </a:solidFill>
                    <a:ea typeface="Cambria Math" panose="02040503050406030204" pitchFamily="18" charset="0"/>
                  </a:rPr>
                  <a:t>any string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36142" y="845749"/>
                <a:ext cx="8432894" cy="5364034"/>
              </a:xfrm>
              <a:prstGeom prst="rect">
                <a:avLst/>
              </a:prstGeom>
              <a:blipFill>
                <a:blip r:embed="rId3"/>
                <a:stretch>
                  <a:fillRect t="-682" b="-5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382511" y="220320"/>
            <a:ext cx="8582025" cy="77162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b="1" kern="0">
                <a:solidFill>
                  <a:srgbClr val="FF00FF"/>
                </a:solidFill>
              </a:rPr>
              <a:t>OWF-based One-Time Signing</a:t>
            </a:r>
          </a:p>
        </p:txBody>
      </p:sp>
      <p:sp>
        <p:nvSpPr>
          <p:cNvPr id="23" name="Rectangle 22"/>
          <p:cNvSpPr/>
          <p:nvPr/>
        </p:nvSpPr>
        <p:spPr bwMode="auto">
          <a:xfrm>
            <a:off x="1430133" y="3816707"/>
            <a:ext cx="2354583" cy="335232"/>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cs typeface="Times New Roman" pitchFamily="18" charset="0"/>
              </a:rPr>
              <a:t>Private key: </a:t>
            </a:r>
            <a:r>
              <a:rPr lang="en-GB" altLang="en-US" i="1">
                <a:latin typeface="Times New Roman" pitchFamily="18" charset="0"/>
                <a:cs typeface="Times New Roman" pitchFamily="18" charset="0"/>
              </a:rPr>
              <a:t>s</a:t>
            </a:r>
            <a:r>
              <a:rPr lang="en-GB" altLang="en-US" i="1" baseline="-25000">
                <a:latin typeface="Times New Roman" pitchFamily="18" charset="0"/>
                <a:cs typeface="Times New Roman" pitchFamily="18" charset="0"/>
              </a:rPr>
              <a:t>0 </a:t>
            </a:r>
            <a:r>
              <a:rPr lang="en-GB" altLang="en-US" i="1">
                <a:latin typeface="Times New Roman" pitchFamily="18" charset="0"/>
                <a:cs typeface="Times New Roman" pitchFamily="18" charset="0"/>
              </a:rPr>
              <a:t>, s</a:t>
            </a:r>
            <a:r>
              <a:rPr lang="en-GB" altLang="en-US" i="1" baseline="-25000">
                <a:latin typeface="Times New Roman" pitchFamily="18" charset="0"/>
                <a:cs typeface="Times New Roman" pitchFamily="18" charset="0"/>
              </a:rPr>
              <a:t>1</a:t>
            </a:r>
            <a:r>
              <a:rPr lang="en-GB" altLang="en-US" sz="1600" kern="0">
                <a:cs typeface="Times New Roman" pitchFamily="18" charset="0"/>
                <a:sym typeface="Wingdings" panose="05000000000000000000" pitchFamily="2" charset="2"/>
              </a:rPr>
              <a:t> $</a:t>
            </a:r>
            <a:endParaRPr lang="en-GB" altLang="en-US" kern="0"/>
          </a:p>
        </p:txBody>
      </p:sp>
      <p:sp>
        <p:nvSpPr>
          <p:cNvPr id="27" name="Rectangle 26"/>
          <p:cNvSpPr/>
          <p:nvPr/>
        </p:nvSpPr>
        <p:spPr bwMode="auto">
          <a:xfrm>
            <a:off x="4770982" y="3793939"/>
            <a:ext cx="3214863" cy="335232"/>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cs typeface="Times New Roman" pitchFamily="18" charset="0"/>
              </a:rPr>
              <a:t>Public key:  </a:t>
            </a:r>
            <a:r>
              <a:rPr lang="en-GB" altLang="en-US" i="1">
                <a:latin typeface="Times New Roman" pitchFamily="18" charset="0"/>
                <a:cs typeface="Times New Roman" pitchFamily="18" charset="0"/>
              </a:rPr>
              <a:t>v</a:t>
            </a:r>
            <a:r>
              <a:rPr lang="en-GB" altLang="en-US" i="1" baseline="-25000">
                <a:latin typeface="Times New Roman" pitchFamily="18" charset="0"/>
                <a:cs typeface="Times New Roman" pitchFamily="18" charset="0"/>
              </a:rPr>
              <a:t>0</a:t>
            </a:r>
            <a:r>
              <a:rPr lang="en-GB" altLang="en-US" i="1">
                <a:latin typeface="Times New Roman" pitchFamily="18" charset="0"/>
                <a:cs typeface="Times New Roman" pitchFamily="18" charset="0"/>
              </a:rPr>
              <a:t>=h(s</a:t>
            </a:r>
            <a:r>
              <a:rPr lang="en-GB" altLang="en-US" i="1" baseline="-25000">
                <a:latin typeface="Times New Roman" pitchFamily="18" charset="0"/>
                <a:cs typeface="Times New Roman" pitchFamily="18" charset="0"/>
              </a:rPr>
              <a:t>0</a:t>
            </a:r>
            <a:r>
              <a:rPr lang="en-GB" altLang="en-US" i="1">
                <a:latin typeface="Times New Roman" pitchFamily="18" charset="0"/>
                <a:cs typeface="Times New Roman" pitchFamily="18" charset="0"/>
              </a:rPr>
              <a:t>), v</a:t>
            </a:r>
            <a:r>
              <a:rPr lang="en-GB" altLang="en-US" i="1" baseline="-25000">
                <a:latin typeface="Times New Roman" pitchFamily="18" charset="0"/>
                <a:cs typeface="Times New Roman" pitchFamily="18" charset="0"/>
              </a:rPr>
              <a:t>1</a:t>
            </a:r>
            <a:r>
              <a:rPr lang="en-GB" altLang="en-US" i="1">
                <a:latin typeface="Times New Roman" pitchFamily="18" charset="0"/>
                <a:cs typeface="Times New Roman" pitchFamily="18" charset="0"/>
              </a:rPr>
              <a:t>=h(s</a:t>
            </a:r>
            <a:r>
              <a:rPr lang="en-GB" altLang="en-US" i="1" baseline="-25000">
                <a:latin typeface="Times New Roman" pitchFamily="18" charset="0"/>
                <a:cs typeface="Times New Roman" pitchFamily="18" charset="0"/>
              </a:rPr>
              <a:t>1</a:t>
            </a:r>
            <a:r>
              <a:rPr lang="en-GB" altLang="en-US" i="1">
                <a:latin typeface="Times New Roman" pitchFamily="18" charset="0"/>
                <a:cs typeface="Times New Roman" pitchFamily="18" charset="0"/>
              </a:rPr>
              <a:t>)</a:t>
            </a:r>
            <a:endParaRPr lang="en-GB" altLang="en-US" kern="0"/>
          </a:p>
        </p:txBody>
      </p:sp>
      <mc:AlternateContent xmlns:mc="http://schemas.openxmlformats.org/markup-compatibility/2006" xmlns:a14="http://schemas.microsoft.com/office/drawing/2010/main">
        <mc:Choice Requires="a14">
          <p:sp>
            <p:nvSpPr>
              <p:cNvPr id="28" name="Rectangle 27"/>
              <p:cNvSpPr/>
              <p:nvPr/>
            </p:nvSpPr>
            <p:spPr bwMode="auto">
              <a:xfrm>
                <a:off x="1255696" y="4939651"/>
                <a:ext cx="2703459"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solidFill>
                      <a:schemeClr val="tx1"/>
                    </a:solidFill>
                    <a:cs typeface="Times New Roman" pitchFamily="18" charset="0"/>
                  </a:rPr>
                  <a:t>Sign: </a:t>
                </a:r>
                <a14:m>
                  <m:oMath xmlns:m="http://schemas.openxmlformats.org/officeDocument/2006/math">
                    <m:r>
                      <a:rPr lang="en-GB" altLang="en-US" i="1">
                        <a:solidFill>
                          <a:schemeClr val="tx1"/>
                        </a:solidFill>
                        <a:latin typeface="Cambria Math" panose="02040503050406030204" pitchFamily="18" charset="0"/>
                        <a:ea typeface="Cambria Math" panose="02040503050406030204" pitchFamily="18" charset="0"/>
                      </a:rPr>
                      <m:t>𝜎</m:t>
                    </m:r>
                    <m:r>
                      <a:rPr lang="en-US" altLang="en-US" i="1">
                        <a:solidFill>
                          <a:schemeClr val="tx1"/>
                        </a:solidFill>
                        <a:latin typeface="Cambria Math" panose="02040503050406030204" pitchFamily="18" charset="0"/>
                        <a:ea typeface="Cambria Math" panose="02040503050406030204" pitchFamily="18" charset="0"/>
                      </a:rPr>
                      <m:t>=</m:t>
                    </m:r>
                    <m:sSub>
                      <m:sSubPr>
                        <m:ctrlPr>
                          <a:rPr lang="en-US" altLang="en-US" i="1">
                            <a:solidFill>
                              <a:schemeClr val="tx1"/>
                            </a:solidFill>
                            <a:latin typeface="Cambria Math" panose="02040503050406030204" pitchFamily="18" charset="0"/>
                            <a:ea typeface="Cambria Math" panose="02040503050406030204" pitchFamily="18" charset="0"/>
                          </a:rPr>
                        </m:ctrlPr>
                      </m:sSubPr>
                      <m:e>
                        <m:r>
                          <a:rPr lang="en-US" altLang="en-US" i="1">
                            <a:solidFill>
                              <a:schemeClr val="tx1"/>
                            </a:solidFill>
                            <a:latin typeface="Cambria Math" panose="02040503050406030204" pitchFamily="18" charset="0"/>
                            <a:ea typeface="Cambria Math" panose="02040503050406030204" pitchFamily="18" charset="0"/>
                          </a:rPr>
                          <m:t>𝑆</m:t>
                        </m:r>
                      </m:e>
                      <m:sub>
                        <m:r>
                          <a:rPr lang="en-US" altLang="en-US" i="1">
                            <a:solidFill>
                              <a:schemeClr val="tx1"/>
                            </a:solidFill>
                            <a:latin typeface="Cambria Math" panose="02040503050406030204" pitchFamily="18" charset="0"/>
                            <a:ea typeface="Cambria Math" panose="02040503050406030204" pitchFamily="18" charset="0"/>
                          </a:rPr>
                          <m:t>(</m:t>
                        </m:r>
                        <m:sSub>
                          <m:sSubPr>
                            <m:ctrlPr>
                              <a:rPr lang="en-US" altLang="en-US" i="1">
                                <a:solidFill>
                                  <a:schemeClr val="tx1"/>
                                </a:solidFill>
                                <a:latin typeface="Cambria Math" panose="02040503050406030204" pitchFamily="18" charset="0"/>
                                <a:ea typeface="Cambria Math" panose="02040503050406030204" pitchFamily="18" charset="0"/>
                              </a:rPr>
                            </m:ctrlPr>
                          </m:sSubPr>
                          <m:e>
                            <m:r>
                              <a:rPr lang="en-US" altLang="en-US" i="1">
                                <a:solidFill>
                                  <a:schemeClr val="tx1"/>
                                </a:solidFill>
                                <a:latin typeface="Cambria Math" panose="02040503050406030204" pitchFamily="18" charset="0"/>
                                <a:ea typeface="Cambria Math" panose="02040503050406030204" pitchFamily="18" charset="0"/>
                              </a:rPr>
                              <m:t>𝑠</m:t>
                            </m:r>
                          </m:e>
                          <m:sub>
                            <m:r>
                              <a:rPr lang="en-US" altLang="en-US" i="1">
                                <a:solidFill>
                                  <a:schemeClr val="tx1"/>
                                </a:solidFill>
                                <a:latin typeface="Cambria Math" panose="02040503050406030204" pitchFamily="18" charset="0"/>
                                <a:ea typeface="Cambria Math" panose="02040503050406030204" pitchFamily="18" charset="0"/>
                              </a:rPr>
                              <m:t>0</m:t>
                            </m:r>
                          </m:sub>
                        </m:sSub>
                        <m:r>
                          <a:rPr lang="en-US" altLang="en-US" i="1">
                            <a:solidFill>
                              <a:schemeClr val="tx1"/>
                            </a:solidFill>
                            <a:latin typeface="Cambria Math" panose="02040503050406030204" pitchFamily="18" charset="0"/>
                            <a:ea typeface="Cambria Math" panose="02040503050406030204" pitchFamily="18" charset="0"/>
                          </a:rPr>
                          <m:t>,</m:t>
                        </m:r>
                        <m:sSub>
                          <m:sSubPr>
                            <m:ctrlPr>
                              <a:rPr lang="en-US" altLang="en-US" i="1">
                                <a:solidFill>
                                  <a:schemeClr val="tx1"/>
                                </a:solidFill>
                                <a:latin typeface="Cambria Math" panose="02040503050406030204" pitchFamily="18" charset="0"/>
                                <a:ea typeface="Cambria Math" panose="02040503050406030204" pitchFamily="18" charset="0"/>
                              </a:rPr>
                            </m:ctrlPr>
                          </m:sSubPr>
                          <m:e>
                            <m:r>
                              <a:rPr lang="en-US" altLang="en-US" i="1">
                                <a:solidFill>
                                  <a:schemeClr val="tx1"/>
                                </a:solidFill>
                                <a:latin typeface="Cambria Math" panose="02040503050406030204" pitchFamily="18" charset="0"/>
                                <a:ea typeface="Cambria Math" panose="02040503050406030204" pitchFamily="18" charset="0"/>
                              </a:rPr>
                              <m:t>𝑠</m:t>
                            </m:r>
                          </m:e>
                          <m:sub>
                            <m:r>
                              <a:rPr lang="en-US" altLang="en-US" i="1">
                                <a:solidFill>
                                  <a:schemeClr val="tx1"/>
                                </a:solidFill>
                                <a:latin typeface="Cambria Math" panose="02040503050406030204" pitchFamily="18" charset="0"/>
                                <a:ea typeface="Cambria Math" panose="02040503050406030204" pitchFamily="18" charset="0"/>
                              </a:rPr>
                              <m:t>1</m:t>
                            </m:r>
                          </m:sub>
                        </m:sSub>
                        <m:r>
                          <a:rPr lang="en-US" altLang="en-US" i="1">
                            <a:solidFill>
                              <a:schemeClr val="tx1"/>
                            </a:solidFill>
                            <a:latin typeface="Cambria Math" panose="02040503050406030204" pitchFamily="18" charset="0"/>
                            <a:ea typeface="Cambria Math" panose="02040503050406030204" pitchFamily="18" charset="0"/>
                          </a:rPr>
                          <m:t>)</m:t>
                        </m:r>
                      </m:sub>
                    </m:sSub>
                    <m:d>
                      <m:dPr>
                        <m:ctrlPr>
                          <a:rPr lang="en-US" altLang="en-US" i="1">
                            <a:solidFill>
                              <a:schemeClr val="tx1"/>
                            </a:solidFill>
                            <a:latin typeface="Cambria Math" panose="02040503050406030204" pitchFamily="18" charset="0"/>
                            <a:ea typeface="Cambria Math" panose="02040503050406030204" pitchFamily="18" charset="0"/>
                          </a:rPr>
                        </m:ctrlPr>
                      </m:dPr>
                      <m:e>
                        <m:r>
                          <a:rPr lang="en-US" altLang="en-US" i="1">
                            <a:solidFill>
                              <a:schemeClr val="tx1"/>
                            </a:solidFill>
                            <a:latin typeface="Cambria Math" panose="02040503050406030204" pitchFamily="18" charset="0"/>
                            <a:ea typeface="Cambria Math" panose="02040503050406030204" pitchFamily="18" charset="0"/>
                          </a:rPr>
                          <m:t>𝑏</m:t>
                        </m:r>
                      </m:e>
                    </m:d>
                    <m:r>
                      <a:rPr lang="en-US" altLang="en-US" i="1">
                        <a:solidFill>
                          <a:schemeClr val="tx1"/>
                        </a:solidFill>
                        <a:latin typeface="Cambria Math" panose="02040503050406030204" pitchFamily="18" charset="0"/>
                        <a:ea typeface="Cambria Math" panose="02040503050406030204" pitchFamily="18" charset="0"/>
                      </a:rPr>
                      <m:t>=</m:t>
                    </m:r>
                    <m:sSub>
                      <m:sSubPr>
                        <m:ctrlPr>
                          <a:rPr lang="en-US" altLang="en-US" i="1">
                            <a:solidFill>
                              <a:schemeClr val="tx1"/>
                            </a:solidFill>
                            <a:latin typeface="Cambria Math" panose="02040503050406030204" pitchFamily="18" charset="0"/>
                            <a:ea typeface="Cambria Math" panose="02040503050406030204" pitchFamily="18" charset="0"/>
                          </a:rPr>
                        </m:ctrlPr>
                      </m:sSubPr>
                      <m:e>
                        <m:r>
                          <a:rPr lang="en-US" altLang="en-US" i="1">
                            <a:solidFill>
                              <a:schemeClr val="tx1"/>
                            </a:solidFill>
                            <a:latin typeface="Cambria Math" panose="02040503050406030204" pitchFamily="18" charset="0"/>
                            <a:ea typeface="Cambria Math" panose="02040503050406030204" pitchFamily="18" charset="0"/>
                          </a:rPr>
                          <m:t>𝑠</m:t>
                        </m:r>
                      </m:e>
                      <m:sub>
                        <m:r>
                          <a:rPr lang="en-US" altLang="en-US" i="1">
                            <a:solidFill>
                              <a:schemeClr val="tx1"/>
                            </a:solidFill>
                            <a:latin typeface="Cambria Math" panose="02040503050406030204" pitchFamily="18" charset="0"/>
                            <a:ea typeface="Cambria Math" panose="02040503050406030204" pitchFamily="18" charset="0"/>
                          </a:rPr>
                          <m:t>𝑏</m:t>
                        </m:r>
                      </m:sub>
                    </m:sSub>
                  </m:oMath>
                </a14:m>
                <a:endParaRPr lang="en-GB" altLang="en-US" kern="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bwMode="auto">
              <a:xfrm>
                <a:off x="1255696" y="4939651"/>
                <a:ext cx="2703459" cy="339046"/>
              </a:xfrm>
              <a:prstGeom prst="rect">
                <a:avLst/>
              </a:prstGeom>
              <a:blipFill>
                <a:blip r:embed="rId4"/>
                <a:stretch>
                  <a:fillRect l="-1798" t="-15517" b="-2586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7" name="Straight Arrow Connector 6"/>
          <p:cNvCxnSpPr>
            <a:endCxn id="28" idx="1"/>
          </p:cNvCxnSpPr>
          <p:nvPr/>
        </p:nvCxnSpPr>
        <p:spPr bwMode="auto">
          <a:xfrm>
            <a:off x="714150" y="5109174"/>
            <a:ext cx="54154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8" name="TextBox 7"/>
              <p:cNvSpPr txBox="1"/>
              <p:nvPr/>
            </p:nvSpPr>
            <p:spPr>
              <a:xfrm>
                <a:off x="760554" y="4782266"/>
                <a:ext cx="3788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en-US" i="1" smtClean="0">
                          <a:solidFill>
                            <a:schemeClr val="tx1"/>
                          </a:solidFill>
                          <a:latin typeface="Cambria Math" panose="02040503050406030204" pitchFamily="18" charset="0"/>
                          <a:ea typeface="Cambria Math" panose="02040503050406030204" pitchFamily="18" charset="0"/>
                        </a:rPr>
                        <m:t>𝑏</m:t>
                      </m:r>
                    </m:oMath>
                  </m:oMathPara>
                </a14:m>
                <a:endParaRPr lang="en-US">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60554" y="4782266"/>
                <a:ext cx="378886" cy="369332"/>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p:cNvCxnSpPr>
            <a:stCxn id="23" idx="2"/>
            <a:endCxn id="28" idx="0"/>
          </p:cNvCxnSpPr>
          <p:nvPr/>
        </p:nvCxnSpPr>
        <p:spPr bwMode="auto">
          <a:xfrm>
            <a:off x="2607425" y="4151939"/>
            <a:ext cx="1" cy="7877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69" name="Straight Arrow Connector 58368"/>
          <p:cNvCxnSpPr>
            <a:stCxn id="28" idx="3"/>
            <a:endCxn id="36" idx="1"/>
          </p:cNvCxnSpPr>
          <p:nvPr/>
        </p:nvCxnSpPr>
        <p:spPr bwMode="auto">
          <a:xfrm>
            <a:off x="3959155" y="5109174"/>
            <a:ext cx="131200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8371" name="Rectangle 58370"/>
              <p:cNvSpPr/>
              <p:nvPr/>
            </p:nvSpPr>
            <p:spPr>
              <a:xfrm>
                <a:off x="4131410" y="4747410"/>
                <a:ext cx="9072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altLang="en-US" i="1" smtClean="0">
                          <a:solidFill>
                            <a:schemeClr val="tx1"/>
                          </a:solidFill>
                          <a:latin typeface="Cambria Math" panose="02040503050406030204" pitchFamily="18" charset="0"/>
                          <a:ea typeface="Cambria Math" panose="02040503050406030204" pitchFamily="18" charset="0"/>
                        </a:rPr>
                        <m:t>𝜎</m:t>
                      </m:r>
                      <m:r>
                        <a:rPr lang="en-US" altLang="en-US" i="1">
                          <a:solidFill>
                            <a:schemeClr val="tx1"/>
                          </a:solidFill>
                          <a:latin typeface="Cambria Math" panose="02040503050406030204" pitchFamily="18" charset="0"/>
                          <a:ea typeface="Cambria Math" panose="02040503050406030204" pitchFamily="18" charset="0"/>
                        </a:rPr>
                        <m:t>=</m:t>
                      </m:r>
                      <m:sSub>
                        <m:sSubPr>
                          <m:ctrlPr>
                            <a:rPr lang="en-US" altLang="en-US" i="1">
                              <a:solidFill>
                                <a:schemeClr val="tx1"/>
                              </a:solidFill>
                              <a:latin typeface="Cambria Math" panose="02040503050406030204" pitchFamily="18" charset="0"/>
                              <a:ea typeface="Cambria Math" panose="02040503050406030204" pitchFamily="18" charset="0"/>
                            </a:rPr>
                          </m:ctrlPr>
                        </m:sSubPr>
                        <m:e>
                          <m:r>
                            <a:rPr lang="en-US" altLang="en-US" i="1">
                              <a:solidFill>
                                <a:schemeClr val="tx1"/>
                              </a:solidFill>
                              <a:latin typeface="Cambria Math" panose="02040503050406030204" pitchFamily="18" charset="0"/>
                              <a:ea typeface="Cambria Math" panose="02040503050406030204" pitchFamily="18" charset="0"/>
                            </a:rPr>
                            <m:t>𝑠</m:t>
                          </m:r>
                        </m:e>
                        <m:sub>
                          <m:r>
                            <a:rPr lang="en-US" altLang="en-US" i="1">
                              <a:solidFill>
                                <a:schemeClr val="tx1"/>
                              </a:solidFill>
                              <a:latin typeface="Cambria Math" panose="02040503050406030204" pitchFamily="18" charset="0"/>
                              <a:ea typeface="Cambria Math" panose="02040503050406030204" pitchFamily="18" charset="0"/>
                            </a:rPr>
                            <m:t>𝑏</m:t>
                          </m:r>
                        </m:sub>
                      </m:sSub>
                    </m:oMath>
                  </m:oMathPara>
                </a14:m>
                <a:endParaRPr lang="en-US">
                  <a:solidFill>
                    <a:schemeClr val="tx1"/>
                  </a:solidFill>
                </a:endParaRPr>
              </a:p>
            </p:txBody>
          </p:sp>
        </mc:Choice>
        <mc:Fallback xmlns="">
          <p:sp>
            <p:nvSpPr>
              <p:cNvPr id="58371" name="Rectangle 58370"/>
              <p:cNvSpPr>
                <a:spLocks noRot="1" noChangeAspect="1" noMove="1" noResize="1" noEditPoints="1" noAdjustHandles="1" noChangeArrowheads="1" noChangeShapeType="1" noTextEdit="1"/>
              </p:cNvSpPr>
              <p:nvPr/>
            </p:nvSpPr>
            <p:spPr>
              <a:xfrm>
                <a:off x="4131410" y="4747410"/>
                <a:ext cx="907235" cy="369332"/>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bwMode="auto">
              <a:xfrm>
                <a:off x="5271157" y="4939651"/>
                <a:ext cx="2214514"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solidFill>
                      <a:schemeClr val="tx1"/>
                    </a:solidFill>
                    <a:cs typeface="Times New Roman" pitchFamily="18" charset="0"/>
                  </a:rPr>
                  <a:t>Verify: is </a:t>
                </a:r>
                <a:r>
                  <a:rPr lang="en-GB" altLang="en-US" i="1" err="1">
                    <a:solidFill>
                      <a:schemeClr val="tx1"/>
                    </a:solidFill>
                    <a:latin typeface="Times New Roman" pitchFamily="18" charset="0"/>
                    <a:cs typeface="Times New Roman" pitchFamily="18" charset="0"/>
                  </a:rPr>
                  <a:t>v</a:t>
                </a:r>
                <a:r>
                  <a:rPr lang="en-GB" altLang="en-US" i="1" baseline="-25000" err="1">
                    <a:solidFill>
                      <a:schemeClr val="tx1"/>
                    </a:solidFill>
                    <a:latin typeface="Times New Roman" pitchFamily="18" charset="0"/>
                    <a:cs typeface="Times New Roman" pitchFamily="18" charset="0"/>
                  </a:rPr>
                  <a:t>b</a:t>
                </a:r>
                <a:r>
                  <a:rPr lang="en-GB" altLang="en-US" i="1">
                    <a:solidFill>
                      <a:schemeClr val="tx1"/>
                    </a:solidFill>
                    <a:latin typeface="Times New Roman" pitchFamily="18" charset="0"/>
                    <a:cs typeface="Times New Roman" pitchFamily="18" charset="0"/>
                  </a:rPr>
                  <a:t>=h(</a:t>
                </a:r>
                <a14:m>
                  <m:oMath xmlns:m="http://schemas.openxmlformats.org/officeDocument/2006/math">
                    <m:r>
                      <a:rPr lang="en-GB" altLang="en-US" i="1">
                        <a:solidFill>
                          <a:schemeClr val="tx1"/>
                        </a:solidFill>
                        <a:latin typeface="Cambria Math" panose="02040503050406030204" pitchFamily="18" charset="0"/>
                        <a:ea typeface="Cambria Math" panose="02040503050406030204" pitchFamily="18" charset="0"/>
                      </a:rPr>
                      <m:t>𝜎</m:t>
                    </m:r>
                  </m:oMath>
                </a14:m>
                <a:r>
                  <a:rPr lang="en-GB" altLang="en-US" i="1">
                    <a:solidFill>
                      <a:schemeClr val="tx1"/>
                    </a:solidFill>
                    <a:latin typeface="Times New Roman" pitchFamily="18" charset="0"/>
                    <a:cs typeface="Times New Roman" pitchFamily="18" charset="0"/>
                  </a:rPr>
                  <a:t>) </a:t>
                </a:r>
                <a:r>
                  <a:rPr lang="en-US" altLang="en-US">
                    <a:solidFill>
                      <a:schemeClr val="tx1"/>
                    </a:solidFill>
                    <a:ea typeface="Cambria Math" panose="02040503050406030204" pitchFamily="18" charset="0"/>
                  </a:rPr>
                  <a:t>?</a:t>
                </a:r>
              </a:p>
            </p:txBody>
          </p:sp>
        </mc:Choice>
        <mc:Fallback xmlns="">
          <p:sp>
            <p:nvSpPr>
              <p:cNvPr id="36" name="Rectangle 35"/>
              <p:cNvSpPr>
                <a:spLocks noRot="1" noChangeAspect="1" noMove="1" noResize="1" noEditPoints="1" noAdjustHandles="1" noChangeArrowheads="1" noChangeShapeType="1" noTextEdit="1"/>
              </p:cNvSpPr>
              <p:nvPr/>
            </p:nvSpPr>
            <p:spPr bwMode="auto">
              <a:xfrm>
                <a:off x="5271157" y="4939651"/>
                <a:ext cx="2214514" cy="339046"/>
              </a:xfrm>
              <a:prstGeom prst="rect">
                <a:avLst/>
              </a:prstGeom>
              <a:blipFill>
                <a:blip r:embed="rId7"/>
                <a:stretch>
                  <a:fillRect l="-2192" t="-10345" b="-29310"/>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9" name="Straight Arrow Connector 38"/>
          <p:cNvCxnSpPr>
            <a:stCxn id="27" idx="2"/>
            <a:endCxn id="36" idx="0"/>
          </p:cNvCxnSpPr>
          <p:nvPr/>
        </p:nvCxnSpPr>
        <p:spPr bwMode="auto">
          <a:xfrm>
            <a:off x="6378414" y="4129171"/>
            <a:ext cx="0" cy="8104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p:cNvCxnSpPr>
            <a:stCxn id="36" idx="3"/>
          </p:cNvCxnSpPr>
          <p:nvPr/>
        </p:nvCxnSpPr>
        <p:spPr bwMode="auto">
          <a:xfrm>
            <a:off x="7485671" y="5109174"/>
            <a:ext cx="907234" cy="75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2" name="Rectangle 41"/>
              <p:cNvSpPr/>
              <p:nvPr/>
            </p:nvSpPr>
            <p:spPr>
              <a:xfrm>
                <a:off x="7561632" y="5095522"/>
                <a:ext cx="1271951" cy="369332"/>
              </a:xfrm>
              <a:prstGeom prst="rect">
                <a:avLst/>
              </a:prstGeom>
            </p:spPr>
            <p:txBody>
              <a:bodyPr wrap="none">
                <a:spAutoFit/>
              </a:bodyPr>
              <a:lstStyle/>
              <a:p>
                <a14:m>
                  <m:oMath xmlns:m="http://schemas.openxmlformats.org/officeDocument/2006/math">
                    <m:r>
                      <a:rPr lang="en-US" altLang="en-US" b="0" i="1" smtClean="0">
                        <a:solidFill>
                          <a:schemeClr val="tx1"/>
                        </a:solidFill>
                        <a:latin typeface="Cambria Math" panose="02040503050406030204" pitchFamily="18" charset="0"/>
                        <a:ea typeface="Cambria Math" panose="02040503050406030204" pitchFamily="18" charset="0"/>
                      </a:rPr>
                      <m:t>𝑌𝑒𝑠</m:t>
                    </m:r>
                  </m:oMath>
                </a14:m>
                <a:r>
                  <a:rPr lang="en-US">
                    <a:solidFill>
                      <a:schemeClr val="tx1"/>
                    </a:solidFill>
                    <a:sym typeface="Wingdings" panose="05000000000000000000" pitchFamily="2" charset="2"/>
                  </a:rPr>
                  <a:t>Valid</a:t>
                </a:r>
              </a:p>
            </p:txBody>
          </p:sp>
        </mc:Choice>
        <mc:Fallback xmlns="">
          <p:sp>
            <p:nvSpPr>
              <p:cNvPr id="42" name="Rectangle 41"/>
              <p:cNvSpPr>
                <a:spLocks noRot="1" noChangeAspect="1" noMove="1" noResize="1" noEditPoints="1" noAdjustHandles="1" noChangeArrowheads="1" noChangeShapeType="1" noTextEdit="1"/>
              </p:cNvSpPr>
              <p:nvPr/>
            </p:nvSpPr>
            <p:spPr>
              <a:xfrm>
                <a:off x="7561632" y="5095522"/>
                <a:ext cx="1271951" cy="369332"/>
              </a:xfrm>
              <a:prstGeom prst="rect">
                <a:avLst/>
              </a:prstGeom>
              <a:blipFill>
                <a:blip r:embed="rId8"/>
                <a:stretch>
                  <a:fillRect t="-10000" r="-3828" b="-26667"/>
                </a:stretch>
              </a:blipFill>
            </p:spPr>
            <p:txBody>
              <a:bodyPr/>
              <a:lstStyle/>
              <a:p>
                <a:r>
                  <a:rPr lang="en-US">
                    <a:noFill/>
                  </a:rPr>
                  <a:t> </a:t>
                </a:r>
              </a:p>
            </p:txBody>
          </p:sp>
        </mc:Fallback>
      </mc:AlternateContent>
    </p:spTree>
    <p:extLst>
      <p:ext uri="{BB962C8B-B14F-4D97-AF65-F5344CB8AC3E}">
        <p14:creationId xmlns:p14="http://schemas.microsoft.com/office/powerpoint/2010/main" val="54647878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52</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36142" y="945161"/>
                <a:ext cx="8432894" cy="52907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One-time signature – for FIL </a:t>
                </a:r>
                <a:r>
                  <a:rPr lang="en-GB" altLang="en-US" sz="2400" b="1"/>
                  <a:t>string</a:t>
                </a:r>
                <a:r>
                  <a:rPr lang="en-GB" altLang="en-US" sz="2400"/>
                  <a:t> </a:t>
                </a:r>
                <a14:m>
                  <m:oMath xmlns:m="http://schemas.openxmlformats.org/officeDocument/2006/math">
                    <m:r>
                      <a:rPr lang="en-GB" altLang="en-US" sz="2400" i="1" dirty="0">
                        <a:solidFill>
                          <a:srgbClr val="006633"/>
                        </a:solidFill>
                        <a:latin typeface="Cambria Math" panose="02040503050406030204" pitchFamily="18" charset="0"/>
                        <a:cs typeface="Times New Roman" pitchFamily="18" charset="0"/>
                      </a:rPr>
                      <m:t>𝑑</m:t>
                    </m:r>
                    <m:r>
                      <a:rPr lang="en-GB" altLang="en-US" sz="2400" i="1" dirty="0">
                        <a:solidFill>
                          <a:srgbClr val="006633"/>
                        </a:solidFill>
                        <a:latin typeface="Cambria Math" panose="02040503050406030204" pitchFamily="18" charset="0"/>
                        <a:ea typeface="Cambria Math" panose="02040503050406030204" pitchFamily="18" charset="0"/>
                        <a:cs typeface="Times New Roman" pitchFamily="18" charset="0"/>
                      </a:rPr>
                      <m:t>∈</m:t>
                    </m:r>
                    <m:sSup>
                      <m:sSupPr>
                        <m:ctrlPr>
                          <a:rPr lang="en-GB" altLang="en-US" sz="2400" i="1" dirty="0">
                            <a:solidFill>
                              <a:srgbClr val="006633"/>
                            </a:solidFill>
                            <a:latin typeface="Cambria Math" panose="02040503050406030204" pitchFamily="18" charset="0"/>
                            <a:ea typeface="Cambria Math" panose="02040503050406030204" pitchFamily="18" charset="0"/>
                            <a:cs typeface="Times New Roman" pitchFamily="18" charset="0"/>
                          </a:rPr>
                        </m:ctrlPr>
                      </m:sSupPr>
                      <m:e>
                        <m:d>
                          <m:dPr>
                            <m:begChr m:val="{"/>
                            <m:endChr m:val="}"/>
                            <m:ctrlPr>
                              <a:rPr lang="en-GB" altLang="en-US" sz="2400" i="1" dirty="0">
                                <a:solidFill>
                                  <a:srgbClr val="006633"/>
                                </a:solidFill>
                                <a:latin typeface="Cambria Math" panose="02040503050406030204" pitchFamily="18" charset="0"/>
                                <a:ea typeface="Cambria Math" panose="02040503050406030204" pitchFamily="18" charset="0"/>
                                <a:cs typeface="Times New Roman" pitchFamily="18" charset="0"/>
                              </a:rPr>
                            </m:ctrlPr>
                          </m:dPr>
                          <m:e>
                            <m:r>
                              <a:rPr lang="en-US" altLang="en-US" sz="2400" i="1" dirty="0">
                                <a:solidFill>
                                  <a:srgbClr val="006633"/>
                                </a:solidFill>
                                <a:latin typeface="Cambria Math" panose="02040503050406030204" pitchFamily="18" charset="0"/>
                                <a:ea typeface="Cambria Math" panose="02040503050406030204" pitchFamily="18" charset="0"/>
                                <a:cs typeface="Times New Roman" pitchFamily="18" charset="0"/>
                              </a:rPr>
                              <m:t>0</m:t>
                            </m:r>
                            <m:r>
                              <a:rPr lang="en-US" altLang="en-US" sz="2400" i="1"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US" altLang="en-US" sz="2400" i="1" dirty="0">
                                <a:solidFill>
                                  <a:srgbClr val="006633"/>
                                </a:solidFill>
                                <a:latin typeface="Cambria Math" panose="02040503050406030204" pitchFamily="18" charset="0"/>
                                <a:ea typeface="Cambria Math" panose="02040503050406030204" pitchFamily="18" charset="0"/>
                                <a:cs typeface="Times New Roman" pitchFamily="18" charset="0"/>
                              </a:rPr>
                              <m:t>1</m:t>
                            </m:r>
                          </m:e>
                        </m:d>
                      </m:e>
                      <m:sup>
                        <m:r>
                          <a:rPr lang="en-US" altLang="en-US" sz="2400" i="1" dirty="0">
                            <a:solidFill>
                              <a:srgbClr val="006633"/>
                            </a:solidFill>
                            <a:latin typeface="Cambria Math" panose="02040503050406030204" pitchFamily="18" charset="0"/>
                            <a:ea typeface="Cambria Math" panose="02040503050406030204" pitchFamily="18" charset="0"/>
                            <a:cs typeface="Times New Roman" pitchFamily="18" charset="0"/>
                          </a:rPr>
                          <m:t>𝑙</m:t>
                        </m:r>
                      </m:sup>
                    </m:sSup>
                  </m:oMath>
                </a14:m>
                <a:r>
                  <a:rPr lang="en-GB" altLang="en-US" sz="2400" i="1">
                    <a:solidFill>
                      <a:srgbClr val="006633"/>
                    </a:solidFill>
                    <a:latin typeface="Times New Roman" pitchFamily="18" charset="0"/>
                    <a:cs typeface="Times New Roman" pitchFamily="18" charset="0"/>
                  </a:rPr>
                  <a:t> </a:t>
                </a:r>
                <a:r>
                  <a:rPr lang="en-GB" altLang="en-US" sz="2400"/>
                  <a:t> (of </a:t>
                </a:r>
                <a:r>
                  <a:rPr lang="en-GB" altLang="en-US" sz="2400" i="1">
                    <a:solidFill>
                      <a:srgbClr val="006633"/>
                    </a:solidFill>
                    <a:latin typeface="Times New Roman" pitchFamily="18" charset="0"/>
                    <a:cs typeface="Times New Roman" pitchFamily="18" charset="0"/>
                  </a:rPr>
                  <a:t>l</a:t>
                </a:r>
                <a:r>
                  <a:rPr lang="en-GB" altLang="en-US" sz="2400"/>
                  <a:t> bits):</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Private key: </a:t>
                </a:r>
                <a:r>
                  <a:rPr lang="en-GB" altLang="en-US" sz="2000" i="1">
                    <a:solidFill>
                      <a:srgbClr val="006633"/>
                    </a:solidFill>
                    <a:latin typeface="Times New Roman" pitchFamily="18" charset="0"/>
                    <a:cs typeface="Times New Roman" pitchFamily="18" charset="0"/>
                  </a:rPr>
                  <a:t>2l</a:t>
                </a:r>
                <a:r>
                  <a:rPr lang="en-GB" altLang="en-US" sz="2000"/>
                  <a:t> random ‘one-time PWs’: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rPr>
                      <m:t>𝑠</m:t>
                    </m:r>
                    <m:r>
                      <a:rPr lang="en-US" altLang="en-US" sz="2000" b="0" i="0" smtClean="0">
                        <a:latin typeface="Cambria Math" panose="02040503050406030204" pitchFamily="18" charset="0"/>
                        <a:ea typeface="Cambria Math" panose="02040503050406030204" pitchFamily="18" charset="0"/>
                      </a:rPr>
                      <m:t>=</m:t>
                    </m:r>
                    <m:sSubSup>
                      <m:sSubSupPr>
                        <m:ctrlPr>
                          <a:rPr lang="en-US" altLang="en-US" sz="2000" b="0" i="1" smtClean="0">
                            <a:latin typeface="Cambria Math" panose="02040503050406030204" pitchFamily="18" charset="0"/>
                            <a:ea typeface="Cambria Math" panose="02040503050406030204" pitchFamily="18" charset="0"/>
                          </a:rPr>
                        </m:ctrlPr>
                      </m:sSubSupPr>
                      <m:e>
                        <m:d>
                          <m:dPr>
                            <m:begChr m:val="{"/>
                            <m:endChr m:val="}"/>
                            <m:ctrlPr>
                              <a:rPr lang="en-US" altLang="en-US" sz="2000" i="1">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b="0" i="1" smtClean="0">
                                    <a:latin typeface="Cambria Math" panose="02040503050406030204" pitchFamily="18" charset="0"/>
                                    <a:ea typeface="Cambria Math" panose="02040503050406030204" pitchFamily="18" charset="0"/>
                                  </a:rPr>
                                  <m:t>𝑠</m:t>
                                </m:r>
                              </m:e>
                              <m:sub>
                                <m:r>
                                  <a:rPr lang="en-US" altLang="en-US" sz="2000" i="1">
                                    <a:latin typeface="Cambria Math" panose="02040503050406030204" pitchFamily="18" charset="0"/>
                                    <a:ea typeface="Cambria Math" panose="02040503050406030204" pitchFamily="18" charset="0"/>
                                  </a:rPr>
                                  <m:t>𝑏</m:t>
                                </m:r>
                              </m:sub>
                              <m:sup>
                                <m:r>
                                  <a:rPr lang="en-US" altLang="en-US" sz="2000" i="1">
                                    <a:latin typeface="Cambria Math" panose="02040503050406030204" pitchFamily="18" charset="0"/>
                                    <a:ea typeface="Cambria Math" panose="02040503050406030204" pitchFamily="18" charset="0"/>
                                  </a:rPr>
                                  <m:t>𝑖</m:t>
                                </m:r>
                              </m:sup>
                            </m:sSubSup>
                          </m:e>
                        </m:d>
                      </m:e>
                      <m:sub>
                        <m:r>
                          <a:rPr lang="en-US" altLang="en-US" sz="2000" b="0" i="1" smtClean="0">
                            <a:latin typeface="Cambria Math" panose="02040503050406030204" pitchFamily="18" charset="0"/>
                            <a:ea typeface="Cambria Math" panose="02040503050406030204" pitchFamily="18" charset="0"/>
                          </a:rPr>
                          <m:t>𝑏</m:t>
                        </m:r>
                        <m:r>
                          <a:rPr lang="en-US" altLang="en-US" sz="2000" b="0" i="1" smtClean="0">
                            <a:latin typeface="Cambria Math" panose="02040503050406030204" pitchFamily="18" charset="0"/>
                            <a:ea typeface="Cambria Math" panose="02040503050406030204" pitchFamily="18" charset="0"/>
                          </a:rPr>
                          <m:t>∈</m:t>
                        </m:r>
                        <m:d>
                          <m:dPr>
                            <m:begChr m:val="{"/>
                            <m:endChr m:val="}"/>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0</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1</m:t>
                            </m:r>
                          </m:e>
                        </m:d>
                      </m:sub>
                      <m:sup>
                        <m:r>
                          <a:rPr lang="en-US" altLang="en-US" sz="2000" b="0" i="1" smtClean="0">
                            <a:latin typeface="Cambria Math" panose="02040503050406030204" pitchFamily="18" charset="0"/>
                            <a:ea typeface="Cambria Math" panose="02040503050406030204" pitchFamily="18" charset="0"/>
                          </a:rPr>
                          <m:t>𝑖</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1</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𝑙</m:t>
                            </m:r>
                          </m:e>
                        </m:d>
                      </m:sup>
                    </m:sSubSup>
                  </m:oMath>
                </a14:m>
                <a:endParaRPr lang="en-GB" altLang="en-US" sz="2000"/>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Public key: </a:t>
                </a:r>
                <a:r>
                  <a:rPr lang="en-GB" altLang="en-US" sz="2000" i="1">
                    <a:solidFill>
                      <a:srgbClr val="006633"/>
                    </a:solidFill>
                    <a:latin typeface="Times New Roman" pitchFamily="18" charset="0"/>
                    <a:cs typeface="Times New Roman" pitchFamily="18" charset="0"/>
                  </a:rPr>
                  <a:t>2l</a:t>
                </a:r>
                <a:r>
                  <a:rPr lang="en-GB" altLang="en-US" sz="2000"/>
                  <a:t> strings </a:t>
                </a:r>
                <a14:m>
                  <m:oMath xmlns:m="http://schemas.openxmlformats.org/officeDocument/2006/math">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𝑣</m:t>
                        </m:r>
                        <m:r>
                          <a:rPr lang="en-US" altLang="en-US" sz="2000" b="0" i="1" smtClean="0">
                            <a:latin typeface="Cambria Math" panose="02040503050406030204" pitchFamily="18" charset="0"/>
                            <a:ea typeface="Cambria Math" panose="02040503050406030204" pitchFamily="18" charset="0"/>
                          </a:rPr>
                          <m:t>=</m:t>
                        </m:r>
                        <m:sSubSup>
                          <m:sSubSupPr>
                            <m:ctrlPr>
                              <a:rPr lang="en-US" altLang="en-US" sz="2000" i="1">
                                <a:latin typeface="Cambria Math" panose="02040503050406030204" pitchFamily="18" charset="0"/>
                                <a:ea typeface="Cambria Math" panose="02040503050406030204" pitchFamily="18" charset="0"/>
                              </a:rPr>
                            </m:ctrlPr>
                          </m:sSubSupPr>
                          <m:e>
                            <m:d>
                              <m:dPr>
                                <m:begChr m:val="{"/>
                                <m:endChr m:val="}"/>
                                <m:ctrlPr>
                                  <a:rPr lang="en-US" altLang="en-US" sz="2000" i="1">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b="0" i="1" smtClean="0">
                                        <a:latin typeface="Cambria Math" panose="02040503050406030204" pitchFamily="18" charset="0"/>
                                        <a:ea typeface="Cambria Math" panose="02040503050406030204" pitchFamily="18" charset="0"/>
                                      </a:rPr>
                                      <m:t>𝑣</m:t>
                                    </m:r>
                                  </m:e>
                                  <m:sub>
                                    <m:r>
                                      <a:rPr lang="en-US" altLang="en-US" sz="2000" i="1">
                                        <a:latin typeface="Cambria Math" panose="02040503050406030204" pitchFamily="18" charset="0"/>
                                        <a:ea typeface="Cambria Math" panose="02040503050406030204" pitchFamily="18" charset="0"/>
                                      </a:rPr>
                                      <m:t>𝑏</m:t>
                                    </m:r>
                                  </m:sub>
                                  <m:sup>
                                    <m:r>
                                      <a:rPr lang="en-US" altLang="en-US" sz="2000" i="1">
                                        <a:latin typeface="Cambria Math" panose="02040503050406030204" pitchFamily="18" charset="0"/>
                                        <a:ea typeface="Cambria Math" panose="02040503050406030204" pitchFamily="18" charset="0"/>
                                      </a:rPr>
                                      <m:t>𝑖</m:t>
                                    </m:r>
                                  </m:sup>
                                </m:sSubSup>
                              </m:e>
                            </m:d>
                          </m:e>
                          <m:sub>
                            <m:r>
                              <a:rPr lang="en-US" altLang="en-US" sz="2000" i="1">
                                <a:latin typeface="Cambria Math" panose="02040503050406030204" pitchFamily="18" charset="0"/>
                                <a:ea typeface="Cambria Math" panose="02040503050406030204" pitchFamily="18" charset="0"/>
                              </a:rPr>
                              <m:t>𝑏</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0</m:t>
                                </m:r>
                                <m:r>
                                  <a:rPr lang="en-US" altLang="en-US" sz="2000" b="0" i="1" smtClean="0">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1</m:t>
                                </m:r>
                              </m:e>
                            </m:d>
                          </m:sub>
                          <m:sup>
                            <m:r>
                              <a:rPr lang="en-US" altLang="en-US" sz="2000" i="1">
                                <a:latin typeface="Cambria Math" panose="02040503050406030204" pitchFamily="18" charset="0"/>
                                <a:ea typeface="Cambria Math" panose="02040503050406030204" pitchFamily="18" charset="0"/>
                              </a:rPr>
                              <m:t>𝑖</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𝑙</m:t>
                                </m:r>
                              </m:e>
                            </m:d>
                          </m:sup>
                        </m:sSubSup>
                      </m:e>
                      <m:sub>
                        <m:r>
                          <a:rPr lang="en-US" altLang="en-US" sz="2000" b="0" i="1" smtClean="0">
                            <a:latin typeface="Cambria Math" panose="02040503050406030204" pitchFamily="18" charset="0"/>
                            <a:ea typeface="Cambria Math" panose="02040503050406030204" pitchFamily="18" charset="0"/>
                          </a:rPr>
                          <m:t> </m:t>
                        </m:r>
                      </m:sub>
                      <m:sup>
                        <m:r>
                          <a:rPr lang="en-US" altLang="en-US" sz="2000" b="0" i="1" smtClean="0">
                            <a:latin typeface="Cambria Math" panose="02040503050406030204" pitchFamily="18" charset="0"/>
                            <a:ea typeface="Cambria Math" panose="02040503050406030204" pitchFamily="18" charset="0"/>
                          </a:rPr>
                          <m:t> </m:t>
                        </m:r>
                      </m:sup>
                    </m:sSubSup>
                  </m:oMath>
                </a14:m>
                <a:r>
                  <a:rPr lang="en-GB" altLang="en-US" sz="2000"/>
                  <a:t>, </a:t>
                </a:r>
                <a14:m>
                  <m:oMath xmlns:m="http://schemas.openxmlformats.org/officeDocument/2006/math">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𝑣</m:t>
                        </m:r>
                      </m:e>
                      <m:sub>
                        <m:r>
                          <a:rPr lang="en-US" altLang="en-US" sz="2000" i="1">
                            <a:latin typeface="Cambria Math" panose="02040503050406030204" pitchFamily="18" charset="0"/>
                            <a:ea typeface="Cambria Math" panose="02040503050406030204" pitchFamily="18" charset="0"/>
                          </a:rPr>
                          <m:t>𝑏</m:t>
                        </m:r>
                      </m:sub>
                      <m:sup>
                        <m:r>
                          <a:rPr lang="en-US" altLang="en-US" sz="2000" i="1">
                            <a:latin typeface="Cambria Math" panose="02040503050406030204" pitchFamily="18" charset="0"/>
                            <a:ea typeface="Cambria Math" panose="02040503050406030204" pitchFamily="18" charset="0"/>
                          </a:rPr>
                          <m:t>𝑖</m:t>
                        </m:r>
                      </m:sup>
                    </m:sSubSup>
                    <m:r>
                      <a:rPr lang="en-US" altLang="en-US" sz="2000" b="0" i="0"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h</m:t>
                    </m:r>
                    <m:d>
                      <m:dPr>
                        <m:ctrlPr>
                          <a:rPr lang="en-US" altLang="en-US" sz="2000" b="0" i="1" smtClean="0">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𝑠</m:t>
                            </m:r>
                          </m:e>
                          <m:sub>
                            <m:r>
                              <a:rPr lang="en-US" altLang="en-US" sz="2000" i="1">
                                <a:latin typeface="Cambria Math" panose="02040503050406030204" pitchFamily="18" charset="0"/>
                                <a:ea typeface="Cambria Math" panose="02040503050406030204" pitchFamily="18" charset="0"/>
                              </a:rPr>
                              <m:t>𝑏</m:t>
                            </m:r>
                          </m:sub>
                          <m:sup>
                            <m:r>
                              <a:rPr lang="en-US" altLang="en-US" sz="2000" i="1">
                                <a:latin typeface="Cambria Math" panose="02040503050406030204" pitchFamily="18" charset="0"/>
                                <a:ea typeface="Cambria Math" panose="02040503050406030204" pitchFamily="18" charset="0"/>
                              </a:rPr>
                              <m:t>𝑖</m:t>
                            </m:r>
                          </m:sup>
                        </m:sSubSup>
                      </m:e>
                    </m:d>
                  </m:oMath>
                </a14:m>
                <a:endParaRPr lang="en-GB" altLang="en-US" sz="2000"/>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Signature of </a:t>
                </a:r>
                <a14:m>
                  <m:oMath xmlns:m="http://schemas.openxmlformats.org/officeDocument/2006/math">
                    <m:r>
                      <a:rPr lang="en-US" altLang="en-US" sz="2000" i="1">
                        <a:latin typeface="Cambria Math" panose="02040503050406030204" pitchFamily="18" charset="0"/>
                        <a:ea typeface="Cambria Math" panose="02040503050406030204" pitchFamily="18" charset="0"/>
                      </a:rPr>
                      <m:t>𝑑</m:t>
                    </m:r>
                    <m:r>
                      <a:rPr lang="en-US" altLang="en-US" sz="2000" b="0" i="1" smtClean="0">
                        <a:latin typeface="Cambria Math" panose="02040503050406030204" pitchFamily="18" charset="0"/>
                        <a:ea typeface="Cambria Math" panose="02040503050406030204" pitchFamily="18" charset="0"/>
                      </a:rPr>
                      <m:t>=</m:t>
                    </m:r>
                    <m:d>
                      <m:dPr>
                        <m:begChr m:val="{"/>
                        <m:endChr m:val="}"/>
                        <m:ctrlPr>
                          <a:rPr lang="en-US" altLang="en-US" sz="2000" b="0" i="1" smtClean="0">
                            <a:latin typeface="Cambria Math" panose="02040503050406030204" pitchFamily="18" charset="0"/>
                            <a:ea typeface="Cambria Math" panose="02040503050406030204" pitchFamily="18" charset="0"/>
                          </a:rPr>
                        </m:ctrlPr>
                      </m:dPr>
                      <m:e>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𝑑</m:t>
                            </m:r>
                          </m:e>
                          <m:sub>
                            <m:r>
                              <a:rPr lang="en-US" altLang="en-US" sz="2000" b="0" i="1" smtClean="0">
                                <a:latin typeface="Cambria Math" panose="02040503050406030204" pitchFamily="18" charset="0"/>
                                <a:ea typeface="Cambria Math" panose="02040503050406030204" pitchFamily="18" charset="0"/>
                              </a:rPr>
                              <m:t>1</m:t>
                            </m:r>
                          </m:sub>
                        </m:sSub>
                        <m:r>
                          <a:rPr lang="en-US" altLang="en-US" sz="2000" b="0" i="1" smtClean="0">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𝑑</m:t>
                            </m:r>
                          </m:e>
                          <m:sub>
                            <m:r>
                              <a:rPr lang="en-US" altLang="en-US" sz="2000" b="0" i="1" smtClean="0">
                                <a:latin typeface="Cambria Math" panose="02040503050406030204" pitchFamily="18" charset="0"/>
                                <a:ea typeface="Cambria Math" panose="02040503050406030204" pitchFamily="18" charset="0"/>
                              </a:rPr>
                              <m:t>𝑙</m:t>
                            </m:r>
                          </m:sub>
                        </m:sSub>
                      </m:e>
                    </m:d>
                  </m:oMath>
                </a14:m>
                <a:r>
                  <a:rPr lang="en-GB" altLang="en-US" sz="2000" i="1">
                    <a:solidFill>
                      <a:srgbClr val="006633"/>
                    </a:solidFill>
                    <a:latin typeface="Times New Roman" pitchFamily="18" charset="0"/>
                    <a:cs typeface="Times New Roman" pitchFamily="18" charset="0"/>
                  </a:rPr>
                  <a:t> </a:t>
                </a:r>
                <a:r>
                  <a:rPr lang="en-GB" altLang="en-US" sz="2000"/>
                  <a:t>is </a:t>
                </a:r>
                <a14:m>
                  <m:oMath xmlns:m="http://schemas.openxmlformats.org/officeDocument/2006/math">
                    <m:r>
                      <a:rPr lang="en-GB" altLang="en-US" sz="2000" i="1">
                        <a:latin typeface="Cambria Math" panose="02040503050406030204" pitchFamily="18" charset="0"/>
                        <a:ea typeface="Cambria Math" panose="02040503050406030204" pitchFamily="18" charset="0"/>
                      </a:rPr>
                      <m:t>𝜎</m:t>
                    </m:r>
                    <m:r>
                      <a:rPr lang="en-US"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𝑆</m:t>
                        </m:r>
                      </m:e>
                      <m:sub>
                        <m:r>
                          <a:rPr lang="en-US" altLang="en-US" sz="2000" i="1" smtClean="0">
                            <a:latin typeface="Cambria Math" panose="02040503050406030204" pitchFamily="18" charset="0"/>
                            <a:ea typeface="Cambria Math" panose="02040503050406030204" pitchFamily="18" charset="0"/>
                          </a:rPr>
                          <m:t>𝑠</m:t>
                        </m:r>
                      </m:sub>
                    </m:sSub>
                    <m:d>
                      <m:dPr>
                        <m:ctrlPr>
                          <a:rPr lang="en-US" altLang="en-US" sz="2000" i="1">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𝑑</m:t>
                        </m:r>
                      </m:e>
                    </m:d>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𝑠</m:t>
                            </m:r>
                          </m:e>
                          <m:sub>
                            <m:sSub>
                              <m:sSubPr>
                                <m:ctrlPr>
                                  <a:rPr lang="en-US" altLang="en-US" sz="200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𝑑</m:t>
                                </m:r>
                              </m:e>
                              <m:sub>
                                <m:r>
                                  <a:rPr lang="en-US" altLang="en-US" sz="2000" b="0" i="1" smtClean="0">
                                    <a:latin typeface="Cambria Math" panose="02040503050406030204" pitchFamily="18" charset="0"/>
                                    <a:ea typeface="Cambria Math" panose="02040503050406030204" pitchFamily="18" charset="0"/>
                                  </a:rPr>
                                  <m:t>1</m:t>
                                </m:r>
                              </m:sub>
                            </m:sSub>
                          </m:sub>
                          <m:sup>
                            <m:r>
                              <a:rPr lang="en-US" altLang="en-US" sz="2000" b="0" i="1" smtClean="0">
                                <a:latin typeface="Cambria Math" panose="02040503050406030204" pitchFamily="18" charset="0"/>
                                <a:ea typeface="Cambria Math" panose="02040503050406030204" pitchFamily="18" charset="0"/>
                              </a:rPr>
                              <m:t>1</m:t>
                            </m:r>
                          </m:sup>
                        </m:sSubSup>
                        <m:r>
                          <a:rPr lang="en-US" altLang="en-US" sz="2000" i="1">
                            <a:latin typeface="Cambria Math" panose="02040503050406030204" pitchFamily="18" charset="0"/>
                            <a:ea typeface="Cambria Math" panose="02040503050406030204" pitchFamily="18" charset="0"/>
                          </a:rPr>
                          <m:t>…</m:t>
                        </m:r>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𝑠</m:t>
                            </m:r>
                          </m:e>
                          <m:sub>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𝑑</m:t>
                                </m:r>
                              </m:e>
                              <m:sub>
                                <m:r>
                                  <a:rPr lang="en-US" altLang="en-US" sz="2000" b="0" i="1" smtClean="0">
                                    <a:latin typeface="Cambria Math" panose="02040503050406030204" pitchFamily="18" charset="0"/>
                                    <a:ea typeface="Cambria Math" panose="02040503050406030204" pitchFamily="18" charset="0"/>
                                  </a:rPr>
                                  <m:t>𝑙</m:t>
                                </m:r>
                              </m:sub>
                            </m:sSub>
                          </m:sub>
                          <m:sup>
                            <m:r>
                              <a:rPr lang="en-US" altLang="en-US" sz="2000" b="0" i="1" smtClean="0">
                                <a:latin typeface="Cambria Math" panose="02040503050406030204" pitchFamily="18" charset="0"/>
                                <a:ea typeface="Cambria Math" panose="02040503050406030204" pitchFamily="18" charset="0"/>
                              </a:rPr>
                              <m:t>𝑙</m:t>
                            </m:r>
                          </m:sup>
                        </m:sSubSup>
                      </m:e>
                    </m:d>
                  </m:oMath>
                </a14:m>
                <a:endParaRPr lang="en-US" altLang="en-US" sz="2000">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Validate: </a:t>
                </a:r>
                <a14:m>
                  <m:oMath xmlns:m="http://schemas.openxmlformats.org/officeDocument/2006/math">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𝑉</m:t>
                        </m:r>
                      </m:e>
                      <m:sub>
                        <m:r>
                          <a:rPr lang="en-US" altLang="en-US" sz="2000" b="0" i="1" smtClean="0">
                            <a:latin typeface="Cambria Math" panose="02040503050406030204" pitchFamily="18" charset="0"/>
                            <a:ea typeface="Cambria Math" panose="02040503050406030204" pitchFamily="18" charset="0"/>
                          </a:rPr>
                          <m:t>𝑣</m:t>
                        </m:r>
                      </m:sub>
                    </m:sSub>
                    <m:d>
                      <m:dPr>
                        <m:ctrlPr>
                          <a:rPr lang="en-US" altLang="en-US" sz="2000" i="1">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𝑑</m:t>
                        </m:r>
                        <m:r>
                          <a:rPr lang="en-US" altLang="en-US" sz="2000" i="1">
                            <a:latin typeface="Cambria Math" panose="02040503050406030204" pitchFamily="18" charset="0"/>
                            <a:ea typeface="Cambria Math" panose="02040503050406030204" pitchFamily="18" charset="0"/>
                          </a:rPr>
                          <m:t>,</m:t>
                        </m:r>
                        <m:r>
                          <a:rPr lang="en-GB" altLang="en-US" sz="2000" i="1">
                            <a:latin typeface="Cambria Math" panose="02040503050406030204" pitchFamily="18" charset="0"/>
                            <a:ea typeface="Cambria Math" panose="02040503050406030204" pitchFamily="18" charset="0"/>
                          </a:rPr>
                          <m:t>𝜎</m:t>
                        </m:r>
                      </m:e>
                    </m:d>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smtClean="0">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𝑖𝑓</m:t>
                        </m:r>
                        <m:d>
                          <m:dPr>
                            <m:ctrlPr>
                              <a:rPr lang="en-US" altLang="en-US" sz="2000" i="1" smtClean="0">
                                <a:latin typeface="Cambria Math" panose="02040503050406030204" pitchFamily="18" charset="0"/>
                                <a:ea typeface="Cambria Math" panose="02040503050406030204" pitchFamily="18" charset="0"/>
                              </a:rPr>
                            </m:ctrlPr>
                          </m:dPr>
                          <m:e>
                            <m:r>
                              <a:rPr lang="en-US" altLang="en-US" sz="200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𝑖</m:t>
                            </m:r>
                          </m:e>
                        </m:d>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𝑣</m:t>
                            </m:r>
                          </m:e>
                          <m:sub>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𝑑</m:t>
                                </m:r>
                              </m:e>
                              <m:sub>
                                <m:r>
                                  <a:rPr lang="en-US" altLang="en-US" sz="2000" i="1">
                                    <a:latin typeface="Cambria Math" panose="02040503050406030204" pitchFamily="18" charset="0"/>
                                    <a:ea typeface="Cambria Math" panose="02040503050406030204" pitchFamily="18" charset="0"/>
                                  </a:rPr>
                                  <m:t>𝑖</m:t>
                                </m:r>
                              </m:sub>
                            </m:sSub>
                          </m:sub>
                          <m:sup>
                            <m:r>
                              <a:rPr lang="en-US" altLang="en-US" sz="2000" i="1">
                                <a:latin typeface="Cambria Math" panose="02040503050406030204" pitchFamily="18" charset="0"/>
                                <a:ea typeface="Cambria Math" panose="02040503050406030204" pitchFamily="18" charset="0"/>
                              </a:rPr>
                              <m:t>𝑖</m:t>
                            </m:r>
                          </m:sup>
                        </m:sSubSup>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h</m:t>
                        </m:r>
                        <m:d>
                          <m:dPr>
                            <m:ctrlPr>
                              <a:rPr lang="en-US" altLang="en-US" sz="2000" i="1">
                                <a:latin typeface="Cambria Math" panose="02040503050406030204" pitchFamily="18" charset="0"/>
                                <a:ea typeface="Cambria Math" panose="02040503050406030204" pitchFamily="18" charset="0"/>
                              </a:rPr>
                            </m:ctrlPr>
                          </m:dPr>
                          <m:e>
                            <m:sSub>
                              <m:sSubPr>
                                <m:ctrlPr>
                                  <a:rPr lang="en-US" altLang="en-US" sz="2000" i="1" smtClean="0">
                                    <a:latin typeface="Cambria Math" panose="02040503050406030204" pitchFamily="18" charset="0"/>
                                    <a:ea typeface="Cambria Math" panose="02040503050406030204" pitchFamily="18" charset="0"/>
                                  </a:rPr>
                                </m:ctrlPr>
                              </m:sSubPr>
                              <m:e>
                                <m:r>
                                  <a:rPr lang="en-GB" altLang="en-US" sz="2000" i="1">
                                    <a:latin typeface="Cambria Math" panose="02040503050406030204" pitchFamily="18" charset="0"/>
                                    <a:ea typeface="Cambria Math" panose="02040503050406030204" pitchFamily="18" charset="0"/>
                                  </a:rPr>
                                  <m:t>𝜎</m:t>
                                </m:r>
                              </m:e>
                              <m:sub>
                                <m:r>
                                  <a:rPr lang="en-US" altLang="en-US" sz="2000" b="0" i="1" smtClean="0">
                                    <a:latin typeface="Cambria Math" panose="02040503050406030204" pitchFamily="18" charset="0"/>
                                    <a:ea typeface="Cambria Math" panose="02040503050406030204" pitchFamily="18" charset="0"/>
                                  </a:rPr>
                                  <m:t>𝑖</m:t>
                                </m:r>
                              </m:sub>
                            </m:sSub>
                          </m:e>
                        </m:d>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0</m:t>
                        </m:r>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𝑒𝑙𝑠𝑒</m:t>
                        </m:r>
                      </m:e>
                    </m:d>
                  </m:oMath>
                </a14:m>
                <a:endParaRPr lang="en-US" altLang="en-US" sz="2000">
                  <a:ea typeface="Cambria Math" panose="02040503050406030204" pitchFamily="18" charset="0"/>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How to extend to one-time-sign any message </a:t>
                </a:r>
                <a14:m>
                  <m:oMath xmlns:m="http://schemas.openxmlformats.org/officeDocument/2006/math">
                    <m:r>
                      <a:rPr lang="en-US" altLang="en-US" sz="2000" b="0" i="1" dirty="0" smtClean="0">
                        <a:solidFill>
                          <a:srgbClr val="006633"/>
                        </a:solidFill>
                        <a:latin typeface="Cambria Math" panose="02040503050406030204" pitchFamily="18" charset="0"/>
                        <a:cs typeface="Times New Roman" pitchFamily="18" charset="0"/>
                      </a:rPr>
                      <m:t>𝑚</m:t>
                    </m:r>
                    <m:r>
                      <a:rPr lang="en-GB" altLang="en-US" sz="2000" i="1" dirty="0">
                        <a:solidFill>
                          <a:srgbClr val="006633"/>
                        </a:solidFill>
                        <a:latin typeface="Cambria Math" panose="02040503050406030204" pitchFamily="18" charset="0"/>
                        <a:ea typeface="Cambria Math" panose="02040503050406030204" pitchFamily="18" charset="0"/>
                        <a:cs typeface="Times New Roman" pitchFamily="18" charset="0"/>
                      </a:rPr>
                      <m:t>∈</m:t>
                    </m:r>
                    <m:sSup>
                      <m:sSupPr>
                        <m:ctrlPr>
                          <a:rPr lang="en-GB" altLang="en-US" sz="2000" i="1" dirty="0">
                            <a:solidFill>
                              <a:srgbClr val="006633"/>
                            </a:solidFill>
                            <a:latin typeface="Cambria Math" panose="02040503050406030204" pitchFamily="18" charset="0"/>
                            <a:ea typeface="Cambria Math" panose="02040503050406030204" pitchFamily="18" charset="0"/>
                            <a:cs typeface="Times New Roman" pitchFamily="18" charset="0"/>
                          </a:rPr>
                        </m:ctrlPr>
                      </m:sSupPr>
                      <m:e>
                        <m:d>
                          <m:dPr>
                            <m:begChr m:val="{"/>
                            <m:endChr m:val="}"/>
                            <m:ctrlPr>
                              <a:rPr lang="en-GB" altLang="en-US" sz="2000" i="1" dirty="0">
                                <a:solidFill>
                                  <a:srgbClr val="006633"/>
                                </a:solidFill>
                                <a:latin typeface="Cambria Math" panose="02040503050406030204" pitchFamily="18" charset="0"/>
                                <a:ea typeface="Cambria Math" panose="02040503050406030204" pitchFamily="18" charset="0"/>
                                <a:cs typeface="Times New Roman" pitchFamily="18" charset="0"/>
                              </a:rPr>
                            </m:ctrlPr>
                          </m:dPr>
                          <m:e>
                            <m:r>
                              <a:rPr lang="en-US" altLang="en-US" sz="2000" i="1" dirty="0">
                                <a:solidFill>
                                  <a:srgbClr val="006633"/>
                                </a:solidFill>
                                <a:latin typeface="Cambria Math" panose="02040503050406030204" pitchFamily="18" charset="0"/>
                                <a:ea typeface="Cambria Math" panose="02040503050406030204" pitchFamily="18" charset="0"/>
                                <a:cs typeface="Times New Roman" pitchFamily="18" charset="0"/>
                              </a:rPr>
                              <m:t>0</m:t>
                            </m:r>
                            <m:r>
                              <a:rPr lang="en-US" altLang="en-US" sz="2000" i="1"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US" altLang="en-US" sz="2000" i="1" dirty="0">
                                <a:solidFill>
                                  <a:srgbClr val="006633"/>
                                </a:solidFill>
                                <a:latin typeface="Cambria Math" panose="02040503050406030204" pitchFamily="18" charset="0"/>
                                <a:ea typeface="Cambria Math" panose="02040503050406030204" pitchFamily="18" charset="0"/>
                                <a:cs typeface="Times New Roman" pitchFamily="18" charset="0"/>
                              </a:rPr>
                              <m:t>1</m:t>
                            </m:r>
                          </m:e>
                        </m:d>
                      </m:e>
                      <m:sup>
                        <m:r>
                          <a:rPr lang="en-US" altLang="en-US" sz="2000" b="0" i="1" dirty="0" smtClean="0">
                            <a:solidFill>
                              <a:srgbClr val="006633"/>
                            </a:solidFill>
                            <a:latin typeface="Cambria Math" panose="02040503050406030204" pitchFamily="18" charset="0"/>
                            <a:ea typeface="Cambria Math" panose="02040503050406030204" pitchFamily="18" charset="0"/>
                            <a:cs typeface="Times New Roman" pitchFamily="18" charset="0"/>
                          </a:rPr>
                          <m:t>∗</m:t>
                        </m:r>
                      </m:sup>
                    </m:sSup>
                  </m:oMath>
                </a14:m>
                <a:r>
                  <a:rPr lang="en-GB" altLang="en-US" sz="2000"/>
                  <a:t> ?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36142" y="945161"/>
                <a:ext cx="8432894" cy="5290745"/>
              </a:xfrm>
              <a:prstGeom prst="rect">
                <a:avLst/>
              </a:prstGeom>
              <a:blipFill>
                <a:blip r:embed="rId3"/>
                <a:stretch>
                  <a:fillRect t="-691" r="-5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367422" y="149823"/>
            <a:ext cx="8591752" cy="77162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b="1" kern="0">
                <a:solidFill>
                  <a:srgbClr val="FF00FF"/>
                </a:solidFill>
              </a:rPr>
              <a:t>FIL One-Time Signing</a:t>
            </a:r>
          </a:p>
        </p:txBody>
      </p:sp>
      <p:sp>
        <p:nvSpPr>
          <p:cNvPr id="32" name="Rounded Rectangle 31"/>
          <p:cNvSpPr/>
          <p:nvPr/>
        </p:nvSpPr>
        <p:spPr bwMode="auto">
          <a:xfrm>
            <a:off x="884347" y="3773121"/>
            <a:ext cx="7684689" cy="980382"/>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t>Key Generation</a:t>
            </a:r>
          </a:p>
        </p:txBody>
      </p:sp>
      <mc:AlternateContent xmlns:mc="http://schemas.openxmlformats.org/markup-compatibility/2006" xmlns:a14="http://schemas.microsoft.com/office/drawing/2010/main">
        <mc:Choice Requires="a14">
          <p:sp>
            <p:nvSpPr>
              <p:cNvPr id="33" name="Rectangle 32"/>
              <p:cNvSpPr/>
              <p:nvPr/>
            </p:nvSpPr>
            <p:spPr bwMode="auto">
              <a:xfrm>
                <a:off x="1002914" y="4138902"/>
                <a:ext cx="3107929" cy="525734"/>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sz="1600" kern="0">
                    <a:solidFill>
                      <a:schemeClr val="tx1"/>
                    </a:solidFill>
                    <a:cs typeface="Times New Roman" pitchFamily="18" charset="0"/>
                  </a:rPr>
                  <a:t>Private key: </a:t>
                </a:r>
                <a14:m>
                  <m:oMath xmlns:m="http://schemas.openxmlformats.org/officeDocument/2006/math">
                    <m:sSubSup>
                      <m:sSubSupPr>
                        <m:ctrlPr>
                          <a:rPr lang="en-US" altLang="en-US" i="1">
                            <a:latin typeface="Cambria Math" panose="02040503050406030204" pitchFamily="18" charset="0"/>
                            <a:ea typeface="Cambria Math" panose="02040503050406030204" pitchFamily="18" charset="0"/>
                          </a:rPr>
                        </m:ctrlPr>
                      </m:sSubSupPr>
                      <m:e>
                        <m:r>
                          <a:rPr lang="en-US" altLang="en-US" b="0" i="1" smtClean="0">
                            <a:latin typeface="Cambria Math" panose="02040503050406030204" pitchFamily="18" charset="0"/>
                            <a:ea typeface="Cambria Math" panose="02040503050406030204" pitchFamily="18" charset="0"/>
                          </a:rPr>
                          <m:t>𝑠</m:t>
                        </m:r>
                        <m:r>
                          <a:rPr lang="en-US" altLang="en-US" b="0" i="1" smtClean="0">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𝑠</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e>
                        </m:d>
                      </m:e>
                      <m:sub>
                        <m:r>
                          <a:rPr lang="en-US" altLang="en-US" i="1">
                            <a:latin typeface="Cambria Math" panose="02040503050406030204" pitchFamily="18" charset="0"/>
                            <a:ea typeface="Cambria Math" panose="02040503050406030204" pitchFamily="18" charset="0"/>
                          </a:rPr>
                          <m:t>𝑏</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0</m:t>
                            </m:r>
                            <m:r>
                              <a:rPr lang="en-US" altLang="en-US" b="0" i="1" smtClean="0">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1</m:t>
                            </m:r>
                          </m:e>
                        </m:d>
                      </m:sub>
                      <m:sup>
                        <m:r>
                          <a:rPr lang="en-US" altLang="en-US" i="1">
                            <a:latin typeface="Cambria Math" panose="02040503050406030204" pitchFamily="18" charset="0"/>
                            <a:ea typeface="Cambria Math" panose="02040503050406030204" pitchFamily="18" charset="0"/>
                          </a:rPr>
                          <m:t>𝑖</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1</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𝑙</m:t>
                            </m:r>
                          </m:e>
                        </m:d>
                      </m:sup>
                    </m:sSubSup>
                  </m:oMath>
                </a14:m>
                <a:r>
                  <a:rPr lang="en-GB" altLang="en-US" sz="1400" kern="0">
                    <a:solidFill>
                      <a:schemeClr val="tx1"/>
                    </a:solidFill>
                    <a:cs typeface="Times New Roman" pitchFamily="18" charset="0"/>
                    <a:sym typeface="Wingdings" panose="05000000000000000000" pitchFamily="2" charset="2"/>
                  </a:rPr>
                  <a:t> $</a:t>
                </a:r>
                <a:endParaRPr lang="en-GB" altLang="en-US" kern="0"/>
              </a:p>
            </p:txBody>
          </p:sp>
        </mc:Choice>
        <mc:Fallback xmlns="">
          <p:sp>
            <p:nvSpPr>
              <p:cNvPr id="33" name="Rectangle 32"/>
              <p:cNvSpPr>
                <a:spLocks noRot="1" noChangeAspect="1" noMove="1" noResize="1" noEditPoints="1" noAdjustHandles="1" noChangeArrowheads="1" noChangeShapeType="1" noTextEdit="1"/>
              </p:cNvSpPr>
              <p:nvPr/>
            </p:nvSpPr>
            <p:spPr bwMode="auto">
              <a:xfrm>
                <a:off x="1002914" y="4138902"/>
                <a:ext cx="3107929" cy="525734"/>
              </a:xfrm>
              <a:prstGeom prst="rect">
                <a:avLst/>
              </a:prstGeom>
              <a:blipFill>
                <a:blip r:embed="rId4"/>
                <a:stretch>
                  <a:fillRect l="-97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bwMode="auto">
              <a:xfrm>
                <a:off x="4455268" y="4138902"/>
                <a:ext cx="4015419" cy="533302"/>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sz="1600" kern="0">
                    <a:solidFill>
                      <a:schemeClr val="tx1"/>
                    </a:solidFill>
                    <a:cs typeface="Times New Roman" pitchFamily="18" charset="0"/>
                  </a:rPr>
                  <a:t>Public key:  </a:t>
                </a:r>
                <a14:m>
                  <m:oMath xmlns:m="http://schemas.openxmlformats.org/officeDocument/2006/math">
                    <m:r>
                      <a:rPr lang="en-US" altLang="en-US" b="0" i="1" smtClean="0">
                        <a:latin typeface="Cambria Math" panose="02040503050406030204" pitchFamily="18" charset="0"/>
                        <a:ea typeface="Cambria Math" panose="02040503050406030204" pitchFamily="18" charset="0"/>
                      </a:rPr>
                      <m:t>𝑣</m:t>
                    </m:r>
                    <m:r>
                      <a:rPr lang="en-US" altLang="en-US" b="0" i="1" smtClean="0">
                        <a:latin typeface="Cambria Math" panose="02040503050406030204" pitchFamily="18" charset="0"/>
                        <a:ea typeface="Cambria Math" panose="02040503050406030204" pitchFamily="18" charset="0"/>
                      </a:rPr>
                      <m:t>=</m:t>
                    </m:r>
                    <m:sSubSup>
                      <m:sSubSupPr>
                        <m:ctrlPr>
                          <a:rPr lang="en-US" altLang="en-US" i="1">
                            <a:latin typeface="Cambria Math" panose="02040503050406030204" pitchFamily="18" charset="0"/>
                            <a:ea typeface="Cambria Math" panose="02040503050406030204" pitchFamily="18" charset="0"/>
                          </a:rPr>
                        </m:ctrlPr>
                      </m:sSubSupPr>
                      <m:e>
                        <m:d>
                          <m:dPr>
                            <m:begChr m:val="{"/>
                            <m:endChr m:val="}"/>
                            <m:ctrlPr>
                              <a:rPr lang="en-US" altLang="en-US" i="1">
                                <a:latin typeface="Cambria Math" panose="02040503050406030204" pitchFamily="18" charset="0"/>
                                <a:ea typeface="Cambria Math" panose="02040503050406030204" pitchFamily="18" charset="0"/>
                              </a:rPr>
                            </m:ctrlPr>
                          </m:dPr>
                          <m:e>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𝑣</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e>
                        </m:d>
                      </m:e>
                      <m:sub>
                        <m:r>
                          <a:rPr lang="en-US" altLang="en-US" i="1">
                            <a:latin typeface="Cambria Math" panose="02040503050406030204" pitchFamily="18" charset="0"/>
                            <a:ea typeface="Cambria Math" panose="02040503050406030204" pitchFamily="18" charset="0"/>
                          </a:rPr>
                          <m:t>𝑏</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0</m:t>
                            </m:r>
                            <m:r>
                              <a:rPr lang="en-US" altLang="en-US" b="0" i="1" smtClean="0">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1</m:t>
                            </m:r>
                          </m:e>
                        </m:d>
                      </m:sub>
                      <m:sup>
                        <m:r>
                          <a:rPr lang="en-US" altLang="en-US" i="1">
                            <a:latin typeface="Cambria Math" panose="02040503050406030204" pitchFamily="18" charset="0"/>
                            <a:ea typeface="Cambria Math" panose="02040503050406030204" pitchFamily="18" charset="0"/>
                          </a:rPr>
                          <m:t>𝑖</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1</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𝑙</m:t>
                            </m:r>
                          </m:e>
                        </m:d>
                      </m:sup>
                    </m:sSubSup>
                    <m:r>
                      <a:rPr lang="en-US" altLang="en-US" b="0" i="1" smtClean="0">
                        <a:latin typeface="Cambria Math" panose="02040503050406030204" pitchFamily="18" charset="0"/>
                        <a:ea typeface="Cambria Math" panose="02040503050406030204" pitchFamily="18" charset="0"/>
                      </a:rPr>
                      <m:t> , </m:t>
                    </m:r>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𝑣</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r>
                      <a:rPr lang="en-US" altLang="en-US">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h</m:t>
                    </m:r>
                    <m:d>
                      <m:dPr>
                        <m:ctrlPr>
                          <a:rPr lang="en-US" altLang="en-US" i="1">
                            <a:latin typeface="Cambria Math" panose="02040503050406030204" pitchFamily="18" charset="0"/>
                            <a:ea typeface="Cambria Math" panose="02040503050406030204" pitchFamily="18" charset="0"/>
                          </a:rPr>
                        </m:ctrlPr>
                      </m:dPr>
                      <m:e>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𝑠</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e>
                    </m:d>
                  </m:oMath>
                </a14:m>
                <a:endParaRPr lang="en-GB" altLang="en-US" kern="0"/>
              </a:p>
            </p:txBody>
          </p:sp>
        </mc:Choice>
        <mc:Fallback xmlns="">
          <p:sp>
            <p:nvSpPr>
              <p:cNvPr id="34" name="Rectangle 33"/>
              <p:cNvSpPr>
                <a:spLocks noRot="1" noChangeAspect="1" noMove="1" noResize="1" noEditPoints="1" noAdjustHandles="1" noChangeArrowheads="1" noChangeShapeType="1" noTextEdit="1"/>
              </p:cNvSpPr>
              <p:nvPr/>
            </p:nvSpPr>
            <p:spPr bwMode="auto">
              <a:xfrm>
                <a:off x="4455268" y="4138902"/>
                <a:ext cx="4015419" cy="533302"/>
              </a:xfrm>
              <a:prstGeom prst="rect">
                <a:avLst/>
              </a:prstGeom>
              <a:blipFill>
                <a:blip r:embed="rId5"/>
                <a:stretch>
                  <a:fillRect l="-75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bwMode="auto">
              <a:xfrm>
                <a:off x="1022382" y="5292182"/>
                <a:ext cx="3050493"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solidFill>
                      <a:schemeClr val="tx1"/>
                    </a:solidFill>
                    <a:cs typeface="Times New Roman" pitchFamily="18" charset="0"/>
                  </a:rPr>
                  <a:t>Sign: </a:t>
                </a:r>
                <a14:m>
                  <m:oMath xmlns:m="http://schemas.openxmlformats.org/officeDocument/2006/math">
                    <m:r>
                      <a:rPr lang="en-GB" altLang="en-US" i="1">
                        <a:latin typeface="Cambria Math" panose="02040503050406030204" pitchFamily="18" charset="0"/>
                        <a:ea typeface="Cambria Math" panose="02040503050406030204" pitchFamily="18" charset="0"/>
                      </a:rPr>
                      <m:t>𝜎</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𝑆</m:t>
                        </m:r>
                      </m:e>
                      <m:sub>
                        <m:r>
                          <a:rPr lang="en-US" altLang="en-US" b="0" i="1" smtClean="0">
                            <a:latin typeface="Cambria Math" panose="02040503050406030204" pitchFamily="18" charset="0"/>
                            <a:ea typeface="Cambria Math" panose="02040503050406030204" pitchFamily="18" charset="0"/>
                          </a:rPr>
                          <m:t>𝑠</m:t>
                        </m:r>
                      </m:sub>
                    </m:sSub>
                    <m:d>
                      <m:dPr>
                        <m:ctrlPr>
                          <a:rPr lang="en-US" altLang="en-US" i="1">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𝑑</m:t>
                        </m:r>
                      </m:e>
                    </m:d>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𝑠</m:t>
                            </m:r>
                          </m:e>
                          <m:sub>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𝑑</m:t>
                                </m:r>
                              </m:e>
                              <m:sub>
                                <m:r>
                                  <a:rPr lang="en-US" altLang="en-US" i="1">
                                    <a:latin typeface="Cambria Math" panose="02040503050406030204" pitchFamily="18" charset="0"/>
                                    <a:ea typeface="Cambria Math" panose="02040503050406030204" pitchFamily="18" charset="0"/>
                                  </a:rPr>
                                  <m:t>1</m:t>
                                </m:r>
                              </m:sub>
                            </m:sSub>
                          </m:sub>
                          <m:sup>
                            <m:r>
                              <a:rPr lang="en-US" altLang="en-US" i="1">
                                <a:latin typeface="Cambria Math" panose="02040503050406030204" pitchFamily="18" charset="0"/>
                                <a:ea typeface="Cambria Math" panose="02040503050406030204" pitchFamily="18" charset="0"/>
                              </a:rPr>
                              <m:t>1</m:t>
                            </m:r>
                          </m:sup>
                        </m:sSubSup>
                        <m:r>
                          <a:rPr lang="en-US" altLang="en-US" i="1">
                            <a:latin typeface="Cambria Math" panose="02040503050406030204" pitchFamily="18" charset="0"/>
                            <a:ea typeface="Cambria Math" panose="02040503050406030204" pitchFamily="18" charset="0"/>
                          </a:rPr>
                          <m:t>…</m:t>
                        </m:r>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𝑠</m:t>
                            </m:r>
                          </m:e>
                          <m:sub>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𝑑</m:t>
                                </m:r>
                              </m:e>
                              <m:sub>
                                <m:r>
                                  <a:rPr lang="en-US" altLang="en-US" i="1">
                                    <a:latin typeface="Cambria Math" panose="02040503050406030204" pitchFamily="18" charset="0"/>
                                    <a:ea typeface="Cambria Math" panose="02040503050406030204" pitchFamily="18" charset="0"/>
                                  </a:rPr>
                                  <m:t>𝑙</m:t>
                                </m:r>
                              </m:sub>
                            </m:sSub>
                          </m:sub>
                          <m:sup>
                            <m:r>
                              <a:rPr lang="en-US" altLang="en-US" i="1">
                                <a:latin typeface="Cambria Math" panose="02040503050406030204" pitchFamily="18" charset="0"/>
                                <a:ea typeface="Cambria Math" panose="02040503050406030204" pitchFamily="18" charset="0"/>
                              </a:rPr>
                              <m:t>𝑙</m:t>
                            </m:r>
                          </m:sup>
                        </m:sSubSup>
                      </m:e>
                    </m:d>
                  </m:oMath>
                </a14:m>
                <a:endParaRPr lang="en-GB" altLang="en-US" kern="0"/>
              </a:p>
            </p:txBody>
          </p:sp>
        </mc:Choice>
        <mc:Fallback xmlns="">
          <p:sp>
            <p:nvSpPr>
              <p:cNvPr id="35" name="Rectangle 34"/>
              <p:cNvSpPr>
                <a:spLocks noRot="1" noChangeAspect="1" noMove="1" noResize="1" noEditPoints="1" noAdjustHandles="1" noChangeArrowheads="1" noChangeShapeType="1" noTextEdit="1"/>
              </p:cNvSpPr>
              <p:nvPr/>
            </p:nvSpPr>
            <p:spPr bwMode="auto">
              <a:xfrm>
                <a:off x="1022382" y="5292182"/>
                <a:ext cx="3050493" cy="339046"/>
              </a:xfrm>
              <a:prstGeom prst="rect">
                <a:avLst/>
              </a:prstGeom>
              <a:blipFill>
                <a:blip r:embed="rId6"/>
                <a:stretch>
                  <a:fillRect l="-1594" t="-13793" b="-2758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6" name="Straight Arrow Connector 35"/>
          <p:cNvCxnSpPr>
            <a:endCxn id="35" idx="1"/>
          </p:cNvCxnSpPr>
          <p:nvPr/>
        </p:nvCxnSpPr>
        <p:spPr bwMode="auto">
          <a:xfrm>
            <a:off x="480836" y="5461705"/>
            <a:ext cx="54154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7" name="TextBox 36"/>
              <p:cNvSpPr txBox="1"/>
              <p:nvPr/>
            </p:nvSpPr>
            <p:spPr>
              <a:xfrm>
                <a:off x="613771" y="5127229"/>
                <a:ext cx="3891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𝑑</m:t>
                      </m:r>
                    </m:oMath>
                  </m:oMathPara>
                </a14:m>
                <a:endParaRPr lang="en-US"/>
              </a:p>
            </p:txBody>
          </p:sp>
        </mc:Choice>
        <mc:Fallback xmlns="">
          <p:sp>
            <p:nvSpPr>
              <p:cNvPr id="37" name="TextBox 36"/>
              <p:cNvSpPr txBox="1">
                <a:spLocks noRot="1" noChangeAspect="1" noMove="1" noResize="1" noEditPoints="1" noAdjustHandles="1" noChangeArrowheads="1" noChangeShapeType="1" noTextEdit="1"/>
              </p:cNvSpPr>
              <p:nvPr/>
            </p:nvSpPr>
            <p:spPr>
              <a:xfrm>
                <a:off x="613771" y="5127229"/>
                <a:ext cx="389144" cy="369332"/>
              </a:xfrm>
              <a:prstGeom prst="rect">
                <a:avLst/>
              </a:prstGeom>
              <a:blipFill>
                <a:blip r:embed="rId7"/>
                <a:stretch>
                  <a:fillRect/>
                </a:stretch>
              </a:blipFill>
            </p:spPr>
            <p:txBody>
              <a:bodyPr/>
              <a:lstStyle/>
              <a:p>
                <a:r>
                  <a:rPr lang="en-US">
                    <a:noFill/>
                  </a:rPr>
                  <a:t> </a:t>
                </a:r>
              </a:p>
            </p:txBody>
          </p:sp>
        </mc:Fallback>
      </mc:AlternateContent>
      <p:cxnSp>
        <p:nvCxnSpPr>
          <p:cNvPr id="38" name="Straight Arrow Connector 37"/>
          <p:cNvCxnSpPr>
            <a:stCxn id="33" idx="2"/>
            <a:endCxn id="35" idx="0"/>
          </p:cNvCxnSpPr>
          <p:nvPr/>
        </p:nvCxnSpPr>
        <p:spPr bwMode="auto">
          <a:xfrm flipH="1">
            <a:off x="2547629" y="4664636"/>
            <a:ext cx="9250" cy="6275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a:stCxn id="35" idx="3"/>
            <a:endCxn id="41" idx="1"/>
          </p:cNvCxnSpPr>
          <p:nvPr/>
        </p:nvCxnSpPr>
        <p:spPr bwMode="auto">
          <a:xfrm>
            <a:off x="4072875" y="5461705"/>
            <a:ext cx="122609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Rectangle 39"/>
              <p:cNvSpPr/>
              <p:nvPr/>
            </p:nvSpPr>
            <p:spPr>
              <a:xfrm>
                <a:off x="2201719" y="4793743"/>
                <a:ext cx="3609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𝑠</m:t>
                      </m:r>
                    </m:oMath>
                  </m:oMathPara>
                </a14:m>
                <a:endParaRPr lang="en-US"/>
              </a:p>
            </p:txBody>
          </p:sp>
        </mc:Choice>
        <mc:Fallback xmlns="">
          <p:sp>
            <p:nvSpPr>
              <p:cNvPr id="40" name="Rectangle 39"/>
              <p:cNvSpPr>
                <a:spLocks noRot="1" noChangeAspect="1" noMove="1" noResize="1" noEditPoints="1" noAdjustHandles="1" noChangeArrowheads="1" noChangeShapeType="1" noTextEdit="1"/>
              </p:cNvSpPr>
              <p:nvPr/>
            </p:nvSpPr>
            <p:spPr>
              <a:xfrm>
                <a:off x="2201719" y="4793743"/>
                <a:ext cx="36093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5298969" y="5292182"/>
                <a:ext cx="2326840"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solidFill>
                      <a:schemeClr val="tx1"/>
                    </a:solidFill>
                    <a:cs typeface="Times New Roman" pitchFamily="18" charset="0"/>
                  </a:rPr>
                  <a:t>Verify: is </a:t>
                </a:r>
                <a14:m>
                  <m:oMath xmlns:m="http://schemas.openxmlformats.org/officeDocument/2006/math">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𝑣</m:t>
                        </m:r>
                      </m:e>
                      <m:sub>
                        <m:sSub>
                          <m:sSubPr>
                            <m:ctrlPr>
                              <a:rPr lang="en-US" altLang="en-US"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𝑑</m:t>
                            </m:r>
                          </m:e>
                          <m:sub>
                            <m:r>
                              <a:rPr lang="en-US" altLang="en-US" b="0" i="1" smtClean="0">
                                <a:latin typeface="Cambria Math" panose="02040503050406030204" pitchFamily="18" charset="0"/>
                                <a:ea typeface="Cambria Math" panose="02040503050406030204" pitchFamily="18" charset="0"/>
                              </a:rPr>
                              <m:t>𝑖</m:t>
                            </m:r>
                          </m:sub>
                        </m:sSub>
                      </m:sub>
                      <m:sup>
                        <m:r>
                          <a:rPr lang="en-US" altLang="en-US" i="1">
                            <a:latin typeface="Cambria Math" panose="02040503050406030204" pitchFamily="18" charset="0"/>
                            <a:ea typeface="Cambria Math" panose="02040503050406030204" pitchFamily="18" charset="0"/>
                          </a:rPr>
                          <m:t>𝑖</m:t>
                        </m:r>
                      </m:sup>
                    </m:sSubSup>
                  </m:oMath>
                </a14:m>
                <a:r>
                  <a:rPr lang="en-GB" altLang="en-US" i="1">
                    <a:solidFill>
                      <a:srgbClr val="006633"/>
                    </a:solidFill>
                    <a:latin typeface="Times New Roman" pitchFamily="18" charset="0"/>
                    <a:cs typeface="Times New Roman" pitchFamily="18" charset="0"/>
                  </a:rPr>
                  <a:t>=h(</a:t>
                </a:r>
                <a14:m>
                  <m:oMath xmlns:m="http://schemas.openxmlformats.org/officeDocument/2006/math">
                    <m:sSub>
                      <m:sSubPr>
                        <m:ctrlPr>
                          <a:rPr lang="en-US" altLang="en-US" i="1">
                            <a:latin typeface="Cambria Math" panose="02040503050406030204" pitchFamily="18" charset="0"/>
                            <a:ea typeface="Cambria Math" panose="02040503050406030204" pitchFamily="18" charset="0"/>
                          </a:rPr>
                        </m:ctrlPr>
                      </m:sSubPr>
                      <m:e>
                        <m:r>
                          <a:rPr lang="en-GB" altLang="en-US" i="1">
                            <a:latin typeface="Cambria Math" panose="02040503050406030204" pitchFamily="18" charset="0"/>
                            <a:ea typeface="Cambria Math" panose="02040503050406030204" pitchFamily="18" charset="0"/>
                          </a:rPr>
                          <m:t>𝜎</m:t>
                        </m:r>
                      </m:e>
                      <m:sub>
                        <m:r>
                          <a:rPr lang="en-US" altLang="en-US" i="1">
                            <a:latin typeface="Cambria Math" panose="02040503050406030204" pitchFamily="18" charset="0"/>
                            <a:ea typeface="Cambria Math" panose="02040503050406030204" pitchFamily="18" charset="0"/>
                          </a:rPr>
                          <m:t>𝑖</m:t>
                        </m:r>
                      </m:sub>
                    </m:sSub>
                  </m:oMath>
                </a14:m>
                <a:r>
                  <a:rPr lang="en-GB" altLang="en-US" i="1">
                    <a:solidFill>
                      <a:srgbClr val="006633"/>
                    </a:solidFill>
                    <a:latin typeface="Times New Roman" pitchFamily="18" charset="0"/>
                    <a:cs typeface="Times New Roman" pitchFamily="18" charset="0"/>
                  </a:rPr>
                  <a:t>) </a:t>
                </a:r>
                <a:r>
                  <a:rPr lang="en-US" altLang="en-US">
                    <a:ea typeface="Cambria Math" panose="02040503050406030204" pitchFamily="18" charset="0"/>
                  </a:rPr>
                  <a:t>?</a:t>
                </a:r>
              </a:p>
            </p:txBody>
          </p:sp>
        </mc:Choice>
        <mc:Fallback xmlns="">
          <p:sp>
            <p:nvSpPr>
              <p:cNvPr id="41" name="Rectangle 40"/>
              <p:cNvSpPr>
                <a:spLocks noRot="1" noChangeAspect="1" noMove="1" noResize="1" noEditPoints="1" noAdjustHandles="1" noChangeArrowheads="1" noChangeShapeType="1" noTextEdit="1"/>
              </p:cNvSpPr>
              <p:nvPr/>
            </p:nvSpPr>
            <p:spPr bwMode="auto">
              <a:xfrm>
                <a:off x="5298969" y="5292182"/>
                <a:ext cx="2326840" cy="339046"/>
              </a:xfrm>
              <a:prstGeom prst="rect">
                <a:avLst/>
              </a:prstGeom>
              <a:blipFill>
                <a:blip r:embed="rId9"/>
                <a:stretch>
                  <a:fillRect l="-1823" t="-13793" b="-2586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42" name="Straight Arrow Connector 41"/>
          <p:cNvCxnSpPr>
            <a:stCxn id="34" idx="2"/>
            <a:endCxn id="41" idx="0"/>
          </p:cNvCxnSpPr>
          <p:nvPr/>
        </p:nvCxnSpPr>
        <p:spPr bwMode="auto">
          <a:xfrm flipH="1">
            <a:off x="6462389" y="4672204"/>
            <a:ext cx="589" cy="6199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41" idx="3"/>
          </p:cNvCxnSpPr>
          <p:nvPr/>
        </p:nvCxnSpPr>
        <p:spPr bwMode="auto">
          <a:xfrm>
            <a:off x="7625809" y="5461705"/>
            <a:ext cx="794908" cy="75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4" name="Rectangle 43"/>
              <p:cNvSpPr/>
              <p:nvPr/>
            </p:nvSpPr>
            <p:spPr>
              <a:xfrm>
                <a:off x="7553944" y="5438733"/>
                <a:ext cx="1148263" cy="338554"/>
              </a:xfrm>
              <a:prstGeom prst="rect">
                <a:avLst/>
              </a:prstGeom>
            </p:spPr>
            <p:txBody>
              <a:bodyPr wrap="none">
                <a:spAutoFit/>
              </a:bodyPr>
              <a:lstStyle/>
              <a:p>
                <a14:m>
                  <m:oMath xmlns:m="http://schemas.openxmlformats.org/officeDocument/2006/math">
                    <m:r>
                      <a:rPr lang="en-US" altLang="en-US" sz="1600" b="0" i="1" smtClean="0">
                        <a:latin typeface="Cambria Math" panose="02040503050406030204" pitchFamily="18" charset="0"/>
                        <a:ea typeface="Cambria Math" panose="02040503050406030204" pitchFamily="18" charset="0"/>
                      </a:rPr>
                      <m:t>𝑌𝑒𝑠</m:t>
                    </m:r>
                  </m:oMath>
                </a14:m>
                <a:r>
                  <a:rPr lang="en-US" sz="1600">
                    <a:sym typeface="Wingdings" panose="05000000000000000000" pitchFamily="2" charset="2"/>
                  </a:rPr>
                  <a:t>Valid</a:t>
                </a:r>
              </a:p>
            </p:txBody>
          </p:sp>
        </mc:Choice>
        <mc:Fallback xmlns="">
          <p:sp>
            <p:nvSpPr>
              <p:cNvPr id="44" name="Rectangle 43"/>
              <p:cNvSpPr>
                <a:spLocks noRot="1" noChangeAspect="1" noMove="1" noResize="1" noEditPoints="1" noAdjustHandles="1" noChangeArrowheads="1" noChangeShapeType="1" noTextEdit="1"/>
              </p:cNvSpPr>
              <p:nvPr/>
            </p:nvSpPr>
            <p:spPr>
              <a:xfrm>
                <a:off x="7553944" y="5438733"/>
                <a:ext cx="1148263" cy="338554"/>
              </a:xfrm>
              <a:prstGeom prst="rect">
                <a:avLst/>
              </a:prstGeom>
              <a:blipFill>
                <a:blip r:embed="rId10"/>
                <a:stretch>
                  <a:fillRect t="-5357" r="-52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4468757" y="5160286"/>
                <a:ext cx="3890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altLang="en-US" i="1">
                          <a:latin typeface="Cambria Math" panose="02040503050406030204" pitchFamily="18" charset="0"/>
                          <a:ea typeface="Cambria Math" panose="02040503050406030204" pitchFamily="18" charset="0"/>
                        </a:rPr>
                        <m:t>𝜎</m:t>
                      </m:r>
                    </m:oMath>
                  </m:oMathPara>
                </a14:m>
                <a:endParaRPr lang="en-US"/>
              </a:p>
            </p:txBody>
          </p:sp>
        </mc:Choice>
        <mc:Fallback xmlns="">
          <p:sp>
            <p:nvSpPr>
              <p:cNvPr id="77" name="Rectangle 76"/>
              <p:cNvSpPr>
                <a:spLocks noRot="1" noChangeAspect="1" noMove="1" noResize="1" noEditPoints="1" noAdjustHandles="1" noChangeArrowheads="1" noChangeShapeType="1" noTextEdit="1"/>
              </p:cNvSpPr>
              <p:nvPr/>
            </p:nvSpPr>
            <p:spPr>
              <a:xfrm>
                <a:off x="4468757" y="5160286"/>
                <a:ext cx="38908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6172647" y="4793743"/>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𝑣</m:t>
                      </m:r>
                    </m:oMath>
                  </m:oMathPara>
                </a14:m>
                <a:endParaRPr lang="en-US"/>
              </a:p>
            </p:txBody>
          </p:sp>
        </mc:Choice>
        <mc:Fallback xmlns="">
          <p:sp>
            <p:nvSpPr>
              <p:cNvPr id="78" name="Rectangle 77"/>
              <p:cNvSpPr>
                <a:spLocks noRot="1" noChangeAspect="1" noMove="1" noResize="1" noEditPoints="1" noAdjustHandles="1" noChangeArrowheads="1" noChangeShapeType="1" noTextEdit="1"/>
              </p:cNvSpPr>
              <p:nvPr/>
            </p:nvSpPr>
            <p:spPr>
              <a:xfrm>
                <a:off x="6172647" y="4793743"/>
                <a:ext cx="380553"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968118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53</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36142" y="945161"/>
                <a:ext cx="8432894" cy="46608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One-time signature – for </a:t>
                </a:r>
                <a:r>
                  <a:rPr lang="en-GB" altLang="en-US" sz="2400" b="1">
                    <a:solidFill>
                      <a:srgbClr val="0000FF"/>
                    </a:solidFill>
                  </a:rPr>
                  <a:t>arbitrary-length</a:t>
                </a:r>
                <a:r>
                  <a:rPr lang="en-GB" altLang="en-US" sz="2400">
                    <a:solidFill>
                      <a:srgbClr val="0000FF"/>
                    </a:solidFill>
                  </a:rPr>
                  <a:t> </a:t>
                </a:r>
                <a14:m>
                  <m:oMath xmlns:m="http://schemas.openxmlformats.org/officeDocument/2006/math">
                    <m:r>
                      <a:rPr lang="en-US" altLang="en-US" sz="2400" b="0" i="1" dirty="0" smtClean="0">
                        <a:solidFill>
                          <a:srgbClr val="0000FF"/>
                        </a:solidFill>
                        <a:latin typeface="Cambria Math" panose="02040503050406030204" pitchFamily="18" charset="0"/>
                        <a:cs typeface="Times New Roman" pitchFamily="18" charset="0"/>
                      </a:rPr>
                      <m:t>𝑚</m:t>
                    </m:r>
                    <m:r>
                      <a:rPr lang="en-GB" altLang="en-US" sz="2400" i="1" dirty="0">
                        <a:solidFill>
                          <a:srgbClr val="0000FF"/>
                        </a:solidFill>
                        <a:latin typeface="Cambria Math" panose="02040503050406030204" pitchFamily="18" charset="0"/>
                        <a:ea typeface="Cambria Math" panose="02040503050406030204" pitchFamily="18" charset="0"/>
                        <a:cs typeface="Times New Roman" pitchFamily="18" charset="0"/>
                      </a:rPr>
                      <m:t>∈</m:t>
                    </m:r>
                    <m:sSup>
                      <m:sSupPr>
                        <m:ctrlPr>
                          <a:rPr lang="en-GB" altLang="en-US" sz="2400" i="1" dirty="0">
                            <a:solidFill>
                              <a:srgbClr val="0000FF"/>
                            </a:solidFill>
                            <a:latin typeface="Cambria Math" panose="02040503050406030204" pitchFamily="18" charset="0"/>
                            <a:ea typeface="Cambria Math" panose="02040503050406030204" pitchFamily="18" charset="0"/>
                            <a:cs typeface="Times New Roman" pitchFamily="18" charset="0"/>
                          </a:rPr>
                        </m:ctrlPr>
                      </m:sSupPr>
                      <m:e>
                        <m:d>
                          <m:dPr>
                            <m:begChr m:val="{"/>
                            <m:endChr m:val="}"/>
                            <m:ctrlPr>
                              <a:rPr lang="en-GB" altLang="en-US" sz="2400" i="1" dirty="0">
                                <a:solidFill>
                                  <a:srgbClr val="0000FF"/>
                                </a:solidFill>
                                <a:latin typeface="Cambria Math" panose="02040503050406030204" pitchFamily="18" charset="0"/>
                                <a:ea typeface="Cambria Math" panose="02040503050406030204" pitchFamily="18" charset="0"/>
                                <a:cs typeface="Times New Roman" pitchFamily="18" charset="0"/>
                              </a:rPr>
                            </m:ctrlPr>
                          </m:dPr>
                          <m:e>
                            <m:r>
                              <a:rPr lang="en-US" altLang="en-US" sz="2400" i="1" dirty="0">
                                <a:solidFill>
                                  <a:srgbClr val="0000FF"/>
                                </a:solidFill>
                                <a:latin typeface="Cambria Math" panose="02040503050406030204" pitchFamily="18" charset="0"/>
                                <a:ea typeface="Cambria Math" panose="02040503050406030204" pitchFamily="18" charset="0"/>
                                <a:cs typeface="Times New Roman" pitchFamily="18" charset="0"/>
                              </a:rPr>
                              <m:t>0</m:t>
                            </m:r>
                            <m:r>
                              <a:rPr lang="en-US" altLang="en-US" sz="2400" i="1" dirty="0">
                                <a:solidFill>
                                  <a:srgbClr val="0000FF"/>
                                </a:solidFill>
                                <a:latin typeface="Cambria Math" panose="02040503050406030204" pitchFamily="18" charset="0"/>
                                <a:ea typeface="Cambria Math" panose="02040503050406030204" pitchFamily="18" charset="0"/>
                                <a:cs typeface="Times New Roman" pitchFamily="18" charset="0"/>
                              </a:rPr>
                              <m:t>,</m:t>
                            </m:r>
                            <m:r>
                              <a:rPr lang="en-US" altLang="en-US" sz="2400" i="1" dirty="0">
                                <a:solidFill>
                                  <a:srgbClr val="0000FF"/>
                                </a:solidFill>
                                <a:latin typeface="Cambria Math" panose="02040503050406030204" pitchFamily="18" charset="0"/>
                                <a:ea typeface="Cambria Math" panose="02040503050406030204" pitchFamily="18" charset="0"/>
                                <a:cs typeface="Times New Roman" pitchFamily="18" charset="0"/>
                              </a:rPr>
                              <m:t>1</m:t>
                            </m:r>
                          </m:e>
                        </m:d>
                      </m:e>
                      <m:sup>
                        <m:r>
                          <a:rPr lang="en-US" altLang="en-US" sz="2400" b="0" i="1" dirty="0" smtClean="0">
                            <a:solidFill>
                              <a:srgbClr val="0000FF"/>
                            </a:solidFill>
                            <a:latin typeface="Cambria Math" panose="02040503050406030204" pitchFamily="18" charset="0"/>
                            <a:ea typeface="Cambria Math" panose="02040503050406030204" pitchFamily="18" charset="0"/>
                            <a:cs typeface="Times New Roman" pitchFamily="18" charset="0"/>
                          </a:rPr>
                          <m:t>∗</m:t>
                        </m:r>
                      </m:sup>
                    </m:sSup>
                  </m:oMath>
                </a14:m>
                <a:r>
                  <a:rPr lang="en-GB" altLang="en-US" sz="2400"/>
                  <a:t>:</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Keys: Private </a:t>
                </a:r>
                <a14:m>
                  <m:oMath xmlns:m="http://schemas.openxmlformats.org/officeDocument/2006/math">
                    <m:r>
                      <a:rPr lang="en-US" altLang="en-US" sz="2000" b="0" i="1" smtClean="0">
                        <a:latin typeface="Cambria Math" panose="02040503050406030204" pitchFamily="18" charset="0"/>
                        <a:ea typeface="Cambria Math" panose="02040503050406030204" pitchFamily="18" charset="0"/>
                      </a:rPr>
                      <m:t>𝑠</m:t>
                    </m:r>
                    <m:r>
                      <a:rPr lang="en-US" altLang="en-US" sz="2000" b="0" i="0" smtClean="0">
                        <a:latin typeface="Cambria Math" panose="02040503050406030204" pitchFamily="18" charset="0"/>
                        <a:ea typeface="Cambria Math" panose="02040503050406030204" pitchFamily="18" charset="0"/>
                      </a:rPr>
                      <m:t>=</m:t>
                    </m:r>
                    <m:sSubSup>
                      <m:sSubSupPr>
                        <m:ctrlPr>
                          <a:rPr lang="en-US" altLang="en-US" sz="2000" b="0" i="1" smtClean="0">
                            <a:latin typeface="Cambria Math" panose="02040503050406030204" pitchFamily="18" charset="0"/>
                            <a:ea typeface="Cambria Math" panose="02040503050406030204" pitchFamily="18" charset="0"/>
                          </a:rPr>
                        </m:ctrlPr>
                      </m:sSubSupPr>
                      <m:e>
                        <m:d>
                          <m:dPr>
                            <m:begChr m:val="{"/>
                            <m:endChr m:val="}"/>
                            <m:ctrlPr>
                              <a:rPr lang="en-US" altLang="en-US" sz="2000" i="1">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b="0" i="1" smtClean="0">
                                    <a:latin typeface="Cambria Math" panose="02040503050406030204" pitchFamily="18" charset="0"/>
                                    <a:ea typeface="Cambria Math" panose="02040503050406030204" pitchFamily="18" charset="0"/>
                                  </a:rPr>
                                  <m:t>𝑠</m:t>
                                </m:r>
                              </m:e>
                              <m:sub>
                                <m:r>
                                  <a:rPr lang="en-US" altLang="en-US" sz="2000" i="1">
                                    <a:latin typeface="Cambria Math" panose="02040503050406030204" pitchFamily="18" charset="0"/>
                                    <a:ea typeface="Cambria Math" panose="02040503050406030204" pitchFamily="18" charset="0"/>
                                  </a:rPr>
                                  <m:t>𝑏</m:t>
                                </m:r>
                              </m:sub>
                              <m:sup>
                                <m:r>
                                  <a:rPr lang="en-US" altLang="en-US" sz="2000" i="1">
                                    <a:latin typeface="Cambria Math" panose="02040503050406030204" pitchFamily="18" charset="0"/>
                                    <a:ea typeface="Cambria Math" panose="02040503050406030204" pitchFamily="18" charset="0"/>
                                  </a:rPr>
                                  <m:t>𝑖</m:t>
                                </m:r>
                              </m:sup>
                            </m:sSubSup>
                          </m:e>
                        </m:d>
                      </m:e>
                      <m:sub>
                        <m:r>
                          <a:rPr lang="en-US" altLang="en-US" sz="2000" b="0" i="1" smtClean="0">
                            <a:latin typeface="Cambria Math" panose="02040503050406030204" pitchFamily="18" charset="0"/>
                            <a:ea typeface="Cambria Math" panose="02040503050406030204" pitchFamily="18" charset="0"/>
                          </a:rPr>
                          <m:t>𝑏</m:t>
                        </m:r>
                        <m:r>
                          <a:rPr lang="en-US" altLang="en-US" sz="2000" b="0" i="1" smtClean="0">
                            <a:latin typeface="Cambria Math" panose="02040503050406030204" pitchFamily="18" charset="0"/>
                            <a:ea typeface="Cambria Math" panose="02040503050406030204" pitchFamily="18" charset="0"/>
                          </a:rPr>
                          <m:t>∈</m:t>
                        </m:r>
                        <m:d>
                          <m:dPr>
                            <m:begChr m:val="{"/>
                            <m:endChr m:val="}"/>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0</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1</m:t>
                            </m:r>
                          </m:e>
                        </m:d>
                      </m:sub>
                      <m:sup>
                        <m:r>
                          <a:rPr lang="en-US" altLang="en-US" sz="2000" b="0" i="1" smtClean="0">
                            <a:latin typeface="Cambria Math" panose="02040503050406030204" pitchFamily="18" charset="0"/>
                            <a:ea typeface="Cambria Math" panose="02040503050406030204" pitchFamily="18" charset="0"/>
                          </a:rPr>
                          <m:t>𝑖</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1</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𝑙</m:t>
                            </m:r>
                          </m:e>
                        </m:d>
                      </m:sup>
                    </m:sSubSup>
                  </m:oMath>
                </a14:m>
                <a:r>
                  <a:rPr lang="en-GB" altLang="en-US" sz="2000"/>
                  <a:t>, Public </a:t>
                </a:r>
                <a14:m>
                  <m:oMath xmlns:m="http://schemas.openxmlformats.org/officeDocument/2006/math">
                    <m:r>
                      <a:rPr lang="en-US" altLang="en-US" sz="2000" i="1">
                        <a:latin typeface="Cambria Math" panose="02040503050406030204" pitchFamily="18" charset="0"/>
                        <a:ea typeface="Cambria Math" panose="02040503050406030204" pitchFamily="18" charset="0"/>
                      </a:rPr>
                      <m:t>𝑣</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𝑣</m:t>
                            </m:r>
                          </m:e>
                          <m:sub>
                            <m:r>
                              <a:rPr lang="en-US" altLang="en-US" sz="2000" i="1">
                                <a:latin typeface="Cambria Math" panose="02040503050406030204" pitchFamily="18" charset="0"/>
                                <a:ea typeface="Cambria Math" panose="02040503050406030204" pitchFamily="18" charset="0"/>
                              </a:rPr>
                              <m:t>𝑏</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0</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1</m:t>
                                </m:r>
                              </m:e>
                            </m:d>
                          </m:sub>
                          <m:sup>
                            <m:r>
                              <a:rPr lang="en-US" altLang="en-US" sz="2000" i="1">
                                <a:latin typeface="Cambria Math" panose="02040503050406030204" pitchFamily="18" charset="0"/>
                                <a:ea typeface="Cambria Math" panose="02040503050406030204" pitchFamily="18" charset="0"/>
                              </a:rPr>
                              <m:t>𝑖</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𝑙</m:t>
                                </m:r>
                              </m:e>
                            </m:d>
                          </m:sup>
                        </m:sSubSup>
                      </m:e>
                    </m:d>
                  </m:oMath>
                </a14:m>
                <a:r>
                  <a:rPr lang="en-GB" altLang="en-US" sz="2000"/>
                  <a:t>, </a:t>
                </a:r>
                <a14:m>
                  <m:oMath xmlns:m="http://schemas.openxmlformats.org/officeDocument/2006/math">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𝑣</m:t>
                        </m:r>
                      </m:e>
                      <m:sub>
                        <m:r>
                          <a:rPr lang="en-US" altLang="en-US" sz="2000" i="1">
                            <a:latin typeface="Cambria Math" panose="02040503050406030204" pitchFamily="18" charset="0"/>
                            <a:ea typeface="Cambria Math" panose="02040503050406030204" pitchFamily="18" charset="0"/>
                          </a:rPr>
                          <m:t>𝑏</m:t>
                        </m:r>
                      </m:sub>
                      <m:sup>
                        <m:r>
                          <a:rPr lang="en-US" altLang="en-US" sz="2000" i="1">
                            <a:latin typeface="Cambria Math" panose="02040503050406030204" pitchFamily="18" charset="0"/>
                            <a:ea typeface="Cambria Math" panose="02040503050406030204" pitchFamily="18" charset="0"/>
                          </a:rPr>
                          <m:t>𝑖</m:t>
                        </m:r>
                      </m:sup>
                    </m:sSubSup>
                    <m:r>
                      <a:rPr lang="en-US" altLang="en-US" sz="2000" b="0" i="0"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h</m:t>
                    </m:r>
                    <m:d>
                      <m:dPr>
                        <m:ctrlPr>
                          <a:rPr lang="en-US" altLang="en-US" sz="2000" b="0" i="1" smtClean="0">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𝑠</m:t>
                            </m:r>
                          </m:e>
                          <m:sub>
                            <m:r>
                              <a:rPr lang="en-US" altLang="en-US" sz="2000" i="1">
                                <a:latin typeface="Cambria Math" panose="02040503050406030204" pitchFamily="18" charset="0"/>
                                <a:ea typeface="Cambria Math" panose="02040503050406030204" pitchFamily="18" charset="0"/>
                              </a:rPr>
                              <m:t>𝑏</m:t>
                            </m:r>
                          </m:sub>
                          <m:sup>
                            <m:r>
                              <a:rPr lang="en-US" altLang="en-US" sz="2000" i="1">
                                <a:latin typeface="Cambria Math" panose="02040503050406030204" pitchFamily="18" charset="0"/>
                                <a:ea typeface="Cambria Math" panose="02040503050406030204" pitchFamily="18" charset="0"/>
                              </a:rPr>
                              <m:t>𝑖</m:t>
                            </m:r>
                          </m:sup>
                        </m:sSubSup>
                      </m:e>
                    </m:d>
                  </m:oMath>
                </a14:m>
                <a:endParaRPr lang="en-GB" altLang="en-US" sz="2000"/>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solidFill>
                      <a:srgbClr val="0000FF"/>
                    </a:solidFill>
                  </a:rPr>
                  <a:t>Use </a:t>
                </a:r>
                <a:r>
                  <a:rPr lang="en-GB" altLang="en-US" sz="2000" u="sng">
                    <a:solidFill>
                      <a:srgbClr val="0000FF"/>
                    </a:solidFill>
                  </a:rPr>
                  <a:t>also </a:t>
                </a:r>
                <a:r>
                  <a:rPr lang="en-GB" altLang="en-US" sz="2000">
                    <a:solidFill>
                      <a:srgbClr val="0000FF"/>
                    </a:solidFill>
                  </a:rPr>
                  <a:t>a CRHF </a:t>
                </a:r>
                <a14:m>
                  <m:oMath xmlns:m="http://schemas.openxmlformats.org/officeDocument/2006/math">
                    <m:r>
                      <a:rPr lang="en-US" altLang="en-US" sz="2000" b="0" i="1" smtClean="0">
                        <a:solidFill>
                          <a:srgbClr val="0000FF"/>
                        </a:solidFill>
                        <a:latin typeface="Cambria Math" panose="02040503050406030204" pitchFamily="18" charset="0"/>
                        <a:ea typeface="Cambria Math" panose="02040503050406030204" pitchFamily="18" charset="0"/>
                      </a:rPr>
                      <m:t>𝑔</m:t>
                    </m:r>
                  </m:oMath>
                </a14:m>
                <a:r>
                  <a:rPr lang="en-GB" altLang="en-US" sz="2000">
                    <a:solidFill>
                      <a:srgbClr val="0000FF"/>
                    </a:solidFill>
                  </a:rPr>
                  <a:t>:</a:t>
                </a:r>
                <a14:m>
                  <m:oMath xmlns:m="http://schemas.openxmlformats.org/officeDocument/2006/math">
                    <m:sSup>
                      <m:sSupPr>
                        <m:ctrlPr>
                          <a:rPr lang="en-GB"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ctrlPr>
                      </m:sSupPr>
                      <m:e>
                        <m:d>
                          <m:dPr>
                            <m:begChr m:val="{"/>
                            <m:endChr m:val="}"/>
                            <m:ctrlPr>
                              <a:rPr lang="en-GB"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ctrlPr>
                          </m:dPr>
                          <m:e>
                            <m:r>
                              <a:rPr lang="en-US"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t>0</m:t>
                            </m:r>
                            <m:r>
                              <a:rPr lang="en-US"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t>,</m:t>
                            </m:r>
                            <m:r>
                              <a:rPr lang="en-US"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t>1</m:t>
                            </m:r>
                          </m:e>
                        </m:d>
                      </m:e>
                      <m:sup>
                        <m:r>
                          <a:rPr lang="en-US"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t>∗</m:t>
                        </m:r>
                      </m:sup>
                    </m:sSup>
                    <m:r>
                      <a:rPr lang="en-US" altLang="en-US" sz="2000" i="1" dirty="0" smtClean="0">
                        <a:solidFill>
                          <a:srgbClr val="0000FF"/>
                        </a:solidFill>
                        <a:latin typeface="Cambria Math" panose="02040503050406030204" pitchFamily="18" charset="0"/>
                        <a:ea typeface="Cambria Math" panose="02040503050406030204" pitchFamily="18" charset="0"/>
                        <a:cs typeface="Times New Roman" pitchFamily="18" charset="0"/>
                      </a:rPr>
                      <m:t>→</m:t>
                    </m:r>
                    <m:sSup>
                      <m:sSupPr>
                        <m:ctrlPr>
                          <a:rPr lang="en-GB"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ctrlPr>
                      </m:sSupPr>
                      <m:e>
                        <m:d>
                          <m:dPr>
                            <m:begChr m:val="{"/>
                            <m:endChr m:val="}"/>
                            <m:ctrlPr>
                              <a:rPr lang="en-GB"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ctrlPr>
                          </m:dPr>
                          <m:e>
                            <m:r>
                              <a:rPr lang="en-US"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t>0</m:t>
                            </m:r>
                            <m:r>
                              <a:rPr lang="en-US"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t>,</m:t>
                            </m:r>
                            <m:r>
                              <a:rPr lang="en-US" altLang="en-US" sz="2000" i="1" dirty="0">
                                <a:solidFill>
                                  <a:srgbClr val="0000FF"/>
                                </a:solidFill>
                                <a:latin typeface="Cambria Math" panose="02040503050406030204" pitchFamily="18" charset="0"/>
                                <a:ea typeface="Cambria Math" panose="02040503050406030204" pitchFamily="18" charset="0"/>
                                <a:cs typeface="Times New Roman" pitchFamily="18" charset="0"/>
                              </a:rPr>
                              <m:t>1</m:t>
                            </m:r>
                          </m:e>
                        </m:d>
                      </m:e>
                      <m:sup>
                        <m:r>
                          <a:rPr lang="en-US" altLang="en-US" sz="2000" b="0" i="1" dirty="0" smtClean="0">
                            <a:solidFill>
                              <a:srgbClr val="0000FF"/>
                            </a:solidFill>
                            <a:latin typeface="Cambria Math" panose="02040503050406030204" pitchFamily="18" charset="0"/>
                            <a:ea typeface="Cambria Math" panose="02040503050406030204" pitchFamily="18" charset="0"/>
                            <a:cs typeface="Times New Roman" pitchFamily="18" charset="0"/>
                          </a:rPr>
                          <m:t>𝑙</m:t>
                        </m:r>
                      </m:sup>
                    </m:sSup>
                  </m:oMath>
                </a14:m>
                <a:endParaRPr lang="en-GB" altLang="en-US" sz="2000"/>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Signature of </a:t>
                </a:r>
                <a14:m>
                  <m:oMath xmlns:m="http://schemas.openxmlformats.org/officeDocument/2006/math">
                    <m:r>
                      <a:rPr lang="en-US" altLang="en-US" sz="2000" i="1" smtClean="0">
                        <a:latin typeface="Cambria Math" panose="02040503050406030204" pitchFamily="18" charset="0"/>
                        <a:ea typeface="Cambria Math" panose="02040503050406030204" pitchFamily="18" charset="0"/>
                      </a:rPr>
                      <m:t>𝑚</m:t>
                    </m:r>
                  </m:oMath>
                </a14:m>
                <a:r>
                  <a:rPr lang="en-GB" altLang="en-US" sz="2000" i="1">
                    <a:solidFill>
                      <a:srgbClr val="006633"/>
                    </a:solidFill>
                    <a:latin typeface="Times New Roman" pitchFamily="18" charset="0"/>
                    <a:cs typeface="Times New Roman" pitchFamily="18" charset="0"/>
                  </a:rPr>
                  <a:t> </a:t>
                </a:r>
                <a:r>
                  <a:rPr lang="en-GB" altLang="en-US" sz="2000"/>
                  <a:t>is </a:t>
                </a:r>
                <a14:m>
                  <m:oMath xmlns:m="http://schemas.openxmlformats.org/officeDocument/2006/math">
                    <m:r>
                      <a:rPr lang="en-GB" altLang="en-US" sz="2000" i="1">
                        <a:latin typeface="Cambria Math" panose="02040503050406030204" pitchFamily="18" charset="0"/>
                        <a:ea typeface="Cambria Math" panose="02040503050406030204" pitchFamily="18" charset="0"/>
                      </a:rPr>
                      <m:t>𝜎</m:t>
                    </m:r>
                    <m:r>
                      <a:rPr lang="en-US"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𝑆</m:t>
                        </m:r>
                      </m:e>
                      <m:sub>
                        <m:r>
                          <a:rPr lang="en-US" altLang="en-US" sz="2000" i="1" smtClean="0">
                            <a:latin typeface="Cambria Math" panose="02040503050406030204" pitchFamily="18" charset="0"/>
                            <a:ea typeface="Cambria Math" panose="02040503050406030204" pitchFamily="18" charset="0"/>
                          </a:rPr>
                          <m:t>𝑠</m:t>
                        </m:r>
                      </m:sub>
                    </m:sSub>
                    <m:d>
                      <m:dPr>
                        <m:ctrlPr>
                          <a:rPr lang="en-US" altLang="en-US" sz="2000" i="1">
                            <a:latin typeface="Cambria Math" panose="02040503050406030204" pitchFamily="18" charset="0"/>
                            <a:ea typeface="Cambria Math" panose="02040503050406030204" pitchFamily="18" charset="0"/>
                          </a:rPr>
                        </m:ctrlPr>
                      </m:dPr>
                      <m:e>
                        <m:r>
                          <a:rPr lang="en-US" altLang="en-US" sz="2000" b="0" i="1" smtClean="0">
                            <a:solidFill>
                              <a:srgbClr val="0000FF"/>
                            </a:solidFill>
                            <a:latin typeface="Cambria Math" panose="02040503050406030204" pitchFamily="18" charset="0"/>
                            <a:ea typeface="Cambria Math" panose="02040503050406030204" pitchFamily="18" charset="0"/>
                          </a:rPr>
                          <m:t>𝑔</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r>
                          <a:rPr lang="en-US" altLang="en-US" sz="2000" b="0" i="1" smtClean="0">
                            <a:latin typeface="Cambria Math" panose="02040503050406030204" pitchFamily="18" charset="0"/>
                            <a:ea typeface="Cambria Math" panose="02040503050406030204" pitchFamily="18" charset="0"/>
                          </a:rPr>
                          <m:t>)</m:t>
                        </m:r>
                      </m:e>
                    </m:d>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𝑠</m:t>
                            </m:r>
                          </m:e>
                          <m:sub>
                            <m:sSub>
                              <m:sSubPr>
                                <m:ctrlPr>
                                  <a:rPr lang="en-US" altLang="en-US" sz="2000" i="1" smtClean="0">
                                    <a:latin typeface="Cambria Math" panose="02040503050406030204" pitchFamily="18" charset="0"/>
                                    <a:ea typeface="Cambria Math" panose="02040503050406030204" pitchFamily="18" charset="0"/>
                                  </a:rPr>
                                </m:ctrlPr>
                              </m:sSubPr>
                              <m:e>
                                <m:r>
                                  <a:rPr lang="en-US" altLang="en-US" sz="2000" b="0" i="1" smtClean="0">
                                    <a:solidFill>
                                      <a:srgbClr val="0000FF"/>
                                    </a:solidFill>
                                    <a:latin typeface="Cambria Math" panose="02040503050406030204" pitchFamily="18" charset="0"/>
                                    <a:ea typeface="Cambria Math" panose="02040503050406030204" pitchFamily="18" charset="0"/>
                                  </a:rPr>
                                  <m:t>𝑔</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r>
                                  <a:rPr lang="en-US" altLang="en-US" sz="2000" b="0" i="1" smtClean="0">
                                    <a:latin typeface="Cambria Math" panose="02040503050406030204" pitchFamily="18" charset="0"/>
                                    <a:ea typeface="Cambria Math" panose="02040503050406030204" pitchFamily="18" charset="0"/>
                                  </a:rPr>
                                  <m:t>)</m:t>
                                </m:r>
                              </m:e>
                              <m:sub>
                                <m:r>
                                  <a:rPr lang="en-US" altLang="en-US" sz="2000" b="0" i="1" smtClean="0">
                                    <a:latin typeface="Cambria Math" panose="02040503050406030204" pitchFamily="18" charset="0"/>
                                    <a:ea typeface="Cambria Math" panose="02040503050406030204" pitchFamily="18" charset="0"/>
                                  </a:rPr>
                                  <m:t>1</m:t>
                                </m:r>
                              </m:sub>
                            </m:sSub>
                          </m:sub>
                          <m:sup>
                            <m:r>
                              <a:rPr lang="en-US" altLang="en-US" sz="2000" b="0" i="1" smtClean="0">
                                <a:latin typeface="Cambria Math" panose="02040503050406030204" pitchFamily="18" charset="0"/>
                                <a:ea typeface="Cambria Math" panose="02040503050406030204" pitchFamily="18" charset="0"/>
                              </a:rPr>
                              <m:t>1</m:t>
                            </m:r>
                          </m:sup>
                        </m:sSubSup>
                        <m:r>
                          <a:rPr lang="en-US" altLang="en-US" sz="2000" i="1">
                            <a:latin typeface="Cambria Math" panose="02040503050406030204" pitchFamily="18" charset="0"/>
                            <a:ea typeface="Cambria Math" panose="02040503050406030204" pitchFamily="18" charset="0"/>
                          </a:rPr>
                          <m:t>…</m:t>
                        </m:r>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𝑠</m:t>
                            </m:r>
                          </m:e>
                          <m:sub>
                            <m:sSub>
                              <m:sSubPr>
                                <m:ctrlPr>
                                  <a:rPr lang="en-US" altLang="en-US" sz="2000" i="1">
                                    <a:latin typeface="Cambria Math" panose="02040503050406030204" pitchFamily="18" charset="0"/>
                                    <a:ea typeface="Cambria Math" panose="02040503050406030204" pitchFamily="18" charset="0"/>
                                  </a:rPr>
                                </m:ctrlPr>
                              </m:sSubPr>
                              <m:e>
                                <m:r>
                                  <a:rPr lang="en-US" altLang="en-US" sz="2000" b="0" i="1" smtClean="0">
                                    <a:solidFill>
                                      <a:srgbClr val="0000FF"/>
                                    </a:solidFill>
                                    <a:latin typeface="Cambria Math" panose="02040503050406030204" pitchFamily="18" charset="0"/>
                                    <a:ea typeface="Cambria Math" panose="02040503050406030204" pitchFamily="18" charset="0"/>
                                  </a:rPr>
                                  <m:t>𝑔</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r>
                                  <a:rPr lang="en-US" altLang="en-US" sz="2000" b="0" i="1" smtClean="0">
                                    <a:latin typeface="Cambria Math" panose="02040503050406030204" pitchFamily="18" charset="0"/>
                                    <a:ea typeface="Cambria Math" panose="02040503050406030204" pitchFamily="18" charset="0"/>
                                  </a:rPr>
                                  <m:t>)</m:t>
                                </m:r>
                              </m:e>
                              <m:sub>
                                <m:r>
                                  <a:rPr lang="en-US" altLang="en-US" sz="2000" b="0" i="1" smtClean="0">
                                    <a:latin typeface="Cambria Math" panose="02040503050406030204" pitchFamily="18" charset="0"/>
                                    <a:ea typeface="Cambria Math" panose="02040503050406030204" pitchFamily="18" charset="0"/>
                                  </a:rPr>
                                  <m:t>𝑙</m:t>
                                </m:r>
                              </m:sub>
                            </m:sSub>
                          </m:sub>
                          <m:sup>
                            <m:r>
                              <a:rPr lang="en-US" altLang="en-US" sz="2000" b="0" i="1" smtClean="0">
                                <a:latin typeface="Cambria Math" panose="02040503050406030204" pitchFamily="18" charset="0"/>
                                <a:ea typeface="Cambria Math" panose="02040503050406030204" pitchFamily="18" charset="0"/>
                              </a:rPr>
                              <m:t>𝑙</m:t>
                            </m:r>
                          </m:sup>
                        </m:sSubSup>
                      </m:e>
                    </m:d>
                  </m:oMath>
                </a14:m>
                <a:endParaRPr lang="en-US" altLang="en-US" sz="2000">
                  <a:ea typeface="Cambria Math" panose="02040503050406030204" pitchFamily="18" charset="0"/>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t>Validate: </a:t>
                </a:r>
                <a14:m>
                  <m:oMath xmlns:m="http://schemas.openxmlformats.org/officeDocument/2006/math">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𝑉</m:t>
                        </m:r>
                      </m:e>
                      <m:sub>
                        <m:r>
                          <a:rPr lang="en-US" altLang="en-US" sz="2000" b="0" i="1" smtClean="0">
                            <a:latin typeface="Cambria Math" panose="02040503050406030204" pitchFamily="18" charset="0"/>
                            <a:ea typeface="Cambria Math" panose="02040503050406030204" pitchFamily="18" charset="0"/>
                          </a:rPr>
                          <m:t>𝑣</m:t>
                        </m:r>
                      </m:sub>
                    </m:sSub>
                    <m:d>
                      <m:dPr>
                        <m:ctrlPr>
                          <a:rPr lang="en-US" altLang="en-US" sz="2000" i="1">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𝑚</m:t>
                        </m:r>
                        <m:r>
                          <a:rPr lang="en-US" altLang="en-US" sz="2000" i="1">
                            <a:latin typeface="Cambria Math" panose="02040503050406030204" pitchFamily="18" charset="0"/>
                            <a:ea typeface="Cambria Math" panose="02040503050406030204" pitchFamily="18" charset="0"/>
                          </a:rPr>
                          <m:t>,</m:t>
                        </m:r>
                        <m:r>
                          <a:rPr lang="en-GB" altLang="en-US" sz="2000" i="1">
                            <a:latin typeface="Cambria Math" panose="02040503050406030204" pitchFamily="18" charset="0"/>
                            <a:ea typeface="Cambria Math" panose="02040503050406030204" pitchFamily="18" charset="0"/>
                          </a:rPr>
                          <m:t>𝜎</m:t>
                        </m:r>
                      </m:e>
                    </m:d>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𝑖𝑓</m:t>
                        </m:r>
                        <m:d>
                          <m:dPr>
                            <m:ctrlPr>
                              <a:rPr lang="en-US" altLang="en-US" sz="2000" i="1" smtClean="0">
                                <a:latin typeface="Cambria Math" panose="02040503050406030204" pitchFamily="18" charset="0"/>
                                <a:ea typeface="Cambria Math" panose="02040503050406030204" pitchFamily="18" charset="0"/>
                              </a:rPr>
                            </m:ctrlPr>
                          </m:dPr>
                          <m:e>
                            <m:r>
                              <a:rPr lang="en-US" altLang="en-US" sz="200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𝑖</m:t>
                            </m:r>
                          </m:e>
                        </m:d>
                        <m:sSubSup>
                          <m:sSubSupPr>
                            <m:ctrlPr>
                              <a:rPr lang="en-US" altLang="en-US" sz="2000" i="1">
                                <a:latin typeface="Cambria Math" panose="02040503050406030204" pitchFamily="18" charset="0"/>
                                <a:ea typeface="Cambria Math" panose="02040503050406030204" pitchFamily="18" charset="0"/>
                              </a:rPr>
                            </m:ctrlPr>
                          </m:sSubSupPr>
                          <m:e>
                            <m:r>
                              <a:rPr lang="en-US" altLang="en-US" sz="2000" i="1">
                                <a:latin typeface="Cambria Math" panose="02040503050406030204" pitchFamily="18" charset="0"/>
                                <a:ea typeface="Cambria Math" panose="02040503050406030204" pitchFamily="18" charset="0"/>
                              </a:rPr>
                              <m:t>𝑣</m:t>
                            </m:r>
                          </m:e>
                          <m:sub>
                            <m:sSub>
                              <m:sSubPr>
                                <m:ctrlPr>
                                  <a:rPr lang="en-US" altLang="en-US" sz="2000" i="1">
                                    <a:latin typeface="Cambria Math" panose="02040503050406030204" pitchFamily="18" charset="0"/>
                                    <a:ea typeface="Cambria Math" panose="02040503050406030204" pitchFamily="18" charset="0"/>
                                  </a:rPr>
                                </m:ctrlPr>
                              </m:sSubPr>
                              <m:e>
                                <m:r>
                                  <a:rPr lang="en-US" altLang="en-US" sz="2000" b="0" i="1" smtClean="0">
                                    <a:solidFill>
                                      <a:srgbClr val="0000FF"/>
                                    </a:solidFill>
                                    <a:latin typeface="Cambria Math" panose="02040503050406030204" pitchFamily="18" charset="0"/>
                                    <a:ea typeface="Cambria Math" panose="02040503050406030204" pitchFamily="18" charset="0"/>
                                  </a:rPr>
                                  <m:t>𝑔</m:t>
                                </m:r>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𝑚</m:t>
                                </m:r>
                                <m:r>
                                  <a:rPr lang="en-US" altLang="en-US" sz="2000" b="0" i="1" smtClean="0">
                                    <a:latin typeface="Cambria Math" panose="02040503050406030204" pitchFamily="18" charset="0"/>
                                    <a:ea typeface="Cambria Math" panose="02040503050406030204" pitchFamily="18" charset="0"/>
                                  </a:rPr>
                                  <m:t>)</m:t>
                                </m:r>
                              </m:e>
                              <m:sub>
                                <m:r>
                                  <a:rPr lang="en-US" altLang="en-US" sz="2000" i="1">
                                    <a:latin typeface="Cambria Math" panose="02040503050406030204" pitchFamily="18" charset="0"/>
                                    <a:ea typeface="Cambria Math" panose="02040503050406030204" pitchFamily="18" charset="0"/>
                                  </a:rPr>
                                  <m:t>𝑖</m:t>
                                </m:r>
                              </m:sub>
                            </m:sSub>
                          </m:sub>
                          <m:sup>
                            <m:r>
                              <a:rPr lang="en-US" altLang="en-US" sz="2000" i="1">
                                <a:latin typeface="Cambria Math" panose="02040503050406030204" pitchFamily="18" charset="0"/>
                                <a:ea typeface="Cambria Math" panose="02040503050406030204" pitchFamily="18" charset="0"/>
                              </a:rPr>
                              <m:t>𝑖</m:t>
                            </m:r>
                          </m:sup>
                        </m:sSubSup>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h</m:t>
                        </m:r>
                        <m:d>
                          <m:dPr>
                            <m:ctrlPr>
                              <a:rPr lang="en-US" altLang="en-US" sz="2000" i="1">
                                <a:latin typeface="Cambria Math" panose="02040503050406030204" pitchFamily="18" charset="0"/>
                                <a:ea typeface="Cambria Math" panose="02040503050406030204" pitchFamily="18" charset="0"/>
                              </a:rPr>
                            </m:ctrlPr>
                          </m:dPr>
                          <m:e>
                            <m:sSub>
                              <m:sSubPr>
                                <m:ctrlPr>
                                  <a:rPr lang="en-US" altLang="en-US" sz="2000" i="1" smtClean="0">
                                    <a:latin typeface="Cambria Math" panose="02040503050406030204" pitchFamily="18" charset="0"/>
                                    <a:ea typeface="Cambria Math" panose="02040503050406030204" pitchFamily="18" charset="0"/>
                                  </a:rPr>
                                </m:ctrlPr>
                              </m:sSubPr>
                              <m:e>
                                <m:r>
                                  <a:rPr lang="en-GB" altLang="en-US" sz="2000" i="1">
                                    <a:latin typeface="Cambria Math" panose="02040503050406030204" pitchFamily="18" charset="0"/>
                                    <a:ea typeface="Cambria Math" panose="02040503050406030204" pitchFamily="18" charset="0"/>
                                  </a:rPr>
                                  <m:t>𝜎</m:t>
                                </m:r>
                              </m:e>
                              <m:sub>
                                <m:r>
                                  <a:rPr lang="en-US" altLang="en-US" sz="2000" b="0" i="1" smtClean="0">
                                    <a:latin typeface="Cambria Math" panose="02040503050406030204" pitchFamily="18" charset="0"/>
                                    <a:ea typeface="Cambria Math" panose="02040503050406030204" pitchFamily="18" charset="0"/>
                                  </a:rPr>
                                  <m:t>𝑖</m:t>
                                </m:r>
                              </m:sub>
                            </m:sSub>
                          </m:e>
                        </m:d>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0</m:t>
                        </m:r>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𝑒𝑙𝑠𝑒</m:t>
                        </m:r>
                      </m:e>
                    </m:d>
                  </m:oMath>
                </a14:m>
                <a:endParaRPr lang="en-US" altLang="en-US" sz="2000">
                  <a:ea typeface="Cambria Math" panose="02040503050406030204" pitchFamily="18" charset="0"/>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a:p>
              <a:p>
                <a:pPr marL="342900" lvl="1" indent="0" defTabSz="449263" eaLnBrk="1" hangingPunct="1">
                  <a:lnSpc>
                    <a:spcPct val="11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36142" y="945161"/>
                <a:ext cx="8432894" cy="4660892"/>
              </a:xfrm>
              <a:prstGeom prst="rect">
                <a:avLst/>
              </a:prstGeom>
              <a:blipFill>
                <a:blip r:embed="rId3"/>
                <a:stretch>
                  <a:fillRect t="-7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367421" y="149823"/>
            <a:ext cx="8686931" cy="71006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kern="0">
                <a:solidFill>
                  <a:srgbClr val="FF00FF"/>
                </a:solidFill>
              </a:rPr>
              <a:t>One-Time Signing: </a:t>
            </a:r>
            <a:r>
              <a:rPr lang="en-GB" altLang="en-US" sz="4000" b="1" kern="0">
                <a:solidFill>
                  <a:srgbClr val="0000FF"/>
                </a:solidFill>
              </a:rPr>
              <a:t>any string (VIL)</a:t>
            </a:r>
          </a:p>
        </p:txBody>
      </p:sp>
      <p:sp>
        <p:nvSpPr>
          <p:cNvPr id="32" name="Rounded Rectangle 31"/>
          <p:cNvSpPr/>
          <p:nvPr/>
        </p:nvSpPr>
        <p:spPr bwMode="auto">
          <a:xfrm>
            <a:off x="884347" y="3773121"/>
            <a:ext cx="7684689" cy="980382"/>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t>Key Generation</a:t>
            </a:r>
          </a:p>
        </p:txBody>
      </p:sp>
      <mc:AlternateContent xmlns:mc="http://schemas.openxmlformats.org/markup-compatibility/2006" xmlns:a14="http://schemas.microsoft.com/office/drawing/2010/main">
        <mc:Choice Requires="a14">
          <p:sp>
            <p:nvSpPr>
              <p:cNvPr id="33" name="Rectangle 32"/>
              <p:cNvSpPr/>
              <p:nvPr/>
            </p:nvSpPr>
            <p:spPr bwMode="auto">
              <a:xfrm>
                <a:off x="1002914" y="4138902"/>
                <a:ext cx="3107929" cy="525734"/>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sz="1600" kern="0">
                    <a:solidFill>
                      <a:schemeClr val="tx1"/>
                    </a:solidFill>
                    <a:cs typeface="Times New Roman" pitchFamily="18" charset="0"/>
                  </a:rPr>
                  <a:t>Private key: </a:t>
                </a:r>
                <a14:m>
                  <m:oMath xmlns:m="http://schemas.openxmlformats.org/officeDocument/2006/math">
                    <m:sSubSup>
                      <m:sSubSupPr>
                        <m:ctrlPr>
                          <a:rPr lang="en-US" altLang="en-US" i="1">
                            <a:latin typeface="Cambria Math" panose="02040503050406030204" pitchFamily="18" charset="0"/>
                            <a:ea typeface="Cambria Math" panose="02040503050406030204" pitchFamily="18" charset="0"/>
                          </a:rPr>
                        </m:ctrlPr>
                      </m:sSubSupPr>
                      <m:e>
                        <m:r>
                          <a:rPr lang="en-US" altLang="en-US" b="0" i="1" smtClean="0">
                            <a:latin typeface="Cambria Math" panose="02040503050406030204" pitchFamily="18" charset="0"/>
                            <a:ea typeface="Cambria Math" panose="02040503050406030204" pitchFamily="18" charset="0"/>
                          </a:rPr>
                          <m:t>𝑠</m:t>
                        </m:r>
                        <m:r>
                          <a:rPr lang="en-US" altLang="en-US" b="0" i="1" smtClean="0">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𝑠</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e>
                        </m:d>
                      </m:e>
                      <m:sub>
                        <m:r>
                          <a:rPr lang="en-US" altLang="en-US" i="1">
                            <a:latin typeface="Cambria Math" panose="02040503050406030204" pitchFamily="18" charset="0"/>
                            <a:ea typeface="Cambria Math" panose="02040503050406030204" pitchFamily="18" charset="0"/>
                          </a:rPr>
                          <m:t>𝑏</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0</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1</m:t>
                            </m:r>
                          </m:e>
                        </m:d>
                      </m:sub>
                      <m:sup>
                        <m:r>
                          <a:rPr lang="en-US" altLang="en-US" i="1">
                            <a:latin typeface="Cambria Math" panose="02040503050406030204" pitchFamily="18" charset="0"/>
                            <a:ea typeface="Cambria Math" panose="02040503050406030204" pitchFamily="18" charset="0"/>
                          </a:rPr>
                          <m:t>𝑖</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1</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𝑙</m:t>
                            </m:r>
                          </m:e>
                        </m:d>
                      </m:sup>
                    </m:sSubSup>
                  </m:oMath>
                </a14:m>
                <a:r>
                  <a:rPr lang="en-GB" altLang="en-US" sz="1400" kern="0">
                    <a:solidFill>
                      <a:schemeClr val="tx1"/>
                    </a:solidFill>
                    <a:cs typeface="Times New Roman" pitchFamily="18" charset="0"/>
                    <a:sym typeface="Wingdings" panose="05000000000000000000" pitchFamily="2" charset="2"/>
                  </a:rPr>
                  <a:t> $</a:t>
                </a:r>
                <a:endParaRPr lang="en-GB" altLang="en-US" kern="0"/>
              </a:p>
            </p:txBody>
          </p:sp>
        </mc:Choice>
        <mc:Fallback xmlns="">
          <p:sp>
            <p:nvSpPr>
              <p:cNvPr id="33" name="Rectangle 32"/>
              <p:cNvSpPr>
                <a:spLocks noRot="1" noChangeAspect="1" noMove="1" noResize="1" noEditPoints="1" noAdjustHandles="1" noChangeArrowheads="1" noChangeShapeType="1" noTextEdit="1"/>
              </p:cNvSpPr>
              <p:nvPr/>
            </p:nvSpPr>
            <p:spPr bwMode="auto">
              <a:xfrm>
                <a:off x="1002914" y="4138902"/>
                <a:ext cx="3107929" cy="525734"/>
              </a:xfrm>
              <a:prstGeom prst="rect">
                <a:avLst/>
              </a:prstGeom>
              <a:blipFill>
                <a:blip r:embed="rId4"/>
                <a:stretch>
                  <a:fillRect l="-97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bwMode="auto">
              <a:xfrm>
                <a:off x="4455268" y="4138902"/>
                <a:ext cx="4015419" cy="533302"/>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sz="1600" kern="0">
                    <a:solidFill>
                      <a:schemeClr val="tx1"/>
                    </a:solidFill>
                    <a:cs typeface="Times New Roman" pitchFamily="18" charset="0"/>
                  </a:rPr>
                  <a:t>Public key:  </a:t>
                </a:r>
                <a14:m>
                  <m:oMath xmlns:m="http://schemas.openxmlformats.org/officeDocument/2006/math">
                    <m:r>
                      <a:rPr lang="en-US" altLang="en-US" b="0" i="1" smtClean="0">
                        <a:latin typeface="Cambria Math" panose="02040503050406030204" pitchFamily="18" charset="0"/>
                        <a:ea typeface="Cambria Math" panose="02040503050406030204" pitchFamily="18" charset="0"/>
                      </a:rPr>
                      <m:t>𝑣</m:t>
                    </m:r>
                    <m:r>
                      <a:rPr lang="en-US" altLang="en-US" b="0" i="1" smtClean="0">
                        <a:latin typeface="Cambria Math" panose="02040503050406030204" pitchFamily="18" charset="0"/>
                        <a:ea typeface="Cambria Math" panose="02040503050406030204" pitchFamily="18" charset="0"/>
                      </a:rPr>
                      <m:t>=</m:t>
                    </m:r>
                    <m:sSubSup>
                      <m:sSubSupPr>
                        <m:ctrlPr>
                          <a:rPr lang="en-US" altLang="en-US" i="1">
                            <a:latin typeface="Cambria Math" panose="02040503050406030204" pitchFamily="18" charset="0"/>
                            <a:ea typeface="Cambria Math" panose="02040503050406030204" pitchFamily="18" charset="0"/>
                          </a:rPr>
                        </m:ctrlPr>
                      </m:sSubSupPr>
                      <m:e>
                        <m:d>
                          <m:dPr>
                            <m:begChr m:val="{"/>
                            <m:endChr m:val="}"/>
                            <m:ctrlPr>
                              <a:rPr lang="en-US" altLang="en-US" i="1">
                                <a:latin typeface="Cambria Math" panose="02040503050406030204" pitchFamily="18" charset="0"/>
                                <a:ea typeface="Cambria Math" panose="02040503050406030204" pitchFamily="18" charset="0"/>
                              </a:rPr>
                            </m:ctrlPr>
                          </m:dPr>
                          <m:e>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𝑣</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e>
                        </m:d>
                      </m:e>
                      <m:sub>
                        <m:r>
                          <a:rPr lang="en-US" altLang="en-US" i="1">
                            <a:latin typeface="Cambria Math" panose="02040503050406030204" pitchFamily="18" charset="0"/>
                            <a:ea typeface="Cambria Math" panose="02040503050406030204" pitchFamily="18" charset="0"/>
                          </a:rPr>
                          <m:t>𝑏</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0</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1</m:t>
                            </m:r>
                          </m:e>
                        </m:d>
                      </m:sub>
                      <m:sup>
                        <m:r>
                          <a:rPr lang="en-US" altLang="en-US" i="1">
                            <a:latin typeface="Cambria Math" panose="02040503050406030204" pitchFamily="18" charset="0"/>
                            <a:ea typeface="Cambria Math" panose="02040503050406030204" pitchFamily="18" charset="0"/>
                          </a:rPr>
                          <m:t>𝑖</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1</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𝑙</m:t>
                            </m:r>
                          </m:e>
                        </m:d>
                      </m:sup>
                    </m:sSubSup>
                    <m:r>
                      <a:rPr lang="en-US" altLang="en-US" b="0" i="1" smtClean="0">
                        <a:latin typeface="Cambria Math" panose="02040503050406030204" pitchFamily="18" charset="0"/>
                        <a:ea typeface="Cambria Math" panose="02040503050406030204" pitchFamily="18" charset="0"/>
                      </a:rPr>
                      <m:t> , </m:t>
                    </m:r>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𝑣</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r>
                      <a:rPr lang="en-US" altLang="en-US">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h</m:t>
                    </m:r>
                    <m:d>
                      <m:dPr>
                        <m:ctrlPr>
                          <a:rPr lang="en-US" altLang="en-US" i="1">
                            <a:latin typeface="Cambria Math" panose="02040503050406030204" pitchFamily="18" charset="0"/>
                            <a:ea typeface="Cambria Math" panose="02040503050406030204" pitchFamily="18" charset="0"/>
                          </a:rPr>
                        </m:ctrlPr>
                      </m:dPr>
                      <m:e>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𝑠</m:t>
                            </m:r>
                          </m:e>
                          <m:sub>
                            <m:r>
                              <a:rPr lang="en-US" altLang="en-US" i="1">
                                <a:latin typeface="Cambria Math" panose="02040503050406030204" pitchFamily="18" charset="0"/>
                                <a:ea typeface="Cambria Math" panose="02040503050406030204" pitchFamily="18" charset="0"/>
                              </a:rPr>
                              <m:t>𝑏</m:t>
                            </m:r>
                          </m:sub>
                          <m:sup>
                            <m:r>
                              <a:rPr lang="en-US" altLang="en-US" i="1">
                                <a:latin typeface="Cambria Math" panose="02040503050406030204" pitchFamily="18" charset="0"/>
                                <a:ea typeface="Cambria Math" panose="02040503050406030204" pitchFamily="18" charset="0"/>
                              </a:rPr>
                              <m:t>𝑖</m:t>
                            </m:r>
                          </m:sup>
                        </m:sSubSup>
                      </m:e>
                    </m:d>
                  </m:oMath>
                </a14:m>
                <a:endParaRPr lang="en-GB" altLang="en-US" kern="0"/>
              </a:p>
            </p:txBody>
          </p:sp>
        </mc:Choice>
        <mc:Fallback xmlns="">
          <p:sp>
            <p:nvSpPr>
              <p:cNvPr id="34" name="Rectangle 33"/>
              <p:cNvSpPr>
                <a:spLocks noRot="1" noChangeAspect="1" noMove="1" noResize="1" noEditPoints="1" noAdjustHandles="1" noChangeArrowheads="1" noChangeShapeType="1" noTextEdit="1"/>
              </p:cNvSpPr>
              <p:nvPr/>
            </p:nvSpPr>
            <p:spPr bwMode="auto">
              <a:xfrm>
                <a:off x="4455268" y="4138902"/>
                <a:ext cx="4015419" cy="533302"/>
              </a:xfrm>
              <a:prstGeom prst="rect">
                <a:avLst/>
              </a:prstGeom>
              <a:blipFill>
                <a:blip r:embed="rId5"/>
                <a:stretch>
                  <a:fillRect l="-75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bwMode="auto">
              <a:xfrm>
                <a:off x="1190767" y="5292182"/>
                <a:ext cx="2703459"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solidFill>
                      <a:schemeClr val="tx1"/>
                    </a:solidFill>
                    <a:cs typeface="Times New Roman" pitchFamily="18" charset="0"/>
                  </a:rPr>
                  <a:t>Sign: </a:t>
                </a:r>
                <a14:m>
                  <m:oMath xmlns:m="http://schemas.openxmlformats.org/officeDocument/2006/math">
                    <m:r>
                      <a:rPr lang="en-GB" altLang="en-US" i="1">
                        <a:latin typeface="Cambria Math" panose="02040503050406030204" pitchFamily="18" charset="0"/>
                        <a:ea typeface="Cambria Math" panose="02040503050406030204" pitchFamily="18" charset="0"/>
                      </a:rPr>
                      <m:t>𝜎</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𝑆</m:t>
                        </m:r>
                      </m:e>
                      <m:sub>
                        <m:r>
                          <a:rPr lang="en-US" altLang="en-US" b="0" i="1" smtClean="0">
                            <a:latin typeface="Cambria Math" panose="02040503050406030204" pitchFamily="18" charset="0"/>
                            <a:ea typeface="Cambria Math" panose="02040503050406030204" pitchFamily="18" charset="0"/>
                          </a:rPr>
                          <m:t>𝑠</m:t>
                        </m:r>
                      </m:sub>
                    </m:sSub>
                    <m:d>
                      <m:dPr>
                        <m:ctrlPr>
                          <a:rPr lang="en-US" altLang="en-US" i="1">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𝑔</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𝑚</m:t>
                        </m:r>
                        <m:r>
                          <a:rPr lang="en-US" altLang="en-US" b="0" i="1" smtClean="0">
                            <a:latin typeface="Cambria Math" panose="02040503050406030204" pitchFamily="18" charset="0"/>
                            <a:ea typeface="Cambria Math" panose="02040503050406030204" pitchFamily="18" charset="0"/>
                          </a:rPr>
                          <m:t>)</m:t>
                        </m:r>
                      </m:e>
                    </m:d>
                  </m:oMath>
                </a14:m>
                <a:endParaRPr lang="en-GB" altLang="en-US" kern="0"/>
              </a:p>
            </p:txBody>
          </p:sp>
        </mc:Choice>
        <mc:Fallback xmlns="">
          <p:sp>
            <p:nvSpPr>
              <p:cNvPr id="35" name="Rectangle 34"/>
              <p:cNvSpPr>
                <a:spLocks noRot="1" noChangeAspect="1" noMove="1" noResize="1" noEditPoints="1" noAdjustHandles="1" noChangeArrowheads="1" noChangeShapeType="1" noTextEdit="1"/>
              </p:cNvSpPr>
              <p:nvPr/>
            </p:nvSpPr>
            <p:spPr bwMode="auto">
              <a:xfrm>
                <a:off x="1190767" y="5292182"/>
                <a:ext cx="2703459" cy="339046"/>
              </a:xfrm>
              <a:prstGeom prst="rect">
                <a:avLst/>
              </a:prstGeom>
              <a:blipFill>
                <a:blip r:embed="rId6"/>
                <a:stretch>
                  <a:fillRect l="-1570" t="-12069" b="-29310"/>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36" name="Straight Arrow Connector 35"/>
          <p:cNvCxnSpPr>
            <a:endCxn id="35" idx="1"/>
          </p:cNvCxnSpPr>
          <p:nvPr/>
        </p:nvCxnSpPr>
        <p:spPr bwMode="auto">
          <a:xfrm>
            <a:off x="649221" y="5461705"/>
            <a:ext cx="54154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7" name="TextBox 36"/>
              <p:cNvSpPr txBox="1"/>
              <p:nvPr/>
            </p:nvSpPr>
            <p:spPr>
              <a:xfrm>
                <a:off x="613771" y="5127229"/>
                <a:ext cx="4467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𝑚</m:t>
                      </m:r>
                    </m:oMath>
                  </m:oMathPara>
                </a14:m>
                <a:endParaRPr lang="en-US"/>
              </a:p>
            </p:txBody>
          </p:sp>
        </mc:Choice>
        <mc:Fallback xmlns="">
          <p:sp>
            <p:nvSpPr>
              <p:cNvPr id="37" name="TextBox 36"/>
              <p:cNvSpPr txBox="1">
                <a:spLocks noRot="1" noChangeAspect="1" noMove="1" noResize="1" noEditPoints="1" noAdjustHandles="1" noChangeArrowheads="1" noChangeShapeType="1" noTextEdit="1"/>
              </p:cNvSpPr>
              <p:nvPr/>
            </p:nvSpPr>
            <p:spPr>
              <a:xfrm>
                <a:off x="613771" y="5127229"/>
                <a:ext cx="446724" cy="369332"/>
              </a:xfrm>
              <a:prstGeom prst="rect">
                <a:avLst/>
              </a:prstGeom>
              <a:blipFill>
                <a:blip r:embed="rId7"/>
                <a:stretch>
                  <a:fillRect/>
                </a:stretch>
              </a:blipFill>
            </p:spPr>
            <p:txBody>
              <a:bodyPr/>
              <a:lstStyle/>
              <a:p>
                <a:r>
                  <a:rPr lang="en-US">
                    <a:noFill/>
                  </a:rPr>
                  <a:t> </a:t>
                </a:r>
              </a:p>
            </p:txBody>
          </p:sp>
        </mc:Fallback>
      </mc:AlternateContent>
      <p:cxnSp>
        <p:nvCxnSpPr>
          <p:cNvPr id="38" name="Straight Arrow Connector 37"/>
          <p:cNvCxnSpPr>
            <a:stCxn id="33" idx="2"/>
            <a:endCxn id="35" idx="0"/>
          </p:cNvCxnSpPr>
          <p:nvPr/>
        </p:nvCxnSpPr>
        <p:spPr bwMode="auto">
          <a:xfrm flipH="1">
            <a:off x="2542497" y="4664636"/>
            <a:ext cx="14382" cy="6275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a:stCxn id="35" idx="3"/>
            <a:endCxn id="41" idx="1"/>
          </p:cNvCxnSpPr>
          <p:nvPr/>
        </p:nvCxnSpPr>
        <p:spPr bwMode="auto">
          <a:xfrm>
            <a:off x="3894226" y="5461705"/>
            <a:ext cx="120306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Rectangle 39"/>
              <p:cNvSpPr/>
              <p:nvPr/>
            </p:nvSpPr>
            <p:spPr>
              <a:xfrm>
                <a:off x="4306327" y="5119284"/>
                <a:ext cx="3890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altLang="en-US" i="1">
                          <a:latin typeface="Cambria Math" panose="02040503050406030204" pitchFamily="18" charset="0"/>
                          <a:ea typeface="Cambria Math" panose="02040503050406030204" pitchFamily="18" charset="0"/>
                        </a:rPr>
                        <m:t>𝜎</m:t>
                      </m:r>
                    </m:oMath>
                  </m:oMathPara>
                </a14:m>
                <a:endParaRPr lang="en-US"/>
              </a:p>
            </p:txBody>
          </p:sp>
        </mc:Choice>
        <mc:Fallback xmlns="">
          <p:sp>
            <p:nvSpPr>
              <p:cNvPr id="40" name="Rectangle 39"/>
              <p:cNvSpPr>
                <a:spLocks noRot="1" noChangeAspect="1" noMove="1" noResize="1" noEditPoints="1" noAdjustHandles="1" noChangeArrowheads="1" noChangeShapeType="1" noTextEdit="1"/>
              </p:cNvSpPr>
              <p:nvPr/>
            </p:nvSpPr>
            <p:spPr>
              <a:xfrm>
                <a:off x="4306327" y="5119284"/>
                <a:ext cx="38908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bwMode="auto">
              <a:xfrm>
                <a:off x="5097294" y="5292182"/>
                <a:ext cx="2528515" cy="3390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GB" altLang="en-US" kern="0">
                    <a:solidFill>
                      <a:schemeClr val="tx1"/>
                    </a:solidFill>
                    <a:cs typeface="Times New Roman" pitchFamily="18" charset="0"/>
                  </a:rPr>
                  <a:t>Verify: is </a:t>
                </a:r>
                <a14:m>
                  <m:oMath xmlns:m="http://schemas.openxmlformats.org/officeDocument/2006/math">
                    <m:sSubSup>
                      <m:sSubSupPr>
                        <m:ctrlPr>
                          <a:rPr lang="en-US" altLang="en-US" i="1">
                            <a:latin typeface="Cambria Math" panose="02040503050406030204" pitchFamily="18" charset="0"/>
                            <a:ea typeface="Cambria Math" panose="02040503050406030204" pitchFamily="18" charset="0"/>
                          </a:rPr>
                        </m:ctrlPr>
                      </m:sSubSupPr>
                      <m:e>
                        <m:r>
                          <a:rPr lang="en-US" altLang="en-US" i="1">
                            <a:latin typeface="Cambria Math" panose="02040503050406030204" pitchFamily="18" charset="0"/>
                            <a:ea typeface="Cambria Math" panose="02040503050406030204" pitchFamily="18" charset="0"/>
                          </a:rPr>
                          <m:t>𝑣</m:t>
                        </m:r>
                      </m:e>
                      <m:sub>
                        <m:sSub>
                          <m:sSubPr>
                            <m:ctrlPr>
                              <a:rPr lang="en-US" altLang="en-US"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𝑔</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𝑚</m:t>
                            </m:r>
                            <m:r>
                              <a:rPr lang="en-US" altLang="en-US" b="0" i="1" smtClean="0">
                                <a:latin typeface="Cambria Math" panose="02040503050406030204" pitchFamily="18" charset="0"/>
                                <a:ea typeface="Cambria Math" panose="02040503050406030204" pitchFamily="18" charset="0"/>
                              </a:rPr>
                              <m:t>)</m:t>
                            </m:r>
                          </m:e>
                          <m:sub>
                            <m:r>
                              <a:rPr lang="en-US" altLang="en-US" b="0" i="1" smtClean="0">
                                <a:latin typeface="Cambria Math" panose="02040503050406030204" pitchFamily="18" charset="0"/>
                                <a:ea typeface="Cambria Math" panose="02040503050406030204" pitchFamily="18" charset="0"/>
                              </a:rPr>
                              <m:t>𝑖</m:t>
                            </m:r>
                          </m:sub>
                        </m:sSub>
                      </m:sub>
                      <m:sup>
                        <m:r>
                          <a:rPr lang="en-US" altLang="en-US" i="1">
                            <a:latin typeface="Cambria Math" panose="02040503050406030204" pitchFamily="18" charset="0"/>
                            <a:ea typeface="Cambria Math" panose="02040503050406030204" pitchFamily="18" charset="0"/>
                          </a:rPr>
                          <m:t>𝑖</m:t>
                        </m:r>
                      </m:sup>
                    </m:sSubSup>
                  </m:oMath>
                </a14:m>
                <a:r>
                  <a:rPr lang="en-GB" altLang="en-US" i="1">
                    <a:solidFill>
                      <a:srgbClr val="006633"/>
                    </a:solidFill>
                    <a:latin typeface="Times New Roman" pitchFamily="18" charset="0"/>
                    <a:cs typeface="Times New Roman" pitchFamily="18" charset="0"/>
                  </a:rPr>
                  <a:t>=h(</a:t>
                </a:r>
                <a14:m>
                  <m:oMath xmlns:m="http://schemas.openxmlformats.org/officeDocument/2006/math">
                    <m:sSub>
                      <m:sSubPr>
                        <m:ctrlPr>
                          <a:rPr lang="en-US" altLang="en-US" i="1">
                            <a:latin typeface="Cambria Math" panose="02040503050406030204" pitchFamily="18" charset="0"/>
                            <a:ea typeface="Cambria Math" panose="02040503050406030204" pitchFamily="18" charset="0"/>
                          </a:rPr>
                        </m:ctrlPr>
                      </m:sSubPr>
                      <m:e>
                        <m:r>
                          <a:rPr lang="en-GB" altLang="en-US" i="1">
                            <a:latin typeface="Cambria Math" panose="02040503050406030204" pitchFamily="18" charset="0"/>
                            <a:ea typeface="Cambria Math" panose="02040503050406030204" pitchFamily="18" charset="0"/>
                          </a:rPr>
                          <m:t>𝜎</m:t>
                        </m:r>
                      </m:e>
                      <m:sub>
                        <m:r>
                          <a:rPr lang="en-US" altLang="en-US" i="1">
                            <a:latin typeface="Cambria Math" panose="02040503050406030204" pitchFamily="18" charset="0"/>
                            <a:ea typeface="Cambria Math" panose="02040503050406030204" pitchFamily="18" charset="0"/>
                          </a:rPr>
                          <m:t>𝑖</m:t>
                        </m:r>
                      </m:sub>
                    </m:sSub>
                  </m:oMath>
                </a14:m>
                <a:r>
                  <a:rPr lang="en-GB" altLang="en-US" i="1">
                    <a:solidFill>
                      <a:srgbClr val="006633"/>
                    </a:solidFill>
                    <a:latin typeface="Times New Roman" pitchFamily="18" charset="0"/>
                    <a:cs typeface="Times New Roman" pitchFamily="18" charset="0"/>
                  </a:rPr>
                  <a:t>) </a:t>
                </a:r>
                <a:r>
                  <a:rPr lang="en-US" altLang="en-US">
                    <a:ea typeface="Cambria Math" panose="02040503050406030204" pitchFamily="18" charset="0"/>
                  </a:rPr>
                  <a:t>?</a:t>
                </a:r>
              </a:p>
            </p:txBody>
          </p:sp>
        </mc:Choice>
        <mc:Fallback xmlns="">
          <p:sp>
            <p:nvSpPr>
              <p:cNvPr id="41" name="Rectangle 40"/>
              <p:cNvSpPr>
                <a:spLocks noRot="1" noChangeAspect="1" noMove="1" noResize="1" noEditPoints="1" noAdjustHandles="1" noChangeArrowheads="1" noChangeShapeType="1" noTextEdit="1"/>
              </p:cNvSpPr>
              <p:nvPr/>
            </p:nvSpPr>
            <p:spPr bwMode="auto">
              <a:xfrm>
                <a:off x="5097294" y="5292182"/>
                <a:ext cx="2528515" cy="339046"/>
              </a:xfrm>
              <a:prstGeom prst="rect">
                <a:avLst/>
              </a:prstGeom>
              <a:blipFill>
                <a:blip r:embed="rId9"/>
                <a:stretch>
                  <a:fillRect l="-1679" t="-13793" r="-1199" b="-2758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42" name="Straight Arrow Connector 41"/>
          <p:cNvCxnSpPr>
            <a:stCxn id="34" idx="2"/>
            <a:endCxn id="41" idx="0"/>
          </p:cNvCxnSpPr>
          <p:nvPr/>
        </p:nvCxnSpPr>
        <p:spPr bwMode="auto">
          <a:xfrm flipH="1">
            <a:off x="6462389" y="4672204"/>
            <a:ext cx="589" cy="6199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41" idx="3"/>
          </p:cNvCxnSpPr>
          <p:nvPr/>
        </p:nvCxnSpPr>
        <p:spPr bwMode="auto">
          <a:xfrm>
            <a:off x="7625809" y="5461705"/>
            <a:ext cx="794908" cy="75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4" name="Rectangle 43"/>
              <p:cNvSpPr/>
              <p:nvPr/>
            </p:nvSpPr>
            <p:spPr>
              <a:xfrm>
                <a:off x="7553944" y="5438733"/>
                <a:ext cx="1148263" cy="338554"/>
              </a:xfrm>
              <a:prstGeom prst="rect">
                <a:avLst/>
              </a:prstGeom>
            </p:spPr>
            <p:txBody>
              <a:bodyPr wrap="none">
                <a:spAutoFit/>
              </a:bodyPr>
              <a:lstStyle/>
              <a:p>
                <a14:m>
                  <m:oMath xmlns:m="http://schemas.openxmlformats.org/officeDocument/2006/math">
                    <m:r>
                      <a:rPr lang="en-US" altLang="en-US" sz="1600" b="0" i="1" smtClean="0">
                        <a:latin typeface="Cambria Math" panose="02040503050406030204" pitchFamily="18" charset="0"/>
                        <a:ea typeface="Cambria Math" panose="02040503050406030204" pitchFamily="18" charset="0"/>
                      </a:rPr>
                      <m:t>𝑌𝑒𝑠</m:t>
                    </m:r>
                  </m:oMath>
                </a14:m>
                <a:r>
                  <a:rPr lang="en-US" sz="1600">
                    <a:sym typeface="Wingdings" panose="05000000000000000000" pitchFamily="2" charset="2"/>
                  </a:rPr>
                  <a:t>Valid</a:t>
                </a:r>
              </a:p>
            </p:txBody>
          </p:sp>
        </mc:Choice>
        <mc:Fallback xmlns="">
          <p:sp>
            <p:nvSpPr>
              <p:cNvPr id="44" name="Rectangle 43"/>
              <p:cNvSpPr>
                <a:spLocks noRot="1" noChangeAspect="1" noMove="1" noResize="1" noEditPoints="1" noAdjustHandles="1" noChangeArrowheads="1" noChangeShapeType="1" noTextEdit="1"/>
              </p:cNvSpPr>
              <p:nvPr/>
            </p:nvSpPr>
            <p:spPr>
              <a:xfrm>
                <a:off x="7553944" y="5438733"/>
                <a:ext cx="1148263" cy="338554"/>
              </a:xfrm>
              <a:prstGeom prst="rect">
                <a:avLst/>
              </a:prstGeom>
              <a:blipFill>
                <a:blip r:embed="rId10"/>
                <a:stretch>
                  <a:fillRect t="-5357" r="-52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201719" y="4793743"/>
                <a:ext cx="3609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𝑠</m:t>
                      </m:r>
                    </m:oMath>
                  </m:oMathPara>
                </a14:m>
                <a:endParaRPr lang="en-US"/>
              </a:p>
            </p:txBody>
          </p:sp>
        </mc:Choice>
        <mc:Fallback xmlns="">
          <p:sp>
            <p:nvSpPr>
              <p:cNvPr id="21" name="Rectangle 20"/>
              <p:cNvSpPr>
                <a:spLocks noRot="1" noChangeAspect="1" noMove="1" noResize="1" noEditPoints="1" noAdjustHandles="1" noChangeArrowheads="1" noChangeShapeType="1" noTextEdit="1"/>
              </p:cNvSpPr>
              <p:nvPr/>
            </p:nvSpPr>
            <p:spPr>
              <a:xfrm>
                <a:off x="2201719" y="4793743"/>
                <a:ext cx="360933"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172647" y="4793743"/>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𝑣</m:t>
                      </m:r>
                    </m:oMath>
                  </m:oMathPara>
                </a14:m>
                <a:endParaRPr lang="en-US"/>
              </a:p>
            </p:txBody>
          </p:sp>
        </mc:Choice>
        <mc:Fallback xmlns="">
          <p:sp>
            <p:nvSpPr>
              <p:cNvPr id="22" name="Rectangle 21"/>
              <p:cNvSpPr>
                <a:spLocks noRot="1" noChangeAspect="1" noMove="1" noResize="1" noEditPoints="1" noAdjustHandles="1" noChangeArrowheads="1" noChangeShapeType="1" noTextEdit="1"/>
              </p:cNvSpPr>
              <p:nvPr/>
            </p:nvSpPr>
            <p:spPr>
              <a:xfrm>
                <a:off x="6172647" y="4793743"/>
                <a:ext cx="380553" cy="369332"/>
              </a:xfrm>
              <a:prstGeom prst="rect">
                <a:avLst/>
              </a:prstGeom>
              <a:blipFill>
                <a:blip r:embed="rId12"/>
                <a:stretch>
                  <a:fillRect/>
                </a:stretch>
              </a:blipFill>
            </p:spPr>
            <p:txBody>
              <a:bodyPr/>
              <a:lstStyle/>
              <a:p>
                <a:r>
                  <a:rPr lang="en-US">
                    <a:noFill/>
                  </a:rPr>
                  <a:t> </a:t>
                </a:r>
              </a:p>
            </p:txBody>
          </p:sp>
        </mc:Fallback>
      </mc:AlternateContent>
      <p:sp>
        <p:nvSpPr>
          <p:cNvPr id="3" name="TextBox 2"/>
          <p:cNvSpPr txBox="1"/>
          <p:nvPr/>
        </p:nvSpPr>
        <p:spPr>
          <a:xfrm>
            <a:off x="1830103" y="5787168"/>
            <a:ext cx="5455340" cy="369332"/>
          </a:xfrm>
          <a:prstGeom prst="rect">
            <a:avLst/>
          </a:prstGeom>
          <a:solidFill>
            <a:srgbClr val="FFFF00"/>
          </a:solidFill>
        </p:spPr>
        <p:txBody>
          <a:bodyPr wrap="none" rtlCol="0">
            <a:spAutoFit/>
          </a:bodyPr>
          <a:lstStyle/>
          <a:p>
            <a:r>
              <a:rPr lang="en-US" b="1"/>
              <a:t>Exercise: change to use short (n-bit) public key!</a:t>
            </a:r>
          </a:p>
        </p:txBody>
      </p:sp>
    </p:spTree>
    <p:extLst>
      <p:ext uri="{BB962C8B-B14F-4D97-AF65-F5344CB8AC3E}">
        <p14:creationId xmlns:p14="http://schemas.microsoft.com/office/powerpoint/2010/main" val="2278426070"/>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54</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47676" y="1120191"/>
                <a:ext cx="8600998" cy="51066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FF"/>
                    </a:solidFill>
                  </a:rPr>
                  <a:t>One-way function / preimage resistance: </a:t>
                </a:r>
                <a:r>
                  <a:rPr lang="en-GB" altLang="en-US" sz="2400"/>
                  <a:t>given </a:t>
                </a:r>
                <a:r>
                  <a:rPr lang="en-GB" altLang="en-US" sz="2400" i="1">
                    <a:solidFill>
                      <a:srgbClr val="006633"/>
                    </a:solidFill>
                    <a:latin typeface="Times New Roman" pitchFamily="18" charset="0"/>
                    <a:cs typeface="Times New Roman" pitchFamily="18" charset="0"/>
                  </a:rPr>
                  <a:t>y=h(x)</a:t>
                </a:r>
                <a:r>
                  <a:rPr lang="en-GB" altLang="en-US" sz="2400" i="1"/>
                  <a:t> </a:t>
                </a:r>
                <a:r>
                  <a:rPr lang="en-GB" altLang="en-US" sz="2400"/>
                  <a:t>for random </a:t>
                </a:r>
                <a:r>
                  <a:rPr lang="en-GB" altLang="en-US" sz="2400" i="1">
                    <a:solidFill>
                      <a:srgbClr val="006633"/>
                    </a:solidFill>
                    <a:latin typeface="Times New Roman" pitchFamily="18" charset="0"/>
                    <a:cs typeface="Times New Roman" pitchFamily="18" charset="0"/>
                  </a:rPr>
                  <a:t>x</a:t>
                </a:r>
                <a:r>
                  <a:rPr lang="en-GB" altLang="en-US" sz="2400">
                    <a:solidFill>
                      <a:srgbClr val="006633"/>
                    </a:solidFill>
                    <a:latin typeface="Times New Roman" pitchFamily="18" charset="0"/>
                    <a:cs typeface="Times New Roman" pitchFamily="18" charset="0"/>
                  </a:rPr>
                  <a:t>,</a:t>
                </a:r>
                <a:r>
                  <a:rPr lang="en-GB" altLang="en-US" sz="2400"/>
                  <a:t> it is </a:t>
                </a:r>
                <a:r>
                  <a:rPr lang="en-GB" altLang="en-US" sz="2400" b="1"/>
                  <a:t>hard</a:t>
                </a:r>
                <a:r>
                  <a:rPr lang="en-GB" altLang="en-US" sz="2400"/>
                  <a:t> to find </a:t>
                </a:r>
                <a:r>
                  <a:rPr lang="en-GB" altLang="en-US" sz="2400" i="1">
                    <a:solidFill>
                      <a:srgbClr val="006633"/>
                    </a:solidFill>
                    <a:latin typeface="Times New Roman" pitchFamily="18" charset="0"/>
                    <a:cs typeface="Times New Roman" pitchFamily="18" charset="0"/>
                  </a:rPr>
                  <a:t>x</a:t>
                </a:r>
                <a:r>
                  <a:rPr lang="en-GB" altLang="en-US" sz="2400"/>
                  <a:t>, or any </a:t>
                </a:r>
                <a:r>
                  <a:rPr lang="en-GB" altLang="en-US" sz="2400" i="1">
                    <a:solidFill>
                      <a:srgbClr val="006633"/>
                    </a:solidFill>
                    <a:latin typeface="Times New Roman" pitchFamily="18" charset="0"/>
                    <a:cs typeface="Times New Roman" pitchFamily="18" charset="0"/>
                  </a:rPr>
                  <a:t>x' </a:t>
                </a:r>
                <a:r>
                  <a:rPr lang="en-GB" altLang="en-US" sz="2400" err="1"/>
                  <a:t>s.t.</a:t>
                </a:r>
                <a:r>
                  <a:rPr lang="en-GB" altLang="en-US" sz="2400" i="1"/>
                  <a:t> </a:t>
                </a:r>
                <a:r>
                  <a:rPr lang="en-GB" altLang="en-US" sz="2400" i="1">
                    <a:solidFill>
                      <a:srgbClr val="006633"/>
                    </a:solidFill>
                    <a:latin typeface="Times New Roman" pitchFamily="18" charset="0"/>
                    <a:cs typeface="Times New Roman" pitchFamily="18" charset="0"/>
                  </a:rPr>
                  <a:t>h(x')=h(x)</a:t>
                </a:r>
                <a:endParaRPr lang="en-GB" altLang="en-US" sz="2400" kern="0">
                  <a:solidFill>
                    <a:srgbClr val="0000FF"/>
                  </a:solidFill>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a:solidFill>
                      <a:srgbClr val="FF00FF"/>
                    </a:solidFill>
                  </a:rPr>
                  <a:t>How hard? </a:t>
                </a:r>
                <a:r>
                  <a:rPr lang="en-US" altLang="en-US" sz="2400"/>
                  <a:t>intuitively, must do about </a:t>
                </a:r>
                <a14:m>
                  <m:oMath xmlns:m="http://schemas.openxmlformats.org/officeDocument/2006/math">
                    <m:sSup>
                      <m:sSupPr>
                        <m:ctrlPr>
                          <a:rPr lang="en-US" altLang="en-US" sz="2400" i="1">
                            <a:latin typeface="Cambria Math" panose="02040503050406030204" pitchFamily="18" charset="0"/>
                          </a:rPr>
                        </m:ctrlPr>
                      </m:sSupPr>
                      <m:e>
                        <m:r>
                          <a:rPr lang="en-US" altLang="en-US" sz="2400" i="1">
                            <a:latin typeface="Cambria Math" panose="02040503050406030204" pitchFamily="18" charset="0"/>
                          </a:rPr>
                          <m:t>2</m:t>
                        </m:r>
                      </m:e>
                      <m:sup>
                        <m:r>
                          <a:rPr lang="en-US" altLang="en-US" sz="2400" b="0" i="1" smtClean="0">
                            <a:latin typeface="Cambria Math" panose="02040503050406030204" pitchFamily="18" charset="0"/>
                          </a:rPr>
                          <m:t>𝑛</m:t>
                        </m:r>
                      </m:sup>
                    </m:sSup>
                  </m:oMath>
                </a14:m>
                <a:r>
                  <a:rPr lang="en-US" altLang="en-US" sz="2400"/>
                  <a:t> hash computations, where </a:t>
                </a:r>
                <a14:m>
                  <m:oMath xmlns:m="http://schemas.openxmlformats.org/officeDocument/2006/math">
                    <m:r>
                      <a:rPr lang="en-US" altLang="en-US" sz="2400" i="1" dirty="0" smtClean="0">
                        <a:latin typeface="Cambria Math" panose="02040503050406030204" pitchFamily="18" charset="0"/>
                      </a:rPr>
                      <m:t>𝑛</m:t>
                    </m:r>
                  </m:oMath>
                </a14:m>
                <a:r>
                  <a:rPr lang="en-US" altLang="en-US" sz="2400"/>
                  <a:t> is length of output of hash</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Typical hash, n&gt;80 </a:t>
                </a:r>
                <a:r>
                  <a:rPr lang="en-US" altLang="en-US" sz="2000">
                    <a:sym typeface="Wingdings" panose="05000000000000000000" pitchFamily="2" charset="2"/>
                  </a:rPr>
                  <a:t> not computationally feasible</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a:solidFill>
                      <a:srgbClr val="FF00FF"/>
                    </a:solidFill>
                  </a:rPr>
                  <a:t>Proof-of-Work (</a:t>
                </a:r>
                <a:r>
                  <a:rPr lang="en-US" altLang="en-US" sz="2400" b="1" err="1">
                    <a:solidFill>
                      <a:srgbClr val="FF00FF"/>
                    </a:solidFill>
                  </a:rPr>
                  <a:t>PoW</a:t>
                </a:r>
                <a:r>
                  <a:rPr lang="en-US" altLang="en-US" sz="2400" b="1">
                    <a:solidFill>
                      <a:srgbClr val="FF00FF"/>
                    </a:solidFill>
                  </a:rPr>
                  <a:t>) hash:</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a:solidFill>
                      <a:srgbClr val="FF00FF"/>
                    </a:solidFill>
                  </a:rPr>
                  <a:t>For any prefix </a:t>
                </a:r>
                <a14:m>
                  <m:oMath xmlns:m="http://schemas.openxmlformats.org/officeDocument/2006/math">
                    <m:r>
                      <a:rPr lang="en-US" altLang="en-US" sz="2000" i="1" dirty="0" smtClean="0">
                        <a:latin typeface="Cambria Math" panose="02040503050406030204" pitchFamily="18" charset="0"/>
                        <a:sym typeface="Wingdings" panose="05000000000000000000" pitchFamily="2" charset="2"/>
                      </a:rPr>
                      <m:t>𝑝</m:t>
                    </m:r>
                  </m:oMath>
                </a14:m>
                <a:endParaRPr lang="en-US" altLang="en-US" sz="2000">
                  <a:sym typeface="Wingdings" panose="05000000000000000000" pitchFamily="2" charset="2"/>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a:solidFill>
                      <a:srgbClr val="FF00FF"/>
                    </a:solidFill>
                    <a:sym typeface="Wingdings" panose="05000000000000000000" pitchFamily="2" charset="2"/>
                  </a:rPr>
                  <a:t>To find: </a:t>
                </a:r>
                <a:r>
                  <a:rPr lang="en-US" altLang="en-US" sz="2000"/>
                  <a:t>input </a:t>
                </a:r>
                <a14:m>
                  <m:oMath xmlns:m="http://schemas.openxmlformats.org/officeDocument/2006/math">
                    <m:r>
                      <a:rPr lang="en-US" altLang="en-US" sz="2000" i="1" dirty="0">
                        <a:latin typeface="Cambria Math" panose="02040503050406030204" pitchFamily="18" charset="0"/>
                      </a:rPr>
                      <m:t>𝑥</m:t>
                    </m:r>
                  </m:oMath>
                </a14:m>
                <a:r>
                  <a:rPr lang="en-US" altLang="en-US" sz="2000"/>
                  <a:t> </a:t>
                </a:r>
                <a:r>
                  <a:rPr lang="en-US" altLang="en-US" sz="2000" err="1"/>
                  <a:t>s.t.</a:t>
                </a:r>
                <a:r>
                  <a:rPr lang="en-US" altLang="en-US" sz="2000"/>
                  <a:t> </a:t>
                </a:r>
                <a14:m>
                  <m:oMath xmlns:m="http://schemas.openxmlformats.org/officeDocument/2006/math">
                    <m:r>
                      <a:rPr lang="en-US" altLang="en-US" sz="2000" i="1" dirty="0" smtClean="0">
                        <a:latin typeface="Cambria Math" panose="02040503050406030204" pitchFamily="18" charset="0"/>
                      </a:rPr>
                      <m:t>h</m:t>
                    </m:r>
                    <m:r>
                      <a:rPr lang="en-US" altLang="en-US" sz="2000" i="1" dirty="0" smtClean="0">
                        <a:latin typeface="Cambria Math" panose="02040503050406030204" pitchFamily="18" charset="0"/>
                      </a:rPr>
                      <m:t>(</m:t>
                    </m:r>
                    <m:r>
                      <a:rPr lang="en-US" altLang="en-US" sz="2000" b="0" i="1" dirty="0" smtClean="0">
                        <a:latin typeface="Cambria Math" panose="02040503050406030204" pitchFamily="18" charset="0"/>
                      </a:rPr>
                      <m:t>𝑝</m:t>
                    </m:r>
                    <m:r>
                      <a:rPr lang="en-US" altLang="en-US" sz="2000" b="0" i="1" dirty="0" smtClean="0">
                        <a:latin typeface="Cambria Math" panose="02040503050406030204" pitchFamily="18" charset="0"/>
                      </a:rPr>
                      <m:t>|</m:t>
                    </m:r>
                    <m:d>
                      <m:dPr>
                        <m:begChr m:val="|"/>
                        <m:ctrlPr>
                          <a:rPr lang="en-US" altLang="en-US" sz="2000" b="0" i="1" dirty="0" smtClean="0">
                            <a:latin typeface="Cambria Math" panose="02040503050406030204" pitchFamily="18" charset="0"/>
                          </a:rPr>
                        </m:ctrlPr>
                      </m:dPr>
                      <m:e>
                        <m:r>
                          <a:rPr lang="en-US" altLang="en-US" sz="2000" i="1" dirty="0" smtClean="0">
                            <a:latin typeface="Cambria Math" panose="02040503050406030204" pitchFamily="18" charset="0"/>
                          </a:rPr>
                          <m:t>𝑥</m:t>
                        </m:r>
                      </m:e>
                    </m:d>
                    <m:r>
                      <a:rPr lang="en-US" altLang="en-US" sz="2000" b="0" i="1" dirty="0" smtClean="0">
                        <a:latin typeface="Cambria Math" panose="02040503050406030204" pitchFamily="18" charset="0"/>
                      </a:rPr>
                      <m:t>=</m:t>
                    </m:r>
                    <m:sSup>
                      <m:sSupPr>
                        <m:ctrlPr>
                          <a:rPr lang="en-US" altLang="en-US" sz="2000" b="0" i="1" dirty="0" smtClean="0">
                            <a:latin typeface="Cambria Math" panose="02040503050406030204" pitchFamily="18" charset="0"/>
                          </a:rPr>
                        </m:ctrlPr>
                      </m:sSupPr>
                      <m:e>
                        <m:sSup>
                          <m:sSupPr>
                            <m:ctrlPr>
                              <a:rPr lang="en-US" altLang="en-US" sz="2000" b="0" i="1" dirty="0" smtClean="0">
                                <a:latin typeface="Cambria Math" panose="02040503050406030204" pitchFamily="18" charset="0"/>
                              </a:rPr>
                            </m:ctrlPr>
                          </m:sSupPr>
                          <m:e>
                            <m:d>
                              <m:dPr>
                                <m:begChr m:val="{"/>
                                <m:endChr m:val="}"/>
                                <m:ctrlPr>
                                  <a:rPr lang="en-US" altLang="en-US" sz="2000" b="0" i="1" dirty="0" smtClean="0">
                                    <a:latin typeface="Cambria Math" panose="02040503050406030204" pitchFamily="18" charset="0"/>
                                  </a:rPr>
                                </m:ctrlPr>
                              </m:dPr>
                              <m:e>
                                <m:r>
                                  <a:rPr lang="en-US" altLang="en-US" sz="2000" b="0" i="1" dirty="0" smtClean="0">
                                    <a:latin typeface="Cambria Math" panose="02040503050406030204" pitchFamily="18" charset="0"/>
                                  </a:rPr>
                                  <m:t>0</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1</m:t>
                                </m:r>
                              </m:e>
                            </m:d>
                          </m:e>
                          <m:sup>
                            <m:r>
                              <a:rPr lang="en-US" altLang="en-US" sz="2000" b="0" i="1" dirty="0" smtClean="0">
                                <a:latin typeface="Cambria Math" panose="02040503050406030204" pitchFamily="18" charset="0"/>
                              </a:rPr>
                              <m:t>𝑛</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𝑚</m:t>
                            </m:r>
                          </m:sup>
                        </m:sSup>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0</m:t>
                        </m:r>
                      </m:e>
                      <m:sup>
                        <m:r>
                          <a:rPr lang="en-US" altLang="en-US" sz="2000" b="0" i="1" dirty="0" smtClean="0">
                            <a:latin typeface="Cambria Math" panose="02040503050406030204" pitchFamily="18" charset="0"/>
                          </a:rPr>
                          <m:t>𝑚</m:t>
                        </m:r>
                      </m:sup>
                    </m:sSup>
                  </m:oMath>
                </a14:m>
                <a:r>
                  <a:rPr lang="en-US" altLang="en-US" sz="2000"/>
                  <a:t> </a:t>
                </a:r>
              </a:p>
              <a:p>
                <a:pPr marL="1338263" lvl="3"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I.e., output has </a:t>
                </a:r>
                <a14:m>
                  <m:oMath xmlns:m="http://schemas.openxmlformats.org/officeDocument/2006/math">
                    <m:r>
                      <a:rPr lang="en-US" altLang="en-US" sz="1800" b="0" i="1" dirty="0" smtClean="0">
                        <a:latin typeface="Cambria Math" panose="02040503050406030204" pitchFamily="18" charset="0"/>
                        <a:sym typeface="Wingdings" panose="05000000000000000000" pitchFamily="2" charset="2"/>
                      </a:rPr>
                      <m:t>𝑚</m:t>
                    </m:r>
                  </m:oMath>
                </a14:m>
                <a:r>
                  <a:rPr lang="en-US" altLang="en-US" sz="1800"/>
                  <a:t> least-significant bits all set to zero</a:t>
                </a:r>
                <a:endParaRPr lang="en-US" altLang="en-US" sz="1800" b="1">
                  <a:solidFill>
                    <a:srgbClr val="FF00FF"/>
                  </a:solidFill>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One </a:t>
                </a:r>
                <a:r>
                  <a:rPr lang="en-US" altLang="en-US" sz="2000" b="1">
                    <a:solidFill>
                      <a:srgbClr val="FF00FF"/>
                    </a:solidFill>
                  </a:rPr>
                  <a:t>must do about </a:t>
                </a:r>
                <a14:m>
                  <m:oMath xmlns:m="http://schemas.openxmlformats.org/officeDocument/2006/math">
                    <m:sSup>
                      <m:sSupPr>
                        <m:ctrlPr>
                          <a:rPr lang="en-US" altLang="en-US" sz="2000" b="1" i="1" smtClean="0">
                            <a:solidFill>
                              <a:srgbClr val="FF00FF"/>
                            </a:solidFill>
                            <a:latin typeface="Cambria Math" panose="02040503050406030204" pitchFamily="18" charset="0"/>
                          </a:rPr>
                        </m:ctrlPr>
                      </m:sSupPr>
                      <m:e>
                        <m:r>
                          <a:rPr lang="en-US" altLang="en-US" sz="2000" b="1" i="1">
                            <a:solidFill>
                              <a:srgbClr val="FF00FF"/>
                            </a:solidFill>
                            <a:latin typeface="Cambria Math" panose="02040503050406030204" pitchFamily="18" charset="0"/>
                          </a:rPr>
                          <m:t>𝟐</m:t>
                        </m:r>
                      </m:e>
                      <m:sup>
                        <m:r>
                          <a:rPr lang="en-US" altLang="en-US" sz="2000" b="1" i="1">
                            <a:solidFill>
                              <a:srgbClr val="FF00FF"/>
                            </a:solidFill>
                            <a:latin typeface="Cambria Math" panose="02040503050406030204" pitchFamily="18" charset="0"/>
                          </a:rPr>
                          <m:t>𝒎</m:t>
                        </m:r>
                      </m:sup>
                    </m:sSup>
                  </m:oMath>
                </a14:m>
                <a:r>
                  <a:rPr lang="en-US" altLang="en-US" sz="2000"/>
                  <a:t> hash computations</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Every </a:t>
                </a:r>
                <a:r>
                  <a:rPr lang="en-US" altLang="en-US" sz="2400" err="1"/>
                  <a:t>PoW</a:t>
                </a:r>
                <a:r>
                  <a:rPr lang="en-US" altLang="en-US" sz="2400"/>
                  <a:t> hash is a OWF</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But not every OWF is a </a:t>
                </a:r>
                <a:r>
                  <a:rPr lang="en-US" altLang="en-US" sz="2000" err="1"/>
                  <a:t>PoW</a:t>
                </a:r>
                <a:r>
                  <a:rPr lang="en-US" altLang="en-US" sz="2000"/>
                  <a:t> hash!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47676" y="1120191"/>
                <a:ext cx="8600998" cy="5106655"/>
              </a:xfrm>
              <a:prstGeom prst="rect">
                <a:avLst/>
              </a:prstGeom>
              <a:blipFill>
                <a:blip r:embed="rId3"/>
                <a:stretch>
                  <a:fillRect t="-717" r="-638" b="-8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7772400" cy="802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algn="ct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kern="0">
                <a:solidFill>
                  <a:srgbClr val="CC9900"/>
                </a:solidFill>
              </a:rPr>
              <a:t>From OWF to Proof-of-Work</a:t>
            </a:r>
          </a:p>
        </p:txBody>
      </p:sp>
    </p:spTree>
    <p:extLst>
      <p:ext uri="{BB962C8B-B14F-4D97-AF65-F5344CB8AC3E}">
        <p14:creationId xmlns:p14="http://schemas.microsoft.com/office/powerpoint/2010/main" val="374998759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 calcmode="lin" valueType="num">
                                      <p:cBhvr additive="base">
                                        <p:cTn id="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anim calcmode="lin" valueType="num">
                                      <p:cBhvr additive="base">
                                        <p:cTn id="1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 calcmode="lin" valueType="num">
                                      <p:cBhvr additive="base">
                                        <p:cTn id="1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 calcmode="lin" valueType="num">
                                      <p:cBhvr additive="base">
                                        <p:cTn id="1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anim calcmode="lin" valueType="num">
                                      <p:cBhvr additive="base">
                                        <p:cTn id="23"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anim calcmode="lin" valueType="num">
                                      <p:cBhvr additive="base">
                                        <p:cTn id="29"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anim calcmode="lin" valueType="num">
                                      <p:cBhvr additive="base">
                                        <p:cTn id="33"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Oval 25"/>
              <p:cNvSpPr/>
              <p:nvPr/>
            </p:nvSpPr>
            <p:spPr bwMode="auto">
              <a:xfrm>
                <a:off x="2314866" y="1102658"/>
                <a:ext cx="2285679" cy="1749153"/>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6" name="Oval 25"/>
              <p:cNvSpPr>
                <a:spLocks noRot="1" noChangeAspect="1" noMove="1" noResize="1" noEditPoints="1" noAdjustHandles="1" noChangeArrowheads="1" noChangeShapeType="1" noTextEdit="1"/>
              </p:cNvSpPr>
              <p:nvPr/>
            </p:nvSpPr>
            <p:spPr bwMode="auto">
              <a:xfrm>
                <a:off x="2314866" y="1102658"/>
                <a:ext cx="2285679" cy="1749153"/>
              </a:xfrm>
              <a:prstGeom prst="ellipse">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p:cNvSpPr/>
              <p:nvPr/>
            </p:nvSpPr>
            <p:spPr bwMode="auto">
              <a:xfrm>
                <a:off x="6290989" y="1166462"/>
                <a:ext cx="2176460" cy="154088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5" name="Oval 24"/>
              <p:cNvSpPr>
                <a:spLocks noRot="1" noChangeAspect="1" noMove="1" noResize="1" noEditPoints="1" noAdjustHandles="1" noChangeArrowheads="1" noChangeShapeType="1" noTextEdit="1"/>
              </p:cNvSpPr>
              <p:nvPr/>
            </p:nvSpPr>
            <p:spPr bwMode="auto">
              <a:xfrm>
                <a:off x="6290989" y="1166462"/>
                <a:ext cx="2176460" cy="1540880"/>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55</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36142" y="3123013"/>
                <a:ext cx="8432894" cy="2954271"/>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a:solidFill>
                      <a:srgbClr val="FF00FF"/>
                    </a:solidFill>
                  </a:rPr>
                  <a:t>Proof-of-Work (</a:t>
                </a:r>
                <a:r>
                  <a:rPr lang="en-US" altLang="en-US" sz="2400" b="1" err="1">
                    <a:solidFill>
                      <a:srgbClr val="FF00FF"/>
                    </a:solidFill>
                  </a:rPr>
                  <a:t>PoW</a:t>
                </a:r>
                <a:r>
                  <a:rPr lang="en-US" altLang="en-US" sz="2400" b="1">
                    <a:solidFill>
                      <a:srgbClr val="FF00FF"/>
                    </a:solidFill>
                  </a:rPr>
                  <a:t>) hash:</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a:solidFill>
                      <a:srgbClr val="FF00FF"/>
                    </a:solidFill>
                  </a:rPr>
                  <a:t>For any prefix </a:t>
                </a:r>
                <a14:m>
                  <m:oMath xmlns:m="http://schemas.openxmlformats.org/officeDocument/2006/math">
                    <m:r>
                      <a:rPr lang="en-US" altLang="en-US" sz="2000" i="1" dirty="0">
                        <a:latin typeface="Cambria Math" panose="02040503050406030204" pitchFamily="18" charset="0"/>
                        <a:sym typeface="Wingdings" panose="05000000000000000000" pitchFamily="2" charset="2"/>
                      </a:rPr>
                      <m:t>𝑝</m:t>
                    </m:r>
                  </m:oMath>
                </a14:m>
                <a:endParaRPr lang="en-US" altLang="en-US" sz="2000">
                  <a:sym typeface="Wingdings" panose="05000000000000000000" pitchFamily="2" charset="2"/>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a:solidFill>
                      <a:srgbClr val="FF00FF"/>
                    </a:solidFill>
                    <a:sym typeface="Wingdings" panose="05000000000000000000" pitchFamily="2" charset="2"/>
                  </a:rPr>
                  <a:t>To find: </a:t>
                </a:r>
                <a:r>
                  <a:rPr lang="en-US" altLang="en-US" sz="2000"/>
                  <a:t>input </a:t>
                </a:r>
                <a14:m>
                  <m:oMath xmlns:m="http://schemas.openxmlformats.org/officeDocument/2006/math">
                    <m:r>
                      <a:rPr lang="en-US" altLang="en-US" sz="2000" i="1" dirty="0">
                        <a:latin typeface="Cambria Math" panose="02040503050406030204" pitchFamily="18" charset="0"/>
                      </a:rPr>
                      <m:t>𝑥</m:t>
                    </m:r>
                  </m:oMath>
                </a14:m>
                <a:r>
                  <a:rPr lang="en-US" altLang="en-US" sz="2000"/>
                  <a:t> </a:t>
                </a:r>
                <a:r>
                  <a:rPr lang="en-US" altLang="en-US" sz="2000" err="1"/>
                  <a:t>s.t.</a:t>
                </a:r>
                <a:r>
                  <a:rPr lang="en-US" altLang="en-US" sz="2000"/>
                  <a:t> </a:t>
                </a:r>
                <a14:m>
                  <m:oMath xmlns:m="http://schemas.openxmlformats.org/officeDocument/2006/math">
                    <m:r>
                      <a:rPr lang="en-US" altLang="en-US" sz="2000" i="1" dirty="0">
                        <a:latin typeface="Cambria Math" panose="02040503050406030204" pitchFamily="18" charset="0"/>
                      </a:rPr>
                      <m:t>h</m:t>
                    </m:r>
                    <m:r>
                      <a:rPr lang="en-US" altLang="en-US" sz="2000" i="1" dirty="0">
                        <a:latin typeface="Cambria Math" panose="02040503050406030204" pitchFamily="18" charset="0"/>
                      </a:rPr>
                      <m:t>(</m:t>
                    </m:r>
                    <m:r>
                      <a:rPr lang="en-US" altLang="en-US" sz="2000" i="1" dirty="0">
                        <a:latin typeface="Cambria Math" panose="02040503050406030204" pitchFamily="18" charset="0"/>
                      </a:rPr>
                      <m:t>𝑝</m:t>
                    </m:r>
                    <m:r>
                      <a:rPr lang="en-US" altLang="en-US" sz="2000" i="1" dirty="0">
                        <a:latin typeface="Cambria Math" panose="02040503050406030204" pitchFamily="18" charset="0"/>
                      </a:rPr>
                      <m:t>|</m:t>
                    </m:r>
                    <m:d>
                      <m:dPr>
                        <m:begChr m:val="|"/>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𝑥</m:t>
                        </m:r>
                      </m:e>
                    </m:d>
                    <m:r>
                      <a:rPr lang="en-US" altLang="en-US" sz="2000" i="1" dirty="0">
                        <a:latin typeface="Cambria Math" panose="02040503050406030204" pitchFamily="18" charset="0"/>
                      </a:rPr>
                      <m:t>=</m:t>
                    </m:r>
                    <m:sSup>
                      <m:sSupPr>
                        <m:ctrlPr>
                          <a:rPr lang="en-US" altLang="en-US" sz="2000" i="1" dirty="0">
                            <a:latin typeface="Cambria Math" panose="02040503050406030204" pitchFamily="18" charset="0"/>
                          </a:rPr>
                        </m:ctrlPr>
                      </m:sSupPr>
                      <m:e>
                        <m:sSup>
                          <m:sSupPr>
                            <m:ctrlPr>
                              <a:rPr lang="en-US" altLang="en-US" sz="2000" i="1" dirty="0">
                                <a:latin typeface="Cambria Math" panose="02040503050406030204" pitchFamily="18" charset="0"/>
                              </a:rPr>
                            </m:ctrlPr>
                          </m:sSupPr>
                          <m:e>
                            <m:d>
                              <m:dPr>
                                <m:begChr m:val="{"/>
                                <m:endChr m:val="}"/>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0</m:t>
                                </m:r>
                                <m:r>
                                  <a:rPr lang="en-US" altLang="en-US" sz="2000" i="1" dirty="0">
                                    <a:latin typeface="Cambria Math" panose="02040503050406030204" pitchFamily="18" charset="0"/>
                                  </a:rPr>
                                  <m:t>,</m:t>
                                </m:r>
                                <m:r>
                                  <a:rPr lang="en-US" altLang="en-US" sz="2000" i="1" dirty="0">
                                    <a:latin typeface="Cambria Math" panose="02040503050406030204" pitchFamily="18" charset="0"/>
                                  </a:rPr>
                                  <m:t>1</m:t>
                                </m:r>
                              </m:e>
                            </m:d>
                          </m:e>
                          <m:sup>
                            <m:r>
                              <a:rPr lang="en-US" altLang="en-US" sz="2000" i="1" dirty="0">
                                <a:latin typeface="Cambria Math" panose="02040503050406030204" pitchFamily="18" charset="0"/>
                              </a:rPr>
                              <m:t>𝑛</m:t>
                            </m:r>
                            <m:r>
                              <a:rPr lang="en-US" altLang="en-US" sz="2000" i="1" dirty="0">
                                <a:latin typeface="Cambria Math" panose="02040503050406030204" pitchFamily="18" charset="0"/>
                              </a:rPr>
                              <m:t>−</m:t>
                            </m:r>
                            <m:r>
                              <a:rPr lang="en-US" altLang="en-US" sz="2000" i="1" dirty="0">
                                <a:latin typeface="Cambria Math" panose="02040503050406030204" pitchFamily="18" charset="0"/>
                              </a:rPr>
                              <m:t>𝑚</m:t>
                            </m:r>
                          </m:sup>
                        </m:sSup>
                        <m:r>
                          <a:rPr lang="en-US" altLang="en-US" sz="2000" i="1" dirty="0">
                            <a:latin typeface="Cambria Math" panose="02040503050406030204" pitchFamily="18" charset="0"/>
                          </a:rPr>
                          <m:t>||</m:t>
                        </m:r>
                        <m:r>
                          <a:rPr lang="en-US" altLang="en-US" sz="2000" i="1" dirty="0">
                            <a:latin typeface="Cambria Math" panose="02040503050406030204" pitchFamily="18" charset="0"/>
                          </a:rPr>
                          <m:t>0</m:t>
                        </m:r>
                      </m:e>
                      <m:sup>
                        <m:r>
                          <a:rPr lang="en-US" altLang="en-US" sz="2000" i="1" dirty="0">
                            <a:latin typeface="Cambria Math" panose="02040503050406030204" pitchFamily="18" charset="0"/>
                          </a:rPr>
                          <m:t>𝑚</m:t>
                        </m:r>
                      </m:sup>
                    </m:sSup>
                  </m:oMath>
                </a14:m>
                <a:r>
                  <a:rPr lang="en-US" altLang="en-US" sz="2000"/>
                  <a:t> </a:t>
                </a:r>
              </a:p>
              <a:p>
                <a:pPr marL="1338263" lvl="3"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I.e., output has </a:t>
                </a:r>
                <a14:m>
                  <m:oMath xmlns:m="http://schemas.openxmlformats.org/officeDocument/2006/math">
                    <m:r>
                      <a:rPr lang="en-US" altLang="en-US" sz="1800" i="1" dirty="0">
                        <a:latin typeface="Cambria Math" panose="02040503050406030204" pitchFamily="18" charset="0"/>
                        <a:sym typeface="Wingdings" panose="05000000000000000000" pitchFamily="2" charset="2"/>
                      </a:rPr>
                      <m:t>𝑚</m:t>
                    </m:r>
                  </m:oMath>
                </a14:m>
                <a:r>
                  <a:rPr lang="en-US" altLang="en-US" sz="1800"/>
                  <a:t> least-significant bits all set to zero</a:t>
                </a:r>
                <a:endParaRPr lang="en-US" altLang="en-US" sz="1800" b="1">
                  <a:solidFill>
                    <a:srgbClr val="FF00FF"/>
                  </a:solidFill>
                </a:endParaRP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One </a:t>
                </a:r>
                <a:r>
                  <a:rPr lang="en-US" altLang="en-US" sz="2000" b="1">
                    <a:solidFill>
                      <a:srgbClr val="FF00FF"/>
                    </a:solidFill>
                  </a:rPr>
                  <a:t>must do about </a:t>
                </a:r>
                <a14:m>
                  <m:oMath xmlns:m="http://schemas.openxmlformats.org/officeDocument/2006/math">
                    <m:sSup>
                      <m:sSupPr>
                        <m:ctrlPr>
                          <a:rPr lang="en-US" altLang="en-US" sz="2000" b="1" i="1">
                            <a:solidFill>
                              <a:srgbClr val="FF00FF"/>
                            </a:solidFill>
                            <a:latin typeface="Cambria Math" panose="02040503050406030204" pitchFamily="18" charset="0"/>
                          </a:rPr>
                        </m:ctrlPr>
                      </m:sSupPr>
                      <m:e>
                        <m:r>
                          <a:rPr lang="en-US" altLang="en-US" sz="2000" b="1" i="1">
                            <a:solidFill>
                              <a:srgbClr val="FF00FF"/>
                            </a:solidFill>
                            <a:latin typeface="Cambria Math" panose="02040503050406030204" pitchFamily="18" charset="0"/>
                          </a:rPr>
                          <m:t>𝟐</m:t>
                        </m:r>
                      </m:e>
                      <m:sup>
                        <m:r>
                          <a:rPr lang="en-US" altLang="en-US" sz="2000" b="1" i="1">
                            <a:solidFill>
                              <a:srgbClr val="FF00FF"/>
                            </a:solidFill>
                            <a:latin typeface="Cambria Math" panose="02040503050406030204" pitchFamily="18" charset="0"/>
                          </a:rPr>
                          <m:t>𝒎</m:t>
                        </m:r>
                      </m:sup>
                    </m:sSup>
                  </m:oMath>
                </a14:m>
                <a:r>
                  <a:rPr lang="en-US" altLang="en-US" sz="2000"/>
                  <a:t> hash computations</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a:solidFill>
                      <a:srgbClr val="0000FF"/>
                    </a:solidFill>
                  </a:rPr>
                  <a:t>One-way function </a:t>
                </a:r>
                <a:r>
                  <a:rPr lang="en-GB" altLang="en-US" sz="2400">
                    <a:solidFill>
                      <a:srgbClr val="0000FF"/>
                    </a:solidFill>
                  </a:rPr>
                  <a:t>or</a:t>
                </a:r>
                <a:r>
                  <a:rPr lang="en-GB" altLang="en-US" sz="2400" b="1">
                    <a:solidFill>
                      <a:srgbClr val="0000FF"/>
                    </a:solidFill>
                  </a:rPr>
                  <a:t> preimage resistance</a:t>
                </a:r>
                <a:r>
                  <a:rPr lang="en-GB" altLang="en-US" sz="2400">
                    <a:solidFill>
                      <a:srgbClr val="0000FF"/>
                    </a:solidFill>
                  </a:rPr>
                  <a:t>: </a:t>
                </a:r>
                <a:r>
                  <a:rPr lang="en-GB" altLang="en-US" sz="2400"/>
                  <a:t>given </a:t>
                </a:r>
                <a:r>
                  <a:rPr lang="en-GB" altLang="en-US" sz="2400" i="1">
                    <a:solidFill>
                      <a:srgbClr val="006633"/>
                    </a:solidFill>
                    <a:latin typeface="Times New Roman" pitchFamily="18" charset="0"/>
                    <a:cs typeface="Times New Roman" pitchFamily="18" charset="0"/>
                  </a:rPr>
                  <a:t>h(x)</a:t>
                </a:r>
                <a:r>
                  <a:rPr lang="en-GB" altLang="en-US" sz="2400" i="1"/>
                  <a:t> </a:t>
                </a:r>
                <a:r>
                  <a:rPr lang="en-GB" altLang="en-US" sz="2400"/>
                  <a:t>for random </a:t>
                </a:r>
                <a:r>
                  <a:rPr lang="en-GB" altLang="en-US" sz="2400" i="1">
                    <a:solidFill>
                      <a:srgbClr val="006633"/>
                    </a:solidFill>
                    <a:latin typeface="Times New Roman" pitchFamily="18" charset="0"/>
                    <a:cs typeface="Times New Roman" pitchFamily="18" charset="0"/>
                  </a:rPr>
                  <a:t>x</a:t>
                </a:r>
                <a:r>
                  <a:rPr lang="en-GB" altLang="en-US" sz="2400">
                    <a:solidFill>
                      <a:srgbClr val="006633"/>
                    </a:solidFill>
                    <a:latin typeface="Times New Roman" pitchFamily="18" charset="0"/>
                    <a:cs typeface="Times New Roman" pitchFamily="18" charset="0"/>
                  </a:rPr>
                  <a:t>,</a:t>
                </a:r>
                <a:r>
                  <a:rPr lang="en-GB" altLang="en-US" sz="2400"/>
                  <a:t> it is hard to find </a:t>
                </a:r>
                <a:r>
                  <a:rPr lang="en-GB" altLang="en-US" sz="2400" i="1">
                    <a:solidFill>
                      <a:srgbClr val="006633"/>
                    </a:solidFill>
                    <a:latin typeface="Times New Roman" pitchFamily="18" charset="0"/>
                    <a:cs typeface="Times New Roman" pitchFamily="18" charset="0"/>
                  </a:rPr>
                  <a:t>x</a:t>
                </a:r>
                <a:r>
                  <a:rPr lang="en-GB" altLang="en-US" sz="2400"/>
                  <a:t>, or any </a:t>
                </a:r>
                <a:r>
                  <a:rPr lang="en-GB" altLang="en-US" sz="2400" i="1">
                    <a:solidFill>
                      <a:srgbClr val="006633"/>
                    </a:solidFill>
                    <a:latin typeface="Times New Roman" pitchFamily="18" charset="0"/>
                    <a:cs typeface="Times New Roman" pitchFamily="18" charset="0"/>
                  </a:rPr>
                  <a:t>x' </a:t>
                </a:r>
                <a:r>
                  <a:rPr lang="en-GB" altLang="en-US" sz="2400" err="1"/>
                  <a:t>s.t.</a:t>
                </a:r>
                <a:r>
                  <a:rPr lang="en-GB" altLang="en-US" sz="2400" i="1"/>
                  <a:t> </a:t>
                </a:r>
                <a:r>
                  <a:rPr lang="en-GB" altLang="en-US" sz="2400" i="1">
                    <a:solidFill>
                      <a:srgbClr val="006633"/>
                    </a:solidFill>
                    <a:latin typeface="Times New Roman" pitchFamily="18" charset="0"/>
                    <a:cs typeface="Times New Roman" pitchFamily="18" charset="0"/>
                  </a:rPr>
                  <a:t>h(x')=h(x)</a:t>
                </a:r>
                <a:endParaRPr lang="en-GB" altLang="en-US" sz="2400" kern="0">
                  <a:solidFill>
                    <a:srgbClr val="0000FF"/>
                  </a:solidFill>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36142" y="3123013"/>
                <a:ext cx="8432894" cy="2954271"/>
              </a:xfrm>
              <a:prstGeom prst="rect">
                <a:avLst/>
              </a:prstGeom>
              <a:blipFill>
                <a:blip r:embed="rId5"/>
                <a:stretch>
                  <a:fillRect t="-1237" b="-268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7772400" cy="7953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b="1" kern="0">
                <a:solidFill>
                  <a:srgbClr val="FF00FF"/>
                </a:solidFill>
              </a:rPr>
              <a:t>Proof-of-Work (</a:t>
            </a:r>
            <a:r>
              <a:rPr lang="en-GB" altLang="en-US" sz="4400" b="1" kern="0" err="1">
                <a:solidFill>
                  <a:srgbClr val="FF00FF"/>
                </a:solidFill>
              </a:rPr>
              <a:t>PoW</a:t>
            </a:r>
            <a:r>
              <a:rPr lang="en-GB" altLang="en-US" sz="4400" b="1" kern="0">
                <a:solidFill>
                  <a:srgbClr val="FF00FF"/>
                </a:solidFill>
              </a:rPr>
              <a:t>) Hash</a:t>
            </a:r>
          </a:p>
        </p:txBody>
      </p:sp>
      <mc:AlternateContent xmlns:mc="http://schemas.openxmlformats.org/markup-compatibility/2006" xmlns:a14="http://schemas.microsoft.com/office/drawing/2010/main">
        <mc:Choice Requires="a14">
          <p:sp>
            <p:nvSpPr>
              <p:cNvPr id="13" name="TextBox 12"/>
              <p:cNvSpPr txBox="1"/>
              <p:nvPr/>
            </p:nvSpPr>
            <p:spPr>
              <a:xfrm>
                <a:off x="3111948" y="1735560"/>
                <a:ext cx="811632"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111948" y="1735560"/>
                <a:ext cx="811632" cy="369332"/>
              </a:xfrm>
              <a:prstGeom prst="rect">
                <a:avLst/>
              </a:prstGeom>
              <a:blipFill>
                <a:blip r:embed="rId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43251" y="964444"/>
                <a:ext cx="2108269" cy="923330"/>
              </a:xfrm>
              <a:prstGeom prst="rect">
                <a:avLst/>
              </a:prstGeom>
              <a:noFill/>
            </p:spPr>
            <p:txBody>
              <a:bodyPr wrap="none" rtlCol="0">
                <a:spAutoFit/>
              </a:bodyPr>
              <a:lstStyle/>
              <a:p>
                <a:r>
                  <a:rPr lang="en-US"/>
                  <a:t>Adversary must try</a:t>
                </a:r>
              </a:p>
              <a:p>
                <a:r>
                  <a:rPr lang="en-US"/>
                  <a:t> about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𝑚</m:t>
                        </m:r>
                      </m:sup>
                    </m:sSup>
                  </m:oMath>
                </a14:m>
                <a:r>
                  <a:rPr lang="en-US"/>
                  <a:t> hashes </a:t>
                </a:r>
              </a:p>
              <a:p>
                <a:r>
                  <a:rPr lang="en-US"/>
                  <a:t>to find such </a:t>
                </a:r>
                <a14:m>
                  <m:oMath xmlns:m="http://schemas.openxmlformats.org/officeDocument/2006/math">
                    <m:r>
                      <a:rPr lang="en-US" i="1" dirty="0" smtClean="0">
                        <a:latin typeface="Cambria Math" panose="02040503050406030204" pitchFamily="18" charset="0"/>
                      </a:rPr>
                      <m:t>𝑥</m:t>
                    </m:r>
                  </m:oMath>
                </a14:m>
                <a:endParaRPr lang="en-US"/>
              </a:p>
            </p:txBody>
          </p:sp>
        </mc:Choice>
        <mc:Fallback xmlns="">
          <p:sp>
            <p:nvSpPr>
              <p:cNvPr id="18" name="TextBox 17"/>
              <p:cNvSpPr txBox="1">
                <a:spLocks noRot="1" noChangeAspect="1" noMove="1" noResize="1" noEditPoints="1" noAdjustHandles="1" noChangeArrowheads="1" noChangeShapeType="1" noTextEdit="1"/>
              </p:cNvSpPr>
              <p:nvPr/>
            </p:nvSpPr>
            <p:spPr>
              <a:xfrm>
                <a:off x="4543251" y="964444"/>
                <a:ext cx="2108269" cy="923330"/>
              </a:xfrm>
              <a:prstGeom prst="rect">
                <a:avLst/>
              </a:prstGeom>
              <a:blipFill>
                <a:blip r:embed="rId7"/>
                <a:stretch>
                  <a:fillRect l="-2312" t="-3289" r="-2023" b="-9211"/>
                </a:stretch>
              </a:blipFill>
            </p:spPr>
            <p:txBody>
              <a:bodyPr/>
              <a:lstStyle/>
              <a:p>
                <a:r>
                  <a:rPr lang="en-US">
                    <a:noFill/>
                  </a:rPr>
                  <a:t> </a:t>
                </a:r>
              </a:p>
            </p:txBody>
          </p:sp>
        </mc:Fallback>
      </mc:AlternateContent>
      <p:sp>
        <p:nvSpPr>
          <p:cNvPr id="19" name="Right Arrow 18"/>
          <p:cNvSpPr/>
          <p:nvPr/>
        </p:nvSpPr>
        <p:spPr bwMode="auto">
          <a:xfrm flipH="1">
            <a:off x="4761122" y="2365754"/>
            <a:ext cx="1344706" cy="56587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Hard</a:t>
            </a:r>
          </a:p>
        </p:txBody>
      </p:sp>
      <p:sp>
        <p:nvSpPr>
          <p:cNvPr id="20" name="Rounded Rectangle 19"/>
          <p:cNvSpPr/>
          <p:nvPr/>
        </p:nvSpPr>
        <p:spPr bwMode="auto">
          <a:xfrm>
            <a:off x="702192" y="1782390"/>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21" name="Down Arrow 20"/>
          <p:cNvSpPr/>
          <p:nvPr/>
        </p:nvSpPr>
        <p:spPr bwMode="auto">
          <a:xfrm>
            <a:off x="1177322" y="2209524"/>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2" name="Rectangle 21"/>
              <p:cNvSpPr/>
              <p:nvPr/>
            </p:nvSpPr>
            <p:spPr bwMode="auto">
              <a:xfrm>
                <a:off x="457199" y="2410787"/>
                <a:ext cx="1697089" cy="670574"/>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 xmlns:m="http://schemas.openxmlformats.org/officeDocument/2006/math">
                    <m:r>
                      <a:rPr lang="en-GB" altLang="en-US" sz="2000" i="1" kern="0" dirty="0" smtClean="0">
                        <a:latin typeface="Cambria Math" panose="02040503050406030204" pitchFamily="18" charset="0"/>
                        <a:cs typeface="Times New Roman" pitchFamily="18" charset="0"/>
                      </a:rPr>
                      <m:t>𝑥</m:t>
                    </m:r>
                  </m:oMath>
                </a14:m>
                <a:r>
                  <a:rPr lang="en-GB" altLang="en-US" sz="2000" kern="0"/>
                  <a:t> </a:t>
                </a:r>
                <a:r>
                  <a:rPr lang="en-GB" altLang="en-US" sz="2000" kern="0" err="1"/>
                  <a:t>s.t.</a:t>
                </a:r>
                <a:r>
                  <a:rPr lang="en-GB" altLang="en-US" sz="2000" kern="0"/>
                  <a:t> </a:t>
                </a:r>
                <a14:m>
                  <m:oMath xmlns:m="http://schemas.openxmlformats.org/officeDocument/2006/math">
                    <m:r>
                      <a:rPr lang="en-US" altLang="en-US" b="0" i="1" kern="0" smtClean="0">
                        <a:latin typeface="Cambria Math" panose="02040503050406030204" pitchFamily="18" charset="0"/>
                      </a:rPr>
                      <m:t>h</m:t>
                    </m:r>
                    <m:r>
                      <a:rPr lang="en-US" altLang="en-US" b="0" i="1" kern="0" smtClean="0">
                        <a:latin typeface="Cambria Math" panose="02040503050406030204" pitchFamily="18" charset="0"/>
                      </a:rPr>
                      <m:t>(</m:t>
                    </m:r>
                    <m:r>
                      <a:rPr lang="en-US" altLang="en-US" b="0" i="1" kern="0" smtClean="0">
                        <a:latin typeface="Cambria Math" panose="02040503050406030204" pitchFamily="18" charset="0"/>
                      </a:rPr>
                      <m:t>𝑝</m:t>
                    </m:r>
                    <m:r>
                      <a:rPr lang="en-US" altLang="en-US" b="0" i="1" kern="0" smtClean="0">
                        <a:latin typeface="Cambria Math" panose="02040503050406030204" pitchFamily="18" charset="0"/>
                      </a:rPr>
                      <m:t>||</m:t>
                    </m:r>
                    <m:r>
                      <a:rPr lang="en-US" altLang="en-US" b="0" i="1" kern="0" smtClean="0">
                        <a:latin typeface="Cambria Math" panose="02040503050406030204" pitchFamily="18" charset="0"/>
                      </a:rPr>
                      <m:t>𝑥</m:t>
                    </m:r>
                    <m:r>
                      <a:rPr lang="en-US" altLang="en-US" b="0" i="1" kern="0" smtClean="0">
                        <a:latin typeface="Cambria Math" panose="02040503050406030204" pitchFamily="18" charset="0"/>
                      </a:rPr>
                      <m:t>)∈</m:t>
                    </m:r>
                    <m:sSup>
                      <m:sSupPr>
                        <m:ctrlPr>
                          <a:rPr lang="en-US" altLang="en-US" i="1" dirty="0">
                            <a:latin typeface="Cambria Math" panose="02040503050406030204" pitchFamily="18" charset="0"/>
                          </a:rPr>
                        </m:ctrlPr>
                      </m:sSupPr>
                      <m:e>
                        <m:sSup>
                          <m:sSupPr>
                            <m:ctrlPr>
                              <a:rPr lang="en-US" altLang="en-US" i="1" dirty="0">
                                <a:latin typeface="Cambria Math" panose="02040503050406030204" pitchFamily="18" charset="0"/>
                              </a:rPr>
                            </m:ctrlPr>
                          </m:sSupPr>
                          <m:e>
                            <m:d>
                              <m:dPr>
                                <m:begChr m:val="{"/>
                                <m:endChr m:val="}"/>
                                <m:ctrlPr>
                                  <a:rPr lang="en-US" altLang="en-US" i="1" dirty="0">
                                    <a:latin typeface="Cambria Math" panose="02040503050406030204" pitchFamily="18" charset="0"/>
                                  </a:rPr>
                                </m:ctrlPr>
                              </m:dPr>
                              <m:e>
                                <m:r>
                                  <a:rPr lang="en-US" altLang="en-US" i="1" dirty="0">
                                    <a:latin typeface="Cambria Math" panose="02040503050406030204" pitchFamily="18" charset="0"/>
                                  </a:rPr>
                                  <m:t>0</m:t>
                                </m:r>
                                <m:r>
                                  <a:rPr lang="en-US" altLang="en-US" i="1" dirty="0">
                                    <a:latin typeface="Cambria Math" panose="02040503050406030204" pitchFamily="18" charset="0"/>
                                  </a:rPr>
                                  <m:t>,</m:t>
                                </m:r>
                                <m:r>
                                  <a:rPr lang="en-US" altLang="en-US" i="1" dirty="0">
                                    <a:latin typeface="Cambria Math" panose="02040503050406030204" pitchFamily="18" charset="0"/>
                                  </a:rPr>
                                  <m:t>1</m:t>
                                </m:r>
                              </m:e>
                            </m:d>
                          </m:e>
                          <m:sup>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𝑚</m:t>
                            </m:r>
                          </m:sup>
                        </m:sSup>
                        <m:r>
                          <a:rPr lang="en-US" altLang="en-US" i="1" dirty="0">
                            <a:latin typeface="Cambria Math" panose="02040503050406030204" pitchFamily="18" charset="0"/>
                          </a:rPr>
                          <m:t>||</m:t>
                        </m:r>
                        <m:r>
                          <a:rPr lang="en-US" altLang="en-US" i="1" dirty="0">
                            <a:latin typeface="Cambria Math" panose="02040503050406030204" pitchFamily="18" charset="0"/>
                          </a:rPr>
                          <m:t>0</m:t>
                        </m:r>
                      </m:e>
                      <m:sup>
                        <m:r>
                          <a:rPr lang="en-US" altLang="en-US" i="1" dirty="0">
                            <a:latin typeface="Cambria Math" panose="02040503050406030204" pitchFamily="18" charset="0"/>
                          </a:rPr>
                          <m:t>𝑚</m:t>
                        </m:r>
                      </m:sup>
                    </m:sSup>
                  </m:oMath>
                </a14:m>
                <a:endParaRPr lang="en-GB" altLang="en-US" sz="2000" kern="0"/>
              </a:p>
            </p:txBody>
          </p:sp>
        </mc:Choice>
        <mc:Fallback xmlns="">
          <p:sp>
            <p:nvSpPr>
              <p:cNvPr id="22" name="Rectangle 21"/>
              <p:cNvSpPr>
                <a:spLocks noRot="1" noChangeAspect="1" noMove="1" noResize="1" noEditPoints="1" noAdjustHandles="1" noChangeArrowheads="1" noChangeShapeType="1" noTextEdit="1"/>
              </p:cNvSpPr>
              <p:nvPr/>
            </p:nvSpPr>
            <p:spPr bwMode="auto">
              <a:xfrm>
                <a:off x="457199" y="2410787"/>
                <a:ext cx="1697089" cy="670574"/>
              </a:xfrm>
              <a:prstGeom prst="rect">
                <a:avLst/>
              </a:prstGeom>
              <a:blipFill>
                <a:blip r:embed="rId8"/>
                <a:stretch>
                  <a:fillRect t="-25000" b="-2857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bwMode="auto">
              <a:xfrm>
                <a:off x="1030941" y="1099912"/>
                <a:ext cx="600636" cy="439561"/>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en-US" i="1" kern="0" smtClean="0">
                          <a:latin typeface="Cambria Math" panose="02040503050406030204" pitchFamily="18" charset="0"/>
                        </a:rPr>
                        <m:t>𝑝</m:t>
                      </m:r>
                      <m:r>
                        <a:rPr lang="en-US" altLang="en-US" b="0" i="1" kern="0" smtClean="0">
                          <a:latin typeface="Cambria Math" panose="02040503050406030204" pitchFamily="18" charset="0"/>
                        </a:rPr>
                        <m:t>, </m:t>
                      </m:r>
                      <m:r>
                        <a:rPr lang="en-US" altLang="en-US" b="0" i="1" kern="0" smtClean="0">
                          <a:latin typeface="Cambria Math" panose="02040503050406030204" pitchFamily="18" charset="0"/>
                        </a:rPr>
                        <m:t>𝑚</m:t>
                      </m:r>
                    </m:oMath>
                  </m:oMathPara>
                </a14:m>
                <a:endParaRPr lang="en-US">
                  <a:latin typeface="Arial" pitchFamily="34" charset="0"/>
                  <a:cs typeface="Arial" pitchFamily="34" charset="0"/>
                </a:endParaRPr>
              </a:p>
            </p:txBody>
          </p:sp>
        </mc:Choice>
        <mc:Fallback xmlns="">
          <p:sp>
            <p:nvSpPr>
              <p:cNvPr id="23" name="Rectangle 22"/>
              <p:cNvSpPr>
                <a:spLocks noRot="1" noChangeAspect="1" noMove="1" noResize="1" noEditPoints="1" noAdjustHandles="1" noChangeArrowheads="1" noChangeShapeType="1" noTextEdit="1"/>
              </p:cNvSpPr>
              <p:nvPr/>
            </p:nvSpPr>
            <p:spPr bwMode="auto">
              <a:xfrm>
                <a:off x="1030941" y="1099912"/>
                <a:ext cx="600636" cy="439561"/>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24" name="Down Arrow 23"/>
          <p:cNvSpPr/>
          <p:nvPr/>
        </p:nvSpPr>
        <p:spPr bwMode="auto">
          <a:xfrm>
            <a:off x="1177322" y="1599908"/>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Oval 2"/>
              <p:cNvSpPr/>
              <p:nvPr/>
            </p:nvSpPr>
            <p:spPr bwMode="auto">
              <a:xfrm>
                <a:off x="6490158" y="1742826"/>
                <a:ext cx="1219489" cy="896563"/>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14:m>
                  <m:oMath xmlns:m="http://schemas.openxmlformats.org/officeDocument/2006/math">
                    <m:sSup>
                      <m:sSupPr>
                        <m:ctrlPr>
                          <a:rPr lang="en-US" i="1" dirty="0" smtClean="0">
                            <a:latin typeface="Cambria Math" panose="02040503050406030204" pitchFamily="18" charset="0"/>
                            <a:cs typeface="Arial" pitchFamily="34" charset="0"/>
                          </a:rPr>
                        </m:ctrlPr>
                      </m:sSupPr>
                      <m:e>
                        <m:r>
                          <a:rPr lang="en-US" b="0" i="1" dirty="0" smtClean="0">
                            <a:latin typeface="Cambria Math" panose="02040503050406030204" pitchFamily="18" charset="0"/>
                            <a:cs typeface="Arial" pitchFamily="34" charset="0"/>
                          </a:rPr>
                          <m:t>2</m:t>
                        </m:r>
                      </m:e>
                      <m:sup>
                        <m:r>
                          <a:rPr lang="en-US" b="0" i="1" dirty="0" smtClean="0">
                            <a:latin typeface="Cambria Math" panose="02040503050406030204" pitchFamily="18" charset="0"/>
                            <a:cs typeface="Arial" pitchFamily="34" charset="0"/>
                          </a:rPr>
                          <m:t>𝑛</m:t>
                        </m:r>
                        <m:r>
                          <a:rPr lang="en-US" b="0" i="1" dirty="0" smtClean="0">
                            <a:latin typeface="Cambria Math" panose="02040503050406030204" pitchFamily="18" charset="0"/>
                            <a:cs typeface="Arial" pitchFamily="34" charset="0"/>
                          </a:rPr>
                          <m:t>−</m:t>
                        </m:r>
                        <m:r>
                          <a:rPr lang="en-US" b="0" i="1" dirty="0" smtClean="0">
                            <a:latin typeface="Cambria Math" panose="02040503050406030204" pitchFamily="18" charset="0"/>
                            <a:cs typeface="Arial" pitchFamily="34" charset="0"/>
                          </a:rPr>
                          <m:t>𝑚</m:t>
                        </m:r>
                      </m:sup>
                    </m:sSup>
                  </m:oMath>
                </a14:m>
                <a:r>
                  <a:rPr lang="en-US">
                    <a:latin typeface="Arial" pitchFamily="34" charset="0"/>
                    <a:cs typeface="Arial" pitchFamily="34" charset="0"/>
                  </a:rPr>
                  <a:t> values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 name="Oval 2"/>
              <p:cNvSpPr>
                <a:spLocks noRot="1" noChangeAspect="1" noMove="1" noResize="1" noEditPoints="1" noAdjustHandles="1" noChangeArrowheads="1" noChangeShapeType="1" noTextEdit="1"/>
              </p:cNvSpPr>
              <p:nvPr/>
            </p:nvSpPr>
            <p:spPr bwMode="auto">
              <a:xfrm>
                <a:off x="6490158" y="1742826"/>
                <a:ext cx="1219489" cy="896563"/>
              </a:xfrm>
              <a:prstGeom prst="ellipse">
                <a:avLst/>
              </a:prstGeom>
              <a:blipFill>
                <a:blip r:embed="rId10"/>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16" name="Straight Arrow Connector 15"/>
          <p:cNvCxnSpPr/>
          <p:nvPr/>
        </p:nvCxnSpPr>
        <p:spPr bwMode="auto">
          <a:xfrm>
            <a:off x="3774143" y="1936376"/>
            <a:ext cx="2877377" cy="2731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173986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Using crypto-hash… in </a:t>
            </a:r>
            <a:r>
              <a:rPr lang="en-US" b="1" err="1"/>
              <a:t>BitCoin</a:t>
            </a:r>
            <a:r>
              <a:rPr lang="en-US"/>
              <a:t>?</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23069" y="1057275"/>
                <a:ext cx="8229600" cy="4981575"/>
              </a:xfrm>
            </p:spPr>
            <p:txBody>
              <a:bodyPr/>
              <a:lstStyle/>
              <a:p>
                <a:r>
                  <a:rPr lang="en-US" sz="2800"/>
                  <a:t>Most well known blockchain cryptocurrency</a:t>
                </a:r>
              </a:p>
              <a:p>
                <a:pPr lvl="1"/>
                <a:r>
                  <a:rPr lang="en-US" sz="2400"/>
                  <a:t>Simplified for this presentation</a:t>
                </a:r>
              </a:p>
              <a:p>
                <a:r>
                  <a:rPr lang="en-US" sz="2800"/>
                  <a:t>Payment: transfer of ownership of a coin</a:t>
                </a:r>
              </a:p>
              <a:p>
                <a:pPr lvl="1"/>
                <a:r>
                  <a:rPr lang="en-US" sz="2400"/>
                  <a:t>Coin and ownership established by </a:t>
                </a:r>
                <a:r>
                  <a:rPr lang="en-US" sz="2400" b="1"/>
                  <a:t>public ledger</a:t>
                </a:r>
                <a:endParaRPr lang="en-US" sz="2400"/>
              </a:p>
              <a:p>
                <a:pPr lvl="1"/>
                <a:r>
                  <a:rPr lang="en-US" sz="2400"/>
                  <a:t>Owner identified (from ledger) using </a:t>
                </a:r>
                <a:r>
                  <a:rPr lang="en-US" sz="2400" b="1"/>
                  <a:t>public key</a:t>
                </a:r>
                <a:endParaRPr lang="en-US" sz="2400"/>
              </a:p>
              <a:p>
                <a:pPr lvl="1"/>
                <a:r>
                  <a:rPr lang="en-US" sz="2400"/>
                  <a:t>Alice pays a coin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m:t>
                    </m:r>
                  </m:oMath>
                </a14:m>
                <a:r>
                  <a:rPr lang="en-US" sz="2400"/>
                  <a:t>to Bob by adding to ledger:</a:t>
                </a:r>
                <a:br>
                  <a:rPr lang="en-US" sz="2400"/>
                </a:br>
                <a:r>
                  <a:rPr lang="en-US" sz="2400"/>
                  <a:t>(</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𝑣</m:t>
                        </m:r>
                      </m:e>
                      <m:sub>
                        <m:r>
                          <a:rPr lang="en-US" sz="2400" b="0" i="1" dirty="0" smtClean="0">
                            <a:latin typeface="Cambria Math" panose="02040503050406030204" pitchFamily="18" charset="0"/>
                          </a:rPr>
                          <m:t>𝐵𝑜𝑏</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𝜎</m:t>
                    </m:r>
                    <m:r>
                      <a:rPr lang="en-US" sz="2400" b="0" i="1" dirty="0" smtClean="0">
                        <a:latin typeface="Cambria Math" panose="02040503050406030204" pitchFamily="18" charset="0"/>
                        <a:ea typeface="Cambria Math" panose="02040503050406030204" pitchFamily="18" charset="0"/>
                      </a:rPr>
                      <m:t>)</m:t>
                    </m:r>
                  </m:oMath>
                </a14:m>
                <a:r>
                  <a:rPr lang="en-US" sz="2400"/>
                  <a:t> where </a:t>
                </a:r>
                <a14:m>
                  <m:oMath xmlns:m="http://schemas.openxmlformats.org/officeDocument/2006/math">
                    <m:r>
                      <a:rPr lang="en-US" sz="2400" i="1" dirty="0">
                        <a:latin typeface="Cambria Math" panose="02040503050406030204" pitchFamily="18" charset="0"/>
                        <a:ea typeface="Cambria Math" panose="02040503050406030204" pitchFamily="18" charset="0"/>
                      </a:rPr>
                      <m:t>𝜎</m:t>
                    </m:r>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𝑆𝑖𝑔𝑛</m:t>
                        </m:r>
                      </m:e>
                      <m:sub>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𝑠</m:t>
                            </m:r>
                          </m:e>
                          <m:sub>
                            <m:r>
                              <a:rPr lang="en-US" sz="2400" b="0" i="1" dirty="0" smtClean="0">
                                <a:latin typeface="Cambria Math" panose="02040503050406030204" pitchFamily="18" charset="0"/>
                                <a:ea typeface="Cambria Math" panose="02040503050406030204" pitchFamily="18" charset="0"/>
                              </a:rPr>
                              <m:t>𝐴𝑙𝑖𝑐𝑒</m:t>
                            </m:r>
                          </m:sub>
                        </m:sSub>
                      </m:sub>
                    </m:sSub>
                    <m:d>
                      <m:dPr>
                        <m:ctrlPr>
                          <a:rPr lang="en-US" sz="2400" b="0" i="1" dirty="0" smtClean="0">
                            <a:latin typeface="Cambria Math" panose="02040503050406030204" pitchFamily="18" charset="0"/>
                            <a:ea typeface="Cambria Math" panose="02040503050406030204" pitchFamily="18" charset="0"/>
                          </a:rPr>
                        </m:ctrlPr>
                      </m:dPr>
                      <m:e>
                        <m:r>
                          <a:rPr lang="en-US" sz="2400" b="0" i="1" dirty="0" smtClean="0">
                            <a:latin typeface="Cambria Math" panose="02040503050406030204" pitchFamily="18" charset="0"/>
                            <a:ea typeface="Cambria Math" panose="02040503050406030204" pitchFamily="18" charset="0"/>
                          </a:rPr>
                          <m:t>𝑥</m:t>
                        </m:r>
                        <m:r>
                          <a:rPr lang="en-US"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𝐵𝑜𝑏</m:t>
                            </m:r>
                          </m:sub>
                        </m:sSub>
                      </m:e>
                    </m:d>
                  </m:oMath>
                </a14:m>
                <a:endParaRPr lang="en-US" sz="2400"/>
              </a:p>
              <a:p>
                <a:pPr lvl="2"/>
                <a:r>
                  <a:rPr lang="en-US" sz="2000"/>
                  <a:t>I, the owner of coin </a:t>
                </a:r>
                <a14:m>
                  <m:oMath xmlns:m="http://schemas.openxmlformats.org/officeDocument/2006/math">
                    <m:r>
                      <a:rPr lang="en-US" sz="2000" i="1" dirty="0" smtClean="0">
                        <a:latin typeface="Cambria Math" panose="02040503050406030204" pitchFamily="18" charset="0"/>
                      </a:rPr>
                      <m:t>𝑥</m:t>
                    </m:r>
                  </m:oMath>
                </a14:m>
                <a:r>
                  <a:rPr lang="en-US" sz="2000"/>
                  <a:t>, transfer ownership to owner of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i="1" dirty="0">
                            <a:latin typeface="Cambria Math" panose="02040503050406030204" pitchFamily="18" charset="0"/>
                          </a:rPr>
                          <m:t>𝐵𝑜𝑏</m:t>
                        </m:r>
                      </m:sub>
                    </m:sSub>
                  </m:oMath>
                </a14:m>
                <a:r>
                  <a:rPr lang="en-US" sz="2000"/>
                  <a:t> </a:t>
                </a:r>
              </a:p>
              <a:p>
                <a:pPr lvl="2"/>
                <a:r>
                  <a:rPr lang="en-US" sz="2000"/>
                  <a:t>Payment valid only if till this, ledger identified owner as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b="0" i="1" dirty="0" smtClean="0">
                            <a:latin typeface="Cambria Math" panose="02040503050406030204" pitchFamily="18" charset="0"/>
                          </a:rPr>
                          <m:t>𝐴𝑙𝑖𝑐𝑒</m:t>
                        </m:r>
                      </m:sub>
                    </m:sSub>
                  </m:oMath>
                </a14:m>
                <a:endParaRPr lang="en-US" sz="2000"/>
              </a:p>
              <a:p>
                <a:pPr lvl="2"/>
                <a:r>
                  <a:rPr lang="en-US" sz="2000"/>
                  <a:t>Payment effective only if it is entered into the ledger</a:t>
                </a:r>
              </a:p>
              <a:p>
                <a:pPr lvl="1"/>
                <a:r>
                  <a:rPr lang="en-US" sz="2400"/>
                  <a:t>Ledger is kept as blockchain – everyone can validate</a:t>
                </a:r>
              </a:p>
              <a:p>
                <a:r>
                  <a:rPr lang="en-US" sz="2800"/>
                  <a:t>What are the coins? How is ledger agreed on?</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23069" y="1057275"/>
                <a:ext cx="8229600" cy="4981575"/>
              </a:xfrm>
              <a:blipFill>
                <a:blip r:embed="rId2"/>
                <a:stretch>
                  <a:fillRect l="-444" t="-1222" b="-8435"/>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B97A66FA-166B-454F-AF3E-C6BD5A86277D}" type="datetime1">
              <a:rPr lang="en-US" smtClean="0"/>
              <a:pPr>
                <a:defRPr/>
              </a:pPr>
              <a:t>2/11/2020</a:t>
            </a:fld>
            <a:endParaRPr lang="en-US" altLang="en-US"/>
          </a:p>
        </p:txBody>
      </p:sp>
      <p:sp>
        <p:nvSpPr>
          <p:cNvPr id="3" name="Slide Number Placeholder 2"/>
          <p:cNvSpPr>
            <a:spLocks noGrp="1"/>
          </p:cNvSpPr>
          <p:nvPr>
            <p:ph type="sldNum" sz="quarter" idx="12"/>
          </p:nvPr>
        </p:nvSpPr>
        <p:spPr/>
        <p:txBody>
          <a:bodyPr/>
          <a:lstStyle/>
          <a:p>
            <a:pPr>
              <a:defRPr/>
            </a:pPr>
            <a:fld id="{82DA6FC6-FE3D-4F44-AA45-B28E60E0E1EC}" type="slidenum">
              <a:rPr lang="he-IL" altLang="en-US" smtClean="0"/>
              <a:pPr>
                <a:defRPr/>
              </a:pPr>
              <a:t>56</a:t>
            </a:fld>
            <a:endParaRPr lang="en-US" altLang="en-US"/>
          </a:p>
        </p:txBody>
      </p:sp>
    </p:spTree>
    <p:extLst>
      <p:ext uri="{BB962C8B-B14F-4D97-AF65-F5344CB8AC3E}">
        <p14:creationId xmlns:p14="http://schemas.microsoft.com/office/powerpoint/2010/main" val="415376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BitCoin</a:t>
            </a:r>
            <a:r>
              <a:rPr lang="en-US"/>
              <a:t>: Ledger, Coins, Mining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3069" y="1002926"/>
                <a:ext cx="8229600" cy="4981575"/>
              </a:xfrm>
            </p:spPr>
            <p:txBody>
              <a:bodyPr/>
              <a:lstStyle/>
              <a:p>
                <a:r>
                  <a:rPr lang="en-US" sz="2400"/>
                  <a:t>Ledger is a blockchain</a:t>
                </a:r>
              </a:p>
              <a:p>
                <a:pPr lvl="1"/>
                <a:r>
                  <a:rPr lang="en-US" sz="2000"/>
                  <a:t>Items in block: payment transactions</a:t>
                </a:r>
              </a:p>
              <a:p>
                <a:pPr lvl="1"/>
                <a:r>
                  <a:rPr lang="en-US" sz="2000">
                    <a:sym typeface="Wingdings" panose="05000000000000000000" pitchFamily="2" charset="2"/>
                  </a:rPr>
                  <a:t>Everyone can validate payments occurred </a:t>
                </a:r>
              </a:p>
              <a:p>
                <a:pPr lvl="1"/>
                <a:r>
                  <a:rPr lang="en-US" sz="2000">
                    <a:sym typeface="Wingdings" panose="05000000000000000000" pitchFamily="2" charset="2"/>
                  </a:rPr>
                  <a:t>And trace ownership of every coin</a:t>
                </a:r>
              </a:p>
              <a:p>
                <a:r>
                  <a:rPr lang="en-US" sz="2400">
                    <a:sym typeface="Wingdings" panose="05000000000000000000" pitchFamily="2" charset="2"/>
                  </a:rPr>
                  <a:t>Blocks are appended by </a:t>
                </a:r>
                <a:r>
                  <a:rPr lang="en-US" sz="2400" b="1">
                    <a:sym typeface="Wingdings" panose="05000000000000000000" pitchFamily="2" charset="2"/>
                  </a:rPr>
                  <a:t>mining a new coin</a:t>
                </a:r>
              </a:p>
              <a:p>
                <a:pPr lvl="1"/>
                <a:r>
                  <a:rPr lang="en-US" sz="2000"/>
                  <a:t>Democratic: everyone may mine coins, append block!</a:t>
                </a:r>
              </a:p>
              <a:p>
                <a:pPr lvl="1"/>
                <a:r>
                  <a:rPr lang="en-US" sz="2000"/>
                  <a:t>Only… must solve Proof-of-Work: </a:t>
                </a:r>
                <a14:m>
                  <m:oMath xmlns:m="http://schemas.openxmlformats.org/officeDocument/2006/math">
                    <m:r>
                      <a:rPr lang="en-US" sz="2000" i="1" dirty="0" smtClean="0">
                        <a:latin typeface="Cambria Math" panose="02040503050406030204" pitchFamily="18" charset="0"/>
                      </a:rPr>
                      <m:t>𝑚</m:t>
                    </m:r>
                  </m:oMath>
                </a14:m>
                <a:r>
                  <a:rPr lang="en-US" sz="2000"/>
                  <a:t> Least-significant-bits of each block-hash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𝛿</m:t>
                        </m:r>
                      </m:e>
                      <m:sub>
                        <m:r>
                          <a:rPr lang="en-US" sz="2000" b="0" i="1" smtClean="0">
                            <a:solidFill>
                              <a:srgbClr val="000000"/>
                            </a:solidFill>
                            <a:latin typeface="Cambria Math" panose="02040503050406030204" pitchFamily="18" charset="0"/>
                            <a:ea typeface="Cambria Math" panose="02040503050406030204" pitchFamily="18" charset="0"/>
                          </a:rPr>
                          <m:t>1</m:t>
                        </m:r>
                      </m:sub>
                    </m:sSub>
                  </m:oMath>
                </a14:m>
                <a:r>
                  <a:rPr lang="en-US" sz="2000"/>
                  <a:t>,</a:t>
                </a:r>
                <a:r>
                  <a:rPr lang="en-US" sz="2000">
                    <a:solidFill>
                      <a:srgbClr val="000000"/>
                    </a:solidFill>
                    <a:ea typeface="Cambria Math" panose="02040503050406030204" pitchFamily="18" charset="0"/>
                  </a:rPr>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𝛿</m:t>
                        </m:r>
                      </m:e>
                      <m:sub>
                        <m:r>
                          <a:rPr lang="en-US" sz="2000" b="0" i="1" smtClean="0">
                            <a:solidFill>
                              <a:srgbClr val="000000"/>
                            </a:solidFill>
                            <a:latin typeface="Cambria Math" panose="02040503050406030204" pitchFamily="18" charset="0"/>
                            <a:ea typeface="Cambria Math" panose="02040503050406030204" pitchFamily="18" charset="0"/>
                          </a:rPr>
                          <m:t>2</m:t>
                        </m:r>
                      </m:sub>
                    </m:sSub>
                  </m:oMath>
                </a14:m>
                <a:r>
                  <a:rPr lang="en-US" sz="2000"/>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𝛿</m:t>
                        </m:r>
                      </m:e>
                      <m:sub>
                        <m:r>
                          <a:rPr lang="en-US" sz="2000" i="1">
                            <a:solidFill>
                              <a:srgbClr val="000000"/>
                            </a:solidFill>
                            <a:latin typeface="Cambria Math" panose="02040503050406030204" pitchFamily="18" charset="0"/>
                            <a:ea typeface="Cambria Math" panose="02040503050406030204" pitchFamily="18" charset="0"/>
                          </a:rPr>
                          <m:t>3</m:t>
                        </m:r>
                      </m:sub>
                    </m:sSub>
                  </m:oMath>
                </a14:m>
                <a:r>
                  <a:rPr lang="en-US" sz="2000"/>
                  <a:t>) must be zero !</a:t>
                </a:r>
                <a:br>
                  <a:rPr lang="en-US" sz="2400"/>
                </a:br>
                <a:endParaRPr lang="en-US" sz="2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3069" y="1002926"/>
                <a:ext cx="8229600" cy="4981575"/>
              </a:xfrm>
              <a:blipFill>
                <a:blip r:embed="rId2"/>
                <a:stretch>
                  <a:fillRect l="-296" t="-857" r="-140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57</a:t>
            </a:fld>
            <a:endParaRPr lang="en-US" altLang="en-US"/>
          </a:p>
        </p:txBody>
      </p:sp>
      <mc:AlternateContent xmlns:mc="http://schemas.openxmlformats.org/markup-compatibility/2006" xmlns:a14="http://schemas.microsoft.com/office/drawing/2010/main">
        <mc:Choice Requires="a14">
          <p:sp>
            <p:nvSpPr>
              <p:cNvPr id="6" name="Rectangle 5"/>
              <p:cNvSpPr/>
              <p:nvPr/>
            </p:nvSpPr>
            <p:spPr bwMode="auto">
              <a:xfrm>
                <a:off x="394611" y="4182083"/>
                <a:ext cx="2392569" cy="402919"/>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1</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bwMode="auto">
              <a:xfrm>
                <a:off x="394611" y="4182083"/>
                <a:ext cx="2392569" cy="402919"/>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bwMode="auto">
              <a:xfrm>
                <a:off x="3146105" y="4197068"/>
                <a:ext cx="2398241" cy="40011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𝐵</m:t>
                          </m:r>
                        </m:e>
                        <m:sub>
                          <m:r>
                            <a:rPr lang="en-US" i="1">
                              <a:solidFill>
                                <a:srgbClr val="000000"/>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ea typeface="Cambria Math" panose="02040503050406030204" pitchFamily="18" charset="0"/>
                            </a:rPr>
                          </m:ctrlPr>
                        </m:dPr>
                        <m:e>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i="1">
                                  <a:solidFill>
                                    <a:srgbClr val="000000"/>
                                  </a:solidFill>
                                  <a:latin typeface="Cambria Math" panose="02040503050406030204" pitchFamily="18" charset="0"/>
                                  <a:ea typeface="Cambria Math" panose="02040503050406030204" pitchFamily="18" charset="0"/>
                                </a:rPr>
                                <m:t>2</m:t>
                              </m:r>
                            </m:sub>
                            <m:sup>
                              <m:r>
                                <a:rPr lang="en-US" i="1">
                                  <a:solidFill>
                                    <a:srgbClr val="000000"/>
                                  </a:solidFill>
                                  <a:latin typeface="Cambria Math" panose="02040503050406030204" pitchFamily="18" charset="0"/>
                                  <a:ea typeface="Cambria Math" panose="02040503050406030204" pitchFamily="18" charset="0"/>
                                </a:rPr>
                                <m:t>1</m:t>
                              </m:r>
                            </m:sup>
                          </m:sSubSup>
                          <m:r>
                            <a:rPr lang="en-US"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i="1">
                                  <a:solidFill>
                                    <a:srgbClr val="000000"/>
                                  </a:solidFill>
                                  <a:latin typeface="Cambria Math" panose="02040503050406030204" pitchFamily="18" charset="0"/>
                                  <a:ea typeface="Cambria Math" panose="02040503050406030204" pitchFamily="18" charset="0"/>
                                </a:rPr>
                                <m:t>2</m:t>
                              </m:r>
                            </m:sub>
                            <m:sup>
                              <m:r>
                                <a:rPr lang="en-US" i="1">
                                  <a:solidFill>
                                    <a:srgbClr val="000000"/>
                                  </a:solidFill>
                                  <a:latin typeface="Cambria Math" panose="02040503050406030204" pitchFamily="18" charset="0"/>
                                  <a:ea typeface="Cambria Math" panose="02040503050406030204" pitchFamily="18" charset="0"/>
                                </a:rPr>
                                <m:t>2</m:t>
                              </m:r>
                            </m:sup>
                          </m:sSubSup>
                          <m:r>
                            <a:rPr lang="en-US" i="1">
                              <a:solidFill>
                                <a:srgbClr val="000000"/>
                              </a:solidFill>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3146105" y="4197068"/>
                <a:ext cx="2398241" cy="400118"/>
              </a:xfrm>
              <a:prstGeom prst="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 name="Trapezoid 7"/>
          <p:cNvSpPr/>
          <p:nvPr/>
        </p:nvSpPr>
        <p:spPr bwMode="auto">
          <a:xfrm flipH="1" flipV="1">
            <a:off x="388938" y="4573610"/>
            <a:ext cx="2398241" cy="415979"/>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flipH="1">
                <a:off x="1284919" y="4573610"/>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 name="TextBox 8"/>
              <p:cNvSpPr txBox="1">
                <a:spLocks noRot="1" noChangeAspect="1" noMove="1" noResize="1" noEditPoints="1" noAdjustHandles="1" noChangeArrowheads="1" noChangeShapeType="1" noTextEdit="1"/>
              </p:cNvSpPr>
              <p:nvPr/>
            </p:nvSpPr>
            <p:spPr>
              <a:xfrm flipH="1">
                <a:off x="1284919" y="4573610"/>
                <a:ext cx="67136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bwMode="auto">
              <a:xfrm>
                <a:off x="1189790" y="4997145"/>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bwMode="auto">
              <a:xfrm>
                <a:off x="1189790" y="4997145"/>
                <a:ext cx="766489" cy="404492"/>
              </a:xfrm>
              <a:prstGeom prst="rect">
                <a:avLst/>
              </a:prstGeom>
              <a:blipFill>
                <a:blip r:embed="rId6"/>
                <a:stretch>
                  <a:fillRect r="-781"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1" name="Trapezoid 10"/>
          <p:cNvSpPr/>
          <p:nvPr/>
        </p:nvSpPr>
        <p:spPr bwMode="auto">
          <a:xfrm rot="16200000" flipH="1" flipV="1">
            <a:off x="4756185" y="5594968"/>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4986687" y="5555120"/>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4986687" y="5555120"/>
                <a:ext cx="446404" cy="461665"/>
              </a:xfrm>
              <a:prstGeom prst="rect">
                <a:avLst/>
              </a:prstGeom>
              <a:blipFill>
                <a:blip r:embed="rId7"/>
                <a:stretch>
                  <a:fillRect/>
                </a:stretch>
              </a:blipFill>
            </p:spPr>
            <p:txBody>
              <a:bodyPr/>
              <a:lstStyle/>
              <a:p>
                <a:r>
                  <a:rPr lang="en-US">
                    <a:noFill/>
                  </a:rPr>
                  <a:t> </a:t>
                </a:r>
              </a:p>
            </p:txBody>
          </p:sp>
        </mc:Fallback>
      </mc:AlternateContent>
      <p:sp>
        <p:nvSpPr>
          <p:cNvPr id="13" name="Trapezoid 12"/>
          <p:cNvSpPr/>
          <p:nvPr/>
        </p:nvSpPr>
        <p:spPr bwMode="auto">
          <a:xfrm flipH="1" flipV="1">
            <a:off x="3146106" y="4597186"/>
            <a:ext cx="2398241" cy="415979"/>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flipH="1">
                <a:off x="4042087" y="4597186"/>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14" name="TextBox 13"/>
              <p:cNvSpPr txBox="1">
                <a:spLocks noRot="1" noChangeAspect="1" noMove="1" noResize="1" noEditPoints="1" noAdjustHandles="1" noChangeArrowheads="1" noChangeShapeType="1" noTextEdit="1"/>
              </p:cNvSpPr>
              <p:nvPr/>
            </p:nvSpPr>
            <p:spPr>
              <a:xfrm flipH="1">
                <a:off x="4042087" y="4597186"/>
                <a:ext cx="67136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bwMode="auto">
              <a:xfrm>
                <a:off x="3946958" y="5020721"/>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bwMode="auto">
              <a:xfrm>
                <a:off x="3946958" y="5020721"/>
                <a:ext cx="766489" cy="404492"/>
              </a:xfrm>
              <a:prstGeom prst="rect">
                <a:avLst/>
              </a:prstGeom>
              <a:blipFill>
                <a:blip r:embed="rId8"/>
                <a:stretch>
                  <a:fillRect r="-781"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bwMode="auto">
              <a:xfrm>
                <a:off x="5903271" y="4220340"/>
                <a:ext cx="2398241" cy="40011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𝐵</m:t>
                          </m:r>
                        </m:e>
                        <m:sub>
                          <m:r>
                            <a:rPr lang="en-US" b="0" i="1" smtClean="0">
                              <a:solidFill>
                                <a:srgbClr val="000000"/>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ea typeface="Cambria Math" panose="02040503050406030204" pitchFamily="18" charset="0"/>
                            </a:rPr>
                          </m:ctrlPr>
                        </m:dPr>
                        <m:e>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b="0" i="1" smtClean="0">
                                  <a:solidFill>
                                    <a:srgbClr val="000000"/>
                                  </a:solidFill>
                                  <a:latin typeface="Cambria Math" panose="02040503050406030204" pitchFamily="18" charset="0"/>
                                  <a:ea typeface="Cambria Math" panose="02040503050406030204" pitchFamily="18" charset="0"/>
                                </a:rPr>
                                <m:t>3</m:t>
                              </m:r>
                            </m:sub>
                            <m:sup>
                              <m:r>
                                <a:rPr lang="en-US" i="1">
                                  <a:solidFill>
                                    <a:srgbClr val="000000"/>
                                  </a:solidFill>
                                  <a:latin typeface="Cambria Math" panose="02040503050406030204" pitchFamily="18" charset="0"/>
                                  <a:ea typeface="Cambria Math" panose="02040503050406030204" pitchFamily="18" charset="0"/>
                                </a:rPr>
                                <m:t>1</m:t>
                              </m:r>
                            </m:sup>
                          </m:sSubSup>
                          <m:r>
                            <a:rPr lang="en-US"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b="0" i="1" smtClean="0">
                                  <a:solidFill>
                                    <a:srgbClr val="000000"/>
                                  </a:solidFill>
                                  <a:latin typeface="Cambria Math" panose="02040503050406030204" pitchFamily="18" charset="0"/>
                                  <a:ea typeface="Cambria Math" panose="02040503050406030204" pitchFamily="18" charset="0"/>
                                </a:rPr>
                                <m:t>3</m:t>
                              </m:r>
                            </m:sub>
                            <m:sup>
                              <m:r>
                                <a:rPr lang="en-US" i="1">
                                  <a:solidFill>
                                    <a:srgbClr val="000000"/>
                                  </a:solidFill>
                                  <a:latin typeface="Cambria Math" panose="02040503050406030204" pitchFamily="18" charset="0"/>
                                  <a:ea typeface="Cambria Math" panose="02040503050406030204" pitchFamily="18" charset="0"/>
                                </a:rPr>
                                <m:t>2</m:t>
                              </m:r>
                            </m:sup>
                          </m:sSubSup>
                          <m:r>
                            <a:rPr lang="en-US" i="1">
                              <a:solidFill>
                                <a:srgbClr val="000000"/>
                              </a:solidFill>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bwMode="auto">
              <a:xfrm>
                <a:off x="5903271" y="4220340"/>
                <a:ext cx="2398241" cy="400118"/>
              </a:xfrm>
              <a:prstGeom prst="rect">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7" name="Trapezoid 16"/>
          <p:cNvSpPr/>
          <p:nvPr/>
        </p:nvSpPr>
        <p:spPr bwMode="auto">
          <a:xfrm flipH="1" flipV="1">
            <a:off x="5903272" y="4620458"/>
            <a:ext cx="2398241" cy="415979"/>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8" name="TextBox 17"/>
              <p:cNvSpPr txBox="1"/>
              <p:nvPr/>
            </p:nvSpPr>
            <p:spPr>
              <a:xfrm flipH="1">
                <a:off x="6799253" y="4620458"/>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18" name="TextBox 17"/>
              <p:cNvSpPr txBox="1">
                <a:spLocks noRot="1" noChangeAspect="1" noMove="1" noResize="1" noEditPoints="1" noAdjustHandles="1" noChangeArrowheads="1" noChangeShapeType="1" noTextEdit="1"/>
              </p:cNvSpPr>
              <p:nvPr/>
            </p:nvSpPr>
            <p:spPr>
              <a:xfrm flipH="1">
                <a:off x="6799253" y="4620458"/>
                <a:ext cx="67136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bwMode="auto">
              <a:xfrm>
                <a:off x="6715052" y="5026589"/>
                <a:ext cx="766489"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9" name="Rectangle 18"/>
              <p:cNvSpPr>
                <a:spLocks noRot="1" noChangeAspect="1" noMove="1" noResize="1" noEditPoints="1" noAdjustHandles="1" noChangeArrowheads="1" noChangeShapeType="1" noTextEdit="1"/>
              </p:cNvSpPr>
              <p:nvPr/>
            </p:nvSpPr>
            <p:spPr bwMode="auto">
              <a:xfrm>
                <a:off x="6715052" y="5026589"/>
                <a:ext cx="766489" cy="404492"/>
              </a:xfrm>
              <a:prstGeom prst="rect">
                <a:avLst/>
              </a:prstGeom>
              <a:blipFill>
                <a:blip r:embed="rId11"/>
                <a:stretch>
                  <a:fillRect r="-1575"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20" name="Elbow Connector 19"/>
          <p:cNvCxnSpPr>
            <a:stCxn id="10" idx="2"/>
            <a:endCxn id="11" idx="2"/>
          </p:cNvCxnSpPr>
          <p:nvPr/>
        </p:nvCxnSpPr>
        <p:spPr bwMode="auto">
          <a:xfrm rot="16200000" flipH="1">
            <a:off x="3099831" y="3874840"/>
            <a:ext cx="388297" cy="3441889"/>
          </a:xfrm>
          <a:prstGeom prst="bentConnector2">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15" idx="2"/>
          </p:cNvCxnSpPr>
          <p:nvPr/>
        </p:nvCxnSpPr>
        <p:spPr bwMode="auto">
          <a:xfrm>
            <a:off x="4330203" y="5425213"/>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rapezoid 21"/>
          <p:cNvSpPr/>
          <p:nvPr/>
        </p:nvSpPr>
        <p:spPr bwMode="auto">
          <a:xfrm rot="16200000" flipH="1" flipV="1">
            <a:off x="7442758" y="5585352"/>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7701496" y="5545504"/>
                <a:ext cx="418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23" name="TextBox 22"/>
              <p:cNvSpPr txBox="1">
                <a:spLocks noRot="1" noChangeAspect="1" noMove="1" noResize="1" noEditPoints="1" noAdjustHandles="1" noChangeArrowheads="1" noChangeShapeType="1" noTextEdit="1"/>
              </p:cNvSpPr>
              <p:nvPr/>
            </p:nvSpPr>
            <p:spPr>
              <a:xfrm>
                <a:off x="7701496" y="5545504"/>
                <a:ext cx="418167" cy="461665"/>
              </a:xfrm>
              <a:prstGeom prst="rect">
                <a:avLst/>
              </a:prstGeom>
              <a:blipFill>
                <a:blip r:embed="rId12"/>
                <a:stretch>
                  <a:fillRect/>
                </a:stretch>
              </a:blipFill>
            </p:spPr>
            <p:txBody>
              <a:bodyPr/>
              <a:lstStyle/>
              <a:p>
                <a:r>
                  <a:rPr lang="en-US">
                    <a:noFill/>
                  </a:rPr>
                  <a:t> </a:t>
                </a:r>
              </a:p>
            </p:txBody>
          </p:sp>
        </mc:Fallback>
      </mc:AlternateContent>
      <p:cxnSp>
        <p:nvCxnSpPr>
          <p:cNvPr id="24" name="Straight Arrow Connector 23"/>
          <p:cNvCxnSpPr/>
          <p:nvPr/>
        </p:nvCxnSpPr>
        <p:spPr bwMode="auto">
          <a:xfrm>
            <a:off x="7016776" y="5415597"/>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a:stCxn id="12" idx="3"/>
            <a:endCxn id="23" idx="1"/>
          </p:cNvCxnSpPr>
          <p:nvPr/>
        </p:nvCxnSpPr>
        <p:spPr bwMode="auto">
          <a:xfrm flipV="1">
            <a:off x="5433091" y="5776337"/>
            <a:ext cx="2268405"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23" idx="3"/>
          </p:cNvCxnSpPr>
          <p:nvPr/>
        </p:nvCxnSpPr>
        <p:spPr bwMode="auto">
          <a:xfrm>
            <a:off x="8119663" y="5776337"/>
            <a:ext cx="282019"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Rectangle 26"/>
              <p:cNvSpPr/>
              <p:nvPr/>
            </p:nvSpPr>
            <p:spPr>
              <a:xfrm>
                <a:off x="1189790" y="5575242"/>
                <a:ext cx="4675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1</m:t>
                          </m:r>
                        </m:sub>
                      </m:sSub>
                    </m:oMath>
                  </m:oMathPara>
                </a14:m>
                <a:endParaRPr lang="en-US"/>
              </a:p>
            </p:txBody>
          </p:sp>
        </mc:Choice>
        <mc:Fallback xmlns="">
          <p:sp>
            <p:nvSpPr>
              <p:cNvPr id="27" name="Rectangle 26"/>
              <p:cNvSpPr>
                <a:spLocks noRot="1" noChangeAspect="1" noMove="1" noResize="1" noEditPoints="1" noAdjustHandles="1" noChangeArrowheads="1" noChangeShapeType="1" noTextEdit="1"/>
              </p:cNvSpPr>
              <p:nvPr/>
            </p:nvSpPr>
            <p:spPr>
              <a:xfrm>
                <a:off x="1189790" y="5575242"/>
                <a:ext cx="467500" cy="369332"/>
              </a:xfrm>
              <a:prstGeom prst="rect">
                <a:avLst/>
              </a:prstGeom>
              <a:blipFill>
                <a:blip r:embed="rId1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404855" y="540163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2</m:t>
                          </m:r>
                        </m:sub>
                      </m:sSub>
                    </m:oMath>
                  </m:oMathPara>
                </a14:m>
                <a:endParaRPr lang="en-US"/>
              </a:p>
            </p:txBody>
          </p:sp>
        </mc:Choice>
        <mc:Fallback xmlns="">
          <p:sp>
            <p:nvSpPr>
              <p:cNvPr id="28" name="TextBox 27"/>
              <p:cNvSpPr txBox="1">
                <a:spLocks noRot="1" noChangeAspect="1" noMove="1" noResize="1" noEditPoints="1" noAdjustHandles="1" noChangeArrowheads="1" noChangeShapeType="1" noTextEdit="1"/>
              </p:cNvSpPr>
              <p:nvPr/>
            </p:nvSpPr>
            <p:spPr>
              <a:xfrm>
                <a:off x="5404855" y="5401635"/>
                <a:ext cx="472822"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003220" y="540163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b="0" i="1" smtClean="0">
                              <a:solidFill>
                                <a:srgbClr val="000000"/>
                              </a:solidFill>
                              <a:latin typeface="Cambria Math" panose="02040503050406030204" pitchFamily="18" charset="0"/>
                              <a:ea typeface="Cambria Math" panose="02040503050406030204" pitchFamily="18" charset="0"/>
                            </a:rPr>
                            <m:t>3</m:t>
                          </m:r>
                        </m:sub>
                      </m:sSub>
                    </m:oMath>
                  </m:oMathPara>
                </a14:m>
                <a:endParaRPr lang="en-US"/>
              </a:p>
            </p:txBody>
          </p:sp>
        </mc:Choice>
        <mc:Fallback xmlns="">
          <p:sp>
            <p:nvSpPr>
              <p:cNvPr id="29" name="TextBox 28"/>
              <p:cNvSpPr txBox="1">
                <a:spLocks noRot="1" noChangeAspect="1" noMove="1" noResize="1" noEditPoints="1" noAdjustHandles="1" noChangeArrowheads="1" noChangeShapeType="1" noTextEdit="1"/>
              </p:cNvSpPr>
              <p:nvPr/>
            </p:nvSpPr>
            <p:spPr>
              <a:xfrm>
                <a:off x="8003220" y="5401635"/>
                <a:ext cx="472822" cy="369332"/>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3631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Wait: how is miner getting his coin?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3069" y="1002926"/>
                <a:ext cx="8229600" cy="4981575"/>
              </a:xfrm>
            </p:spPr>
            <p:txBody>
              <a:bodyPr/>
              <a:lstStyle/>
              <a:p>
                <a:r>
                  <a:rPr lang="en-US" sz="2400"/>
                  <a:t>Miner appending his new coin to the block!</a:t>
                </a:r>
              </a:p>
              <a:p>
                <a:r>
                  <a:rPr lang="en-US" sz="2400"/>
                  <a:t>New coin, say to block </a:t>
                </a:r>
                <a14:m>
                  <m:oMath xmlns:m="http://schemas.openxmlformats.org/officeDocument/2006/math">
                    <m:r>
                      <a:rPr lang="en-US" sz="2400" b="0" i="1" smtClean="0">
                        <a:latin typeface="Cambria Math" panose="02040503050406030204" pitchFamily="18" charset="0"/>
                        <a:ea typeface="Cambria Math" panose="02040503050406030204" pitchFamily="18" charset="0"/>
                      </a:rPr>
                      <m:t>𝑖</m:t>
                    </m:r>
                  </m:oMath>
                </a14:m>
                <a:r>
                  <a:rPr lang="en-US" sz="2400"/>
                  <a:t>, is a pair </a:t>
                </a:r>
                <a14:m>
                  <m:oMath xmlns:m="http://schemas.openxmlformats.org/officeDocument/2006/math">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 </m:t>
                    </m:r>
                  </m:oMath>
                </a14:m>
                <a:r>
                  <a:rPr lang="en-US" sz="2400"/>
                  <a:t>:  </a:t>
                </a:r>
              </a:p>
              <a:p>
                <a:pPr lvl="1"/>
                <a:r>
                  <a:rPr lang="en-US" sz="2000">
                    <a:ea typeface="Cambria Math" panose="02040503050406030204" pitchFamily="18" charset="0"/>
                  </a:rPr>
                  <a:t>(</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𝑣</m:t>
                        </m:r>
                      </m:e>
                      <m:sub>
                        <m:r>
                          <a:rPr lang="en-US" sz="2000" i="1">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a14:m>
                <a:r>
                  <a:rPr lang="en-US" sz="200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i="1">
                            <a:latin typeface="Cambria Math" panose="02040503050406030204" pitchFamily="18" charset="0"/>
                            <a:ea typeface="Cambria Math" panose="02040503050406030204" pitchFamily="18" charset="0"/>
                          </a:rPr>
                          <m:t>𝑖</m:t>
                        </m:r>
                      </m:sub>
                    </m:sSub>
                  </m:oMath>
                </a14:m>
                <a:r>
                  <a:rPr lang="en-US" sz="2000"/>
                  <a:t>) is a public-key signature scheme generated by miner</a:t>
                </a:r>
              </a:p>
              <a:p>
                <a:pPr lvl="1"/>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i="1">
                            <a:latin typeface="Cambria Math" panose="02040503050406030204" pitchFamily="18" charset="0"/>
                            <a:ea typeface="Cambria Math" panose="02040503050406030204" pitchFamily="18" charset="0"/>
                          </a:rPr>
                          <m:t>𝑖</m:t>
                        </m:r>
                      </m:sub>
                    </m:sSub>
                  </m:oMath>
                </a14:m>
                <a:r>
                  <a:rPr lang="en-US" sz="2000"/>
                  <a:t> is the coin identifier, selected (randomly) to solve the </a:t>
                </a:r>
                <a:r>
                  <a:rPr lang="en-US" sz="2000" err="1"/>
                  <a:t>PoW</a:t>
                </a:r>
                <a:r>
                  <a:rPr lang="en-US" sz="2000"/>
                  <a:t>:</a:t>
                </a:r>
              </a:p>
              <a:p>
                <a:pPr marL="696912" lvl="2" indent="0">
                  <a:buNone/>
                </a:pPr>
                <a14:m>
                  <m:oMathPara xmlns:m="http://schemas.openxmlformats.org/officeDocument/2006/math">
                    <m:oMathParaPr>
                      <m:jc m:val="centerGroup"/>
                    </m:oMathParaPr>
                    <m:oMath xmlns:m="http://schemas.openxmlformats.org/officeDocument/2006/math">
                      <m:r>
                        <a:rPr lang="en-US" altLang="en-US" sz="1600" i="1" dirty="0">
                          <a:latin typeface="Cambria Math" panose="02040503050406030204" pitchFamily="18" charset="0"/>
                        </a:rPr>
                        <m:t>h</m:t>
                      </m:r>
                      <m:r>
                        <a:rPr lang="en-US" altLang="en-US" sz="1600" i="1" dirty="0">
                          <a:latin typeface="Cambria Math" panose="02040503050406030204" pitchFamily="18" charset="0"/>
                        </a:rPr>
                        <m:t>(</m:t>
                      </m:r>
                      <m:sSub>
                        <m:sSubPr>
                          <m:ctrlPr>
                            <a:rPr lang="en-US" sz="1600" i="1">
                              <a:solidFill>
                                <a:srgbClr val="000000"/>
                              </a:solidFill>
                              <a:latin typeface="Cambria Math" panose="02040503050406030204" pitchFamily="18" charset="0"/>
                              <a:ea typeface="Cambria Math" panose="02040503050406030204" pitchFamily="18" charset="0"/>
                            </a:rPr>
                          </m:ctrlPr>
                        </m:sSubPr>
                        <m:e>
                          <m:r>
                            <a:rPr lang="en-US" sz="1600" i="1">
                              <a:solidFill>
                                <a:srgbClr val="000000"/>
                              </a:solidFill>
                              <a:latin typeface="Cambria Math" panose="02040503050406030204" pitchFamily="18" charset="0"/>
                              <a:ea typeface="Cambria Math" panose="02040503050406030204" pitchFamily="18" charset="0"/>
                            </a:rPr>
                            <m:t>𝛿</m:t>
                          </m:r>
                        </m:e>
                        <m:sub>
                          <m:r>
                            <a:rPr lang="en-US" sz="1600" i="1">
                              <a:solidFill>
                                <a:srgbClr val="000000"/>
                              </a:solidFill>
                              <a:latin typeface="Cambria Math" panose="02040503050406030204" pitchFamily="18" charset="0"/>
                              <a:ea typeface="Cambria Math" panose="02040503050406030204" pitchFamily="18" charset="0"/>
                            </a:rPr>
                            <m:t>𝑖</m:t>
                          </m:r>
                          <m:r>
                            <a:rPr lang="en-US" sz="1600" i="1">
                              <a:solidFill>
                                <a:srgbClr val="000000"/>
                              </a:solidFill>
                              <a:latin typeface="Cambria Math" panose="02040503050406030204" pitchFamily="18" charset="0"/>
                              <a:ea typeface="Cambria Math" panose="02040503050406030204" pitchFamily="18" charset="0"/>
                            </a:rPr>
                            <m:t>−</m:t>
                          </m:r>
                          <m:r>
                            <a:rPr lang="en-US" sz="1600" i="1">
                              <a:solidFill>
                                <a:srgbClr val="000000"/>
                              </a:solidFill>
                              <a:latin typeface="Cambria Math" panose="02040503050406030204" pitchFamily="18" charset="0"/>
                              <a:ea typeface="Cambria Math" panose="02040503050406030204" pitchFamily="18" charset="0"/>
                            </a:rPr>
                            <m:t>1</m:t>
                          </m:r>
                        </m:sub>
                      </m:sSub>
                      <m:r>
                        <a:rPr lang="en-US" altLang="en-US" sz="1600" i="1" dirty="0">
                          <a:latin typeface="Cambria Math" panose="02040503050406030204" pitchFamily="18" charset="0"/>
                        </a:rPr>
                        <m:t>|</m:t>
                      </m:r>
                      <m:d>
                        <m:dPr>
                          <m:begChr m:val="|"/>
                          <m:ctrlPr>
                            <a:rPr lang="en-US" altLang="en-US" sz="1600" i="1" dirty="0">
                              <a:latin typeface="Cambria Math" panose="02040503050406030204" pitchFamily="18" charset="0"/>
                            </a:rPr>
                          </m:ctrlPr>
                        </m:dPr>
                        <m:e>
                          <m:sSub>
                            <m:sSubPr>
                              <m:ctrlPr>
                                <a:rPr lang="en-US" sz="1600" i="1">
                                  <a:solidFill>
                                    <a:srgbClr val="000000"/>
                                  </a:solidFill>
                                  <a:latin typeface="Cambria Math" panose="02040503050406030204" pitchFamily="18" charset="0"/>
                                  <a:ea typeface="Cambria Math" panose="02040503050406030204" pitchFamily="18" charset="0"/>
                                </a:rPr>
                              </m:ctrlPr>
                            </m:sSubPr>
                            <m:e>
                              <m:r>
                                <a:rPr lang="en-US" sz="1600" i="1">
                                  <a:solidFill>
                                    <a:srgbClr val="000000"/>
                                  </a:solidFill>
                                  <a:latin typeface="Cambria Math" panose="02040503050406030204" pitchFamily="18" charset="0"/>
                                  <a:ea typeface="Cambria Math" panose="02040503050406030204" pitchFamily="18" charset="0"/>
                                </a:rPr>
                                <m:t>𝐵</m:t>
                              </m:r>
                            </m:e>
                            <m:sub>
                              <m:r>
                                <a:rPr lang="en-US" sz="1600" i="1">
                                  <a:solidFill>
                                    <a:srgbClr val="000000"/>
                                  </a:solidFill>
                                  <a:latin typeface="Cambria Math" panose="02040503050406030204" pitchFamily="18" charset="0"/>
                                  <a:ea typeface="Cambria Math" panose="02040503050406030204" pitchFamily="18" charset="0"/>
                                </a:rPr>
                                <m:t>𝑖</m:t>
                              </m:r>
                            </m:sub>
                          </m:sSub>
                        </m:e>
                      </m:d>
                      <m:r>
                        <a:rPr lang="en-US" altLang="en-US" sz="1600" i="1" dirty="0">
                          <a:latin typeface="Cambria Math" panose="02040503050406030204" pitchFamily="18" charset="0"/>
                        </a:rPr>
                        <m:t>=</m:t>
                      </m:r>
                      <m:r>
                        <a:rPr lang="en-US" altLang="en-US" sz="1600" i="1" dirty="0">
                          <a:latin typeface="Cambria Math" panose="02040503050406030204" pitchFamily="18" charset="0"/>
                        </a:rPr>
                        <m:t>h</m:t>
                      </m:r>
                      <m:d>
                        <m:dPr>
                          <m:ctrlPr>
                            <a:rPr lang="en-US" altLang="en-US" sz="1600" i="1" dirty="0">
                              <a:latin typeface="Cambria Math" panose="02040503050406030204" pitchFamily="18" charset="0"/>
                            </a:rPr>
                          </m:ctrlPr>
                        </m:dPr>
                        <m:e>
                          <m:sSub>
                            <m:sSubPr>
                              <m:ctrlPr>
                                <a:rPr lang="en-US" sz="1600" i="1">
                                  <a:solidFill>
                                    <a:srgbClr val="000000"/>
                                  </a:solidFill>
                                  <a:latin typeface="Cambria Math" panose="02040503050406030204" pitchFamily="18" charset="0"/>
                                  <a:ea typeface="Cambria Math" panose="02040503050406030204" pitchFamily="18" charset="0"/>
                                </a:rPr>
                              </m:ctrlPr>
                            </m:sSubPr>
                            <m:e>
                              <m:r>
                                <a:rPr lang="en-US" sz="1600" i="1">
                                  <a:solidFill>
                                    <a:srgbClr val="000000"/>
                                  </a:solidFill>
                                  <a:latin typeface="Cambria Math" panose="02040503050406030204" pitchFamily="18" charset="0"/>
                                  <a:ea typeface="Cambria Math" panose="02040503050406030204" pitchFamily="18" charset="0"/>
                                </a:rPr>
                                <m:t>𝛿</m:t>
                              </m:r>
                            </m:e>
                            <m:sub>
                              <m:r>
                                <a:rPr lang="en-US" sz="1600" i="1">
                                  <a:solidFill>
                                    <a:srgbClr val="000000"/>
                                  </a:solidFill>
                                  <a:latin typeface="Cambria Math" panose="02040503050406030204" pitchFamily="18" charset="0"/>
                                  <a:ea typeface="Cambria Math" panose="02040503050406030204" pitchFamily="18" charset="0"/>
                                </a:rPr>
                                <m:t>𝑖</m:t>
                              </m:r>
                              <m:r>
                                <a:rPr lang="en-US" sz="1600" i="1">
                                  <a:solidFill>
                                    <a:srgbClr val="000000"/>
                                  </a:solidFill>
                                  <a:latin typeface="Cambria Math" panose="02040503050406030204" pitchFamily="18" charset="0"/>
                                  <a:ea typeface="Cambria Math" panose="02040503050406030204" pitchFamily="18" charset="0"/>
                                </a:rPr>
                                <m:t>−</m:t>
                              </m:r>
                              <m:r>
                                <a:rPr lang="en-US" sz="1600" i="1">
                                  <a:solidFill>
                                    <a:srgbClr val="000000"/>
                                  </a:solidFill>
                                  <a:latin typeface="Cambria Math" panose="02040503050406030204" pitchFamily="18" charset="0"/>
                                  <a:ea typeface="Cambria Math" panose="02040503050406030204" pitchFamily="18" charset="0"/>
                                </a:rPr>
                                <m:t>1</m:t>
                              </m:r>
                            </m:sub>
                          </m:sSub>
                          <m:r>
                            <a:rPr lang="en-US" sz="1600" i="1">
                              <a:solidFill>
                                <a:srgbClr val="000000"/>
                              </a:solidFill>
                              <a:latin typeface="Cambria Math" panose="02040503050406030204" pitchFamily="18" charset="0"/>
                              <a:ea typeface="Cambria Math" panose="02040503050406030204" pitchFamily="18" charset="0"/>
                            </a:rPr>
                            <m:t>||</m:t>
                          </m:r>
                          <m:r>
                            <a:rPr lang="en-US" sz="1600" i="1">
                              <a:solidFill>
                                <a:srgbClr val="000000"/>
                              </a:solidFill>
                              <a:latin typeface="Cambria Math" panose="02040503050406030204" pitchFamily="18" charset="0"/>
                              <a:ea typeface="Cambria Math" panose="02040503050406030204" pitchFamily="18" charset="0"/>
                            </a:rPr>
                            <m:t>h</m:t>
                          </m:r>
                          <m:d>
                            <m:dPr>
                              <m:ctrlPr>
                                <a:rPr lang="en-US" sz="1600" i="1">
                                  <a:solidFill>
                                    <a:srgbClr val="000000"/>
                                  </a:solidFill>
                                  <a:latin typeface="Cambria Math" panose="02040503050406030204" pitchFamily="18" charset="0"/>
                                  <a:ea typeface="Cambria Math" panose="02040503050406030204" pitchFamily="18" charset="0"/>
                                </a:rPr>
                              </m:ctrlPr>
                            </m:dPr>
                            <m:e>
                              <m:sSubSup>
                                <m:sSubSupPr>
                                  <m:ctrlPr>
                                    <a:rPr lang="en-US" sz="1600" i="1">
                                      <a:solidFill>
                                        <a:srgbClr val="000000"/>
                                      </a:solidFill>
                                      <a:latin typeface="Cambria Math" panose="02040503050406030204" pitchFamily="18" charset="0"/>
                                      <a:ea typeface="Cambria Math" panose="02040503050406030204" pitchFamily="18" charset="0"/>
                                    </a:rPr>
                                  </m:ctrlPr>
                                </m:sSubSupPr>
                                <m:e>
                                  <m:r>
                                    <a:rPr lang="en-US" sz="1600" i="1">
                                      <a:solidFill>
                                        <a:srgbClr val="000000"/>
                                      </a:solidFill>
                                      <a:latin typeface="Cambria Math" panose="02040503050406030204" pitchFamily="18" charset="0"/>
                                      <a:ea typeface="Cambria Math" panose="02040503050406030204" pitchFamily="18" charset="0"/>
                                    </a:rPr>
                                    <m:t>𝑚</m:t>
                                  </m:r>
                                </m:e>
                                <m:sub>
                                  <m:r>
                                    <a:rPr lang="en-US" sz="1600" b="0" i="1" smtClean="0">
                                      <a:solidFill>
                                        <a:srgbClr val="000000"/>
                                      </a:solidFill>
                                      <a:latin typeface="Cambria Math" panose="02040503050406030204" pitchFamily="18" charset="0"/>
                                      <a:ea typeface="Cambria Math" panose="02040503050406030204" pitchFamily="18" charset="0"/>
                                    </a:rPr>
                                    <m:t>𝑖</m:t>
                                  </m:r>
                                </m:sub>
                                <m:sup>
                                  <m:r>
                                    <a:rPr lang="en-US" sz="1600" i="1">
                                      <a:solidFill>
                                        <a:srgbClr val="000000"/>
                                      </a:solidFill>
                                      <a:latin typeface="Cambria Math" panose="02040503050406030204" pitchFamily="18" charset="0"/>
                                      <a:ea typeface="Cambria Math" panose="02040503050406030204" pitchFamily="18" charset="0"/>
                                    </a:rPr>
                                    <m:t>1</m:t>
                                  </m:r>
                                </m:sup>
                              </m:sSubSup>
                              <m:r>
                                <a:rPr lang="en-US" sz="1600" i="1">
                                  <a:solidFill>
                                    <a:srgbClr val="000000"/>
                                  </a:solidFill>
                                  <a:latin typeface="Cambria Math" panose="02040503050406030204" pitchFamily="18" charset="0"/>
                                  <a:ea typeface="Cambria Math" panose="02040503050406030204" pitchFamily="18" charset="0"/>
                                </a:rPr>
                                <m:t>,</m:t>
                              </m:r>
                              <m:sSubSup>
                                <m:sSubSupPr>
                                  <m:ctrlPr>
                                    <a:rPr lang="en-US" sz="1600" i="1">
                                      <a:solidFill>
                                        <a:srgbClr val="000000"/>
                                      </a:solidFill>
                                      <a:latin typeface="Cambria Math" panose="02040503050406030204" pitchFamily="18" charset="0"/>
                                      <a:ea typeface="Cambria Math" panose="02040503050406030204" pitchFamily="18" charset="0"/>
                                    </a:rPr>
                                  </m:ctrlPr>
                                </m:sSubSupPr>
                                <m:e>
                                  <m:r>
                                    <a:rPr lang="en-US" sz="1600" i="1">
                                      <a:solidFill>
                                        <a:srgbClr val="000000"/>
                                      </a:solidFill>
                                      <a:latin typeface="Cambria Math" panose="02040503050406030204" pitchFamily="18" charset="0"/>
                                      <a:ea typeface="Cambria Math" panose="02040503050406030204" pitchFamily="18" charset="0"/>
                                    </a:rPr>
                                    <m:t>𝑚</m:t>
                                  </m:r>
                                </m:e>
                                <m:sub>
                                  <m:r>
                                    <a:rPr lang="en-US" sz="1600" b="0" i="1" smtClean="0">
                                      <a:solidFill>
                                        <a:srgbClr val="000000"/>
                                      </a:solidFill>
                                      <a:latin typeface="Cambria Math" panose="02040503050406030204" pitchFamily="18" charset="0"/>
                                      <a:ea typeface="Cambria Math" panose="02040503050406030204" pitchFamily="18" charset="0"/>
                                    </a:rPr>
                                    <m:t>𝑖</m:t>
                                  </m:r>
                                </m:sub>
                                <m:sup>
                                  <m:r>
                                    <a:rPr lang="en-US" sz="1600" i="1">
                                      <a:solidFill>
                                        <a:srgbClr val="000000"/>
                                      </a:solidFill>
                                      <a:latin typeface="Cambria Math" panose="02040503050406030204" pitchFamily="18" charset="0"/>
                                      <a:ea typeface="Cambria Math" panose="02040503050406030204" pitchFamily="18" charset="0"/>
                                    </a:rPr>
                                    <m:t>2</m:t>
                                  </m:r>
                                </m:sup>
                              </m:sSubSup>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𝑣</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𝑟</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e>
                          </m:d>
                        </m:e>
                      </m:d>
                    </m:oMath>
                  </m:oMathPara>
                </a14:m>
                <a:endParaRPr lang="en-US" sz="1600"/>
              </a:p>
              <a:p>
                <a:pPr lvl="1"/>
                <a:r>
                  <a:rPr lang="en-US" sz="2000"/>
                  <a:t>Allows miner to later pay coin, e.g. to Bob, by adding to ledger: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i="1">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i="1" dirty="0">
                            <a:latin typeface="Cambria Math" panose="02040503050406030204" pitchFamily="18" charset="0"/>
                          </a:rPr>
                          <m:t>𝐵𝑜𝑏</m:t>
                        </m:r>
                      </m:sub>
                    </m:sSub>
                    <m:r>
                      <a:rPr lang="en-US" sz="2000" i="1" dirty="0">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𝜎</m:t>
                    </m:r>
                    <m:r>
                      <a:rPr lang="en-US" sz="2000" i="1" dirty="0">
                        <a:latin typeface="Cambria Math" panose="02040503050406030204" pitchFamily="18" charset="0"/>
                        <a:ea typeface="Cambria Math" panose="02040503050406030204" pitchFamily="18" charset="0"/>
                      </a:rPr>
                      <m:t>)</m:t>
                    </m:r>
                  </m:oMath>
                </a14:m>
                <a:r>
                  <a:rPr lang="en-US" sz="2000"/>
                  <a:t> where </a:t>
                </a:r>
                <a14:m>
                  <m:oMath xmlns:m="http://schemas.openxmlformats.org/officeDocument/2006/math">
                    <m:r>
                      <a:rPr lang="en-US" sz="2000" i="1" dirty="0">
                        <a:latin typeface="Cambria Math" panose="02040503050406030204" pitchFamily="18" charset="0"/>
                        <a:ea typeface="Cambria Math" panose="02040503050406030204" pitchFamily="18" charset="0"/>
                      </a:rPr>
                      <m:t>𝜎</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𝑆𝑖𝑔𝑛</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𝑠</m:t>
                            </m:r>
                          </m:e>
                          <m:sub>
                            <m:r>
                              <a:rPr lang="en-US" sz="2000" i="1" dirty="0">
                                <a:latin typeface="Cambria Math" panose="02040503050406030204" pitchFamily="18" charset="0"/>
                                <a:ea typeface="Cambria Math" panose="02040503050406030204" pitchFamily="18" charset="0"/>
                              </a:rPr>
                              <m:t>𝑖</m:t>
                            </m:r>
                          </m:sub>
                        </m:sSub>
                      </m:sub>
                    </m:sSub>
                    <m:d>
                      <m:dPr>
                        <m:ctrlPr>
                          <a:rPr lang="en-US" sz="2000" i="1" dirty="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𝑟</m:t>
                            </m:r>
                          </m:e>
                          <m:sub>
                            <m:r>
                              <a:rPr lang="en-US" sz="2000" i="1">
                                <a:latin typeface="Cambria Math" panose="02040503050406030204" pitchFamily="18" charset="0"/>
                                <a:ea typeface="Cambria Math" panose="02040503050406030204" pitchFamily="18" charset="0"/>
                              </a:rPr>
                              <m:t>𝑖</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𝑣</m:t>
                            </m:r>
                          </m:e>
                          <m:sub>
                            <m:r>
                              <a:rPr lang="en-US" sz="2000" i="1" dirty="0">
                                <a:latin typeface="Cambria Math" panose="02040503050406030204" pitchFamily="18" charset="0"/>
                              </a:rPr>
                              <m:t>𝐵𝑜𝑏</m:t>
                            </m:r>
                          </m:sub>
                        </m:sSub>
                      </m:e>
                    </m:d>
                  </m:oMath>
                </a14:m>
                <a:r>
                  <a:rPr lang="en-US" sz="2000"/>
                  <a:t> </a:t>
                </a:r>
                <a:br>
                  <a:rPr lang="en-US" sz="2000"/>
                </a:b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3069" y="1002926"/>
                <a:ext cx="8229600" cy="4981575"/>
              </a:xfrm>
              <a:blipFill>
                <a:blip r:embed="rId2"/>
                <a:stretch>
                  <a:fillRect l="-296" t="-85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58</a:t>
            </a:fld>
            <a:endParaRPr lang="en-US" altLang="en-US"/>
          </a:p>
        </p:txBody>
      </p:sp>
      <mc:AlternateContent xmlns:mc="http://schemas.openxmlformats.org/markup-compatibility/2006" xmlns:a14="http://schemas.microsoft.com/office/drawing/2010/main">
        <mc:Choice Requires="a14">
          <p:sp>
            <p:nvSpPr>
              <p:cNvPr id="6" name="Rectangle 5"/>
              <p:cNvSpPr/>
              <p:nvPr/>
            </p:nvSpPr>
            <p:spPr bwMode="auto">
              <a:xfrm>
                <a:off x="37783" y="4182083"/>
                <a:ext cx="2893676" cy="402919"/>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1</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bwMode="auto">
              <a:xfrm>
                <a:off x="37783" y="4182083"/>
                <a:ext cx="2893676" cy="402919"/>
              </a:xfrm>
              <a:prstGeom prst="rect">
                <a:avLst/>
              </a:prstGeom>
              <a:blipFill>
                <a:blip r:embed="rId3"/>
                <a:stretch>
                  <a:fillRect b="-588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bwMode="auto">
              <a:xfrm>
                <a:off x="3016249" y="4187263"/>
                <a:ext cx="2723035" cy="40011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𝐵</m:t>
                          </m:r>
                        </m:e>
                        <m:sub>
                          <m:r>
                            <a:rPr lang="en-US" i="1">
                              <a:solidFill>
                                <a:srgbClr val="000000"/>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ea typeface="Cambria Math" panose="02040503050406030204" pitchFamily="18" charset="0"/>
                            </a:rPr>
                          </m:ctrlPr>
                        </m:dPr>
                        <m:e>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i="1">
                                  <a:solidFill>
                                    <a:srgbClr val="000000"/>
                                  </a:solidFill>
                                  <a:latin typeface="Cambria Math" panose="02040503050406030204" pitchFamily="18" charset="0"/>
                                  <a:ea typeface="Cambria Math" panose="02040503050406030204" pitchFamily="18" charset="0"/>
                                </a:rPr>
                                <m:t>2</m:t>
                              </m:r>
                            </m:sub>
                            <m:sup>
                              <m:r>
                                <a:rPr lang="en-US" i="1">
                                  <a:solidFill>
                                    <a:srgbClr val="000000"/>
                                  </a:solidFill>
                                  <a:latin typeface="Cambria Math" panose="02040503050406030204" pitchFamily="18" charset="0"/>
                                  <a:ea typeface="Cambria Math" panose="02040503050406030204" pitchFamily="18" charset="0"/>
                                </a:rPr>
                                <m:t>1</m:t>
                              </m:r>
                            </m:sup>
                          </m:sSubSup>
                          <m:r>
                            <a:rPr lang="en-US"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i="1">
                                  <a:solidFill>
                                    <a:srgbClr val="000000"/>
                                  </a:solidFill>
                                  <a:latin typeface="Cambria Math" panose="02040503050406030204" pitchFamily="18" charset="0"/>
                                  <a:ea typeface="Cambria Math" panose="02040503050406030204" pitchFamily="18" charset="0"/>
                                </a:rPr>
                                <m:t>2</m:t>
                              </m:r>
                            </m:sub>
                            <m:sup>
                              <m:r>
                                <a:rPr lang="en-US" i="1">
                                  <a:solidFill>
                                    <a:srgbClr val="000000"/>
                                  </a:solidFill>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3016249" y="4187263"/>
                <a:ext cx="2723035" cy="400118"/>
              </a:xfrm>
              <a:prstGeom prst="rect">
                <a:avLst/>
              </a:prstGeom>
              <a:blipFill>
                <a:blip r:embed="rId4"/>
                <a:stretch>
                  <a:fillRect b="-441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8" name="Trapezoid 7"/>
          <p:cNvSpPr/>
          <p:nvPr/>
        </p:nvSpPr>
        <p:spPr bwMode="auto">
          <a:xfrm flipH="1" flipV="1">
            <a:off x="26854" y="4585001"/>
            <a:ext cx="2904603" cy="404586"/>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flipH="1">
                <a:off x="1284919" y="4573610"/>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9" name="TextBox 8"/>
              <p:cNvSpPr txBox="1">
                <a:spLocks noRot="1" noChangeAspect="1" noMove="1" noResize="1" noEditPoints="1" noAdjustHandles="1" noChangeArrowheads="1" noChangeShapeType="1" noTextEdit="1"/>
              </p:cNvSpPr>
              <p:nvPr/>
            </p:nvSpPr>
            <p:spPr>
              <a:xfrm flipH="1">
                <a:off x="1284919" y="4573610"/>
                <a:ext cx="67136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bwMode="auto">
              <a:xfrm>
                <a:off x="851647" y="4997145"/>
                <a:ext cx="1271491"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bwMode="auto">
              <a:xfrm>
                <a:off x="851647" y="4997145"/>
                <a:ext cx="1271491" cy="404492"/>
              </a:xfrm>
              <a:prstGeom prst="rect">
                <a:avLst/>
              </a:prstGeom>
              <a:blipFill>
                <a:blip r:embed="rId6"/>
                <a:stretch>
                  <a:fillRect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1" name="Trapezoid 10"/>
          <p:cNvSpPr/>
          <p:nvPr/>
        </p:nvSpPr>
        <p:spPr bwMode="auto">
          <a:xfrm rot="16200000" flipH="1" flipV="1">
            <a:off x="4756185" y="5594968"/>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2" name="TextBox 11"/>
              <p:cNvSpPr txBox="1"/>
              <p:nvPr/>
            </p:nvSpPr>
            <p:spPr>
              <a:xfrm>
                <a:off x="4986687" y="5555120"/>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4986687" y="5555120"/>
                <a:ext cx="446404" cy="461665"/>
              </a:xfrm>
              <a:prstGeom prst="rect">
                <a:avLst/>
              </a:prstGeom>
              <a:blipFill>
                <a:blip r:embed="rId7"/>
                <a:stretch>
                  <a:fillRect/>
                </a:stretch>
              </a:blipFill>
            </p:spPr>
            <p:txBody>
              <a:bodyPr/>
              <a:lstStyle/>
              <a:p>
                <a:r>
                  <a:rPr lang="en-US">
                    <a:noFill/>
                  </a:rPr>
                  <a:t> </a:t>
                </a:r>
              </a:p>
            </p:txBody>
          </p:sp>
        </mc:Fallback>
      </mc:AlternateContent>
      <p:sp>
        <p:nvSpPr>
          <p:cNvPr id="13" name="Trapezoid 12"/>
          <p:cNvSpPr/>
          <p:nvPr/>
        </p:nvSpPr>
        <p:spPr bwMode="auto">
          <a:xfrm flipH="1" flipV="1">
            <a:off x="3015656" y="4573610"/>
            <a:ext cx="2723627" cy="439554"/>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flipH="1">
                <a:off x="4042087" y="4597186"/>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14" name="TextBox 13"/>
              <p:cNvSpPr txBox="1">
                <a:spLocks noRot="1" noChangeAspect="1" noMove="1" noResize="1" noEditPoints="1" noAdjustHandles="1" noChangeArrowheads="1" noChangeShapeType="1" noTextEdit="1"/>
              </p:cNvSpPr>
              <p:nvPr/>
            </p:nvSpPr>
            <p:spPr>
              <a:xfrm flipH="1">
                <a:off x="4042087" y="4597186"/>
                <a:ext cx="67136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bwMode="auto">
              <a:xfrm>
                <a:off x="3946958" y="5020721"/>
                <a:ext cx="891338"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bwMode="auto">
              <a:xfrm>
                <a:off x="3946958" y="5020721"/>
                <a:ext cx="891338" cy="404492"/>
              </a:xfrm>
              <a:prstGeom prst="rect">
                <a:avLst/>
              </a:prstGeom>
              <a:blipFill>
                <a:blip r:embed="rId8"/>
                <a:stretch>
                  <a:fillRect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bwMode="auto">
              <a:xfrm>
                <a:off x="5903271" y="4220340"/>
                <a:ext cx="2909035" cy="40011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𝐵</m:t>
                          </m:r>
                        </m:e>
                        <m:sub>
                          <m:r>
                            <a:rPr lang="en-US" b="0" i="1" smtClean="0">
                              <a:solidFill>
                                <a:srgbClr val="000000"/>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ea typeface="Cambria Math" panose="02040503050406030204" pitchFamily="18" charset="0"/>
                            </a:rPr>
                          </m:ctrlPr>
                        </m:dPr>
                        <m:e>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b="0" i="1" smtClean="0">
                                  <a:solidFill>
                                    <a:srgbClr val="000000"/>
                                  </a:solidFill>
                                  <a:latin typeface="Cambria Math" panose="02040503050406030204" pitchFamily="18" charset="0"/>
                                  <a:ea typeface="Cambria Math" panose="02040503050406030204" pitchFamily="18" charset="0"/>
                                </a:rPr>
                                <m:t>3</m:t>
                              </m:r>
                            </m:sub>
                            <m:sup>
                              <m:r>
                                <a:rPr lang="en-US" i="1">
                                  <a:solidFill>
                                    <a:srgbClr val="000000"/>
                                  </a:solidFill>
                                  <a:latin typeface="Cambria Math" panose="02040503050406030204" pitchFamily="18" charset="0"/>
                                  <a:ea typeface="Cambria Math" panose="02040503050406030204" pitchFamily="18" charset="0"/>
                                </a:rPr>
                                <m:t>1</m:t>
                              </m:r>
                            </m:sup>
                          </m:sSubSup>
                          <m:r>
                            <a:rPr lang="en-US" i="1">
                              <a:solidFill>
                                <a:srgbClr val="000000"/>
                              </a:solidFill>
                              <a:latin typeface="Cambria Math" panose="02040503050406030204" pitchFamily="18" charset="0"/>
                              <a:ea typeface="Cambria Math" panose="02040503050406030204" pitchFamily="18" charset="0"/>
                            </a:rPr>
                            <m:t>,</m:t>
                          </m:r>
                          <m:sSubSup>
                            <m:sSubSupPr>
                              <m:ctrlPr>
                                <a:rPr lang="en-US" i="1">
                                  <a:solidFill>
                                    <a:srgbClr val="000000"/>
                                  </a:solidFill>
                                  <a:latin typeface="Cambria Math" panose="02040503050406030204" pitchFamily="18" charset="0"/>
                                  <a:ea typeface="Cambria Math" panose="02040503050406030204" pitchFamily="18" charset="0"/>
                                </a:rPr>
                              </m:ctrlPr>
                            </m:sSubSupPr>
                            <m:e>
                              <m:r>
                                <a:rPr lang="en-US" i="1">
                                  <a:solidFill>
                                    <a:srgbClr val="000000"/>
                                  </a:solidFill>
                                  <a:latin typeface="Cambria Math" panose="02040503050406030204" pitchFamily="18" charset="0"/>
                                  <a:ea typeface="Cambria Math" panose="02040503050406030204" pitchFamily="18" charset="0"/>
                                </a:rPr>
                                <m:t>𝑚</m:t>
                              </m:r>
                            </m:e>
                            <m:sub>
                              <m:r>
                                <a:rPr lang="en-US" b="0" i="1" smtClean="0">
                                  <a:solidFill>
                                    <a:srgbClr val="000000"/>
                                  </a:solidFill>
                                  <a:latin typeface="Cambria Math" panose="02040503050406030204" pitchFamily="18" charset="0"/>
                                  <a:ea typeface="Cambria Math" panose="02040503050406030204" pitchFamily="18" charset="0"/>
                                </a:rPr>
                                <m:t>3</m:t>
                              </m:r>
                            </m:sub>
                            <m:sup>
                              <m:r>
                                <a:rPr lang="en-US" i="1">
                                  <a:solidFill>
                                    <a:srgbClr val="000000"/>
                                  </a:solidFill>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e>
                      </m:d>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bwMode="auto">
              <a:xfrm>
                <a:off x="5903271" y="4220340"/>
                <a:ext cx="2909035" cy="400118"/>
              </a:xfrm>
              <a:prstGeom prst="rect">
                <a:avLst/>
              </a:prstGeom>
              <a:blipFill>
                <a:blip r:embed="rId9"/>
                <a:stretch>
                  <a:fillRect b="-5882"/>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7" name="Trapezoid 16"/>
          <p:cNvSpPr/>
          <p:nvPr/>
        </p:nvSpPr>
        <p:spPr bwMode="auto">
          <a:xfrm flipH="1" flipV="1">
            <a:off x="5903271" y="4630073"/>
            <a:ext cx="2909034" cy="406363"/>
          </a:xfrm>
          <a:prstGeom prst="trapezoid">
            <a:avLst>
              <a:gd name="adj" fmla="val 20384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8" name="TextBox 17"/>
              <p:cNvSpPr txBox="1"/>
              <p:nvPr/>
            </p:nvSpPr>
            <p:spPr>
              <a:xfrm flipH="1">
                <a:off x="6799253" y="4620458"/>
                <a:ext cx="671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18" name="TextBox 17"/>
              <p:cNvSpPr txBox="1">
                <a:spLocks noRot="1" noChangeAspect="1" noMove="1" noResize="1" noEditPoints="1" noAdjustHandles="1" noChangeArrowheads="1" noChangeShapeType="1" noTextEdit="1"/>
              </p:cNvSpPr>
              <p:nvPr/>
            </p:nvSpPr>
            <p:spPr>
              <a:xfrm flipH="1">
                <a:off x="6799253" y="4620458"/>
                <a:ext cx="671360"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bwMode="auto">
              <a:xfrm>
                <a:off x="6715052" y="5026589"/>
                <a:ext cx="1254037" cy="404492"/>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9" name="Rectangle 18"/>
              <p:cNvSpPr>
                <a:spLocks noRot="1" noChangeAspect="1" noMove="1" noResize="1" noEditPoints="1" noAdjustHandles="1" noChangeArrowheads="1" noChangeShapeType="1" noTextEdit="1"/>
              </p:cNvSpPr>
              <p:nvPr/>
            </p:nvSpPr>
            <p:spPr bwMode="auto">
              <a:xfrm>
                <a:off x="6715052" y="5026589"/>
                <a:ext cx="1254037" cy="404492"/>
              </a:xfrm>
              <a:prstGeom prst="rect">
                <a:avLst/>
              </a:prstGeom>
              <a:blipFill>
                <a:blip r:embed="rId11"/>
                <a:stretch>
                  <a:fillRect b="-294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20" name="Elbow Connector 19"/>
          <p:cNvCxnSpPr>
            <a:stCxn id="10" idx="2"/>
            <a:endCxn id="11" idx="2"/>
          </p:cNvCxnSpPr>
          <p:nvPr/>
        </p:nvCxnSpPr>
        <p:spPr bwMode="auto">
          <a:xfrm rot="16200000" flipH="1">
            <a:off x="3099831" y="3874840"/>
            <a:ext cx="388297" cy="3441889"/>
          </a:xfrm>
          <a:prstGeom prst="bentConnector2">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15" idx="2"/>
          </p:cNvCxnSpPr>
          <p:nvPr/>
        </p:nvCxnSpPr>
        <p:spPr bwMode="auto">
          <a:xfrm>
            <a:off x="4330203" y="5425213"/>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rapezoid 21"/>
          <p:cNvSpPr/>
          <p:nvPr/>
        </p:nvSpPr>
        <p:spPr bwMode="auto">
          <a:xfrm rot="16200000" flipH="1" flipV="1">
            <a:off x="7442758" y="5585352"/>
            <a:ext cx="907408"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7701496" y="5545504"/>
                <a:ext cx="418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h</m:t>
                      </m:r>
                    </m:oMath>
                  </m:oMathPara>
                </a14:m>
                <a:endParaRPr lang="en-US" sz="2400"/>
              </a:p>
            </p:txBody>
          </p:sp>
        </mc:Choice>
        <mc:Fallback xmlns="">
          <p:sp>
            <p:nvSpPr>
              <p:cNvPr id="23" name="TextBox 22"/>
              <p:cNvSpPr txBox="1">
                <a:spLocks noRot="1" noChangeAspect="1" noMove="1" noResize="1" noEditPoints="1" noAdjustHandles="1" noChangeArrowheads="1" noChangeShapeType="1" noTextEdit="1"/>
              </p:cNvSpPr>
              <p:nvPr/>
            </p:nvSpPr>
            <p:spPr>
              <a:xfrm>
                <a:off x="7701496" y="5545504"/>
                <a:ext cx="418167" cy="461665"/>
              </a:xfrm>
              <a:prstGeom prst="rect">
                <a:avLst/>
              </a:prstGeom>
              <a:blipFill>
                <a:blip r:embed="rId12"/>
                <a:stretch>
                  <a:fillRect/>
                </a:stretch>
              </a:blipFill>
            </p:spPr>
            <p:txBody>
              <a:bodyPr/>
              <a:lstStyle/>
              <a:p>
                <a:r>
                  <a:rPr lang="en-US">
                    <a:noFill/>
                  </a:rPr>
                  <a:t> </a:t>
                </a:r>
              </a:p>
            </p:txBody>
          </p:sp>
        </mc:Fallback>
      </mc:AlternateContent>
      <p:cxnSp>
        <p:nvCxnSpPr>
          <p:cNvPr id="24" name="Straight Arrow Connector 23"/>
          <p:cNvCxnSpPr/>
          <p:nvPr/>
        </p:nvCxnSpPr>
        <p:spPr bwMode="auto">
          <a:xfrm>
            <a:off x="7016776" y="5415597"/>
            <a:ext cx="684720" cy="1500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a:stCxn id="12" idx="3"/>
            <a:endCxn id="23" idx="1"/>
          </p:cNvCxnSpPr>
          <p:nvPr/>
        </p:nvCxnSpPr>
        <p:spPr bwMode="auto">
          <a:xfrm flipV="1">
            <a:off x="5433091" y="5776337"/>
            <a:ext cx="2268405"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23" idx="3"/>
          </p:cNvCxnSpPr>
          <p:nvPr/>
        </p:nvCxnSpPr>
        <p:spPr bwMode="auto">
          <a:xfrm>
            <a:off x="8119663" y="5776337"/>
            <a:ext cx="282019" cy="9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Rectangle 26"/>
              <p:cNvSpPr/>
              <p:nvPr/>
            </p:nvSpPr>
            <p:spPr>
              <a:xfrm>
                <a:off x="1189790" y="5575242"/>
                <a:ext cx="4675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1</m:t>
                          </m:r>
                        </m:sub>
                      </m:sSub>
                    </m:oMath>
                  </m:oMathPara>
                </a14:m>
                <a:endParaRPr lang="en-US"/>
              </a:p>
            </p:txBody>
          </p:sp>
        </mc:Choice>
        <mc:Fallback xmlns="">
          <p:sp>
            <p:nvSpPr>
              <p:cNvPr id="27" name="Rectangle 26"/>
              <p:cNvSpPr>
                <a:spLocks noRot="1" noChangeAspect="1" noMove="1" noResize="1" noEditPoints="1" noAdjustHandles="1" noChangeArrowheads="1" noChangeShapeType="1" noTextEdit="1"/>
              </p:cNvSpPr>
              <p:nvPr/>
            </p:nvSpPr>
            <p:spPr>
              <a:xfrm>
                <a:off x="1189790" y="5575242"/>
                <a:ext cx="467500" cy="369332"/>
              </a:xfrm>
              <a:prstGeom prst="rect">
                <a:avLst/>
              </a:prstGeom>
              <a:blipFill>
                <a:blip r:embed="rId1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404855" y="540163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i="1">
                              <a:solidFill>
                                <a:srgbClr val="000000"/>
                              </a:solidFill>
                              <a:latin typeface="Cambria Math" panose="02040503050406030204" pitchFamily="18" charset="0"/>
                              <a:ea typeface="Cambria Math" panose="02040503050406030204" pitchFamily="18" charset="0"/>
                            </a:rPr>
                            <m:t>2</m:t>
                          </m:r>
                        </m:sub>
                      </m:sSub>
                    </m:oMath>
                  </m:oMathPara>
                </a14:m>
                <a:endParaRPr lang="en-US"/>
              </a:p>
            </p:txBody>
          </p:sp>
        </mc:Choice>
        <mc:Fallback xmlns="">
          <p:sp>
            <p:nvSpPr>
              <p:cNvPr id="28" name="TextBox 27"/>
              <p:cNvSpPr txBox="1">
                <a:spLocks noRot="1" noChangeAspect="1" noMove="1" noResize="1" noEditPoints="1" noAdjustHandles="1" noChangeArrowheads="1" noChangeShapeType="1" noTextEdit="1"/>
              </p:cNvSpPr>
              <p:nvPr/>
            </p:nvSpPr>
            <p:spPr>
              <a:xfrm>
                <a:off x="5404855" y="5401635"/>
                <a:ext cx="472822"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003220" y="540163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𝛿</m:t>
                          </m:r>
                        </m:e>
                        <m:sub>
                          <m:r>
                            <a:rPr lang="en-US" b="0" i="1" smtClean="0">
                              <a:solidFill>
                                <a:srgbClr val="000000"/>
                              </a:solidFill>
                              <a:latin typeface="Cambria Math" panose="02040503050406030204" pitchFamily="18" charset="0"/>
                              <a:ea typeface="Cambria Math" panose="02040503050406030204" pitchFamily="18" charset="0"/>
                            </a:rPr>
                            <m:t>3</m:t>
                          </m:r>
                        </m:sub>
                      </m:sSub>
                    </m:oMath>
                  </m:oMathPara>
                </a14:m>
                <a:endParaRPr lang="en-US"/>
              </a:p>
            </p:txBody>
          </p:sp>
        </mc:Choice>
        <mc:Fallback xmlns="">
          <p:sp>
            <p:nvSpPr>
              <p:cNvPr id="29" name="TextBox 28"/>
              <p:cNvSpPr txBox="1">
                <a:spLocks noRot="1" noChangeAspect="1" noMove="1" noResize="1" noEditPoints="1" noAdjustHandles="1" noChangeArrowheads="1" noChangeShapeType="1" noTextEdit="1"/>
              </p:cNvSpPr>
              <p:nvPr/>
            </p:nvSpPr>
            <p:spPr>
              <a:xfrm>
                <a:off x="8003220" y="5401635"/>
                <a:ext cx="472822" cy="369332"/>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20731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hard is it to mine a coin?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3069" y="1002926"/>
                <a:ext cx="8229600" cy="4981575"/>
              </a:xfrm>
            </p:spPr>
            <p:txBody>
              <a:bodyPr/>
              <a:lstStyle/>
              <a:p>
                <a:r>
                  <a:rPr lang="en-US" sz="2400"/>
                  <a:t>Recall Proof-of-Work: </a:t>
                </a:r>
                <a14:m>
                  <m:oMath xmlns:m="http://schemas.openxmlformats.org/officeDocument/2006/math">
                    <m:r>
                      <a:rPr lang="en-US" sz="2400" i="1" dirty="0" smtClean="0">
                        <a:latin typeface="Cambria Math" panose="02040503050406030204" pitchFamily="18" charset="0"/>
                      </a:rPr>
                      <m:t>𝑚</m:t>
                    </m:r>
                  </m:oMath>
                </a14:m>
                <a:r>
                  <a:rPr lang="en-US" sz="2400"/>
                  <a:t> Least-significant-bits of each block-hash, e.g., </a:t>
                </a:r>
                <a14:m>
                  <m:oMath xmlns:m="http://schemas.openxmlformats.org/officeDocument/2006/math">
                    <m:sSub>
                      <m:sSubPr>
                        <m:ctrlPr>
                          <a:rPr lang="en-US" sz="2400" i="1">
                            <a:solidFill>
                              <a:srgbClr val="000000"/>
                            </a:solidFill>
                            <a:latin typeface="Cambria Math" panose="02040503050406030204" pitchFamily="18" charset="0"/>
                            <a:ea typeface="Cambria Math" panose="02040503050406030204" pitchFamily="18" charset="0"/>
                          </a:rPr>
                        </m:ctrlPr>
                      </m:sSubPr>
                      <m:e>
                        <m:r>
                          <a:rPr lang="en-US" sz="2400" i="1">
                            <a:solidFill>
                              <a:srgbClr val="000000"/>
                            </a:solidFill>
                            <a:latin typeface="Cambria Math" panose="02040503050406030204" pitchFamily="18" charset="0"/>
                            <a:ea typeface="Cambria Math" panose="02040503050406030204" pitchFamily="18" charset="0"/>
                          </a:rPr>
                          <m:t>𝛿</m:t>
                        </m:r>
                      </m:e>
                      <m:sub>
                        <m:r>
                          <a:rPr lang="en-US" sz="2400" i="1">
                            <a:solidFill>
                              <a:srgbClr val="000000"/>
                            </a:solidFill>
                            <a:latin typeface="Cambria Math" panose="02040503050406030204" pitchFamily="18" charset="0"/>
                            <a:ea typeface="Cambria Math" panose="02040503050406030204" pitchFamily="18" charset="0"/>
                          </a:rPr>
                          <m:t>3</m:t>
                        </m:r>
                      </m:sub>
                    </m:sSub>
                  </m:oMath>
                </a14:m>
                <a:r>
                  <a:rPr lang="en-US" sz="2400"/>
                  <a:t>, must be zero </a:t>
                </a:r>
              </a:p>
              <a:p>
                <a:r>
                  <a:rPr lang="en-US" sz="2400"/>
                  <a:t>If hash is a secure Proof-of-Work hash, this requires about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𝑚</m:t>
                        </m:r>
                      </m:sup>
                    </m:sSup>
                  </m:oMath>
                </a14:m>
                <a:r>
                  <a:rPr lang="en-US" sz="2400"/>
                  <a:t> hash computations</a:t>
                </a:r>
              </a:p>
              <a:p>
                <a:r>
                  <a:rPr lang="en-US" sz="2400"/>
                  <a:t>Hash functions are efficient, but this can still be a lot…</a:t>
                </a:r>
              </a:p>
              <a:p>
                <a:pPr lvl="1"/>
                <a:r>
                  <a:rPr lang="en-US" sz="2400"/>
                  <a:t>If too easy</a:t>
                </a:r>
                <a:r>
                  <a:rPr lang="en-US" sz="2400">
                    <a:sym typeface="Wingdings" panose="05000000000000000000" pitchFamily="2" charset="2"/>
                  </a:rPr>
                  <a:t> coins mined too quickly</a:t>
                </a:r>
              </a:p>
              <a:p>
                <a:pPr lvl="1"/>
                <a:r>
                  <a:rPr lang="en-US" sz="2400">
                    <a:sym typeface="Wingdings" panose="05000000000000000000" pitchFamily="2" charset="2"/>
                  </a:rPr>
                  <a:t>Bit-coin auto-adjusts </a:t>
                </a:r>
                <a14:m>
                  <m:oMath xmlns:m="http://schemas.openxmlformats.org/officeDocument/2006/math">
                    <m:r>
                      <a:rPr lang="en-US" sz="2400" i="1" dirty="0" smtClean="0">
                        <a:latin typeface="Cambria Math" panose="02040503050406030204" pitchFamily="18" charset="0"/>
                        <a:sym typeface="Wingdings" panose="05000000000000000000" pitchFamily="2" charset="2"/>
                      </a:rPr>
                      <m:t>𝑚</m:t>
                    </m:r>
                  </m:oMath>
                </a14:m>
                <a:r>
                  <a:rPr lang="en-US" sz="2400">
                    <a:sym typeface="Wingdings" panose="05000000000000000000" pitchFamily="2" charset="2"/>
                  </a:rPr>
                  <a:t> to maintain rate of mining</a:t>
                </a:r>
                <a:br>
                  <a:rPr lang="en-US" sz="2400"/>
                </a:b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3069" y="1002926"/>
                <a:ext cx="8229600" cy="4981575"/>
              </a:xfrm>
              <a:blipFill>
                <a:blip r:embed="rId2"/>
                <a:stretch>
                  <a:fillRect l="-296" t="-85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59</a:t>
            </a:fld>
            <a:endParaRPr lang="en-US" altLang="en-US"/>
          </a:p>
        </p:txBody>
      </p:sp>
      <mc:AlternateContent xmlns:mc="http://schemas.openxmlformats.org/markup-compatibility/2006" xmlns:a14="http://schemas.microsoft.com/office/drawing/2010/main">
        <mc:Choice Requires="a14">
          <p:sp>
            <p:nvSpPr>
              <p:cNvPr id="30" name="Oval 29"/>
              <p:cNvSpPr/>
              <p:nvPr/>
            </p:nvSpPr>
            <p:spPr bwMode="auto">
              <a:xfrm>
                <a:off x="2314866" y="4186512"/>
                <a:ext cx="2285679" cy="1749153"/>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0" name="Oval 29"/>
              <p:cNvSpPr>
                <a:spLocks noRot="1" noChangeAspect="1" noMove="1" noResize="1" noEditPoints="1" noAdjustHandles="1" noChangeArrowheads="1" noChangeShapeType="1" noTextEdit="1"/>
              </p:cNvSpPr>
              <p:nvPr/>
            </p:nvSpPr>
            <p:spPr bwMode="auto">
              <a:xfrm>
                <a:off x="2314866" y="4186512"/>
                <a:ext cx="2285679" cy="1749153"/>
              </a:xfrm>
              <a:prstGeom prst="ellipse">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bwMode="auto">
              <a:xfrm>
                <a:off x="6290989" y="4250316"/>
                <a:ext cx="2176460" cy="154088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31" name="Oval 30"/>
              <p:cNvSpPr>
                <a:spLocks noRot="1" noChangeAspect="1" noMove="1" noResize="1" noEditPoints="1" noAdjustHandles="1" noChangeArrowheads="1" noChangeShapeType="1" noTextEdit="1"/>
              </p:cNvSpPr>
              <p:nvPr/>
            </p:nvSpPr>
            <p:spPr bwMode="auto">
              <a:xfrm>
                <a:off x="6290989" y="4250316"/>
                <a:ext cx="2176460" cy="1540880"/>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145538" y="4821939"/>
                <a:ext cx="811632"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3145538" y="4821939"/>
                <a:ext cx="811632"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543251" y="4048298"/>
                <a:ext cx="2108269" cy="923330"/>
              </a:xfrm>
              <a:prstGeom prst="rect">
                <a:avLst/>
              </a:prstGeom>
              <a:noFill/>
            </p:spPr>
            <p:txBody>
              <a:bodyPr wrap="none" rtlCol="0">
                <a:spAutoFit/>
              </a:bodyPr>
              <a:lstStyle/>
              <a:p>
                <a:r>
                  <a:rPr lang="en-US"/>
                  <a:t>Adversary must try</a:t>
                </a:r>
              </a:p>
              <a:p>
                <a:r>
                  <a:rPr lang="en-US"/>
                  <a:t> about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𝑚</m:t>
                        </m:r>
                      </m:sup>
                    </m:sSup>
                  </m:oMath>
                </a14:m>
                <a:r>
                  <a:rPr lang="en-US"/>
                  <a:t> hashes </a:t>
                </a:r>
              </a:p>
              <a:p>
                <a:r>
                  <a:rPr lang="en-US"/>
                  <a:t>to find such </a:t>
                </a:r>
                <a14:m>
                  <m:oMath xmlns:m="http://schemas.openxmlformats.org/officeDocument/2006/math">
                    <m:r>
                      <a:rPr lang="en-US" i="1" dirty="0" smtClean="0">
                        <a:latin typeface="Cambria Math" panose="02040503050406030204" pitchFamily="18" charset="0"/>
                      </a:rPr>
                      <m:t>𝑥</m:t>
                    </m:r>
                  </m:oMath>
                </a14:m>
                <a:endParaRPr lang="en-US"/>
              </a:p>
            </p:txBody>
          </p:sp>
        </mc:Choice>
        <mc:Fallback xmlns="">
          <p:sp>
            <p:nvSpPr>
              <p:cNvPr id="33" name="TextBox 32"/>
              <p:cNvSpPr txBox="1">
                <a:spLocks noRot="1" noChangeAspect="1" noMove="1" noResize="1" noEditPoints="1" noAdjustHandles="1" noChangeArrowheads="1" noChangeShapeType="1" noTextEdit="1"/>
              </p:cNvSpPr>
              <p:nvPr/>
            </p:nvSpPr>
            <p:spPr>
              <a:xfrm>
                <a:off x="4543251" y="4048298"/>
                <a:ext cx="2108269" cy="923330"/>
              </a:xfrm>
              <a:prstGeom prst="rect">
                <a:avLst/>
              </a:prstGeom>
              <a:blipFill>
                <a:blip r:embed="rId6"/>
                <a:stretch>
                  <a:fillRect l="-2312" t="-3289" r="-2023" b="-9211"/>
                </a:stretch>
              </a:blipFill>
            </p:spPr>
            <p:txBody>
              <a:bodyPr/>
              <a:lstStyle/>
              <a:p>
                <a:r>
                  <a:rPr lang="en-US">
                    <a:noFill/>
                  </a:rPr>
                  <a:t> </a:t>
                </a:r>
              </a:p>
            </p:txBody>
          </p:sp>
        </mc:Fallback>
      </mc:AlternateContent>
      <p:sp>
        <p:nvSpPr>
          <p:cNvPr id="34" name="Right Arrow 33"/>
          <p:cNvSpPr/>
          <p:nvPr/>
        </p:nvSpPr>
        <p:spPr bwMode="auto">
          <a:xfrm flipH="1">
            <a:off x="4761122" y="5449608"/>
            <a:ext cx="1344706" cy="565877"/>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Hard</a:t>
            </a:r>
          </a:p>
        </p:txBody>
      </p:sp>
      <p:sp>
        <p:nvSpPr>
          <p:cNvPr id="35" name="Rounded Rectangle 34"/>
          <p:cNvSpPr/>
          <p:nvPr/>
        </p:nvSpPr>
        <p:spPr bwMode="auto">
          <a:xfrm>
            <a:off x="702192" y="4866244"/>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36" name="Down Arrow 35"/>
          <p:cNvSpPr/>
          <p:nvPr/>
        </p:nvSpPr>
        <p:spPr bwMode="auto">
          <a:xfrm>
            <a:off x="1177322" y="5293378"/>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7" name="Rectangle 36"/>
              <p:cNvSpPr/>
              <p:nvPr/>
            </p:nvSpPr>
            <p:spPr bwMode="auto">
              <a:xfrm>
                <a:off x="388939" y="5494641"/>
                <a:ext cx="1825342" cy="688151"/>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14:m>
                  <m:oMath xmlns:m="http://schemas.openxmlformats.org/officeDocument/2006/math">
                    <m:r>
                      <a:rPr lang="en-GB" altLang="en-US" sz="2000" i="1" kern="0" dirty="0" smtClean="0">
                        <a:latin typeface="Cambria Math" panose="02040503050406030204" pitchFamily="18" charset="0"/>
                        <a:cs typeface="Times New Roman" pitchFamily="18" charset="0"/>
                      </a:rPr>
                      <m:t>𝑥</m:t>
                    </m:r>
                  </m:oMath>
                </a14:m>
                <a:r>
                  <a:rPr lang="en-GB" altLang="en-US" sz="2000" kern="0"/>
                  <a:t> </a:t>
                </a:r>
                <a:r>
                  <a:rPr lang="en-GB" altLang="en-US" sz="2000" kern="0" err="1"/>
                  <a:t>s.t.</a:t>
                </a:r>
                <a14:m>
                  <m:oMath xmlns:m="http://schemas.openxmlformats.org/officeDocument/2006/math">
                    <m:r>
                      <a:rPr lang="en-US" altLang="en-US" sz="2000" b="0" i="0" kern="0" smtClean="0">
                        <a:latin typeface="Cambria Math" panose="02040503050406030204" pitchFamily="18" charset="0"/>
                      </a:rPr>
                      <m:t>  </m:t>
                    </m:r>
                    <m:r>
                      <m:rPr>
                        <m:sty m:val="p"/>
                      </m:rPr>
                      <a:rPr lang="en-US" altLang="en-US" sz="2000" b="0" i="0" kern="0" smtClean="0">
                        <a:latin typeface="Cambria Math" panose="02040503050406030204" pitchFamily="18" charset="0"/>
                      </a:rPr>
                      <m:t>h</m:t>
                    </m:r>
                    <m:r>
                      <a:rPr lang="en-US" altLang="en-US" sz="2000" i="1" kern="0">
                        <a:latin typeface="Cambria Math" panose="02040503050406030204" pitchFamily="18" charset="0"/>
                      </a:rPr>
                      <m:t>(</m:t>
                    </m:r>
                    <m:r>
                      <a:rPr lang="en-US" altLang="en-US" sz="2000" i="1" kern="0">
                        <a:latin typeface="Cambria Math" panose="02040503050406030204" pitchFamily="18" charset="0"/>
                      </a:rPr>
                      <m:t>𝑝</m:t>
                    </m:r>
                    <m:r>
                      <a:rPr lang="en-US" altLang="en-US" sz="2000" i="1" kern="0">
                        <a:latin typeface="Cambria Math" panose="02040503050406030204" pitchFamily="18" charset="0"/>
                      </a:rPr>
                      <m:t>||</m:t>
                    </m:r>
                    <m:r>
                      <a:rPr lang="en-US" altLang="en-US" sz="2000" i="1" kern="0">
                        <a:latin typeface="Cambria Math" panose="02040503050406030204" pitchFamily="18" charset="0"/>
                      </a:rPr>
                      <m:t>𝑥</m:t>
                    </m:r>
                    <m:r>
                      <a:rPr lang="en-US" altLang="en-US" sz="2000" i="1" kern="0">
                        <a:latin typeface="Cambria Math" panose="02040503050406030204" pitchFamily="18" charset="0"/>
                      </a:rPr>
                      <m:t>)∈</m:t>
                    </m:r>
                    <m:sSup>
                      <m:sSupPr>
                        <m:ctrlPr>
                          <a:rPr lang="en-US" altLang="en-US" sz="2000" i="1" dirty="0">
                            <a:latin typeface="Cambria Math" panose="02040503050406030204" pitchFamily="18" charset="0"/>
                          </a:rPr>
                        </m:ctrlPr>
                      </m:sSupPr>
                      <m:e>
                        <m:sSup>
                          <m:sSupPr>
                            <m:ctrlPr>
                              <a:rPr lang="en-US" altLang="en-US" sz="2000" i="1" dirty="0">
                                <a:latin typeface="Cambria Math" panose="02040503050406030204" pitchFamily="18" charset="0"/>
                              </a:rPr>
                            </m:ctrlPr>
                          </m:sSupPr>
                          <m:e>
                            <m:d>
                              <m:dPr>
                                <m:begChr m:val="{"/>
                                <m:endChr m:val="}"/>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0</m:t>
                                </m:r>
                                <m:r>
                                  <a:rPr lang="en-US" altLang="en-US" sz="2000" i="1" dirty="0">
                                    <a:latin typeface="Cambria Math" panose="02040503050406030204" pitchFamily="18" charset="0"/>
                                  </a:rPr>
                                  <m:t>,</m:t>
                                </m:r>
                                <m:r>
                                  <a:rPr lang="en-US" altLang="en-US" sz="2000" i="1" dirty="0">
                                    <a:latin typeface="Cambria Math" panose="02040503050406030204" pitchFamily="18" charset="0"/>
                                  </a:rPr>
                                  <m:t>1</m:t>
                                </m:r>
                              </m:e>
                            </m:d>
                          </m:e>
                          <m:sup>
                            <m:r>
                              <a:rPr lang="en-US" altLang="en-US" sz="2000" i="1" dirty="0">
                                <a:latin typeface="Cambria Math" panose="02040503050406030204" pitchFamily="18" charset="0"/>
                              </a:rPr>
                              <m:t>𝑛</m:t>
                            </m:r>
                            <m:r>
                              <a:rPr lang="en-US" altLang="en-US" sz="2000" i="1" dirty="0">
                                <a:latin typeface="Cambria Math" panose="02040503050406030204" pitchFamily="18" charset="0"/>
                              </a:rPr>
                              <m:t>−</m:t>
                            </m:r>
                            <m:r>
                              <a:rPr lang="en-US" altLang="en-US" sz="2000" i="1" dirty="0">
                                <a:latin typeface="Cambria Math" panose="02040503050406030204" pitchFamily="18" charset="0"/>
                              </a:rPr>
                              <m:t>𝑚</m:t>
                            </m:r>
                          </m:sup>
                        </m:sSup>
                        <m:r>
                          <a:rPr lang="en-US" altLang="en-US" sz="2000" i="1" dirty="0">
                            <a:latin typeface="Cambria Math" panose="02040503050406030204" pitchFamily="18" charset="0"/>
                          </a:rPr>
                          <m:t>||</m:t>
                        </m:r>
                        <m:r>
                          <a:rPr lang="en-US" altLang="en-US" sz="2000" i="1" dirty="0">
                            <a:latin typeface="Cambria Math" panose="02040503050406030204" pitchFamily="18" charset="0"/>
                          </a:rPr>
                          <m:t>0</m:t>
                        </m:r>
                      </m:e>
                      <m:sup>
                        <m:r>
                          <a:rPr lang="en-US" altLang="en-US" sz="2000" i="1" dirty="0">
                            <a:latin typeface="Cambria Math" panose="02040503050406030204" pitchFamily="18" charset="0"/>
                          </a:rPr>
                          <m:t>𝑚</m:t>
                        </m:r>
                      </m:sup>
                    </m:sSup>
                  </m:oMath>
                </a14:m>
                <a:endParaRPr lang="en-GB" altLang="en-US" sz="2000" kern="0"/>
              </a:p>
            </p:txBody>
          </p:sp>
        </mc:Choice>
        <mc:Fallback xmlns="">
          <p:sp>
            <p:nvSpPr>
              <p:cNvPr id="37" name="Rectangle 36"/>
              <p:cNvSpPr>
                <a:spLocks noRot="1" noChangeAspect="1" noMove="1" noResize="1" noEditPoints="1" noAdjustHandles="1" noChangeArrowheads="1" noChangeShapeType="1" noTextEdit="1"/>
              </p:cNvSpPr>
              <p:nvPr/>
            </p:nvSpPr>
            <p:spPr bwMode="auto">
              <a:xfrm>
                <a:off x="388939" y="5494641"/>
                <a:ext cx="1825342" cy="688151"/>
              </a:xfrm>
              <a:prstGeom prst="rect">
                <a:avLst/>
              </a:prstGeom>
              <a:blipFill>
                <a:blip r:embed="rId7"/>
                <a:stretch>
                  <a:fillRect t="-3478" b="-1043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38" name="Rectangle 37"/>
          <p:cNvSpPr/>
          <p:nvPr/>
        </p:nvSpPr>
        <p:spPr bwMode="auto">
          <a:xfrm>
            <a:off x="1145944" y="4234507"/>
            <a:ext cx="412377" cy="43344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atin typeface="Arial" pitchFamily="34" charset="0"/>
                <a:cs typeface="Arial" pitchFamily="34" charset="0"/>
              </a:rPr>
              <a:t>m</a:t>
            </a:r>
          </a:p>
        </p:txBody>
      </p:sp>
      <p:sp>
        <p:nvSpPr>
          <p:cNvPr id="39" name="Down Arrow 38"/>
          <p:cNvSpPr/>
          <p:nvPr/>
        </p:nvSpPr>
        <p:spPr bwMode="auto">
          <a:xfrm>
            <a:off x="1177322" y="4683762"/>
            <a:ext cx="349624" cy="1411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0" name="Oval 39"/>
              <p:cNvSpPr/>
              <p:nvPr/>
            </p:nvSpPr>
            <p:spPr bwMode="auto">
              <a:xfrm>
                <a:off x="6651520" y="4844609"/>
                <a:ext cx="1506362" cy="896563"/>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14:m>
                  <m:oMath xmlns:m="http://schemas.openxmlformats.org/officeDocument/2006/math">
                    <m:sSup>
                      <m:sSupPr>
                        <m:ctrlPr>
                          <a:rPr lang="en-US" i="1" dirty="0" smtClean="0">
                            <a:latin typeface="Cambria Math" panose="02040503050406030204" pitchFamily="18" charset="0"/>
                            <a:cs typeface="Arial" pitchFamily="34" charset="0"/>
                          </a:rPr>
                        </m:ctrlPr>
                      </m:sSupPr>
                      <m:e>
                        <m:r>
                          <a:rPr lang="en-US" b="0" i="1" dirty="0" smtClean="0">
                            <a:latin typeface="Cambria Math" panose="02040503050406030204" pitchFamily="18" charset="0"/>
                            <a:cs typeface="Arial" pitchFamily="34" charset="0"/>
                          </a:rPr>
                          <m:t>2</m:t>
                        </m:r>
                      </m:e>
                      <m:sup>
                        <m:r>
                          <a:rPr lang="en-US" b="0" i="1" dirty="0" smtClean="0">
                            <a:latin typeface="Cambria Math" panose="02040503050406030204" pitchFamily="18" charset="0"/>
                            <a:cs typeface="Arial" pitchFamily="34" charset="0"/>
                          </a:rPr>
                          <m:t>𝑛</m:t>
                        </m:r>
                        <m:r>
                          <a:rPr lang="en-US" b="0" i="1" dirty="0" smtClean="0">
                            <a:latin typeface="Cambria Math" panose="02040503050406030204" pitchFamily="18" charset="0"/>
                            <a:cs typeface="Arial" pitchFamily="34" charset="0"/>
                          </a:rPr>
                          <m:t>−</m:t>
                        </m:r>
                        <m:r>
                          <a:rPr lang="en-US" b="0" i="1" dirty="0" smtClean="0">
                            <a:latin typeface="Cambria Math" panose="02040503050406030204" pitchFamily="18" charset="0"/>
                            <a:cs typeface="Arial" pitchFamily="34" charset="0"/>
                          </a:rPr>
                          <m:t>𝑚</m:t>
                        </m:r>
                      </m:sup>
                    </m:sSup>
                  </m:oMath>
                </a14:m>
                <a:r>
                  <a:rPr lang="en-US">
                    <a:latin typeface="Arial" pitchFamily="34" charset="0"/>
                    <a:cs typeface="Arial" pitchFamily="34" charset="0"/>
                  </a:rPr>
                  <a:t> values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40" name="Oval 39"/>
              <p:cNvSpPr>
                <a:spLocks noRot="1" noChangeAspect="1" noMove="1" noResize="1" noEditPoints="1" noAdjustHandles="1" noChangeArrowheads="1" noChangeShapeType="1" noTextEdit="1"/>
              </p:cNvSpPr>
              <p:nvPr/>
            </p:nvSpPr>
            <p:spPr bwMode="auto">
              <a:xfrm>
                <a:off x="6651520" y="4844609"/>
                <a:ext cx="1506362" cy="896563"/>
              </a:xfrm>
              <a:prstGeom prst="ellipse">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41" name="Straight Arrow Connector 40"/>
          <p:cNvCxnSpPr/>
          <p:nvPr/>
        </p:nvCxnSpPr>
        <p:spPr bwMode="auto">
          <a:xfrm>
            <a:off x="3774143" y="5020230"/>
            <a:ext cx="3166303" cy="4000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631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Hashing for efficiency</a:t>
            </a:r>
          </a:p>
        </p:txBody>
      </p:sp>
      <p:sp>
        <p:nvSpPr>
          <p:cNvPr id="3" name="Content Placeholder 2"/>
          <p:cNvSpPr>
            <a:spLocks noGrp="1"/>
          </p:cNvSpPr>
          <p:nvPr>
            <p:ph idx="1"/>
          </p:nvPr>
        </p:nvSpPr>
        <p:spPr>
          <a:xfrm>
            <a:off x="457200" y="1040123"/>
            <a:ext cx="8229600" cy="1822449"/>
          </a:xfrm>
        </p:spPr>
        <p:txBody>
          <a:bodyPr/>
          <a:lstStyle/>
          <a:p>
            <a:r>
              <a:rPr lang="en-US"/>
              <a:t>Input: large set (e.g., integers or strings)</a:t>
            </a:r>
          </a:p>
          <a:p>
            <a:r>
              <a:rPr lang="en-US"/>
              <a:t>Goal: map `randomly’ to few bins</a:t>
            </a:r>
            <a:endParaRPr lang="he-IL"/>
          </a:p>
          <a:p>
            <a:pPr lvl="1"/>
            <a:r>
              <a:rPr lang="en-US"/>
              <a:t>E.g., to ensure efficiency – load balancing, etc.</a:t>
            </a:r>
          </a:p>
          <a:p>
            <a:pPr lvl="1"/>
            <a:r>
              <a:rPr lang="en-US">
                <a:solidFill>
                  <a:srgbClr val="FF0000"/>
                </a:solidFill>
              </a:rPr>
              <a:t>Adversary chooses inputs that hash to same bin </a:t>
            </a:r>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6</a:t>
            </a:fld>
            <a:endParaRPr lang="en-US" altLang="en-US"/>
          </a:p>
        </p:txBody>
      </p:sp>
      <p:sp>
        <p:nvSpPr>
          <p:cNvPr id="8" name="Flowchart: Document 7"/>
          <p:cNvSpPr/>
          <p:nvPr/>
        </p:nvSpPr>
        <p:spPr bwMode="auto">
          <a:xfrm>
            <a:off x="1968038" y="3125011"/>
            <a:ext cx="1062317" cy="2626659"/>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solidFill>
                  <a:srgbClr val="FF0000"/>
                </a:solidFill>
                <a:latin typeface="Arial" pitchFamily="34" charset="0"/>
                <a:cs typeface="Arial" pitchFamily="34" charset="0"/>
              </a:rPr>
              <a:t>32,</a:t>
            </a:r>
          </a:p>
          <a:p>
            <a:r>
              <a:rPr lang="en-US">
                <a:solidFill>
                  <a:srgbClr val="FF0000"/>
                </a:solidFill>
                <a:latin typeface="Arial" pitchFamily="34" charset="0"/>
                <a:cs typeface="Arial" pitchFamily="34" charset="0"/>
              </a:rPr>
              <a:t>42,</a:t>
            </a:r>
          </a:p>
          <a:p>
            <a:r>
              <a:rPr lang="en-US">
                <a:solidFill>
                  <a:srgbClr val="FF0000"/>
                </a:solidFill>
                <a:latin typeface="Arial" pitchFamily="34" charset="0"/>
                <a:cs typeface="Arial" pitchFamily="34" charset="0"/>
              </a:rPr>
              <a:t>52,</a:t>
            </a:r>
          </a:p>
          <a:p>
            <a:r>
              <a:rPr lang="en-US">
                <a:solidFill>
                  <a:srgbClr val="FF0000"/>
                </a:solidFill>
                <a:latin typeface="Arial" pitchFamily="34" charset="0"/>
                <a:cs typeface="Arial" pitchFamily="34" charset="0"/>
              </a:rPr>
              <a:t>62,</a:t>
            </a:r>
          </a:p>
          <a:p>
            <a:r>
              <a:rPr lang="en-US">
                <a:latin typeface="Arial" pitchFamily="34" charset="0"/>
                <a:cs typeface="Arial" pitchFamily="34" charset="0"/>
              </a:rPr>
              <a:t>31,</a:t>
            </a:r>
          </a:p>
          <a:p>
            <a:r>
              <a:rPr lang="en-US">
                <a:latin typeface="Arial" pitchFamily="34" charset="0"/>
                <a:cs typeface="Arial" pitchFamily="34" charset="0"/>
              </a:rPr>
              <a:t>452,</a:t>
            </a:r>
          </a:p>
          <a:p>
            <a:r>
              <a:rPr lang="en-US">
                <a:latin typeface="Arial" pitchFamily="34" charset="0"/>
                <a:cs typeface="Arial" pitchFamily="34" charset="0"/>
              </a:rPr>
              <a:t>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9" name="Flowchart: Magnetic Disk 8"/>
              <p:cNvSpPr/>
              <p:nvPr/>
            </p:nvSpPr>
            <p:spPr bwMode="auto">
              <a:xfrm>
                <a:off x="3722998" y="4993329"/>
                <a:ext cx="1039906" cy="717179"/>
              </a:xfrm>
              <a:prstGeom prst="flowChartMagneticDisk">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kumimoji="0" lang="en-US" sz="1800" b="0" i="1" u="none" strike="noStrike" cap="none" normalizeH="0" baseline="0" dirty="0" smtClean="0">
                          <a:ln>
                            <a:noFill/>
                          </a:ln>
                          <a:solidFill>
                            <a:schemeClr val="tx1"/>
                          </a:solidFill>
                          <a:effectLst/>
                          <a:latin typeface="Cambria Math" panose="02040503050406030204" pitchFamily="18" charset="0"/>
                          <a:ea typeface="Cambria Math" panose="02040503050406030204" pitchFamily="18" charset="0"/>
                          <a:cs typeface="Arial" pitchFamily="34" charset="0"/>
                        </a:rPr>
                        <m:t>1</m:t>
                      </m:r>
                    </m:oMath>
                  </m:oMathPara>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9" name="Flowchart: Magnetic Disk 8"/>
              <p:cNvSpPr>
                <a:spLocks noRot="1" noChangeAspect="1" noMove="1" noResize="1" noEditPoints="1" noAdjustHandles="1" noChangeArrowheads="1" noChangeShapeType="1" noTextEdit="1"/>
              </p:cNvSpPr>
              <p:nvPr/>
            </p:nvSpPr>
            <p:spPr bwMode="auto">
              <a:xfrm>
                <a:off x="3722998" y="4993329"/>
                <a:ext cx="1039906" cy="717179"/>
              </a:xfrm>
              <a:prstGeom prst="flowChartMagneticDisk">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Flowchart: Magnetic Disk 9"/>
              <p:cNvSpPr/>
              <p:nvPr/>
            </p:nvSpPr>
            <p:spPr bwMode="auto">
              <a:xfrm>
                <a:off x="5465311" y="4993335"/>
                <a:ext cx="1039906" cy="717177"/>
              </a:xfrm>
              <a:prstGeom prst="flowChartMagneticDisk">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cs typeface="Arial" pitchFamily="34" charset="0"/>
                        </a:rPr>
                        <m:t>2</m:t>
                      </m:r>
                    </m:oMath>
                  </m:oMathPara>
                </a14:m>
                <a:endParaRPr lang="en-US">
                  <a:latin typeface="Arial" pitchFamily="34" charset="0"/>
                  <a:cs typeface="Arial" pitchFamily="34" charset="0"/>
                </a:endParaRPr>
              </a:p>
            </p:txBody>
          </p:sp>
        </mc:Choice>
        <mc:Fallback xmlns="">
          <p:sp>
            <p:nvSpPr>
              <p:cNvPr id="10" name="Flowchart: Magnetic Disk 9"/>
              <p:cNvSpPr>
                <a:spLocks noRot="1" noChangeAspect="1" noMove="1" noResize="1" noEditPoints="1" noAdjustHandles="1" noChangeArrowheads="1" noChangeShapeType="1" noTextEdit="1"/>
              </p:cNvSpPr>
              <p:nvPr/>
            </p:nvSpPr>
            <p:spPr bwMode="auto">
              <a:xfrm>
                <a:off x="5465311" y="4993335"/>
                <a:ext cx="1039906" cy="717177"/>
              </a:xfrm>
              <a:prstGeom prst="flowChartMagneticDisk">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Flowchart: Magnetic Disk 10"/>
              <p:cNvSpPr/>
              <p:nvPr/>
            </p:nvSpPr>
            <p:spPr bwMode="auto">
              <a:xfrm>
                <a:off x="7377951" y="4993329"/>
                <a:ext cx="1120590" cy="717177"/>
              </a:xfrm>
              <a:prstGeom prst="flowChartMagneticDisk">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cs typeface="Arial" pitchFamily="34" charset="0"/>
                        </a:rPr>
                        <m:t>0</m:t>
                      </m:r>
                    </m:oMath>
                  </m:oMathPara>
                </a14:m>
                <a:endParaRPr lang="en-US">
                  <a:latin typeface="Arial" pitchFamily="34" charset="0"/>
                  <a:cs typeface="Arial" pitchFamily="34" charset="0"/>
                </a:endParaRPr>
              </a:p>
            </p:txBody>
          </p:sp>
        </mc:Choice>
        <mc:Fallback xmlns="">
          <p:sp>
            <p:nvSpPr>
              <p:cNvPr id="11" name="Flowchart: Magnetic Disk 10"/>
              <p:cNvSpPr>
                <a:spLocks noRot="1" noChangeAspect="1" noMove="1" noResize="1" noEditPoints="1" noAdjustHandles="1" noChangeArrowheads="1" noChangeShapeType="1" noTextEdit="1"/>
              </p:cNvSpPr>
              <p:nvPr/>
            </p:nvSpPr>
            <p:spPr bwMode="auto">
              <a:xfrm>
                <a:off x="7377951" y="4993329"/>
                <a:ext cx="1120590" cy="717177"/>
              </a:xfrm>
              <a:prstGeom prst="flowChartMagneticDisk">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22" name="Straight Arrow Connector 21"/>
          <p:cNvCxnSpPr/>
          <p:nvPr/>
        </p:nvCxnSpPr>
        <p:spPr bwMode="auto">
          <a:xfrm flipH="1">
            <a:off x="4762903" y="3512037"/>
            <a:ext cx="1027021" cy="2966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flipH="1">
            <a:off x="5789924" y="3506228"/>
            <a:ext cx="5758" cy="2698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a:off x="5799636" y="3531732"/>
            <a:ext cx="1572559" cy="2576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Flowchart: Document 26"/>
          <p:cNvSpPr/>
          <p:nvPr/>
        </p:nvSpPr>
        <p:spPr bwMode="auto">
          <a:xfrm>
            <a:off x="3758857" y="3776069"/>
            <a:ext cx="998290" cy="1217269"/>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31,</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Flowchart: Document 27"/>
          <p:cNvSpPr/>
          <p:nvPr/>
        </p:nvSpPr>
        <p:spPr bwMode="auto">
          <a:xfrm>
            <a:off x="5465311" y="3776070"/>
            <a:ext cx="968188" cy="1149402"/>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solidFill>
                  <a:srgbClr val="FF0000"/>
                </a:solidFill>
                <a:latin typeface="Arial" pitchFamily="34" charset="0"/>
                <a:cs typeface="Arial" pitchFamily="34" charset="0"/>
              </a:rPr>
              <a:t>32, 42,</a:t>
            </a:r>
          </a:p>
          <a:p>
            <a:pPr marL="0" marR="0" indent="0" algn="l" defTabSz="914400" rtl="0" eaLnBrk="1" fontAlgn="base" latinLnBrk="0" hangingPunct="1">
              <a:lnSpc>
                <a:spcPct val="100000"/>
              </a:lnSpc>
              <a:spcBef>
                <a:spcPct val="0"/>
              </a:spcBef>
              <a:spcAft>
                <a:spcPct val="0"/>
              </a:spcAft>
              <a:buClrTx/>
              <a:buSzTx/>
              <a:buFontTx/>
              <a:buNone/>
              <a:tabLst/>
            </a:pPr>
            <a:r>
              <a:rPr lang="en-US">
                <a:solidFill>
                  <a:srgbClr val="FF0000"/>
                </a:solidFill>
                <a:latin typeface="Arial" pitchFamily="34" charset="0"/>
                <a:cs typeface="Arial" pitchFamily="34" charset="0"/>
              </a:rPr>
              <a:t>52, 62,</a:t>
            </a:r>
          </a:p>
          <a:p>
            <a:pPr marL="0" marR="0" indent="0" algn="l" defTabSz="914400" rtl="0" eaLnBrk="1" fontAlgn="base" latinLnBrk="0" hangingPunct="1">
              <a:lnSpc>
                <a:spcPct val="100000"/>
              </a:lnSpc>
              <a:spcBef>
                <a:spcPct val="0"/>
              </a:spcBef>
              <a:spcAft>
                <a:spcPct val="0"/>
              </a:spcAft>
              <a:buClrTx/>
              <a:buSzTx/>
              <a:buFontTx/>
              <a:buNone/>
              <a:tabLst/>
            </a:pPr>
            <a:r>
              <a:rPr lang="en-US">
                <a:latin typeface="Arial" pitchFamily="34" charset="0"/>
                <a:cs typeface="Arial" pitchFamily="34" charset="0"/>
              </a:rPr>
              <a:t>452,</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Flowchart: Document 28"/>
          <p:cNvSpPr/>
          <p:nvPr/>
        </p:nvSpPr>
        <p:spPr bwMode="auto">
          <a:xfrm>
            <a:off x="7377953" y="3756388"/>
            <a:ext cx="977153" cy="1169083"/>
          </a:xfrm>
          <a:prstGeom prst="flowChartDocumen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atin typeface="Arial" pitchFamily="34" charset="0"/>
                <a:cs typeface="Arial" pitchFamily="34" charset="0"/>
              </a:rPr>
              <a:t>80,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1" name="Picture 20" descr="All This Is That: The origin and back story of the &lt;strong&gt;smiley&lt;/strong&gt; &lt;strong&gt;face&lt;/strong&g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60644" y="5751670"/>
            <a:ext cx="379662" cy="379662"/>
          </a:xfrm>
          <a:prstGeom prst="rect">
            <a:avLst/>
          </a:prstGeom>
        </p:spPr>
      </p:pic>
      <p:pic>
        <p:nvPicPr>
          <p:cNvPr id="25" name="Picture 24" descr="All This Is That: The origin and back story of the &lt;strong&gt;smiley&lt;/strong&gt; &lt;strong&gt;face&lt;/strong&g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2216" y="5751670"/>
            <a:ext cx="379662" cy="379662"/>
          </a:xfrm>
          <a:prstGeom prst="rect">
            <a:avLst/>
          </a:prstGeom>
        </p:spPr>
      </p:pic>
      <p:sp>
        <p:nvSpPr>
          <p:cNvPr id="12" name="TextBox 11"/>
          <p:cNvSpPr txBox="1"/>
          <p:nvPr/>
        </p:nvSpPr>
        <p:spPr>
          <a:xfrm>
            <a:off x="6656891" y="5030557"/>
            <a:ext cx="569387" cy="369332"/>
          </a:xfrm>
          <a:prstGeom prst="rect">
            <a:avLst/>
          </a:prstGeom>
          <a:noFill/>
        </p:spPr>
        <p:txBody>
          <a:bodyPr wrap="none" rtlCol="0">
            <a:spAutoFit/>
          </a:bodyPr>
          <a:lstStyle/>
          <a:p>
            <a:r>
              <a:rPr lang="en-US"/>
              <a:t>. . . </a:t>
            </a:r>
          </a:p>
        </p:txBody>
      </p:sp>
      <p:sp>
        <p:nvSpPr>
          <p:cNvPr id="30" name="TextBox 29"/>
          <p:cNvSpPr txBox="1"/>
          <p:nvPr/>
        </p:nvSpPr>
        <p:spPr>
          <a:xfrm>
            <a:off x="6621032" y="4137672"/>
            <a:ext cx="569387" cy="369332"/>
          </a:xfrm>
          <a:prstGeom prst="rect">
            <a:avLst/>
          </a:prstGeom>
          <a:noFill/>
        </p:spPr>
        <p:txBody>
          <a:bodyPr wrap="none" rtlCol="0">
            <a:spAutoFit/>
          </a:bodyPr>
          <a:lstStyle/>
          <a:p>
            <a:r>
              <a:rPr lang="en-US"/>
              <a:t>. . . </a:t>
            </a:r>
          </a:p>
        </p:txBody>
      </p:sp>
      <p:sp>
        <p:nvSpPr>
          <p:cNvPr id="31" name="Trapezoid 30"/>
          <p:cNvSpPr/>
          <p:nvPr/>
        </p:nvSpPr>
        <p:spPr bwMode="auto">
          <a:xfrm flipH="1" flipV="1">
            <a:off x="4970205" y="3103006"/>
            <a:ext cx="1650825" cy="389931"/>
          </a:xfrm>
          <a:prstGeom prst="trapezoid">
            <a:avLst>
              <a:gd name="adj" fmla="val 9200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5404357" y="3083906"/>
                <a:ext cx="6952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𝐿𝑆𝐷</m:t>
                          </m:r>
                        </m:sub>
                      </m:sSub>
                    </m:oMath>
                  </m:oMathPara>
                </a14:m>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5404357" y="3083906"/>
                <a:ext cx="695255" cy="369332"/>
              </a:xfrm>
              <a:prstGeom prst="rect">
                <a:avLst/>
              </a:prstGeom>
              <a:blipFill>
                <a:blip r:embed="rId6"/>
                <a:stretch>
                  <a:fillRect b="-1667"/>
                </a:stretch>
              </a:blipFill>
            </p:spPr>
            <p:txBody>
              <a:bodyPr/>
              <a:lstStyle/>
              <a:p>
                <a:r>
                  <a:rPr lang="en-US">
                    <a:noFill/>
                  </a:rPr>
                  <a:t> </a:t>
                </a:r>
              </a:p>
            </p:txBody>
          </p:sp>
        </mc:Fallback>
      </mc:AlternateContent>
      <p:pic>
        <p:nvPicPr>
          <p:cNvPr id="32" name="Picture 4" descr="Image result for mons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6285" y="3198640"/>
            <a:ext cx="609269" cy="52209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Clipart - &lt;strong&gt;Sad face&lt;/strong&g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52698" y="5707566"/>
            <a:ext cx="395292" cy="376518"/>
          </a:xfrm>
          <a:prstGeom prst="rect">
            <a:avLst/>
          </a:prstGeom>
        </p:spPr>
      </p:pic>
      <p:cxnSp>
        <p:nvCxnSpPr>
          <p:cNvPr id="13" name="Straight Arrow Connector 12"/>
          <p:cNvCxnSpPr/>
          <p:nvPr/>
        </p:nvCxnSpPr>
        <p:spPr bwMode="auto">
          <a:xfrm flipV="1">
            <a:off x="914400" y="3307976"/>
            <a:ext cx="941294" cy="5378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bwMode="auto">
          <a:xfrm>
            <a:off x="881047" y="3404127"/>
            <a:ext cx="969247" cy="127605"/>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p:nvPr/>
        </p:nvCxnSpPr>
        <p:spPr bwMode="auto">
          <a:xfrm>
            <a:off x="895023" y="3451593"/>
            <a:ext cx="931941" cy="40214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a:off x="902875" y="3531733"/>
            <a:ext cx="954142" cy="58443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ounded Rectangular Callout 36"/>
          <p:cNvSpPr/>
          <p:nvPr/>
        </p:nvSpPr>
        <p:spPr bwMode="auto">
          <a:xfrm>
            <a:off x="146530" y="3868429"/>
            <a:ext cx="1121917" cy="874317"/>
          </a:xfrm>
          <a:prstGeom prst="wedgeRoundRectCallout">
            <a:avLst>
              <a:gd name="adj1" fmla="val -11265"/>
              <a:gd name="adj2" fmla="val -69851"/>
              <a:gd name="adj3" fmla="val 16667"/>
            </a:avLst>
          </a:prstGeom>
          <a:solidFill>
            <a:srgbClr val="FFFFCC">
              <a:alpha val="67059"/>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a:solidFill>
                  <a:srgbClr val="FF0000"/>
                </a:solidFill>
                <a:latin typeface="Arial" pitchFamily="34" charset="0"/>
                <a:cs typeface="Arial" pitchFamily="34" charset="0"/>
              </a:rPr>
              <a:t>Inputs to overload the `2’ bin </a:t>
            </a:r>
          </a:p>
        </p:txBody>
      </p:sp>
      <p:sp>
        <p:nvSpPr>
          <p:cNvPr id="38" name="TextBox 37"/>
          <p:cNvSpPr txBox="1"/>
          <p:nvPr/>
        </p:nvSpPr>
        <p:spPr>
          <a:xfrm>
            <a:off x="0" y="4695496"/>
            <a:ext cx="2029848" cy="1200329"/>
          </a:xfrm>
          <a:prstGeom prst="rect">
            <a:avLst/>
          </a:prstGeom>
          <a:noFill/>
        </p:spPr>
        <p:txBody>
          <a:bodyPr wrap="square" rtlCol="0">
            <a:spAutoFit/>
          </a:bodyPr>
          <a:lstStyle/>
          <a:p>
            <a:pPr algn="ctr"/>
            <a:r>
              <a:rPr lang="en-US">
                <a:solidFill>
                  <a:srgbClr val="FF0000"/>
                </a:solidFill>
              </a:rPr>
              <a:t>Algorithmic</a:t>
            </a:r>
          </a:p>
          <a:p>
            <a:pPr algn="ctr"/>
            <a:r>
              <a:rPr lang="en-US">
                <a:solidFill>
                  <a:srgbClr val="FF0000"/>
                </a:solidFill>
              </a:rPr>
              <a:t>Complexity</a:t>
            </a:r>
          </a:p>
          <a:p>
            <a:pPr algn="ctr"/>
            <a:r>
              <a:rPr lang="en-US">
                <a:solidFill>
                  <a:srgbClr val="FF0000"/>
                </a:solidFill>
              </a:rPr>
              <a:t>Denial-of-Service</a:t>
            </a:r>
          </a:p>
          <a:p>
            <a:pPr algn="ctr"/>
            <a:r>
              <a:rPr lang="en-US">
                <a:solidFill>
                  <a:srgbClr val="FF0000"/>
                </a:solidFill>
              </a:rPr>
              <a:t>Attack</a:t>
            </a:r>
          </a:p>
        </p:txBody>
      </p:sp>
    </p:spTree>
    <p:extLst>
      <p:ext uri="{BB962C8B-B14F-4D97-AF65-F5344CB8AC3E}">
        <p14:creationId xmlns:p14="http://schemas.microsoft.com/office/powerpoint/2010/main" val="363703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Crypto-Hash functions</a:t>
            </a:r>
          </a:p>
        </p:txBody>
      </p:sp>
      <p:sp>
        <p:nvSpPr>
          <p:cNvPr id="3" name="Content Placeholder 2"/>
          <p:cNvSpPr>
            <a:spLocks noGrp="1"/>
          </p:cNvSpPr>
          <p:nvPr>
            <p:ph idx="1"/>
          </p:nvPr>
        </p:nvSpPr>
        <p:spPr>
          <a:xfrm>
            <a:off x="457199" y="1149350"/>
            <a:ext cx="8471647" cy="4981575"/>
          </a:xfrm>
        </p:spPr>
        <p:txBody>
          <a:bodyPr/>
          <a:lstStyle/>
          <a:p>
            <a:r>
              <a:rPr lang="en-US">
                <a:solidFill>
                  <a:schemeClr val="bg2">
                    <a:lumMod val="60000"/>
                    <a:lumOff val="40000"/>
                  </a:schemeClr>
                </a:solidFill>
              </a:rPr>
              <a:t>Introduction to cryptographic hash</a:t>
            </a:r>
          </a:p>
          <a:p>
            <a:r>
              <a:rPr lang="en-US" sz="2800">
                <a:solidFill>
                  <a:schemeClr val="bg2">
                    <a:lumMod val="60000"/>
                    <a:lumOff val="40000"/>
                  </a:schemeClr>
                </a:solidFill>
              </a:rPr>
              <a:t>Integrity: collision-resistance and </a:t>
            </a:r>
            <a:r>
              <a:rPr lang="en-US" sz="2800" err="1">
                <a:solidFill>
                  <a:schemeClr val="bg2">
                    <a:lumMod val="60000"/>
                    <a:lumOff val="40000"/>
                  </a:schemeClr>
                </a:solidFill>
              </a:rPr>
              <a:t>blockchains</a:t>
            </a:r>
            <a:endParaRPr lang="en-US" sz="2800">
              <a:solidFill>
                <a:schemeClr val="bg2">
                  <a:lumMod val="60000"/>
                  <a:lumOff val="40000"/>
                </a:schemeClr>
              </a:solidFill>
            </a:endParaRPr>
          </a:p>
          <a:p>
            <a:pPr lvl="1"/>
            <a:r>
              <a:rPr lang="en-US">
                <a:solidFill>
                  <a:schemeClr val="bg2">
                    <a:lumMod val="60000"/>
                    <a:lumOff val="40000"/>
                  </a:schemeClr>
                </a:solidFill>
              </a:rPr>
              <a:t>Hash h(m) allows verification of m</a:t>
            </a:r>
          </a:p>
          <a:p>
            <a:r>
              <a:rPr lang="en-US">
                <a:solidFill>
                  <a:schemeClr val="bg2">
                    <a:lumMod val="60000"/>
                    <a:lumOff val="40000"/>
                  </a:schemeClr>
                </a:solidFill>
              </a:rPr>
              <a:t>Confidentiality: one-way functions (OWF) </a:t>
            </a:r>
          </a:p>
          <a:p>
            <a:pPr lvl="1"/>
            <a:r>
              <a:rPr lang="en-US">
                <a:solidFill>
                  <a:schemeClr val="bg2">
                    <a:lumMod val="60000"/>
                    <a:lumOff val="40000"/>
                  </a:schemeClr>
                </a:solidFill>
              </a:rPr>
              <a:t>OWF-hash h(m) does not expose m</a:t>
            </a:r>
          </a:p>
          <a:p>
            <a:pPr lvl="1"/>
            <a:r>
              <a:rPr lang="en-US">
                <a:solidFill>
                  <a:schemeClr val="bg2">
                    <a:lumMod val="60000"/>
                    <a:lumOff val="40000"/>
                  </a:schemeClr>
                </a:solidFill>
              </a:rPr>
              <a:t>And: Proof-of-Work (</a:t>
            </a:r>
            <a:r>
              <a:rPr lang="en-US" err="1">
                <a:solidFill>
                  <a:schemeClr val="bg2">
                    <a:lumMod val="60000"/>
                    <a:lumOff val="40000"/>
                  </a:schemeClr>
                </a:solidFill>
              </a:rPr>
              <a:t>PoW</a:t>
            </a:r>
            <a:r>
              <a:rPr lang="en-US">
                <a:solidFill>
                  <a:schemeClr val="bg2">
                    <a:lumMod val="60000"/>
                    <a:lumOff val="40000"/>
                  </a:schemeClr>
                </a:solidFill>
              </a:rPr>
              <a:t>)</a:t>
            </a:r>
          </a:p>
          <a:p>
            <a:r>
              <a:rPr lang="en-US" b="1">
                <a:solidFill>
                  <a:srgbClr val="FF00FF"/>
                </a:solidFill>
              </a:rPr>
              <a:t>Pseudo-randomness</a:t>
            </a:r>
          </a:p>
          <a:p>
            <a:pPr lvl="1"/>
            <a:r>
              <a:rPr lang="en-US" b="1">
                <a:solidFill>
                  <a:srgbClr val="FF00FF"/>
                </a:solidFill>
              </a:rPr>
              <a:t>If m contains some random bits,</a:t>
            </a:r>
            <a:br>
              <a:rPr lang="en-US" b="1">
                <a:solidFill>
                  <a:srgbClr val="FF00FF"/>
                </a:solidFill>
              </a:rPr>
            </a:br>
            <a:r>
              <a:rPr lang="en-US" b="1">
                <a:solidFill>
                  <a:srgbClr val="FF00FF"/>
                </a:solidFill>
              </a:rPr>
              <a:t>then h(m) is (pseudo)random</a:t>
            </a:r>
            <a:br>
              <a:rPr lang="en-US">
                <a:solidFill>
                  <a:schemeClr val="bg2">
                    <a:lumMod val="60000"/>
                    <a:lumOff val="40000"/>
                  </a:schemeClr>
                </a:solidFill>
              </a:rPr>
            </a:br>
            <a:endParaRPr lang="en-US">
              <a:solidFill>
                <a:schemeClr val="bg2">
                  <a:lumMod val="60000"/>
                  <a:lumOff val="40000"/>
                </a:schemeClr>
              </a:solidFill>
            </a:endParaRPr>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60</a:t>
            </a:fld>
            <a:endParaRPr lang="en-US" altLang="en-US"/>
          </a:p>
        </p:txBody>
      </p:sp>
    </p:spTree>
    <p:extLst>
      <p:ext uri="{BB962C8B-B14F-4D97-AF65-F5344CB8AC3E}">
        <p14:creationId xmlns:p14="http://schemas.microsoft.com/office/powerpoint/2010/main" val="2760161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61</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147676" y="1120191"/>
                <a:ext cx="8600998" cy="40073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Collision-Resistance (CR): </a:t>
                </a:r>
                <a:r>
                  <a:rPr lang="en-GB" altLang="en-US" sz="2400" kern="0"/>
                  <a:t>hard to find collision,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d>
                      <m:dPr>
                        <m:ctrlPr>
                          <a:rPr lang="en-US" altLang="en-US" sz="2400" i="1" kern="0" dirty="0">
                            <a:solidFill>
                              <a:srgbClr val="006633"/>
                            </a:solidFill>
                            <a:latin typeface="Cambria Math" panose="02040503050406030204" pitchFamily="18" charset="0"/>
                            <a:cs typeface="Times New Roman" pitchFamily="18" charset="0"/>
                          </a:rPr>
                        </m:ctrlPr>
                      </m:dPr>
                      <m:e>
                        <m:r>
                          <a:rPr lang="en-GB" altLang="en-US" sz="2400" i="1" kern="0" dirty="0">
                            <a:solidFill>
                              <a:srgbClr val="006633"/>
                            </a:solidFill>
                            <a:latin typeface="Cambria Math" panose="02040503050406030204" pitchFamily="18" charset="0"/>
                            <a:cs typeface="Times New Roman" pitchFamily="18" charset="0"/>
                          </a:rPr>
                          <m:t>𝑥</m:t>
                        </m:r>
                        <m:r>
                          <a:rPr lang="en-US" altLang="en-US" sz="2400" i="1" kern="0" dirty="0">
                            <a:solidFill>
                              <a:srgbClr val="006633"/>
                            </a:solidFill>
                            <a:latin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e>
                    </m:d>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endParaRPr lang="en-GB" altLang="en-US" sz="2400" i="1" kern="0">
                  <a:solidFill>
                    <a:srgbClr val="006633"/>
                  </a:solidFill>
                  <a:latin typeface="Times New Roman" pitchFamily="18" charset="0"/>
                  <a:cs typeface="Times New Roman" pitchFamily="18" charset="0"/>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FF"/>
                    </a:solidFill>
                  </a:rPr>
                  <a:t>One-way function / preimage resistance: </a:t>
                </a:r>
                <a:r>
                  <a:rPr lang="en-GB" altLang="en-US" sz="2400"/>
                  <a:t>given </a:t>
                </a:r>
                <a:r>
                  <a:rPr lang="en-GB" altLang="en-US" sz="2400" i="1">
                    <a:solidFill>
                      <a:srgbClr val="006633"/>
                    </a:solidFill>
                    <a:latin typeface="Times New Roman" pitchFamily="18" charset="0"/>
                    <a:cs typeface="Times New Roman" pitchFamily="18" charset="0"/>
                  </a:rPr>
                  <a:t>h(x)</a:t>
                </a:r>
                <a:r>
                  <a:rPr lang="en-GB" altLang="en-US" sz="2400" i="1"/>
                  <a:t> </a:t>
                </a:r>
                <a:r>
                  <a:rPr lang="en-GB" altLang="en-US" sz="2400"/>
                  <a:t>for random </a:t>
                </a:r>
                <a:r>
                  <a:rPr lang="en-GB" altLang="en-US" sz="2400" i="1">
                    <a:solidFill>
                      <a:srgbClr val="006633"/>
                    </a:solidFill>
                    <a:latin typeface="Times New Roman" pitchFamily="18" charset="0"/>
                    <a:cs typeface="Times New Roman" pitchFamily="18" charset="0"/>
                  </a:rPr>
                  <a:t>x</a:t>
                </a:r>
                <a:r>
                  <a:rPr lang="en-GB" altLang="en-US" sz="2400">
                    <a:solidFill>
                      <a:srgbClr val="006633"/>
                    </a:solidFill>
                    <a:latin typeface="Times New Roman" pitchFamily="18" charset="0"/>
                    <a:cs typeface="Times New Roman" pitchFamily="18" charset="0"/>
                  </a:rPr>
                  <a:t>,</a:t>
                </a:r>
                <a:r>
                  <a:rPr lang="en-GB" altLang="en-US" sz="2400"/>
                  <a:t> it is hard to find </a:t>
                </a:r>
                <a:r>
                  <a:rPr lang="en-GB" altLang="en-US" sz="2400" i="1">
                    <a:solidFill>
                      <a:srgbClr val="006633"/>
                    </a:solidFill>
                    <a:latin typeface="Times New Roman" pitchFamily="18" charset="0"/>
                    <a:cs typeface="Times New Roman" pitchFamily="18" charset="0"/>
                  </a:rPr>
                  <a:t>x</a:t>
                </a:r>
                <a:r>
                  <a:rPr lang="en-GB" altLang="en-US" sz="2400"/>
                  <a:t>, or any </a:t>
                </a:r>
                <a:r>
                  <a:rPr lang="en-GB" altLang="en-US" sz="2400" i="1">
                    <a:solidFill>
                      <a:srgbClr val="006633"/>
                    </a:solidFill>
                    <a:latin typeface="Times New Roman" pitchFamily="18" charset="0"/>
                    <a:cs typeface="Times New Roman" pitchFamily="18" charset="0"/>
                  </a:rPr>
                  <a:t>x' </a:t>
                </a:r>
                <a:r>
                  <a:rPr lang="en-GB" altLang="en-US" sz="2400" err="1"/>
                  <a:t>s.t.</a:t>
                </a:r>
                <a:r>
                  <a:rPr lang="en-GB" altLang="en-US" sz="2400" i="1"/>
                  <a:t> </a:t>
                </a:r>
                <a:r>
                  <a:rPr lang="en-GB" altLang="en-US" sz="2400" i="1">
                    <a:solidFill>
                      <a:srgbClr val="006633"/>
                    </a:solidFill>
                    <a:latin typeface="Times New Roman" pitchFamily="18" charset="0"/>
                    <a:cs typeface="Times New Roman" pitchFamily="18" charset="0"/>
                  </a:rPr>
                  <a:t>h(x')=h(x)</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solidFill>
                      <a:srgbClr val="0000FF"/>
                    </a:solidFill>
                  </a:rPr>
                  <a:t>Proof-of-Work (</a:t>
                </a:r>
                <a:r>
                  <a:rPr lang="en-US" altLang="en-US" sz="2400" err="1">
                    <a:solidFill>
                      <a:srgbClr val="0000FF"/>
                    </a:solidFill>
                  </a:rPr>
                  <a:t>PoW</a:t>
                </a:r>
                <a:r>
                  <a:rPr lang="en-US" altLang="en-US" sz="2400">
                    <a:solidFill>
                      <a:srgbClr val="0000FF"/>
                    </a:solidFill>
                  </a:rPr>
                  <a:t>): </a:t>
                </a:r>
                <a:r>
                  <a:rPr lang="en-US" altLang="en-US" sz="2400">
                    <a:solidFill>
                      <a:srgbClr val="0000FF"/>
                    </a:solidFill>
                    <a:sym typeface="Wingdings" panose="05000000000000000000" pitchFamily="2" charset="2"/>
                  </a:rPr>
                  <a:t>it takes </a:t>
                </a:r>
                <a:r>
                  <a:rPr lang="en-US" altLang="en-US" sz="2400">
                    <a:solidFill>
                      <a:srgbClr val="0000FF"/>
                    </a:solidFill>
                  </a:rPr>
                  <a:t>about </a:t>
                </a:r>
                <a14:m>
                  <m:oMath xmlns:m="http://schemas.openxmlformats.org/officeDocument/2006/math">
                    <m:sSup>
                      <m:sSupPr>
                        <m:ctrlPr>
                          <a:rPr lang="en-US" altLang="en-US" sz="2400" i="1">
                            <a:latin typeface="Cambria Math" panose="02040503050406030204" pitchFamily="18" charset="0"/>
                          </a:rPr>
                        </m:ctrlPr>
                      </m:sSupPr>
                      <m:e>
                        <m:r>
                          <a:rPr lang="en-US" altLang="en-US" sz="2400" i="1">
                            <a:latin typeface="Cambria Math" panose="02040503050406030204" pitchFamily="18" charset="0"/>
                          </a:rPr>
                          <m:t>2</m:t>
                        </m:r>
                      </m:e>
                      <m:sup>
                        <m:r>
                          <a:rPr lang="en-US" altLang="en-US" sz="2400" i="1">
                            <a:latin typeface="Cambria Math" panose="02040503050406030204" pitchFamily="18" charset="0"/>
                          </a:rPr>
                          <m:t>𝑚</m:t>
                        </m:r>
                      </m:sup>
                    </m:sSup>
                  </m:oMath>
                </a14:m>
                <a:r>
                  <a:rPr lang="en-US" altLang="en-US" sz="2400"/>
                  <a:t> hash computations to find </a:t>
                </a:r>
                <a14:m>
                  <m:oMath xmlns:m="http://schemas.openxmlformats.org/officeDocument/2006/math">
                    <m:r>
                      <a:rPr lang="en-US" altLang="en-US" sz="2400" i="1" dirty="0">
                        <a:latin typeface="Cambria Math" panose="02040503050406030204" pitchFamily="18" charset="0"/>
                      </a:rPr>
                      <m:t>𝑥</m:t>
                    </m:r>
                  </m:oMath>
                </a14:m>
                <a:r>
                  <a:rPr lang="en-US" altLang="en-US" sz="2400"/>
                  <a:t> </a:t>
                </a:r>
                <a:r>
                  <a:rPr lang="en-US" altLang="en-US" sz="2400" err="1"/>
                  <a:t>s.t.</a:t>
                </a:r>
                <a:r>
                  <a:rPr lang="en-US" altLang="en-US" sz="2400"/>
                  <a:t> </a:t>
                </a:r>
                <a14:m>
                  <m:oMath xmlns:m="http://schemas.openxmlformats.org/officeDocument/2006/math">
                    <m:r>
                      <a:rPr lang="en-US" altLang="en-US" sz="2400" i="1" dirty="0">
                        <a:latin typeface="Cambria Math" panose="02040503050406030204" pitchFamily="18" charset="0"/>
                      </a:rPr>
                      <m:t>h</m:t>
                    </m:r>
                    <m:r>
                      <a:rPr lang="en-US" altLang="en-US" sz="2400" i="1" dirty="0">
                        <a:latin typeface="Cambria Math" panose="02040503050406030204" pitchFamily="18" charset="0"/>
                      </a:rPr>
                      <m:t>(</m:t>
                    </m:r>
                    <m:r>
                      <a:rPr lang="en-US" altLang="en-US" sz="2400" i="1" dirty="0">
                        <a:latin typeface="Cambria Math" panose="02040503050406030204" pitchFamily="18" charset="0"/>
                      </a:rPr>
                      <m:t>𝑥</m:t>
                    </m:r>
                    <m:r>
                      <a:rPr lang="en-US" altLang="en-US" sz="2400" i="1" dirty="0">
                        <a:latin typeface="Cambria Math" panose="02040503050406030204" pitchFamily="18" charset="0"/>
                      </a:rPr>
                      <m:t>)</m:t>
                    </m:r>
                  </m:oMath>
                </a14:m>
                <a:r>
                  <a:rPr lang="en-GB" altLang="en-US" sz="2400" kern="0">
                    <a:solidFill>
                      <a:srgbClr val="0000FF"/>
                    </a:solidFill>
                  </a:rPr>
                  <a:t> has </a:t>
                </a:r>
                <a14:m>
                  <m:oMath xmlns:m="http://schemas.openxmlformats.org/officeDocument/2006/math">
                    <m:r>
                      <a:rPr lang="en-US" altLang="en-US" sz="2400" b="0" i="1" dirty="0" smtClean="0">
                        <a:latin typeface="Cambria Math" panose="02040503050406030204" pitchFamily="18" charset="0"/>
                      </a:rPr>
                      <m:t>𝑚</m:t>
                    </m:r>
                  </m:oMath>
                </a14:m>
                <a:r>
                  <a:rPr lang="en-GB" altLang="en-US" sz="2400" kern="0">
                    <a:solidFill>
                      <a:srgbClr val="0000FF"/>
                    </a:solidFill>
                  </a:rPr>
                  <a:t> zero </a:t>
                </a:r>
                <a:r>
                  <a:rPr lang="en-GB" altLang="en-US" sz="2400" kern="0" err="1">
                    <a:solidFill>
                      <a:srgbClr val="0000FF"/>
                    </a:solidFill>
                  </a:rPr>
                  <a:t>LSbits</a:t>
                </a:r>
                <a:endParaRPr lang="en-GB" altLang="en-US" sz="2400" kern="0">
                  <a:solidFill>
                    <a:srgbClr val="0000FF"/>
                  </a:solidFill>
                </a:endParaRPr>
              </a:p>
              <a:p>
                <a:pPr marL="342900" lvl="1" indent="0" defTabSz="449263" eaLnBrk="1" hangingPunct="1">
                  <a:lnSpc>
                    <a:spcPct val="110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i="1" kern="0" err="1">
                    <a:solidFill>
                      <a:srgbClr val="006633"/>
                    </a:solidFill>
                    <a:latin typeface="Times New Roman" pitchFamily="18" charset="0"/>
                    <a:cs typeface="Times New Roman" pitchFamily="18" charset="0"/>
                  </a:rPr>
                  <a:t>PoW</a:t>
                </a:r>
                <a:r>
                  <a:rPr lang="en-GB" altLang="en-US" sz="2400" i="1" kern="0">
                    <a:solidFill>
                      <a:srgbClr val="006633"/>
                    </a:solidFill>
                    <a:latin typeface="Times New Roman" pitchFamily="18" charset="0"/>
                    <a:cs typeface="Times New Roman" pitchFamily="18" charset="0"/>
                  </a:rPr>
                  <a:t> resembles another property…</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a:solidFill>
                      <a:srgbClr val="FF00FF"/>
                    </a:solidFill>
                  </a:rPr>
                  <a:t>Randomness Extraction</a:t>
                </a:r>
                <a:r>
                  <a:rPr lang="en-US" altLang="en-US" sz="2400">
                    <a:solidFill>
                      <a:srgbClr val="FF00FF"/>
                    </a:solidFill>
                  </a:rPr>
                  <a:t>: </a:t>
                </a:r>
                <a:r>
                  <a:rPr lang="en-US" altLang="en-US" sz="2400"/>
                  <a:t>if ‘enough’ of the input bits are random </a:t>
                </a:r>
                <a:r>
                  <a:rPr lang="en-US" altLang="en-US" sz="2400">
                    <a:sym typeface="Wingdings" panose="05000000000000000000" pitchFamily="2" charset="2"/>
                  </a:rPr>
                  <a:t></a:t>
                </a:r>
                <a:r>
                  <a:rPr lang="en-US" altLang="en-US" sz="2400"/>
                  <a:t> all </a:t>
                </a:r>
                <a14:m>
                  <m:oMath xmlns:m="http://schemas.openxmlformats.org/officeDocument/2006/math">
                    <m:r>
                      <a:rPr lang="en-US" altLang="en-US" sz="2400" i="1" dirty="0">
                        <a:latin typeface="Cambria Math" panose="02040503050406030204" pitchFamily="18" charset="0"/>
                        <a:ea typeface="Cambria Math" panose="02040503050406030204" pitchFamily="18" charset="0"/>
                      </a:rPr>
                      <m:t>𝑛</m:t>
                    </m:r>
                  </m:oMath>
                </a14:m>
                <a:r>
                  <a:rPr lang="en-US" altLang="en-US" sz="2400"/>
                  <a:t> output bits are pseudorandom</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147676" y="1120191"/>
                <a:ext cx="8600998" cy="4007380"/>
              </a:xfrm>
              <a:prstGeom prst="rect">
                <a:avLst/>
              </a:prstGeom>
              <a:blipFill>
                <a:blip r:embed="rId3"/>
                <a:stretch>
                  <a:fillRect t="-913" r="-1630" b="-18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7772400" cy="802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algn="ct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kern="0">
                <a:solidFill>
                  <a:srgbClr val="CC9900"/>
                </a:solidFill>
              </a:rPr>
              <a:t>Crypto hash functions: Goals</a:t>
            </a:r>
          </a:p>
        </p:txBody>
      </p:sp>
    </p:spTree>
    <p:extLst>
      <p:ext uri="{BB962C8B-B14F-4D97-AF65-F5344CB8AC3E}">
        <p14:creationId xmlns:p14="http://schemas.microsoft.com/office/powerpoint/2010/main" val="102964998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62</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341426" y="2831198"/>
                <a:ext cx="8392319" cy="299171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‘If input is sufficiently random, then output is random’</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Multiple `sufficiently random’ models</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a:solidFill>
                      <a:srgbClr val="FF00FF"/>
                    </a:solidFill>
                  </a:rPr>
                  <a:t>Randomness extraction</a:t>
                </a:r>
                <a:r>
                  <a:rPr lang="en-US" altLang="en-US" sz="2400">
                    <a:solidFill>
                      <a:srgbClr val="FF00FF"/>
                    </a:solidFill>
                  </a:rPr>
                  <a:t>: </a:t>
                </a:r>
                <a:r>
                  <a:rPr lang="en-US" altLang="en-US" sz="2400"/>
                  <a:t>if any </a:t>
                </a:r>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Arial" pitchFamily="34" charset="0"/>
                      </a:rPr>
                      <m:t>𝑚</m:t>
                    </m:r>
                  </m:oMath>
                </a14:m>
                <a:r>
                  <a:rPr lang="en-US" altLang="en-US" sz="2400"/>
                  <a:t> input bits are random </a:t>
                </a:r>
                <a:r>
                  <a:rPr lang="en-US" altLang="en-US" sz="2400">
                    <a:sym typeface="Wingdings" panose="05000000000000000000" pitchFamily="2" charset="2"/>
                  </a:rPr>
                  <a:t></a:t>
                </a:r>
                <a:r>
                  <a:rPr lang="en-US" altLang="en-US" sz="2400"/>
                  <a:t> all </a:t>
                </a:r>
                <a14:m>
                  <m:oMath xmlns:m="http://schemas.openxmlformats.org/officeDocument/2006/math">
                    <m:r>
                      <a:rPr lang="en-US" altLang="en-US" sz="2400" i="1" dirty="0">
                        <a:latin typeface="Cambria Math" panose="02040503050406030204" pitchFamily="18" charset="0"/>
                        <a:ea typeface="Cambria Math" panose="02040503050406030204" pitchFamily="18" charset="0"/>
                      </a:rPr>
                      <m:t>𝑛</m:t>
                    </m:r>
                  </m:oMath>
                </a14:m>
                <a:r>
                  <a:rPr lang="en-US" altLang="en-US" sz="2400"/>
                  <a:t> output bits are pseudorandom</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For sufficiently large</a:t>
                </a:r>
                <a14:m>
                  <m:oMath xmlns:m="http://schemas.openxmlformats.org/officeDocument/2006/math">
                    <m:r>
                      <a:rPr lang="en-US" altLang="en-US" sz="2000" i="1" dirty="0" smtClean="0">
                        <a:latin typeface="Cambria Math" panose="02040503050406030204" pitchFamily="18" charset="0"/>
                        <a:ea typeface="Cambria Math" panose="02040503050406030204" pitchFamily="18" charset="0"/>
                        <a:cs typeface="Arial" pitchFamily="34" charset="0"/>
                      </a:rPr>
                      <m:t> </m:t>
                    </m:r>
                    <m:r>
                      <a:rPr lang="en-US" altLang="en-US" sz="2000" b="0" i="1" dirty="0" smtClean="0">
                        <a:latin typeface="Cambria Math" panose="02040503050406030204" pitchFamily="18" charset="0"/>
                        <a:ea typeface="Cambria Math" panose="02040503050406030204" pitchFamily="18" charset="0"/>
                        <a:cs typeface="Arial" pitchFamily="34" charset="0"/>
                      </a:rPr>
                      <m:t> </m:t>
                    </m:r>
                    <m:r>
                      <a:rPr lang="en-US" altLang="en-US" sz="2000" b="0" i="1" dirty="0" smtClean="0">
                        <a:latin typeface="Cambria Math" panose="02040503050406030204" pitchFamily="18" charset="0"/>
                        <a:ea typeface="Cambria Math" panose="02040503050406030204" pitchFamily="18" charset="0"/>
                        <a:cs typeface="Arial" pitchFamily="34" charset="0"/>
                      </a:rPr>
                      <m:t>𝑚</m:t>
                    </m:r>
                  </m:oMath>
                </a14:m>
                <a:r>
                  <a:rPr lang="en-US" altLang="en-US" sz="2000"/>
                  <a:t> </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a:solidFill>
                      <a:srgbClr val="0000FF"/>
                    </a:solidFill>
                  </a:rPr>
                  <a:t>Pseudorandom:</a:t>
                </a:r>
                <a:r>
                  <a:rPr lang="en-US" altLang="en-US" sz="2000"/>
                  <a:t> it is not computationally-feasible to distinguish between these bits and truly random bits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341426" y="2831198"/>
                <a:ext cx="8392319" cy="2991717"/>
              </a:xfrm>
              <a:prstGeom prst="rect">
                <a:avLst/>
              </a:prstGeom>
              <a:blipFill>
                <a:blip r:embed="rId3"/>
                <a:stretch>
                  <a:fillRect t="-1018" r="-1162" b="-20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8124824" cy="802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kern="0">
                <a:solidFill>
                  <a:srgbClr val="CC9900"/>
                </a:solidFill>
              </a:rPr>
              <a:t>Randomness Extraction Goal  </a:t>
            </a:r>
          </a:p>
        </p:txBody>
      </p:sp>
      <p:sp>
        <p:nvSpPr>
          <p:cNvPr id="15" name="Rounded Rectangle 14"/>
          <p:cNvSpPr/>
          <p:nvPr/>
        </p:nvSpPr>
        <p:spPr bwMode="auto">
          <a:xfrm>
            <a:off x="6895305" y="1557193"/>
            <a:ext cx="573741"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err="1">
                <a:ln>
                  <a:noFill/>
                </a:ln>
                <a:solidFill>
                  <a:schemeClr val="tx1"/>
                </a:solidFill>
                <a:effectLst/>
                <a:latin typeface="Arial" pitchFamily="34" charset="0"/>
                <a:cs typeface="Arial" pitchFamily="34" charset="0"/>
              </a:rPr>
              <a:t>Adv</a:t>
            </a:r>
            <a:endParaRPr kumimoji="0" lang="en-US" sz="16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6" name="Rectangle 15"/>
              <p:cNvSpPr/>
              <p:nvPr/>
            </p:nvSpPr>
            <p:spPr bwMode="auto">
              <a:xfrm>
                <a:off x="3000139" y="1214513"/>
                <a:ext cx="3074895" cy="109695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US" altLang="en-US">
                    <a:ea typeface="Cambria Math" panose="02040503050406030204" pitchFamily="18" charset="0"/>
                  </a:rPr>
                  <a:t>Select random bit </a:t>
                </a:r>
                <a14:m>
                  <m:oMath xmlns:m="http://schemas.openxmlformats.org/officeDocument/2006/math">
                    <m:r>
                      <a:rPr lang="en-US" altLang="en-US" i="1" dirty="0">
                        <a:latin typeface="Cambria Math" panose="02040503050406030204" pitchFamily="18" charset="0"/>
                        <a:ea typeface="Cambria Math" panose="02040503050406030204" pitchFamily="18" charset="0"/>
                      </a:rPr>
                      <m:t>𝑏</m:t>
                    </m:r>
                    <m:groupChr>
                      <m:groupChrPr>
                        <m:chr m:val="←"/>
                        <m:vertJc m:val="bot"/>
                        <m:ctrlPr>
                          <a:rPr lang="en-US" i="1" dirty="0">
                            <a:latin typeface="Cambria Math" panose="02040503050406030204" pitchFamily="18" charset="0"/>
                            <a:cs typeface="Arial" pitchFamily="34" charset="0"/>
                          </a:rPr>
                        </m:ctrlPr>
                      </m:groupChrPr>
                      <m:e>
                        <m:r>
                          <m:rPr>
                            <m:brk m:alnAt="2"/>
                          </m:rPr>
                          <a:rPr lang="en-US" i="1" dirty="0">
                            <a:latin typeface="Cambria Math" panose="02040503050406030204" pitchFamily="18" charset="0"/>
                            <a:cs typeface="Arial" pitchFamily="34" charset="0"/>
                          </a:rPr>
                          <m:t>$</m:t>
                        </m:r>
                      </m:e>
                    </m:groupCh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0</m:t>
                    </m: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1</m:t>
                    </m:r>
                    <m:r>
                      <a:rPr lang="en-US" i="1" dirty="0">
                        <a:latin typeface="Cambria Math" panose="02040503050406030204" pitchFamily="18" charset="0"/>
                        <a:cs typeface="Arial" pitchFamily="34" charset="0"/>
                      </a:rPr>
                      <m:t>}</m:t>
                    </m:r>
                  </m:oMath>
                </a14:m>
                <a:endParaRPr lang="en-US" altLang="en-US" b="0" i="1" kern="0">
                  <a:solidFill>
                    <a:srgbClr val="006633"/>
                  </a:solidFill>
                  <a:latin typeface="Cambria Math" panose="02040503050406030204" pitchFamily="18" charset="0"/>
                  <a:cs typeface="Times New Roman" pitchFamily="18" charset="0"/>
                </a:endParaRPr>
              </a:p>
              <a:p>
                <a:pPr marL="0" lvl="1"/>
                <a14:m>
                  <m:oMath xmlns:m="http://schemas.openxmlformats.org/officeDocument/2006/math">
                    <m:sSub>
                      <m:sSubPr>
                        <m:ctrlPr>
                          <a:rPr lang="en-US" altLang="en-US" b="0" i="1" kern="0" dirty="0" smtClean="0">
                            <a:solidFill>
                              <a:srgbClr val="006633"/>
                            </a:solidFill>
                            <a:latin typeface="Cambria Math" panose="02040503050406030204" pitchFamily="18" charset="0"/>
                            <a:cs typeface="Times New Roman" pitchFamily="18" charset="0"/>
                          </a:rPr>
                        </m:ctrlPr>
                      </m:sSubPr>
                      <m:e>
                        <m:r>
                          <a:rPr lang="en-US" altLang="en-US" b="0" i="1" kern="0" dirty="0" smtClean="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𝑏</m:t>
                        </m:r>
                      </m:sub>
                    </m:sSub>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h</m:t>
                    </m:r>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𝑥</m:t>
                    </m:r>
                  </m:oMath>
                </a14:m>
                <a:r>
                  <a:rPr lang="en-GB" altLang="en-US" kern="0"/>
                  <a:t>)</a:t>
                </a:r>
              </a:p>
              <a:p>
                <a:pPr marL="0" lvl="1"/>
                <a14:m>
                  <m:oMath xmlns:m="http://schemas.openxmlformats.org/officeDocument/2006/math">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i="1" kern="0" dirty="0">
                            <a:solidFill>
                              <a:srgbClr val="006633"/>
                            </a:solidFill>
                            <a:latin typeface="Cambria Math" panose="02040503050406030204" pitchFamily="18" charset="0"/>
                            <a:cs typeface="Times New Roman" pitchFamily="18" charset="0"/>
                          </a:rPr>
                          <m:t>𝑏</m:t>
                        </m:r>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1</m:t>
                        </m:r>
                      </m:sub>
                    </m:sSub>
                    <m:groupChr>
                      <m:groupChrPr>
                        <m:chr m:val="←"/>
                        <m:vertJc m:val="bot"/>
                        <m:ctrlPr>
                          <a:rPr lang="en-US" i="1" dirty="0">
                            <a:latin typeface="Cambria Math" panose="02040503050406030204" pitchFamily="18" charset="0"/>
                            <a:cs typeface="Arial" pitchFamily="34" charset="0"/>
                          </a:rPr>
                        </m:ctrlPr>
                      </m:groupChrPr>
                      <m:e>
                        <m:r>
                          <m:rPr>
                            <m:brk m:alnAt="2"/>
                          </m:rPr>
                          <a:rPr lang="en-US" i="1" dirty="0">
                            <a:latin typeface="Cambria Math" panose="02040503050406030204" pitchFamily="18" charset="0"/>
                            <a:cs typeface="Arial" pitchFamily="34" charset="0"/>
                          </a:rPr>
                          <m:t>$</m:t>
                        </m:r>
                      </m:e>
                    </m:groupChr>
                    <m:sSup>
                      <m:sSupPr>
                        <m:ctrlPr>
                          <a:rPr lang="en-US" i="1" dirty="0">
                            <a:latin typeface="Cambria Math" panose="02040503050406030204" pitchFamily="18" charset="0"/>
                            <a:cs typeface="Arial" pitchFamily="34" charset="0"/>
                          </a:rPr>
                        </m:ctrlPr>
                      </m:sSupPr>
                      <m:e>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0</m:t>
                        </m: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1</m:t>
                        </m:r>
                        <m:r>
                          <a:rPr lang="en-US" i="1" dirty="0">
                            <a:latin typeface="Cambria Math" panose="02040503050406030204" pitchFamily="18" charset="0"/>
                            <a:cs typeface="Arial" pitchFamily="34" charset="0"/>
                          </a:rPr>
                          <m:t>}</m:t>
                        </m:r>
                      </m:e>
                      <m:sup>
                        <m:r>
                          <a:rPr lang="en-US" b="0" i="1" dirty="0" smtClean="0">
                            <a:latin typeface="Cambria Math" panose="02040503050406030204" pitchFamily="18" charset="0"/>
                            <a:cs typeface="Arial" pitchFamily="34" charset="0"/>
                          </a:rPr>
                          <m:t>𝑛</m:t>
                        </m:r>
                      </m:sup>
                    </m:sSup>
                  </m:oMath>
                </a14:m>
                <a:r>
                  <a:rPr lang="en-GB" altLang="en-US" kern="0"/>
                  <a:t> (random)</a:t>
                </a:r>
              </a:p>
            </p:txBody>
          </p:sp>
        </mc:Choice>
        <mc:Fallback xmlns="">
          <p:sp>
            <p:nvSpPr>
              <p:cNvPr id="16" name="Rectangle 15"/>
              <p:cNvSpPr>
                <a:spLocks noRot="1" noChangeAspect="1" noMove="1" noResize="1" noEditPoints="1" noAdjustHandles="1" noChangeArrowheads="1" noChangeShapeType="1" noTextEdit="1"/>
              </p:cNvSpPr>
              <p:nvPr/>
            </p:nvSpPr>
            <p:spPr bwMode="auto">
              <a:xfrm>
                <a:off x="3000139" y="1214513"/>
                <a:ext cx="3074895" cy="1096958"/>
              </a:xfrm>
              <a:prstGeom prst="rect">
                <a:avLst/>
              </a:prstGeom>
              <a:blipFill>
                <a:blip r:embed="rId4"/>
                <a:stretch>
                  <a:fillRect l="-1381" b="-109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bwMode="auto">
              <a:xfrm>
                <a:off x="7755918" y="1492365"/>
                <a:ext cx="1223190" cy="918109"/>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US" altLang="en-US" b="0" kern="0">
                    <a:solidFill>
                      <a:srgbClr val="006633"/>
                    </a:solidFill>
                    <a:cs typeface="Times New Roman" pitchFamily="18" charset="0"/>
                  </a:rPr>
                  <a:t>Guess </a:t>
                </a:r>
                <a14:m>
                  <m:oMath xmlns:m="http://schemas.openxmlformats.org/officeDocument/2006/math">
                    <m:r>
                      <a:rPr lang="en-US" altLang="en-US" b="0" i="1" kern="0" dirty="0" smtClean="0">
                        <a:solidFill>
                          <a:srgbClr val="006633"/>
                        </a:solidFill>
                        <a:latin typeface="Cambria Math" panose="02040503050406030204" pitchFamily="18" charset="0"/>
                        <a:cs typeface="Times New Roman" pitchFamily="18" charset="0"/>
                      </a:rPr>
                      <m:t>𝑏</m:t>
                    </m:r>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 </m:t>
                    </m:r>
                  </m:oMath>
                </a14:m>
                <a:r>
                  <a:rPr lang="en-US" altLang="en-US" b="0" kern="0">
                    <a:solidFill>
                      <a:srgbClr val="006633"/>
                    </a:solidFill>
                    <a:cs typeface="Times New Roman" pitchFamily="18" charset="0"/>
                  </a:rPr>
                  <a:t>;</a:t>
                </a:r>
              </a:p>
              <a:p>
                <a:pPr marL="0" lvl="1"/>
                <a:r>
                  <a:rPr lang="en-US" altLang="en-US" b="0" kern="0" err="1">
                    <a:solidFill>
                      <a:srgbClr val="006633"/>
                    </a:solidFill>
                    <a:cs typeface="Times New Roman" pitchFamily="18" charset="0"/>
                  </a:rPr>
                  <a:t>Adv</a:t>
                </a:r>
                <a:r>
                  <a:rPr lang="en-US" altLang="en-US" b="0" kern="0">
                    <a:solidFill>
                      <a:srgbClr val="006633"/>
                    </a:solidFill>
                    <a:cs typeface="Times New Roman" pitchFamily="18" charset="0"/>
                  </a:rPr>
                  <a:t> wins if </a:t>
                </a:r>
                <a14:m>
                  <m:oMath xmlns:m="http://schemas.openxmlformats.org/officeDocument/2006/math">
                    <m:sSup>
                      <m:sSupPr>
                        <m:ctrlPr>
                          <a:rPr lang="en-US" altLang="en-US" b="0" i="1" kern="0" dirty="0" smtClean="0">
                            <a:solidFill>
                              <a:srgbClr val="006633"/>
                            </a:solidFill>
                            <a:latin typeface="Cambria Math" panose="02040503050406030204" pitchFamily="18" charset="0"/>
                            <a:cs typeface="Times New Roman" pitchFamily="18" charset="0"/>
                          </a:rPr>
                        </m:ctrlPr>
                      </m:sSupPr>
                      <m:e>
                        <m:r>
                          <a:rPr lang="en-US" altLang="en-US" b="0" i="1" kern="0" dirty="0" smtClean="0">
                            <a:solidFill>
                              <a:srgbClr val="006633"/>
                            </a:solidFill>
                            <a:latin typeface="Cambria Math" panose="02040503050406030204" pitchFamily="18" charset="0"/>
                            <a:cs typeface="Times New Roman" pitchFamily="18" charset="0"/>
                          </a:rPr>
                          <m:t>𝑏</m:t>
                        </m:r>
                      </m:e>
                      <m:sup>
                        <m:r>
                          <a:rPr lang="en-US" altLang="en-US" b="0" i="1" kern="0" dirty="0" smtClean="0">
                            <a:solidFill>
                              <a:srgbClr val="006633"/>
                            </a:solidFill>
                            <a:latin typeface="Cambria Math" panose="02040503050406030204" pitchFamily="18" charset="0"/>
                            <a:cs typeface="Times New Roman" pitchFamily="18" charset="0"/>
                          </a:rPr>
                          <m:t>′</m:t>
                        </m:r>
                      </m:sup>
                    </m:sSup>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𝑏</m:t>
                    </m:r>
                  </m:oMath>
                </a14:m>
                <a:endParaRPr lang="en-US" altLang="en-US" b="0" i="1" kern="0">
                  <a:solidFill>
                    <a:srgbClr val="006633"/>
                  </a:solidFill>
                  <a:latin typeface="Cambria Math" panose="02040503050406030204" pitchFamily="18" charset="0"/>
                  <a:cs typeface="Times New Roman"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bwMode="auto">
              <a:xfrm>
                <a:off x="7755918" y="1492365"/>
                <a:ext cx="1223190" cy="918109"/>
              </a:xfrm>
              <a:prstGeom prst="rect">
                <a:avLst/>
              </a:prstGeom>
              <a:blipFill>
                <a:blip r:embed="rId5"/>
                <a:stretch>
                  <a:fillRect l="-3448" t="-2632" r="-1970" b="-986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8" name="Right Arrow 17"/>
          <p:cNvSpPr/>
          <p:nvPr/>
        </p:nvSpPr>
        <p:spPr bwMode="auto">
          <a:xfrm>
            <a:off x="6075035" y="1613475"/>
            <a:ext cx="820269"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ight Arrow 18"/>
          <p:cNvSpPr/>
          <p:nvPr/>
        </p:nvSpPr>
        <p:spPr bwMode="auto">
          <a:xfrm>
            <a:off x="7469047" y="1620036"/>
            <a:ext cx="286871"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1" name="Rounded Rectangle 20"/>
              <p:cNvSpPr/>
              <p:nvPr/>
            </p:nvSpPr>
            <p:spPr bwMode="auto">
              <a:xfrm>
                <a:off x="241077" y="1352082"/>
                <a:ext cx="2480256" cy="82182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a:latin typeface="Arial" pitchFamily="34" charset="0"/>
                    <a:cs typeface="Arial" pitchFamily="34" charset="0"/>
                  </a:rPr>
                  <a:t>Let </a:t>
                </a:r>
                <a14:m>
                  <m:oMath xmlns:m="http://schemas.openxmlformats.org/officeDocument/2006/math">
                    <m:r>
                      <a:rPr lang="en-US" sz="1600" i="1" dirty="0">
                        <a:latin typeface="Cambria Math" panose="02040503050406030204" pitchFamily="18" charset="0"/>
                        <a:cs typeface="Arial" pitchFamily="34" charset="0"/>
                      </a:rPr>
                      <m:t>𝑥</m:t>
                    </m:r>
                    <m:r>
                      <a:rPr lang="en-US" sz="1600" i="1" dirty="0">
                        <a:latin typeface="Cambria Math" panose="02040503050406030204" pitchFamily="18" charset="0"/>
                        <a:cs typeface="Arial" pitchFamily="34" charset="0"/>
                      </a:rPr>
                      <m:t> </m:t>
                    </m:r>
                  </m:oMath>
                </a14:m>
                <a:r>
                  <a:rPr lang="en-US" sz="1600">
                    <a:latin typeface="Arial" pitchFamily="34" charset="0"/>
                    <a:cs typeface="Arial" pitchFamily="34" charset="0"/>
                  </a:rPr>
                  <a:t>be string chosen by adversary, except for </a:t>
                </a:r>
                <a14:m>
                  <m:oMath xmlns:m="http://schemas.openxmlformats.org/officeDocument/2006/math">
                    <m:r>
                      <a:rPr lang="en-US" sz="1600" i="1" dirty="0">
                        <a:latin typeface="Cambria Math" panose="02040503050406030204" pitchFamily="18" charset="0"/>
                        <a:cs typeface="Arial" pitchFamily="34" charset="0"/>
                      </a:rPr>
                      <m:t>𝑚</m:t>
                    </m:r>
                  </m:oMath>
                </a14:m>
                <a:r>
                  <a:rPr lang="en-US" sz="1600">
                    <a:latin typeface="Arial" pitchFamily="34" charset="0"/>
                    <a:cs typeface="Arial" pitchFamily="34" charset="0"/>
                  </a:rPr>
                  <a:t> random bits</a:t>
                </a:r>
              </a:p>
            </p:txBody>
          </p:sp>
        </mc:Choice>
        <mc:Fallback xmlns="">
          <p:sp>
            <p:nvSpPr>
              <p:cNvPr id="21" name="Rounded Rectangle 20"/>
              <p:cNvSpPr>
                <a:spLocks noRot="1" noChangeAspect="1" noMove="1" noResize="1" noEditPoints="1" noAdjustHandles="1" noChangeArrowheads="1" noChangeShapeType="1" noTextEdit="1"/>
              </p:cNvSpPr>
              <p:nvPr/>
            </p:nvSpPr>
            <p:spPr bwMode="auto">
              <a:xfrm>
                <a:off x="241077" y="1352082"/>
                <a:ext cx="2480256" cy="821820"/>
              </a:xfrm>
              <a:prstGeom prst="roundRect">
                <a:avLst/>
              </a:prstGeom>
              <a:blipFill>
                <a:blip r:embed="rId6"/>
                <a:stretch>
                  <a:fillRect b="-1313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23" name="Right Arrow 22"/>
          <p:cNvSpPr/>
          <p:nvPr/>
        </p:nvSpPr>
        <p:spPr bwMode="auto">
          <a:xfrm>
            <a:off x="2721331" y="1613475"/>
            <a:ext cx="286871"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6114929" y="1326420"/>
                <a:ext cx="7973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0</m:t>
                              </m:r>
                            </m:sub>
                          </m:sSub>
                          <m:r>
                            <a:rPr lang="en-US" altLang="en-US" b="0" i="1" kern="0" dirty="0" smtClean="0">
                              <a:solidFill>
                                <a:srgbClr val="006633"/>
                              </a:solidFill>
                              <a:latin typeface="Cambria Math" panose="02040503050406030204" pitchFamily="18" charset="0"/>
                              <a:cs typeface="Times New Roman" pitchFamily="18" charset="0"/>
                            </a:rPr>
                            <m:t>,</m:t>
                          </m:r>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1</m:t>
                              </m:r>
                            </m:sub>
                          </m:sSub>
                        </m:e>
                      </m:d>
                    </m:oMath>
                  </m:oMathPara>
                </a14:m>
                <a:endParaRPr lang="en-US"/>
              </a:p>
            </p:txBody>
          </p:sp>
        </mc:Choice>
        <mc:Fallback xmlns="">
          <p:sp>
            <p:nvSpPr>
              <p:cNvPr id="24" name="TextBox 23"/>
              <p:cNvSpPr txBox="1">
                <a:spLocks noRot="1" noChangeAspect="1" noMove="1" noResize="1" noEditPoints="1" noAdjustHandles="1" noChangeArrowheads="1" noChangeShapeType="1" noTextEdit="1"/>
              </p:cNvSpPr>
              <p:nvPr/>
            </p:nvSpPr>
            <p:spPr>
              <a:xfrm>
                <a:off x="6114929" y="1326420"/>
                <a:ext cx="797333" cy="276999"/>
              </a:xfrm>
              <a:prstGeom prst="rect">
                <a:avLst/>
              </a:prstGeom>
              <a:blipFill>
                <a:blip r:embed="rId7"/>
                <a:stretch>
                  <a:fillRect b="-28889"/>
                </a:stretch>
              </a:blipFill>
            </p:spPr>
            <p:txBody>
              <a:bodyPr/>
              <a:lstStyle/>
              <a:p>
                <a:r>
                  <a:rPr lang="en-US">
                    <a:noFill/>
                  </a:rPr>
                  <a:t> </a:t>
                </a:r>
              </a:p>
            </p:txBody>
          </p:sp>
        </mc:Fallback>
      </mc:AlternateContent>
    </p:spTree>
    <p:extLst>
      <p:ext uri="{BB962C8B-B14F-4D97-AF65-F5344CB8AC3E}">
        <p14:creationId xmlns:p14="http://schemas.microsoft.com/office/powerpoint/2010/main" val="1846406341"/>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63</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294480" y="1038673"/>
                <a:ext cx="8392319" cy="49784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‘If input is sufficiently random, then output is random’</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Multiple `sufficiently random’ models</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Von </a:t>
                </a:r>
                <a:r>
                  <a:rPr lang="en-US" altLang="en-US" sz="2000" err="1"/>
                  <a:t>Neuman’s</a:t>
                </a:r>
                <a:r>
                  <a:rPr lang="en-US" altLang="en-US" sz="2000"/>
                  <a:t>: each bit is result of flip of coin with fixed bias</a:t>
                </a:r>
              </a:p>
              <a:p>
                <a:pPr marL="1338263" lvl="3"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Arrange input in pairs of bits: </a:t>
                </a:r>
                <a14:m>
                  <m:oMath xmlns:m="http://schemas.openxmlformats.org/officeDocument/2006/math">
                    <m:d>
                      <m:dPr>
                        <m:begChr m:val="{"/>
                        <m:endChr m:val="}"/>
                        <m:ctrlPr>
                          <a:rPr lang="en-US" altLang="en-US" sz="1800" i="1" smtClean="0">
                            <a:latin typeface="Cambria Math" panose="02040503050406030204" pitchFamily="18" charset="0"/>
                          </a:rPr>
                        </m:ctrlPr>
                      </m:dPr>
                      <m:e>
                        <m:d>
                          <m:dPr>
                            <m:ctrlPr>
                              <a:rPr lang="en-US" altLang="en-US" sz="1800" i="1" smtClean="0">
                                <a:latin typeface="Cambria Math" panose="02040503050406030204" pitchFamily="18" charset="0"/>
                              </a:rPr>
                            </m:ctrlPr>
                          </m:dPr>
                          <m:e>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𝑥</m:t>
                                </m:r>
                              </m:e>
                              <m:sub>
                                <m:r>
                                  <a:rPr lang="en-US" altLang="en-US" sz="1800" i="1">
                                    <a:latin typeface="Cambria Math" panose="02040503050406030204" pitchFamily="18" charset="0"/>
                                  </a:rPr>
                                  <m:t>𝑖</m:t>
                                </m:r>
                              </m:sub>
                            </m:sSub>
                            <m:r>
                              <a:rPr lang="en-US" altLang="en-US" sz="1800" b="0" i="1" smtClean="0">
                                <a:latin typeface="Cambria Math" panose="02040503050406030204" pitchFamily="18" charset="0"/>
                              </a:rPr>
                              <m:t>,</m:t>
                            </m:r>
                            <m:sSub>
                              <m:sSubPr>
                                <m:ctrlPr>
                                  <a:rPr lang="en-US" altLang="en-US" sz="1800" i="1">
                                    <a:latin typeface="Cambria Math" panose="02040503050406030204" pitchFamily="18" charset="0"/>
                                  </a:rPr>
                                </m:ctrlPr>
                              </m:sSubPr>
                              <m:e>
                                <m:r>
                                  <a:rPr lang="en-US" altLang="en-US" sz="1800" b="0" i="1" smtClean="0">
                                    <a:latin typeface="Cambria Math" panose="02040503050406030204" pitchFamily="18" charset="0"/>
                                  </a:rPr>
                                  <m:t>𝑦</m:t>
                                </m:r>
                              </m:e>
                              <m:sub>
                                <m:r>
                                  <a:rPr lang="en-US" altLang="en-US" sz="1800" i="1">
                                    <a:latin typeface="Cambria Math" panose="02040503050406030204" pitchFamily="18" charset="0"/>
                                  </a:rPr>
                                  <m:t>𝑖</m:t>
                                </m:r>
                              </m:sub>
                            </m:sSub>
                          </m:e>
                        </m:d>
                      </m:e>
                    </m:d>
                  </m:oMath>
                </a14:m>
                <a:endParaRPr lang="en-US" altLang="en-US" sz="1800"/>
              </a:p>
              <a:p>
                <a:pPr marL="1338263" lvl="3"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Remove pairs where bits are the same, so now </a:t>
                </a:r>
                <a14:m>
                  <m:oMath xmlns:m="http://schemas.openxmlformats.org/officeDocument/2006/math">
                    <m:sSub>
                      <m:sSubPr>
                        <m:ctrlPr>
                          <a:rPr lang="en-US" altLang="en-US" sz="1800" i="1" smtClean="0">
                            <a:latin typeface="Cambria Math" panose="02040503050406030204" pitchFamily="18" charset="0"/>
                          </a:rPr>
                        </m:ctrlPr>
                      </m:sSubPr>
                      <m:e>
                        <m:r>
                          <a:rPr lang="en-US" altLang="en-US" sz="1800" b="0" i="1" smtClean="0">
                            <a:latin typeface="Cambria Math" panose="02040503050406030204" pitchFamily="18" charset="0"/>
                          </a:rPr>
                          <m:t>𝑥</m:t>
                        </m:r>
                      </m:e>
                      <m:sub>
                        <m:r>
                          <a:rPr lang="en-US" altLang="en-US" sz="1800" b="0" i="1" smtClean="0">
                            <a:latin typeface="Cambria Math" panose="02040503050406030204" pitchFamily="18" charset="0"/>
                          </a:rPr>
                          <m:t>𝑖</m:t>
                        </m:r>
                      </m:sub>
                    </m:sSub>
                    <m:r>
                      <a:rPr lang="en-US" altLang="en-US" sz="1800" i="1" smtClean="0">
                        <a:latin typeface="Cambria Math" panose="02040503050406030204" pitchFamily="18" charset="0"/>
                        <a:ea typeface="Cambria Math" panose="02040503050406030204" pitchFamily="18" charset="0"/>
                      </a:rPr>
                      <m:t>≠</m:t>
                    </m:r>
                    <m:sSub>
                      <m:sSubPr>
                        <m:ctrlPr>
                          <a:rPr lang="en-US" altLang="en-US" sz="1800" i="1" smtClean="0">
                            <a:latin typeface="Cambria Math" panose="02040503050406030204" pitchFamily="18" charset="0"/>
                            <a:ea typeface="Cambria Math" panose="02040503050406030204" pitchFamily="18" charset="0"/>
                          </a:rPr>
                        </m:ctrlPr>
                      </m:sSubPr>
                      <m:e>
                        <m:r>
                          <a:rPr lang="en-US" altLang="en-US" sz="1800" b="0" i="1" smtClean="0">
                            <a:latin typeface="Cambria Math" panose="02040503050406030204" pitchFamily="18" charset="0"/>
                            <a:ea typeface="Cambria Math" panose="02040503050406030204" pitchFamily="18" charset="0"/>
                          </a:rPr>
                          <m:t>𝑦</m:t>
                        </m:r>
                      </m:e>
                      <m:sub>
                        <m:r>
                          <a:rPr lang="en-US" altLang="en-US" sz="1800" b="0" i="1" smtClean="0">
                            <a:latin typeface="Cambria Math" panose="02040503050406030204" pitchFamily="18" charset="0"/>
                            <a:ea typeface="Cambria Math" panose="02040503050406030204" pitchFamily="18" charset="0"/>
                          </a:rPr>
                          <m:t>𝑖</m:t>
                        </m:r>
                      </m:sub>
                    </m:sSub>
                  </m:oMath>
                </a14:m>
                <a:endParaRPr lang="en-US" altLang="en-US" sz="1800"/>
              </a:p>
              <a:p>
                <a:pPr marL="1338263" lvl="3"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t>Output </a:t>
                </a:r>
                <a14:m>
                  <m:oMath xmlns:m="http://schemas.openxmlformats.org/officeDocument/2006/math">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𝑥</m:t>
                        </m:r>
                      </m:e>
                      <m:sub>
                        <m:r>
                          <a:rPr lang="en-US" altLang="en-US" sz="1800" i="1">
                            <a:latin typeface="Cambria Math" panose="02040503050406030204" pitchFamily="18" charset="0"/>
                          </a:rPr>
                          <m:t>𝑖</m:t>
                        </m:r>
                      </m:sub>
                    </m:sSub>
                  </m:oMath>
                </a14:m>
                <a:endParaRPr lang="en-US" altLang="en-US" sz="180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Simple model: at least</a:t>
                </a:r>
                <a14:m>
                  <m:oMath xmlns:m="http://schemas.openxmlformats.org/officeDocument/2006/math">
                    <m:r>
                      <a:rPr lang="en-US" altLang="en-US" sz="2400" b="0" i="0" dirty="0" smtClean="0">
                        <a:latin typeface="Cambria Math" panose="02040503050406030204" pitchFamily="18" charset="0"/>
                        <a:ea typeface="Cambria Math" panose="02040503050406030204" pitchFamily="18" charset="0"/>
                      </a:rPr>
                      <m:t> </m:t>
                    </m:r>
                    <m:r>
                      <a:rPr lang="en-US" altLang="en-US" sz="2400" b="0" i="1" dirty="0" smtClean="0">
                        <a:latin typeface="Cambria Math" panose="02040503050406030204" pitchFamily="18" charset="0"/>
                        <a:ea typeface="Cambria Math" panose="02040503050406030204" pitchFamily="18" charset="0"/>
                      </a:rPr>
                      <m:t>𝑚</m:t>
                    </m:r>
                  </m:oMath>
                </a14:m>
                <a:r>
                  <a:rPr lang="en-US" altLang="en-US" sz="2400"/>
                  <a:t> of the input bits are random</a:t>
                </a:r>
                <a:br>
                  <a:rPr lang="en-US" altLang="en-US" sz="2400"/>
                </a:br>
                <a:br>
                  <a:rPr lang="en-US" altLang="en-US" sz="2400"/>
                </a:br>
                <a:br>
                  <a:rPr lang="en-US" altLang="en-US" sz="2400"/>
                </a:br>
                <a:br>
                  <a:rPr lang="en-US" altLang="en-US" sz="2400"/>
                </a:br>
                <a:r>
                  <a:rPr lang="en-US" altLang="en-US" sz="2400"/>
                  <a:t> </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Learn crypto for stronger (&amp; more complex) models, results</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294480" y="1038673"/>
                <a:ext cx="8392319" cy="4978415"/>
              </a:xfrm>
              <a:prstGeom prst="rect">
                <a:avLst/>
              </a:prstGeom>
              <a:blipFill>
                <a:blip r:embed="rId3"/>
                <a:stretch>
                  <a:fillRect t="-612" b="-8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8124824" cy="802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kern="0">
                <a:solidFill>
                  <a:srgbClr val="CC9900"/>
                </a:solidFill>
              </a:rPr>
              <a:t>Randomness Extraction Goal (1) </a:t>
            </a:r>
          </a:p>
        </p:txBody>
      </p:sp>
      <p:sp>
        <p:nvSpPr>
          <p:cNvPr id="15" name="Rounded Rectangle 14"/>
          <p:cNvSpPr/>
          <p:nvPr/>
        </p:nvSpPr>
        <p:spPr bwMode="auto">
          <a:xfrm>
            <a:off x="6764774" y="4517305"/>
            <a:ext cx="573741"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err="1">
                <a:ln>
                  <a:noFill/>
                </a:ln>
                <a:solidFill>
                  <a:schemeClr val="tx1"/>
                </a:solidFill>
                <a:effectLst/>
                <a:latin typeface="Arial" pitchFamily="34" charset="0"/>
                <a:cs typeface="Arial" pitchFamily="34" charset="0"/>
              </a:rPr>
              <a:t>Adv</a:t>
            </a:r>
            <a:endParaRPr kumimoji="0" lang="en-US" sz="16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6" name="Rectangle 15"/>
              <p:cNvSpPr/>
              <p:nvPr/>
            </p:nvSpPr>
            <p:spPr bwMode="auto">
              <a:xfrm>
                <a:off x="2869608" y="4174625"/>
                <a:ext cx="3074895" cy="109695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US" altLang="en-US">
                    <a:ea typeface="Cambria Math" panose="02040503050406030204" pitchFamily="18" charset="0"/>
                  </a:rPr>
                  <a:t>Select </a:t>
                </a:r>
                <a14:m>
                  <m:oMath xmlns:m="http://schemas.openxmlformats.org/officeDocument/2006/math">
                    <m:r>
                      <a:rPr lang="en-US" altLang="en-US" i="1" dirty="0">
                        <a:latin typeface="Cambria Math" panose="02040503050406030204" pitchFamily="18" charset="0"/>
                        <a:ea typeface="Cambria Math" panose="02040503050406030204" pitchFamily="18" charset="0"/>
                      </a:rPr>
                      <m:t>𝑏</m:t>
                    </m:r>
                    <m:groupChr>
                      <m:groupChrPr>
                        <m:chr m:val="←"/>
                        <m:vertJc m:val="bot"/>
                        <m:ctrlPr>
                          <a:rPr lang="en-US" i="1" dirty="0">
                            <a:latin typeface="Cambria Math" panose="02040503050406030204" pitchFamily="18" charset="0"/>
                            <a:cs typeface="Arial" pitchFamily="34" charset="0"/>
                          </a:rPr>
                        </m:ctrlPr>
                      </m:groupChrPr>
                      <m:e>
                        <m:r>
                          <m:rPr>
                            <m:brk m:alnAt="2"/>
                          </m:rPr>
                          <a:rPr lang="en-US" i="1" dirty="0">
                            <a:latin typeface="Cambria Math" panose="02040503050406030204" pitchFamily="18" charset="0"/>
                            <a:cs typeface="Arial" pitchFamily="34" charset="0"/>
                          </a:rPr>
                          <m:t>$</m:t>
                        </m:r>
                      </m:e>
                    </m:groupCh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0</m:t>
                    </m: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1</m:t>
                    </m:r>
                    <m:r>
                      <a:rPr lang="en-US" i="1" dirty="0">
                        <a:latin typeface="Cambria Math" panose="02040503050406030204" pitchFamily="18" charset="0"/>
                        <a:cs typeface="Arial" pitchFamily="34" charset="0"/>
                      </a:rPr>
                      <m:t>}</m:t>
                    </m:r>
                  </m:oMath>
                </a14:m>
                <a:r>
                  <a:rPr lang="en-GB" altLang="en-US" kern="0">
                    <a:cs typeface="Times New Roman" pitchFamily="18" charset="0"/>
                  </a:rPr>
                  <a:t>, and the</a:t>
                </a:r>
                <a14:m>
                  <m:oMath xmlns:m="http://schemas.openxmlformats.org/officeDocument/2006/math">
                    <m:r>
                      <a:rPr lang="en-US" altLang="en-US" b="0" i="0" dirty="0" smtClean="0">
                        <a:latin typeface="Cambria Math" panose="02040503050406030204" pitchFamily="18" charset="0"/>
                        <a:ea typeface="Cambria Math" panose="02040503050406030204" pitchFamily="18" charset="0"/>
                      </a:rPr>
                      <m:t> </m:t>
                    </m:r>
                    <m:r>
                      <a:rPr lang="en-US" altLang="en-US" b="0" i="1" dirty="0" smtClean="0">
                        <a:latin typeface="Cambria Math" panose="02040503050406030204" pitchFamily="18" charset="0"/>
                        <a:ea typeface="Cambria Math" panose="02040503050406030204" pitchFamily="18" charset="0"/>
                      </a:rPr>
                      <m:t>𝑚</m:t>
                    </m:r>
                  </m:oMath>
                </a14:m>
                <a:r>
                  <a:rPr lang="en-GB" altLang="en-US" kern="0">
                    <a:cs typeface="Times New Roman" pitchFamily="18" charset="0"/>
                  </a:rPr>
                  <a:t> random bits of </a:t>
                </a:r>
                <a14:m>
                  <m:oMath xmlns:m="http://schemas.openxmlformats.org/officeDocument/2006/math">
                    <m:r>
                      <a:rPr lang="en-US" altLang="en-US" i="1" kern="0" dirty="0">
                        <a:solidFill>
                          <a:srgbClr val="006633"/>
                        </a:solidFill>
                        <a:latin typeface="Cambria Math" panose="02040503050406030204" pitchFamily="18" charset="0"/>
                        <a:cs typeface="Times New Roman" pitchFamily="18" charset="0"/>
                      </a:rPr>
                      <m:t>𝑖𝑛𝑝𝑢𝑡</m:t>
                    </m:r>
                  </m:oMath>
                </a14:m>
                <a:r>
                  <a:rPr lang="en-GB" altLang="en-US" kern="0">
                    <a:cs typeface="Times New Roman" pitchFamily="18" charset="0"/>
                  </a:rPr>
                  <a:t>. </a:t>
                </a:r>
                <a:br>
                  <a:rPr lang="en-US" altLang="en-US" b="0" i="1" kern="0">
                    <a:solidFill>
                      <a:srgbClr val="006633"/>
                    </a:solidFill>
                    <a:latin typeface="Cambria Math" panose="02040503050406030204" pitchFamily="18" charset="0"/>
                    <a:cs typeface="Times New Roman" pitchFamily="18" charset="0"/>
                  </a:rPr>
                </a:br>
                <a14:m>
                  <m:oMath xmlns:m="http://schemas.openxmlformats.org/officeDocument/2006/math">
                    <m:sSub>
                      <m:sSubPr>
                        <m:ctrlPr>
                          <a:rPr lang="en-US" altLang="en-US" b="0" i="1" kern="0" dirty="0" smtClean="0">
                            <a:solidFill>
                              <a:srgbClr val="006633"/>
                            </a:solidFill>
                            <a:latin typeface="Cambria Math" panose="02040503050406030204" pitchFamily="18" charset="0"/>
                            <a:cs typeface="Times New Roman" pitchFamily="18" charset="0"/>
                          </a:rPr>
                        </m:ctrlPr>
                      </m:sSubPr>
                      <m:e>
                        <m:r>
                          <a:rPr lang="en-US" altLang="en-US" b="0" i="1" kern="0" dirty="0" smtClean="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𝑏</m:t>
                        </m:r>
                      </m:sub>
                    </m:sSub>
                    <m:r>
                      <a:rPr lang="en-US" altLang="en-US" b="0" i="1" kern="0" dirty="0" smtClean="0">
                        <a:solidFill>
                          <a:srgbClr val="006633"/>
                        </a:solidFill>
                        <a:latin typeface="Cambria Math" panose="02040503050406030204" pitchFamily="18" charset="0"/>
                        <a:ea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h</m:t>
                    </m:r>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𝑖𝑛𝑝𝑢𝑡</m:t>
                    </m:r>
                    <m:r>
                      <a:rPr lang="en-US" altLang="en-US" b="0" i="1" kern="0" dirty="0" smtClean="0">
                        <a:solidFill>
                          <a:srgbClr val="006633"/>
                        </a:solidFill>
                        <a:latin typeface="Cambria Math" panose="02040503050406030204" pitchFamily="18" charset="0"/>
                        <a:cs typeface="Times New Roman" pitchFamily="18" charset="0"/>
                      </a:rPr>
                      <m:t>)</m:t>
                    </m:r>
                  </m:oMath>
                </a14:m>
                <a:r>
                  <a:rPr lang="en-GB" altLang="en-US" kern="0"/>
                  <a:t>, </a:t>
                </a:r>
                <a14:m>
                  <m:oMath xmlns:m="http://schemas.openxmlformats.org/officeDocument/2006/math">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i="1" kern="0" dirty="0">
                            <a:solidFill>
                              <a:srgbClr val="006633"/>
                            </a:solidFill>
                            <a:latin typeface="Cambria Math" panose="02040503050406030204" pitchFamily="18" charset="0"/>
                            <a:cs typeface="Times New Roman" pitchFamily="18" charset="0"/>
                          </a:rPr>
                          <m:t>𝑏</m:t>
                        </m:r>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1</m:t>
                        </m:r>
                      </m:sub>
                    </m:sSub>
                    <m:groupChr>
                      <m:groupChrPr>
                        <m:chr m:val="←"/>
                        <m:vertJc m:val="bot"/>
                        <m:ctrlPr>
                          <a:rPr lang="en-US" i="1" dirty="0">
                            <a:latin typeface="Cambria Math" panose="02040503050406030204" pitchFamily="18" charset="0"/>
                            <a:cs typeface="Arial" pitchFamily="34" charset="0"/>
                          </a:rPr>
                        </m:ctrlPr>
                      </m:groupChrPr>
                      <m:e>
                        <m:r>
                          <m:rPr>
                            <m:brk m:alnAt="2"/>
                          </m:rPr>
                          <a:rPr lang="en-US" i="1" dirty="0">
                            <a:latin typeface="Cambria Math" panose="02040503050406030204" pitchFamily="18" charset="0"/>
                            <a:cs typeface="Arial" pitchFamily="34" charset="0"/>
                          </a:rPr>
                          <m:t>$</m:t>
                        </m:r>
                      </m:e>
                    </m:groupChr>
                    <m:sSup>
                      <m:sSupPr>
                        <m:ctrlPr>
                          <a:rPr lang="en-US" i="1" dirty="0">
                            <a:latin typeface="Cambria Math" panose="02040503050406030204" pitchFamily="18" charset="0"/>
                            <a:cs typeface="Arial" pitchFamily="34" charset="0"/>
                          </a:rPr>
                        </m:ctrlPr>
                      </m:sSupPr>
                      <m:e>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0</m:t>
                        </m: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1</m:t>
                        </m:r>
                        <m:r>
                          <a:rPr lang="en-US" i="1" dirty="0">
                            <a:latin typeface="Cambria Math" panose="02040503050406030204" pitchFamily="18" charset="0"/>
                            <a:cs typeface="Arial" pitchFamily="34" charset="0"/>
                          </a:rPr>
                          <m:t>}</m:t>
                        </m:r>
                      </m:e>
                      <m:sup>
                        <m:r>
                          <a:rPr lang="en-US" b="0" i="1" dirty="0" smtClean="0">
                            <a:latin typeface="Cambria Math" panose="02040503050406030204" pitchFamily="18" charset="0"/>
                            <a:cs typeface="Arial" pitchFamily="34" charset="0"/>
                          </a:rPr>
                          <m:t>𝑛</m:t>
                        </m:r>
                      </m:sup>
                    </m:sSup>
                  </m:oMath>
                </a14:m>
                <a:endParaRPr lang="en-GB" altLang="en-US" kern="0"/>
              </a:p>
            </p:txBody>
          </p:sp>
        </mc:Choice>
        <mc:Fallback xmlns="">
          <p:sp>
            <p:nvSpPr>
              <p:cNvPr id="16" name="Rectangle 15"/>
              <p:cNvSpPr>
                <a:spLocks noRot="1" noChangeAspect="1" noMove="1" noResize="1" noEditPoints="1" noAdjustHandles="1" noChangeArrowheads="1" noChangeShapeType="1" noTextEdit="1"/>
              </p:cNvSpPr>
              <p:nvPr/>
            </p:nvSpPr>
            <p:spPr bwMode="auto">
              <a:xfrm>
                <a:off x="2869608" y="4174625"/>
                <a:ext cx="3074895" cy="1096958"/>
              </a:xfrm>
              <a:prstGeom prst="rect">
                <a:avLst/>
              </a:prstGeom>
              <a:blipFill>
                <a:blip r:embed="rId4"/>
                <a:stretch>
                  <a:fillRect l="-1581" b="-10440"/>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bwMode="auto">
              <a:xfrm>
                <a:off x="7625387" y="4452478"/>
                <a:ext cx="1098410" cy="541254"/>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US" altLang="en-US" b="0" kern="0" err="1">
                    <a:solidFill>
                      <a:srgbClr val="006633"/>
                    </a:solidFill>
                    <a:cs typeface="Times New Roman" pitchFamily="18" charset="0"/>
                  </a:rPr>
                  <a:t>Adv</a:t>
                </a:r>
                <a:r>
                  <a:rPr lang="en-US" altLang="en-US" b="0" kern="0">
                    <a:solidFill>
                      <a:srgbClr val="006633"/>
                    </a:solidFill>
                    <a:cs typeface="Times New Roman" pitchFamily="18" charset="0"/>
                  </a:rPr>
                  <a:t> wins if </a:t>
                </a:r>
                <a14:m>
                  <m:oMath xmlns:m="http://schemas.openxmlformats.org/officeDocument/2006/math">
                    <m:sSup>
                      <m:sSupPr>
                        <m:ctrlPr>
                          <a:rPr lang="en-US" altLang="en-US" b="0" i="1" kern="0" dirty="0" smtClean="0">
                            <a:solidFill>
                              <a:srgbClr val="006633"/>
                            </a:solidFill>
                            <a:latin typeface="Cambria Math" panose="02040503050406030204" pitchFamily="18" charset="0"/>
                            <a:cs typeface="Times New Roman" pitchFamily="18" charset="0"/>
                          </a:rPr>
                        </m:ctrlPr>
                      </m:sSupPr>
                      <m:e>
                        <m:r>
                          <a:rPr lang="en-US" altLang="en-US" b="0" i="1" kern="0" dirty="0" smtClean="0">
                            <a:solidFill>
                              <a:srgbClr val="006633"/>
                            </a:solidFill>
                            <a:latin typeface="Cambria Math" panose="02040503050406030204" pitchFamily="18" charset="0"/>
                            <a:cs typeface="Times New Roman" pitchFamily="18" charset="0"/>
                          </a:rPr>
                          <m:t>𝑏</m:t>
                        </m:r>
                      </m:e>
                      <m:sup>
                        <m:r>
                          <a:rPr lang="en-US" altLang="en-US" b="0" i="1" kern="0" dirty="0" smtClean="0">
                            <a:solidFill>
                              <a:srgbClr val="006633"/>
                            </a:solidFill>
                            <a:latin typeface="Cambria Math" panose="02040503050406030204" pitchFamily="18" charset="0"/>
                            <a:cs typeface="Times New Roman" pitchFamily="18" charset="0"/>
                          </a:rPr>
                          <m:t>′</m:t>
                        </m:r>
                      </m:sup>
                    </m:sSup>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𝑏</m:t>
                    </m:r>
                  </m:oMath>
                </a14:m>
                <a:endParaRPr lang="en-US" altLang="en-US" b="0" i="1" kern="0">
                  <a:solidFill>
                    <a:srgbClr val="006633"/>
                  </a:solidFill>
                  <a:latin typeface="Cambria Math" panose="02040503050406030204" pitchFamily="18" charset="0"/>
                  <a:cs typeface="Times New Roman"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bwMode="auto">
              <a:xfrm>
                <a:off x="7625387" y="4452478"/>
                <a:ext cx="1098410" cy="541254"/>
              </a:xfrm>
              <a:prstGeom prst="rect">
                <a:avLst/>
              </a:prstGeom>
              <a:blipFill>
                <a:blip r:embed="rId5"/>
                <a:stretch>
                  <a:fillRect l="-4396" t="-13187" r="-8791" b="-2527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8" name="Right Arrow 17"/>
          <p:cNvSpPr/>
          <p:nvPr/>
        </p:nvSpPr>
        <p:spPr bwMode="auto">
          <a:xfrm>
            <a:off x="5944504" y="4573587"/>
            <a:ext cx="820269"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ight Arrow 18"/>
          <p:cNvSpPr/>
          <p:nvPr/>
        </p:nvSpPr>
        <p:spPr bwMode="auto">
          <a:xfrm>
            <a:off x="7338516" y="4580148"/>
            <a:ext cx="286871"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1" name="Rounded Rectangle 20"/>
              <p:cNvSpPr/>
              <p:nvPr/>
            </p:nvSpPr>
            <p:spPr bwMode="auto">
              <a:xfrm>
                <a:off x="558486" y="4312194"/>
                <a:ext cx="2032314" cy="82182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600" b="0" i="0" u="none" strike="noStrike" cap="none" normalizeH="0" baseline="0">
                    <a:ln>
                      <a:noFill/>
                    </a:ln>
                    <a:solidFill>
                      <a:schemeClr val="tx1"/>
                    </a:solidFill>
                    <a:effectLst/>
                    <a:latin typeface="Arial" pitchFamily="34" charset="0"/>
                    <a:cs typeface="Arial" pitchFamily="34" charset="0"/>
                  </a:rPr>
                  <a:t>Adv(</a:t>
                </a:r>
                <a14:m>
                  <m:oMath xmlns:m="http://schemas.openxmlformats.org/officeDocument/2006/math">
                    <m:sSup>
                      <m:sSupPr>
                        <m:ctrlPr>
                          <a:rPr kumimoji="0" lang="en-US" sz="16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r>
                          <a:rPr kumimoji="0" lang="en-US" sz="1600" b="0" i="1" u="none" strike="noStrike" cap="none" normalizeH="0" baseline="0" smtClean="0">
                            <a:ln>
                              <a:noFill/>
                            </a:ln>
                            <a:solidFill>
                              <a:schemeClr val="tx1"/>
                            </a:solidFill>
                            <a:effectLst/>
                            <a:latin typeface="Cambria Math" panose="02040503050406030204" pitchFamily="18" charset="0"/>
                            <a:cs typeface="Arial" pitchFamily="34" charset="0"/>
                          </a:rPr>
                          <m:t>1</m:t>
                        </m:r>
                      </m:e>
                      <m:sup>
                        <m:r>
                          <a:rPr kumimoji="0" lang="en-US" sz="1600" b="0" i="1" u="none" strike="noStrike" cap="none" normalizeH="0" baseline="0" smtClean="0">
                            <a:ln>
                              <a:noFill/>
                            </a:ln>
                            <a:solidFill>
                              <a:schemeClr val="tx1"/>
                            </a:solidFill>
                            <a:effectLst/>
                            <a:latin typeface="Cambria Math" panose="02040503050406030204" pitchFamily="18" charset="0"/>
                            <a:cs typeface="Arial" pitchFamily="34" charset="0"/>
                          </a:rPr>
                          <m:t>𝑛</m:t>
                        </m:r>
                      </m:sup>
                    </m:sSup>
                  </m:oMath>
                </a14:m>
                <a:r>
                  <a:rPr kumimoji="0" lang="en-US" sz="1600" b="0" i="0" u="none" strike="noStrike" cap="none" normalizeH="0" baseline="0">
                    <a:ln>
                      <a:noFill/>
                    </a:ln>
                    <a:solidFill>
                      <a:schemeClr val="tx1"/>
                    </a:solidFill>
                    <a:effectLst/>
                    <a:latin typeface="Arial" pitchFamily="34" charset="0"/>
                    <a:cs typeface="Arial" pitchFamily="34" charset="0"/>
                  </a:rPr>
                  <a:t>): select</a:t>
                </a:r>
                <a:r>
                  <a:rPr kumimoji="0" lang="en-US" sz="1600" b="0" i="0" u="none" strike="noStrike" cap="none" normalizeH="0">
                    <a:ln>
                      <a:noFill/>
                    </a:ln>
                    <a:solidFill>
                      <a:schemeClr val="tx1"/>
                    </a:solidFill>
                    <a:effectLst/>
                    <a:latin typeface="Arial" pitchFamily="34" charset="0"/>
                    <a:cs typeface="Arial" pitchFamily="34" charset="0"/>
                  </a:rPr>
                  <a:t> </a:t>
                </a:r>
                <a14:m>
                  <m:oMath xmlns:m="http://schemas.openxmlformats.org/officeDocument/2006/math">
                    <m:r>
                      <a:rPr lang="en-US" altLang="en-US" sz="1600" i="1" kern="0" dirty="0">
                        <a:solidFill>
                          <a:srgbClr val="006633"/>
                        </a:solidFill>
                        <a:latin typeface="Cambria Math" panose="02040503050406030204" pitchFamily="18" charset="0"/>
                        <a:cs typeface="Times New Roman" pitchFamily="18" charset="0"/>
                      </a:rPr>
                      <m:t>𝑖𝑛𝑝𝑢𝑡</m:t>
                    </m:r>
                  </m:oMath>
                </a14:m>
                <a:r>
                  <a:rPr kumimoji="0" lang="en-US" sz="1600" b="0" i="0" u="none" strike="noStrike" cap="none" normalizeH="0">
                    <a:ln>
                      <a:noFill/>
                    </a:ln>
                    <a:solidFill>
                      <a:schemeClr val="tx1"/>
                    </a:solidFill>
                    <a:effectLst/>
                    <a:latin typeface="Arial" pitchFamily="34" charset="0"/>
                    <a:cs typeface="Arial" pitchFamily="34" charset="0"/>
                  </a:rPr>
                  <a:t>, except for </a:t>
                </a:r>
                <a14:m>
                  <m:oMath xmlns:m="http://schemas.openxmlformats.org/officeDocument/2006/math">
                    <m:r>
                      <a:rPr lang="en-US" altLang="en-US" sz="1600" b="0" i="1" dirty="0" smtClean="0">
                        <a:latin typeface="Cambria Math" panose="02040503050406030204" pitchFamily="18" charset="0"/>
                        <a:ea typeface="Cambria Math" panose="02040503050406030204" pitchFamily="18" charset="0"/>
                      </a:rPr>
                      <m:t>𝑚</m:t>
                    </m:r>
                  </m:oMath>
                </a14:m>
                <a:r>
                  <a:rPr kumimoji="0" lang="en-US" sz="1600" b="0" i="0" u="none" strike="noStrike" cap="none" normalizeH="0">
                    <a:ln>
                      <a:noFill/>
                    </a:ln>
                    <a:solidFill>
                      <a:schemeClr val="tx1"/>
                    </a:solidFill>
                    <a:effectLst/>
                    <a:latin typeface="Arial" pitchFamily="34" charset="0"/>
                    <a:cs typeface="Arial" pitchFamily="34" charset="0"/>
                  </a:rPr>
                  <a:t> (random) bits</a:t>
                </a:r>
                <a:endParaRPr kumimoji="0" lang="en-US" sz="16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1" name="Rounded Rectangle 20"/>
              <p:cNvSpPr>
                <a:spLocks noRot="1" noChangeAspect="1" noMove="1" noResize="1" noEditPoints="1" noAdjustHandles="1" noChangeArrowheads="1" noChangeShapeType="1" noTextEdit="1"/>
              </p:cNvSpPr>
              <p:nvPr/>
            </p:nvSpPr>
            <p:spPr bwMode="auto">
              <a:xfrm>
                <a:off x="558486" y="4312194"/>
                <a:ext cx="2032314" cy="821820"/>
              </a:xfrm>
              <a:prstGeom prst="roundRect">
                <a:avLst/>
              </a:prstGeom>
              <a:blipFill>
                <a:blip r:embed="rId6"/>
                <a:stretch>
                  <a:fillRect b="-1386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23" name="Right Arrow 22"/>
          <p:cNvSpPr/>
          <p:nvPr/>
        </p:nvSpPr>
        <p:spPr bwMode="auto">
          <a:xfrm>
            <a:off x="2590800" y="4573587"/>
            <a:ext cx="286871"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5984398" y="4286532"/>
                <a:ext cx="7973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0</m:t>
                              </m:r>
                            </m:sub>
                          </m:sSub>
                          <m:r>
                            <a:rPr lang="en-US" altLang="en-US" b="0" i="1" kern="0" dirty="0" smtClean="0">
                              <a:solidFill>
                                <a:srgbClr val="006633"/>
                              </a:solidFill>
                              <a:latin typeface="Cambria Math" panose="02040503050406030204" pitchFamily="18" charset="0"/>
                              <a:cs typeface="Times New Roman" pitchFamily="18" charset="0"/>
                            </a:rPr>
                            <m:t>,</m:t>
                          </m:r>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1</m:t>
                              </m:r>
                            </m:sub>
                          </m:sSub>
                        </m:e>
                      </m:d>
                    </m:oMath>
                  </m:oMathPara>
                </a14:m>
                <a:endParaRPr lang="en-US"/>
              </a:p>
            </p:txBody>
          </p:sp>
        </mc:Choice>
        <mc:Fallback xmlns="">
          <p:sp>
            <p:nvSpPr>
              <p:cNvPr id="24" name="TextBox 23"/>
              <p:cNvSpPr txBox="1">
                <a:spLocks noRot="1" noChangeAspect="1" noMove="1" noResize="1" noEditPoints="1" noAdjustHandles="1" noChangeArrowheads="1" noChangeShapeType="1" noTextEdit="1"/>
              </p:cNvSpPr>
              <p:nvPr/>
            </p:nvSpPr>
            <p:spPr>
              <a:xfrm>
                <a:off x="5984398" y="4286532"/>
                <a:ext cx="797333" cy="276999"/>
              </a:xfrm>
              <a:prstGeom prst="rect">
                <a:avLst/>
              </a:prstGeom>
              <a:blipFill>
                <a:blip r:embed="rId7"/>
                <a:stretch>
                  <a:fillRect b="-26087"/>
                </a:stretch>
              </a:blipFill>
            </p:spPr>
            <p:txBody>
              <a:bodyPr/>
              <a:lstStyle/>
              <a:p>
                <a:r>
                  <a:rPr lang="en-US">
                    <a:noFill/>
                  </a:rPr>
                  <a:t> </a:t>
                </a:r>
              </a:p>
            </p:txBody>
          </p:sp>
        </mc:Fallback>
      </mc:AlternateContent>
    </p:spTree>
    <p:extLst>
      <p:ext uri="{BB962C8B-B14F-4D97-AF65-F5344CB8AC3E}">
        <p14:creationId xmlns:p14="http://schemas.microsoft.com/office/powerpoint/2010/main" val="2429950977"/>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1" grpId="0" animBg="1"/>
      <p:bldP spid="23" grpId="0" animBg="1"/>
      <p:bldP spid="2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64</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341426" y="2831198"/>
                <a:ext cx="8392319" cy="1753879"/>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‘If input is sufficiently random, then output is random’</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a:solidFill>
                      <a:srgbClr val="FF00FF"/>
                    </a:solidFill>
                  </a:rPr>
                  <a:t>Randomness extraction</a:t>
                </a:r>
                <a:r>
                  <a:rPr lang="en-US" altLang="en-US" sz="2400">
                    <a:solidFill>
                      <a:srgbClr val="FF00FF"/>
                    </a:solidFill>
                  </a:rPr>
                  <a:t>: </a:t>
                </a:r>
                <a:r>
                  <a:rPr lang="en-US" altLang="en-US" sz="2400"/>
                  <a:t>if any </a:t>
                </a:r>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Arial" pitchFamily="34" charset="0"/>
                      </a:rPr>
                      <m:t>𝑚</m:t>
                    </m:r>
                  </m:oMath>
                </a14:m>
                <a:r>
                  <a:rPr lang="en-US" altLang="en-US" sz="2400"/>
                  <a:t> input bits are random </a:t>
                </a:r>
                <a:r>
                  <a:rPr lang="en-US" altLang="en-US" sz="2400">
                    <a:sym typeface="Wingdings" panose="05000000000000000000" pitchFamily="2" charset="2"/>
                  </a:rPr>
                  <a:t></a:t>
                </a:r>
                <a:r>
                  <a:rPr lang="en-US" altLang="en-US" sz="2400"/>
                  <a:t> all </a:t>
                </a:r>
                <a14:m>
                  <m:oMath xmlns:m="http://schemas.openxmlformats.org/officeDocument/2006/math">
                    <m:r>
                      <a:rPr lang="en-US" altLang="en-US" sz="2400" i="1" dirty="0">
                        <a:latin typeface="Cambria Math" panose="02040503050406030204" pitchFamily="18" charset="0"/>
                        <a:ea typeface="Cambria Math" panose="02040503050406030204" pitchFamily="18" charset="0"/>
                      </a:rPr>
                      <m:t>𝑛</m:t>
                    </m:r>
                  </m:oMath>
                </a14:m>
                <a:r>
                  <a:rPr lang="en-US" altLang="en-US" sz="2400"/>
                  <a:t> output bits are pseudorandom</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t>For sufficiently large</a:t>
                </a:r>
                <a14:m>
                  <m:oMath xmlns:m="http://schemas.openxmlformats.org/officeDocument/2006/math">
                    <m:r>
                      <a:rPr lang="en-US" altLang="en-US" sz="2000" i="1" dirty="0" smtClean="0">
                        <a:latin typeface="Cambria Math" panose="02040503050406030204" pitchFamily="18" charset="0"/>
                        <a:ea typeface="Cambria Math" panose="02040503050406030204" pitchFamily="18" charset="0"/>
                        <a:cs typeface="Arial" pitchFamily="34" charset="0"/>
                      </a:rPr>
                      <m:t> </m:t>
                    </m:r>
                    <m:r>
                      <a:rPr lang="en-US" altLang="en-US" sz="2000" b="0" i="1" dirty="0" smtClean="0">
                        <a:latin typeface="Cambria Math" panose="02040503050406030204" pitchFamily="18" charset="0"/>
                        <a:ea typeface="Cambria Math" panose="02040503050406030204" pitchFamily="18" charset="0"/>
                        <a:cs typeface="Arial" pitchFamily="34" charset="0"/>
                      </a:rPr>
                      <m:t> </m:t>
                    </m:r>
                    <m:r>
                      <a:rPr lang="en-US" altLang="en-US" sz="2000" b="0" i="1" dirty="0" smtClean="0">
                        <a:latin typeface="Cambria Math" panose="02040503050406030204" pitchFamily="18" charset="0"/>
                        <a:ea typeface="Cambria Math" panose="02040503050406030204" pitchFamily="18" charset="0"/>
                        <a:cs typeface="Arial" pitchFamily="34" charset="0"/>
                      </a:rPr>
                      <m:t>𝑚</m:t>
                    </m:r>
                  </m:oMath>
                </a14:m>
                <a:r>
                  <a:rPr lang="en-US" altLang="en-US" sz="2000"/>
                  <a:t>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341426" y="2831198"/>
                <a:ext cx="8392319" cy="1753879"/>
              </a:xfrm>
              <a:prstGeom prst="rect">
                <a:avLst/>
              </a:prstGeom>
              <a:blipFill>
                <a:blip r:embed="rId3"/>
                <a:stretch>
                  <a:fillRect t="-1736" b="-55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8124824" cy="802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kern="0">
                <a:solidFill>
                  <a:srgbClr val="CC9900"/>
                </a:solidFill>
              </a:rPr>
              <a:t>Randomness Extraction Goal (2) </a:t>
            </a:r>
          </a:p>
        </p:txBody>
      </p:sp>
      <p:sp>
        <p:nvSpPr>
          <p:cNvPr id="15" name="Rounded Rectangle 14"/>
          <p:cNvSpPr/>
          <p:nvPr/>
        </p:nvSpPr>
        <p:spPr bwMode="auto">
          <a:xfrm>
            <a:off x="6895305" y="1557193"/>
            <a:ext cx="573741"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err="1">
                <a:ln>
                  <a:noFill/>
                </a:ln>
                <a:solidFill>
                  <a:schemeClr val="tx1"/>
                </a:solidFill>
                <a:effectLst/>
                <a:latin typeface="Arial" pitchFamily="34" charset="0"/>
                <a:cs typeface="Arial" pitchFamily="34" charset="0"/>
              </a:rPr>
              <a:t>Adv</a:t>
            </a:r>
            <a:endParaRPr kumimoji="0" lang="en-US" sz="16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6" name="Rectangle 15"/>
              <p:cNvSpPr/>
              <p:nvPr/>
            </p:nvSpPr>
            <p:spPr bwMode="auto">
              <a:xfrm>
                <a:off x="3000139" y="1214513"/>
                <a:ext cx="3074895" cy="1096958"/>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US" altLang="en-US">
                    <a:ea typeface="Cambria Math" panose="02040503050406030204" pitchFamily="18" charset="0"/>
                  </a:rPr>
                  <a:t>Select </a:t>
                </a:r>
                <a14:m>
                  <m:oMath xmlns:m="http://schemas.openxmlformats.org/officeDocument/2006/math">
                    <m:r>
                      <a:rPr lang="en-US" altLang="en-US" i="1" dirty="0">
                        <a:latin typeface="Cambria Math" panose="02040503050406030204" pitchFamily="18" charset="0"/>
                        <a:ea typeface="Cambria Math" panose="02040503050406030204" pitchFamily="18" charset="0"/>
                      </a:rPr>
                      <m:t>𝑏</m:t>
                    </m:r>
                    <m:groupChr>
                      <m:groupChrPr>
                        <m:chr m:val="←"/>
                        <m:vertJc m:val="bot"/>
                        <m:ctrlPr>
                          <a:rPr lang="en-US" i="1" dirty="0">
                            <a:latin typeface="Cambria Math" panose="02040503050406030204" pitchFamily="18" charset="0"/>
                            <a:cs typeface="Arial" pitchFamily="34" charset="0"/>
                          </a:rPr>
                        </m:ctrlPr>
                      </m:groupChrPr>
                      <m:e>
                        <m:r>
                          <m:rPr>
                            <m:brk m:alnAt="2"/>
                          </m:rPr>
                          <a:rPr lang="en-US" i="1" dirty="0">
                            <a:latin typeface="Cambria Math" panose="02040503050406030204" pitchFamily="18" charset="0"/>
                            <a:cs typeface="Arial" pitchFamily="34" charset="0"/>
                          </a:rPr>
                          <m:t>$</m:t>
                        </m:r>
                      </m:e>
                    </m:groupCh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0</m:t>
                    </m: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1</m:t>
                    </m:r>
                    <m:r>
                      <a:rPr lang="en-US" i="1" dirty="0">
                        <a:latin typeface="Cambria Math" panose="02040503050406030204" pitchFamily="18" charset="0"/>
                        <a:cs typeface="Arial" pitchFamily="34" charset="0"/>
                      </a:rPr>
                      <m:t>}</m:t>
                    </m:r>
                  </m:oMath>
                </a14:m>
                <a:r>
                  <a:rPr lang="en-GB" altLang="en-US" kern="0">
                    <a:cs typeface="Times New Roman" pitchFamily="18" charset="0"/>
                  </a:rPr>
                  <a:t>, </a:t>
                </a:r>
                <a14:m>
                  <m:oMath xmlns:m="http://schemas.openxmlformats.org/officeDocument/2006/math">
                    <m:r>
                      <a:rPr lang="en-US" i="1" dirty="0">
                        <a:latin typeface="Cambria Math" panose="02040503050406030204" pitchFamily="18" charset="0"/>
                        <a:cs typeface="Arial" pitchFamily="34" charset="0"/>
                      </a:rPr>
                      <m:t>𝑥</m:t>
                    </m:r>
                    <m:r>
                      <a:rPr lang="en-US" i="1" dirty="0">
                        <a:latin typeface="Cambria Math" panose="02040503050406030204" pitchFamily="18" charset="0"/>
                        <a:cs typeface="Arial" pitchFamily="34" charset="0"/>
                      </a:rPr>
                      <m:t>′</m:t>
                    </m:r>
                    <m:groupChr>
                      <m:groupChrPr>
                        <m:chr m:val="←"/>
                        <m:vertJc m:val="bot"/>
                        <m:ctrlPr>
                          <a:rPr lang="en-US" i="1" dirty="0">
                            <a:latin typeface="Cambria Math" panose="02040503050406030204" pitchFamily="18" charset="0"/>
                            <a:cs typeface="Arial" pitchFamily="34" charset="0"/>
                          </a:rPr>
                        </m:ctrlPr>
                      </m:groupChrPr>
                      <m:e>
                        <m:r>
                          <m:rPr>
                            <m:brk m:alnAt="2"/>
                          </m:rPr>
                          <a:rPr lang="en-US" i="1" dirty="0">
                            <a:latin typeface="Cambria Math" panose="02040503050406030204" pitchFamily="18" charset="0"/>
                            <a:cs typeface="Arial" pitchFamily="34" charset="0"/>
                          </a:rPr>
                          <m:t>$</m:t>
                        </m:r>
                      </m:e>
                    </m:groupChr>
                    <m:sSup>
                      <m:sSupPr>
                        <m:ctrlPr>
                          <a:rPr lang="en-US" i="1" dirty="0">
                            <a:latin typeface="Cambria Math" panose="02040503050406030204" pitchFamily="18" charset="0"/>
                            <a:cs typeface="Arial" pitchFamily="34" charset="0"/>
                          </a:rPr>
                        </m:ctrlPr>
                      </m:sSupPr>
                      <m:e>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0</m:t>
                        </m: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1</m:t>
                        </m:r>
                        <m:r>
                          <a:rPr lang="en-US" i="1" dirty="0">
                            <a:latin typeface="Cambria Math" panose="02040503050406030204" pitchFamily="18" charset="0"/>
                            <a:cs typeface="Arial" pitchFamily="34" charset="0"/>
                          </a:rPr>
                          <m:t>}</m:t>
                        </m:r>
                      </m:e>
                      <m:sup>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𝑥</m:t>
                        </m:r>
                        <m:r>
                          <a:rPr lang="en-US" i="1" dirty="0">
                            <a:latin typeface="Cambria Math" panose="02040503050406030204" pitchFamily="18" charset="0"/>
                            <a:cs typeface="Arial" pitchFamily="34" charset="0"/>
                          </a:rPr>
                          <m:t>|</m:t>
                        </m:r>
                      </m:sup>
                    </m:sSup>
                  </m:oMath>
                </a14:m>
                <a:endParaRPr lang="en-US" altLang="en-US" b="0" i="1" kern="0">
                  <a:solidFill>
                    <a:srgbClr val="006633"/>
                  </a:solidFill>
                  <a:latin typeface="Cambria Math" panose="02040503050406030204" pitchFamily="18" charset="0"/>
                  <a:cs typeface="Times New Roman" pitchFamily="18" charset="0"/>
                </a:endParaRPr>
              </a:p>
              <a:p>
                <a:pPr marL="0" lvl="1"/>
                <a14:m>
                  <m:oMathPara xmlns:m="http://schemas.openxmlformats.org/officeDocument/2006/math">
                    <m:oMathParaPr>
                      <m:jc m:val="left"/>
                    </m:oMathParaPr>
                    <m:oMath xmlns:m="http://schemas.openxmlformats.org/officeDocument/2006/math">
                      <m:sSub>
                        <m:sSubPr>
                          <m:ctrlPr>
                            <a:rPr lang="en-US" altLang="en-US" b="0" i="1" kern="0" dirty="0" smtClean="0">
                              <a:solidFill>
                                <a:srgbClr val="006633"/>
                              </a:solidFill>
                              <a:latin typeface="Cambria Math" panose="02040503050406030204" pitchFamily="18" charset="0"/>
                              <a:cs typeface="Times New Roman" pitchFamily="18" charset="0"/>
                            </a:rPr>
                          </m:ctrlPr>
                        </m:sSubPr>
                        <m:e>
                          <m:r>
                            <a:rPr lang="en-US" altLang="en-US" b="0" i="1" kern="0" dirty="0" smtClean="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𝑏</m:t>
                          </m:r>
                        </m:sub>
                      </m:sSub>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h</m:t>
                      </m:r>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𝑥</m:t>
                      </m:r>
                      <m:r>
                        <a:rPr lang="en-US" altLang="en-US" b="0" i="1" kern="0" dirty="0" smtClean="0">
                          <a:solidFill>
                            <a:srgbClr val="006633"/>
                          </a:solidFill>
                          <a:latin typeface="Cambria Math" panose="02040503050406030204" pitchFamily="18" charset="0"/>
                          <a:ea typeface="Cambria Math" panose="02040503050406030204" pitchFamily="18" charset="0"/>
                          <a:cs typeface="Times New Roman" pitchFamily="18" charset="0"/>
                        </a:rPr>
                        <m:t>⊕</m:t>
                      </m:r>
                      <m:d>
                        <m:dPr>
                          <m:ctrlPr>
                            <a:rPr lang="en-US" altLang="en-US" b="0" i="1" kern="0" dirty="0" smtClean="0">
                              <a:solidFill>
                                <a:srgbClr val="006633"/>
                              </a:solidFill>
                              <a:latin typeface="Cambria Math" panose="02040503050406030204" pitchFamily="18" charset="0"/>
                              <a:ea typeface="Cambria Math" panose="02040503050406030204" pitchFamily="18" charset="0"/>
                              <a:cs typeface="Times New Roman" pitchFamily="18" charset="0"/>
                            </a:rPr>
                          </m:ctrlPr>
                        </m:dPr>
                        <m:e>
                          <m:r>
                            <a:rPr lang="en-US" altLang="en-US" b="0" i="1" kern="0" dirty="0" smtClean="0">
                              <a:solidFill>
                                <a:srgbClr val="006633"/>
                              </a:solidFill>
                              <a:latin typeface="Cambria Math" panose="02040503050406030204" pitchFamily="18" charset="0"/>
                              <a:ea typeface="Cambria Math" panose="02040503050406030204" pitchFamily="18" charset="0"/>
                              <a:cs typeface="Times New Roman" pitchFamily="18" charset="0"/>
                            </a:rPr>
                            <m:t>𝑥</m:t>
                          </m:r>
                          <m:r>
                            <a:rPr lang="en-US" altLang="en-US" b="0" i="1" kern="0" dirty="0" smtClean="0">
                              <a:solidFill>
                                <a:srgbClr val="006633"/>
                              </a:solidFill>
                              <a:latin typeface="Cambria Math" panose="02040503050406030204" pitchFamily="18" charset="0"/>
                              <a:ea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ea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ea typeface="Cambria Math" panose="02040503050406030204" pitchFamily="18" charset="0"/>
                              <a:cs typeface="Times New Roman" pitchFamily="18" charset="0"/>
                            </a:rPr>
                            <m:t>𝑀</m:t>
                          </m:r>
                        </m:e>
                      </m:d>
                      <m:r>
                        <a:rPr lang="en-US" altLang="en-US" b="0" i="1" kern="0" dirty="0" smtClean="0">
                          <a:solidFill>
                            <a:srgbClr val="006633"/>
                          </a:solidFill>
                          <a:latin typeface="Cambria Math" panose="02040503050406030204" pitchFamily="18" charset="0"/>
                          <a:cs typeface="Times New Roman" pitchFamily="18" charset="0"/>
                        </a:rPr>
                        <m:t>)</m:t>
                      </m:r>
                    </m:oMath>
                  </m:oMathPara>
                </a14:m>
                <a:endParaRPr lang="en-GB" altLang="en-US" kern="0"/>
              </a:p>
              <a:p>
                <a:pPr marL="0" lvl="1"/>
                <a14:m>
                  <m:oMathPara xmlns:m="http://schemas.openxmlformats.org/officeDocument/2006/math">
                    <m:oMathParaPr>
                      <m:jc m:val="left"/>
                    </m:oMathParaPr>
                    <m:oMath xmlns:m="http://schemas.openxmlformats.org/officeDocument/2006/math">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i="1" kern="0" dirty="0">
                              <a:solidFill>
                                <a:srgbClr val="006633"/>
                              </a:solidFill>
                              <a:latin typeface="Cambria Math" panose="02040503050406030204" pitchFamily="18" charset="0"/>
                              <a:cs typeface="Times New Roman" pitchFamily="18" charset="0"/>
                            </a:rPr>
                            <m:t>𝑏</m:t>
                          </m:r>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1</m:t>
                          </m:r>
                        </m:sub>
                      </m:sSub>
                      <m:groupChr>
                        <m:groupChrPr>
                          <m:chr m:val="←"/>
                          <m:vertJc m:val="bot"/>
                          <m:ctrlPr>
                            <a:rPr lang="en-US" i="1" dirty="0">
                              <a:latin typeface="Cambria Math" panose="02040503050406030204" pitchFamily="18" charset="0"/>
                              <a:cs typeface="Arial" pitchFamily="34" charset="0"/>
                            </a:rPr>
                          </m:ctrlPr>
                        </m:groupChrPr>
                        <m:e>
                          <m:r>
                            <m:rPr>
                              <m:brk m:alnAt="2"/>
                            </m:rPr>
                            <a:rPr lang="en-US" i="1" dirty="0">
                              <a:latin typeface="Cambria Math" panose="02040503050406030204" pitchFamily="18" charset="0"/>
                              <a:cs typeface="Arial" pitchFamily="34" charset="0"/>
                            </a:rPr>
                            <m:t>$</m:t>
                          </m:r>
                        </m:e>
                      </m:groupChr>
                      <m:sSup>
                        <m:sSupPr>
                          <m:ctrlPr>
                            <a:rPr lang="en-US" i="1" dirty="0">
                              <a:latin typeface="Cambria Math" panose="02040503050406030204" pitchFamily="18" charset="0"/>
                              <a:cs typeface="Arial" pitchFamily="34" charset="0"/>
                            </a:rPr>
                          </m:ctrlPr>
                        </m:sSupPr>
                        <m:e>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0</m:t>
                          </m:r>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1</m:t>
                          </m:r>
                          <m:r>
                            <a:rPr lang="en-US" i="1" dirty="0">
                              <a:latin typeface="Cambria Math" panose="02040503050406030204" pitchFamily="18" charset="0"/>
                              <a:cs typeface="Arial" pitchFamily="34" charset="0"/>
                            </a:rPr>
                            <m:t>}</m:t>
                          </m:r>
                        </m:e>
                        <m:sup>
                          <m:r>
                            <a:rPr lang="en-US" b="0" i="1" dirty="0" smtClean="0">
                              <a:latin typeface="Cambria Math" panose="02040503050406030204" pitchFamily="18" charset="0"/>
                              <a:cs typeface="Arial" pitchFamily="34" charset="0"/>
                            </a:rPr>
                            <m:t>𝑛</m:t>
                          </m:r>
                        </m:sup>
                      </m:sSup>
                    </m:oMath>
                  </m:oMathPara>
                </a14:m>
                <a:endParaRPr lang="en-GB" altLang="en-US" kern="0"/>
              </a:p>
            </p:txBody>
          </p:sp>
        </mc:Choice>
        <mc:Fallback xmlns="">
          <p:sp>
            <p:nvSpPr>
              <p:cNvPr id="16" name="Rectangle 15"/>
              <p:cNvSpPr>
                <a:spLocks noRot="1" noChangeAspect="1" noMove="1" noResize="1" noEditPoints="1" noAdjustHandles="1" noChangeArrowheads="1" noChangeShapeType="1" noTextEdit="1"/>
              </p:cNvSpPr>
              <p:nvPr/>
            </p:nvSpPr>
            <p:spPr bwMode="auto">
              <a:xfrm>
                <a:off x="3000139" y="1214513"/>
                <a:ext cx="3074895" cy="1096958"/>
              </a:xfrm>
              <a:prstGeom prst="rect">
                <a:avLst/>
              </a:prstGeom>
              <a:blipFill>
                <a:blip r:embed="rId4"/>
                <a:stretch>
                  <a:fillRect l="-1381"/>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bwMode="auto">
              <a:xfrm>
                <a:off x="7755918" y="1492366"/>
                <a:ext cx="1098410" cy="541254"/>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r>
                  <a:rPr lang="en-US" altLang="en-US" b="0" kern="0" err="1">
                    <a:solidFill>
                      <a:srgbClr val="006633"/>
                    </a:solidFill>
                    <a:cs typeface="Times New Roman" pitchFamily="18" charset="0"/>
                  </a:rPr>
                  <a:t>Adv</a:t>
                </a:r>
                <a:r>
                  <a:rPr lang="en-US" altLang="en-US" b="0" kern="0">
                    <a:solidFill>
                      <a:srgbClr val="006633"/>
                    </a:solidFill>
                    <a:cs typeface="Times New Roman" pitchFamily="18" charset="0"/>
                  </a:rPr>
                  <a:t> wins if </a:t>
                </a:r>
                <a14:m>
                  <m:oMath xmlns:m="http://schemas.openxmlformats.org/officeDocument/2006/math">
                    <m:sSup>
                      <m:sSupPr>
                        <m:ctrlPr>
                          <a:rPr lang="en-US" altLang="en-US" b="0" i="1" kern="0" dirty="0" smtClean="0">
                            <a:solidFill>
                              <a:srgbClr val="006633"/>
                            </a:solidFill>
                            <a:latin typeface="Cambria Math" panose="02040503050406030204" pitchFamily="18" charset="0"/>
                            <a:cs typeface="Times New Roman" pitchFamily="18" charset="0"/>
                          </a:rPr>
                        </m:ctrlPr>
                      </m:sSupPr>
                      <m:e>
                        <m:r>
                          <a:rPr lang="en-US" altLang="en-US" b="0" i="1" kern="0" dirty="0" smtClean="0">
                            <a:solidFill>
                              <a:srgbClr val="006633"/>
                            </a:solidFill>
                            <a:latin typeface="Cambria Math" panose="02040503050406030204" pitchFamily="18" charset="0"/>
                            <a:cs typeface="Times New Roman" pitchFamily="18" charset="0"/>
                          </a:rPr>
                          <m:t>𝑏</m:t>
                        </m:r>
                      </m:e>
                      <m:sup>
                        <m:r>
                          <a:rPr lang="en-US" altLang="en-US" b="0" i="1" kern="0" dirty="0" smtClean="0">
                            <a:solidFill>
                              <a:srgbClr val="006633"/>
                            </a:solidFill>
                            <a:latin typeface="Cambria Math" panose="02040503050406030204" pitchFamily="18" charset="0"/>
                            <a:cs typeface="Times New Roman" pitchFamily="18" charset="0"/>
                          </a:rPr>
                          <m:t>′</m:t>
                        </m:r>
                      </m:sup>
                    </m:sSup>
                    <m:r>
                      <a:rPr lang="en-US" altLang="en-US" b="0" i="1" kern="0" dirty="0" smtClean="0">
                        <a:solidFill>
                          <a:srgbClr val="006633"/>
                        </a:solidFill>
                        <a:latin typeface="Cambria Math" panose="02040503050406030204" pitchFamily="18" charset="0"/>
                        <a:cs typeface="Times New Roman" pitchFamily="18" charset="0"/>
                      </a:rPr>
                      <m:t>=</m:t>
                    </m:r>
                    <m:r>
                      <a:rPr lang="en-US" altLang="en-US" b="0" i="1" kern="0" dirty="0" smtClean="0">
                        <a:solidFill>
                          <a:srgbClr val="006633"/>
                        </a:solidFill>
                        <a:latin typeface="Cambria Math" panose="02040503050406030204" pitchFamily="18" charset="0"/>
                        <a:cs typeface="Times New Roman" pitchFamily="18" charset="0"/>
                      </a:rPr>
                      <m:t>𝑏</m:t>
                    </m:r>
                  </m:oMath>
                </a14:m>
                <a:endParaRPr lang="en-US" altLang="en-US" b="0" i="1" kern="0">
                  <a:solidFill>
                    <a:srgbClr val="006633"/>
                  </a:solidFill>
                  <a:latin typeface="Cambria Math" panose="02040503050406030204" pitchFamily="18" charset="0"/>
                  <a:cs typeface="Times New Roman"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bwMode="auto">
              <a:xfrm>
                <a:off x="7755918" y="1492366"/>
                <a:ext cx="1098410" cy="541254"/>
              </a:xfrm>
              <a:prstGeom prst="rect">
                <a:avLst/>
              </a:prstGeom>
              <a:blipFill>
                <a:blip r:embed="rId5"/>
                <a:stretch>
                  <a:fillRect l="-3846" t="-14286" r="-9341" b="-2527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8" name="Right Arrow 17"/>
          <p:cNvSpPr/>
          <p:nvPr/>
        </p:nvSpPr>
        <p:spPr bwMode="auto">
          <a:xfrm>
            <a:off x="6075035" y="1613475"/>
            <a:ext cx="820269"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ight Arrow 18"/>
          <p:cNvSpPr/>
          <p:nvPr/>
        </p:nvSpPr>
        <p:spPr bwMode="auto">
          <a:xfrm>
            <a:off x="7469047" y="1620036"/>
            <a:ext cx="286871"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1" name="Rounded Rectangle 20"/>
              <p:cNvSpPr/>
              <p:nvPr/>
            </p:nvSpPr>
            <p:spPr bwMode="auto">
              <a:xfrm>
                <a:off x="241077" y="1352082"/>
                <a:ext cx="2480256" cy="82182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14:m>
                  <m:oMath xmlns:m="http://schemas.openxmlformats.org/officeDocument/2006/math">
                    <m:r>
                      <a:rPr lang="en-US" sz="1600" i="1" dirty="0" smtClean="0">
                        <a:latin typeface="Cambria Math" panose="02040503050406030204" pitchFamily="18" charset="0"/>
                        <a:cs typeface="Arial" pitchFamily="34" charset="0"/>
                      </a:rPr>
                      <m:t>𝑥</m:t>
                    </m:r>
                    <m:r>
                      <a:rPr lang="en-US" sz="1600" i="1" dirty="0" smtClean="0">
                        <a:latin typeface="Cambria Math" panose="02040503050406030204" pitchFamily="18" charset="0"/>
                        <a:cs typeface="Arial" pitchFamily="34" charset="0"/>
                      </a:rPr>
                      <m:t>,</m:t>
                    </m:r>
                    <m:r>
                      <a:rPr lang="en-US" sz="1600" i="1" dirty="0" smtClean="0">
                        <a:latin typeface="Cambria Math" panose="02040503050406030204" pitchFamily="18" charset="0"/>
                        <a:cs typeface="Arial" pitchFamily="34" charset="0"/>
                      </a:rPr>
                      <m:t>𝑀</m:t>
                    </m:r>
                    <m:r>
                      <a:rPr lang="en-US" sz="1600" i="1" dirty="0">
                        <a:latin typeface="Cambria Math" panose="02040503050406030204" pitchFamily="18" charset="0"/>
                        <a:ea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m:t>
                        </m:r>
                        <m:r>
                          <a:rPr lang="en-US" sz="1600" i="1" dirty="0">
                            <a:latin typeface="Cambria Math" panose="02040503050406030204" pitchFamily="18" charset="0"/>
                            <a:cs typeface="Arial" pitchFamily="34" charset="0"/>
                          </a:rPr>
                          <m:t>0</m:t>
                        </m:r>
                        <m:r>
                          <a:rPr lang="en-US" sz="1600" i="1" dirty="0">
                            <a:latin typeface="Cambria Math" panose="02040503050406030204" pitchFamily="18" charset="0"/>
                            <a:cs typeface="Arial" pitchFamily="34" charset="0"/>
                          </a:rPr>
                          <m:t>,</m:t>
                        </m:r>
                        <m:r>
                          <a:rPr lang="en-US" sz="1600" i="1" dirty="0">
                            <a:latin typeface="Cambria Math" panose="02040503050406030204" pitchFamily="18" charset="0"/>
                            <a:cs typeface="Arial" pitchFamily="34" charset="0"/>
                          </a:rPr>
                          <m:t>1</m:t>
                        </m:r>
                        <m:r>
                          <a:rPr lang="en-US" sz="1600" i="1" dirty="0">
                            <a:latin typeface="Cambria Math" panose="02040503050406030204" pitchFamily="18" charset="0"/>
                            <a:cs typeface="Arial" pitchFamily="34" charset="0"/>
                          </a:rPr>
                          <m:t>}</m:t>
                        </m:r>
                      </m:e>
                      <m:sup>
                        <m:r>
                          <a:rPr lang="en-US" sz="1600" i="1" dirty="0">
                            <a:latin typeface="Cambria Math" panose="02040503050406030204" pitchFamily="18" charset="0"/>
                            <a:cs typeface="Arial" pitchFamily="34" charset="0"/>
                          </a:rPr>
                          <m:t>∗</m:t>
                        </m:r>
                      </m:sup>
                    </m:sSup>
                    <m:r>
                      <a:rPr lang="en-US" sz="1600" i="1" dirty="0" smtClean="0">
                        <a:latin typeface="Cambria Math" panose="02040503050406030204" pitchFamily="18" charset="0"/>
                        <a:ea typeface="Cambria Math" panose="02040503050406030204" pitchFamily="18" charset="0"/>
                        <a:cs typeface="Arial" pitchFamily="34" charset="0"/>
                      </a:rPr>
                      <m:t>←</m:t>
                    </m:r>
                  </m:oMath>
                </a14:m>
                <a:r>
                  <a:rPr kumimoji="0" lang="en-US" sz="1600" b="0" i="0" u="none" strike="noStrike" cap="none" normalizeH="0" baseline="0">
                    <a:ln>
                      <a:noFill/>
                    </a:ln>
                    <a:solidFill>
                      <a:schemeClr val="tx1"/>
                    </a:solidFill>
                    <a:effectLst/>
                    <a:latin typeface="Arial" pitchFamily="34" charset="0"/>
                    <a:cs typeface="Arial" pitchFamily="34" charset="0"/>
                  </a:rPr>
                  <a:t>A(</a:t>
                </a:r>
                <a14:m>
                  <m:oMath xmlns:m="http://schemas.openxmlformats.org/officeDocument/2006/math">
                    <m:sSup>
                      <m:sSupPr>
                        <m:ctrlPr>
                          <a:rPr kumimoji="0" lang="en-US" sz="16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r>
                          <a:rPr kumimoji="0" lang="en-US" sz="1600" b="0" i="1" u="none" strike="noStrike" cap="none" normalizeH="0" baseline="0" smtClean="0">
                            <a:ln>
                              <a:noFill/>
                            </a:ln>
                            <a:solidFill>
                              <a:schemeClr val="tx1"/>
                            </a:solidFill>
                            <a:effectLst/>
                            <a:latin typeface="Cambria Math" panose="02040503050406030204" pitchFamily="18" charset="0"/>
                            <a:cs typeface="Arial" pitchFamily="34" charset="0"/>
                          </a:rPr>
                          <m:t>1</m:t>
                        </m:r>
                      </m:e>
                      <m:sup>
                        <m:r>
                          <a:rPr kumimoji="0" lang="en-US" sz="1600" b="0" i="1" u="none" strike="noStrike" cap="none" normalizeH="0" baseline="0" smtClean="0">
                            <a:ln>
                              <a:noFill/>
                            </a:ln>
                            <a:solidFill>
                              <a:schemeClr val="tx1"/>
                            </a:solidFill>
                            <a:effectLst/>
                            <a:latin typeface="Cambria Math" panose="02040503050406030204" pitchFamily="18" charset="0"/>
                            <a:cs typeface="Arial" pitchFamily="34" charset="0"/>
                          </a:rPr>
                          <m:t>𝑛</m:t>
                        </m:r>
                      </m:sup>
                    </m:sSup>
                  </m:oMath>
                </a14:m>
                <a:r>
                  <a:rPr kumimoji="0" lang="en-US" sz="1600" b="0" i="0" u="none" strike="noStrike" cap="none" normalizeH="0" baseline="0">
                    <a:ln>
                      <a:noFill/>
                    </a:ln>
                    <a:solidFill>
                      <a:schemeClr val="tx1"/>
                    </a:solidFill>
                    <a:effectLst/>
                    <a:latin typeface="Arial" pitchFamily="34" charset="0"/>
                    <a:cs typeface="Arial" pitchFamily="34" charset="0"/>
                  </a:rPr>
                  <a:t>)</a:t>
                </a:r>
                <a:endParaRPr lang="en-US" sz="1600">
                  <a:latin typeface="Arial" pitchFamily="34" charset="0"/>
                  <a:cs typeface="Arial" pitchFamily="34" charset="0"/>
                </a:endParaRPr>
              </a:p>
              <a:p>
                <a14:m>
                  <m:oMath xmlns:m="http://schemas.openxmlformats.org/officeDocument/2006/math">
                    <m:d>
                      <m:dPr>
                        <m:begChr m:val="|"/>
                        <m:endChr m:val="|"/>
                        <m:ctrlPr>
                          <a:rPr lang="en-US" sz="1600" b="0" i="1" dirty="0" smtClean="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b="0" i="1" dirty="0" smtClean="0">
                        <a:latin typeface="Cambria Math" panose="02040503050406030204" pitchFamily="18" charset="0"/>
                        <a:cs typeface="Arial" pitchFamily="34" charset="0"/>
                      </a:rPr>
                      <m:t>=</m:t>
                    </m:r>
                    <m:d>
                      <m:dPr>
                        <m:begChr m:val="|"/>
                        <m:endChr m:val="|"/>
                        <m:ctrlPr>
                          <a:rPr lang="en-US" sz="1600" b="0" i="1" dirty="0" smtClean="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𝑀</m:t>
                        </m:r>
                      </m:e>
                    </m:d>
                    <m:r>
                      <a:rPr lang="en-US" sz="1600" b="0" i="1" dirty="0" smtClean="0">
                        <a:latin typeface="Cambria Math" panose="02040503050406030204" pitchFamily="18" charset="0"/>
                        <a:cs typeface="Arial" pitchFamily="34" charset="0"/>
                      </a:rPr>
                      <m:t>, </m:t>
                    </m:r>
                    <m:r>
                      <m:rPr>
                        <m:sty m:val="p"/>
                      </m:rPr>
                      <a:rPr lang="el-GR" sz="1600" b="0" i="1" dirty="0" smtClean="0">
                        <a:latin typeface="Cambria Math" panose="02040503050406030204" pitchFamily="18" charset="0"/>
                        <a:ea typeface="Cambria Math" panose="02040503050406030204" pitchFamily="18" charset="0"/>
                        <a:cs typeface="Arial" pitchFamily="34" charset="0"/>
                      </a:rPr>
                      <m:t>Σ</m:t>
                    </m:r>
                    <m:r>
                      <a:rPr lang="en-US" sz="1600" i="1" dirty="0">
                        <a:latin typeface="Cambria Math" panose="02040503050406030204" pitchFamily="18" charset="0"/>
                        <a:cs typeface="Arial" pitchFamily="34" charset="0"/>
                      </a:rPr>
                      <m:t>𝑀</m:t>
                    </m:r>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𝑖</m:t>
                        </m:r>
                      </m:e>
                    </m:d>
                    <m:r>
                      <a:rPr lang="en-US" sz="1600" i="1" dirty="0" smtClean="0">
                        <a:latin typeface="Cambria Math" panose="02040503050406030204" pitchFamily="18" charset="0"/>
                        <a:cs typeface="Arial" pitchFamily="34" charset="0"/>
                      </a:rPr>
                      <m:t>≥</m:t>
                    </m:r>
                    <m:r>
                      <a:rPr lang="en-US" sz="1600" i="1" dirty="0" smtClean="0">
                        <a:latin typeface="Cambria Math" panose="02040503050406030204" pitchFamily="18" charset="0"/>
                        <a:ea typeface="Cambria Math" panose="02040503050406030204" pitchFamily="18" charset="0"/>
                        <a:cs typeface="Arial" pitchFamily="34" charset="0"/>
                      </a:rPr>
                      <m:t>𝑚</m:t>
                    </m:r>
                  </m:oMath>
                </a14:m>
                <a:r>
                  <a:rPr lang="en-US" sz="1600">
                    <a:cs typeface="Arial" pitchFamily="34" charset="0"/>
                  </a:rPr>
                  <a:t> (mask </a:t>
                </a:r>
                <a14:m>
                  <m:oMath xmlns:m="http://schemas.openxmlformats.org/officeDocument/2006/math">
                    <m:r>
                      <a:rPr lang="en-US" sz="1600" i="1" dirty="0">
                        <a:latin typeface="Cambria Math" panose="02040503050406030204" pitchFamily="18" charset="0"/>
                        <a:cs typeface="Arial" pitchFamily="34" charset="0"/>
                      </a:rPr>
                      <m:t>𝑀</m:t>
                    </m:r>
                    <m:r>
                      <a:rPr lang="en-US" sz="1600" i="1" dirty="0">
                        <a:latin typeface="Cambria Math" panose="02040503050406030204" pitchFamily="18" charset="0"/>
                        <a:cs typeface="Arial" pitchFamily="34" charset="0"/>
                      </a:rPr>
                      <m:t> </m:t>
                    </m:r>
                  </m:oMath>
                </a14:m>
                <a:r>
                  <a:rPr lang="en-US" sz="1600">
                    <a:latin typeface="Arial" pitchFamily="34" charset="0"/>
                    <a:cs typeface="Arial" pitchFamily="34" charset="0"/>
                  </a:rPr>
                  <a:t>has</a:t>
                </a:r>
                <a14:m>
                  <m:oMath xmlns:m="http://schemas.openxmlformats.org/officeDocument/2006/math">
                    <m:r>
                      <a:rPr lang="en-US" sz="1600" i="1" dirty="0">
                        <a:latin typeface="Cambria Math" panose="02040503050406030204" pitchFamily="18" charset="0"/>
                        <a:ea typeface="Cambria Math" panose="02040503050406030204" pitchFamily="18" charset="0"/>
                        <a:cs typeface="Arial" pitchFamily="34" charset="0"/>
                      </a:rPr>
                      <m:t>≤</m:t>
                    </m:r>
                    <m:r>
                      <a:rPr lang="en-US" sz="1600" b="0" i="1" dirty="0" smtClean="0">
                        <a:latin typeface="Cambria Math" panose="02040503050406030204" pitchFamily="18" charset="0"/>
                        <a:ea typeface="Cambria Math" panose="02040503050406030204" pitchFamily="18" charset="0"/>
                        <a:cs typeface="Arial" pitchFamily="34" charset="0"/>
                      </a:rPr>
                      <m:t>𝑚</m:t>
                    </m:r>
                  </m:oMath>
                </a14:m>
                <a:r>
                  <a:rPr lang="en-US" sz="1600" i="1">
                    <a:latin typeface="Cambria Math" panose="02040503050406030204" pitchFamily="18" charset="0"/>
                    <a:cs typeface="Arial" pitchFamily="34" charset="0"/>
                  </a:rPr>
                  <a:t> </a:t>
                </a:r>
                <a:r>
                  <a:rPr lang="en-US" sz="1600">
                    <a:latin typeface="Arial" pitchFamily="34" charset="0"/>
                    <a:cs typeface="Arial" pitchFamily="34" charset="0"/>
                  </a:rPr>
                  <a:t>1 bits)</a:t>
                </a:r>
                <a:endParaRPr kumimoji="0" lang="en-US" sz="16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21" name="Rounded Rectangle 20"/>
              <p:cNvSpPr>
                <a:spLocks noRot="1" noChangeAspect="1" noMove="1" noResize="1" noEditPoints="1" noAdjustHandles="1" noChangeArrowheads="1" noChangeShapeType="1" noTextEdit="1"/>
              </p:cNvSpPr>
              <p:nvPr/>
            </p:nvSpPr>
            <p:spPr bwMode="auto">
              <a:xfrm>
                <a:off x="241077" y="1352082"/>
                <a:ext cx="2480256" cy="821820"/>
              </a:xfrm>
              <a:prstGeom prst="roundRect">
                <a:avLst/>
              </a:prstGeom>
              <a:blipFill>
                <a:blip r:embed="rId6"/>
                <a:stretch>
                  <a:fillRect b="-1313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23" name="Right Arrow 22"/>
          <p:cNvSpPr/>
          <p:nvPr/>
        </p:nvSpPr>
        <p:spPr bwMode="auto">
          <a:xfrm>
            <a:off x="2721331" y="1613475"/>
            <a:ext cx="286871" cy="29903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6114929" y="1326420"/>
                <a:ext cx="7973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0</m:t>
                              </m:r>
                            </m:sub>
                          </m:sSub>
                          <m:r>
                            <a:rPr lang="en-US" altLang="en-US" b="0" i="1" kern="0" dirty="0" smtClean="0">
                              <a:solidFill>
                                <a:srgbClr val="006633"/>
                              </a:solidFill>
                              <a:latin typeface="Cambria Math" panose="02040503050406030204" pitchFamily="18" charset="0"/>
                              <a:cs typeface="Times New Roman" pitchFamily="18" charset="0"/>
                            </a:rPr>
                            <m:t>,</m:t>
                          </m:r>
                          <m:sSub>
                            <m:sSubPr>
                              <m:ctrlPr>
                                <a:rPr lang="en-US" altLang="en-US" i="1" kern="0" dirty="0">
                                  <a:solidFill>
                                    <a:srgbClr val="006633"/>
                                  </a:solidFill>
                                  <a:latin typeface="Cambria Math" panose="02040503050406030204" pitchFamily="18" charset="0"/>
                                  <a:cs typeface="Times New Roman" pitchFamily="18" charset="0"/>
                                </a:rPr>
                              </m:ctrlPr>
                            </m:sSubPr>
                            <m:e>
                              <m:r>
                                <a:rPr lang="en-US" altLang="en-US" i="1" kern="0" dirty="0">
                                  <a:solidFill>
                                    <a:srgbClr val="006633"/>
                                  </a:solidFill>
                                  <a:latin typeface="Cambria Math" panose="02040503050406030204" pitchFamily="18" charset="0"/>
                                  <a:cs typeface="Times New Roman" pitchFamily="18" charset="0"/>
                                </a:rPr>
                                <m:t>𝑦</m:t>
                              </m:r>
                            </m:e>
                            <m:sub>
                              <m:r>
                                <a:rPr lang="en-US" altLang="en-US" b="0" i="1" kern="0" dirty="0" smtClean="0">
                                  <a:solidFill>
                                    <a:srgbClr val="006633"/>
                                  </a:solidFill>
                                  <a:latin typeface="Cambria Math" panose="02040503050406030204" pitchFamily="18" charset="0"/>
                                  <a:cs typeface="Times New Roman" pitchFamily="18" charset="0"/>
                                </a:rPr>
                                <m:t>1</m:t>
                              </m:r>
                            </m:sub>
                          </m:sSub>
                        </m:e>
                      </m:d>
                    </m:oMath>
                  </m:oMathPara>
                </a14:m>
                <a:endParaRPr lang="en-US"/>
              </a:p>
            </p:txBody>
          </p:sp>
        </mc:Choice>
        <mc:Fallback xmlns="">
          <p:sp>
            <p:nvSpPr>
              <p:cNvPr id="24" name="TextBox 23"/>
              <p:cNvSpPr txBox="1">
                <a:spLocks noRot="1" noChangeAspect="1" noMove="1" noResize="1" noEditPoints="1" noAdjustHandles="1" noChangeArrowheads="1" noChangeShapeType="1" noTextEdit="1"/>
              </p:cNvSpPr>
              <p:nvPr/>
            </p:nvSpPr>
            <p:spPr>
              <a:xfrm>
                <a:off x="6114929" y="1326420"/>
                <a:ext cx="797333" cy="276999"/>
              </a:xfrm>
              <a:prstGeom prst="rect">
                <a:avLst/>
              </a:prstGeom>
              <a:blipFill>
                <a:blip r:embed="rId7"/>
                <a:stretch>
                  <a:fillRect b="-28889"/>
                </a:stretch>
              </a:blipFill>
            </p:spPr>
            <p:txBody>
              <a:bodyPr/>
              <a:lstStyle/>
              <a:p>
                <a:r>
                  <a:rPr lang="en-US">
                    <a:noFill/>
                  </a:rPr>
                  <a:t> </a:t>
                </a:r>
              </a:p>
            </p:txBody>
          </p:sp>
        </mc:Fallback>
      </mc:AlternateContent>
    </p:spTree>
    <p:extLst>
      <p:ext uri="{BB962C8B-B14F-4D97-AF65-F5344CB8AC3E}">
        <p14:creationId xmlns:p14="http://schemas.microsoft.com/office/powerpoint/2010/main" val="379052281"/>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32CA855-857D-4D98-BFCB-FFF400D0101D}"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7F658D85-A60F-41C5-86C8-9ED857467F9D}" type="slidenum">
              <a:rPr lang="he-IL" altLang="en-US"/>
              <a:pPr>
                <a:defRPr/>
              </a:pPr>
              <a:t>65</a:t>
            </a:fld>
            <a:endParaRPr lang="en-US" altLang="en-US"/>
          </a:p>
        </p:txBody>
      </p:sp>
      <p:sp>
        <p:nvSpPr>
          <p:cNvPr id="16389" name="Rectangle 2"/>
          <p:cNvSpPr>
            <a:spLocks noGrp="1" noChangeArrowheads="1"/>
          </p:cNvSpPr>
          <p:nvPr>
            <p:ph type="title"/>
          </p:nvPr>
        </p:nvSpPr>
        <p:spPr>
          <a:xfrm>
            <a:off x="460375" y="161925"/>
            <a:ext cx="8406574" cy="733814"/>
          </a:xfrm>
        </p:spPr>
        <p:txBody>
          <a:bodyPr/>
          <a:lstStyle/>
          <a:p>
            <a:pPr eaLnBrk="1" hangingPunct="1"/>
            <a:r>
              <a:rPr lang="en-US" altLang="en-US"/>
              <a:t>KDF: Salted Randomness Extraction</a:t>
            </a:r>
          </a:p>
        </p:txBody>
      </p:sp>
      <mc:AlternateContent xmlns:mc="http://schemas.openxmlformats.org/markup-compatibility/2006" xmlns:a14="http://schemas.microsoft.com/office/drawing/2010/main">
        <mc:Choice Requires="a14">
          <p:sp>
            <p:nvSpPr>
              <p:cNvPr id="16390" name="Rectangle 3"/>
              <p:cNvSpPr>
                <a:spLocks noGrp="1" noChangeArrowheads="1"/>
              </p:cNvSpPr>
              <p:nvPr>
                <p:ph type="body" idx="1"/>
              </p:nvPr>
            </p:nvSpPr>
            <p:spPr>
              <a:xfrm>
                <a:off x="280224" y="1069480"/>
                <a:ext cx="8406575" cy="4967426"/>
              </a:xfrm>
            </p:spPr>
            <p:txBody>
              <a:bodyPr/>
              <a:lstStyle/>
              <a:p>
                <a:pPr eaLnBrk="1" hangingPunct="1">
                  <a:lnSpc>
                    <a:spcPct val="90000"/>
                  </a:lnSpc>
                </a:pPr>
                <a:r>
                  <a:rPr lang="en-US" altLang="en-US" sz="2600" b="1"/>
                  <a:t>Key Derivation Function (KDF)</a:t>
                </a:r>
                <a:endParaRPr lang="en-US" altLang="en-US" sz="2600"/>
              </a:p>
              <a:p>
                <a:pPr lvl="1" eaLnBrk="1" hangingPunct="1">
                  <a:lnSpc>
                    <a:spcPct val="90000"/>
                  </a:lnSpc>
                </a:pPr>
                <a:r>
                  <a:rPr lang="en-US" altLang="en-US" sz="2200"/>
                  <a:t>Two variants: random-keyed and </a:t>
                </a:r>
                <a:r>
                  <a:rPr lang="en-US" altLang="en-US" sz="2200" err="1"/>
                  <a:t>unkeyed</a:t>
                </a:r>
                <a:r>
                  <a:rPr lang="en-US" altLang="en-US" sz="2200"/>
                  <a:t> (deterministic)</a:t>
                </a:r>
              </a:p>
              <a:p>
                <a:pPr eaLnBrk="1" hangingPunct="1">
                  <a:lnSpc>
                    <a:spcPct val="90000"/>
                  </a:lnSpc>
                </a:pPr>
                <a:r>
                  <a:rPr lang="en-US" altLang="en-US" sz="2400" u="sng"/>
                  <a:t>Randomized - KDF: </a:t>
                </a:r>
                <a14:m>
                  <m:oMath xmlns:m="http://schemas.openxmlformats.org/officeDocument/2006/math">
                    <m:r>
                      <a:rPr lang="en-US" altLang="en-US" sz="2400" i="1">
                        <a:latin typeface="Cambria Math" panose="02040503050406030204" pitchFamily="18" charset="0"/>
                      </a:rPr>
                      <m:t>𝑘</m:t>
                    </m:r>
                    <m:r>
                      <a:rPr lang="en-US" altLang="en-US" sz="2400" i="1">
                        <a:latin typeface="Cambria Math" panose="02040503050406030204" pitchFamily="18" charset="0"/>
                      </a:rPr>
                      <m:t>=</m:t>
                    </m:r>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𝐾𝐷𝐹</m:t>
                        </m:r>
                      </m:e>
                      <m:sub>
                        <m:r>
                          <a:rPr lang="en-US" altLang="en-US" sz="2400" b="0" i="1" smtClean="0">
                            <a:latin typeface="Cambria Math" panose="02040503050406030204" pitchFamily="18" charset="0"/>
                            <a:ea typeface="Cambria Math" panose="02040503050406030204" pitchFamily="18" charset="0"/>
                          </a:rPr>
                          <m:t>𝑠</m:t>
                        </m:r>
                      </m:sub>
                    </m:sSub>
                    <m:d>
                      <m:dPr>
                        <m:ctrlPr>
                          <a:rPr lang="en-US" altLang="en-US" sz="2400" i="1">
                            <a:latin typeface="Cambria Math" panose="02040503050406030204" pitchFamily="18" charset="0"/>
                          </a:rPr>
                        </m:ctrlPr>
                      </m:dPr>
                      <m:e>
                        <m:r>
                          <a:rPr lang="en-US" altLang="en-US" sz="2400" b="0" i="1" smtClean="0">
                            <a:latin typeface="Cambria Math" panose="02040503050406030204" pitchFamily="18" charset="0"/>
                          </a:rPr>
                          <m:t>𝑟</m:t>
                        </m:r>
                      </m:e>
                    </m:d>
                  </m:oMath>
                </a14:m>
                <a:r>
                  <a:rPr lang="en-US" altLang="en-US" sz="2400"/>
                  <a:t> where </a:t>
                </a:r>
                <a:r>
                  <a:rPr lang="en-US" altLang="en-US" sz="2400" i="1">
                    <a:latin typeface="Times New Roman" pitchFamily="18" charset="0"/>
                    <a:cs typeface="Times New Roman" pitchFamily="18" charset="0"/>
                  </a:rPr>
                  <a:t>KDF</a:t>
                </a:r>
                <a:r>
                  <a:rPr lang="en-US" altLang="en-US" sz="2400"/>
                  <a:t> is a key derivation function, </a:t>
                </a:r>
                <a14:m>
                  <m:oMath xmlns:m="http://schemas.openxmlformats.org/officeDocument/2006/math">
                    <m:r>
                      <a:rPr lang="en-US" altLang="en-US" sz="2400" i="1" dirty="0" smtClean="0">
                        <a:latin typeface="Cambria Math" panose="02040503050406030204" pitchFamily="18" charset="0"/>
                      </a:rPr>
                      <m:t>𝑠</m:t>
                    </m:r>
                  </m:oMath>
                </a14:m>
                <a:r>
                  <a:rPr lang="en-US" altLang="en-US" sz="2400"/>
                  <a:t> is public random (‘salt’) and </a:t>
                </a:r>
                <a14:m>
                  <m:oMath xmlns:m="http://schemas.openxmlformats.org/officeDocument/2006/math">
                    <m:r>
                      <a:rPr lang="en-US" altLang="en-US" sz="2400" b="0" i="1" smtClean="0">
                        <a:latin typeface="Cambria Math" panose="02040503050406030204" pitchFamily="18" charset="0"/>
                      </a:rPr>
                      <m:t>𝑟</m:t>
                    </m:r>
                  </m:oMath>
                </a14:m>
                <a:r>
                  <a:rPr lang="en-US" altLang="en-US" sz="2400"/>
                  <a:t> is `sufficiently random’ input</a:t>
                </a:r>
              </a:p>
              <a:p>
                <a:pPr eaLnBrk="1" hangingPunct="1">
                  <a:lnSpc>
                    <a:spcPct val="90000"/>
                  </a:lnSpc>
                </a:pPr>
                <a:r>
                  <a:rPr lang="en-US" altLang="en-US" sz="2400" u="sng"/>
                  <a:t>Deterministic - crypto-hash:</a:t>
                </a:r>
                <a:r>
                  <a:rPr lang="en-US" altLang="en-US" sz="2400"/>
                  <a:t> </a:t>
                </a:r>
                <a14:m>
                  <m:oMath xmlns:m="http://schemas.openxmlformats.org/officeDocument/2006/math">
                    <m:r>
                      <a:rPr lang="en-US" altLang="en-US" sz="2400" b="0" i="1" smtClean="0">
                        <a:latin typeface="Cambria Math" panose="02040503050406030204" pitchFamily="18" charset="0"/>
                      </a:rPr>
                      <m:t>𝑘</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h</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𝑟</m:t>
                        </m:r>
                      </m:e>
                    </m:d>
                  </m:oMath>
                </a14:m>
                <a:r>
                  <a:rPr lang="en-US" altLang="en-US" sz="2400"/>
                  <a:t> where </a:t>
                </a:r>
                <a:r>
                  <a:rPr lang="en-US" altLang="en-US" sz="2400" i="1">
                    <a:latin typeface="Times New Roman" pitchFamily="18" charset="0"/>
                    <a:cs typeface="Times New Roman" pitchFamily="18" charset="0"/>
                  </a:rPr>
                  <a:t>h</a:t>
                </a:r>
                <a:r>
                  <a:rPr lang="en-US" altLang="en-US" sz="2400"/>
                  <a:t> is </a:t>
                </a:r>
                <a:r>
                  <a:rPr lang="en-US" altLang="en-US" sz="2400" u="sng"/>
                  <a:t>randomness-extracting crypto-hash</a:t>
                </a:r>
                <a:r>
                  <a:rPr lang="en-US" altLang="en-US" sz="2400"/>
                  <a:t> </a:t>
                </a:r>
              </a:p>
              <a:p>
                <a:pPr lvl="1" eaLnBrk="1" hangingPunct="1">
                  <a:lnSpc>
                    <a:spcPct val="90000"/>
                  </a:lnSpc>
                </a:pPr>
                <a:r>
                  <a:rPr lang="en-US" altLang="en-US" sz="2000"/>
                  <a:t>No need in salt, but </a:t>
                </a:r>
                <a:r>
                  <a:rPr lang="en-US" altLang="en-US" sz="2000" b="1"/>
                  <a:t>not</a:t>
                </a:r>
                <a:r>
                  <a:rPr lang="en-US" altLang="en-US" sz="2000"/>
                  <a:t> provably-secure </a:t>
                </a:r>
              </a:p>
              <a:p>
                <a:pPr eaLnBrk="1" hangingPunct="1">
                  <a:lnSpc>
                    <a:spcPct val="90000"/>
                  </a:lnSpc>
                </a:pPr>
                <a:r>
                  <a:rPr lang="en-US" altLang="en-US" sz="2400">
                    <a:solidFill>
                      <a:srgbClr val="FF0000"/>
                    </a:solidFill>
                  </a:rPr>
                  <a:t>Question: isn’t (every) PRF a KDF? </a:t>
                </a:r>
                <a:r>
                  <a:rPr lang="en-US" altLang="en-US" sz="1800">
                    <a:solidFill>
                      <a:srgbClr val="FF0000"/>
                    </a:solidFill>
                  </a:rPr>
                  <a:t>[not that easy </a:t>
                </a:r>
                <a:r>
                  <a:rPr lang="en-US" altLang="en-US" sz="1800">
                    <a:solidFill>
                      <a:srgbClr val="FF0000"/>
                    </a:solidFill>
                    <a:sym typeface="Wingdings" panose="05000000000000000000" pitchFamily="2" charset="2"/>
                  </a:rPr>
                  <a:t> ]</a:t>
                </a:r>
                <a:r>
                  <a:rPr lang="en-US" altLang="en-US" sz="1800">
                    <a:solidFill>
                      <a:srgbClr val="FF0000"/>
                    </a:solidFill>
                  </a:rPr>
                  <a:t> </a:t>
                </a:r>
              </a:p>
              <a:p>
                <a:pPr eaLnBrk="1" hangingPunct="1">
                  <a:lnSpc>
                    <a:spcPct val="90000"/>
                  </a:lnSpc>
                </a:pPr>
                <a:r>
                  <a:rPr lang="en-US" altLang="en-US" sz="1800">
                    <a:solidFill>
                      <a:srgbClr val="FF0000"/>
                    </a:solidFill>
                  </a:rPr>
                  <a:t>Note: definition of KDF: see textbook</a:t>
                </a:r>
                <a:endParaRPr lang="en-US" altLang="en-US" sz="2000"/>
              </a:p>
            </p:txBody>
          </p:sp>
        </mc:Choice>
        <mc:Fallback xmlns="">
          <p:sp>
            <p:nvSpPr>
              <p:cNvPr id="16390" name="Rectangle 3"/>
              <p:cNvSpPr>
                <a:spLocks noGrp="1" noRot="1" noChangeAspect="1" noMove="1" noResize="1" noEditPoints="1" noAdjustHandles="1" noChangeArrowheads="1" noChangeShapeType="1" noTextEdit="1"/>
              </p:cNvSpPr>
              <p:nvPr>
                <p:ph type="body" idx="1"/>
              </p:nvPr>
            </p:nvSpPr>
            <p:spPr>
              <a:xfrm>
                <a:off x="280224" y="1069480"/>
                <a:ext cx="8406575" cy="4967426"/>
              </a:xfrm>
              <a:blipFill>
                <a:blip r:embed="rId3"/>
                <a:stretch>
                  <a:fillRect l="-363" t="-1963"/>
                </a:stretch>
              </a:blipFill>
            </p:spPr>
            <p:txBody>
              <a:bodyPr/>
              <a:lstStyle/>
              <a:p>
                <a:r>
                  <a:rPr lang="en-US">
                    <a:noFill/>
                  </a:rPr>
                  <a:t> </a:t>
                </a:r>
              </a:p>
            </p:txBody>
          </p:sp>
        </mc:Fallback>
      </mc:AlternateContent>
    </p:spTree>
    <p:extLst>
      <p:ext uri="{BB962C8B-B14F-4D97-AF65-F5344CB8AC3E}">
        <p14:creationId xmlns:p14="http://schemas.microsoft.com/office/powerpoint/2010/main" val="3363191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66</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294481" y="2522095"/>
                <a:ext cx="8307388" cy="35369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solidFill>
                      <a:srgbClr val="FF00FF"/>
                    </a:solidFill>
                  </a:rPr>
                  <a:t>Randomness extraction*: </a:t>
                </a:r>
                <a:r>
                  <a:rPr lang="en-US" altLang="en-US" sz="2400"/>
                  <a:t>if any</a:t>
                </a:r>
                <a14:m>
                  <m:oMath xmlns:m="http://schemas.openxmlformats.org/officeDocument/2006/math">
                    <m:r>
                      <a:rPr lang="en-US" sz="2400" b="0" i="0" dirty="0" smtClean="0">
                        <a:latin typeface="Cambria Math" panose="02040503050406030204" pitchFamily="18" charset="0"/>
                        <a:ea typeface="Cambria Math" panose="02040503050406030204" pitchFamily="18" charset="0"/>
                        <a:cs typeface="Arial" pitchFamily="34" charset="0"/>
                      </a:rPr>
                      <m:t> </m:t>
                    </m:r>
                    <m:r>
                      <a:rPr lang="en-US" sz="2400" i="1" dirty="0" smtClean="0">
                        <a:latin typeface="Cambria Math" panose="02040503050406030204" pitchFamily="18" charset="0"/>
                        <a:ea typeface="Cambria Math" panose="02040503050406030204" pitchFamily="18" charset="0"/>
                        <a:cs typeface="Arial" pitchFamily="34" charset="0"/>
                      </a:rPr>
                      <m:t>𝑚</m:t>
                    </m:r>
                  </m:oMath>
                </a14:m>
                <a:r>
                  <a:rPr lang="en-US" altLang="en-US" sz="2400"/>
                  <a:t> input bits are random </a:t>
                </a:r>
                <a:r>
                  <a:rPr lang="en-US" altLang="en-US" sz="2400">
                    <a:sym typeface="Wingdings" panose="05000000000000000000" pitchFamily="2" charset="2"/>
                  </a:rPr>
                  <a:t></a:t>
                </a:r>
                <a:r>
                  <a:rPr lang="en-US" altLang="en-US" sz="2400"/>
                  <a:t> entire output (all </a:t>
                </a:r>
                <a14:m>
                  <m:oMath xmlns:m="http://schemas.openxmlformats.org/officeDocument/2006/math">
                    <m:r>
                      <a:rPr lang="en-US" altLang="en-US" sz="2400" i="1" dirty="0">
                        <a:latin typeface="Cambria Math" panose="02040503050406030204" pitchFamily="18" charset="0"/>
                        <a:ea typeface="Cambria Math" panose="02040503050406030204" pitchFamily="18" charset="0"/>
                      </a:rPr>
                      <m:t>𝑛</m:t>
                    </m:r>
                  </m:oMath>
                </a14:m>
                <a:r>
                  <a:rPr lang="en-US" altLang="en-US" sz="2400"/>
                  <a:t> bits) is pseudorandom </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FF"/>
                    </a:solidFill>
                  </a:rPr>
                  <a:t>One-way function / preimage resistance: </a:t>
                </a:r>
                <a:r>
                  <a:rPr lang="en-GB" altLang="en-US" sz="2400"/>
                  <a:t>given </a:t>
                </a:r>
                <a:r>
                  <a:rPr lang="en-GB" altLang="en-US" sz="2400" i="1">
                    <a:solidFill>
                      <a:srgbClr val="006633"/>
                    </a:solidFill>
                    <a:latin typeface="Times New Roman" pitchFamily="18" charset="0"/>
                    <a:cs typeface="Times New Roman" pitchFamily="18" charset="0"/>
                  </a:rPr>
                  <a:t>h(x)</a:t>
                </a:r>
                <a:r>
                  <a:rPr lang="en-GB" altLang="en-US" sz="2400" i="1"/>
                  <a:t> </a:t>
                </a:r>
                <a:r>
                  <a:rPr lang="en-GB" altLang="en-US" sz="2400"/>
                  <a:t>for random </a:t>
                </a:r>
                <a:r>
                  <a:rPr lang="en-GB" altLang="en-US" sz="2400" i="1">
                    <a:solidFill>
                      <a:srgbClr val="006633"/>
                    </a:solidFill>
                    <a:latin typeface="Times New Roman" pitchFamily="18" charset="0"/>
                    <a:cs typeface="Times New Roman" pitchFamily="18" charset="0"/>
                  </a:rPr>
                  <a:t>x</a:t>
                </a:r>
                <a:r>
                  <a:rPr lang="en-GB" altLang="en-US" sz="2400">
                    <a:solidFill>
                      <a:srgbClr val="006633"/>
                    </a:solidFill>
                    <a:latin typeface="Times New Roman" pitchFamily="18" charset="0"/>
                    <a:cs typeface="Times New Roman" pitchFamily="18" charset="0"/>
                  </a:rPr>
                  <a:t>,</a:t>
                </a:r>
                <a:r>
                  <a:rPr lang="en-GB" altLang="en-US" sz="2400"/>
                  <a:t> it is hard to find </a:t>
                </a:r>
                <a:r>
                  <a:rPr lang="en-GB" altLang="en-US" sz="2400" i="1">
                    <a:solidFill>
                      <a:srgbClr val="006633"/>
                    </a:solidFill>
                    <a:latin typeface="Times New Roman" pitchFamily="18" charset="0"/>
                    <a:cs typeface="Times New Roman" pitchFamily="18" charset="0"/>
                  </a:rPr>
                  <a:t>x</a:t>
                </a:r>
                <a:r>
                  <a:rPr lang="en-GB" altLang="en-US" sz="2400"/>
                  <a:t>, or any </a:t>
                </a:r>
                <a:r>
                  <a:rPr lang="en-GB" altLang="en-US" sz="2400" i="1">
                    <a:solidFill>
                      <a:srgbClr val="006633"/>
                    </a:solidFill>
                    <a:latin typeface="Times New Roman" pitchFamily="18" charset="0"/>
                    <a:cs typeface="Times New Roman" pitchFamily="18" charset="0"/>
                  </a:rPr>
                  <a:t>x' </a:t>
                </a:r>
                <a:r>
                  <a:rPr lang="en-GB" altLang="en-US" sz="2400" err="1"/>
                  <a:t>s.t.</a:t>
                </a:r>
                <a:r>
                  <a:rPr lang="en-GB" altLang="en-US" sz="2400" i="1"/>
                  <a:t> </a:t>
                </a:r>
                <a:r>
                  <a:rPr lang="en-GB" altLang="en-US" sz="2400" i="1">
                    <a:solidFill>
                      <a:srgbClr val="006633"/>
                    </a:solidFill>
                    <a:latin typeface="Times New Roman" pitchFamily="18" charset="0"/>
                    <a:cs typeface="Times New Roman" pitchFamily="18" charset="0"/>
                  </a:rPr>
                  <a:t>h(x')=h(x)</a:t>
                </a:r>
                <a:endParaRPr lang="en-GB" altLang="en-US" sz="2400" kern="0">
                  <a:solidFill>
                    <a:srgbClr val="0000FF"/>
                  </a:solidFill>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FF00FF"/>
                    </a:solidFill>
                  </a:rPr>
                  <a:t>Second pre-image resistance (SPR)</a:t>
                </a:r>
                <a:r>
                  <a:rPr lang="en-GB" altLang="en-US" sz="2400" kern="0">
                    <a:solidFill>
                      <a:srgbClr val="0000FF"/>
                    </a:solidFill>
                  </a:rPr>
                  <a:t>: </a:t>
                </a:r>
                <a:r>
                  <a:rPr lang="en-GB" altLang="en-US" sz="2400" kern="0"/>
                  <a:t>hard to find collision with random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oMath>
                </a14:m>
                <a:r>
                  <a:rPr lang="en-GB" altLang="en-US" sz="2400" kern="0"/>
                  <a:t>,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endParaRPr lang="en-GB" altLang="en-US" sz="2400" kern="0">
                  <a:solidFill>
                    <a:srgbClr val="0000FF"/>
                  </a:solidFill>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Collision-Resistance (CR): </a:t>
                </a:r>
                <a:r>
                  <a:rPr lang="en-GB" altLang="en-US" sz="2400" kern="0"/>
                  <a:t>hard to find collision,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d>
                      <m:dPr>
                        <m:ctrlPr>
                          <a:rPr lang="en-US" altLang="en-US" sz="2400" i="1" kern="0" dirty="0">
                            <a:solidFill>
                              <a:srgbClr val="006633"/>
                            </a:solidFill>
                            <a:latin typeface="Cambria Math" panose="02040503050406030204" pitchFamily="18" charset="0"/>
                            <a:cs typeface="Times New Roman" pitchFamily="18" charset="0"/>
                          </a:rPr>
                        </m:ctrlPr>
                      </m:dPr>
                      <m:e>
                        <m:r>
                          <a:rPr lang="en-GB" altLang="en-US" sz="2400" i="1" kern="0" dirty="0">
                            <a:solidFill>
                              <a:srgbClr val="006633"/>
                            </a:solidFill>
                            <a:latin typeface="Cambria Math" panose="02040503050406030204" pitchFamily="18" charset="0"/>
                            <a:cs typeface="Times New Roman" pitchFamily="18" charset="0"/>
                          </a:rPr>
                          <m:t>𝑥</m:t>
                        </m:r>
                        <m:r>
                          <a:rPr lang="en-US" altLang="en-US" sz="2400" i="1" kern="0" dirty="0">
                            <a:solidFill>
                              <a:srgbClr val="006633"/>
                            </a:solidFill>
                            <a:latin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e>
                    </m:d>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endParaRPr lang="en-GB" altLang="en-US" sz="2400" kern="0">
                  <a:solidFill>
                    <a:srgbClr val="0000FF"/>
                  </a:solidFill>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294481" y="2522095"/>
                <a:ext cx="8307388" cy="3536995"/>
              </a:xfrm>
              <a:prstGeom prst="rect">
                <a:avLst/>
              </a:prstGeom>
              <a:blipFill>
                <a:blip r:embed="rId3"/>
                <a:stretch>
                  <a:fillRect t="-1034" r="-147" b="-22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7772400" cy="7953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kern="0">
                <a:solidFill>
                  <a:srgbClr val="CC9900"/>
                </a:solidFill>
              </a:rPr>
              <a:t>Crypto hash functions: Goals</a:t>
            </a:r>
          </a:p>
        </p:txBody>
      </p:sp>
      <p:sp>
        <p:nvSpPr>
          <p:cNvPr id="5" name="Rounded Rectangle 4"/>
          <p:cNvSpPr/>
          <p:nvPr/>
        </p:nvSpPr>
        <p:spPr bwMode="auto">
          <a:xfrm>
            <a:off x="1479176" y="1102659"/>
            <a:ext cx="5620871" cy="129091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Questions?</a:t>
            </a:r>
          </a:p>
        </p:txBody>
      </p:sp>
      <mc:AlternateContent xmlns:mc="http://schemas.openxmlformats.org/markup-compatibility/2006" xmlns:a14="http://schemas.microsoft.com/office/drawing/2010/main">
        <mc:Choice Requires="a14">
          <p:sp>
            <p:nvSpPr>
              <p:cNvPr id="8" name="Rounded Rectangle 7"/>
              <p:cNvSpPr/>
              <p:nvPr/>
            </p:nvSpPr>
            <p:spPr bwMode="auto">
              <a:xfrm>
                <a:off x="1479175" y="1102659"/>
                <a:ext cx="5620871" cy="1290917"/>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Q: Show why</a:t>
                </a:r>
                <a:r>
                  <a:rPr kumimoji="0" lang="en-US" sz="2800" b="0" i="0" u="none" strike="noStrike" cap="none" normalizeH="0">
                    <a:ln>
                      <a:noFill/>
                    </a:ln>
                    <a:solidFill>
                      <a:schemeClr val="tx1"/>
                    </a:solidFill>
                    <a:effectLst/>
                    <a:latin typeface="Arial" pitchFamily="34" charset="0"/>
                    <a:cs typeface="Arial" pitchFamily="34" charset="0"/>
                  </a:rPr>
                  <a:t> </a:t>
                </a:r>
                <a14:m>
                  <m:oMath xmlns:m="http://schemas.openxmlformats.org/officeDocument/2006/math">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h</m:t>
                    </m:r>
                    <m:d>
                      <m:dPr>
                        <m:ctrlP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ctrlPr>
                      </m:dPr>
                      <m:e>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𝑥</m:t>
                        </m:r>
                      </m:e>
                    </m:d>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𝑥</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 </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𝑚𝑜𝑑</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 </m:t>
                    </m:r>
                    <m:sSup>
                      <m:sSupPr>
                        <m:ctrlP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ctrlPr>
                      </m:sSupPr>
                      <m:e>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2</m:t>
                        </m:r>
                      </m:e>
                      <m:sup>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𝑛</m:t>
                        </m:r>
                      </m:sup>
                    </m:sSup>
                  </m:oMath>
                </a14:m>
                <a:br>
                  <a:rPr kumimoji="0" lang="en-US" sz="2800" b="0" i="0" u="none" strike="noStrike" cap="none" normalizeH="0">
                    <a:ln>
                      <a:noFill/>
                    </a:ln>
                    <a:solidFill>
                      <a:schemeClr val="tx1"/>
                    </a:solidFill>
                    <a:effectLst/>
                    <a:latin typeface="Arial" pitchFamily="34" charset="0"/>
                    <a:cs typeface="Arial" pitchFamily="34" charset="0"/>
                  </a:rPr>
                </a:br>
                <a:r>
                  <a:rPr kumimoji="0" lang="en-US" sz="2800" b="0" i="0" u="none" strike="noStrike" cap="none" normalizeH="0">
                    <a:ln>
                      <a:noFill/>
                    </a:ln>
                    <a:solidFill>
                      <a:schemeClr val="tx1"/>
                    </a:solidFill>
                    <a:effectLst/>
                    <a:latin typeface="Arial" pitchFamily="34" charset="0"/>
                    <a:cs typeface="Arial" pitchFamily="34" charset="0"/>
                  </a:rPr>
                  <a:t>fails to meet </a:t>
                </a:r>
                <a:r>
                  <a:rPr kumimoji="0" lang="en-US" sz="2800" b="0" i="0" u="sng" strike="noStrike" cap="none" normalizeH="0">
                    <a:ln>
                      <a:noFill/>
                    </a:ln>
                    <a:solidFill>
                      <a:schemeClr val="tx1"/>
                    </a:solidFill>
                    <a:effectLst/>
                    <a:latin typeface="Arial" pitchFamily="34" charset="0"/>
                    <a:cs typeface="Arial" pitchFamily="34" charset="0"/>
                  </a:rPr>
                  <a:t>any</a:t>
                </a:r>
                <a:r>
                  <a:rPr kumimoji="0" lang="en-US" sz="2800" b="0" i="0" u="none" strike="noStrike" cap="none" normalizeH="0">
                    <a:ln>
                      <a:noFill/>
                    </a:ln>
                    <a:solidFill>
                      <a:schemeClr val="tx1"/>
                    </a:solidFill>
                    <a:effectLst/>
                    <a:latin typeface="Arial" pitchFamily="34" charset="0"/>
                    <a:cs typeface="Arial" pitchFamily="34" charset="0"/>
                  </a:rPr>
                  <a:t> of the goals </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 name="Rounded Rectangle 7"/>
              <p:cNvSpPr>
                <a:spLocks noRot="1" noChangeAspect="1" noMove="1" noResize="1" noEditPoints="1" noAdjustHandles="1" noChangeArrowheads="1" noChangeShapeType="1" noTextEdit="1"/>
              </p:cNvSpPr>
              <p:nvPr/>
            </p:nvSpPr>
            <p:spPr bwMode="auto">
              <a:xfrm>
                <a:off x="1479175" y="1102659"/>
                <a:ext cx="5620871" cy="1290917"/>
              </a:xfrm>
              <a:prstGeom prst="roundRect">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233914531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92F8E73-87FA-47CF-B437-A3D799FA1F06}" type="datetime1">
              <a:rPr lang="en-US"/>
              <a:pPr>
                <a:defRPr/>
              </a:pPr>
              <a:t>2/11/2020</a:t>
            </a:fld>
            <a:endParaRPr lang="en-US" altLang="en-US"/>
          </a:p>
        </p:txBody>
      </p:sp>
      <p:sp>
        <p:nvSpPr>
          <p:cNvPr id="5" name="Footer Placeholder 4"/>
          <p:cNvSpPr>
            <a:spLocks noGrp="1"/>
          </p:cNvSpPr>
          <p:nvPr>
            <p:ph type="ftr" sz="quarter" idx="4294967295"/>
          </p:nvPr>
        </p:nvSpPr>
        <p:spPr>
          <a:xfrm>
            <a:off x="3124200" y="6248400"/>
            <a:ext cx="2895600" cy="457200"/>
          </a:xfrm>
        </p:spPr>
        <p:txBody>
          <a:bodyPr/>
          <a:lstStyle/>
          <a:p>
            <a:pPr>
              <a:defRPr/>
            </a:pPr>
            <a:r>
              <a:rPr lang="he-IL" altLang="en-US"/>
              <a:t>http://AmirHerzberg.com</a:t>
            </a:r>
            <a:endParaRPr lang="en-US" altLang="en-US"/>
          </a:p>
        </p:txBody>
      </p:sp>
      <p:sp>
        <p:nvSpPr>
          <p:cNvPr id="6" name="Slide Number Placeholder 5"/>
          <p:cNvSpPr>
            <a:spLocks noGrp="1"/>
          </p:cNvSpPr>
          <p:nvPr>
            <p:ph type="sldNum" sz="quarter" idx="12"/>
          </p:nvPr>
        </p:nvSpPr>
        <p:spPr/>
        <p:txBody>
          <a:bodyPr/>
          <a:lstStyle/>
          <a:p>
            <a:pPr>
              <a:defRPr/>
            </a:pPr>
            <a:fld id="{60B94970-7923-4857-BA6F-AD2134BA9294}" type="slidenum">
              <a:rPr lang="he-IL" altLang="en-US"/>
              <a:pPr>
                <a:defRPr/>
              </a:pPr>
              <a:t>67</a:t>
            </a:fld>
            <a:endParaRPr lang="en-US" altLang="en-US"/>
          </a:p>
        </p:txBody>
      </p:sp>
      <p:sp>
        <p:nvSpPr>
          <p:cNvPr id="86021" name="Rectangle 2"/>
          <p:cNvSpPr>
            <a:spLocks noGrp="1" noChangeArrowheads="1"/>
          </p:cNvSpPr>
          <p:nvPr>
            <p:ph type="title"/>
          </p:nvPr>
        </p:nvSpPr>
        <p:spPr>
          <a:xfrm>
            <a:off x="685800" y="304800"/>
            <a:ext cx="7773988" cy="7366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Hash based MAC</a:t>
            </a:r>
          </a:p>
        </p:txBody>
      </p:sp>
      <p:sp>
        <p:nvSpPr>
          <p:cNvPr id="86022" name="Rectangle 3"/>
          <p:cNvSpPr>
            <a:spLocks noGrp="1" noChangeArrowheads="1"/>
          </p:cNvSpPr>
          <p:nvPr>
            <p:ph type="body" idx="1"/>
          </p:nvPr>
        </p:nvSpPr>
        <p:spPr>
          <a:xfrm>
            <a:off x="257175" y="1236745"/>
            <a:ext cx="8629650" cy="521489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41313" indent="-341313" defTabSz="449263" eaLnBrk="1" hangingPunct="1">
              <a:lnSpc>
                <a:spcPct val="90000"/>
              </a:lnSpc>
              <a:spcBef>
                <a:spcPts val="7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3100"/>
              <a:t>Hash-based MAC is often faster than </a:t>
            </a:r>
            <a:br>
              <a:rPr lang="en-GB" altLang="en-US" sz="3100"/>
            </a:br>
            <a:r>
              <a:rPr lang="en-GB" altLang="en-US" sz="3100"/>
              <a:t>block-cipher MAC </a:t>
            </a:r>
          </a:p>
          <a:p>
            <a:pPr marL="341313" indent="-341313" defTabSz="449263" eaLnBrk="1" hangingPunct="1">
              <a:lnSpc>
                <a:spcPct val="90000"/>
              </a:lnSpc>
              <a:spcBef>
                <a:spcPts val="7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3100"/>
              <a:t>How? Heuristic constructions:</a:t>
            </a:r>
          </a:p>
          <a:p>
            <a:pPr marL="741363" lvl="1" indent="-284163" defTabSz="449263"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i="1" err="1">
                <a:latin typeface="Times New Roman" pitchFamily="18" charset="0"/>
                <a:cs typeface="Times New Roman" pitchFamily="18" charset="0"/>
              </a:rPr>
              <a:t>MACKM</a:t>
            </a:r>
            <a:r>
              <a:rPr lang="en-GB" altLang="en-US" sz="2700" i="1" baseline="-30000" err="1">
                <a:latin typeface="Times New Roman" pitchFamily="18" charset="0"/>
                <a:cs typeface="Times New Roman" pitchFamily="18" charset="0"/>
              </a:rPr>
              <a:t>k</a:t>
            </a:r>
            <a:r>
              <a:rPr lang="en-GB" altLang="en-US" sz="2700" i="1">
                <a:latin typeface="Times New Roman" pitchFamily="18" charset="0"/>
                <a:cs typeface="Times New Roman" pitchFamily="18" charset="0"/>
              </a:rPr>
              <a:t>(m)=h(k||m), </a:t>
            </a:r>
            <a:br>
              <a:rPr lang="en-GB" altLang="en-US" sz="2700" i="1">
                <a:latin typeface="Times New Roman" pitchFamily="18" charset="0"/>
                <a:cs typeface="Times New Roman" pitchFamily="18" charset="0"/>
              </a:rPr>
            </a:br>
            <a:r>
              <a:rPr lang="en-GB" altLang="en-US" sz="2700" i="1" err="1">
                <a:latin typeface="Times New Roman" pitchFamily="18" charset="0"/>
                <a:cs typeface="Times New Roman" pitchFamily="18" charset="0"/>
              </a:rPr>
              <a:t>MACMK</a:t>
            </a:r>
            <a:r>
              <a:rPr lang="en-GB" altLang="en-US" sz="2700" i="1" baseline="-30000" err="1">
                <a:latin typeface="Times New Roman" pitchFamily="18" charset="0"/>
                <a:cs typeface="Times New Roman" pitchFamily="18" charset="0"/>
              </a:rPr>
              <a:t>k</a:t>
            </a:r>
            <a:r>
              <a:rPr lang="en-GB" altLang="en-US" sz="2700" i="1">
                <a:latin typeface="Times New Roman" pitchFamily="18" charset="0"/>
                <a:cs typeface="Times New Roman" pitchFamily="18" charset="0"/>
              </a:rPr>
              <a:t>(m)=h(m||k), </a:t>
            </a:r>
            <a:br>
              <a:rPr lang="en-GB" altLang="en-US" sz="2700" i="1">
                <a:latin typeface="Times New Roman" pitchFamily="18" charset="0"/>
                <a:cs typeface="Times New Roman" pitchFamily="18" charset="0"/>
              </a:rPr>
            </a:br>
            <a:r>
              <a:rPr lang="en-GB" altLang="en-US" sz="2700" i="1" err="1">
                <a:latin typeface="Times New Roman" pitchFamily="18" charset="0"/>
                <a:cs typeface="Times New Roman" pitchFamily="18" charset="0"/>
              </a:rPr>
              <a:t>MACKMK</a:t>
            </a:r>
            <a:r>
              <a:rPr lang="en-GB" altLang="en-US" sz="2700" i="1" baseline="-30000" err="1">
                <a:latin typeface="Times New Roman" pitchFamily="18" charset="0"/>
                <a:cs typeface="Times New Roman" pitchFamily="18" charset="0"/>
              </a:rPr>
              <a:t>k</a:t>
            </a:r>
            <a:r>
              <a:rPr lang="en-GB" altLang="en-US" sz="2700" i="1">
                <a:latin typeface="Times New Roman" pitchFamily="18" charset="0"/>
                <a:cs typeface="Times New Roman" pitchFamily="18" charset="0"/>
              </a:rPr>
              <a:t>(m)=h(k||m||k)… </a:t>
            </a:r>
          </a:p>
          <a:p>
            <a:pPr marL="1093788" lvl="2" indent="-284163" defTabSz="449263"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Are these secure assuming CRHF ? OWF ? Both ? </a:t>
            </a:r>
          </a:p>
          <a:p>
            <a:pPr marL="1411288" lvl="3" indent="-284163" defTabSz="449263"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No – easy examples. Furthermore… </a:t>
            </a:r>
          </a:p>
          <a:p>
            <a:pPr marL="1093788" lvl="2" indent="-284163" defTabSz="449263"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i="1">
                <a:solidFill>
                  <a:srgbClr val="FF0000"/>
                </a:solidFill>
                <a:latin typeface="Times New Roman" pitchFamily="18" charset="0"/>
                <a:cs typeface="Times New Roman" pitchFamily="18" charset="0"/>
              </a:rPr>
              <a:t>h(k||m) </a:t>
            </a:r>
            <a:r>
              <a:rPr lang="en-GB" altLang="en-US">
                <a:solidFill>
                  <a:srgbClr val="FF0000"/>
                </a:solidFill>
              </a:rPr>
              <a:t>with MD is broken</a:t>
            </a:r>
            <a:r>
              <a:rPr lang="en-GB" altLang="en-US"/>
              <a:t>: length extension !</a:t>
            </a:r>
            <a:endParaRPr lang="he-IL" altLang="en-US"/>
          </a:p>
          <a:p>
            <a:pPr marL="1093788" lvl="2" indent="-284163" defTabSz="449263"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i="1">
                <a:solidFill>
                  <a:srgbClr val="FF0000"/>
                </a:solidFill>
                <a:latin typeface="Times New Roman" pitchFamily="18" charset="0"/>
                <a:cs typeface="Times New Roman" pitchFamily="18" charset="0"/>
              </a:rPr>
              <a:t>h(m||k) </a:t>
            </a:r>
            <a:r>
              <a:rPr lang="en-GB" altLang="en-US">
                <a:solidFill>
                  <a:srgbClr val="FF0000"/>
                </a:solidFill>
              </a:rPr>
              <a:t>with MD-w/o-length-padding is also broken</a:t>
            </a:r>
            <a:r>
              <a:rPr lang="en-GB" altLang="en-US"/>
              <a:t> [ex] </a:t>
            </a:r>
          </a:p>
          <a:p>
            <a:pPr marL="741363" lvl="1" indent="-284163" defTabSz="449263"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But: all ‘secure in random oracle model’</a:t>
            </a:r>
          </a:p>
          <a:p>
            <a:pPr marL="341313" indent="-341313" defTabSz="449263" eaLnBrk="1" hangingPunct="1">
              <a:lnSpc>
                <a:spcPct val="90000"/>
              </a:lnSpc>
              <a:spcBef>
                <a:spcPts val="77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a:p>
        </p:txBody>
      </p:sp>
    </p:spTree>
    <p:extLst>
      <p:ext uri="{BB962C8B-B14F-4D97-AF65-F5344CB8AC3E}">
        <p14:creationId xmlns:p14="http://schemas.microsoft.com/office/powerpoint/2010/main" val="8416223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2B9FC29-29F0-44EC-B79D-94C892FBE5BF}"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6853B170-537B-4925-B37E-93A16FCADF0E}" type="slidenum">
              <a:rPr lang="he-IL" altLang="en-US"/>
              <a:pPr>
                <a:defRPr/>
              </a:pPr>
              <a:t>68</a:t>
            </a:fld>
            <a:endParaRPr lang="en-US" altLang="en-US"/>
          </a:p>
        </p:txBody>
      </p:sp>
      <p:sp>
        <p:nvSpPr>
          <p:cNvPr id="38917" name="Rectangle 2"/>
          <p:cNvSpPr>
            <a:spLocks noGrp="1" noChangeArrowheads="1"/>
          </p:cNvSpPr>
          <p:nvPr>
            <p:ph type="title"/>
          </p:nvPr>
        </p:nvSpPr>
        <p:spPr>
          <a:xfrm>
            <a:off x="609600" y="228600"/>
            <a:ext cx="7772400" cy="75247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Random Oracle Method</a:t>
            </a:r>
          </a:p>
        </p:txBody>
      </p:sp>
      <p:sp>
        <p:nvSpPr>
          <p:cNvPr id="38918" name="Rectangle 3"/>
          <p:cNvSpPr>
            <a:spLocks noGrp="1" noChangeArrowheads="1"/>
          </p:cNvSpPr>
          <p:nvPr>
            <p:ph type="body" idx="1"/>
          </p:nvPr>
        </p:nvSpPr>
        <p:spPr>
          <a:xfrm>
            <a:off x="533400" y="981075"/>
            <a:ext cx="8153400" cy="5057924"/>
          </a:xfr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marL="341313" indent="-341313" defTabSz="449263" eaLnBrk="1" hangingPunct="1">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Use a fixed, keyless hash function </a:t>
            </a:r>
            <a:r>
              <a:rPr lang="en-GB" altLang="en-US" i="1">
                <a:latin typeface="Times New Roman" pitchFamily="18" charset="0"/>
                <a:cs typeface="Times New Roman" pitchFamily="18" charset="0"/>
              </a:rPr>
              <a:t>h</a:t>
            </a:r>
          </a:p>
          <a:p>
            <a:pPr marL="341313" indent="-341313" defTabSz="449263" eaLnBrk="1" hangingPunct="1">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err="1"/>
              <a:t>Analyze</a:t>
            </a:r>
            <a:r>
              <a:rPr lang="en-GB" altLang="en-US"/>
              <a:t> </a:t>
            </a:r>
            <a:r>
              <a:rPr lang="en-GB" altLang="en-US" u="sng"/>
              <a:t>as if </a:t>
            </a:r>
            <a:r>
              <a:rPr lang="en-GB" altLang="en-US"/>
              <a:t>hash </a:t>
            </a:r>
            <a:r>
              <a:rPr lang="en-GB" altLang="en-US" i="1">
                <a:latin typeface="Times New Roman" pitchFamily="18" charset="0"/>
                <a:cs typeface="Times New Roman" pitchFamily="18" charset="0"/>
              </a:rPr>
              <a:t>h() </a:t>
            </a:r>
            <a:r>
              <a:rPr lang="en-GB" altLang="en-US"/>
              <a:t>is a </a:t>
            </a:r>
            <a:r>
              <a:rPr lang="en-GB" altLang="en-US" i="1">
                <a:solidFill>
                  <a:srgbClr val="0000FF"/>
                </a:solidFill>
              </a:rPr>
              <a:t>random function</a:t>
            </a:r>
            <a:r>
              <a:rPr lang="en-GB" altLang="en-US" i="1"/>
              <a:t> </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An invalid assumption: </a:t>
            </a:r>
            <a:r>
              <a:rPr lang="en-GB" altLang="en-US" i="1">
                <a:latin typeface="Times New Roman" pitchFamily="18" charset="0"/>
                <a:cs typeface="Times New Roman" pitchFamily="18" charset="0"/>
              </a:rPr>
              <a:t>h() </a:t>
            </a:r>
            <a:r>
              <a:rPr lang="en-GB" altLang="en-US"/>
              <a:t>is fixed!</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Whenever </a:t>
            </a:r>
            <a:r>
              <a:rPr lang="en-GB" altLang="en-US" sz="3000" i="1">
                <a:latin typeface="Times New Roman" pitchFamily="18" charset="0"/>
                <a:cs typeface="Times New Roman" pitchFamily="18" charset="0"/>
              </a:rPr>
              <a:t>h()</a:t>
            </a:r>
            <a:r>
              <a:rPr lang="en-GB" altLang="en-US" i="1">
                <a:latin typeface="Times New Roman" pitchFamily="18" charset="0"/>
                <a:cs typeface="Times New Roman" pitchFamily="18" charset="0"/>
              </a:rPr>
              <a:t> </a:t>
            </a:r>
            <a:r>
              <a:rPr lang="en-GB" altLang="en-US"/>
              <a:t>is used, use oracle (black box) for random function</a:t>
            </a:r>
          </a:p>
          <a:p>
            <a:pPr marL="341313" indent="-341313" defTabSz="449263" eaLnBrk="1" hangingPunct="1">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Good for screening insecure solutions</a:t>
            </a:r>
          </a:p>
          <a:p>
            <a:pPr marL="741363" lvl="1" indent="-2841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Random oracle security </a:t>
            </a:r>
            <a:r>
              <a:rPr lang="en-GB" altLang="en-US">
                <a:sym typeface="Wingdings" pitchFamily="2" charset="2"/>
              </a:rPr>
              <a:t></a:t>
            </a:r>
            <a:r>
              <a:rPr lang="en-GB" altLang="en-US"/>
              <a:t> many attacks fail</a:t>
            </a:r>
          </a:p>
          <a:p>
            <a:pPr marL="741363" lvl="1" indent="-284163" defTabSz="449263" eaLnBrk="1" hangingPunct="1">
              <a:lnSpc>
                <a:spcPct val="9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Not proof, but exclude ‘structural weaknesses’</a:t>
            </a:r>
            <a:endParaRPr lang="en-GB" altLang="en-US" sz="2400"/>
          </a:p>
          <a:p>
            <a:pPr marL="341313" indent="-341313" defTabSz="449263" eaLnBrk="1" hangingPunct="1">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 practice: assume random oracle and use a standard hash functions</a:t>
            </a:r>
          </a:p>
          <a:p>
            <a:pPr marL="668338" lvl="1" indent="-341313" defTabSz="449263" eaLnBrk="1" hangingPunct="1">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Or better: replace by ‘standard’ crypto schemes</a:t>
            </a:r>
          </a:p>
        </p:txBody>
      </p:sp>
    </p:spTree>
    <p:extLst>
      <p:ext uri="{BB962C8B-B14F-4D97-AF65-F5344CB8AC3E}">
        <p14:creationId xmlns:p14="http://schemas.microsoft.com/office/powerpoint/2010/main" val="3229032883"/>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8">
                                            <p:txEl>
                                              <p:pRg st="4" end="4"/>
                                            </p:txEl>
                                          </p:spTgt>
                                        </p:tgtEl>
                                        <p:attrNameLst>
                                          <p:attrName>style.visibility</p:attrName>
                                        </p:attrNameLst>
                                      </p:cBhvr>
                                      <p:to>
                                        <p:strVal val="visible"/>
                                      </p:to>
                                    </p:set>
                                    <p:anim calcmode="lin" valueType="num">
                                      <p:cBhvr additive="base">
                                        <p:cTn id="7" dur="500" fill="hold"/>
                                        <p:tgtEl>
                                          <p:spTgt spid="3891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8">
                                            <p:txEl>
                                              <p:pRg st="5" end="5"/>
                                            </p:txEl>
                                          </p:spTgt>
                                        </p:tgtEl>
                                        <p:attrNameLst>
                                          <p:attrName>style.visibility</p:attrName>
                                        </p:attrNameLst>
                                      </p:cBhvr>
                                      <p:to>
                                        <p:strVal val="visible"/>
                                      </p:to>
                                    </p:set>
                                    <p:anim calcmode="lin" valueType="num">
                                      <p:cBhvr additive="base">
                                        <p:cTn id="11" dur="500" fill="hold"/>
                                        <p:tgtEl>
                                          <p:spTgt spid="3891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8">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8">
                                            <p:txEl>
                                              <p:pRg st="6" end="6"/>
                                            </p:txEl>
                                          </p:spTgt>
                                        </p:tgtEl>
                                        <p:attrNameLst>
                                          <p:attrName>style.visibility</p:attrName>
                                        </p:attrNameLst>
                                      </p:cBhvr>
                                      <p:to>
                                        <p:strVal val="visible"/>
                                      </p:to>
                                    </p:set>
                                    <p:anim calcmode="lin" valueType="num">
                                      <p:cBhvr additive="base">
                                        <p:cTn id="15" dur="500" fill="hold"/>
                                        <p:tgtEl>
                                          <p:spTgt spid="38918">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8918">
                                            <p:txEl>
                                              <p:pRg st="7" end="7"/>
                                            </p:txEl>
                                          </p:spTgt>
                                        </p:tgtEl>
                                        <p:attrNameLst>
                                          <p:attrName>style.visibility</p:attrName>
                                        </p:attrNameLst>
                                      </p:cBhvr>
                                      <p:to>
                                        <p:strVal val="visible"/>
                                      </p:to>
                                    </p:set>
                                    <p:anim calcmode="lin" valueType="num">
                                      <p:cBhvr additive="base">
                                        <p:cTn id="21" dur="500" fill="hold"/>
                                        <p:tgtEl>
                                          <p:spTgt spid="38918">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8918">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8918">
                                            <p:txEl>
                                              <p:pRg st="8" end="8"/>
                                            </p:txEl>
                                          </p:spTgt>
                                        </p:tgtEl>
                                        <p:attrNameLst>
                                          <p:attrName>style.visibility</p:attrName>
                                        </p:attrNameLst>
                                      </p:cBhvr>
                                      <p:to>
                                        <p:strVal val="visible"/>
                                      </p:to>
                                    </p:set>
                                    <p:anim calcmode="lin" valueType="num">
                                      <p:cBhvr additive="base">
                                        <p:cTn id="25" dur="500" fill="hold"/>
                                        <p:tgtEl>
                                          <p:spTgt spid="3891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2D2D1B4-A798-4CC6-8298-82F202D65D49}" type="datetime1">
              <a:rPr lang="en-US"/>
              <a:pPr>
                <a:defRPr/>
              </a:pPr>
              <a:t>2/11/2020</a:t>
            </a:fld>
            <a:endParaRPr lang="en-US" altLang="en-US"/>
          </a:p>
        </p:txBody>
      </p:sp>
      <p:sp>
        <p:nvSpPr>
          <p:cNvPr id="5" name="Footer Placeholder 4"/>
          <p:cNvSpPr>
            <a:spLocks noGrp="1"/>
          </p:cNvSpPr>
          <p:nvPr>
            <p:ph type="ftr" sz="quarter" idx="4294967295"/>
          </p:nvPr>
        </p:nvSpPr>
        <p:spPr>
          <a:xfrm>
            <a:off x="3124200" y="6248400"/>
            <a:ext cx="2895600" cy="457200"/>
          </a:xfrm>
        </p:spPr>
        <p:txBody>
          <a:bodyPr/>
          <a:lstStyle/>
          <a:p>
            <a:pPr>
              <a:defRPr/>
            </a:pPr>
            <a:r>
              <a:rPr lang="he-IL" altLang="en-US"/>
              <a:t>http://AmirHerzberg.com</a:t>
            </a:r>
            <a:endParaRPr lang="en-US" altLang="en-US"/>
          </a:p>
        </p:txBody>
      </p:sp>
      <p:sp>
        <p:nvSpPr>
          <p:cNvPr id="6" name="Slide Number Placeholder 5"/>
          <p:cNvSpPr>
            <a:spLocks noGrp="1"/>
          </p:cNvSpPr>
          <p:nvPr>
            <p:ph type="sldNum" sz="quarter" idx="12"/>
          </p:nvPr>
        </p:nvSpPr>
        <p:spPr/>
        <p:txBody>
          <a:bodyPr/>
          <a:lstStyle/>
          <a:p>
            <a:pPr>
              <a:defRPr/>
            </a:pPr>
            <a:fld id="{9D19CC8B-3160-4B16-AB31-0F50EC77D3BF}" type="slidenum">
              <a:rPr lang="he-IL" altLang="en-US"/>
              <a:pPr>
                <a:defRPr/>
              </a:pPr>
              <a:t>69</a:t>
            </a:fld>
            <a:endParaRPr lang="en-US" altLang="en-US"/>
          </a:p>
        </p:txBody>
      </p:sp>
      <p:sp>
        <p:nvSpPr>
          <p:cNvPr id="88069" name="Rectangle 2"/>
          <p:cNvSpPr>
            <a:spLocks noGrp="1" noChangeArrowheads="1"/>
          </p:cNvSpPr>
          <p:nvPr>
            <p:ph type="title"/>
          </p:nvPr>
        </p:nvSpPr>
        <p:spPr>
          <a:xfrm>
            <a:off x="457200" y="321623"/>
            <a:ext cx="8354291" cy="740845"/>
          </a:xfr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NMAC: MAC from Keyed Hash</a:t>
            </a:r>
          </a:p>
        </p:txBody>
      </p:sp>
      <mc:AlternateContent xmlns:mc="http://schemas.openxmlformats.org/markup-compatibility/2006" xmlns:a14="http://schemas.microsoft.com/office/drawing/2010/main">
        <mc:Choice Requires="a14">
          <p:sp>
            <p:nvSpPr>
              <p:cNvPr id="88070" name="Rectangle 3"/>
              <p:cNvSpPr>
                <a:spLocks noGrp="1" noChangeArrowheads="1"/>
              </p:cNvSpPr>
              <p:nvPr>
                <p:ph type="body" idx="1"/>
              </p:nvPr>
            </p:nvSpPr>
            <p:spPr>
              <a:xfrm>
                <a:off x="216724" y="1018489"/>
                <a:ext cx="8835242" cy="4641977"/>
              </a:xfrm>
              <a:extLst>
                <a:ext uri="{91240B29-F687-4F45-9708-019B960494DF}">
                  <a14:hiddenLine w="9525">
                    <a:solidFill>
                      <a:srgbClr val="000000"/>
                    </a:solidFill>
                    <a:round/>
                    <a:headEnd/>
                    <a:tailEnd/>
                  </a14:hiddenLine>
                </a:ext>
              </a:extLst>
            </p:spPr>
            <p:txBody>
              <a:bodyPr wrap="square" lIns="90000" tIns="46800" rIns="90000" bIns="46800">
                <a:spAutoFit/>
              </a:bodyPr>
              <a:lstStyle/>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Secure MAC from keyed hash – no ‘random oracle’</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NMAC uses:</a:t>
                </a:r>
              </a:p>
              <a:p>
                <a:pPr marL="668338" lvl="1"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keyed hash </a:t>
                </a:r>
                <a14:m>
                  <m:oMath xmlns:m="http://schemas.openxmlformats.org/officeDocument/2006/math">
                    <m:r>
                      <a:rPr lang="en-US" altLang="en-US" sz="2400" b="0" i="1" dirty="0" smtClean="0">
                        <a:latin typeface="Cambria Math" panose="02040503050406030204" pitchFamily="18" charset="0"/>
                      </a:rPr>
                      <m:t>h</m:t>
                    </m:r>
                  </m:oMath>
                </a14:m>
                <a:endParaRPr lang="en-GB" altLang="en-US" sz="2400"/>
              </a:p>
              <a:p>
                <a:pPr marL="668338" lvl="1"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Two keys: </a:t>
                </a:r>
                <a14:m>
                  <m:oMath xmlns:m="http://schemas.openxmlformats.org/officeDocument/2006/math">
                    <m:sSub>
                      <m:sSubPr>
                        <m:ctrlPr>
                          <a:rPr lang="en-GB" altLang="en-US" sz="2400" i="1" smtClean="0">
                            <a:latin typeface="Cambria Math" panose="02040503050406030204" pitchFamily="18" charset="0"/>
                          </a:rPr>
                        </m:ctrlPr>
                      </m:sSubPr>
                      <m:e>
                        <m:r>
                          <a:rPr lang="en-US" altLang="en-US" sz="2400" b="0" i="1" smtClean="0">
                            <a:latin typeface="Cambria Math" panose="02040503050406030204" pitchFamily="18" charset="0"/>
                          </a:rPr>
                          <m:t>𝑘</m:t>
                        </m:r>
                      </m:e>
                      <m:sub>
                        <m:r>
                          <a:rPr lang="en-US" altLang="en-US" sz="2400" b="0" i="1" smtClean="0">
                            <a:latin typeface="Cambria Math" panose="02040503050406030204" pitchFamily="18" charset="0"/>
                          </a:rPr>
                          <m:t>𝑜𝑢𝑡</m:t>
                        </m:r>
                      </m:sub>
                    </m:sSub>
                    <m:r>
                      <a:rPr lang="en-US" altLang="en-US" sz="2400" b="0" i="1" smtClean="0">
                        <a:latin typeface="Cambria Math" panose="02040503050406030204" pitchFamily="18" charset="0"/>
                      </a:rPr>
                      <m:t>, </m:t>
                    </m:r>
                    <m:sSub>
                      <m:sSubPr>
                        <m:ctrlPr>
                          <a:rPr lang="en-GB" altLang="en-US" sz="2400" i="1">
                            <a:latin typeface="Cambria Math" panose="02040503050406030204" pitchFamily="18" charset="0"/>
                          </a:rPr>
                        </m:ctrlPr>
                      </m:sSubPr>
                      <m:e>
                        <m:r>
                          <a:rPr lang="en-US" altLang="en-US" sz="2400" i="1">
                            <a:latin typeface="Cambria Math" panose="02040503050406030204" pitchFamily="18" charset="0"/>
                          </a:rPr>
                          <m:t>𝑘</m:t>
                        </m:r>
                      </m:e>
                      <m:sub>
                        <m:r>
                          <a:rPr lang="en-US" altLang="en-US" sz="2400" b="0" i="1" smtClean="0">
                            <a:latin typeface="Cambria Math" panose="02040503050406030204" pitchFamily="18" charset="0"/>
                          </a:rPr>
                          <m:t>𝑖𝑛</m:t>
                        </m:r>
                      </m:sub>
                    </m:sSub>
                  </m:oMath>
                </a14:m>
                <a:endParaRPr lang="en-GB" altLang="en-US" sz="2400"/>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Construction:</a:t>
                </a:r>
                <a:br>
                  <a:rPr lang="en-GB" altLang="en-US" sz="2800"/>
                </a:br>
                <a14:m>
                  <m:oMath xmlns:m="http://schemas.openxmlformats.org/officeDocument/2006/math">
                    <m:sSub>
                      <m:sSubPr>
                        <m:ctrlPr>
                          <a:rPr lang="en-GB" altLang="en-US" sz="2800" i="1" smtClean="0">
                            <a:latin typeface="Cambria Math" panose="02040503050406030204" pitchFamily="18" charset="0"/>
                            <a:cs typeface="Times New Roman" pitchFamily="18" charset="0"/>
                          </a:rPr>
                        </m:ctrlPr>
                      </m:sSubPr>
                      <m:e>
                        <m:r>
                          <a:rPr lang="en-US" altLang="en-US" sz="2800" b="0" i="1" smtClean="0">
                            <a:latin typeface="Cambria Math" panose="02040503050406030204" pitchFamily="18" charset="0"/>
                            <a:cs typeface="Times New Roman" pitchFamily="18" charset="0"/>
                          </a:rPr>
                          <m:t>𝑁𝑀𝐴𝐶</m:t>
                        </m:r>
                      </m:e>
                      <m:sub>
                        <m:sSub>
                          <m:sSubPr>
                            <m:ctrlPr>
                              <a:rPr lang="en-GB" altLang="en-US" sz="2800" i="1" smtClean="0">
                                <a:latin typeface="Cambria Math" panose="02040503050406030204" pitchFamily="18" charset="0"/>
                                <a:cs typeface="Times New Roman" pitchFamily="18" charset="0"/>
                              </a:rPr>
                            </m:ctrlPr>
                          </m:sSubPr>
                          <m:e>
                            <m:r>
                              <a:rPr lang="en-US" altLang="en-US" sz="2800" b="0" i="1" smtClean="0">
                                <a:latin typeface="Cambria Math" panose="02040503050406030204" pitchFamily="18" charset="0"/>
                                <a:cs typeface="Times New Roman" pitchFamily="18" charset="0"/>
                              </a:rPr>
                              <m:t>𝑘</m:t>
                            </m:r>
                          </m:e>
                          <m:sub>
                            <m:r>
                              <a:rPr lang="en-US" altLang="en-US" sz="2800" b="0" i="1" smtClean="0">
                                <a:latin typeface="Cambria Math" panose="02040503050406030204" pitchFamily="18" charset="0"/>
                                <a:cs typeface="Times New Roman" pitchFamily="18" charset="0"/>
                              </a:rPr>
                              <m:t>𝑜𝑢𝑡</m:t>
                            </m:r>
                          </m:sub>
                        </m:sSub>
                        <m:r>
                          <a:rPr lang="en-US" altLang="en-US" sz="2800" b="0" i="1" smtClean="0">
                            <a:latin typeface="Cambria Math" panose="02040503050406030204" pitchFamily="18" charset="0"/>
                            <a:cs typeface="Times New Roman" pitchFamily="18" charset="0"/>
                          </a:rPr>
                          <m:t>,</m:t>
                        </m:r>
                        <m:sSub>
                          <m:sSubPr>
                            <m:ctrlPr>
                              <a:rPr lang="en-US" altLang="en-US" sz="2800" b="0" i="1" smtClean="0">
                                <a:latin typeface="Cambria Math" panose="02040503050406030204" pitchFamily="18" charset="0"/>
                                <a:cs typeface="Times New Roman" pitchFamily="18" charset="0"/>
                              </a:rPr>
                            </m:ctrlPr>
                          </m:sSubPr>
                          <m:e>
                            <m:r>
                              <a:rPr lang="en-US" altLang="en-US" sz="2800" b="0" i="1" smtClean="0">
                                <a:latin typeface="Cambria Math" panose="02040503050406030204" pitchFamily="18" charset="0"/>
                                <a:cs typeface="Times New Roman" pitchFamily="18" charset="0"/>
                              </a:rPr>
                              <m:t>𝑘</m:t>
                            </m:r>
                          </m:e>
                          <m:sub>
                            <m:r>
                              <a:rPr lang="en-US" altLang="en-US" sz="2800" b="0" i="1" smtClean="0">
                                <a:latin typeface="Cambria Math" panose="02040503050406030204" pitchFamily="18" charset="0"/>
                                <a:cs typeface="Times New Roman" pitchFamily="18" charset="0"/>
                              </a:rPr>
                              <m:t>𝑖𝑛</m:t>
                            </m:r>
                          </m:sub>
                        </m:sSub>
                      </m:sub>
                    </m:sSub>
                    <m:r>
                      <a:rPr lang="en-US" altLang="en-US" sz="2800" b="0" i="1" smtClean="0">
                        <a:latin typeface="Cambria Math" panose="02040503050406030204" pitchFamily="18" charset="0"/>
                        <a:cs typeface="Times New Roman" pitchFamily="18" charset="0"/>
                      </a:rPr>
                      <m:t>=</m:t>
                    </m:r>
                    <m:sSub>
                      <m:sSubPr>
                        <m:ctrlPr>
                          <a:rPr lang="en-GB" altLang="en-US" sz="2800" i="1">
                            <a:latin typeface="Cambria Math" panose="02040503050406030204" pitchFamily="18" charset="0"/>
                            <a:cs typeface="Times New Roman" pitchFamily="18" charset="0"/>
                          </a:rPr>
                        </m:ctrlPr>
                      </m:sSubPr>
                      <m:e>
                        <m:r>
                          <a:rPr lang="en-US" altLang="en-US" sz="2800" i="1">
                            <a:latin typeface="Cambria Math" panose="02040503050406030204" pitchFamily="18" charset="0"/>
                            <a:cs typeface="Times New Roman" pitchFamily="18" charset="0"/>
                          </a:rPr>
                          <m:t>h</m:t>
                        </m:r>
                      </m:e>
                      <m:sub>
                        <m:sSub>
                          <m:sSubPr>
                            <m:ctrlPr>
                              <a:rPr lang="en-GB" altLang="en-US" sz="2800" i="1">
                                <a:latin typeface="Cambria Math" panose="02040503050406030204" pitchFamily="18" charset="0"/>
                                <a:cs typeface="Times New Roman" pitchFamily="18" charset="0"/>
                              </a:rPr>
                            </m:ctrlPr>
                          </m:sSubPr>
                          <m:e>
                            <m:r>
                              <a:rPr lang="en-US" altLang="en-US" sz="2800" i="1">
                                <a:latin typeface="Cambria Math" panose="02040503050406030204" pitchFamily="18" charset="0"/>
                                <a:cs typeface="Times New Roman" pitchFamily="18" charset="0"/>
                              </a:rPr>
                              <m:t>𝑘</m:t>
                            </m:r>
                          </m:e>
                          <m:sub>
                            <m:r>
                              <a:rPr lang="en-US" altLang="en-US" sz="2800" i="1">
                                <a:latin typeface="Cambria Math" panose="02040503050406030204" pitchFamily="18" charset="0"/>
                                <a:cs typeface="Times New Roman" pitchFamily="18" charset="0"/>
                              </a:rPr>
                              <m:t>𝑜𝑢𝑡</m:t>
                            </m:r>
                          </m:sub>
                        </m:sSub>
                      </m:sub>
                    </m:sSub>
                    <m:d>
                      <m:dPr>
                        <m:ctrlPr>
                          <a:rPr lang="en-GB" altLang="en-US" sz="2800" i="1" smtClean="0">
                            <a:latin typeface="Cambria Math" panose="02040503050406030204" pitchFamily="18" charset="0"/>
                            <a:cs typeface="Times New Roman" pitchFamily="18" charset="0"/>
                          </a:rPr>
                        </m:ctrlPr>
                      </m:dPr>
                      <m:e>
                        <m:sSub>
                          <m:sSubPr>
                            <m:ctrlPr>
                              <a:rPr lang="en-GB" altLang="en-US" sz="2800" i="1">
                                <a:latin typeface="Cambria Math" panose="02040503050406030204" pitchFamily="18" charset="0"/>
                                <a:cs typeface="Times New Roman" pitchFamily="18" charset="0"/>
                              </a:rPr>
                            </m:ctrlPr>
                          </m:sSubPr>
                          <m:e>
                            <m:r>
                              <a:rPr lang="en-US" altLang="en-US" sz="2800" i="1">
                                <a:latin typeface="Cambria Math" panose="02040503050406030204" pitchFamily="18" charset="0"/>
                                <a:cs typeface="Times New Roman" pitchFamily="18" charset="0"/>
                              </a:rPr>
                              <m:t>h</m:t>
                            </m:r>
                          </m:e>
                          <m:sub>
                            <m:sSub>
                              <m:sSubPr>
                                <m:ctrlPr>
                                  <a:rPr lang="en-GB" altLang="en-US" sz="2800" i="1">
                                    <a:latin typeface="Cambria Math" panose="02040503050406030204" pitchFamily="18" charset="0"/>
                                    <a:cs typeface="Times New Roman" pitchFamily="18" charset="0"/>
                                  </a:rPr>
                                </m:ctrlPr>
                              </m:sSubPr>
                              <m:e>
                                <m:r>
                                  <a:rPr lang="en-US" altLang="en-US" sz="2800" i="1">
                                    <a:latin typeface="Cambria Math" panose="02040503050406030204" pitchFamily="18" charset="0"/>
                                    <a:cs typeface="Times New Roman" pitchFamily="18" charset="0"/>
                                  </a:rPr>
                                  <m:t>𝑘</m:t>
                                </m:r>
                              </m:e>
                              <m:sub>
                                <m:r>
                                  <a:rPr lang="en-US" altLang="en-US" sz="2800" b="0" i="1" smtClean="0">
                                    <a:latin typeface="Cambria Math" panose="02040503050406030204" pitchFamily="18" charset="0"/>
                                    <a:cs typeface="Times New Roman" pitchFamily="18" charset="0"/>
                                  </a:rPr>
                                  <m:t>𝑖𝑛</m:t>
                                </m:r>
                              </m:sub>
                            </m:sSub>
                          </m:sub>
                        </m:sSub>
                        <m:d>
                          <m:dPr>
                            <m:ctrlPr>
                              <a:rPr lang="en-US" altLang="en-US" sz="2800" i="1" smtClean="0">
                                <a:latin typeface="Cambria Math" panose="02040503050406030204" pitchFamily="18" charset="0"/>
                                <a:cs typeface="Times New Roman" pitchFamily="18" charset="0"/>
                              </a:rPr>
                            </m:ctrlPr>
                          </m:dPr>
                          <m:e>
                            <m:r>
                              <a:rPr lang="en-US" altLang="en-US" sz="2800" b="0" i="1" smtClean="0">
                                <a:latin typeface="Cambria Math" panose="02040503050406030204" pitchFamily="18" charset="0"/>
                                <a:cs typeface="Times New Roman" pitchFamily="18" charset="0"/>
                              </a:rPr>
                              <m:t>𝑥</m:t>
                            </m:r>
                          </m:e>
                        </m:d>
                      </m:e>
                    </m:d>
                  </m:oMath>
                </a14:m>
                <a:endParaRPr lang="en-GB" altLang="en-US" sz="2800" i="1">
                  <a:latin typeface="Times New Roman" pitchFamily="18" charset="0"/>
                  <a:cs typeface="Times New Roman" pitchFamily="18" charset="0"/>
                </a:endParaRP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Pro: provable security</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Cons: requires keyed crypto hash, two keys</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HMAC: a heuristic variant using keyless hash…</a:t>
                </a:r>
                <a:endParaRPr lang="en-GB" altLang="en-US" sz="2800" i="1">
                  <a:latin typeface="Times New Roman" pitchFamily="18" charset="0"/>
                  <a:cs typeface="Times New Roman" pitchFamily="18" charset="0"/>
                </a:endParaRPr>
              </a:p>
            </p:txBody>
          </p:sp>
        </mc:Choice>
        <mc:Fallback xmlns="">
          <p:sp>
            <p:nvSpPr>
              <p:cNvPr id="88070" name="Rectangle 3"/>
              <p:cNvSpPr>
                <a:spLocks noGrp="1" noRot="1" noChangeAspect="1" noMove="1" noResize="1" noEditPoints="1" noAdjustHandles="1" noChangeArrowheads="1" noChangeShapeType="1" noTextEdit="1"/>
              </p:cNvSpPr>
              <p:nvPr>
                <p:ph type="body" idx="1"/>
              </p:nvPr>
            </p:nvSpPr>
            <p:spPr>
              <a:xfrm>
                <a:off x="216724" y="1018489"/>
                <a:ext cx="8835242" cy="4641977"/>
              </a:xfrm>
              <a:blipFill>
                <a:blip r:embed="rId3"/>
                <a:stretch>
                  <a:fillRect l="-483" t="-1312" b="-2493"/>
                </a:stretch>
              </a:blipFill>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2963901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Crypto-Hashing &amp; Blockchains</a:t>
            </a:r>
          </a:p>
        </p:txBody>
      </p:sp>
      <p:sp>
        <p:nvSpPr>
          <p:cNvPr id="3" name="Content Placeholder 2"/>
          <p:cNvSpPr>
            <a:spLocks noGrp="1"/>
          </p:cNvSpPr>
          <p:nvPr>
            <p:ph idx="1"/>
          </p:nvPr>
        </p:nvSpPr>
        <p:spPr>
          <a:xfrm>
            <a:off x="457199" y="1149350"/>
            <a:ext cx="8471647" cy="4981575"/>
          </a:xfrm>
        </p:spPr>
        <p:txBody>
          <a:bodyPr/>
          <a:lstStyle/>
          <a:p>
            <a:r>
              <a:rPr lang="en-US"/>
              <a:t>Introduction to cryptographic hash</a:t>
            </a:r>
          </a:p>
          <a:p>
            <a:r>
              <a:rPr lang="en-US" sz="2800" b="1">
                <a:solidFill>
                  <a:srgbClr val="0000FF"/>
                </a:solidFill>
              </a:rPr>
              <a:t>Integrity: collision-resistance and </a:t>
            </a:r>
            <a:r>
              <a:rPr lang="en-US" sz="2800" b="1" err="1">
                <a:solidFill>
                  <a:srgbClr val="0000FF"/>
                </a:solidFill>
              </a:rPr>
              <a:t>blockchains</a:t>
            </a:r>
            <a:endParaRPr lang="en-US" sz="2800" b="1">
              <a:solidFill>
                <a:srgbClr val="0000FF"/>
              </a:solidFill>
            </a:endParaRPr>
          </a:p>
          <a:p>
            <a:pPr lvl="1"/>
            <a:r>
              <a:rPr lang="en-US" b="1">
                <a:solidFill>
                  <a:srgbClr val="0000FF"/>
                </a:solidFill>
              </a:rPr>
              <a:t>Hash h(m) allows verification of m</a:t>
            </a:r>
          </a:p>
          <a:p>
            <a:r>
              <a:rPr lang="en-US">
                <a:solidFill>
                  <a:srgbClr val="7030A0"/>
                </a:solidFill>
              </a:rPr>
              <a:t>Confidentiality: one-way functions (OWF) </a:t>
            </a:r>
          </a:p>
          <a:p>
            <a:pPr lvl="1"/>
            <a:r>
              <a:rPr lang="en-US">
                <a:solidFill>
                  <a:srgbClr val="7030A0"/>
                </a:solidFill>
              </a:rPr>
              <a:t>OWF-hash h(m) does not expose m</a:t>
            </a:r>
          </a:p>
          <a:p>
            <a:r>
              <a:rPr lang="en-US">
                <a:solidFill>
                  <a:srgbClr val="FF00FF"/>
                </a:solidFill>
              </a:rPr>
              <a:t>Pseudo-randomness</a:t>
            </a:r>
          </a:p>
          <a:p>
            <a:pPr lvl="1"/>
            <a:r>
              <a:rPr lang="en-US">
                <a:solidFill>
                  <a:srgbClr val="FF00FF"/>
                </a:solidFill>
              </a:rPr>
              <a:t>If m contains some random bits,</a:t>
            </a:r>
            <a:br>
              <a:rPr lang="en-US">
                <a:solidFill>
                  <a:srgbClr val="FF00FF"/>
                </a:solidFill>
              </a:rPr>
            </a:br>
            <a:r>
              <a:rPr lang="en-US">
                <a:solidFill>
                  <a:srgbClr val="FF00FF"/>
                </a:solidFill>
              </a:rPr>
              <a:t>then h(m) is pseudorandom</a:t>
            </a:r>
            <a:br>
              <a:rPr lang="en-US"/>
            </a:br>
            <a:endParaRPr lang="en-US"/>
          </a:p>
        </p:txBody>
      </p:sp>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7</a:t>
            </a:fld>
            <a:endParaRPr lang="en-US" altLang="en-US"/>
          </a:p>
        </p:txBody>
      </p:sp>
    </p:spTree>
    <p:extLst>
      <p:ext uri="{BB962C8B-B14F-4D97-AF65-F5344CB8AC3E}">
        <p14:creationId xmlns:p14="http://schemas.microsoft.com/office/powerpoint/2010/main" val="20507255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2D2D1B4-A798-4CC6-8298-82F202D65D49}" type="datetime1">
              <a:rPr lang="en-US"/>
              <a:pPr>
                <a:defRPr/>
              </a:pPr>
              <a:t>2/11/2020</a:t>
            </a:fld>
            <a:endParaRPr lang="en-US" altLang="en-US"/>
          </a:p>
        </p:txBody>
      </p:sp>
      <p:sp>
        <p:nvSpPr>
          <p:cNvPr id="5" name="Footer Placeholder 4"/>
          <p:cNvSpPr>
            <a:spLocks noGrp="1"/>
          </p:cNvSpPr>
          <p:nvPr>
            <p:ph type="ftr" sz="quarter" idx="4294967295"/>
          </p:nvPr>
        </p:nvSpPr>
        <p:spPr>
          <a:xfrm>
            <a:off x="3124200" y="6248400"/>
            <a:ext cx="2895600" cy="457200"/>
          </a:xfrm>
        </p:spPr>
        <p:txBody>
          <a:bodyPr/>
          <a:lstStyle/>
          <a:p>
            <a:pPr>
              <a:defRPr/>
            </a:pPr>
            <a:r>
              <a:rPr lang="he-IL" altLang="en-US"/>
              <a:t>http://AmirHerzberg.com</a:t>
            </a:r>
            <a:endParaRPr lang="en-US" altLang="en-US"/>
          </a:p>
        </p:txBody>
      </p:sp>
      <p:sp>
        <p:nvSpPr>
          <p:cNvPr id="6" name="Slide Number Placeholder 5"/>
          <p:cNvSpPr>
            <a:spLocks noGrp="1"/>
          </p:cNvSpPr>
          <p:nvPr>
            <p:ph type="sldNum" sz="quarter" idx="12"/>
          </p:nvPr>
        </p:nvSpPr>
        <p:spPr/>
        <p:txBody>
          <a:bodyPr/>
          <a:lstStyle/>
          <a:p>
            <a:pPr>
              <a:defRPr/>
            </a:pPr>
            <a:fld id="{9D19CC8B-3160-4B16-AB31-0F50EC77D3BF}" type="slidenum">
              <a:rPr lang="he-IL" altLang="en-US"/>
              <a:pPr>
                <a:defRPr/>
              </a:pPr>
              <a:t>70</a:t>
            </a:fld>
            <a:endParaRPr lang="en-US" altLang="en-US"/>
          </a:p>
        </p:txBody>
      </p:sp>
      <p:sp>
        <p:nvSpPr>
          <p:cNvPr id="88069" name="Rectangle 2"/>
          <p:cNvSpPr>
            <a:spLocks noGrp="1" noChangeArrowheads="1"/>
          </p:cNvSpPr>
          <p:nvPr>
            <p:ph type="title"/>
          </p:nvPr>
        </p:nvSpPr>
        <p:spPr>
          <a:xfrm>
            <a:off x="457200" y="321623"/>
            <a:ext cx="8354291" cy="740845"/>
          </a:xfr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Hash-based MAC: HMAC</a:t>
            </a:r>
          </a:p>
        </p:txBody>
      </p:sp>
      <mc:AlternateContent xmlns:mc="http://schemas.openxmlformats.org/markup-compatibility/2006" xmlns:a14="http://schemas.microsoft.com/office/drawing/2010/main">
        <mc:Choice Requires="a14">
          <p:sp>
            <p:nvSpPr>
              <p:cNvPr id="88070" name="Rectangle 3"/>
              <p:cNvSpPr>
                <a:spLocks noGrp="1" noChangeArrowheads="1"/>
              </p:cNvSpPr>
              <p:nvPr>
                <p:ph type="body" idx="1"/>
              </p:nvPr>
            </p:nvSpPr>
            <p:spPr>
              <a:xfrm>
                <a:off x="216724" y="1018489"/>
                <a:ext cx="8835242" cy="4135620"/>
              </a:xfrm>
              <a:extLst>
                <a:ext uri="{91240B29-F687-4F45-9708-019B960494DF}">
                  <a14:hiddenLine w="9525">
                    <a:solidFill>
                      <a:srgbClr val="000000"/>
                    </a:solidFill>
                    <a:round/>
                    <a:headEnd/>
                    <a:tailEnd/>
                  </a14:hiddenLine>
                </a:ext>
              </a:extLst>
            </p:spPr>
            <p:txBody>
              <a:bodyPr wrap="square" lIns="90000" tIns="46800" rIns="90000" bIns="46800">
                <a:spAutoFit/>
              </a:bodyPr>
              <a:lstStyle/>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Goal: a ‘mode’ for (</a:t>
                </a:r>
                <a:r>
                  <a:rPr lang="en-GB" altLang="en-US" err="1"/>
                  <a:t>unkeyed</a:t>
                </a:r>
                <a:r>
                  <a:rPr lang="en-GB" altLang="en-US"/>
                  <a:t>) hash function + key</a:t>
                </a:r>
              </a:p>
              <a:p>
                <a:pPr marL="668338" lvl="1"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MD-constructed hash function </a:t>
                </a:r>
                <a14:m>
                  <m:oMath xmlns:m="http://schemas.openxmlformats.org/officeDocument/2006/math">
                    <m:r>
                      <a:rPr lang="en-GB" altLang="en-US" i="1" dirty="0" smtClean="0">
                        <a:latin typeface="Cambria Math" panose="02040503050406030204" pitchFamily="18" charset="0"/>
                      </a:rPr>
                      <m:t>h</m:t>
                    </m:r>
                  </m:oMath>
                </a14:m>
                <a:endParaRPr lang="en-GB" altLang="en-US"/>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HMAC uses only the </a:t>
                </a:r>
                <a:r>
                  <a:rPr lang="en-GB" altLang="en-US" err="1"/>
                  <a:t>unkeyed</a:t>
                </a:r>
                <a:r>
                  <a:rPr lang="en-GB" altLang="en-US"/>
                  <a:t> hash function </a:t>
                </a:r>
                <a14:m>
                  <m:oMath xmlns:m="http://schemas.openxmlformats.org/officeDocument/2006/math">
                    <m:r>
                      <a:rPr lang="en-GB" altLang="en-US" i="1" dirty="0">
                        <a:latin typeface="Cambria Math" panose="02040503050406030204" pitchFamily="18" charset="0"/>
                      </a:rPr>
                      <m:t>h</m:t>
                    </m:r>
                  </m:oMath>
                </a14:m>
                <a:r>
                  <a:rPr lang="en-GB" altLang="en-US"/>
                  <a:t>:</a:t>
                </a:r>
              </a:p>
              <a:p>
                <a:pPr marL="341313" indent="-341313" algn="ctr" defTabSz="449263" eaLnBrk="1" hangingPunct="1">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err="1">
                    <a:latin typeface="Times New Roman" pitchFamily="18" charset="0"/>
                    <a:cs typeface="Times New Roman" pitchFamily="18" charset="0"/>
                  </a:rPr>
                  <a:t>HMAC</a:t>
                </a:r>
                <a:r>
                  <a:rPr lang="en-GB" altLang="en-US" b="1" i="1" baseline="-30000" err="1">
                    <a:latin typeface="Times New Roman" pitchFamily="18" charset="0"/>
                    <a:cs typeface="Times New Roman" pitchFamily="18" charset="0"/>
                  </a:rPr>
                  <a:t>k</a:t>
                </a:r>
                <a:r>
                  <a:rPr lang="en-GB" altLang="en-US" i="1">
                    <a:latin typeface="Times New Roman" pitchFamily="18" charset="0"/>
                    <a:cs typeface="Times New Roman" pitchFamily="18" charset="0"/>
                  </a:rPr>
                  <a:t>(x)=h(k</a:t>
                </a:r>
                <a:r>
                  <a:rPr lang="en-GB" altLang="en-US" i="1">
                    <a:latin typeface="Symbol" pitchFamily="18" charset="2"/>
                    <a:cs typeface="Times New Roman" pitchFamily="18" charset="0"/>
                  </a:rPr>
                  <a:t></a:t>
                </a:r>
                <a:r>
                  <a:rPr lang="en-GB" altLang="en-US" i="1">
                    <a:latin typeface="Times New Roman" pitchFamily="18" charset="0"/>
                    <a:cs typeface="Times New Roman" pitchFamily="18" charset="0"/>
                  </a:rPr>
                  <a:t> </a:t>
                </a:r>
                <a:r>
                  <a:rPr lang="en-GB" altLang="en-US" i="1" err="1">
                    <a:latin typeface="Times New Roman" pitchFamily="18" charset="0"/>
                    <a:cs typeface="Times New Roman" pitchFamily="18" charset="0"/>
                  </a:rPr>
                  <a:t>opad</a:t>
                </a:r>
                <a:r>
                  <a:rPr lang="en-GB" altLang="en-US" i="1">
                    <a:latin typeface="Times New Roman" pitchFamily="18" charset="0"/>
                    <a:cs typeface="Times New Roman" pitchFamily="18" charset="0"/>
                  </a:rPr>
                  <a:t> || h(k </a:t>
                </a:r>
                <a:r>
                  <a:rPr lang="en-GB" altLang="en-US" i="1">
                    <a:latin typeface="Symbol" pitchFamily="18" charset="2"/>
                    <a:cs typeface="Times New Roman" pitchFamily="18" charset="0"/>
                  </a:rPr>
                  <a:t></a:t>
                </a:r>
                <a:r>
                  <a:rPr lang="en-GB" altLang="en-US" i="1">
                    <a:latin typeface="Times New Roman" pitchFamily="18" charset="0"/>
                    <a:cs typeface="Times New Roman" pitchFamily="18" charset="0"/>
                  </a:rPr>
                  <a:t> </a:t>
                </a:r>
                <a:r>
                  <a:rPr lang="en-GB" altLang="en-US" i="1" err="1">
                    <a:latin typeface="Times New Roman" pitchFamily="18" charset="0"/>
                    <a:cs typeface="Times New Roman" pitchFamily="18" charset="0"/>
                  </a:rPr>
                  <a:t>ipad</a:t>
                </a:r>
                <a:r>
                  <a:rPr lang="en-GB" altLang="en-US" i="1">
                    <a:latin typeface="Times New Roman" pitchFamily="18" charset="0"/>
                    <a:cs typeface="Times New Roman" pitchFamily="18" charset="0"/>
                  </a:rPr>
                  <a:t> || x))</a:t>
                </a:r>
              </a:p>
              <a:p>
                <a:pPr marL="741363" lvl="1" indent="-2841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err="1">
                    <a:latin typeface="Times New Roman" pitchFamily="18" charset="0"/>
                    <a:cs typeface="Times New Roman" pitchFamily="18" charset="0"/>
                  </a:rPr>
                  <a:t>Opad</a:t>
                </a:r>
                <a:r>
                  <a:rPr lang="en-GB" altLang="en-US" i="1">
                    <a:latin typeface="Times New Roman" pitchFamily="18" charset="0"/>
                    <a:cs typeface="Times New Roman" pitchFamily="18" charset="0"/>
                  </a:rPr>
                  <a:t>, </a:t>
                </a:r>
                <a:r>
                  <a:rPr lang="en-GB" altLang="en-US" i="1" err="1">
                    <a:latin typeface="Times New Roman" pitchFamily="18" charset="0"/>
                    <a:cs typeface="Times New Roman" pitchFamily="18" charset="0"/>
                  </a:rPr>
                  <a:t>ipad</a:t>
                </a:r>
                <a:r>
                  <a:rPr lang="en-GB" altLang="en-US" i="1">
                    <a:latin typeface="Times New Roman" pitchFamily="18" charset="0"/>
                    <a:cs typeface="Times New Roman" pitchFamily="18" charset="0"/>
                  </a:rPr>
                  <a:t>: </a:t>
                </a:r>
                <a:r>
                  <a:rPr lang="en-GB" altLang="en-US"/>
                  <a:t>fixed sequences (of 36x, 5Cx resp.), for max hamming distance btw </a:t>
                </a:r>
                <a:r>
                  <a:rPr lang="en-GB" altLang="en-US" i="1">
                    <a:latin typeface="Times New Roman" pitchFamily="18" charset="0"/>
                    <a:cs typeface="Times New Roman" pitchFamily="18" charset="0"/>
                  </a:rPr>
                  <a:t>k </a:t>
                </a:r>
                <a:r>
                  <a:rPr lang="en-GB" altLang="en-US" sz="3100" i="1">
                    <a:latin typeface="Symbol" pitchFamily="18" charset="2"/>
                    <a:cs typeface="Times New Roman" pitchFamily="18" charset="0"/>
                  </a:rPr>
                  <a:t></a:t>
                </a:r>
                <a:r>
                  <a:rPr lang="en-GB" altLang="en-US" i="1">
                    <a:latin typeface="Times New Roman" pitchFamily="18" charset="0"/>
                    <a:cs typeface="Times New Roman" pitchFamily="18" charset="0"/>
                  </a:rPr>
                  <a:t> </a:t>
                </a:r>
                <a:r>
                  <a:rPr lang="en-GB" altLang="en-US" i="1" err="1">
                    <a:latin typeface="Times New Roman" pitchFamily="18" charset="0"/>
                    <a:cs typeface="Times New Roman" pitchFamily="18" charset="0"/>
                  </a:rPr>
                  <a:t>opad</a:t>
                </a:r>
                <a:r>
                  <a:rPr lang="en-GB" altLang="en-US" i="1">
                    <a:latin typeface="Times New Roman" pitchFamily="18" charset="0"/>
                    <a:cs typeface="Times New Roman" pitchFamily="18" charset="0"/>
                  </a:rPr>
                  <a:t> </a:t>
                </a:r>
                <a:r>
                  <a:rPr lang="en-GB" altLang="en-US"/>
                  <a:t>and </a:t>
                </a:r>
                <a:r>
                  <a:rPr lang="en-GB" altLang="en-US" i="1"/>
                  <a:t>k </a:t>
                </a:r>
                <a:r>
                  <a:rPr lang="en-GB" altLang="en-US" sz="3100" i="1">
                    <a:latin typeface="Symbol" pitchFamily="18" charset="2"/>
                    <a:cs typeface="Times New Roman" pitchFamily="18" charset="0"/>
                  </a:rPr>
                  <a:t></a:t>
                </a:r>
                <a:r>
                  <a:rPr lang="en-GB" altLang="en-US" i="1">
                    <a:latin typeface="Times New Roman" pitchFamily="18" charset="0"/>
                    <a:cs typeface="Times New Roman" pitchFamily="18" charset="0"/>
                  </a:rPr>
                  <a:t> </a:t>
                </a:r>
                <a:r>
                  <a:rPr lang="en-GB" altLang="en-US" i="1" err="1">
                    <a:latin typeface="Times New Roman" pitchFamily="18" charset="0"/>
                    <a:cs typeface="Times New Roman" pitchFamily="18" charset="0"/>
                  </a:rPr>
                  <a:t>ipad</a:t>
                </a:r>
                <a:r>
                  <a:rPr lang="en-GB" altLang="en-US" i="1">
                    <a:latin typeface="Times New Roman" pitchFamily="18" charset="0"/>
                    <a:cs typeface="Times New Roman" pitchFamily="18" charset="0"/>
                  </a:rPr>
                  <a:t>.</a:t>
                </a:r>
                <a:r>
                  <a:rPr lang="en-GB" altLang="en-US"/>
                  <a:t> </a:t>
                </a:r>
              </a:p>
              <a:p>
                <a:pPr marL="341313"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Widely deployed – for MAC, PRF and KDF</a:t>
                </a:r>
              </a:p>
              <a:p>
                <a:pPr marL="668338" lvl="1" indent="-34131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KDF – Key Derivation Function </a:t>
                </a:r>
              </a:p>
            </p:txBody>
          </p:sp>
        </mc:Choice>
        <mc:Fallback xmlns="">
          <p:sp>
            <p:nvSpPr>
              <p:cNvPr id="88070" name="Rectangle 3"/>
              <p:cNvSpPr>
                <a:spLocks noGrp="1" noRot="1" noChangeAspect="1" noMove="1" noResize="1" noEditPoints="1" noAdjustHandles="1" noChangeArrowheads="1" noChangeShapeType="1" noTextEdit="1"/>
              </p:cNvSpPr>
              <p:nvPr>
                <p:ph type="body" idx="1"/>
              </p:nvPr>
            </p:nvSpPr>
            <p:spPr>
              <a:xfrm>
                <a:off x="216724" y="1018489"/>
                <a:ext cx="8835242" cy="4135620"/>
              </a:xfrm>
              <a:blipFill>
                <a:blip r:embed="rId3"/>
                <a:stretch>
                  <a:fillRect l="-621" t="-1917" r="-345" b="-2802"/>
                </a:stretch>
              </a:blipFill>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583046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p:txBody>
          <a:bodyPr/>
          <a:lstStyle/>
          <a:p>
            <a:r>
              <a:rPr lang="en-GB" altLang="en-US"/>
              <a:t>HMAC, NMAC: Usage, Properties</a:t>
            </a:r>
          </a:p>
        </p:txBody>
      </p:sp>
      <p:sp>
        <p:nvSpPr>
          <p:cNvPr id="88070" name="Rectangle 3"/>
          <p:cNvSpPr>
            <a:spLocks noGrp="1" noChangeArrowheads="1"/>
          </p:cNvSpPr>
          <p:nvPr>
            <p:ph type="body" idx="1"/>
          </p:nvPr>
        </p:nvSpPr>
        <p:spPr>
          <a:xfrm>
            <a:off x="423069" y="938212"/>
            <a:ext cx="8539956" cy="4981575"/>
          </a:xfrm>
        </p:spPr>
        <p:txBody>
          <a:bodyPr/>
          <a:lstStyle/>
          <a:p>
            <a:r>
              <a:rPr lang="en-GB" altLang="en-US" sz="2800"/>
              <a:t>Often faster than block-cipher MAC </a:t>
            </a:r>
          </a:p>
          <a:p>
            <a:r>
              <a:rPr lang="en-GB" altLang="en-US" sz="2800"/>
              <a:t>Usage:</a:t>
            </a:r>
          </a:p>
          <a:p>
            <a:pPr lvl="1"/>
            <a:r>
              <a:rPr lang="en-GB" altLang="en-US" sz="2400"/>
              <a:t>With secret key: as MAC or PRF</a:t>
            </a:r>
          </a:p>
          <a:p>
            <a:pPr lvl="1"/>
            <a:r>
              <a:rPr lang="en-GB" altLang="en-US" sz="2400"/>
              <a:t>With public key (‘salt’ or ‘nonce’, HMACs(x)), incl.: </a:t>
            </a:r>
          </a:p>
          <a:p>
            <a:pPr lvl="2"/>
            <a:r>
              <a:rPr lang="en-GB" altLang="en-US" sz="2000"/>
              <a:t>Key derivation function (HKDF) – extract randomness</a:t>
            </a:r>
          </a:p>
          <a:p>
            <a:pPr lvl="2"/>
            <a:r>
              <a:rPr lang="en-GB" altLang="en-US" sz="2000"/>
              <a:t>Integrity (hash-then-sign, files) – as keyed hash</a:t>
            </a:r>
          </a:p>
          <a:p>
            <a:r>
              <a:rPr lang="en-GB" altLang="en-US" sz="2800"/>
              <a:t>Some proven properties (reductions):</a:t>
            </a:r>
          </a:p>
          <a:p>
            <a:pPr lvl="1"/>
            <a:r>
              <a:rPr lang="en-GB" altLang="en-US" sz="2400"/>
              <a:t>CRHF if underlying hash (or compression) is CRHF</a:t>
            </a:r>
          </a:p>
          <a:p>
            <a:pPr lvl="1"/>
            <a:r>
              <a:rPr lang="en-GB" altLang="en-US" sz="2400"/>
              <a:t>Secure VIL-PRF if compression function is FIL-PRF</a:t>
            </a:r>
          </a:p>
          <a:p>
            <a:pPr lvl="1"/>
            <a:r>
              <a:rPr lang="en-GB" altLang="en-US" sz="2400"/>
              <a:t>Secure key-derivation (randomness extraction)</a:t>
            </a:r>
          </a:p>
          <a:p>
            <a:pPr lvl="2"/>
            <a:r>
              <a:rPr lang="en-GB" altLang="en-US" sz="2000"/>
              <a:t>Easy: assuming hash is m-bits randomness-extracting </a:t>
            </a:r>
          </a:p>
          <a:p>
            <a:pPr lvl="2"/>
            <a:r>
              <a:rPr lang="en-GB" altLang="en-US" sz="2000"/>
              <a:t>Also under (some) weaker assumptions</a:t>
            </a:r>
          </a:p>
        </p:txBody>
      </p:sp>
      <p:sp>
        <p:nvSpPr>
          <p:cNvPr id="4" name="Date Placeholder 3"/>
          <p:cNvSpPr>
            <a:spLocks noGrp="1"/>
          </p:cNvSpPr>
          <p:nvPr>
            <p:ph type="dt" sz="quarter" idx="10"/>
          </p:nvPr>
        </p:nvSpPr>
        <p:spPr/>
        <p:txBody>
          <a:bodyPr/>
          <a:lstStyle/>
          <a:p>
            <a:fld id="{F2D2D1B4-A798-4CC6-8298-82F202D65D49}" type="datetime1">
              <a:rPr lang="en-US"/>
              <a:pPr/>
              <a:t>2/11/2020</a:t>
            </a:fld>
            <a:endParaRPr lang="en-US" altLang="en-US"/>
          </a:p>
        </p:txBody>
      </p:sp>
      <p:sp>
        <p:nvSpPr>
          <p:cNvPr id="6" name="Slide Number Placeholder 5"/>
          <p:cNvSpPr>
            <a:spLocks noGrp="1"/>
          </p:cNvSpPr>
          <p:nvPr>
            <p:ph type="sldNum" sz="quarter" idx="12"/>
          </p:nvPr>
        </p:nvSpPr>
        <p:spPr/>
        <p:txBody>
          <a:bodyPr/>
          <a:lstStyle/>
          <a:p>
            <a:fld id="{9D19CC8B-3160-4B16-AB31-0F50EC77D3BF}" type="slidenum">
              <a:rPr lang="he-IL" altLang="en-US"/>
              <a:pPr/>
              <a:t>71</a:t>
            </a:fld>
            <a:endParaRPr lang="en-US" altLang="en-US"/>
          </a:p>
        </p:txBody>
      </p:sp>
      <p:sp>
        <p:nvSpPr>
          <p:cNvPr id="5" name="Footer Placeholder 4"/>
          <p:cNvSpPr>
            <a:spLocks noGrp="1"/>
          </p:cNvSpPr>
          <p:nvPr>
            <p:ph type="ftr" sz="quarter" idx="4294967295"/>
          </p:nvPr>
        </p:nvSpPr>
        <p:spPr>
          <a:xfrm>
            <a:off x="0" y="6248400"/>
            <a:ext cx="2895600" cy="457200"/>
          </a:xfrm>
        </p:spPr>
        <p:txBody>
          <a:bodyPr/>
          <a:lstStyle/>
          <a:p>
            <a:pPr>
              <a:defRPr/>
            </a:pPr>
            <a:r>
              <a:rPr lang="he-IL" altLang="en-US"/>
              <a:t>http://AmirHerzberg.com</a:t>
            </a:r>
            <a:endParaRPr lang="en-US" altLang="en-US"/>
          </a:p>
        </p:txBody>
      </p:sp>
    </p:spTree>
    <p:extLst>
      <p:ext uri="{BB962C8B-B14F-4D97-AF65-F5344CB8AC3E}">
        <p14:creationId xmlns:p14="http://schemas.microsoft.com/office/powerpoint/2010/main" val="5128146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72</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252694" y="977648"/>
                <a:ext cx="8703058" cy="47557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FF"/>
                    </a:solidFill>
                  </a:rPr>
                  <a:t>One-way function / preimage resistance: </a:t>
                </a:r>
                <a:r>
                  <a:rPr lang="en-GB" altLang="en-US" sz="2400"/>
                  <a:t>given </a:t>
                </a:r>
                <a:r>
                  <a:rPr lang="en-GB" altLang="en-US" sz="2400" i="1">
                    <a:solidFill>
                      <a:srgbClr val="006633"/>
                    </a:solidFill>
                    <a:latin typeface="Times New Roman" pitchFamily="18" charset="0"/>
                    <a:cs typeface="Times New Roman" pitchFamily="18" charset="0"/>
                  </a:rPr>
                  <a:t>h(x)</a:t>
                </a:r>
                <a:r>
                  <a:rPr lang="en-GB" altLang="en-US" sz="2400" i="1"/>
                  <a:t> </a:t>
                </a:r>
                <a:r>
                  <a:rPr lang="en-GB" altLang="en-US" sz="2400"/>
                  <a:t>for random </a:t>
                </a:r>
                <a:r>
                  <a:rPr lang="en-GB" altLang="en-US" sz="2400" i="1">
                    <a:solidFill>
                      <a:srgbClr val="006633"/>
                    </a:solidFill>
                    <a:latin typeface="Times New Roman" pitchFamily="18" charset="0"/>
                    <a:cs typeface="Times New Roman" pitchFamily="18" charset="0"/>
                  </a:rPr>
                  <a:t>x</a:t>
                </a:r>
                <a:r>
                  <a:rPr lang="en-GB" altLang="en-US" sz="2400">
                    <a:solidFill>
                      <a:srgbClr val="006633"/>
                    </a:solidFill>
                    <a:latin typeface="Times New Roman" pitchFamily="18" charset="0"/>
                    <a:cs typeface="Times New Roman" pitchFamily="18" charset="0"/>
                  </a:rPr>
                  <a:t>,</a:t>
                </a:r>
                <a:r>
                  <a:rPr lang="en-GB" altLang="en-US" sz="2400"/>
                  <a:t> it is hard to find </a:t>
                </a:r>
                <a:r>
                  <a:rPr lang="en-GB" altLang="en-US" sz="2400" i="1">
                    <a:solidFill>
                      <a:srgbClr val="006633"/>
                    </a:solidFill>
                    <a:latin typeface="Times New Roman" pitchFamily="18" charset="0"/>
                    <a:cs typeface="Times New Roman" pitchFamily="18" charset="0"/>
                  </a:rPr>
                  <a:t>x</a:t>
                </a:r>
                <a:r>
                  <a:rPr lang="en-GB" altLang="en-US" sz="2400"/>
                  <a:t>, or any </a:t>
                </a:r>
                <a:r>
                  <a:rPr lang="en-GB" altLang="en-US" sz="2400" i="1">
                    <a:solidFill>
                      <a:srgbClr val="006633"/>
                    </a:solidFill>
                    <a:latin typeface="Times New Roman" pitchFamily="18" charset="0"/>
                    <a:cs typeface="Times New Roman" pitchFamily="18" charset="0"/>
                  </a:rPr>
                  <a:t>x' </a:t>
                </a:r>
                <a:r>
                  <a:rPr lang="en-GB" altLang="en-US" sz="2400" err="1"/>
                  <a:t>s.t.</a:t>
                </a:r>
                <a:r>
                  <a:rPr lang="en-GB" altLang="en-US" sz="2400" i="1"/>
                  <a:t> </a:t>
                </a:r>
                <a:r>
                  <a:rPr lang="en-GB" altLang="en-US" sz="2400" i="1">
                    <a:solidFill>
                      <a:srgbClr val="006633"/>
                    </a:solidFill>
                    <a:latin typeface="Times New Roman" pitchFamily="18" charset="0"/>
                    <a:cs typeface="Times New Roman" pitchFamily="18" charset="0"/>
                  </a:rPr>
                  <a:t>h(x')=h(x)</a:t>
                </a:r>
                <a:br>
                  <a:rPr lang="en-GB" altLang="en-US" sz="2400" i="1">
                    <a:solidFill>
                      <a:srgbClr val="006633"/>
                    </a:solidFill>
                    <a:latin typeface="Times New Roman" pitchFamily="18" charset="0"/>
                    <a:cs typeface="Times New Roman" pitchFamily="18" charset="0"/>
                  </a:rPr>
                </a:br>
                <a:endParaRPr lang="en-GB" altLang="en-US" sz="2400" kern="0">
                  <a:solidFill>
                    <a:srgbClr val="0000FF"/>
                  </a:solidFill>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solidFill>
                      <a:srgbClr val="FF00FF"/>
                    </a:solidFill>
                  </a:rPr>
                  <a:t>Proof-of-Work (</a:t>
                </a:r>
                <a:r>
                  <a:rPr lang="en-US" altLang="en-US" sz="2400" err="1">
                    <a:solidFill>
                      <a:srgbClr val="FF00FF"/>
                    </a:solidFill>
                  </a:rPr>
                  <a:t>PoW</a:t>
                </a:r>
                <a:r>
                  <a:rPr lang="en-US" altLang="en-US" sz="2400">
                    <a:solidFill>
                      <a:srgbClr val="FF00FF"/>
                    </a:solidFill>
                  </a:rPr>
                  <a:t>): given ‘target set’ </a:t>
                </a:r>
                <a14:m>
                  <m:oMath xmlns:m="http://schemas.openxmlformats.org/officeDocument/2006/math">
                    <m:r>
                      <a:rPr lang="en-US" altLang="en-US" sz="2400" i="1" dirty="0">
                        <a:latin typeface="Cambria Math" panose="02040503050406030204" pitchFamily="18" charset="0"/>
                        <a:sym typeface="Wingdings" panose="05000000000000000000" pitchFamily="2" charset="2"/>
                      </a:rPr>
                      <m:t>𝑌</m:t>
                    </m:r>
                  </m:oMath>
                </a14:m>
                <a:r>
                  <a:rPr lang="en-US" altLang="en-US" sz="2400">
                    <a:sym typeface="Wingdings" panose="05000000000000000000" pitchFamily="2" charset="2"/>
                  </a:rPr>
                  <a:t> of size </a:t>
                </a:r>
                <a14:m>
                  <m:oMath xmlns:m="http://schemas.openxmlformats.org/officeDocument/2006/math">
                    <m:sSup>
                      <m:sSupPr>
                        <m:ctrlPr>
                          <a:rPr lang="en-US" altLang="en-US" sz="2400" i="1">
                            <a:latin typeface="Cambria Math" panose="02040503050406030204" pitchFamily="18" charset="0"/>
                          </a:rPr>
                        </m:ctrlPr>
                      </m:sSupPr>
                      <m:e>
                        <m:r>
                          <a:rPr lang="en-US" altLang="en-US" sz="2400" i="1" smtClean="0">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rPr>
                          <m:t>2</m:t>
                        </m:r>
                      </m:e>
                      <m:sup>
                        <m:r>
                          <a:rPr lang="en-US" altLang="en-US" sz="2400" b="0" i="1" smtClean="0">
                            <a:latin typeface="Cambria Math" panose="02040503050406030204" pitchFamily="18" charset="0"/>
                          </a:rPr>
                          <m:t>𝑛</m:t>
                        </m:r>
                        <m:r>
                          <a:rPr lang="en-US" altLang="en-US" sz="2400" b="0" i="1" smtClean="0">
                            <a:latin typeface="Cambria Math" panose="02040503050406030204" pitchFamily="18" charset="0"/>
                          </a:rPr>
                          <m:t>−</m:t>
                        </m:r>
                        <m:r>
                          <a:rPr lang="en-US" altLang="en-US" sz="2400" i="1">
                            <a:latin typeface="Cambria Math" panose="02040503050406030204" pitchFamily="18" charset="0"/>
                          </a:rPr>
                          <m:t>𝑚</m:t>
                        </m:r>
                      </m:sup>
                    </m:sSup>
                  </m:oMath>
                </a14:m>
                <a:r>
                  <a:rPr lang="en-US" altLang="en-US" sz="2400" b="1">
                    <a:sym typeface="Wingdings" panose="05000000000000000000" pitchFamily="2" charset="2"/>
                  </a:rPr>
                  <a:t>,</a:t>
                </a:r>
                <a:r>
                  <a:rPr lang="en-US" altLang="en-US" sz="2400" b="1">
                    <a:solidFill>
                      <a:srgbClr val="FF00FF"/>
                    </a:solidFill>
                    <a:sym typeface="Wingdings" panose="05000000000000000000" pitchFamily="2" charset="2"/>
                  </a:rPr>
                  <a:t> </a:t>
                </a:r>
                <a:r>
                  <a:rPr lang="en-US" altLang="en-US" sz="2400">
                    <a:solidFill>
                      <a:srgbClr val="FF00FF"/>
                    </a:solidFill>
                    <a:sym typeface="Wingdings" panose="05000000000000000000" pitchFamily="2" charset="2"/>
                  </a:rPr>
                  <a:t>it takes </a:t>
                </a:r>
                <a:r>
                  <a:rPr lang="en-US" altLang="en-US" sz="2400">
                    <a:solidFill>
                      <a:srgbClr val="FF00FF"/>
                    </a:solidFill>
                  </a:rPr>
                  <a:t>about</a:t>
                </a:r>
                <a:r>
                  <a:rPr lang="en-US" altLang="en-US" sz="2400">
                    <a:solidFill>
                      <a:srgbClr val="0000FF"/>
                    </a:solidFill>
                  </a:rPr>
                  <a:t> </a:t>
                </a:r>
                <a14:m>
                  <m:oMath xmlns:m="http://schemas.openxmlformats.org/officeDocument/2006/math">
                    <m:sSup>
                      <m:sSupPr>
                        <m:ctrlPr>
                          <a:rPr lang="en-US" altLang="en-US" sz="2400" i="1">
                            <a:latin typeface="Cambria Math" panose="02040503050406030204" pitchFamily="18" charset="0"/>
                          </a:rPr>
                        </m:ctrlPr>
                      </m:sSupPr>
                      <m:e>
                        <m:r>
                          <a:rPr lang="en-US" altLang="en-US" sz="2400" i="1">
                            <a:latin typeface="Cambria Math" panose="02040503050406030204" pitchFamily="18" charset="0"/>
                          </a:rPr>
                          <m:t>2</m:t>
                        </m:r>
                      </m:e>
                      <m:sup>
                        <m:r>
                          <a:rPr lang="en-US" altLang="en-US" sz="2400" i="1">
                            <a:latin typeface="Cambria Math" panose="02040503050406030204" pitchFamily="18" charset="0"/>
                          </a:rPr>
                          <m:t>𝑚</m:t>
                        </m:r>
                      </m:sup>
                    </m:sSup>
                  </m:oMath>
                </a14:m>
                <a:r>
                  <a:rPr lang="en-US" altLang="en-US" sz="2400"/>
                  <a:t> hash computations to find </a:t>
                </a:r>
                <a14:m>
                  <m:oMath xmlns:m="http://schemas.openxmlformats.org/officeDocument/2006/math">
                    <m:r>
                      <a:rPr lang="en-US" altLang="en-US" sz="2400" i="1" dirty="0">
                        <a:latin typeface="Cambria Math" panose="02040503050406030204" pitchFamily="18" charset="0"/>
                      </a:rPr>
                      <m:t>𝑥</m:t>
                    </m:r>
                  </m:oMath>
                </a14:m>
                <a:r>
                  <a:rPr lang="en-US" altLang="en-US" sz="2400"/>
                  <a:t> </a:t>
                </a:r>
                <a:r>
                  <a:rPr lang="en-US" altLang="en-US" sz="2400" err="1"/>
                  <a:t>s.t.</a:t>
                </a:r>
                <a:r>
                  <a:rPr lang="en-US" altLang="en-US" sz="2400"/>
                  <a:t> </a:t>
                </a:r>
                <a14:m>
                  <m:oMath xmlns:m="http://schemas.openxmlformats.org/officeDocument/2006/math">
                    <m:r>
                      <a:rPr lang="en-US" altLang="en-US" sz="2400" i="1" dirty="0">
                        <a:latin typeface="Cambria Math" panose="02040503050406030204" pitchFamily="18" charset="0"/>
                      </a:rPr>
                      <m:t>h</m:t>
                    </m:r>
                    <m:d>
                      <m:dPr>
                        <m:ctrlPr>
                          <a:rPr lang="en-US" altLang="en-US" sz="2400" i="1" dirty="0">
                            <a:latin typeface="Cambria Math" panose="02040503050406030204" pitchFamily="18" charset="0"/>
                          </a:rPr>
                        </m:ctrlPr>
                      </m:dPr>
                      <m:e>
                        <m:r>
                          <a:rPr lang="en-US" altLang="en-US" sz="2400" i="1" dirty="0">
                            <a:latin typeface="Cambria Math" panose="02040503050406030204" pitchFamily="18" charset="0"/>
                          </a:rPr>
                          <m:t>𝑥</m:t>
                        </m:r>
                      </m:e>
                    </m:d>
                    <m:r>
                      <a:rPr lang="en-US" altLang="en-US" sz="2400" i="1" dirty="0">
                        <a:latin typeface="Cambria Math" panose="02040503050406030204" pitchFamily="18" charset="0"/>
                      </a:rPr>
                      <m:t>∈</m:t>
                    </m:r>
                    <m:r>
                      <a:rPr lang="en-US" altLang="en-US" sz="2400" i="1" dirty="0">
                        <a:latin typeface="Cambria Math" panose="02040503050406030204" pitchFamily="18" charset="0"/>
                        <a:ea typeface="Cambria Math" panose="02040503050406030204" pitchFamily="18" charset="0"/>
                      </a:rPr>
                      <m:t>𝑌</m:t>
                    </m:r>
                  </m:oMath>
                </a14:m>
                <a:br>
                  <a:rPr lang="en-US" altLang="en-US" sz="2400" kern="0">
                    <a:solidFill>
                      <a:srgbClr val="0000FF"/>
                    </a:solidFill>
                  </a:rPr>
                </a:br>
                <a:endParaRPr lang="en-US" altLang="en-US" sz="2400" kern="0">
                  <a:solidFill>
                    <a:srgbClr val="0000FF"/>
                  </a:solidFill>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Collision-Resistance (CR): </a:t>
                </a:r>
                <a:r>
                  <a:rPr lang="en-GB" altLang="en-US" sz="2400" kern="0"/>
                  <a:t>hard to find collision,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d>
                      <m:dPr>
                        <m:ctrlPr>
                          <a:rPr lang="en-US" altLang="en-US" sz="2400" i="1" kern="0" dirty="0">
                            <a:solidFill>
                              <a:srgbClr val="006633"/>
                            </a:solidFill>
                            <a:latin typeface="Cambria Math" panose="02040503050406030204" pitchFamily="18" charset="0"/>
                            <a:cs typeface="Times New Roman" pitchFamily="18" charset="0"/>
                          </a:rPr>
                        </m:ctrlPr>
                      </m:dPr>
                      <m:e>
                        <m:r>
                          <a:rPr lang="en-GB" altLang="en-US" sz="2400" i="1" kern="0" dirty="0">
                            <a:solidFill>
                              <a:srgbClr val="006633"/>
                            </a:solidFill>
                            <a:latin typeface="Cambria Math" panose="02040503050406030204" pitchFamily="18" charset="0"/>
                            <a:cs typeface="Times New Roman" pitchFamily="18" charset="0"/>
                          </a:rPr>
                          <m:t>𝑥</m:t>
                        </m:r>
                        <m:r>
                          <a:rPr lang="en-US" altLang="en-US" sz="2400" i="1" kern="0" dirty="0">
                            <a:solidFill>
                              <a:srgbClr val="006633"/>
                            </a:solidFill>
                            <a:latin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e>
                    </m:d>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br>
                  <a:rPr lang="en-US" altLang="en-US" sz="2400" i="1" kern="0">
                    <a:solidFill>
                      <a:srgbClr val="006633"/>
                    </a:solidFill>
                    <a:latin typeface="Times New Roman" pitchFamily="18" charset="0"/>
                    <a:cs typeface="Times New Roman" pitchFamily="18" charset="0"/>
                  </a:rPr>
                </a:br>
                <a:endParaRPr lang="en-US" altLang="en-US" sz="2400" i="1" kern="0">
                  <a:solidFill>
                    <a:srgbClr val="006633"/>
                  </a:solidFill>
                  <a:latin typeface="Times New Roman" pitchFamily="18" charset="0"/>
                  <a:cs typeface="Times New Roman" pitchFamily="18" charset="0"/>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solidFill>
                      <a:srgbClr val="FF00FF"/>
                    </a:solidFill>
                  </a:rPr>
                  <a:t>Randomness extraction: </a:t>
                </a:r>
                <a:r>
                  <a:rPr lang="en-US" altLang="en-US" sz="2400"/>
                  <a:t>if any</a:t>
                </a:r>
                <a14:m>
                  <m:oMath xmlns:m="http://schemas.openxmlformats.org/officeDocument/2006/math">
                    <m:r>
                      <a:rPr lang="en-US" sz="2400" b="0" i="0" dirty="0" smtClean="0">
                        <a:latin typeface="Cambria Math" panose="02040503050406030204" pitchFamily="18" charset="0"/>
                        <a:ea typeface="Cambria Math" panose="02040503050406030204" pitchFamily="18" charset="0"/>
                        <a:cs typeface="Arial" pitchFamily="34" charset="0"/>
                      </a:rPr>
                      <m:t> </m:t>
                    </m:r>
                    <m:r>
                      <a:rPr lang="en-US" sz="2400" i="1" dirty="0" smtClean="0">
                        <a:latin typeface="Cambria Math" panose="02040503050406030204" pitchFamily="18" charset="0"/>
                        <a:ea typeface="Cambria Math" panose="02040503050406030204" pitchFamily="18" charset="0"/>
                        <a:cs typeface="Arial" pitchFamily="34" charset="0"/>
                      </a:rPr>
                      <m:t>𝑚</m:t>
                    </m:r>
                  </m:oMath>
                </a14:m>
                <a:r>
                  <a:rPr lang="en-US" altLang="en-US" sz="2400"/>
                  <a:t> input bits are random </a:t>
                </a:r>
                <a:r>
                  <a:rPr lang="en-US" altLang="en-US" sz="2400">
                    <a:sym typeface="Wingdings" panose="05000000000000000000" pitchFamily="2" charset="2"/>
                  </a:rPr>
                  <a:t></a:t>
                </a:r>
                <a:r>
                  <a:rPr lang="en-US" altLang="en-US" sz="2400"/>
                  <a:t> entire output (all </a:t>
                </a:r>
                <a14:m>
                  <m:oMath xmlns:m="http://schemas.openxmlformats.org/officeDocument/2006/math">
                    <m:r>
                      <a:rPr lang="en-US" altLang="en-US" sz="2400" i="1" dirty="0">
                        <a:latin typeface="Cambria Math" panose="02040503050406030204" pitchFamily="18" charset="0"/>
                        <a:ea typeface="Cambria Math" panose="02040503050406030204" pitchFamily="18" charset="0"/>
                      </a:rPr>
                      <m:t>𝑛</m:t>
                    </m:r>
                  </m:oMath>
                </a14:m>
                <a:r>
                  <a:rPr lang="en-US" altLang="en-US" sz="2400"/>
                  <a:t> bits) is pseudorandom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252694" y="977648"/>
                <a:ext cx="8703058" cy="4755790"/>
              </a:xfrm>
              <a:prstGeom prst="rect">
                <a:avLst/>
              </a:prstGeom>
              <a:blipFill>
                <a:blip r:embed="rId3"/>
                <a:stretch>
                  <a:fillRect t="-640" r="-420" b="-14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5" y="244475"/>
            <a:ext cx="7772400" cy="79533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kern="0">
                <a:solidFill>
                  <a:srgbClr val="CC9900"/>
                </a:solidFill>
              </a:rPr>
              <a:t>Crypto hash functions: Goals</a:t>
            </a:r>
          </a:p>
        </p:txBody>
      </p:sp>
      <mc:AlternateContent xmlns:mc="http://schemas.openxmlformats.org/markup-compatibility/2006" xmlns:a14="http://schemas.microsoft.com/office/drawing/2010/main">
        <mc:Choice Requires="a14">
          <p:sp>
            <p:nvSpPr>
              <p:cNvPr id="8" name="Rounded Rectangle 7"/>
              <p:cNvSpPr/>
              <p:nvPr/>
            </p:nvSpPr>
            <p:spPr bwMode="auto">
              <a:xfrm>
                <a:off x="329877" y="5633056"/>
                <a:ext cx="8548692" cy="536763"/>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Arial" pitchFamily="34" charset="0"/>
                    <a:cs typeface="Arial" pitchFamily="34" charset="0"/>
                  </a:rPr>
                  <a:t>Why</a:t>
                </a:r>
                <a:r>
                  <a:rPr kumimoji="0" lang="en-US" sz="2800" b="0" i="0" u="none" strike="noStrike" cap="none" normalizeH="0">
                    <a:ln>
                      <a:noFill/>
                    </a:ln>
                    <a:solidFill>
                      <a:schemeClr val="tx1"/>
                    </a:solidFill>
                    <a:effectLst/>
                    <a:latin typeface="Arial" pitchFamily="34" charset="0"/>
                    <a:cs typeface="Arial" pitchFamily="34" charset="0"/>
                  </a:rPr>
                  <a:t> </a:t>
                </a:r>
                <a14:m>
                  <m:oMath xmlns:m="http://schemas.openxmlformats.org/officeDocument/2006/math">
                    <m:sSub>
                      <m:sSubPr>
                        <m:ctrlP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ctrlPr>
                      </m:sSubPr>
                      <m:e>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h</m:t>
                        </m:r>
                      </m:e>
                      <m:sub>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𝐿𝑆𝐷</m:t>
                        </m:r>
                      </m:sub>
                    </m:sSub>
                    <m:d>
                      <m:dPr>
                        <m:ctrlP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ctrlPr>
                      </m:dPr>
                      <m:e>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𝑥</m:t>
                        </m:r>
                      </m:e>
                    </m:d>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𝑥</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 </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𝑚𝑜𝑑</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 </m:t>
                    </m:r>
                    <m:r>
                      <a:rPr kumimoji="0" lang="en-US" sz="2800" b="0" i="1" u="none" strike="noStrike" cap="none" normalizeH="0" smtClean="0">
                        <a:ln>
                          <a:noFill/>
                        </a:ln>
                        <a:solidFill>
                          <a:schemeClr val="tx1"/>
                        </a:solidFill>
                        <a:effectLst/>
                        <a:latin typeface="Cambria Math" panose="02040503050406030204" pitchFamily="18" charset="0"/>
                        <a:cs typeface="Arial" pitchFamily="34" charset="0"/>
                      </a:rPr>
                      <m:t>10</m:t>
                    </m:r>
                  </m:oMath>
                </a14:m>
                <a:r>
                  <a:rPr kumimoji="0" lang="en-US" sz="2800" b="0" i="0" u="none" strike="noStrike" cap="none" normalizeH="0">
                    <a:ln>
                      <a:noFill/>
                    </a:ln>
                    <a:solidFill>
                      <a:schemeClr val="tx1"/>
                    </a:solidFill>
                    <a:effectLst/>
                    <a:latin typeface="Arial" pitchFamily="34" charset="0"/>
                    <a:cs typeface="Arial" pitchFamily="34" charset="0"/>
                  </a:rPr>
                  <a:t> fails to meet </a:t>
                </a:r>
                <a:r>
                  <a:rPr kumimoji="0" lang="en-US" sz="2800" b="0" i="0" u="sng" strike="noStrike" cap="none" normalizeH="0">
                    <a:ln>
                      <a:noFill/>
                    </a:ln>
                    <a:solidFill>
                      <a:schemeClr val="tx1"/>
                    </a:solidFill>
                    <a:effectLst/>
                    <a:latin typeface="Arial" pitchFamily="34" charset="0"/>
                    <a:cs typeface="Arial" pitchFamily="34" charset="0"/>
                  </a:rPr>
                  <a:t>each</a:t>
                </a:r>
                <a:r>
                  <a:rPr kumimoji="0" lang="en-US" sz="2800" b="0" i="0" u="none" strike="noStrike" cap="none" normalizeH="0">
                    <a:ln>
                      <a:noFill/>
                    </a:ln>
                    <a:solidFill>
                      <a:schemeClr val="tx1"/>
                    </a:solidFill>
                    <a:effectLst/>
                    <a:latin typeface="Arial" pitchFamily="34" charset="0"/>
                    <a:cs typeface="Arial" pitchFamily="34" charset="0"/>
                  </a:rPr>
                  <a:t> goal? </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8" name="Rounded Rectangle 7"/>
              <p:cNvSpPr>
                <a:spLocks noRot="1" noChangeAspect="1" noMove="1" noResize="1" noEditPoints="1" noAdjustHandles="1" noChangeArrowheads="1" noChangeShapeType="1" noTextEdit="1"/>
              </p:cNvSpPr>
              <p:nvPr/>
            </p:nvSpPr>
            <p:spPr bwMode="auto">
              <a:xfrm>
                <a:off x="329877" y="5633056"/>
                <a:ext cx="8548692" cy="536763"/>
              </a:xfrm>
              <a:prstGeom prst="roundRect">
                <a:avLst/>
              </a:prstGeom>
              <a:blipFill>
                <a:blip r:embed="rId4"/>
                <a:stretch>
                  <a:fillRect t="-8889" b="-288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p:cNvSpPr/>
              <p:nvPr/>
            </p:nvSpPr>
            <p:spPr bwMode="auto">
              <a:xfrm>
                <a:off x="457200" y="1772986"/>
                <a:ext cx="8548692" cy="53676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altLang="en-US" sz="2800"/>
                  <a:t>given </a:t>
                </a:r>
                <a:r>
                  <a:rPr lang="en-GB" altLang="en-US" sz="2800" i="1">
                    <a:solidFill>
                      <a:srgbClr val="006633"/>
                    </a:solidFill>
                    <a:latin typeface="Times New Roman" pitchFamily="18" charset="0"/>
                    <a:cs typeface="Times New Roman" pitchFamily="18" charset="0"/>
                  </a:rPr>
                  <a:t>y=h(x)</a:t>
                </a:r>
                <a:r>
                  <a:rPr lang="en-GB" altLang="en-US" sz="2800" i="1"/>
                  <a:t>, </a:t>
                </a:r>
                <a:r>
                  <a:rPr lang="en-GB" altLang="en-US" sz="2800"/>
                  <a:t>let </a:t>
                </a:r>
                <a:r>
                  <a:rPr lang="en-GB" altLang="en-US" sz="2800" i="1">
                    <a:solidFill>
                      <a:srgbClr val="006633"/>
                    </a:solidFill>
                    <a:latin typeface="Times New Roman" pitchFamily="18" charset="0"/>
                    <a:cs typeface="Times New Roman" pitchFamily="18" charset="0"/>
                  </a:rPr>
                  <a:t>x’=y=h(x)</a:t>
                </a:r>
                <a:r>
                  <a:rPr lang="en-GB" altLang="en-US" sz="2800" i="1"/>
                  <a:t> </a:t>
                </a:r>
                <a:r>
                  <a:rPr lang="en-GB" altLang="en-US" sz="2800"/>
                  <a:t>then </a:t>
                </a:r>
                <a14:m>
                  <m:oMath xmlns:m="http://schemas.openxmlformats.org/officeDocument/2006/math">
                    <m:sSub>
                      <m:sSubPr>
                        <m:ctrlPr>
                          <a:rPr lang="en-US" sz="2800" i="1">
                            <a:latin typeface="Cambria Math" panose="02040503050406030204" pitchFamily="18" charset="0"/>
                            <a:cs typeface="Arial" pitchFamily="34" charset="0"/>
                          </a:rPr>
                        </m:ctrlPr>
                      </m:sSubPr>
                      <m:e>
                        <m:r>
                          <a:rPr lang="en-US" sz="2800" i="1">
                            <a:latin typeface="Cambria Math" panose="02040503050406030204" pitchFamily="18" charset="0"/>
                            <a:cs typeface="Arial" pitchFamily="34" charset="0"/>
                          </a:rPr>
                          <m:t>h</m:t>
                        </m:r>
                      </m:e>
                      <m:sub>
                        <m:r>
                          <a:rPr lang="en-US" sz="2800" i="1">
                            <a:latin typeface="Cambria Math" panose="02040503050406030204" pitchFamily="18" charset="0"/>
                            <a:cs typeface="Arial" pitchFamily="34" charset="0"/>
                          </a:rPr>
                          <m:t>𝐿𝑆𝐷</m:t>
                        </m:r>
                      </m:sub>
                    </m:sSub>
                    <m:d>
                      <m:dPr>
                        <m:ctrlPr>
                          <a:rPr lang="en-US" sz="2800" i="1">
                            <a:latin typeface="Cambria Math" panose="02040503050406030204" pitchFamily="18" charset="0"/>
                            <a:cs typeface="Arial" pitchFamily="34" charset="0"/>
                          </a:rPr>
                        </m:ctrlPr>
                      </m:dPr>
                      <m:e>
                        <m:r>
                          <a:rPr lang="en-US" sz="2800" i="1">
                            <a:latin typeface="Cambria Math" panose="02040503050406030204" pitchFamily="18" charset="0"/>
                            <a:cs typeface="Arial" pitchFamily="34" charset="0"/>
                          </a:rPr>
                          <m:t>𝑥</m:t>
                        </m:r>
                        <m:r>
                          <a:rPr lang="en-US" sz="2800" b="0" i="1" smtClean="0">
                            <a:latin typeface="Cambria Math" panose="02040503050406030204" pitchFamily="18" charset="0"/>
                            <a:cs typeface="Arial" pitchFamily="34" charset="0"/>
                          </a:rPr>
                          <m:t>′</m:t>
                        </m:r>
                      </m:e>
                    </m:d>
                    <m:r>
                      <a:rPr lang="en-US" sz="2800" i="1">
                        <a:latin typeface="Cambria Math" panose="02040503050406030204" pitchFamily="18" charset="0"/>
                        <a:cs typeface="Arial" pitchFamily="34" charset="0"/>
                      </a:rPr>
                      <m:t>=</m:t>
                    </m:r>
                    <m:r>
                      <a:rPr lang="en-US" sz="2800" i="1">
                        <a:latin typeface="Cambria Math" panose="02040503050406030204" pitchFamily="18" charset="0"/>
                        <a:cs typeface="Arial" pitchFamily="34" charset="0"/>
                      </a:rPr>
                      <m:t>𝑥</m:t>
                    </m:r>
                    <m:r>
                      <a:rPr lang="en-US" sz="2800" i="1">
                        <a:latin typeface="Cambria Math" panose="02040503050406030204" pitchFamily="18" charset="0"/>
                        <a:cs typeface="Arial" pitchFamily="34" charset="0"/>
                      </a:rPr>
                      <m:t> </m:t>
                    </m:r>
                    <m:r>
                      <a:rPr lang="en-US" sz="2800" i="1">
                        <a:latin typeface="Cambria Math" panose="02040503050406030204" pitchFamily="18" charset="0"/>
                        <a:cs typeface="Arial" pitchFamily="34" charset="0"/>
                      </a:rPr>
                      <m:t>𝑚𝑜𝑑</m:t>
                    </m:r>
                    <m:r>
                      <a:rPr lang="en-US" sz="2800" i="1">
                        <a:latin typeface="Cambria Math" panose="02040503050406030204" pitchFamily="18" charset="0"/>
                        <a:cs typeface="Arial" pitchFamily="34" charset="0"/>
                      </a:rPr>
                      <m:t> </m:t>
                    </m:r>
                    <m:r>
                      <a:rPr lang="en-US" sz="2800" i="1">
                        <a:latin typeface="Cambria Math" panose="02040503050406030204" pitchFamily="18" charset="0"/>
                        <a:cs typeface="Arial" pitchFamily="34" charset="0"/>
                      </a:rPr>
                      <m:t>10</m:t>
                    </m:r>
                  </m:oMath>
                </a14:m>
                <a:r>
                  <a:rPr lang="en-US" sz="2800">
                    <a:latin typeface="Arial" pitchFamily="34" charset="0"/>
                    <a:cs typeface="Arial" pitchFamily="34" charset="0"/>
                  </a:rPr>
                  <a:t> </a:t>
                </a:r>
                <a:r>
                  <a:rPr lang="en-GB" altLang="en-US" sz="2800"/>
                  <a:t> </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1" name="Rounded Rectangle 10"/>
              <p:cNvSpPr>
                <a:spLocks noRot="1" noChangeAspect="1" noMove="1" noResize="1" noEditPoints="1" noAdjustHandles="1" noChangeArrowheads="1" noChangeShapeType="1" noTextEdit="1"/>
              </p:cNvSpPr>
              <p:nvPr/>
            </p:nvSpPr>
            <p:spPr bwMode="auto">
              <a:xfrm>
                <a:off x="457200" y="1772986"/>
                <a:ext cx="8548692" cy="536763"/>
              </a:xfrm>
              <a:prstGeom prst="roundRect">
                <a:avLst/>
              </a:prstGeom>
              <a:blipFill>
                <a:blip r:embed="rId5"/>
                <a:stretch>
                  <a:fillRect l="-142" t="-10000" b="-2777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1"/>
              <p:cNvSpPr/>
              <p:nvPr/>
            </p:nvSpPr>
            <p:spPr bwMode="auto">
              <a:xfrm>
                <a:off x="457200" y="3036971"/>
                <a:ext cx="8548692" cy="53676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en-US" sz="2800"/>
                  <a:t>Same – for any </a:t>
                </a:r>
                <a14:m>
                  <m:oMath xmlns:m="http://schemas.openxmlformats.org/officeDocument/2006/math">
                    <m:r>
                      <a:rPr lang="en-US" altLang="en-US" sz="2800" b="0" i="1" dirty="0" smtClean="0">
                        <a:latin typeface="Cambria Math" panose="02040503050406030204" pitchFamily="18" charset="0"/>
                      </a:rPr>
                      <m:t>𝑦</m:t>
                    </m:r>
                    <m:r>
                      <a:rPr lang="en-US" altLang="en-US" sz="2800" i="1" dirty="0">
                        <a:latin typeface="Cambria Math" panose="02040503050406030204" pitchFamily="18" charset="0"/>
                      </a:rPr>
                      <m:t>∈</m:t>
                    </m:r>
                    <m:r>
                      <a:rPr lang="en-US" altLang="en-US" sz="2800" i="1" dirty="0">
                        <a:latin typeface="Cambria Math" panose="02040503050406030204" pitchFamily="18" charset="0"/>
                        <a:ea typeface="Cambria Math" panose="02040503050406030204" pitchFamily="18" charset="0"/>
                      </a:rPr>
                      <m:t>𝑌</m:t>
                    </m:r>
                  </m:oMath>
                </a14:m>
                <a:endParaRPr kumimoji="0" lang="en-US" sz="2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2" name="Rounded Rectangle 11"/>
              <p:cNvSpPr>
                <a:spLocks noRot="1" noChangeAspect="1" noMove="1" noResize="1" noEditPoints="1" noAdjustHandles="1" noChangeArrowheads="1" noChangeShapeType="1" noTextEdit="1"/>
              </p:cNvSpPr>
              <p:nvPr/>
            </p:nvSpPr>
            <p:spPr bwMode="auto">
              <a:xfrm>
                <a:off x="457200" y="3036971"/>
                <a:ext cx="8548692" cy="536763"/>
              </a:xfrm>
              <a:prstGeom prst="roundRect">
                <a:avLst/>
              </a:prstGeom>
              <a:blipFill>
                <a:blip r:embed="rId6"/>
                <a:stretch>
                  <a:fillRect t="-8889" b="-288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3" name="Rounded Rectangle 12"/>
          <p:cNvSpPr/>
          <p:nvPr/>
        </p:nvSpPr>
        <p:spPr bwMode="auto">
          <a:xfrm>
            <a:off x="457200" y="4300956"/>
            <a:ext cx="8548692" cy="53676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en-US" sz="2800"/>
              <a:t>Not even weakly-CR; same example as for OWF</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4" name="Rounded Rectangle 13"/>
              <p:cNvSpPr/>
              <p:nvPr/>
            </p:nvSpPr>
            <p:spPr bwMode="auto">
              <a:xfrm>
                <a:off x="329877" y="5633056"/>
                <a:ext cx="8548692" cy="53676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t>Let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0</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1</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9</m:t>
                    </m:r>
                    <m:r>
                      <a:rPr lang="en-US" sz="2400" b="0" i="1" dirty="0" smtClean="0">
                        <a:latin typeface="Cambria Math" panose="02040503050406030204" pitchFamily="18" charset="0"/>
                        <a:ea typeface="Cambria Math" panose="02040503050406030204" pitchFamily="18" charset="0"/>
                      </a:rPr>
                      <m:t>}</m:t>
                    </m:r>
                  </m:oMath>
                </a14:m>
                <a:r>
                  <a:rPr lang="en-US" sz="2400"/>
                  <a:t>; for any </a:t>
                </a:r>
                <a14:m>
                  <m:oMath xmlns:m="http://schemas.openxmlformats.org/officeDocument/2006/math">
                    <m:r>
                      <a:rPr lang="en-US" sz="2400" i="1" dirty="0" smtClean="0">
                        <a:latin typeface="Cambria Math" panose="02040503050406030204" pitchFamily="18" charset="0"/>
                      </a:rPr>
                      <m:t>𝑚</m:t>
                    </m:r>
                  </m:oMath>
                </a14:m>
                <a:r>
                  <a:rPr lang="en-US" sz="2400"/>
                  <a:t>-bit integer </a:t>
                </a:r>
                <a14:m>
                  <m:oMath xmlns:m="http://schemas.openxmlformats.org/officeDocument/2006/math">
                    <m:r>
                      <a:rPr lang="en-US" sz="2400" i="1" dirty="0" smtClean="0">
                        <a:latin typeface="Cambria Math" panose="02040503050406030204" pitchFamily="18" charset="0"/>
                      </a:rPr>
                      <m:t>𝑟</m:t>
                    </m:r>
                    <m:r>
                      <a:rPr lang="en-US" sz="2400" i="1" dirty="0" smtClean="0">
                        <a:latin typeface="Cambria Math" panose="02040503050406030204" pitchFamily="18" charset="0"/>
                      </a:rPr>
                      <m:t>: </m:t>
                    </m:r>
                    <m:r>
                      <a:rPr lang="en-US" sz="2400" i="1" dirty="0" smtClean="0">
                        <a:latin typeface="Cambria Math" panose="02040503050406030204" pitchFamily="18" charset="0"/>
                      </a:rPr>
                      <m:t>h</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𝑥</m:t>
                        </m:r>
                        <m:r>
                          <a:rPr lang="en-US" sz="2400" i="1" dirty="0" smtClean="0">
                            <a:latin typeface="Cambria Math" panose="02040503050406030204" pitchFamily="18" charset="0"/>
                          </a:rPr>
                          <m:t>+</m:t>
                        </m:r>
                        <m:r>
                          <a:rPr lang="en-US" sz="2400" i="1" dirty="0" smtClean="0">
                            <a:latin typeface="Cambria Math" panose="02040503050406030204" pitchFamily="18" charset="0"/>
                          </a:rPr>
                          <m:t>10</m:t>
                        </m:r>
                        <m:r>
                          <a:rPr lang="en-US" sz="2400" i="1" dirty="0" smtClean="0">
                            <a:latin typeface="Cambria Math" panose="02040503050406030204" pitchFamily="18" charset="0"/>
                          </a:rPr>
                          <m:t>𝑟</m:t>
                        </m:r>
                      </m:e>
                    </m:d>
                    <m:r>
                      <a:rPr lang="en-US" sz="2400" b="0" i="1" dirty="0" smtClean="0">
                        <a:latin typeface="Cambria Math" panose="02040503050406030204" pitchFamily="18" charset="0"/>
                      </a:rPr>
                      <m:t>=</m:t>
                    </m:r>
                    <m:r>
                      <a:rPr lang="en-US" sz="2400" i="1" dirty="0" smtClean="0">
                        <a:latin typeface="Cambria Math" panose="02040503050406030204" pitchFamily="18" charset="0"/>
                      </a:rPr>
                      <m:t>h</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m:t>
                    </m:r>
                  </m:oMath>
                </a14:m>
                <a:endParaRPr kumimoji="0" lang="en-US" sz="24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4" name="Rounded Rectangle 13"/>
              <p:cNvSpPr>
                <a:spLocks noRot="1" noChangeAspect="1" noMove="1" noResize="1" noEditPoints="1" noAdjustHandles="1" noChangeArrowheads="1" noChangeShapeType="1" noTextEdit="1"/>
              </p:cNvSpPr>
              <p:nvPr/>
            </p:nvSpPr>
            <p:spPr bwMode="auto">
              <a:xfrm>
                <a:off x="329877" y="5633056"/>
                <a:ext cx="8548692" cy="536763"/>
              </a:xfrm>
              <a:prstGeom prst="roundRect">
                <a:avLst/>
              </a:prstGeom>
              <a:blipFill>
                <a:blip r:embed="rId7"/>
                <a:stretch>
                  <a:fillRect b="-18889"/>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1098504653"/>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xit" presetSubtype="0" fill="hold" grpId="0" nodeType="clickEffect">
                                  <p:stCondLst>
                                    <p:cond delay="0"/>
                                  </p:stCondLst>
                                  <p:childTnLst>
                                    <p:animEffect transition="out" filter="wipe(down)">
                                      <p:cBhvr>
                                        <p:cTn id="24" dur="180" accel="50000">
                                          <p:stCondLst>
                                            <p:cond delay="1820"/>
                                          </p:stCondLst>
                                        </p:cTn>
                                        <p:tgtEl>
                                          <p:spTgt spid="8"/>
                                        </p:tgtEl>
                                      </p:cBhvr>
                                    </p:animEffect>
                                    <p:anim calcmode="lin" valueType="num">
                                      <p:cBhvr>
                                        <p:cTn id="25" dur="1822" tmFilter="0,0; 0.14,0.31; 0.43,0.73; 0.71,0.91; 1.0,1.0">
                                          <p:stCondLst>
                                            <p:cond delay="0"/>
                                          </p:stCondLst>
                                        </p:cTn>
                                        <p:tgtEl>
                                          <p:spTgt spid="8"/>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8"/>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8"/>
                                        </p:tgtEl>
                                        <p:attrNameLst>
                                          <p:attrName>ppt_y</p:attrName>
                                        </p:attrNameLst>
                                      </p:cBhvr>
                                      <p:tavLst>
                                        <p:tav tm="0">
                                          <p:val>
                                            <p:strVal val="ppt_y"/>
                                          </p:val>
                                        </p:tav>
                                        <p:tav tm="100000">
                                          <p:val>
                                            <p:strVal val="ppt_y+ppt_h"/>
                                          </p:val>
                                        </p:tav>
                                      </p:tavLst>
                                    </p:anim>
                                    <p:animScale>
                                      <p:cBhvr>
                                        <p:cTn id="32" dur="26">
                                          <p:stCondLst>
                                            <p:cond delay="620"/>
                                          </p:stCondLst>
                                        </p:cTn>
                                        <p:tgtEl>
                                          <p:spTgt spid="8"/>
                                        </p:tgtEl>
                                      </p:cBhvr>
                                      <p:to x="100000" y="60000"/>
                                    </p:animScale>
                                    <p:animScale>
                                      <p:cBhvr>
                                        <p:cTn id="33" dur="166" decel="50000">
                                          <p:stCondLst>
                                            <p:cond delay="646"/>
                                          </p:stCondLst>
                                        </p:cTn>
                                        <p:tgtEl>
                                          <p:spTgt spid="8"/>
                                        </p:tgtEl>
                                      </p:cBhvr>
                                      <p:to x="100000" y="100000"/>
                                    </p:animScale>
                                    <p:animScale>
                                      <p:cBhvr>
                                        <p:cTn id="34" dur="26">
                                          <p:stCondLst>
                                            <p:cond delay="1312"/>
                                          </p:stCondLst>
                                        </p:cTn>
                                        <p:tgtEl>
                                          <p:spTgt spid="8"/>
                                        </p:tgtEl>
                                      </p:cBhvr>
                                      <p:to x="100000" y="80000"/>
                                    </p:animScale>
                                    <p:animScale>
                                      <p:cBhvr>
                                        <p:cTn id="35" dur="166" decel="50000">
                                          <p:stCondLst>
                                            <p:cond delay="1338"/>
                                          </p:stCondLst>
                                        </p:cTn>
                                        <p:tgtEl>
                                          <p:spTgt spid="8"/>
                                        </p:tgtEl>
                                      </p:cBhvr>
                                      <p:to x="100000" y="100000"/>
                                    </p:animScale>
                                    <p:animScale>
                                      <p:cBhvr>
                                        <p:cTn id="36" dur="26">
                                          <p:stCondLst>
                                            <p:cond delay="1642"/>
                                          </p:stCondLst>
                                        </p:cTn>
                                        <p:tgtEl>
                                          <p:spTgt spid="8"/>
                                        </p:tgtEl>
                                      </p:cBhvr>
                                      <p:to x="100000" y="90000"/>
                                    </p:animScale>
                                    <p:animScale>
                                      <p:cBhvr>
                                        <p:cTn id="37" dur="166" decel="50000">
                                          <p:stCondLst>
                                            <p:cond delay="1668"/>
                                          </p:stCondLst>
                                        </p:cTn>
                                        <p:tgtEl>
                                          <p:spTgt spid="8"/>
                                        </p:tgtEl>
                                      </p:cBhvr>
                                      <p:to x="100000" y="100000"/>
                                    </p:animScale>
                                    <p:animScale>
                                      <p:cBhvr>
                                        <p:cTn id="38" dur="26">
                                          <p:stCondLst>
                                            <p:cond delay="1808"/>
                                          </p:stCondLst>
                                        </p:cTn>
                                        <p:tgtEl>
                                          <p:spTgt spid="8"/>
                                        </p:tgtEl>
                                      </p:cBhvr>
                                      <p:to x="100000" y="95000"/>
                                    </p:animScale>
                                    <p:animScale>
                                      <p:cBhvr>
                                        <p:cTn id="39" dur="166" decel="50000">
                                          <p:stCondLst>
                                            <p:cond delay="1834"/>
                                          </p:stCondLst>
                                        </p:cTn>
                                        <p:tgtEl>
                                          <p:spTgt spid="8"/>
                                        </p:tgtEl>
                                      </p:cBhvr>
                                      <p:to x="100000" y="100000"/>
                                    </p:animScale>
                                    <p:set>
                                      <p:cBhvr>
                                        <p:cTn id="40" dur="1" fill="hold">
                                          <p:stCondLst>
                                            <p:cond delay="19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73</a:t>
            </a:fld>
            <a:endParaRPr lang="en-US" altLang="en-US"/>
          </a:p>
        </p:txBody>
      </p:sp>
      <p:sp>
        <p:nvSpPr>
          <p:cNvPr id="69637" name="Rectangle 2"/>
          <p:cNvSpPr>
            <a:spLocks noGrp="1" noChangeArrowheads="1"/>
          </p:cNvSpPr>
          <p:nvPr>
            <p:ph type="title"/>
          </p:nvPr>
        </p:nvSpPr>
        <p:spPr>
          <a:xfrm>
            <a:off x="561975" y="244475"/>
            <a:ext cx="7772400" cy="795338"/>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a:solidFill>
                  <a:srgbClr val="CC9900"/>
                </a:solidFill>
              </a:rPr>
              <a:t>Standard crypto hash functions</a:t>
            </a:r>
          </a:p>
        </p:txBody>
      </p:sp>
      <p:sp>
        <p:nvSpPr>
          <p:cNvPr id="69638" name="Rectangle 3"/>
          <p:cNvSpPr>
            <a:spLocks noGrp="1" noChangeArrowheads="1"/>
          </p:cNvSpPr>
          <p:nvPr>
            <p:ph type="body" idx="1"/>
          </p:nvPr>
        </p:nvSpPr>
        <p:spPr>
          <a:xfrm>
            <a:off x="379412" y="1090121"/>
            <a:ext cx="8307388" cy="1888338"/>
          </a:xfr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500"/>
              <a:t>Standards crypto-hash functions: all </a:t>
            </a:r>
            <a:r>
              <a:rPr lang="en-GB" altLang="en-US" sz="2500" u="sng"/>
              <a:t>keyless</a:t>
            </a:r>
            <a:endParaRPr lang="en-GB" altLang="en-US" sz="2500"/>
          </a:p>
          <a:p>
            <a:pPr marL="668338" lvl="1" defTabSz="449263"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Efficient, free implementations, open spec/standard</a:t>
            </a:r>
          </a:p>
          <a:p>
            <a:pPr marL="668338" lvl="1"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100"/>
              <a:t>Some examples: MD5, SHA-1/2/3, RIPEMD…</a:t>
            </a:r>
          </a:p>
          <a:p>
            <a:pPr marL="668338" lvl="1" defTabSz="449263"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Security by failed cryptanalysis</a:t>
            </a:r>
          </a:p>
          <a:p>
            <a:pPr marL="1020763" lvl="2"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t>Or not - collisions found in MD5, SHA1, RIPEMD</a:t>
            </a:r>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3"/>
          <p:cNvSpPr txBox="1">
            <a:spLocks noChangeArrowheads="1"/>
          </p:cNvSpPr>
          <p:nvPr/>
        </p:nvSpPr>
        <p:spPr bwMode="auto">
          <a:xfrm>
            <a:off x="379412" y="2978459"/>
            <a:ext cx="8307388" cy="225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500" kern="0"/>
              <a:t>Requirements in standards: </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Collision-Resistance (CR)</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kern="0">
                <a:solidFill>
                  <a:srgbClr val="0000FF"/>
                </a:solidFill>
              </a:rPr>
              <a:t>And a weaker notion: Second-preimage resistance (SPR)</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Preimage resistance, aka One-Way Function (OWF) </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t>Not in standards: </a:t>
            </a:r>
            <a:r>
              <a:rPr lang="en-GB" altLang="en-US" sz="2400" kern="0" err="1">
                <a:solidFill>
                  <a:srgbClr val="0000FF"/>
                </a:solidFill>
              </a:rPr>
              <a:t>PoW</a:t>
            </a:r>
            <a:r>
              <a:rPr lang="en-GB" altLang="en-US" sz="2400" kern="0">
                <a:solidFill>
                  <a:srgbClr val="0000FF"/>
                </a:solidFill>
              </a:rPr>
              <a:t>, randomness extraction</a:t>
            </a:r>
          </a:p>
        </p:txBody>
      </p:sp>
    </p:spTree>
    <p:extLst>
      <p:ext uri="{BB962C8B-B14F-4D97-AF65-F5344CB8AC3E}">
        <p14:creationId xmlns:p14="http://schemas.microsoft.com/office/powerpoint/2010/main" val="188347941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74</a:t>
            </a:fld>
            <a:endParaRPr lang="en-US" altLang="en-US"/>
          </a:p>
        </p:txBody>
      </p:sp>
      <p:sp>
        <p:nvSpPr>
          <p:cNvPr id="69637" name="Rectangle 2"/>
          <p:cNvSpPr>
            <a:spLocks noGrp="1" noChangeArrowheads="1"/>
          </p:cNvSpPr>
          <p:nvPr>
            <p:ph type="title"/>
          </p:nvPr>
        </p:nvSpPr>
        <p:spPr>
          <a:xfrm>
            <a:off x="561975" y="244475"/>
            <a:ext cx="7772400" cy="795338"/>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600">
                <a:solidFill>
                  <a:srgbClr val="CC9900"/>
                </a:solidFill>
              </a:rPr>
              <a:t>Standard crypto hash functions</a:t>
            </a:r>
          </a:p>
        </p:txBody>
      </p:sp>
      <p:sp>
        <p:nvSpPr>
          <p:cNvPr id="69638" name="Rectangle 3"/>
          <p:cNvSpPr>
            <a:spLocks noGrp="1" noChangeArrowheads="1"/>
          </p:cNvSpPr>
          <p:nvPr>
            <p:ph type="body" idx="1"/>
          </p:nvPr>
        </p:nvSpPr>
        <p:spPr>
          <a:xfrm>
            <a:off x="379412" y="1090121"/>
            <a:ext cx="8307388" cy="1888338"/>
          </a:xfr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500"/>
              <a:t>Standards crypto-hash functions: all </a:t>
            </a:r>
            <a:r>
              <a:rPr lang="en-GB" altLang="en-US" sz="2500" u="sng"/>
              <a:t>keyless</a:t>
            </a:r>
            <a:endParaRPr lang="en-GB" altLang="en-US" sz="2500"/>
          </a:p>
          <a:p>
            <a:pPr marL="668338" lvl="1" defTabSz="449263"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Efficient, free implementations, open spec/standard</a:t>
            </a:r>
          </a:p>
          <a:p>
            <a:pPr marL="668338" lvl="1"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100"/>
              <a:t>Some examples: MD5, SHA-1/2/3, RIPEMD…</a:t>
            </a:r>
          </a:p>
          <a:p>
            <a:pPr marL="668338" lvl="1" defTabSz="449263" eaLnBrk="1" hangingPunct="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Security by failed cryptanalysis</a:t>
            </a:r>
          </a:p>
          <a:p>
            <a:pPr marL="1020763" lvl="2"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t>Or not - collisions found in MD5, SHA1, RIPEMD</a:t>
            </a:r>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3"/>
          <p:cNvSpPr txBox="1">
            <a:spLocks noChangeArrowheads="1"/>
          </p:cNvSpPr>
          <p:nvPr/>
        </p:nvSpPr>
        <p:spPr bwMode="auto">
          <a:xfrm>
            <a:off x="379412" y="2978459"/>
            <a:ext cx="8307388" cy="326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1313" indent="-341313" defTabSz="449263" eaLnBrk="1" hangingPunct="1">
              <a:lnSpc>
                <a:spcPct val="90000"/>
              </a:lnSpc>
              <a:spcBef>
                <a:spcPts val="5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500" kern="0"/>
              <a:t>Requirements in standards: </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Collision-Resistance (CR)</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Second-preimage resistance (SPR)</a:t>
            </a:r>
          </a:p>
          <a:p>
            <a:pPr marL="1020763" lvl="2"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kern="0">
                <a:solidFill>
                  <a:srgbClr val="0000FF"/>
                </a:solidFill>
              </a:rPr>
              <a:t>Aka weak collision resistance</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solidFill>
                  <a:srgbClr val="0000FF"/>
                </a:solidFill>
              </a:rPr>
              <a:t>Preimage resistance, aka One-Way Function (OWF) </a:t>
            </a: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t>Not in standards: </a:t>
            </a:r>
            <a:r>
              <a:rPr lang="en-GB" altLang="en-US" sz="2400" kern="0">
                <a:solidFill>
                  <a:srgbClr val="0000FF"/>
                </a:solidFill>
              </a:rPr>
              <a:t>randomness extraction</a:t>
            </a:r>
          </a:p>
          <a:p>
            <a:pPr marL="341313"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kern="0"/>
              <a:t>Simplification: </a:t>
            </a:r>
            <a:r>
              <a:rPr lang="en-GB" altLang="en-US" sz="2800" kern="0">
                <a:solidFill>
                  <a:srgbClr val="0000FF"/>
                </a:solidFill>
              </a:rPr>
              <a:t>Random Oracle Methodology</a:t>
            </a:r>
          </a:p>
        </p:txBody>
      </p:sp>
    </p:spTree>
    <p:extLst>
      <p:ext uri="{BB962C8B-B14F-4D97-AF65-F5344CB8AC3E}">
        <p14:creationId xmlns:p14="http://schemas.microsoft.com/office/powerpoint/2010/main" val="580551049"/>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Collision Resistance Hash Function (CRHF)</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3069" y="883644"/>
                <a:ext cx="8380272" cy="1822449"/>
              </a:xfrm>
            </p:spPr>
            <p:txBody>
              <a:bodyPr/>
              <a:lstStyle/>
              <a:p>
                <a:r>
                  <a:rPr lang="en-US" sz="2400">
                    <a:solidFill>
                      <a:srgbClr val="0000FF"/>
                    </a:solidFill>
                  </a:rPr>
                  <a:t>A </a:t>
                </a:r>
                <a:r>
                  <a:rPr lang="en-US" sz="2400" b="1">
                    <a:solidFill>
                      <a:srgbClr val="0000FF"/>
                    </a:solidFill>
                  </a:rPr>
                  <a:t>collision: </a:t>
                </a:r>
                <a:r>
                  <a:rPr lang="en-US" sz="2400">
                    <a:solidFill>
                      <a:srgbClr val="0000FF"/>
                    </a:solidFill>
                  </a:rPr>
                  <a:t>two inputs (e.g. names) with same hash: </a:t>
                </a:r>
                <a14:m>
                  <m:oMath xmlns:m="http://schemas.openxmlformats.org/officeDocument/2006/math">
                    <m:r>
                      <a:rPr lang="en-US" sz="2400" i="1" dirty="0">
                        <a:latin typeface="Cambria Math" panose="02040503050406030204" pitchFamily="18" charset="0"/>
                        <a:cs typeface="Arial" pitchFamily="34" charset="0"/>
                      </a:rPr>
                      <m:t>h</m:t>
                    </m:r>
                    <m:d>
                      <m:dPr>
                        <m:ctrlPr>
                          <a:rPr lang="en-US" sz="2400" i="1" dirty="0">
                            <a:latin typeface="Cambria Math" panose="02040503050406030204" pitchFamily="18" charset="0"/>
                            <a:cs typeface="Arial" pitchFamily="34" charset="0"/>
                          </a:rPr>
                        </m:ctrlPr>
                      </m:dPr>
                      <m:e>
                        <m:r>
                          <a:rPr lang="en-US" sz="2400" i="1" dirty="0">
                            <a:latin typeface="Cambria Math" panose="02040503050406030204" pitchFamily="18" charset="0"/>
                            <a:cs typeface="Arial" pitchFamily="34" charset="0"/>
                          </a:rPr>
                          <m:t>′</m:t>
                        </m:r>
                        <m:r>
                          <a:rPr lang="en-US" sz="2400" i="1" dirty="0">
                            <a:latin typeface="Cambria Math" panose="02040503050406030204" pitchFamily="18" charset="0"/>
                            <a:cs typeface="Arial" pitchFamily="34" charset="0"/>
                          </a:rPr>
                          <m:t>𝐵𝑜𝑏</m:t>
                        </m:r>
                        <m:r>
                          <a:rPr lang="en-US" sz="2400" i="1" dirty="0">
                            <a:latin typeface="Cambria Math" panose="02040503050406030204" pitchFamily="18" charset="0"/>
                            <a:cs typeface="Arial" pitchFamily="34" charset="0"/>
                          </a:rPr>
                          <m:t>′</m:t>
                        </m:r>
                      </m:e>
                    </m:d>
                  </m:oMath>
                </a14:m>
                <a:r>
                  <a:rPr lang="en-US" sz="2400" i="1" kern="1200">
                    <a:latin typeface="Times New Roman" panose="02020603050405020304" pitchFamily="18" charset="0"/>
                    <a:cs typeface="Times New Roman" panose="02020603050405020304" pitchFamily="18" charset="0"/>
                  </a:rPr>
                  <a:t>=</a:t>
                </a:r>
                <a14:m>
                  <m:oMath xmlns:m="http://schemas.openxmlformats.org/officeDocument/2006/math">
                    <m:r>
                      <a:rPr lang="en-US" sz="2400" i="1" dirty="0">
                        <a:latin typeface="Cambria Math" panose="02040503050406030204" pitchFamily="18" charset="0"/>
                        <a:cs typeface="Arial" pitchFamily="34" charset="0"/>
                      </a:rPr>
                      <m:t>h</m:t>
                    </m:r>
                    <m:d>
                      <m:dPr>
                        <m:ctrlPr>
                          <a:rPr lang="en-US" sz="2400" i="1" dirty="0">
                            <a:latin typeface="Cambria Math" panose="02040503050406030204" pitchFamily="18" charset="0"/>
                            <a:cs typeface="Arial" pitchFamily="34" charset="0"/>
                          </a:rPr>
                        </m:ctrlPr>
                      </m:dPr>
                      <m:e>
                        <m:r>
                          <a:rPr lang="en-US" sz="2400" b="0" i="1" dirty="0" smtClean="0">
                            <a:latin typeface="Cambria Math" panose="02040503050406030204" pitchFamily="18" charset="0"/>
                            <a:cs typeface="Arial" pitchFamily="34" charset="0"/>
                          </a:rPr>
                          <m:t>′</m:t>
                        </m:r>
                        <m:r>
                          <a:rPr lang="en-US" sz="2400" b="0" i="1" dirty="0" smtClean="0">
                            <a:latin typeface="Cambria Math" panose="02040503050406030204" pitchFamily="18" charset="0"/>
                            <a:cs typeface="Arial" pitchFamily="34" charset="0"/>
                          </a:rPr>
                          <m:t>𝑃</m:t>
                        </m:r>
                        <m:r>
                          <a:rPr lang="en-US" sz="2400" b="0" i="1" dirty="0" smtClean="0">
                            <a:latin typeface="Cambria Math" panose="02040503050406030204" pitchFamily="18" charset="0"/>
                            <a:cs typeface="Arial" pitchFamily="34" charset="0"/>
                          </a:rPr>
                          <m:t>h</m:t>
                        </m:r>
                        <m:r>
                          <a:rPr lang="en-US" sz="2400" b="0" i="1" dirty="0" smtClean="0">
                            <a:latin typeface="Cambria Math" panose="02040503050406030204" pitchFamily="18" charset="0"/>
                            <a:cs typeface="Arial" pitchFamily="34" charset="0"/>
                          </a:rPr>
                          <m:t>𝑖𝑙</m:t>
                        </m:r>
                        <m:r>
                          <a:rPr lang="en-US" sz="2400" b="0" i="1" dirty="0" smtClean="0">
                            <a:latin typeface="Cambria Math" panose="02040503050406030204" pitchFamily="18" charset="0"/>
                            <a:cs typeface="Arial" pitchFamily="34" charset="0"/>
                          </a:rPr>
                          <m:t>′</m:t>
                        </m:r>
                      </m:e>
                    </m:d>
                  </m:oMath>
                </a14:m>
                <a:endParaRPr lang="en-US" sz="2400">
                  <a:solidFill>
                    <a:srgbClr val="0000FF"/>
                  </a:solidFill>
                </a:endParaRPr>
              </a:p>
              <a:p>
                <a:pPr lvl="1"/>
                <a:r>
                  <a:rPr lang="en-US" sz="2000"/>
                  <a:t>Every hash has collisions, since |Domain|&gt;|Range| </a:t>
                </a:r>
              </a:p>
              <a:p>
                <a:pPr lvl="1"/>
                <a:r>
                  <a:rPr lang="en-US" sz="2000"/>
                  <a:t>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𝐿𝑆𝐷</m:t>
                        </m:r>
                      </m:sub>
                    </m:sSub>
                  </m:oMath>
                </a14:m>
                <a:r>
                  <a:rPr lang="en-US" sz="200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𝑆</m:t>
                        </m:r>
                        <m:r>
                          <a:rPr lang="en-US" sz="2000" b="0" i="1" smtClean="0">
                            <a:latin typeface="Cambria Math" panose="02040503050406030204" pitchFamily="18" charset="0"/>
                          </a:rPr>
                          <m:t>𝑢𝑚</m:t>
                        </m:r>
                      </m:sub>
                    </m:sSub>
                  </m:oMath>
                </a14:m>
                <a:r>
                  <a:rPr lang="en-US" sz="2000"/>
                  <a:t> it is easy to find collisions </a:t>
                </a:r>
                <a:endParaRPr lang="en-US" sz="2400"/>
              </a:p>
              <a:p>
                <a14:m>
                  <m:oMath xmlns:m="http://schemas.openxmlformats.org/officeDocument/2006/math">
                    <m:r>
                      <a:rPr lang="en-US" sz="2400" i="1" dirty="0">
                        <a:latin typeface="Cambria Math" panose="02040503050406030204" pitchFamily="18" charset="0"/>
                        <a:cs typeface="Arial" pitchFamily="34" charset="0"/>
                      </a:rPr>
                      <m:t>h</m:t>
                    </m:r>
                  </m:oMath>
                </a14:m>
                <a:r>
                  <a:rPr lang="en-US" sz="2400">
                    <a:solidFill>
                      <a:srgbClr val="0000FF"/>
                    </a:solidFill>
                  </a:rPr>
                  <a:t> is CRHF if it is hard to </a:t>
                </a:r>
                <a:r>
                  <a:rPr lang="en-US" sz="2400" b="1">
                    <a:solidFill>
                      <a:srgbClr val="0000FF"/>
                    </a:solidFill>
                  </a:rPr>
                  <a:t>find</a:t>
                </a:r>
                <a:r>
                  <a:rPr lang="en-US" sz="2400">
                    <a:solidFill>
                      <a:srgbClr val="0000FF"/>
                    </a:solidFill>
                  </a:rPr>
                  <a:t> collisions </a:t>
                </a:r>
                <a14:m>
                  <m:oMath xmlns:m="http://schemas.openxmlformats.org/officeDocument/2006/math">
                    <m:r>
                      <a:rPr lang="en-US" sz="2400" i="1" dirty="0" smtClean="0">
                        <a:latin typeface="Cambria Math" panose="02040503050406030204" pitchFamily="18" charset="0"/>
                        <a:cs typeface="Arial" pitchFamily="34" charset="0"/>
                      </a:rPr>
                      <m:t>h</m:t>
                    </m:r>
                    <m:d>
                      <m:dPr>
                        <m:ctrlPr>
                          <a:rPr lang="en-US" sz="2400" i="1" dirty="0">
                            <a:latin typeface="Cambria Math" panose="02040503050406030204" pitchFamily="18" charset="0"/>
                            <a:cs typeface="Arial" pitchFamily="34" charset="0"/>
                          </a:rPr>
                        </m:ctrlPr>
                      </m:dPr>
                      <m:e>
                        <m:r>
                          <a:rPr lang="en-US" sz="2400" b="0" i="1" dirty="0" smtClean="0">
                            <a:latin typeface="Cambria Math" panose="02040503050406030204" pitchFamily="18" charset="0"/>
                            <a:cs typeface="Arial" pitchFamily="34" charset="0"/>
                          </a:rPr>
                          <m:t>𝑥</m:t>
                        </m:r>
                      </m:e>
                    </m:d>
                  </m:oMath>
                </a14:m>
                <a:r>
                  <a:rPr lang="en-US" sz="2400" i="1" kern="1200">
                    <a:latin typeface="Times New Roman" panose="02020603050405020304" pitchFamily="18" charset="0"/>
                    <a:cs typeface="Times New Roman" panose="02020603050405020304" pitchFamily="18" charset="0"/>
                  </a:rPr>
                  <a:t>=</a:t>
                </a:r>
                <a14:m>
                  <m:oMath xmlns:m="http://schemas.openxmlformats.org/officeDocument/2006/math">
                    <m:r>
                      <a:rPr lang="en-US" sz="2400" i="1" dirty="0">
                        <a:latin typeface="Cambria Math" panose="02040503050406030204" pitchFamily="18" charset="0"/>
                        <a:cs typeface="Arial" pitchFamily="34" charset="0"/>
                      </a:rPr>
                      <m:t>h</m:t>
                    </m:r>
                    <m:d>
                      <m:dPr>
                        <m:ctrlPr>
                          <a:rPr lang="en-US" sz="2400" i="1" dirty="0">
                            <a:latin typeface="Cambria Math" panose="02040503050406030204" pitchFamily="18" charset="0"/>
                            <a:cs typeface="Arial" pitchFamily="34" charset="0"/>
                          </a:rPr>
                        </m:ctrlPr>
                      </m:dPr>
                      <m:e>
                        <m:r>
                          <a:rPr lang="en-US" sz="2400" b="0" i="1" dirty="0" smtClean="0">
                            <a:latin typeface="Cambria Math" panose="02040503050406030204" pitchFamily="18" charset="0"/>
                            <a:cs typeface="Arial" pitchFamily="34" charset="0"/>
                          </a:rPr>
                          <m:t>𝑥</m:t>
                        </m:r>
                        <m:r>
                          <a:rPr lang="en-US" sz="2400" i="1" dirty="0">
                            <a:latin typeface="Cambria Math" panose="02040503050406030204" pitchFamily="18" charset="0"/>
                            <a:cs typeface="Arial" pitchFamily="34" charset="0"/>
                          </a:rPr>
                          <m:t>′</m:t>
                        </m:r>
                      </m:e>
                    </m:d>
                  </m:oMath>
                </a14:m>
                <a:endParaRPr lang="en-US" sz="2400">
                  <a:solidFill>
                    <a:srgbClr val="0000FF"/>
                  </a:solidFill>
                </a:endParaRPr>
              </a:p>
              <a:p>
                <a:pPr lvl="1"/>
                <a:r>
                  <a:rPr lang="en-US" sz="1800">
                    <a:solidFill>
                      <a:srgbClr val="0000FF"/>
                    </a:solidFill>
                  </a:rPr>
                  <a:t>Note: attacker can always try inputs randomly till finding collisions</a:t>
                </a:r>
              </a:p>
              <a:p>
                <a:pPr lvl="1"/>
                <a:r>
                  <a:rPr lang="en-US" sz="1800">
                    <a:solidFill>
                      <a:srgbClr val="0000FF"/>
                    </a:solidFill>
                  </a:rPr>
                  <a:t>But this should be ineffective: must try about </a:t>
                </a:r>
                <a14:m>
                  <m:oMath xmlns:m="http://schemas.openxmlformats.org/officeDocument/2006/math">
                    <m:r>
                      <a:rPr lang="en-US" sz="1800" b="0" i="1" dirty="0" smtClean="0">
                        <a:latin typeface="Cambria Math" panose="02040503050406030204" pitchFamily="18" charset="0"/>
                        <a:ea typeface="Cambria Math" panose="02040503050406030204" pitchFamily="18" charset="0"/>
                        <a:cs typeface="Arial" pitchFamily="34" charset="0"/>
                      </a:rPr>
                      <m:t>|</m:t>
                    </m:r>
                    <m:r>
                      <a:rPr lang="en-US" sz="1800" b="0" i="1" dirty="0" smtClean="0">
                        <a:latin typeface="Cambria Math" panose="02040503050406030204" pitchFamily="18" charset="0"/>
                        <a:ea typeface="Cambria Math" panose="02040503050406030204" pitchFamily="18" charset="0"/>
                        <a:cs typeface="Arial" pitchFamily="34" charset="0"/>
                      </a:rPr>
                      <m:t>𝑅𝑎𝑛𝑔𝑒</m:t>
                    </m:r>
                    <m:r>
                      <a:rPr lang="en-US" sz="1800" b="0" i="1" dirty="0" smtClean="0">
                        <a:latin typeface="Cambria Math" panose="02040503050406030204" pitchFamily="18" charset="0"/>
                        <a:ea typeface="Cambria Math" panose="02040503050406030204" pitchFamily="18" charset="0"/>
                        <a:cs typeface="Arial" pitchFamily="34" charset="0"/>
                      </a:rPr>
                      <m:t>|</m:t>
                    </m:r>
                  </m:oMath>
                </a14:m>
                <a:r>
                  <a:rPr lang="en-US" sz="1800">
                    <a:solidFill>
                      <a:srgbClr val="0000FF"/>
                    </a:solidFill>
                  </a:rPr>
                  <a:t>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3069" y="883644"/>
                <a:ext cx="8380272" cy="1822449"/>
              </a:xfrm>
              <a:blipFill>
                <a:blip r:embed="rId3"/>
                <a:stretch>
                  <a:fillRect l="-291" t="-2341" b="-5083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9A89AF81-86C8-42BE-9FE7-8344B2A8D9CC}" type="datetime1">
              <a:rPr lang="en-US" smtClean="0"/>
              <a:pPr>
                <a:defRPr/>
              </a:pPr>
              <a:t>2/11/2020</a:t>
            </a:fld>
            <a:endParaRPr lang="en-US" altLang="en-US"/>
          </a:p>
        </p:txBody>
      </p:sp>
      <p:sp>
        <p:nvSpPr>
          <p:cNvPr id="5" name="Slide Number Placeholder 4"/>
          <p:cNvSpPr>
            <a:spLocks noGrp="1"/>
          </p:cNvSpPr>
          <p:nvPr>
            <p:ph type="sldNum" sz="quarter" idx="12"/>
          </p:nvPr>
        </p:nvSpPr>
        <p:spPr/>
        <p:txBody>
          <a:bodyPr/>
          <a:lstStyle/>
          <a:p>
            <a:pPr>
              <a:defRPr/>
            </a:pPr>
            <a:fld id="{4AC8934D-7EC5-4767-94BA-6AA41C7401E4}" type="slidenum">
              <a:rPr lang="he-IL" altLang="en-US" smtClean="0"/>
              <a:pPr>
                <a:defRPr/>
              </a:pPr>
              <a:t>8</a:t>
            </a:fld>
            <a:endParaRPr lang="en-US" altLang="en-US"/>
          </a:p>
        </p:txBody>
      </p:sp>
      <p:grpSp>
        <p:nvGrpSpPr>
          <p:cNvPr id="60" name="Group 8"/>
          <p:cNvGrpSpPr>
            <a:grpSpLocks/>
          </p:cNvGrpSpPr>
          <p:nvPr/>
        </p:nvGrpSpPr>
        <p:grpSpPr bwMode="auto">
          <a:xfrm>
            <a:off x="125506" y="3630706"/>
            <a:ext cx="3488845" cy="2420470"/>
            <a:chOff x="2879" y="1649"/>
            <a:chExt cx="957" cy="1319"/>
          </a:xfrm>
        </p:grpSpPr>
        <p:sp>
          <p:nvSpPr>
            <p:cNvPr id="61" name="Oval 9"/>
            <p:cNvSpPr>
              <a:spLocks noChangeArrowheads="1"/>
            </p:cNvSpPr>
            <p:nvPr/>
          </p:nvSpPr>
          <p:spPr bwMode="auto">
            <a:xfrm>
              <a:off x="2879" y="1649"/>
              <a:ext cx="958" cy="1320"/>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62" name="Oval 10"/>
            <p:cNvSpPr>
              <a:spLocks noChangeArrowheads="1"/>
            </p:cNvSpPr>
            <p:nvPr/>
          </p:nvSpPr>
          <p:spPr bwMode="auto">
            <a:xfrm>
              <a:off x="2879" y="1649"/>
              <a:ext cx="958" cy="1320"/>
            </a:xfrm>
            <a:prstGeom prst="ellipse">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63" name="Rectangle 11"/>
          <p:cNvSpPr>
            <a:spLocks noChangeArrowheads="1"/>
          </p:cNvSpPr>
          <p:nvPr/>
        </p:nvSpPr>
        <p:spPr bwMode="auto">
          <a:xfrm>
            <a:off x="1275880" y="5136980"/>
            <a:ext cx="743793"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Domain</a:t>
            </a:r>
          </a:p>
        </p:txBody>
      </p:sp>
      <p:sp>
        <p:nvSpPr>
          <p:cNvPr id="73" name="Oval 21"/>
          <p:cNvSpPr>
            <a:spLocks noChangeArrowheads="1"/>
          </p:cNvSpPr>
          <p:nvPr/>
        </p:nvSpPr>
        <p:spPr bwMode="auto">
          <a:xfrm>
            <a:off x="4729163" y="4045847"/>
            <a:ext cx="3177708" cy="1473199"/>
          </a:xfrm>
          <a:prstGeom prst="ellipse">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75" name="Rectangle 23"/>
          <p:cNvSpPr>
            <a:spLocks noChangeArrowheads="1"/>
          </p:cNvSpPr>
          <p:nvPr/>
        </p:nvSpPr>
        <p:spPr bwMode="auto">
          <a:xfrm>
            <a:off x="5673058" y="5136980"/>
            <a:ext cx="5857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800">
                <a:solidFill>
                  <a:srgbClr val="000000"/>
                </a:solidFill>
                <a:latin typeface="Times New Roman" pitchFamily="18" charset="0"/>
              </a:rPr>
              <a:t>Range</a:t>
            </a:r>
          </a:p>
        </p:txBody>
      </p:sp>
      <p:sp>
        <p:nvSpPr>
          <p:cNvPr id="82" name="Freeform 30"/>
          <p:cNvSpPr>
            <a:spLocks noChangeArrowheads="1"/>
          </p:cNvSpPr>
          <p:nvPr/>
        </p:nvSpPr>
        <p:spPr bwMode="auto">
          <a:xfrm>
            <a:off x="2633663" y="4372873"/>
            <a:ext cx="2333625" cy="173037"/>
          </a:xfrm>
          <a:custGeom>
            <a:avLst/>
            <a:gdLst>
              <a:gd name="T0" fmla="*/ 2147483647 w 3144"/>
              <a:gd name="T1" fmla="*/ 0 h 234"/>
              <a:gd name="T2" fmla="*/ 2147483647 w 3144"/>
              <a:gd name="T3" fmla="*/ 2147483647 h 234"/>
              <a:gd name="T4" fmla="*/ 2147483647 w 3144"/>
              <a:gd name="T5" fmla="*/ 2147483647 h 234"/>
              <a:gd name="T6" fmla="*/ 2147483647 w 3144"/>
              <a:gd name="T7" fmla="*/ 2147483647 h 234"/>
              <a:gd name="T8" fmla="*/ 2147483647 w 3144"/>
              <a:gd name="T9" fmla="*/ 2147483647 h 234"/>
              <a:gd name="T10" fmla="*/ 0 w 3144"/>
              <a:gd name="T11" fmla="*/ 2147483647 h 234"/>
              <a:gd name="T12" fmla="*/ 2147483647 w 3144"/>
              <a:gd name="T13" fmla="*/ 0 h 234"/>
              <a:gd name="T14" fmla="*/ 2147483647 w 3144"/>
              <a:gd name="T15" fmla="*/ 2147483647 h 234"/>
              <a:gd name="T16" fmla="*/ 2147483647 w 3144"/>
              <a:gd name="T17" fmla="*/ 2147483647 h 234"/>
              <a:gd name="T18" fmla="*/ 2147483647 w 3144"/>
              <a:gd name="T19" fmla="*/ 2147483647 h 234"/>
              <a:gd name="T20" fmla="*/ 2147483647 w 3144"/>
              <a:gd name="T21" fmla="*/ 2147483647 h 234"/>
              <a:gd name="T22" fmla="*/ 2147483647 w 3144"/>
              <a:gd name="T23" fmla="*/ 2147483647 h 234"/>
              <a:gd name="T24" fmla="*/ 2147483647 w 3144"/>
              <a:gd name="T25" fmla="*/ 2147483647 h 234"/>
              <a:gd name="T26" fmla="*/ 2147483647 w 3144"/>
              <a:gd name="T27" fmla="*/ 2147483647 h 234"/>
              <a:gd name="T28" fmla="*/ 2147483647 w 3144"/>
              <a:gd name="T29" fmla="*/ 2147483647 h 234"/>
              <a:gd name="T30" fmla="*/ 2147483647 w 3144"/>
              <a:gd name="T31" fmla="*/ 2147483647 h 234"/>
              <a:gd name="T32" fmla="*/ 2147483647 w 3144"/>
              <a:gd name="T33" fmla="*/ 2147483647 h 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44" h="234">
                <a:moveTo>
                  <a:pt x="9" y="0"/>
                </a:moveTo>
                <a:lnTo>
                  <a:pt x="3129" y="192"/>
                </a:lnTo>
                <a:cubicBezTo>
                  <a:pt x="3133" y="192"/>
                  <a:pt x="3137" y="196"/>
                  <a:pt x="3137" y="200"/>
                </a:cubicBezTo>
                <a:cubicBezTo>
                  <a:pt x="3136" y="204"/>
                  <a:pt x="3132" y="208"/>
                  <a:pt x="3128" y="207"/>
                </a:cubicBezTo>
                <a:lnTo>
                  <a:pt x="8" y="16"/>
                </a:lnTo>
                <a:cubicBezTo>
                  <a:pt x="4" y="16"/>
                  <a:pt x="0" y="12"/>
                  <a:pt x="0" y="8"/>
                </a:cubicBezTo>
                <a:cubicBezTo>
                  <a:pt x="1" y="4"/>
                  <a:pt x="5" y="0"/>
                  <a:pt x="9" y="0"/>
                </a:cubicBezTo>
                <a:close/>
                <a:moveTo>
                  <a:pt x="3087" y="162"/>
                </a:moveTo>
                <a:lnTo>
                  <a:pt x="3144" y="200"/>
                </a:lnTo>
                <a:lnTo>
                  <a:pt x="3082" y="232"/>
                </a:lnTo>
                <a:cubicBezTo>
                  <a:pt x="3079" y="234"/>
                  <a:pt x="3074" y="232"/>
                  <a:pt x="3072" y="228"/>
                </a:cubicBezTo>
                <a:cubicBezTo>
                  <a:pt x="3070" y="224"/>
                  <a:pt x="3071" y="219"/>
                  <a:pt x="3075" y="217"/>
                </a:cubicBezTo>
                <a:lnTo>
                  <a:pt x="3125" y="192"/>
                </a:lnTo>
                <a:lnTo>
                  <a:pt x="3124" y="206"/>
                </a:lnTo>
                <a:lnTo>
                  <a:pt x="3078" y="175"/>
                </a:lnTo>
                <a:cubicBezTo>
                  <a:pt x="3074" y="173"/>
                  <a:pt x="3073" y="168"/>
                  <a:pt x="3076" y="164"/>
                </a:cubicBezTo>
                <a:cubicBezTo>
                  <a:pt x="3078" y="160"/>
                  <a:pt x="3083" y="160"/>
                  <a:pt x="3087" y="162"/>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31"/>
          <p:cNvSpPr>
            <a:spLocks noChangeArrowheads="1"/>
          </p:cNvSpPr>
          <p:nvPr/>
        </p:nvSpPr>
        <p:spPr bwMode="auto">
          <a:xfrm>
            <a:off x="2727325" y="4560198"/>
            <a:ext cx="2239963" cy="915987"/>
          </a:xfrm>
          <a:custGeom>
            <a:avLst/>
            <a:gdLst>
              <a:gd name="T0" fmla="*/ 2147483647 w 3017"/>
              <a:gd name="T1" fmla="*/ 2147483647 h 1234"/>
              <a:gd name="T2" fmla="*/ 2147483647 w 3017"/>
              <a:gd name="T3" fmla="*/ 2147483647 h 1234"/>
              <a:gd name="T4" fmla="*/ 2147483647 w 3017"/>
              <a:gd name="T5" fmla="*/ 2147483647 h 1234"/>
              <a:gd name="T6" fmla="*/ 2147483647 w 3017"/>
              <a:gd name="T7" fmla="*/ 2147483647 h 1234"/>
              <a:gd name="T8" fmla="*/ 2147483647 w 3017"/>
              <a:gd name="T9" fmla="*/ 2147483647 h 1234"/>
              <a:gd name="T10" fmla="*/ 818573207 w 3017"/>
              <a:gd name="T11" fmla="*/ 2147483647 h 1234"/>
              <a:gd name="T12" fmla="*/ 2147483647 w 3017"/>
              <a:gd name="T13" fmla="*/ 2147483647 h 1234"/>
              <a:gd name="T14" fmla="*/ 2147483647 w 3017"/>
              <a:gd name="T15" fmla="*/ 0 h 1234"/>
              <a:gd name="T16" fmla="*/ 2147483647 w 3017"/>
              <a:gd name="T17" fmla="*/ 2147483647 h 1234"/>
              <a:gd name="T18" fmla="*/ 2147483647 w 3017"/>
              <a:gd name="T19" fmla="*/ 2147483647 h 1234"/>
              <a:gd name="T20" fmla="*/ 2147483647 w 3017"/>
              <a:gd name="T21" fmla="*/ 2147483647 h 1234"/>
              <a:gd name="T22" fmla="*/ 2147483647 w 3017"/>
              <a:gd name="T23" fmla="*/ 2147483647 h 1234"/>
              <a:gd name="T24" fmla="*/ 2147483647 w 3017"/>
              <a:gd name="T25" fmla="*/ 2147483647 h 1234"/>
              <a:gd name="T26" fmla="*/ 2147483647 w 3017"/>
              <a:gd name="T27" fmla="*/ 2147483647 h 1234"/>
              <a:gd name="T28" fmla="*/ 2147483647 w 3017"/>
              <a:gd name="T29" fmla="*/ 2147483647 h 1234"/>
              <a:gd name="T30" fmla="*/ 2147483647 w 3017"/>
              <a:gd name="T31" fmla="*/ 2147483647 h 1234"/>
              <a:gd name="T32" fmla="*/ 2147483647 w 3017"/>
              <a:gd name="T33" fmla="*/ 0 h 12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17" h="1234">
                <a:moveTo>
                  <a:pt x="6" y="1217"/>
                </a:moveTo>
                <a:lnTo>
                  <a:pt x="3000" y="9"/>
                </a:lnTo>
                <a:cubicBezTo>
                  <a:pt x="3004" y="7"/>
                  <a:pt x="3008" y="9"/>
                  <a:pt x="3010" y="13"/>
                </a:cubicBezTo>
                <a:cubicBezTo>
                  <a:pt x="3012" y="17"/>
                  <a:pt x="3010" y="22"/>
                  <a:pt x="3006" y="24"/>
                </a:cubicBezTo>
                <a:lnTo>
                  <a:pt x="12" y="1232"/>
                </a:lnTo>
                <a:cubicBezTo>
                  <a:pt x="8" y="1234"/>
                  <a:pt x="4" y="1232"/>
                  <a:pt x="2" y="1228"/>
                </a:cubicBezTo>
                <a:cubicBezTo>
                  <a:pt x="0" y="1224"/>
                  <a:pt x="2" y="1219"/>
                  <a:pt x="6" y="1217"/>
                </a:cubicBezTo>
                <a:close/>
                <a:moveTo>
                  <a:pt x="2949" y="0"/>
                </a:moveTo>
                <a:lnTo>
                  <a:pt x="3017" y="10"/>
                </a:lnTo>
                <a:lnTo>
                  <a:pt x="2975" y="65"/>
                </a:lnTo>
                <a:cubicBezTo>
                  <a:pt x="2972" y="68"/>
                  <a:pt x="2967" y="69"/>
                  <a:pt x="2964" y="66"/>
                </a:cubicBezTo>
                <a:cubicBezTo>
                  <a:pt x="2960" y="64"/>
                  <a:pt x="2960" y="59"/>
                  <a:pt x="2962" y="55"/>
                </a:cubicBezTo>
                <a:lnTo>
                  <a:pt x="2996" y="11"/>
                </a:lnTo>
                <a:lnTo>
                  <a:pt x="3001" y="24"/>
                </a:lnTo>
                <a:lnTo>
                  <a:pt x="2946" y="16"/>
                </a:lnTo>
                <a:cubicBezTo>
                  <a:pt x="2942" y="15"/>
                  <a:pt x="2939" y="11"/>
                  <a:pt x="2940" y="7"/>
                </a:cubicBezTo>
                <a:cubicBezTo>
                  <a:pt x="2940" y="3"/>
                  <a:pt x="2944" y="0"/>
                  <a:pt x="2949" y="0"/>
                </a:cubicBezTo>
                <a:close/>
              </a:path>
            </a:pathLst>
          </a:custGeom>
          <a:solidFill>
            <a:srgbClr val="000000"/>
          </a:solidFill>
          <a:ln w="1116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4" name="Group 32"/>
          <p:cNvGrpSpPr>
            <a:grpSpLocks/>
          </p:cNvGrpSpPr>
          <p:nvPr/>
        </p:nvGrpSpPr>
        <p:grpSpPr bwMode="auto">
          <a:xfrm>
            <a:off x="2449513" y="4283973"/>
            <a:ext cx="406400" cy="234950"/>
            <a:chOff x="3179" y="2021"/>
            <a:chExt cx="118" cy="148"/>
          </a:xfrm>
        </p:grpSpPr>
        <p:sp>
          <p:nvSpPr>
            <p:cNvPr id="85" name="Rectangle 33"/>
            <p:cNvSpPr>
              <a:spLocks noChangeArrowheads="1"/>
            </p:cNvSpPr>
            <p:nvPr/>
          </p:nvSpPr>
          <p:spPr bwMode="auto">
            <a:xfrm>
              <a:off x="3179" y="2021"/>
              <a:ext cx="119" cy="149"/>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86" name="Rectangle 34"/>
            <p:cNvSpPr>
              <a:spLocks noChangeArrowheads="1"/>
            </p:cNvSpPr>
            <p:nvPr/>
          </p:nvSpPr>
          <p:spPr bwMode="auto">
            <a:xfrm>
              <a:off x="3179" y="2021"/>
              <a:ext cx="119" cy="149"/>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p:sp>
        <p:nvSpPr>
          <p:cNvPr id="87" name="Rectangle 35"/>
          <p:cNvSpPr>
            <a:spLocks noChangeArrowheads="1"/>
          </p:cNvSpPr>
          <p:nvPr/>
        </p:nvSpPr>
        <p:spPr bwMode="auto">
          <a:xfrm>
            <a:off x="2514600" y="4312548"/>
            <a:ext cx="288541"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342</a:t>
            </a:r>
          </a:p>
        </p:txBody>
      </p:sp>
      <p:grpSp>
        <p:nvGrpSpPr>
          <p:cNvPr id="100" name="Group 48"/>
          <p:cNvGrpSpPr>
            <a:grpSpLocks/>
          </p:cNvGrpSpPr>
          <p:nvPr/>
        </p:nvGrpSpPr>
        <p:grpSpPr bwMode="auto">
          <a:xfrm>
            <a:off x="2503488" y="5376173"/>
            <a:ext cx="364286" cy="236537"/>
            <a:chOff x="3213" y="2709"/>
            <a:chExt cx="144" cy="149"/>
          </a:xfrm>
        </p:grpSpPr>
        <p:sp>
          <p:nvSpPr>
            <p:cNvPr id="101" name="Rectangle 49"/>
            <p:cNvSpPr>
              <a:spLocks noChangeArrowheads="1"/>
            </p:cNvSpPr>
            <p:nvPr/>
          </p:nvSpPr>
          <p:spPr bwMode="auto">
            <a:xfrm>
              <a:off x="3213" y="2709"/>
              <a:ext cx="145" cy="150"/>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102" name="Rectangle 50"/>
            <p:cNvSpPr>
              <a:spLocks noChangeArrowheads="1"/>
            </p:cNvSpPr>
            <p:nvPr/>
          </p:nvSpPr>
          <p:spPr bwMode="auto">
            <a:xfrm>
              <a:off x="3213" y="2709"/>
              <a:ext cx="145" cy="150"/>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mc:AlternateContent xmlns:mc="http://schemas.openxmlformats.org/markup-compatibility/2006" xmlns:a14="http://schemas.microsoft.com/office/drawing/2010/main">
        <mc:Choice Requires="a14">
          <p:sp>
            <p:nvSpPr>
              <p:cNvPr id="105" name="Rectangle 53"/>
              <p:cNvSpPr>
                <a:spLocks noChangeArrowheads="1"/>
              </p:cNvSpPr>
              <p:nvPr/>
            </p:nvSpPr>
            <p:spPr bwMode="auto">
              <a:xfrm>
                <a:off x="3614351" y="4413908"/>
                <a:ext cx="735586" cy="3693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𝑆𝑢𝑚</m:t>
                          </m:r>
                        </m:sub>
                      </m:sSub>
                    </m:oMath>
                  </m:oMathPara>
                </a14:m>
                <a:endParaRPr lang="en-GB" altLang="en-US" sz="2300" i="1">
                  <a:solidFill>
                    <a:srgbClr val="000000"/>
                  </a:solidFill>
                  <a:latin typeface="Times New Roman" pitchFamily="18" charset="0"/>
                </a:endParaRPr>
              </a:p>
            </p:txBody>
          </p:sp>
        </mc:Choice>
        <mc:Fallback xmlns="">
          <p:sp>
            <p:nvSpPr>
              <p:cNvPr id="105" name="Rectangle 53"/>
              <p:cNvSpPr>
                <a:spLocks noRot="1" noChangeAspect="1" noMove="1" noResize="1" noEditPoints="1" noAdjustHandles="1" noChangeArrowheads="1" noChangeShapeType="1" noTextEdit="1"/>
              </p:cNvSpPr>
              <p:nvPr/>
            </p:nvSpPr>
            <p:spPr bwMode="auto">
              <a:xfrm>
                <a:off x="3614351" y="4413908"/>
                <a:ext cx="735586" cy="369332"/>
              </a:xfrm>
              <a:prstGeom prst="rect">
                <a:avLst/>
              </a:prstGeom>
              <a:blipFill>
                <a:blip r:embed="rId4"/>
                <a:stretch>
                  <a:fillRect l="-9091" r="-2479" b="-1639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grpSp>
        <p:nvGrpSpPr>
          <p:cNvPr id="37" name="Group 48"/>
          <p:cNvGrpSpPr>
            <a:grpSpLocks/>
          </p:cNvGrpSpPr>
          <p:nvPr/>
        </p:nvGrpSpPr>
        <p:grpSpPr bwMode="auto">
          <a:xfrm>
            <a:off x="4978347" y="4417483"/>
            <a:ext cx="2659581" cy="379814"/>
            <a:chOff x="3213" y="2709"/>
            <a:chExt cx="144" cy="149"/>
          </a:xfrm>
        </p:grpSpPr>
        <p:sp>
          <p:nvSpPr>
            <p:cNvPr id="38" name="Rectangle 49"/>
            <p:cNvSpPr>
              <a:spLocks noChangeArrowheads="1"/>
            </p:cNvSpPr>
            <p:nvPr/>
          </p:nvSpPr>
          <p:spPr bwMode="auto">
            <a:xfrm>
              <a:off x="3213" y="2709"/>
              <a:ext cx="145" cy="150"/>
            </a:xfrm>
            <a:prstGeom prst="rect">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sp>
          <p:nvSpPr>
            <p:cNvPr id="39" name="Rectangle 50"/>
            <p:cNvSpPr>
              <a:spLocks noChangeArrowheads="1"/>
            </p:cNvSpPr>
            <p:nvPr/>
          </p:nvSpPr>
          <p:spPr bwMode="auto">
            <a:xfrm>
              <a:off x="3213" y="2709"/>
              <a:ext cx="145" cy="150"/>
            </a:xfrm>
            <a:prstGeom prst="rect">
              <a:avLst/>
            </a:prstGeom>
            <a:noFill/>
            <a:ln w="111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he-IL" altLang="en-US" sz="1800"/>
            </a:p>
          </p:txBody>
        </p:sp>
      </p:grpSp>
      <mc:AlternateContent xmlns:mc="http://schemas.openxmlformats.org/markup-compatibility/2006" xmlns:a14="http://schemas.microsoft.com/office/drawing/2010/main">
        <mc:Choice Requires="a14">
          <p:sp>
            <p:nvSpPr>
              <p:cNvPr id="6" name="Rectangle 5"/>
              <p:cNvSpPr/>
              <p:nvPr/>
            </p:nvSpPr>
            <p:spPr>
              <a:xfrm>
                <a:off x="5191125" y="4427964"/>
                <a:ext cx="2517549" cy="338554"/>
              </a:xfrm>
              <a:prstGeom prst="rect">
                <a:avLst/>
              </a:prstGeom>
            </p:spPr>
            <p:txBody>
              <a:bodyPr wrap="none">
                <a:spAutoFit/>
              </a:bodyPr>
              <a:lstStyle/>
              <a:p>
                <a:pPr>
                  <a:buClr>
                    <a:srgbClr val="000000"/>
                  </a:buClr>
                  <a:buSzPct val="100000"/>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__=</m:t>
                        </m:r>
                        <m:r>
                          <a:rPr lang="en-US" sz="1600" i="1">
                            <a:latin typeface="Cambria Math" panose="02040503050406030204" pitchFamily="18" charset="0"/>
                          </a:rPr>
                          <m:t>h</m:t>
                        </m:r>
                      </m:e>
                      <m:sub>
                        <m:r>
                          <a:rPr lang="en-US" sz="1600" i="1">
                            <a:latin typeface="Cambria Math" panose="02040503050406030204" pitchFamily="18" charset="0"/>
                          </a:rPr>
                          <m:t>𝑆𝑢𝑚</m:t>
                        </m:r>
                      </m:sub>
                    </m:sSub>
                  </m:oMath>
                </a14:m>
                <a:r>
                  <a:rPr lang="en-GB" altLang="en-US" sz="1600" i="1">
                    <a:solidFill>
                      <a:srgbClr val="000000"/>
                    </a:solidFill>
                    <a:latin typeface="Times New Roman" pitchFamily="18" charset="0"/>
                  </a:rPr>
                  <a:t>(342)=</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𝑆𝑢𝑚</m:t>
                        </m:r>
                      </m:sub>
                    </m:sSub>
                  </m:oMath>
                </a14:m>
                <a:r>
                  <a:rPr lang="en-GB" altLang="en-US" sz="1600" i="1">
                    <a:solidFill>
                      <a:srgbClr val="000000"/>
                    </a:solidFill>
                    <a:latin typeface="Times New Roman" pitchFamily="18" charset="0"/>
                  </a:rPr>
                  <a:t>(___)</a:t>
                </a:r>
              </a:p>
            </p:txBody>
          </p:sp>
        </mc:Choice>
        <mc:Fallback xmlns="">
          <p:sp>
            <p:nvSpPr>
              <p:cNvPr id="6" name="Rectangle 5"/>
              <p:cNvSpPr>
                <a:spLocks noRot="1" noChangeAspect="1" noMove="1" noResize="1" noEditPoints="1" noAdjustHandles="1" noChangeArrowheads="1" noChangeShapeType="1" noTextEdit="1"/>
              </p:cNvSpPr>
              <p:nvPr/>
            </p:nvSpPr>
            <p:spPr>
              <a:xfrm>
                <a:off x="5191125" y="4427964"/>
                <a:ext cx="2517549" cy="338554"/>
              </a:xfrm>
              <a:prstGeom prst="rect">
                <a:avLst/>
              </a:prstGeom>
              <a:blipFill>
                <a:blip r:embed="rId5"/>
                <a:stretch>
                  <a:fillRect t="-5357" b="-21429"/>
                </a:stretch>
              </a:blipFill>
            </p:spPr>
            <p:txBody>
              <a:bodyPr/>
              <a:lstStyle/>
              <a:p>
                <a:r>
                  <a:rPr lang="en-US">
                    <a:noFill/>
                  </a:rPr>
                  <a:t> </a:t>
                </a:r>
              </a:p>
            </p:txBody>
          </p:sp>
        </mc:Fallback>
      </mc:AlternateContent>
      <p:sp>
        <p:nvSpPr>
          <p:cNvPr id="41" name="Rectangle 35"/>
          <p:cNvSpPr>
            <a:spLocks noChangeArrowheads="1"/>
          </p:cNvSpPr>
          <p:nvPr/>
        </p:nvSpPr>
        <p:spPr bwMode="auto">
          <a:xfrm>
            <a:off x="2549411" y="5382200"/>
            <a:ext cx="192360"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63</a:t>
            </a:r>
          </a:p>
        </p:txBody>
      </p:sp>
      <p:sp>
        <p:nvSpPr>
          <p:cNvPr id="42" name="Rectangle 35"/>
          <p:cNvSpPr>
            <a:spLocks noChangeArrowheads="1"/>
          </p:cNvSpPr>
          <p:nvPr/>
        </p:nvSpPr>
        <p:spPr bwMode="auto">
          <a:xfrm>
            <a:off x="5311298" y="4493248"/>
            <a:ext cx="159286"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9</a:t>
            </a:r>
          </a:p>
        </p:txBody>
      </p:sp>
      <p:sp>
        <p:nvSpPr>
          <p:cNvPr id="43" name="Rectangle 35"/>
          <p:cNvSpPr>
            <a:spLocks noChangeArrowheads="1"/>
          </p:cNvSpPr>
          <p:nvPr/>
        </p:nvSpPr>
        <p:spPr bwMode="auto">
          <a:xfrm>
            <a:off x="7277448" y="4470262"/>
            <a:ext cx="192360"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0">
                <a:solidFill>
                  <a:schemeClr val="tx1"/>
                </a:solidFill>
                <a:latin typeface="Arial" charset="0"/>
                <a:cs typeface="Arial" charset="0"/>
              </a:defRPr>
            </a:lvl1pPr>
            <a:lvl2pPr marL="742950" indent="-285750" defTabSz="449263" eaLnBrk="0" hangingPunct="0">
              <a:spcBef>
                <a:spcPct val="20000"/>
              </a:spcBef>
              <a:buClr>
                <a:schemeClr val="accent2"/>
              </a:buClr>
              <a:buSzPct val="6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chemeClr val="tx1"/>
                </a:solidFill>
                <a:latin typeface="Arial" charset="0"/>
                <a:cs typeface="Arial" charset="0"/>
              </a:defRPr>
            </a:lvl2pPr>
            <a:lvl3pPr marL="1143000" indent="-228600" defTabSz="449263" eaLnBrk="0" hangingPunct="0">
              <a:spcBef>
                <a:spcPct val="20000"/>
              </a:spcBef>
              <a:buClr>
                <a:schemeClr val="accent1"/>
              </a:buClr>
              <a:buSzPct val="65000"/>
              <a:buFont typeface="Wingdings"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charset="0"/>
                <a:cs typeface="Arial" charset="0"/>
              </a:defRPr>
            </a:lvl3pPr>
            <a:lvl4pPr marL="1600200" indent="-228600" defTabSz="449263" eaLnBrk="0" hangingPunct="0">
              <a:spcBef>
                <a:spcPct val="20000"/>
              </a:spcBef>
              <a:buClr>
                <a:schemeClr val="accent2"/>
              </a:buClr>
              <a:buSzPct val="70000"/>
              <a:buFont typeface="Wingdings"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4pPr>
            <a:lvl5pPr marL="2057400" indent="-228600" defTabSz="449263" eaLnBrk="0" hangingPunct="0">
              <a:spcBef>
                <a:spcPct val="20000"/>
              </a:spcBef>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5pPr>
            <a:lvl6pPr marL="25146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6pPr>
            <a:lvl7pPr marL="29718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7pPr>
            <a:lvl8pPr marL="34290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8pPr>
            <a:lvl9pPr marL="3886200" indent="-228600" defTabSz="449263" eaLnBrk="0" fontAlgn="base" hangingPunct="0">
              <a:spcBef>
                <a:spcPct val="20000"/>
              </a:spcBef>
              <a:spcAft>
                <a:spcPct val="0"/>
              </a:spcAft>
              <a:buClr>
                <a:schemeClr val="accent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cs typeface="Arial" charset="0"/>
              </a:defRPr>
            </a:lvl9pPr>
          </a:lstStyle>
          <a:p>
            <a:pPr eaLnBrk="1" hangingPunct="1">
              <a:spcBef>
                <a:spcPct val="0"/>
              </a:spcBef>
              <a:buClr>
                <a:srgbClr val="000000"/>
              </a:buClr>
              <a:buSzPct val="100000"/>
              <a:buFont typeface="Times New Roman" pitchFamily="18" charset="0"/>
              <a:buNone/>
            </a:pPr>
            <a:r>
              <a:rPr lang="en-GB" altLang="en-US" sz="1500" i="1">
                <a:solidFill>
                  <a:srgbClr val="000000"/>
                </a:solidFill>
                <a:latin typeface="Times New Roman" pitchFamily="18" charset="0"/>
              </a:rPr>
              <a:t>63</a:t>
            </a:r>
          </a:p>
        </p:txBody>
      </p:sp>
    </p:spTree>
    <p:extLst>
      <p:ext uri="{BB962C8B-B14F-4D97-AF65-F5344CB8AC3E}">
        <p14:creationId xmlns:p14="http://schemas.microsoft.com/office/powerpoint/2010/main" val="299349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B3E12B31-8FC8-4A41-9E70-D32B66C23A88}" type="datetime1">
              <a:rPr lang="en-US"/>
              <a:pPr>
                <a:defRPr/>
              </a:pPr>
              <a:t>2/11/2020</a:t>
            </a:fld>
            <a:endParaRPr lang="en-US" altLang="en-US"/>
          </a:p>
        </p:txBody>
      </p:sp>
      <p:sp>
        <p:nvSpPr>
          <p:cNvPr id="6" name="Slide Number Placeholder 5"/>
          <p:cNvSpPr>
            <a:spLocks noGrp="1"/>
          </p:cNvSpPr>
          <p:nvPr>
            <p:ph type="sldNum" sz="quarter" idx="12"/>
          </p:nvPr>
        </p:nvSpPr>
        <p:spPr/>
        <p:txBody>
          <a:bodyPr/>
          <a:lstStyle/>
          <a:p>
            <a:pPr>
              <a:defRPr/>
            </a:pPr>
            <a:fld id="{A0B647E9-0097-4ABD-9993-9790A29446C2}" type="slidenum">
              <a:rPr lang="he-IL" altLang="en-US"/>
              <a:pPr>
                <a:defRPr/>
              </a:pPr>
              <a:t>9</a:t>
            </a:fld>
            <a:endParaRPr lang="en-US" altLang="en-US"/>
          </a:p>
        </p:txBody>
      </p:sp>
      <p:sp>
        <p:nvSpPr>
          <p:cNvPr id="2" name="Rectangle 1"/>
          <p:cNvSpPr/>
          <p:nvPr/>
        </p:nvSpPr>
        <p:spPr bwMode="auto">
          <a:xfrm>
            <a:off x="8451273" y="5957455"/>
            <a:ext cx="235527" cy="13854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379412" y="2942015"/>
                <a:ext cx="8307388" cy="2694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kern="0"/>
                  <a:t>No efficient </a:t>
                </a:r>
                <a:r>
                  <a:rPr lang="en-GB" altLang="en-US" sz="2400" kern="0" err="1"/>
                  <a:t>alg</a:t>
                </a:r>
                <a:r>
                  <a:rPr lang="en-GB" altLang="en-US" sz="2400" kern="0"/>
                  <a:t> A finds collision, i.e.,</a:t>
                </a:r>
                <a14:m>
                  <m:oMath xmlns:m="http://schemas.openxmlformats.org/officeDocument/2006/math">
                    <m:r>
                      <a:rPr lang="en-US" altLang="en-US" sz="2400" kern="0" dirty="0">
                        <a:solidFill>
                          <a:srgbClr val="006633"/>
                        </a:solidFill>
                        <a:latin typeface="Cambria Math" panose="02040503050406030204" pitchFamily="18" charset="0"/>
                        <a:cs typeface="Times New Roman" pitchFamily="18" charset="0"/>
                      </a:rPr>
                      <m:t> </m:t>
                    </m:r>
                  </m:oMath>
                </a14:m>
                <a:br>
                  <a:rPr lang="en-US" altLang="en-US" sz="2400" kern="0">
                    <a:solidFill>
                      <a:srgbClr val="006633"/>
                    </a:solidFill>
                    <a:latin typeface="Cambria Math" panose="02040503050406030204" pitchFamily="18" charset="0"/>
                    <a:cs typeface="Times New Roman" pitchFamily="18" charset="0"/>
                  </a:rPr>
                </a:br>
                <a14:m>
                  <m:oMath xmlns:m="http://schemas.openxmlformats.org/officeDocument/2006/math">
                    <m:d>
                      <m:dPr>
                        <m:ctrlPr>
                          <a:rPr lang="en-US" altLang="en-US" sz="2400" i="1" kern="0" dirty="0">
                            <a:solidFill>
                              <a:srgbClr val="006633"/>
                            </a:solidFill>
                            <a:latin typeface="Cambria Math" panose="02040503050406030204" pitchFamily="18" charset="0"/>
                            <a:cs typeface="Times New Roman" pitchFamily="18" charset="0"/>
                          </a:rPr>
                        </m:ctrlPr>
                      </m:dPr>
                      <m:e>
                        <m:r>
                          <a:rPr lang="en-GB" altLang="en-US" sz="2400" i="1" kern="0" dirty="0">
                            <a:solidFill>
                              <a:srgbClr val="006633"/>
                            </a:solidFill>
                            <a:latin typeface="Cambria Math" panose="02040503050406030204" pitchFamily="18" charset="0"/>
                            <a:cs typeface="Times New Roman" pitchFamily="18" charset="0"/>
                          </a:rPr>
                          <m:t>𝑥</m:t>
                        </m:r>
                        <m:r>
                          <a:rPr lang="en-US" altLang="en-US" sz="2400" i="1" kern="0" dirty="0">
                            <a:solidFill>
                              <a:srgbClr val="006633"/>
                            </a:solidFill>
                            <a:latin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e>
                    </m:d>
                  </m:oMath>
                </a14:m>
                <a:r>
                  <a:rPr lang="en-GB" altLang="en-US" sz="2400" i="1" kern="0">
                    <a:solidFill>
                      <a:srgbClr val="006633"/>
                    </a:solidFill>
                    <a:latin typeface="Times New Roman" pitchFamily="18" charset="0"/>
                    <a:cs typeface="Times New Roman" pitchFamily="18" charset="0"/>
                  </a:rPr>
                  <a:t> </a:t>
                </a:r>
                <a:r>
                  <a:rPr lang="en-GB" altLang="en-US" sz="2400" kern="0" err="1"/>
                  <a:t>s.t.</a:t>
                </a:r>
                <a:r>
                  <a:rPr lang="en-GB" altLang="en-US" sz="2400" kern="0"/>
                  <a:t> </a:t>
                </a:r>
                <a:r>
                  <a:rPr lang="en-GB" altLang="en-US" sz="2400" i="1" kern="0">
                    <a:solidFill>
                      <a:srgbClr val="006633"/>
                    </a:solidFill>
                    <a:latin typeface="Times New Roman" pitchFamily="18" charset="0"/>
                    <a:cs typeface="Times New Roman" pitchFamily="18" charset="0"/>
                  </a:rPr>
                  <a:t>h(x')=h(x), </a:t>
                </a:r>
                <a14:m>
                  <m:oMath xmlns:m="http://schemas.openxmlformats.org/officeDocument/2006/math">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ea typeface="Cambria Math" panose="02040503050406030204" pitchFamily="18" charset="0"/>
                        <a:cs typeface="Times New Roman" pitchFamily="18" charset="0"/>
                      </a:rPr>
                      <m:t>≠</m:t>
                    </m:r>
                    <m:r>
                      <a:rPr lang="en-GB" altLang="en-US" sz="2400" i="1" kern="0" dirty="0">
                        <a:solidFill>
                          <a:srgbClr val="006633"/>
                        </a:solidFill>
                        <a:latin typeface="Cambria Math" panose="02040503050406030204" pitchFamily="18" charset="0"/>
                        <a:cs typeface="Times New Roman" pitchFamily="18" charset="0"/>
                      </a:rPr>
                      <m:t>𝑥</m:t>
                    </m:r>
                    <m:r>
                      <a:rPr lang="en-GB" altLang="en-US" sz="2400" i="1" kern="0" dirty="0">
                        <a:solidFill>
                          <a:srgbClr val="006633"/>
                        </a:solidFill>
                        <a:latin typeface="Cambria Math" panose="02040503050406030204" pitchFamily="18" charset="0"/>
                        <a:cs typeface="Times New Roman" pitchFamily="18" charset="0"/>
                      </a:rPr>
                      <m:t>’</m:t>
                    </m:r>
                  </m:oMath>
                </a14:m>
                <a:endParaRPr lang="en-GB" altLang="en-US" sz="2400" kern="0">
                  <a:solidFill>
                    <a:srgbClr val="0000FF"/>
                  </a:solidFill>
                </a:endParaRPr>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a:t>Birthday paradox</a:t>
                </a:r>
                <a:r>
                  <a:rPr lang="en-GB" altLang="en-US" sz="2400"/>
                  <a:t>: </a:t>
                </a:r>
                <a:r>
                  <a:rPr lang="en-US" altLang="en-US" sz="2400" kern="0"/>
                  <a:t>expected number 𝑞 of </a:t>
                </a:r>
                <a:br>
                  <a:rPr lang="en-US" altLang="en-US" sz="2400" kern="0"/>
                </a:br>
                <a:r>
                  <a:rPr lang="en-US" altLang="en-US" sz="2400" kern="0"/>
                  <a:t>hashes till collision: </a:t>
                </a:r>
                <a:br>
                  <a:rPr lang="en-US" altLang="en-US" sz="2400" kern="0"/>
                </a:br>
                <a:endParaRPr lang="en-US" altLang="en-US" sz="2400" kern="0"/>
              </a:p>
              <a:p>
                <a:pPr marL="668338" lvl="1" defTabSz="449263" eaLnBrk="1" hangingPunct="1">
                  <a:lnSpc>
                    <a:spcPct val="11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kern="0">
                    <a:sym typeface="Wingdings" panose="05000000000000000000" pitchFamily="2" charset="2"/>
                  </a:rPr>
                  <a:t> </a:t>
                </a:r>
                <a:r>
                  <a:rPr lang="en-US" altLang="en-US" sz="2400" kern="0"/>
                  <a:t>For 80 bit of effective security, use 𝑛=160 ! </a:t>
                </a: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379412" y="2942015"/>
                <a:ext cx="8307388" cy="2694200"/>
              </a:xfrm>
              <a:prstGeom prst="rect">
                <a:avLst/>
              </a:prstGeom>
              <a:blipFill>
                <a:blip r:embed="rId3"/>
                <a:stretch>
                  <a:fillRect t="-1357" b="-18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angle 2"/>
          <p:cNvSpPr txBox="1">
            <a:spLocks noChangeArrowheads="1"/>
          </p:cNvSpPr>
          <p:nvPr/>
        </p:nvSpPr>
        <p:spPr>
          <a:xfrm>
            <a:off x="561974" y="244475"/>
            <a:ext cx="8277225" cy="83317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pPr defTabSz="449263" eaLnBrk="1" hangingPunct="1">
              <a:buClr>
                <a:srgbClr val="CC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800" b="1" kern="0">
                <a:solidFill>
                  <a:srgbClr val="0000FF"/>
                </a:solidFill>
              </a:rPr>
              <a:t>Collision-Resistance (CRHF)</a:t>
            </a:r>
            <a:endParaRPr lang="en-GB" altLang="en-US" sz="4600" kern="0">
              <a:solidFill>
                <a:srgbClr val="CC9900"/>
              </a:solidFill>
            </a:endParaRPr>
          </a:p>
        </p:txBody>
      </p:sp>
      <mc:AlternateContent xmlns:mc="http://schemas.openxmlformats.org/markup-compatibility/2006" xmlns:a14="http://schemas.microsoft.com/office/drawing/2010/main">
        <mc:Choice Requires="a14">
          <p:sp>
            <p:nvSpPr>
              <p:cNvPr id="11" name="Oval 10"/>
              <p:cNvSpPr/>
              <p:nvPr/>
            </p:nvSpPr>
            <p:spPr bwMode="auto">
              <a:xfrm>
                <a:off x="2314866" y="1102658"/>
                <a:ext cx="2285679" cy="1749153"/>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Domain </a:t>
                </a:r>
                <a14:m>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sSupPr>
                      <m:e>
                        <m:d>
                          <m:dPr>
                            <m:begChr m:val="{"/>
                            <m:endChr m:val="}"/>
                            <m:ctrlP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ctrlPr>
                          </m:dPr>
                          <m:e>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0</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1</m:t>
                            </m:r>
                          </m:e>
                        </m:d>
                      </m:e>
                      <m:sup>
                        <m:r>
                          <a:rPr kumimoji="0" lang="en-US" sz="1800" b="0" i="1" u="none" strike="noStrike" cap="none" normalizeH="0" baseline="0" smtClean="0">
                            <a:ln>
                              <a:noFill/>
                            </a:ln>
                            <a:solidFill>
                              <a:schemeClr val="tx1"/>
                            </a:solidFill>
                            <a:effectLst/>
                            <a:latin typeface="Cambria Math" panose="02040503050406030204" pitchFamily="18" charset="0"/>
                            <a:cs typeface="Arial" pitchFamily="34" charset="0"/>
                          </a:rPr>
                          <m:t>∗</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1" name="Oval 10"/>
              <p:cNvSpPr>
                <a:spLocks noRot="1" noChangeAspect="1" noMove="1" noResize="1" noEditPoints="1" noAdjustHandles="1" noChangeArrowheads="1" noChangeShapeType="1" noTextEdit="1"/>
              </p:cNvSpPr>
              <p:nvPr/>
            </p:nvSpPr>
            <p:spPr bwMode="auto">
              <a:xfrm>
                <a:off x="2314866" y="1102658"/>
                <a:ext cx="2285679" cy="1749153"/>
              </a:xfrm>
              <a:prstGeom prst="ellipse">
                <a:avLst/>
              </a:prstGeom>
              <a:blipFill>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bwMode="auto">
              <a:xfrm>
                <a:off x="6290989" y="1392288"/>
                <a:ext cx="2176460" cy="13150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a:ln>
                      <a:noFill/>
                    </a:ln>
                    <a:solidFill>
                      <a:schemeClr val="tx1"/>
                    </a:solidFill>
                    <a:effectLst/>
                    <a:latin typeface="Arial" pitchFamily="34" charset="0"/>
                    <a:cs typeface="Arial" pitchFamily="34" charset="0"/>
                  </a:rPr>
                  <a:t>Range </a:t>
                </a:r>
                <a14:m>
                  <m:oMath xmlns:m="http://schemas.openxmlformats.org/officeDocument/2006/math">
                    <m:sSup>
                      <m:sSupPr>
                        <m:ctrlPr>
                          <a:rPr lang="en-US" i="1">
                            <a:latin typeface="Cambria Math" panose="02040503050406030204" pitchFamily="18" charset="0"/>
                            <a:cs typeface="Arial" pitchFamily="34" charset="0"/>
                          </a:rPr>
                        </m:ctrlPr>
                      </m:sSupPr>
                      <m:e>
                        <m:d>
                          <m:dPr>
                            <m:begChr m:val="{"/>
                            <m:endChr m:val="}"/>
                            <m:ctrlPr>
                              <a:rPr lang="en-US" i="1">
                                <a:latin typeface="Cambria Math" panose="02040503050406030204" pitchFamily="18" charset="0"/>
                                <a:cs typeface="Arial" pitchFamily="34" charset="0"/>
                              </a:rPr>
                            </m:ctrlPr>
                          </m:dPr>
                          <m:e>
                            <m:r>
                              <a:rPr lang="en-US" i="1">
                                <a:latin typeface="Cambria Math" panose="02040503050406030204" pitchFamily="18" charset="0"/>
                                <a:cs typeface="Arial" pitchFamily="34" charset="0"/>
                              </a:rPr>
                              <m:t>0</m:t>
                            </m:r>
                            <m:r>
                              <a:rPr lang="en-US" i="1">
                                <a:latin typeface="Cambria Math" panose="02040503050406030204" pitchFamily="18" charset="0"/>
                                <a:cs typeface="Arial" pitchFamily="34" charset="0"/>
                              </a:rPr>
                              <m:t>,</m:t>
                            </m:r>
                            <m:r>
                              <a:rPr lang="en-US" i="1">
                                <a:latin typeface="Cambria Math" panose="02040503050406030204" pitchFamily="18" charset="0"/>
                                <a:cs typeface="Arial" pitchFamily="34" charset="0"/>
                              </a:rPr>
                              <m:t>1</m:t>
                            </m:r>
                          </m:e>
                        </m:d>
                      </m:e>
                      <m:sup>
                        <m:r>
                          <a:rPr lang="en-US" b="0" i="1" smtClean="0">
                            <a:latin typeface="Cambria Math" panose="02040503050406030204" pitchFamily="18" charset="0"/>
                            <a:cs typeface="Arial" pitchFamily="34" charset="0"/>
                          </a:rPr>
                          <m:t>𝑛</m:t>
                        </m:r>
                      </m:sup>
                    </m:sSup>
                  </m:oMath>
                </a14:m>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12" name="Oval 11"/>
              <p:cNvSpPr>
                <a:spLocks noRot="1" noChangeAspect="1" noMove="1" noResize="1" noEditPoints="1" noAdjustHandles="1" noChangeArrowheads="1" noChangeShapeType="1" noTextEdit="1"/>
              </p:cNvSpPr>
              <p:nvPr/>
            </p:nvSpPr>
            <p:spPr bwMode="auto">
              <a:xfrm>
                <a:off x="6290989" y="1392288"/>
                <a:ext cx="2176460" cy="1315053"/>
              </a:xfrm>
              <a:prstGeom prst="ellipse">
                <a:avLst/>
              </a:prstGeom>
              <a:blipFill>
                <a:blip r:embed="rId5"/>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332941" y="1735560"/>
                <a:ext cx="533095"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332941" y="1735560"/>
                <a:ext cx="53309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280619" y="2196687"/>
                <a:ext cx="585417"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a:ea typeface="Cambria Math" panose="020405030504060302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80619" y="2196687"/>
                <a:ext cx="58541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554685" y="2085809"/>
                <a:ext cx="1520801" cy="338554"/>
              </a:xfrm>
              <a:prstGeom prst="rect">
                <a:avLst/>
              </a:prstGeom>
              <a:solidFill>
                <a:schemeClr val="accent1">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d>
                        <m:dPr>
                          <m:ctrlPr>
                            <a:rPr lang="en-US" sz="1600" i="1" dirty="0">
                              <a:latin typeface="Cambria Math" panose="02040503050406030204" pitchFamily="18" charset="0"/>
                              <a:cs typeface="Arial" pitchFamily="34" charset="0"/>
                            </a:rPr>
                          </m:ctrlPr>
                        </m:dPr>
                        <m:e>
                          <m:r>
                            <a:rPr lang="en-US" sz="1600" i="1" dirty="0">
                              <a:latin typeface="Cambria Math" panose="02040503050406030204" pitchFamily="18" charset="0"/>
                              <a:cs typeface="Arial" pitchFamily="34" charset="0"/>
                            </a:rPr>
                            <m:t>𝑥</m:t>
                          </m:r>
                        </m:e>
                      </m:d>
                      <m:r>
                        <a:rPr lang="en-US" sz="1600" i="1" dirty="0">
                          <a:latin typeface="Cambria Math" panose="02040503050406030204" pitchFamily="18" charset="0"/>
                          <a:cs typeface="Arial" pitchFamily="34" charset="0"/>
                        </a:rPr>
                        <m:t>=</m:t>
                      </m:r>
                      <m:r>
                        <a:rPr lang="en-US" sz="1600" b="0" i="1" dirty="0" smtClean="0">
                          <a:latin typeface="Cambria Math" panose="02040503050406030204" pitchFamily="18" charset="0"/>
                          <a:cs typeface="Arial" pitchFamily="34" charset="0"/>
                        </a:rPr>
                        <m:t>h</m:t>
                      </m:r>
                      <m:r>
                        <a:rPr lang="en-US" sz="1600" i="1" dirty="0">
                          <a:latin typeface="Cambria Math" panose="02040503050406030204" pitchFamily="18" charset="0"/>
                          <a:cs typeface="Arial" pitchFamily="34" charset="0"/>
                        </a:rPr>
                        <m:t>(</m:t>
                      </m:r>
                      <m:sSup>
                        <m:sSupPr>
                          <m:ctrlPr>
                            <a:rPr lang="en-US" sz="1600" i="1" dirty="0">
                              <a:latin typeface="Cambria Math" panose="02040503050406030204" pitchFamily="18" charset="0"/>
                              <a:cs typeface="Arial" pitchFamily="34" charset="0"/>
                            </a:rPr>
                          </m:ctrlPr>
                        </m:sSupPr>
                        <m:e>
                          <m:r>
                            <a:rPr lang="en-US" sz="1600" i="1" dirty="0">
                              <a:latin typeface="Cambria Math" panose="02040503050406030204" pitchFamily="18" charset="0"/>
                              <a:cs typeface="Arial" pitchFamily="34" charset="0"/>
                            </a:rPr>
                            <m:t>𝑥</m:t>
                          </m:r>
                        </m:e>
                        <m:sup>
                          <m:r>
                            <a:rPr lang="en-US" sz="1600" i="1" dirty="0">
                              <a:latin typeface="Cambria Math" panose="02040503050406030204" pitchFamily="18" charset="0"/>
                              <a:cs typeface="Arial" pitchFamily="34" charset="0"/>
                            </a:rPr>
                            <m:t>′</m:t>
                          </m:r>
                        </m:sup>
                      </m:sSup>
                      <m:r>
                        <a:rPr lang="en-US" sz="1600" i="1" dirty="0">
                          <a:latin typeface="Cambria Math" panose="02040503050406030204" pitchFamily="18" charset="0"/>
                          <a:cs typeface="Arial" pitchFamily="34" charset="0"/>
                        </a:rPr>
                        <m:t>)</m:t>
                      </m:r>
                    </m:oMath>
                  </m:oMathPara>
                </a14:m>
                <a:endParaRPr lang="en-US" sz="1600">
                  <a:latin typeface="Arial" pitchFamily="34" charset="0"/>
                  <a:cs typeface="Arial"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554685" y="2085809"/>
                <a:ext cx="1520801" cy="338554"/>
              </a:xfrm>
              <a:prstGeom prst="rect">
                <a:avLst/>
              </a:prstGeom>
              <a:blipFill>
                <a:blip r:embed="rId8"/>
                <a:stretch>
                  <a:fillRect b="-10714"/>
                </a:stretch>
              </a:blipFill>
            </p:spPr>
            <p:txBody>
              <a:bodyPr/>
              <a:lstStyle/>
              <a:p>
                <a:r>
                  <a:rPr lang="en-US">
                    <a:noFill/>
                  </a:rPr>
                  <a:t> </a:t>
                </a:r>
              </a:p>
            </p:txBody>
          </p:sp>
        </mc:Fallback>
      </mc:AlternateContent>
      <p:cxnSp>
        <p:nvCxnSpPr>
          <p:cNvPr id="16" name="Straight Arrow Connector 15"/>
          <p:cNvCxnSpPr/>
          <p:nvPr/>
        </p:nvCxnSpPr>
        <p:spPr bwMode="auto">
          <a:xfrm>
            <a:off x="3729325" y="1936376"/>
            <a:ext cx="2967318" cy="3316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V="1">
            <a:off x="3729325" y="2268071"/>
            <a:ext cx="2967318" cy="1147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8" name="TextBox 17"/>
              <p:cNvSpPr txBox="1"/>
              <p:nvPr/>
            </p:nvSpPr>
            <p:spPr>
              <a:xfrm>
                <a:off x="4504241" y="1257900"/>
                <a:ext cx="2048959" cy="369332"/>
              </a:xfrm>
              <a:prstGeom prst="rect">
                <a:avLst/>
              </a:prstGeom>
              <a:noFill/>
            </p:spPr>
            <p:txBody>
              <a:bodyPr wrap="none" rtlCol="0">
                <a:spAutoFit/>
              </a:bodyPr>
              <a:lstStyle/>
              <a:p>
                <a:r>
                  <a:rPr lang="en-US"/>
                  <a:t>Hash function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e>
                    </m:d>
                  </m:oMath>
                </a14:m>
                <a:endParaRPr lang="en-US"/>
              </a:p>
            </p:txBody>
          </p:sp>
        </mc:Choice>
        <mc:Fallback xmlns="">
          <p:sp>
            <p:nvSpPr>
              <p:cNvPr id="18" name="TextBox 17"/>
              <p:cNvSpPr txBox="1">
                <a:spLocks noRot="1" noChangeAspect="1" noMove="1" noResize="1" noEditPoints="1" noAdjustHandles="1" noChangeArrowheads="1" noChangeShapeType="1" noTextEdit="1"/>
              </p:cNvSpPr>
              <p:nvPr/>
            </p:nvSpPr>
            <p:spPr>
              <a:xfrm>
                <a:off x="4504241" y="1257900"/>
                <a:ext cx="2048959" cy="369332"/>
              </a:xfrm>
              <a:prstGeom prst="rect">
                <a:avLst/>
              </a:prstGeom>
              <a:blipFill>
                <a:blip r:embed="rId9"/>
                <a:stretch>
                  <a:fillRect l="-2679" t="-8197" b="-24590"/>
                </a:stretch>
              </a:blipFill>
            </p:spPr>
            <p:txBody>
              <a:bodyPr/>
              <a:lstStyle/>
              <a:p>
                <a:r>
                  <a:rPr lang="en-US">
                    <a:noFill/>
                  </a:rPr>
                  <a:t> </a:t>
                </a:r>
              </a:p>
            </p:txBody>
          </p:sp>
        </mc:Fallback>
      </mc:AlternateContent>
      <p:sp>
        <p:nvSpPr>
          <p:cNvPr id="3" name="Rounded Rectangle 2"/>
          <p:cNvSpPr/>
          <p:nvPr/>
        </p:nvSpPr>
        <p:spPr bwMode="auto">
          <a:xfrm>
            <a:off x="751289" y="1301968"/>
            <a:ext cx="1299882" cy="385482"/>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Adversary</a:t>
            </a:r>
          </a:p>
        </p:txBody>
      </p:sp>
      <p:sp>
        <p:nvSpPr>
          <p:cNvPr id="5" name="Down Arrow 4"/>
          <p:cNvSpPr/>
          <p:nvPr/>
        </p:nvSpPr>
        <p:spPr bwMode="auto">
          <a:xfrm>
            <a:off x="1242098" y="1770930"/>
            <a:ext cx="349624" cy="41439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 name="Rectangle 6"/>
              <p:cNvSpPr/>
              <p:nvPr/>
            </p:nvSpPr>
            <p:spPr bwMode="auto">
              <a:xfrm>
                <a:off x="475756" y="2222930"/>
                <a:ext cx="1927998" cy="650566"/>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a:ln>
                      <a:noFill/>
                    </a:ln>
                    <a:solidFill>
                      <a:schemeClr val="tx1"/>
                    </a:solidFill>
                    <a:effectLst/>
                    <a:latin typeface="Arial" pitchFamily="34" charset="0"/>
                    <a:cs typeface="Arial" pitchFamily="34" charset="0"/>
                  </a:rPr>
                  <a:t>Collision </a:t>
                </a:r>
                <a14:m>
                  <m:oMath xmlns:m="http://schemas.openxmlformats.org/officeDocument/2006/math">
                    <m:d>
                      <m:dPr>
                        <m:ctrlPr>
                          <a:rPr lang="en-US" altLang="en-US" i="1" kern="0" dirty="0">
                            <a:solidFill>
                              <a:srgbClr val="006633"/>
                            </a:solidFill>
                            <a:latin typeface="Cambria Math" panose="02040503050406030204" pitchFamily="18" charset="0"/>
                            <a:cs typeface="Times New Roman" pitchFamily="18" charset="0"/>
                          </a:rPr>
                        </m:ctrlPr>
                      </m:dPr>
                      <m:e>
                        <m:r>
                          <a:rPr lang="en-GB" altLang="en-US" i="1" kern="0" dirty="0">
                            <a:solidFill>
                              <a:srgbClr val="006633"/>
                            </a:solidFill>
                            <a:latin typeface="Cambria Math" panose="02040503050406030204" pitchFamily="18" charset="0"/>
                            <a:cs typeface="Times New Roman" pitchFamily="18" charset="0"/>
                          </a:rPr>
                          <m:t>𝑥</m:t>
                        </m:r>
                        <m:r>
                          <a:rPr lang="en-US" altLang="en-US" i="1" kern="0" dirty="0">
                            <a:solidFill>
                              <a:srgbClr val="006633"/>
                            </a:solidFill>
                            <a:latin typeface="Cambria Math" panose="02040503050406030204" pitchFamily="18" charset="0"/>
                            <a:cs typeface="Times New Roman" pitchFamily="18" charset="0"/>
                          </a:rPr>
                          <m:t>,</m:t>
                        </m:r>
                        <m:r>
                          <a:rPr lang="en-GB" altLang="en-US" i="1" kern="0" dirty="0">
                            <a:solidFill>
                              <a:srgbClr val="006633"/>
                            </a:solidFill>
                            <a:latin typeface="Cambria Math" panose="02040503050406030204" pitchFamily="18" charset="0"/>
                            <a:cs typeface="Times New Roman" pitchFamily="18" charset="0"/>
                          </a:rPr>
                          <m:t>𝑥</m:t>
                        </m:r>
                        <m:r>
                          <a:rPr lang="en-GB" altLang="en-US" i="1" kern="0" dirty="0">
                            <a:solidFill>
                              <a:srgbClr val="006633"/>
                            </a:solidFill>
                            <a:latin typeface="Cambria Math" panose="02040503050406030204" pitchFamily="18" charset="0"/>
                            <a:cs typeface="Times New Roman" pitchFamily="18" charset="0"/>
                          </a:rPr>
                          <m:t>’</m:t>
                        </m:r>
                      </m:e>
                    </m:d>
                  </m:oMath>
                </a14:m>
                <a:endParaRPr kumimoji="0" lang="en-US" sz="1800" b="0" i="0" u="none" strike="noStrike" cap="none" normalizeH="0">
                  <a:ln>
                    <a:noFill/>
                  </a:ln>
                  <a:solidFill>
                    <a:schemeClr val="tx1"/>
                  </a:solidFill>
                  <a:effectLst/>
                  <a:latin typeface="Arial" pitchFamily="34" charset="0"/>
                  <a:cs typeface="Arial" pitchFamily="34" charset="0"/>
                </a:endParaRPr>
              </a:p>
              <a:p>
                <a:r>
                  <a:rPr lang="en-US" err="1">
                    <a:latin typeface="Arial" pitchFamily="34" charset="0"/>
                    <a:cs typeface="Arial" pitchFamily="34" charset="0"/>
                  </a:rPr>
                  <a:t>s.t.</a:t>
                </a:r>
                <a:r>
                  <a:rPr lang="en-US">
                    <a:latin typeface="Arial" pitchFamily="34" charset="0"/>
                    <a:cs typeface="Arial" pitchFamily="34" charset="0"/>
                  </a:rPr>
                  <a:t> </a:t>
                </a:r>
                <a14:m>
                  <m:oMath xmlns:m="http://schemas.openxmlformats.org/officeDocument/2006/math">
                    <m:r>
                      <a:rPr lang="en-US" i="1" dirty="0">
                        <a:latin typeface="Cambria Math" panose="02040503050406030204" pitchFamily="18" charset="0"/>
                        <a:cs typeface="Arial" pitchFamily="34" charset="0"/>
                      </a:rPr>
                      <m:t>h</m:t>
                    </m:r>
                    <m:d>
                      <m:dPr>
                        <m:ctrlPr>
                          <a:rPr lang="en-US" i="1" dirty="0">
                            <a:latin typeface="Cambria Math" panose="02040503050406030204" pitchFamily="18" charset="0"/>
                            <a:cs typeface="Arial" pitchFamily="34" charset="0"/>
                          </a:rPr>
                        </m:ctrlPr>
                      </m:dPr>
                      <m:e>
                        <m:r>
                          <a:rPr lang="en-US" i="1" dirty="0">
                            <a:latin typeface="Cambria Math" panose="02040503050406030204" pitchFamily="18" charset="0"/>
                            <a:cs typeface="Arial" pitchFamily="34" charset="0"/>
                          </a:rPr>
                          <m:t>𝑥</m:t>
                        </m:r>
                      </m:e>
                    </m:d>
                    <m:r>
                      <a:rPr lang="en-US" i="1" dirty="0">
                        <a:latin typeface="Cambria Math" panose="02040503050406030204" pitchFamily="18" charset="0"/>
                        <a:cs typeface="Arial" pitchFamily="34" charset="0"/>
                      </a:rPr>
                      <m:t>=</m:t>
                    </m:r>
                    <m:r>
                      <a:rPr lang="en-US" i="1" dirty="0">
                        <a:latin typeface="Cambria Math" panose="02040503050406030204" pitchFamily="18" charset="0"/>
                        <a:cs typeface="Arial" pitchFamily="34" charset="0"/>
                      </a:rPr>
                      <m:t>h</m:t>
                    </m:r>
                    <m:r>
                      <a:rPr lang="en-US" i="1" dirty="0">
                        <a:latin typeface="Cambria Math" panose="02040503050406030204" pitchFamily="18" charset="0"/>
                        <a:cs typeface="Arial" pitchFamily="34" charset="0"/>
                      </a:rPr>
                      <m:t>(</m:t>
                    </m:r>
                    <m:sSup>
                      <m:sSupPr>
                        <m:ctrlPr>
                          <a:rPr lang="en-US" i="1" dirty="0">
                            <a:latin typeface="Cambria Math" panose="02040503050406030204" pitchFamily="18" charset="0"/>
                            <a:cs typeface="Arial" pitchFamily="34" charset="0"/>
                          </a:rPr>
                        </m:ctrlPr>
                      </m:sSupPr>
                      <m:e>
                        <m:r>
                          <a:rPr lang="en-US" i="1" dirty="0">
                            <a:latin typeface="Cambria Math" panose="02040503050406030204" pitchFamily="18" charset="0"/>
                            <a:cs typeface="Arial" pitchFamily="34" charset="0"/>
                          </a:rPr>
                          <m:t>𝑥</m:t>
                        </m:r>
                      </m:e>
                      <m:sup>
                        <m:r>
                          <a:rPr lang="en-US" i="1" dirty="0">
                            <a:latin typeface="Cambria Math" panose="02040503050406030204" pitchFamily="18" charset="0"/>
                            <a:cs typeface="Arial" pitchFamily="34" charset="0"/>
                          </a:rPr>
                          <m:t>′</m:t>
                        </m:r>
                      </m:sup>
                    </m:sSup>
                    <m:r>
                      <a:rPr lang="en-US" i="1" dirty="0">
                        <a:latin typeface="Cambria Math" panose="02040503050406030204" pitchFamily="18" charset="0"/>
                        <a:cs typeface="Arial" pitchFamily="34" charset="0"/>
                      </a:rPr>
                      <m:t>)</m:t>
                    </m:r>
                  </m:oMath>
                </a14:m>
                <a:endParaRPr lang="en-US">
                  <a:latin typeface="Arial" pitchFamily="34" charset="0"/>
                  <a:cs typeface="Arial" pitchFamily="34" charset="0"/>
                </a:endParaRPr>
              </a:p>
              <a:p>
                <a:r>
                  <a:rPr lang="en-US">
                    <a:latin typeface="Arial" pitchFamily="34" charset="0"/>
                    <a:cs typeface="Arial" pitchFamily="34" charset="0"/>
                  </a:rPr>
                  <a:t> </a:t>
                </a:r>
                <a:r>
                  <a:rPr kumimoji="0" lang="en-US" sz="1800" b="0" i="0" u="none" strike="noStrike" cap="none" normalizeH="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475756" y="2222930"/>
                <a:ext cx="1927998" cy="650566"/>
              </a:xfrm>
              <a:prstGeom prst="rect">
                <a:avLst/>
              </a:prstGeom>
              <a:blipFill>
                <a:blip r:embed="rId10"/>
                <a:stretch>
                  <a:fillRect l="-2201" t="-4630" b="-1296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pic>
        <p:nvPicPr>
          <p:cNvPr id="19" name="Picture 18"/>
          <p:cNvPicPr>
            <a:picLocks noChangeAspect="1"/>
          </p:cNvPicPr>
          <p:nvPr/>
        </p:nvPicPr>
        <p:blipFill>
          <a:blip r:embed="rId11"/>
          <a:stretch>
            <a:fillRect/>
          </a:stretch>
        </p:blipFill>
        <p:spPr>
          <a:xfrm>
            <a:off x="4057700" y="4288725"/>
            <a:ext cx="3321519" cy="808412"/>
          </a:xfrm>
          <a:prstGeom prst="rect">
            <a:avLst/>
          </a:prstGeom>
          <a:solidFill>
            <a:srgbClr val="CCFFFF"/>
          </a:solidFill>
          <a:ln>
            <a:solidFill>
              <a:schemeClr val="accent1"/>
            </a:solidFill>
          </a:ln>
        </p:spPr>
      </p:pic>
    </p:spTree>
    <p:extLst>
      <p:ext uri="{BB962C8B-B14F-4D97-AF65-F5344CB8AC3E}">
        <p14:creationId xmlns:p14="http://schemas.microsoft.com/office/powerpoint/2010/main" val="2701226710"/>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Application>Microsoft Office PowerPoint</Application>
  <PresentationFormat>On-screen Show (4:3)</PresentationFormat>
  <Slides>74</Slides>
  <Notes>48</Notes>
  <HiddenSlides>14</HiddenSlide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Edge</vt:lpstr>
      <vt:lpstr>CSE3400 Intro to Cyber-Security:  Crypto-Hash Functions And applications</vt:lpstr>
      <vt:lpstr>Crypto-Hash functions</vt:lpstr>
      <vt:lpstr>Hash functions</vt:lpstr>
      <vt:lpstr>Hash functions: simple examples</vt:lpstr>
      <vt:lpstr>Hashing for efficiency</vt:lpstr>
      <vt:lpstr>Hashing for efficiency</vt:lpstr>
      <vt:lpstr>Crypto-Hashing &amp; Blockchains</vt:lpstr>
      <vt:lpstr>Collision Resistance Hash Function (CRHF)</vt:lpstr>
      <vt:lpstr>PowerPoint Presentation</vt:lpstr>
      <vt:lpstr>Birthday paradox – keyed CRHF</vt:lpstr>
      <vt:lpstr>CRHF applied to sw distribution</vt:lpstr>
      <vt:lpstr>CRHF: secure, efficient SW distribution</vt:lpstr>
      <vt:lpstr>Collision-Resistance: Applications</vt:lpstr>
      <vt:lpstr>The Hash-then-Sign Paradigm</vt:lpstr>
      <vt:lpstr>PowerPoint Presentation</vt:lpstr>
      <vt:lpstr>PowerPoint Presentation</vt:lpstr>
      <vt:lpstr>Keyed CRHF</vt:lpstr>
      <vt:lpstr>Birthday paradox</vt:lpstr>
      <vt:lpstr>Weakly-Collision-Resistant Hash</vt:lpstr>
      <vt:lpstr>CRHF/SPR vs. Applications</vt:lpstr>
      <vt:lpstr>SPR: collisions to chosen message</vt:lpstr>
      <vt:lpstr>SPR &amp; Chosen-prefix vulnerability</vt:lpstr>
      <vt:lpstr>Chosen-prefix attack </vt:lpstr>
      <vt:lpstr>Chosen-prefix attack on PDF files</vt:lpstr>
      <vt:lpstr>CRHF Applications</vt:lpstr>
      <vt:lpstr>Hash Block: efficient, private integrity</vt:lpstr>
      <vt:lpstr>Hash Block: integrity for many items</vt:lpstr>
      <vt:lpstr>Hash Block: efficient validation</vt:lpstr>
      <vt:lpstr>Blockchain: </vt:lpstr>
      <vt:lpstr>Blockchain validation of item m_2^2: </vt:lpstr>
      <vt:lpstr>Validation of new digest δ_3: </vt:lpstr>
      <vt:lpstr>VIL CRHF from FIL CRHF </vt:lpstr>
      <vt:lpstr>The Merkle Hash Tree Construction</vt:lpstr>
      <vt:lpstr>The Merkle Hash Tree Construction</vt:lpstr>
      <vt:lpstr>Merkle-Tree: Efficiency and Privacy Applications</vt:lpstr>
      <vt:lpstr>Privacy&amp;Efficiency w/ Merkle Tree</vt:lpstr>
      <vt:lpstr> MD: VIL CRHF from FIL CRHF</vt:lpstr>
      <vt:lpstr> VIL CRHF from FIL CRHF: adding IV</vt:lpstr>
      <vt:lpstr>Merkle - Damgard Length-Padding</vt:lpstr>
      <vt:lpstr>Security of MD Strengthening  </vt:lpstr>
      <vt:lpstr>Merkle – Damgard: Collision extension</vt:lpstr>
      <vt:lpstr>Recall:  Chosen-prefix, any suffix vulnerability</vt:lpstr>
      <vt:lpstr>Any prefix/suffix collision attack on Merkle Tree</vt:lpstr>
      <vt:lpstr>Any prefix/suffix attack on Merkle Tree</vt:lpstr>
      <vt:lpstr>Pseudo-collisions </vt:lpstr>
      <vt:lpstr>Crypto-Hash functions</vt:lpstr>
      <vt:lpstr>PowerPoint Presentation</vt:lpstr>
      <vt:lpstr>Exercise</vt:lpstr>
      <vt:lpstr>Exercise</vt:lpstr>
      <vt:lpstr>PowerPoint Presentation</vt:lpstr>
      <vt:lpstr>PowerPoint Presentation</vt:lpstr>
      <vt:lpstr>PowerPoint Presentation</vt:lpstr>
      <vt:lpstr>PowerPoint Presentation</vt:lpstr>
      <vt:lpstr>PowerPoint Presentation</vt:lpstr>
      <vt:lpstr>PowerPoint Presentation</vt:lpstr>
      <vt:lpstr>Using crypto-hash… in BitCoin?</vt:lpstr>
      <vt:lpstr>BitCoin: Ledger, Coins, Mining</vt:lpstr>
      <vt:lpstr>Wait: how is miner getting his coin? </vt:lpstr>
      <vt:lpstr>How hard is it to mine a coin? </vt:lpstr>
      <vt:lpstr>Crypto-Hash functions</vt:lpstr>
      <vt:lpstr>PowerPoint Presentation</vt:lpstr>
      <vt:lpstr>PowerPoint Presentation</vt:lpstr>
      <vt:lpstr>PowerPoint Presentation</vt:lpstr>
      <vt:lpstr>PowerPoint Presentation</vt:lpstr>
      <vt:lpstr>KDF: Salted Randomness Extraction</vt:lpstr>
      <vt:lpstr>PowerPoint Presentation</vt:lpstr>
      <vt:lpstr>Hash based MAC</vt:lpstr>
      <vt:lpstr>Random Oracle Method</vt:lpstr>
      <vt:lpstr>NMAC: MAC from Keyed Hash</vt:lpstr>
      <vt:lpstr>Hash-based MAC: HMAC</vt:lpstr>
      <vt:lpstr>HMAC, NMAC: Usage, Properties</vt:lpstr>
      <vt:lpstr>PowerPoint Presentation</vt:lpstr>
      <vt:lpstr>Standard crypto hash functions</vt:lpstr>
      <vt:lpstr>Standard crypto hash functions</vt:lpstr>
    </vt:vector>
  </TitlesOfParts>
  <Company>CS dept, Bar Ilan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Hashing</dc:title>
  <dc:creator>Amir Herzberg</dc:creator>
  <cp:revision>2</cp:revision>
  <cp:lastPrinted>1601-01-01T00:00:00Z</cp:lastPrinted>
  <dcterms:created xsi:type="dcterms:W3CDTF">2003-03-23T06:19:47Z</dcterms:created>
  <dcterms:modified xsi:type="dcterms:W3CDTF">2020-02-11T14:18:55Z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