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606ea43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606ea43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26901ece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26901ece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26901e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26901e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Vibration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26901ec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26901ec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26901ec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26901ec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with positions and pixels on Tracker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Shaking of apparatus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with temperature, radius of spheres,viscosity and positions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26901ec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26901ec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06ea43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606ea43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606ea43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606ea43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4625"/>
            <a:ext cx="8520600" cy="22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/>
              <a:t>A Measurement of Boltzmann’s Constant using Video Microscopy of Brownian Motion</a:t>
            </a:r>
            <a:endParaRPr sz="4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5175"/>
            <a:ext cx="8520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Z. 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collaboration with Zack Klappenbach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Laboratory, Physics Department, Boston University, 02215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018975" y="4680425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Advanced Laboratory Seminar Series</a:t>
            </a:r>
            <a:endParaRPr i="1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" y="4680423"/>
            <a:ext cx="879137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Theory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Experimental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Extraction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Q+A</a:t>
            </a:r>
            <a:endParaRPr sz="2000"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018975" y="4680425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Advanced Laboratory Seminar Series</a:t>
            </a:r>
            <a:endParaRPr i="1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7" y="4680423"/>
            <a:ext cx="879137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8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𝜇 : linear drag coefficient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𝜂 : coefficient of viscosity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lang="en"/>
              <a:t>: radius of particles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 </a:t>
            </a:r>
            <a:r>
              <a:rPr lang="en"/>
              <a:t>: temp. (K) of particles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 </a:t>
            </a:r>
            <a:r>
              <a:rPr lang="en"/>
              <a:t>: Boltzmann’s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mean squared displacements of particles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</a:t>
            </a:r>
            <a:r>
              <a:rPr lang="en"/>
              <a:t> : &lt;R^2&gt;/t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75" y="3457700"/>
            <a:ext cx="4915125" cy="969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187" y="1504050"/>
            <a:ext cx="4915100" cy="9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173" y="2406200"/>
            <a:ext cx="4915131" cy="9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0" l="0" r="0" t="25925"/>
          <a:stretch/>
        </p:blipFill>
        <p:spPr>
          <a:xfrm>
            <a:off x="4454913" y="355225"/>
            <a:ext cx="3839650" cy="5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4879888" y="45850"/>
            <a:ext cx="3288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particles are perfect spheres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37500" y="4743875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Theory, </a:t>
            </a:r>
            <a:r>
              <a:rPr i="1" lang="en">
                <a:solidFill>
                  <a:srgbClr val="B7B7B7"/>
                </a:solidFill>
              </a:rPr>
              <a:t>Experiment Setup, Data Extraction, Results, Q+A</a:t>
            </a:r>
            <a:endParaRPr i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55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Carboxylate 3μm micron microspheres on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Swift Sw380t 40x-2500x magnification microscope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 to </a:t>
            </a:r>
            <a:r>
              <a:rPr lang="en"/>
              <a:t>project</a:t>
            </a:r>
            <a:r>
              <a:rPr lang="en"/>
              <a:t> videos of moving </a:t>
            </a:r>
            <a:r>
              <a:rPr lang="en"/>
              <a:t>particles</a:t>
            </a:r>
            <a:r>
              <a:rPr lang="en"/>
              <a:t> onto linux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videos for further analysis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37500" y="4743875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Theory, </a:t>
            </a:r>
            <a:r>
              <a:rPr i="1" lang="en"/>
              <a:t>Experiment Setup</a:t>
            </a:r>
            <a:r>
              <a:rPr i="1" lang="en">
                <a:solidFill>
                  <a:srgbClr val="B7B7B7"/>
                </a:solidFill>
              </a:rPr>
              <a:t>, Data Extraction, Results, Q+A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738" y="779213"/>
            <a:ext cx="3240775" cy="37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39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recorded videos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Tracker used to extract X-Y coordinates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data for further analysis and linear model on Python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37500" y="4743875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Theory, Experiment Setup, </a:t>
            </a:r>
            <a:r>
              <a:rPr i="1" lang="en"/>
              <a:t>Data Extraction</a:t>
            </a:r>
            <a:r>
              <a:rPr i="1" lang="en">
                <a:solidFill>
                  <a:srgbClr val="B7B7B7"/>
                </a:solidFill>
              </a:rPr>
              <a:t>, Results, Q+A</a:t>
            </a:r>
            <a:endParaRPr i="1">
              <a:solidFill>
                <a:srgbClr val="B7B7B7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50" y="1252525"/>
            <a:ext cx="44767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516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Pitre’s value: 1.38 × 10^−23 J/K 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experimental value: </a:t>
            </a:r>
            <a:r>
              <a:rPr lang="en">
                <a:highlight>
                  <a:srgbClr val="FFFF00"/>
                </a:highlight>
              </a:rPr>
              <a:t>(5.01 ± 0.87) × 10^−24 J/K</a:t>
            </a:r>
            <a:r>
              <a:rPr lang="en"/>
              <a:t> over 3 trials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</a:t>
            </a:r>
            <a:r>
              <a:rPr lang="en"/>
              <a:t>Pitre, L. New measurement of the boltzmann constant k by acoustic thermometry of helium-4 gas. </a:t>
            </a:r>
            <a:r>
              <a:rPr i="1" lang="en"/>
              <a:t>Metrologia</a:t>
            </a:r>
            <a:r>
              <a:rPr lang="en"/>
              <a:t> 54, 6 (2017).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59" y="0"/>
            <a:ext cx="3569941" cy="26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6672" t="2047"/>
          <a:stretch/>
        </p:blipFill>
        <p:spPr>
          <a:xfrm>
            <a:off x="5262375" y="2520900"/>
            <a:ext cx="3331600" cy="26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37500" y="4743875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Theory, Experiment Setup, Data Extraction, </a:t>
            </a:r>
            <a:r>
              <a:rPr i="1" lang="en">
                <a:solidFill>
                  <a:schemeClr val="dk1"/>
                </a:solidFill>
              </a:rPr>
              <a:t>Results</a:t>
            </a:r>
            <a:r>
              <a:rPr i="1" lang="en">
                <a:solidFill>
                  <a:srgbClr val="B7B7B7"/>
                </a:solidFill>
              </a:rPr>
              <a:t>, Q+A</a:t>
            </a:r>
            <a:endParaRPr i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848900"/>
            <a:ext cx="8520600" cy="14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</a:t>
            </a:r>
            <a:br>
              <a:rPr lang="en" sz="4400"/>
            </a:br>
            <a:r>
              <a:rPr lang="en" sz="4400"/>
              <a:t>Q+A?</a:t>
            </a:r>
            <a:endParaRPr sz="4400"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37500" y="4743875"/>
            <a:ext cx="66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  <a:highlight>
                  <a:schemeClr val="lt1"/>
                </a:highlight>
              </a:rPr>
              <a:t>Theory, Experiment Setup, Data Extraction, Results, </a:t>
            </a:r>
            <a:r>
              <a:rPr i="1" lang="en">
                <a:solidFill>
                  <a:schemeClr val="dk1"/>
                </a:solidFill>
                <a:highlight>
                  <a:schemeClr val="lt1"/>
                </a:highlight>
              </a:rPr>
              <a:t>Q+A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425" y="745500"/>
            <a:ext cx="4683150" cy="36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419225"/>
            <a:ext cx="49530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