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3"/>
  </p:notesMasterIdLst>
  <p:sldIdLst>
    <p:sldId id="256" r:id="rId2"/>
    <p:sldId id="257" r:id="rId3"/>
    <p:sldId id="258" r:id="rId4"/>
    <p:sldId id="283" r:id="rId5"/>
    <p:sldId id="281" r:id="rId6"/>
    <p:sldId id="282" r:id="rId7"/>
    <p:sldId id="287" r:id="rId8"/>
    <p:sldId id="262" r:id="rId9"/>
    <p:sldId id="288" r:id="rId10"/>
    <p:sldId id="284" r:id="rId11"/>
    <p:sldId id="289" r:id="rId12"/>
    <p:sldId id="297" r:id="rId13"/>
    <p:sldId id="294" r:id="rId14"/>
    <p:sldId id="273" r:id="rId15"/>
    <p:sldId id="293" r:id="rId16"/>
    <p:sldId id="295" r:id="rId17"/>
    <p:sldId id="274" r:id="rId18"/>
    <p:sldId id="296" r:id="rId19"/>
    <p:sldId id="290" r:id="rId20"/>
    <p:sldId id="291" r:id="rId21"/>
    <p:sldId id="270" r:id="rId22"/>
    <p:sldId id="298" r:id="rId23"/>
    <p:sldId id="299" r:id="rId24"/>
    <p:sldId id="292" r:id="rId25"/>
    <p:sldId id="304" r:id="rId26"/>
    <p:sldId id="286" r:id="rId27"/>
    <p:sldId id="278" r:id="rId28"/>
    <p:sldId id="279" r:id="rId29"/>
    <p:sldId id="300" r:id="rId30"/>
    <p:sldId id="301" r:id="rId31"/>
    <p:sldId id="302" r:id="rId32"/>
    <p:sldId id="303" r:id="rId33"/>
    <p:sldId id="276" r:id="rId34"/>
    <p:sldId id="280" r:id="rId35"/>
    <p:sldId id="277" r:id="rId36"/>
    <p:sldId id="264" r:id="rId37"/>
    <p:sldId id="266" r:id="rId38"/>
    <p:sldId id="285" r:id="rId39"/>
    <p:sldId id="267" r:id="rId40"/>
    <p:sldId id="305" r:id="rId41"/>
    <p:sldId id="27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76316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00A7-9789-452B-BC01-AD390C398DAD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6DCD0-0D67-4BF5-951B-363C0E1A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Disclaimer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About</a:t>
            </a:r>
            <a:r>
              <a:rPr lang="en-US" baseline="0" dirty="0" smtClean="0"/>
              <a:t> 1 month experience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Using AMPQ (default) instead of MQTT or STOMP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General</a:t>
            </a:r>
            <a:r>
              <a:rPr lang="en-US" baseline="0" dirty="0" smtClean="0"/>
              <a:t> overview, some things skimmed over or some obvious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60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Queue has to be bound to an</a:t>
            </a:r>
            <a:r>
              <a:rPr lang="en-US" baseline="0" dirty="0" smtClean="0"/>
              <a:t> exchange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key if direct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pattern if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5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True to its name, it is queue as a data structure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Once consume a message in queue, it is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and is removed from queue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1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Queue has to be bound to an</a:t>
            </a:r>
            <a:r>
              <a:rPr lang="en-US" baseline="0" dirty="0" smtClean="0"/>
              <a:t> exchange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key if direct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pattern if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Consuming</a:t>
            </a:r>
            <a:r>
              <a:rPr lang="en-US" baseline="0" dirty="0" smtClean="0"/>
              <a:t> from a shared queue will lead to round-robin auto-load 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Consumers that make queues will only get newest messages after conception of queue</a:t>
            </a:r>
          </a:p>
          <a:p>
            <a:r>
              <a:rPr lang="en-US" dirty="0" smtClean="0"/>
              <a:t>- Inherently flawed,</a:t>
            </a:r>
            <a:r>
              <a:rPr lang="en-US" baseline="0" dirty="0" smtClean="0"/>
              <a:t> as DC will remove any benefits of pre-queueing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83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Consumers that make queues will only get newest messages after conception of queue</a:t>
            </a:r>
          </a:p>
          <a:p>
            <a:r>
              <a:rPr lang="en-US" dirty="0" smtClean="0"/>
              <a:t>- Inherently flawed,</a:t>
            </a:r>
            <a:r>
              <a:rPr lang="en-US" baseline="0" dirty="0" smtClean="0"/>
              <a:t> as DC will remove any benefits of pre-queueing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8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5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0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8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Why are we having this conversation</a:t>
            </a:r>
            <a:r>
              <a:rPr lang="en-US" baseline="0" dirty="0" smtClean="0"/>
              <a:t> in the first place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existing architecture is somewhat messy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Pre-defined connection points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Memorize who talks to what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Debugging nightmare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we want to do is have a standard for communication between applications that: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provides flexibility in our in-store system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improves app visibility and control 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[identify who sent message, where it goes, make any changes to message,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07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If need prior data, best to use a server than making lots of pre-queues or backup queues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1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channel per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29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5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So in comes </a:t>
            </a:r>
            <a:r>
              <a:rPr lang="en-US" baseline="0" dirty="0" err="1" smtClean="0"/>
              <a:t>RabbitMQ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We are using it as an in-store enterprise service bus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Central</a:t>
            </a:r>
            <a:r>
              <a:rPr lang="en-US" baseline="0" dirty="0" smtClean="0"/>
              <a:t> middleware for connecting different applications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uses a producer / consumer model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AKA a publish and subscribe</a:t>
            </a:r>
            <a:r>
              <a:rPr lang="en-US" baseline="0" dirty="0" smtClean="0"/>
              <a:t> model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Say, POS produce orders and KDS will consume it.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Typically, this benefits systems where many applications will consume the same message from one producer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5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This one image encapsulates the model as a whole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key members of </a:t>
            </a:r>
            <a:r>
              <a:rPr lang="en-US" baseline="0" dirty="0" err="1" smtClean="0"/>
              <a:t>Rabbmq</a:t>
            </a:r>
            <a:r>
              <a:rPr lang="en-US" baseline="0" dirty="0" smtClean="0"/>
              <a:t> message broker are the exchanges and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 philosophy is rather</a:t>
            </a:r>
            <a:r>
              <a:rPr lang="en-US" baseline="0" dirty="0" smtClean="0"/>
              <a:t> important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Exchange are configured with a type that </a:t>
            </a:r>
            <a:r>
              <a:rPr lang="en-US" baseline="0" dirty="0" smtClean="0"/>
              <a:t>determines how messages are forwarded from the exchange to a queue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2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Exchange are configured with a type that </a:t>
            </a:r>
            <a:r>
              <a:rPr lang="en-US" baseline="0" dirty="0" smtClean="0"/>
              <a:t>determines how messages are forwarded from the exchange to a queue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Like</a:t>
            </a:r>
            <a:r>
              <a:rPr lang="en-US" baseline="0" dirty="0" smtClean="0"/>
              <a:t> sending a message to Brent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3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Sending a message to Front of House, or anyone that’s on 3</a:t>
            </a:r>
            <a:r>
              <a:rPr lang="en-US" baseline="30000" dirty="0" smtClean="0"/>
              <a:t>rd</a:t>
            </a:r>
            <a:r>
              <a:rPr lang="en-US" dirty="0" smtClean="0"/>
              <a:t> Floor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Sending a message to everyone at taco bell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80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4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2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5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1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5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1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70E938-8157-4FE8-A5D6-416C20B9A92B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5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blog/2017-12-29-part1-rabbitmq-best-practice.html" TargetMode="External"/><Relationship Id="rId2" Type="http://schemas.openxmlformats.org/officeDocument/2006/relationships/hyperlink" Target="https://jack-vanlightly.com/blog/2017/12/5/rabbitmq-vs-kafka-part-2-rabbitmq-messaging-patterns-and-topolog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oudamqp.com/blog/2018-01-19-part4-rabbitmq-13-common-error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rabbitmq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yaovan/rabbitmq-tutorial" TargetMode="Externa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code.visualstudio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uaremobius.net/amqp.node/channel_api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reliabilit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348696"/>
          </a:xfrm>
        </p:spPr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2019-02-06</a:t>
            </a:r>
          </a:p>
          <a:p>
            <a:r>
              <a:rPr lang="en-US" smtClean="0">
                <a:solidFill>
                  <a:schemeClr val="tx1">
                    <a:lumMod val="95000"/>
                  </a:schemeClr>
                </a:solidFill>
              </a:rPr>
              <a:t>Randy Van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14509"/>
              </p:ext>
            </p:extLst>
          </p:nvPr>
        </p:nvGraphicFramePr>
        <p:xfrm>
          <a:off x="289366" y="1332387"/>
          <a:ext cx="8576841" cy="528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  <a:gridCol w="3576577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filtering, queues with matching routing patterns</a:t>
                      </a:r>
                      <a:endParaRPr lang="en-US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 anchor="ctr"/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‘order’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routingPattern</a:t>
                      </a:r>
                      <a:r>
                        <a:rPr lang="en-US" baseline="0" dirty="0" smtClean="0"/>
                        <a:t> =  FOH.3rd</a:t>
                      </a:r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‘order’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 *.3rd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FOH.*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#.3rd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FOH.#</a:t>
                      </a:r>
                    </a:p>
                    <a:p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* - one word placeholder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# - an</a:t>
                      </a:r>
                      <a:r>
                        <a:rPr lang="en-US" baseline="0" dirty="0" smtClean="0"/>
                        <a:t>y </a:t>
                      </a:r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 placeholders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0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75338"/>
              </p:ext>
            </p:extLst>
          </p:nvPr>
        </p:nvGraphicFramePr>
        <p:xfrm>
          <a:off x="289366" y="1332387"/>
          <a:ext cx="11655705" cy="528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  <a:gridCol w="3576577"/>
                <a:gridCol w="3078864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Fanout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filtering, queues with matching routing patterns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Broadcast</a:t>
                      </a:r>
                      <a:r>
                        <a:rPr lang="en-US" baseline="0" dirty="0" smtClean="0"/>
                        <a:t> to all queues bound to the exchange</a:t>
                      </a:r>
                      <a:endParaRPr lang="en-US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Exchange</a:t>
                      </a:r>
                      <a:endParaRPr lang="en-US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‘order’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routingPattern</a:t>
                      </a:r>
                      <a:r>
                        <a:rPr lang="en-US" baseline="0" dirty="0" smtClean="0"/>
                        <a:t> =  FOH.3rd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N/A</a:t>
                      </a:r>
                      <a:endParaRPr lang="en-US" dirty="0"/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‘order’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 *.3rd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FOH.*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#.3rd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FOH.#</a:t>
                      </a:r>
                    </a:p>
                    <a:p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* - one word placeholder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# - an</a:t>
                      </a:r>
                      <a:r>
                        <a:rPr lang="en-US" baseline="0" dirty="0" smtClean="0"/>
                        <a:t>y </a:t>
                      </a:r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 placeholders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N/A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t="44855" r="70211" b="39775"/>
          <a:stretch/>
        </p:blipFill>
        <p:spPr>
          <a:xfrm>
            <a:off x="646111" y="1371600"/>
            <a:ext cx="10841669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1" t="45944" r="25778" b="38686"/>
          <a:stretch/>
        </p:blipFill>
        <p:spPr>
          <a:xfrm>
            <a:off x="646111" y="1371600"/>
            <a:ext cx="10841669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</a:t>
            </a:r>
            <a:r>
              <a:rPr lang="en-US" dirty="0"/>
              <a:t>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2" r="68928" b="60169"/>
          <a:stretch/>
        </p:blipFill>
        <p:spPr>
          <a:xfrm>
            <a:off x="1454802" y="1270000"/>
            <a:ext cx="9161290" cy="53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</a:t>
            </a:r>
            <a:r>
              <a:rPr lang="en-US" dirty="0"/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0" t="17038" r="26678" b="60723"/>
          <a:stretch/>
        </p:blipFill>
        <p:spPr>
          <a:xfrm>
            <a:off x="1454802" y="1270000"/>
            <a:ext cx="9161290" cy="53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0" t="62592" r="57060" b="8889"/>
          <a:stretch/>
        </p:blipFill>
        <p:spPr>
          <a:xfrm>
            <a:off x="1056805" y="1152983"/>
            <a:ext cx="10278779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4" t="64380" r="8446" b="7101"/>
          <a:stretch/>
        </p:blipFill>
        <p:spPr>
          <a:xfrm>
            <a:off x="1056805" y="1152983"/>
            <a:ext cx="10278779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66781"/>
            <a:ext cx="9752760" cy="419548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Direct</a:t>
            </a:r>
          </a:p>
          <a:p>
            <a:pPr lvl="1"/>
            <a:r>
              <a:rPr lang="en-US" sz="2000" dirty="0" smtClean="0"/>
              <a:t>Few consumers </a:t>
            </a:r>
          </a:p>
          <a:p>
            <a:pPr lvl="1"/>
            <a:r>
              <a:rPr lang="en-US" sz="2000" dirty="0" smtClean="0"/>
              <a:t>Producer needs lots of control for which consumer receives message</a:t>
            </a:r>
          </a:p>
          <a:p>
            <a:r>
              <a:rPr lang="en-US" sz="2400" b="1" dirty="0" smtClean="0"/>
              <a:t>Topic </a:t>
            </a:r>
          </a:p>
          <a:p>
            <a:pPr lvl="1"/>
            <a:r>
              <a:rPr lang="en-US" sz="2000" dirty="0" smtClean="0"/>
              <a:t>When consumers are easily grouped / categorized</a:t>
            </a:r>
          </a:p>
          <a:p>
            <a:pPr lvl="1"/>
            <a:r>
              <a:rPr lang="en-US" sz="2000" dirty="0" smtClean="0"/>
              <a:t>Large systems</a:t>
            </a:r>
          </a:p>
          <a:p>
            <a:r>
              <a:rPr lang="en-US" sz="2400" b="1" dirty="0" err="1" smtClean="0"/>
              <a:t>Fanout</a:t>
            </a:r>
            <a:endParaRPr lang="en-US" sz="2400" b="1" dirty="0" smtClean="0"/>
          </a:p>
          <a:p>
            <a:pPr lvl="1"/>
            <a:r>
              <a:rPr lang="en-US" sz="2000" dirty="0" smtClean="0"/>
              <a:t>Low configuration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lexible consumers </a:t>
            </a:r>
          </a:p>
        </p:txBody>
      </p:sp>
    </p:spTree>
    <p:extLst>
      <p:ext uri="{BB962C8B-B14F-4D97-AF65-F5344CB8AC3E}">
        <p14:creationId xmlns:p14="http://schemas.microsoft.com/office/powerpoint/2010/main" val="37182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7200" b="1" dirty="0"/>
              <a:t>Disclaimer</a:t>
            </a:r>
            <a:endParaRPr lang="en-US" dirty="0" smtClean="0"/>
          </a:p>
          <a:p>
            <a:pPr marL="2171700" lvl="5" indent="0">
              <a:buNone/>
            </a:pPr>
            <a:endParaRPr lang="en-US" dirty="0" smtClean="0"/>
          </a:p>
          <a:p>
            <a:pPr lvl="4"/>
            <a:r>
              <a:rPr lang="en-US" sz="1800" dirty="0" smtClean="0"/>
              <a:t>~ 1 month of experience</a:t>
            </a:r>
          </a:p>
          <a:p>
            <a:pPr lvl="4"/>
            <a:r>
              <a:rPr lang="en-US" sz="1800" dirty="0" smtClean="0"/>
              <a:t>Using AMPQ </a:t>
            </a:r>
            <a:r>
              <a:rPr lang="en-US" sz="1800" dirty="0"/>
              <a:t>(</a:t>
            </a:r>
            <a:r>
              <a:rPr lang="en-US" sz="1800" dirty="0" smtClean="0"/>
              <a:t>default) not MQTT / STOMP </a:t>
            </a:r>
          </a:p>
          <a:p>
            <a:pPr lvl="4"/>
            <a:r>
              <a:rPr lang="en-US" sz="1800" dirty="0" smtClean="0"/>
              <a:t>General overview, some things are skimmed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02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So Far?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5" t="3981" r="2796" b="4444"/>
          <a:stretch/>
        </p:blipFill>
        <p:spPr>
          <a:xfrm>
            <a:off x="1927369" y="1387726"/>
            <a:ext cx="8123465" cy="4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 smtClean="0"/>
              <a:t>1 (ex) to many (q) relationship</a:t>
            </a:r>
            <a:endParaRPr lang="en-US" sz="2200" dirty="0"/>
          </a:p>
          <a:p>
            <a:pPr lvl="1"/>
            <a:r>
              <a:rPr lang="en-US" sz="2400" dirty="0"/>
              <a:t>Follows 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/>
              <a:t>1 (ex) to many (q) relationship</a:t>
            </a:r>
          </a:p>
          <a:p>
            <a:pPr lvl="1"/>
            <a:r>
              <a:rPr lang="en-US" sz="2400" dirty="0" smtClean="0"/>
              <a:t>Follows </a:t>
            </a:r>
            <a:r>
              <a:rPr lang="en-US" sz="2400" dirty="0"/>
              <a:t>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r>
              <a:rPr lang="en-US" sz="2400" b="1" i="1" dirty="0" smtClean="0"/>
              <a:t>One </a:t>
            </a:r>
            <a:r>
              <a:rPr lang="en-US" sz="2400" b="1" i="1" dirty="0"/>
              <a:t>Consumer per queue </a:t>
            </a:r>
          </a:p>
          <a:p>
            <a:pPr lvl="1"/>
            <a:r>
              <a:rPr lang="en-US" sz="2400" dirty="0"/>
              <a:t>FIFO</a:t>
            </a:r>
          </a:p>
          <a:p>
            <a:pPr lvl="1"/>
            <a:r>
              <a:rPr lang="en-US" sz="2400" dirty="0"/>
              <a:t>Auto-load </a:t>
            </a:r>
            <a:r>
              <a:rPr lang="en-US" sz="2400" dirty="0" smtClean="0"/>
              <a:t>balancing</a:t>
            </a:r>
          </a:p>
          <a:p>
            <a:pPr lvl="1"/>
            <a:r>
              <a:rPr lang="en-US" sz="2400" dirty="0" smtClean="0"/>
              <a:t>Consuming is destructive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/>
              <a:t>1 (ex) to many (q) relationship</a:t>
            </a:r>
          </a:p>
          <a:p>
            <a:pPr lvl="1"/>
            <a:r>
              <a:rPr lang="en-US" sz="2400" dirty="0" smtClean="0"/>
              <a:t>Follows </a:t>
            </a:r>
            <a:r>
              <a:rPr lang="en-US" sz="2400" dirty="0"/>
              <a:t>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r>
              <a:rPr lang="en-US" sz="2400" b="1" i="1" dirty="0" smtClean="0"/>
              <a:t>One </a:t>
            </a:r>
            <a:r>
              <a:rPr lang="en-US" sz="2400" b="1" i="1" dirty="0"/>
              <a:t>Consumer per queue </a:t>
            </a:r>
          </a:p>
          <a:p>
            <a:pPr lvl="1"/>
            <a:r>
              <a:rPr lang="en-US" sz="2400" dirty="0"/>
              <a:t>FIFO</a:t>
            </a:r>
          </a:p>
          <a:p>
            <a:pPr lvl="1"/>
            <a:r>
              <a:rPr lang="en-US" sz="2400" dirty="0"/>
              <a:t>Auto-load </a:t>
            </a:r>
            <a:r>
              <a:rPr lang="en-US" sz="2400" dirty="0" smtClean="0"/>
              <a:t>balancing</a:t>
            </a:r>
          </a:p>
          <a:p>
            <a:pPr lvl="1"/>
            <a:r>
              <a:rPr lang="en-US" sz="2400" dirty="0" smtClean="0"/>
              <a:t>Consuming is destructive</a:t>
            </a:r>
          </a:p>
          <a:p>
            <a:r>
              <a:rPr lang="en-US" sz="2400" b="1" i="1" dirty="0" smtClean="0"/>
              <a:t>No message replay</a:t>
            </a:r>
          </a:p>
          <a:p>
            <a:pPr lvl="1"/>
            <a:r>
              <a:rPr lang="en-US" sz="2400" dirty="0"/>
              <a:t>Pre-defined queues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Consumer Per Queue?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t="82150" r="22215" b="-1293"/>
          <a:stretch/>
        </p:blipFill>
        <p:spPr>
          <a:xfrm>
            <a:off x="646111" y="1853248"/>
            <a:ext cx="10697447" cy="43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Message Replay?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24000"/>
            <a:ext cx="8946541" cy="4195481"/>
          </a:xfrm>
        </p:spPr>
        <p:txBody>
          <a:bodyPr/>
          <a:lstStyle/>
          <a:p>
            <a:r>
              <a:rPr lang="en-US" dirty="0" smtClean="0"/>
              <a:t>Consumer-made queues only get new messages</a:t>
            </a:r>
          </a:p>
          <a:p>
            <a:r>
              <a:rPr lang="en-US" dirty="0" smtClean="0"/>
              <a:t>Cannot query for previous messages*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*May be limitation of AMPQ protocol, not necessarily </a:t>
            </a:r>
            <a:r>
              <a:rPr lang="en-US" sz="1600" dirty="0" err="1" smtClean="0"/>
              <a:t>RabbitMQ</a:t>
            </a:r>
            <a:r>
              <a:rPr lang="en-US" sz="1600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Message Replay?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24000"/>
            <a:ext cx="8946541" cy="4195481"/>
          </a:xfrm>
        </p:spPr>
        <p:txBody>
          <a:bodyPr/>
          <a:lstStyle/>
          <a:p>
            <a:r>
              <a:rPr lang="en-US" dirty="0" smtClean="0"/>
              <a:t>Consumer-made queues only get new messages</a:t>
            </a:r>
          </a:p>
          <a:p>
            <a:r>
              <a:rPr lang="en-US" dirty="0" smtClean="0"/>
              <a:t>Cannot query for previous messages*</a:t>
            </a:r>
          </a:p>
          <a:p>
            <a:endParaRPr lang="en-US" dirty="0" smtClean="0"/>
          </a:p>
          <a:p>
            <a:r>
              <a:rPr lang="en-US" sz="2800" dirty="0" smtClean="0"/>
              <a:t>Pre-Queueing</a:t>
            </a:r>
          </a:p>
          <a:p>
            <a:pPr lvl="1"/>
            <a:r>
              <a:rPr lang="en-US" sz="2000" dirty="0" smtClean="0"/>
              <a:t>Consumer has less flexibility</a:t>
            </a:r>
          </a:p>
          <a:p>
            <a:pPr lvl="1"/>
            <a:r>
              <a:rPr lang="en-US" sz="2000" dirty="0" smtClean="0"/>
              <a:t>No failure tolerance</a:t>
            </a:r>
          </a:p>
          <a:p>
            <a:pPr lvl="1"/>
            <a:r>
              <a:rPr lang="en-US" sz="2000" dirty="0" smtClean="0"/>
              <a:t>Against the design principal of </a:t>
            </a:r>
            <a:r>
              <a:rPr lang="en-US" sz="2000" dirty="0" err="1" smtClean="0"/>
              <a:t>RabbitMQ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*May be limitation of AMPQ protocol, not necessarily </a:t>
            </a:r>
            <a:r>
              <a:rPr lang="en-US" sz="1600" dirty="0" err="1" smtClean="0"/>
              <a:t>RabbitMQ</a:t>
            </a:r>
            <a:r>
              <a:rPr lang="en-US" sz="1600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vs. Kafka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64429"/>
              </p:ext>
            </p:extLst>
          </p:nvPr>
        </p:nvGraphicFramePr>
        <p:xfrm>
          <a:off x="981390" y="1766888"/>
          <a:ext cx="1011333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6665"/>
                <a:gridCol w="50566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RabbitMQ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Kafka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Grea</a:t>
                      </a:r>
                      <a:r>
                        <a:rPr lang="en-US" sz="2400" baseline="0" dirty="0" smtClean="0"/>
                        <a:t>t support for </a:t>
                      </a:r>
                      <a:r>
                        <a:rPr lang="en-US" sz="2400" baseline="0" dirty="0" err="1" smtClean="0"/>
                        <a:t>devs</a:t>
                      </a:r>
                      <a:endParaRPr lang="en-US" sz="2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Plugins</a:t>
                      </a:r>
                      <a:r>
                        <a:rPr lang="en-US" sz="2400" baseline="0" dirty="0" smtClean="0"/>
                        <a:t> for existing protocols</a:t>
                      </a:r>
                      <a:endParaRPr lang="en-US" sz="2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Open-source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Lightweight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Exchange / Queue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Complex routing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Control per-message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More built</a:t>
                      </a:r>
                      <a:r>
                        <a:rPr lang="en-US" sz="2400" baseline="0" dirty="0" smtClean="0"/>
                        <a:t>-in features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Topics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Persistent</a:t>
                      </a:r>
                      <a:r>
                        <a:rPr lang="en-US" sz="2400" baseline="0" dirty="0" smtClean="0"/>
                        <a:t>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.properties files for </a:t>
                      </a:r>
                      <a:r>
                        <a:rPr lang="en-US" sz="2400" baseline="0" dirty="0" err="1" smtClean="0"/>
                        <a:t>config</a:t>
                      </a:r>
                      <a:endParaRPr lang="en-US" sz="2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53693" y="6511232"/>
            <a:ext cx="7034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/>
              <a:t>https://content.pivotal.io/blog/understanding-when-to-use-rabbitmq-or-apache-kafka</a:t>
            </a:r>
          </a:p>
        </p:txBody>
      </p:sp>
    </p:spTree>
    <p:extLst>
      <p:ext uri="{BB962C8B-B14F-4D97-AF65-F5344CB8AC3E}">
        <p14:creationId xmlns:p14="http://schemas.microsoft.com/office/powerpoint/2010/main" val="25856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</p:txBody>
      </p:sp>
    </p:spTree>
    <p:extLst>
      <p:ext uri="{BB962C8B-B14F-4D97-AF65-F5344CB8AC3E}">
        <p14:creationId xmlns:p14="http://schemas.microsoft.com/office/powerpoint/2010/main" val="16769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5679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What is </a:t>
            </a:r>
            <a:r>
              <a:rPr lang="en-US" sz="2800" b="1" dirty="0" err="1" smtClean="0"/>
              <a:t>RabbitMQ</a:t>
            </a:r>
            <a:r>
              <a:rPr lang="en-US" sz="2800" b="1" dirty="0" smtClean="0"/>
              <a:t>?</a:t>
            </a:r>
          </a:p>
          <a:p>
            <a:pPr lvl="1"/>
            <a:r>
              <a:rPr lang="en-US" sz="2400" dirty="0"/>
              <a:t>How it works</a:t>
            </a:r>
          </a:p>
          <a:p>
            <a:pPr lvl="1"/>
            <a:r>
              <a:rPr lang="en-US" sz="2400" dirty="0" err="1" smtClean="0"/>
              <a:t>RabbitMQ</a:t>
            </a:r>
            <a:r>
              <a:rPr lang="en-US" sz="2400" dirty="0" smtClean="0"/>
              <a:t> vs Kafka</a:t>
            </a:r>
          </a:p>
          <a:p>
            <a:pPr lvl="1"/>
            <a:r>
              <a:rPr lang="en-US" sz="2400" dirty="0" smtClean="0"/>
              <a:t>Lessons Learned</a:t>
            </a:r>
          </a:p>
          <a:p>
            <a:pPr lvl="1"/>
            <a:r>
              <a:rPr lang="en-US" sz="2400" dirty="0" smtClean="0"/>
              <a:t>Q/A</a:t>
            </a:r>
          </a:p>
          <a:p>
            <a:pPr marL="0" indent="0">
              <a:buNone/>
            </a:pPr>
            <a:r>
              <a:rPr lang="en-US" sz="2800" b="1" dirty="0" smtClean="0"/>
              <a:t>Coding Tutorial</a:t>
            </a:r>
          </a:p>
          <a:p>
            <a:pPr lvl="1"/>
            <a:r>
              <a:rPr lang="en-US" sz="2400" dirty="0" smtClean="0"/>
              <a:t>Configuration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34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  <a:p>
            <a:r>
              <a:rPr lang="en-US" sz="2400" dirty="0" err="1" smtClean="0"/>
              <a:t>Fanout</a:t>
            </a:r>
            <a:r>
              <a:rPr lang="en-US" sz="2400" dirty="0" smtClean="0"/>
              <a:t> is a lot easier to configure</a:t>
            </a:r>
          </a:p>
        </p:txBody>
      </p:sp>
    </p:spTree>
    <p:extLst>
      <p:ext uri="{BB962C8B-B14F-4D97-AF65-F5344CB8AC3E}">
        <p14:creationId xmlns:p14="http://schemas.microsoft.com/office/powerpoint/2010/main" val="38916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  <a:p>
            <a:r>
              <a:rPr lang="en-US" sz="2400" dirty="0" err="1" smtClean="0"/>
              <a:t>Fanout</a:t>
            </a:r>
            <a:r>
              <a:rPr lang="en-US" sz="2400" dirty="0" smtClean="0"/>
              <a:t> is a lot easier to configure</a:t>
            </a:r>
          </a:p>
          <a:p>
            <a:r>
              <a:rPr lang="en-US" sz="2400" dirty="0" smtClean="0"/>
              <a:t>Boot order can matter without pre-queueing</a:t>
            </a:r>
          </a:p>
        </p:txBody>
      </p:sp>
    </p:spTree>
    <p:extLst>
      <p:ext uri="{BB962C8B-B14F-4D97-AF65-F5344CB8AC3E}">
        <p14:creationId xmlns:p14="http://schemas.microsoft.com/office/powerpoint/2010/main" val="41605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  <a:p>
            <a:r>
              <a:rPr lang="en-US" sz="2400" dirty="0" err="1" smtClean="0"/>
              <a:t>Fanout</a:t>
            </a:r>
            <a:r>
              <a:rPr lang="en-US" sz="2400" dirty="0" smtClean="0"/>
              <a:t> is a lot easier to configure</a:t>
            </a:r>
          </a:p>
          <a:p>
            <a:r>
              <a:rPr lang="en-US" sz="2400" dirty="0" smtClean="0"/>
              <a:t>Boot order can matter without pre-queueing</a:t>
            </a:r>
          </a:p>
          <a:p>
            <a:r>
              <a:rPr lang="en-US" sz="2400" dirty="0" smtClean="0"/>
              <a:t>Architecture matters, but </a:t>
            </a:r>
            <a:r>
              <a:rPr lang="en-US" sz="2400" dirty="0" err="1" smtClean="0"/>
              <a:t>RabbitMQ</a:t>
            </a:r>
            <a:r>
              <a:rPr lang="en-US" sz="2400" dirty="0" smtClean="0"/>
              <a:t> can only do so much</a:t>
            </a:r>
          </a:p>
          <a:p>
            <a:pPr lvl="1"/>
            <a:r>
              <a:rPr lang="en-US" sz="2400" dirty="0" smtClean="0"/>
              <a:t>Don’t make it do something it’s not meant for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57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https://jack-vanlightly.com/blog/2017/12/5/rabbitmq-vs-kafka-part-2-rabbitmq-messaging-patterns-and-topologies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https://www.cloudamqp.com/blog/2017-12-29-part1-rabbitmq-best-practice.html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https://www.cloudamqp.com/blog/2018-01-19-part4-rabbitmq-13-common-errors.html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529" y="2688304"/>
            <a:ext cx="2523552" cy="1400530"/>
          </a:xfrm>
        </p:spPr>
        <p:txBody>
          <a:bodyPr/>
          <a:lstStyle/>
          <a:p>
            <a:r>
              <a:rPr lang="en-US" sz="8000" dirty="0" smtClean="0"/>
              <a:t>Q/A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463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CODING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49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and </a:t>
            </a:r>
            <a:r>
              <a:rPr lang="en-US" dirty="0" err="1" smtClean="0"/>
              <a:t>RabbitMQ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61802"/>
            <a:ext cx="8946541" cy="5102793"/>
          </a:xfrm>
        </p:spPr>
        <p:txBody>
          <a:bodyPr>
            <a:normAutofit/>
          </a:bodyPr>
          <a:lstStyle/>
          <a:p>
            <a:r>
              <a:rPr lang="en-US" dirty="0" smtClean="0"/>
              <a:t>Docker: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www.docker.com/products/docker-desktop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https://hub.docker.com/_/</a:t>
            </a:r>
            <a:r>
              <a:rPr lang="en-US" dirty="0" smtClean="0">
                <a:hlinkClick r:id="rId3"/>
              </a:rPr>
              <a:t>rabbitmq</a:t>
            </a:r>
            <a:endParaRPr lang="en-US" dirty="0" smtClean="0"/>
          </a:p>
          <a:p>
            <a:r>
              <a:rPr lang="en-US" dirty="0" smtClean="0"/>
              <a:t>Visual Studio Code</a:t>
            </a:r>
          </a:p>
          <a:p>
            <a:pPr lvl="1"/>
            <a:r>
              <a:rPr lang="en-US" dirty="0">
                <a:hlinkClick r:id="rId4"/>
              </a:rPr>
              <a:t>https://code.visualstudio.com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://nodejs.org/en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github.com/ryaovan/rabbitmq-tutorial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5 min break</a:t>
            </a:r>
          </a:p>
        </p:txBody>
      </p:sp>
    </p:spTree>
    <p:extLst>
      <p:ext uri="{BB962C8B-B14F-4D97-AF65-F5344CB8AC3E}">
        <p14:creationId xmlns:p14="http://schemas.microsoft.com/office/powerpoint/2010/main" val="20894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3188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API: 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www.squaremobius.net/amqp.node/channel_api.html</a:t>
            </a:r>
            <a:endParaRPr lang="en-US" dirty="0" smtClean="0"/>
          </a:p>
          <a:p>
            <a:endParaRPr lang="en-US" sz="1900" dirty="0" smtClean="0"/>
          </a:p>
          <a:p>
            <a:r>
              <a:rPr lang="en-US" sz="1900" dirty="0" smtClean="0"/>
              <a:t>Steps:</a:t>
            </a:r>
          </a:p>
          <a:p>
            <a:pPr marL="457200" lvl="1" indent="0">
              <a:buNone/>
            </a:pPr>
            <a:r>
              <a:rPr lang="en-US" sz="1900" dirty="0" smtClean="0"/>
              <a:t>1. Open connection to </a:t>
            </a:r>
            <a:r>
              <a:rPr lang="en-US" sz="1900" dirty="0" err="1" smtClean="0"/>
              <a:t>RabbitMQ</a:t>
            </a:r>
            <a:endParaRPr lang="en-US" sz="1900" dirty="0" smtClean="0"/>
          </a:p>
          <a:p>
            <a:pPr marL="457200" lvl="1" indent="0">
              <a:buNone/>
            </a:pPr>
            <a:r>
              <a:rPr lang="en-US" sz="1900" dirty="0" smtClean="0"/>
              <a:t>2. Create Channel </a:t>
            </a:r>
          </a:p>
          <a:p>
            <a:pPr lvl="2"/>
            <a:r>
              <a:rPr lang="en-US" sz="1900" dirty="0" smtClean="0"/>
              <a:t>Create Direct Exchange</a:t>
            </a:r>
          </a:p>
          <a:p>
            <a:pPr marL="457200" lvl="1" indent="0">
              <a:buNone/>
            </a:pPr>
            <a:r>
              <a:rPr lang="en-US" sz="1900" dirty="0" smtClean="0"/>
              <a:t>3. Create Consumer Channel</a:t>
            </a:r>
          </a:p>
          <a:p>
            <a:pPr lvl="2"/>
            <a:r>
              <a:rPr lang="en-US" sz="1900" dirty="0" smtClean="0"/>
              <a:t>Create Queue</a:t>
            </a:r>
          </a:p>
          <a:p>
            <a:pPr lvl="2"/>
            <a:r>
              <a:rPr lang="en-US" sz="1900" dirty="0" smtClean="0"/>
              <a:t>Bind queue</a:t>
            </a:r>
          </a:p>
          <a:p>
            <a:pPr lvl="2"/>
            <a:r>
              <a:rPr lang="en-US" sz="1900" dirty="0" smtClean="0"/>
              <a:t>Consume</a:t>
            </a:r>
            <a:endParaRPr lang="en-US" sz="1900" dirty="0"/>
          </a:p>
          <a:p>
            <a:pPr marL="457200" lvl="1" indent="0">
              <a:buNone/>
            </a:pPr>
            <a:r>
              <a:rPr lang="en-US" sz="1900" dirty="0" smtClean="0"/>
              <a:t>4. Create </a:t>
            </a:r>
            <a:r>
              <a:rPr lang="en-US" sz="1900" dirty="0"/>
              <a:t>Producer Channel</a:t>
            </a:r>
          </a:p>
          <a:p>
            <a:pPr lvl="2"/>
            <a:r>
              <a:rPr lang="en-US" sz="1900" dirty="0"/>
              <a:t>Send </a:t>
            </a:r>
            <a:r>
              <a:rPr lang="en-US" sz="1900" dirty="0" smtClean="0"/>
              <a:t>Message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710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Console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73" y="1233379"/>
            <a:ext cx="9213337" cy="55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</a:t>
            </a:r>
            <a:r>
              <a:rPr lang="en-US" dirty="0" smtClean="0"/>
              <a:t>2A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4293" y="1553188"/>
            <a:ext cx="10070526" cy="945463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1 exchange [Router2A] </a:t>
            </a:r>
          </a:p>
          <a:p>
            <a:pPr lvl="1"/>
            <a:r>
              <a:rPr lang="en-US" dirty="0" smtClean="0"/>
              <a:t>Topic </a:t>
            </a:r>
          </a:p>
          <a:p>
            <a:pPr lvl="1"/>
            <a:r>
              <a:rPr lang="en-US" dirty="0" smtClean="0"/>
              <a:t>Pattern = </a:t>
            </a:r>
            <a:r>
              <a:rPr lang="en-US" dirty="0" smtClean="0"/>
              <a:t>‘</a:t>
            </a:r>
            <a:r>
              <a:rPr lang="en-US" dirty="0" err="1" smtClean="0"/>
              <a:t>KDS.OQB.Orders</a:t>
            </a:r>
            <a:r>
              <a:rPr lang="en-US" dirty="0" smtClean="0"/>
              <a:t>’</a:t>
            </a:r>
          </a:p>
          <a:p>
            <a:endParaRPr lang="en-US" sz="1800" dirty="0" smtClean="0"/>
          </a:p>
          <a:p>
            <a:r>
              <a:rPr lang="en-US" sz="1800" dirty="0" smtClean="0"/>
              <a:t>3 Consumers </a:t>
            </a:r>
          </a:p>
          <a:p>
            <a:pPr lvl="1"/>
            <a:r>
              <a:rPr lang="en-US" dirty="0" smtClean="0"/>
              <a:t>KDS</a:t>
            </a:r>
            <a:r>
              <a:rPr lang="en-US" dirty="0"/>
              <a:t>, OQB, </a:t>
            </a:r>
            <a:r>
              <a:rPr lang="en-US" dirty="0" smtClean="0"/>
              <a:t>Orders</a:t>
            </a:r>
            <a:endParaRPr lang="en-US" dirty="0"/>
          </a:p>
          <a:p>
            <a:pPr lvl="1"/>
            <a:r>
              <a:rPr lang="en-US" dirty="0"/>
              <a:t>1 for each of pattern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1" t="38372" r="28742" b="31395"/>
          <a:stretch/>
        </p:blipFill>
        <p:spPr>
          <a:xfrm>
            <a:off x="1221251" y="2953718"/>
            <a:ext cx="9362102" cy="361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0" y="1534886"/>
            <a:ext cx="11561319" cy="42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</a:t>
            </a:r>
            <a:r>
              <a:rPr lang="en-US" dirty="0" smtClean="0"/>
              <a:t>2B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4293" y="1553188"/>
            <a:ext cx="10070526" cy="945463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4 exchange [Router2B, KDS2B, etc.]</a:t>
            </a:r>
          </a:p>
          <a:p>
            <a:pPr lvl="1"/>
            <a:r>
              <a:rPr lang="en-US" dirty="0" smtClean="0"/>
              <a:t>Topic -&gt; </a:t>
            </a:r>
            <a:r>
              <a:rPr lang="en-US" dirty="0" err="1" smtClean="0"/>
              <a:t>Fanout</a:t>
            </a:r>
            <a:endParaRPr lang="en-US" dirty="0" smtClean="0"/>
          </a:p>
          <a:p>
            <a:pPr lvl="1"/>
            <a:r>
              <a:rPr lang="en-US" dirty="0" smtClean="0"/>
              <a:t>Pattern = </a:t>
            </a:r>
            <a:r>
              <a:rPr lang="en-US" dirty="0" smtClean="0"/>
              <a:t>‘</a:t>
            </a:r>
            <a:r>
              <a:rPr lang="en-US" dirty="0" err="1" smtClean="0"/>
              <a:t>KDS.OQB.Orders</a:t>
            </a:r>
            <a:r>
              <a:rPr lang="en-US" dirty="0" smtClean="0"/>
              <a:t>’</a:t>
            </a:r>
          </a:p>
          <a:p>
            <a:endParaRPr lang="en-US" sz="1800" dirty="0" smtClean="0"/>
          </a:p>
          <a:p>
            <a:r>
              <a:rPr lang="en-US" sz="1800" dirty="0" smtClean="0"/>
              <a:t>3 Consumers </a:t>
            </a:r>
          </a:p>
          <a:p>
            <a:pPr lvl="1"/>
            <a:r>
              <a:rPr lang="en-US" dirty="0" smtClean="0"/>
              <a:t>KDS</a:t>
            </a:r>
            <a:r>
              <a:rPr lang="en-US" dirty="0"/>
              <a:t>, OQB, </a:t>
            </a:r>
            <a:r>
              <a:rPr lang="en-US" dirty="0" smtClean="0"/>
              <a:t>Orders</a:t>
            </a:r>
            <a:endParaRPr lang="en-US" dirty="0"/>
          </a:p>
          <a:p>
            <a:pPr lvl="1"/>
            <a:r>
              <a:rPr lang="en-US" dirty="0" smtClean="0"/>
              <a:t>FANOUT CONSUMERS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6" t="32444" r="15222" b="32222"/>
          <a:stretch/>
        </p:blipFill>
        <p:spPr>
          <a:xfrm>
            <a:off x="547929" y="2817627"/>
            <a:ext cx="11024256" cy="38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Statements: Configuring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73795" cy="4195481"/>
          </a:xfrm>
        </p:spPr>
        <p:txBody>
          <a:bodyPr/>
          <a:lstStyle/>
          <a:p>
            <a:r>
              <a:rPr lang="en-US" dirty="0" err="1" smtClean="0"/>
              <a:t>Vhost</a:t>
            </a:r>
            <a:r>
              <a:rPr lang="en-US" dirty="0" smtClean="0"/>
              <a:t> – container for exchanges and queues</a:t>
            </a:r>
          </a:p>
          <a:p>
            <a:r>
              <a:rPr lang="en-US" dirty="0" smtClean="0"/>
              <a:t>Reliability / </a:t>
            </a:r>
            <a:r>
              <a:rPr lang="en-US" dirty="0"/>
              <a:t>failure – clustering, </a:t>
            </a:r>
            <a:r>
              <a:rPr lang="en-US" dirty="0" smtClean="0"/>
              <a:t>high-availability, heartbeats</a:t>
            </a:r>
            <a:endParaRPr lang="en-US" dirty="0"/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www.rabbitmq.com/reliability.html</a:t>
            </a:r>
            <a:endParaRPr lang="en-US" sz="2000" dirty="0" smtClean="0"/>
          </a:p>
          <a:p>
            <a:r>
              <a:rPr lang="en-US" dirty="0" err="1" smtClean="0"/>
              <a:t>Prefetch</a:t>
            </a:r>
            <a:r>
              <a:rPr lang="en-US" dirty="0" smtClean="0"/>
              <a:t> – number of </a:t>
            </a:r>
            <a:r>
              <a:rPr lang="en-US" dirty="0" err="1" smtClean="0"/>
              <a:t>unack</a:t>
            </a:r>
            <a:r>
              <a:rPr lang="en-US" dirty="0" smtClean="0"/>
              <a:t> messages consumer can take at once</a:t>
            </a:r>
          </a:p>
          <a:p>
            <a:r>
              <a:rPr lang="en-US" dirty="0" smtClean="0"/>
              <a:t>One connection, many channels</a:t>
            </a:r>
          </a:p>
          <a:p>
            <a:pPr lvl="1"/>
            <a:r>
              <a:rPr lang="en-US" dirty="0" smtClean="0"/>
              <a:t>Connections take up a TCP/IP port</a:t>
            </a:r>
          </a:p>
          <a:p>
            <a:pPr lvl="1"/>
            <a:r>
              <a:rPr lang="en-US" dirty="0" smtClean="0"/>
              <a:t>Don’t open and close channels / connections repeatedly</a:t>
            </a:r>
          </a:p>
          <a:p>
            <a:r>
              <a:rPr lang="en-US" dirty="0" smtClean="0"/>
              <a:t>Queue:</a:t>
            </a:r>
            <a:endParaRPr lang="en-US" dirty="0"/>
          </a:p>
          <a:p>
            <a:pPr lvl="1"/>
            <a:r>
              <a:rPr lang="en-US" dirty="0"/>
              <a:t>Depth limits</a:t>
            </a:r>
          </a:p>
          <a:p>
            <a:pPr lvl="1"/>
            <a:r>
              <a:rPr lang="en-US" dirty="0"/>
              <a:t>Priority queues: high priority message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2628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Message Broker – ESB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Publish / Subscribe model</a:t>
            </a:r>
          </a:p>
          <a:p>
            <a:r>
              <a:rPr lang="en-US" sz="2400" dirty="0" smtClean="0"/>
              <a:t>Quick, distributed messages to multiple consumers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78186" y="6503068"/>
            <a:ext cx="7225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https://www.cloudamqp.com/blog/2015-05-18-part1-rabbitmq-for-beginners-what-is-rabbitmq.html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67" y="2486819"/>
            <a:ext cx="97250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1927369" y="1387726"/>
            <a:ext cx="8123465" cy="488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53693" y="6511232"/>
            <a:ext cx="7034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/>
              <a:t>https://www.cloudamqp.com/blog/2015-05-18-part1-rabbitmq-for-beginners-what-is-rabbitmq.html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92586" y="65112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i="1" dirty="0"/>
              <a:t>https://www.rabbitmq.com/tutorials/tutorial-three-javascript.html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50218" y="1559575"/>
            <a:ext cx="10416495" cy="10285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“The core idea in the messaging model in </a:t>
            </a:r>
            <a:r>
              <a:rPr lang="en-US" i="1" dirty="0" err="1" smtClean="0"/>
              <a:t>RabbitMQ</a:t>
            </a:r>
            <a:r>
              <a:rPr lang="en-US" i="1" dirty="0" smtClean="0"/>
              <a:t> is that the </a:t>
            </a:r>
            <a:r>
              <a:rPr lang="en-US" i="1" u="sng" dirty="0" smtClean="0"/>
              <a:t>producer never sends any messages directly to a queue</a:t>
            </a:r>
            <a:r>
              <a:rPr lang="en-US" i="1" dirty="0" smtClean="0"/>
              <a:t>. Actually, quite often the producer doesn’t even know if a message will be delivered to any queue at all.” </a:t>
            </a:r>
            <a:r>
              <a:rPr lang="en-US" dirty="0" smtClean="0"/>
              <a:t>- </a:t>
            </a:r>
            <a:r>
              <a:rPr lang="en-US" dirty="0" err="1" smtClean="0"/>
              <a:t>RabbitMQ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89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176104"/>
            <a:ext cx="8946541" cy="307229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Message Forwarding</a:t>
            </a:r>
          </a:p>
          <a:p>
            <a:r>
              <a:rPr lang="en-US" sz="3000" dirty="0" smtClean="0"/>
              <a:t>Types</a:t>
            </a:r>
          </a:p>
          <a:p>
            <a:pPr lvl="1"/>
            <a:r>
              <a:rPr lang="en-US" sz="2600" dirty="0" smtClean="0"/>
              <a:t>Direct - key</a:t>
            </a:r>
          </a:p>
          <a:p>
            <a:pPr lvl="1"/>
            <a:r>
              <a:rPr lang="en-US" sz="2600" dirty="0" smtClean="0"/>
              <a:t>Topic - pattern</a:t>
            </a:r>
          </a:p>
          <a:p>
            <a:pPr lvl="1"/>
            <a:r>
              <a:rPr lang="en-US" sz="2600" dirty="0" err="1" smtClean="0"/>
              <a:t>Fanout</a:t>
            </a:r>
            <a:r>
              <a:rPr lang="en-US" sz="2600" dirty="0" smtClean="0"/>
              <a:t> – broadcast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5992586" y="3176104"/>
            <a:ext cx="5392565" cy="32439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89172" y="2993779"/>
            <a:ext cx="5641521" cy="1953293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92586" y="65112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i="1" dirty="0"/>
              <a:t>https://www.rabbitmq.com/tutorials/tutorial-three-javascript.html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0218" y="1559575"/>
            <a:ext cx="10416495" cy="1028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i="1" smtClean="0"/>
              <a:t>“The core idea in the messaging model in RabbitMQ is that the </a:t>
            </a:r>
            <a:r>
              <a:rPr lang="en-US" i="1" u="sng" smtClean="0"/>
              <a:t>producer never sends any messages directly to a queue</a:t>
            </a:r>
            <a:r>
              <a:rPr lang="en-US" i="1" smtClean="0"/>
              <a:t>. Actually, quite often the producer doesn’t even know if a message will be delivered to any queue at all.” </a:t>
            </a:r>
            <a:r>
              <a:rPr lang="en-US" smtClean="0"/>
              <a:t>- RabbitMQ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93660"/>
              </p:ext>
            </p:extLst>
          </p:nvPr>
        </p:nvGraphicFramePr>
        <p:xfrm>
          <a:off x="289366" y="1332387"/>
          <a:ext cx="5000264" cy="488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/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‘order’</a:t>
                      </a:r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‘order’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996</TotalTime>
  <Words>1463</Words>
  <Application>Microsoft Office PowerPoint</Application>
  <PresentationFormat>Widescreen</PresentationFormat>
  <Paragraphs>342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Wingdings 3</vt:lpstr>
      <vt:lpstr>Ion</vt:lpstr>
      <vt:lpstr>RabbitMQ Tutorial</vt:lpstr>
      <vt:lpstr>PowerPoint Presentation</vt:lpstr>
      <vt:lpstr>Lesson Plan</vt:lpstr>
      <vt:lpstr>Context</vt:lpstr>
      <vt:lpstr>What is RabbitMQ?</vt:lpstr>
      <vt:lpstr>How Does It Work?</vt:lpstr>
      <vt:lpstr>Exchange</vt:lpstr>
      <vt:lpstr>Exchange</vt:lpstr>
      <vt:lpstr>Exchange Types</vt:lpstr>
      <vt:lpstr>Exchange Types</vt:lpstr>
      <vt:lpstr>Exchange Types</vt:lpstr>
      <vt:lpstr>Pop Quiz Time</vt:lpstr>
      <vt:lpstr>Quiz Architecture 1</vt:lpstr>
      <vt:lpstr>Quiz Architecture 1</vt:lpstr>
      <vt:lpstr>Quiz Architecture 2</vt:lpstr>
      <vt:lpstr>Quiz Architecture 2</vt:lpstr>
      <vt:lpstr>Quiz Architecture 3</vt:lpstr>
      <vt:lpstr>Quiz Architecture 3</vt:lpstr>
      <vt:lpstr>When to Use Which?</vt:lpstr>
      <vt:lpstr>Any Questions So Far?</vt:lpstr>
      <vt:lpstr>Queue</vt:lpstr>
      <vt:lpstr>Queue</vt:lpstr>
      <vt:lpstr>Queue</vt:lpstr>
      <vt:lpstr>One Consumer Per Queue?</vt:lpstr>
      <vt:lpstr>No Message Replay? </vt:lpstr>
      <vt:lpstr>No Message Replay? </vt:lpstr>
      <vt:lpstr>RabbitMQ vs. Kafka</vt:lpstr>
      <vt:lpstr>Lessons Learned</vt:lpstr>
      <vt:lpstr>Lessons Learned</vt:lpstr>
      <vt:lpstr>Lessons Learned</vt:lpstr>
      <vt:lpstr>Lessons Learned</vt:lpstr>
      <vt:lpstr>Lessons Learned</vt:lpstr>
      <vt:lpstr>Further Learning</vt:lpstr>
      <vt:lpstr>Q/A</vt:lpstr>
      <vt:lpstr>PowerPoint Presentation</vt:lpstr>
      <vt:lpstr>Docker and RabbitMQ Setup</vt:lpstr>
      <vt:lpstr>Coding Example 1</vt:lpstr>
      <vt:lpstr>Management Console</vt:lpstr>
      <vt:lpstr>Coding Example 2A</vt:lpstr>
      <vt:lpstr>Coding Example 2B</vt:lpstr>
      <vt:lpstr>Closing Statements: Configuring</vt:lpstr>
    </vt:vector>
  </TitlesOfParts>
  <Company>Yum Brands,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Van, Randy (STAFFMARK)</dc:creator>
  <cp:lastModifiedBy>Van, Randy (STAFFMARK)</cp:lastModifiedBy>
  <cp:revision>310</cp:revision>
  <dcterms:created xsi:type="dcterms:W3CDTF">2019-01-29T23:04:37Z</dcterms:created>
  <dcterms:modified xsi:type="dcterms:W3CDTF">2019-02-06T19:36:24Z</dcterms:modified>
</cp:coreProperties>
</file>