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9"/>
  </p:notesMasterIdLst>
  <p:sldIdLst>
    <p:sldId id="256" r:id="rId2"/>
    <p:sldId id="257" r:id="rId3"/>
    <p:sldId id="258" r:id="rId4"/>
    <p:sldId id="283" r:id="rId5"/>
    <p:sldId id="281" r:id="rId6"/>
    <p:sldId id="282" r:id="rId7"/>
    <p:sldId id="287" r:id="rId8"/>
    <p:sldId id="262" r:id="rId9"/>
    <p:sldId id="288" r:id="rId10"/>
    <p:sldId id="284" r:id="rId11"/>
    <p:sldId id="289" r:id="rId12"/>
    <p:sldId id="297" r:id="rId13"/>
    <p:sldId id="273" r:id="rId14"/>
    <p:sldId id="294" r:id="rId15"/>
    <p:sldId id="293" r:id="rId16"/>
    <p:sldId id="295" r:id="rId17"/>
    <p:sldId id="274" r:id="rId18"/>
    <p:sldId id="296" r:id="rId19"/>
    <p:sldId id="290" r:id="rId20"/>
    <p:sldId id="291" r:id="rId21"/>
    <p:sldId id="270" r:id="rId22"/>
    <p:sldId id="298" r:id="rId23"/>
    <p:sldId id="299" r:id="rId24"/>
    <p:sldId id="292" r:id="rId25"/>
    <p:sldId id="286" r:id="rId26"/>
    <p:sldId id="278" r:id="rId27"/>
    <p:sldId id="279" r:id="rId28"/>
    <p:sldId id="276" r:id="rId29"/>
    <p:sldId id="280" r:id="rId30"/>
    <p:sldId id="277" r:id="rId31"/>
    <p:sldId id="264" r:id="rId32"/>
    <p:sldId id="266" r:id="rId33"/>
    <p:sldId id="285" r:id="rId34"/>
    <p:sldId id="267" r:id="rId35"/>
    <p:sldId id="268" r:id="rId36"/>
    <p:sldId id="272" r:id="rId37"/>
    <p:sldId id="27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95652" autoAdjust="0"/>
  </p:normalViewPr>
  <p:slideViewPr>
    <p:cSldViewPr snapToGrid="0">
      <p:cViewPr>
        <p:scale>
          <a:sx n="75" d="100"/>
          <a:sy n="75" d="100"/>
        </p:scale>
        <p:origin x="974" y="389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400A7-9789-452B-BC01-AD390C398DA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6DCD0-0D67-4BF5-951B-363C0E1A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4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Why are we having this conversation</a:t>
            </a:r>
            <a:r>
              <a:rPr lang="en-US" baseline="0" dirty="0" smtClean="0"/>
              <a:t> in the first place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existing architecture is somewhat messy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Pre-defined connection points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Memorize who talks to what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Debugging nightmare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What we want to do is have a standard for communication between applications that: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provides flexibility in our in-store system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improves app visibility and control 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[identify who sent message, where it goes, make any changes to message,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07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True to its name, it is queue as a data structure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Once consume a message in queue, it is </a:t>
            </a:r>
            <a:r>
              <a:rPr lang="en-US" baseline="0" dirty="0" err="1" smtClean="0"/>
              <a:t>ack</a:t>
            </a:r>
            <a:r>
              <a:rPr lang="en-US" baseline="0" dirty="0" smtClean="0"/>
              <a:t> and is removed from queue</a:t>
            </a:r>
            <a:endParaRPr lang="en-US" baseline="0" dirty="0"/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21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Queue has to be bound to an</a:t>
            </a:r>
            <a:r>
              <a:rPr lang="en-US" baseline="0" dirty="0" smtClean="0"/>
              <a:t> exchange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has binding key if direct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Has binding pattern if topics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Consumers that make queues will only get newest messages after conception of queue</a:t>
            </a:r>
          </a:p>
          <a:p>
            <a:r>
              <a:rPr lang="en-US" dirty="0" smtClean="0"/>
              <a:t>- Inherently flawed,</a:t>
            </a:r>
            <a:r>
              <a:rPr lang="en-US" baseline="0" dirty="0" smtClean="0"/>
              <a:t> as DC will remove any benefits of pre-queueing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68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Hard</a:t>
            </a:r>
            <a:r>
              <a:rPr lang="en-US" baseline="0" dirty="0" smtClean="0"/>
              <a:t> to keep track of exchanges that do too much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47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So in comes </a:t>
            </a:r>
            <a:r>
              <a:rPr lang="en-US" baseline="0" dirty="0" err="1" smtClean="0"/>
              <a:t>RabbitMQ</a:t>
            </a:r>
            <a:endParaRPr lang="en-US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We are using it as an in-store enterprise service bus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Central</a:t>
            </a:r>
            <a:r>
              <a:rPr lang="en-US" baseline="0" dirty="0" smtClean="0"/>
              <a:t> middleware for connecting different applications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It uses a producer / consumer model</a:t>
            </a:r>
            <a:r>
              <a:rPr lang="en-US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AKA a publish and subscribe</a:t>
            </a:r>
            <a:r>
              <a:rPr lang="en-US" baseline="0" dirty="0" smtClean="0"/>
              <a:t> model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Say, POS produce orders and KDS will consume it.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Typically, this benefits systems where many applications will consume the same message from one producer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45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This one image encapsulates the model as a whole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The key members of </a:t>
            </a:r>
            <a:r>
              <a:rPr lang="en-US" baseline="0" dirty="0" err="1" smtClean="0"/>
              <a:t>Rabbmq</a:t>
            </a:r>
            <a:r>
              <a:rPr lang="en-US" baseline="0" dirty="0" smtClean="0"/>
              <a:t> message broker are the exchanges and queues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79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This philosophy is rather</a:t>
            </a:r>
            <a:r>
              <a:rPr lang="en-US" baseline="0" dirty="0" smtClean="0"/>
              <a:t> important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Exchange are configured with a type that </a:t>
            </a:r>
            <a:r>
              <a:rPr lang="en-US" baseline="0" dirty="0" smtClean="0"/>
              <a:t>determines how messages are forwarded from the exchange to a queue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23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Exchange are configured with a type that </a:t>
            </a:r>
            <a:r>
              <a:rPr lang="en-US" baseline="0" dirty="0" smtClean="0"/>
              <a:t>determines how messages are forwarded from the exchange to a queue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7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Like</a:t>
            </a:r>
            <a:r>
              <a:rPr lang="en-US" baseline="0" dirty="0" smtClean="0"/>
              <a:t> sending a message to Brent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38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Sending a message to Front of House, or anyone that’s on 3</a:t>
            </a:r>
            <a:r>
              <a:rPr lang="en-US" baseline="30000" dirty="0" smtClean="0"/>
              <a:t>rd</a:t>
            </a:r>
            <a:r>
              <a:rPr lang="en-US" dirty="0" smtClean="0"/>
              <a:t> Floor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80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Sending a message to everyone at taco bell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49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Queue has to be bound to an</a:t>
            </a:r>
            <a:r>
              <a:rPr lang="en-US" baseline="0" dirty="0" smtClean="0"/>
              <a:t> exchange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has binding key if direct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Has binding pattern if topics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8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5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8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58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2805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59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94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72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55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7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1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6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1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1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0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3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5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1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170E938-8157-4FE8-A5D6-416C20B9A92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35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amqp.com/blog/2017-12-29-part1-rabbitmq-best-practice.html" TargetMode="External"/><Relationship Id="rId2" Type="http://schemas.openxmlformats.org/officeDocument/2006/relationships/hyperlink" Target="https://jack-vanlightly.com/blog/2017/12/5/rabbitmq-vs-kafka-part-2-rabbitmq-messaging-patterns-and-topolog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loudamqp.com/blog/2018-01-19-part4-rabbitmq-13-common-errors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rabbitmq" TargetMode="External"/><Relationship Id="rId2" Type="http://schemas.openxmlformats.org/officeDocument/2006/relationships/hyperlink" Target="https://www.docker.com/products/docker-deskto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348696"/>
          </a:xfrm>
        </p:spPr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2019-02-06</a:t>
            </a:r>
          </a:p>
          <a:p>
            <a:r>
              <a:rPr lang="en-US" smtClean="0">
                <a:solidFill>
                  <a:schemeClr val="tx1">
                    <a:lumMod val="95000"/>
                  </a:schemeClr>
                </a:solidFill>
              </a:rPr>
              <a:t>Randy </a:t>
            </a:r>
            <a:r>
              <a:rPr lang="en-US" smtClean="0">
                <a:solidFill>
                  <a:schemeClr val="tx1">
                    <a:lumMod val="95000"/>
                  </a:schemeClr>
                </a:solidFill>
              </a:rPr>
              <a:t>Van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0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699429"/>
              </p:ext>
            </p:extLst>
          </p:nvPr>
        </p:nvGraphicFramePr>
        <p:xfrm>
          <a:off x="289366" y="1332387"/>
          <a:ext cx="8576841" cy="5288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971"/>
                <a:gridCol w="3085293"/>
                <a:gridCol w="3576577"/>
              </a:tblGrid>
              <a:tr h="5332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Direct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 anchor="ctr"/>
                </a:tc>
              </a:tr>
              <a:tr h="11144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Message</a:t>
                      </a:r>
                      <a:r>
                        <a:rPr lang="en-US" baseline="0" dirty="0" smtClean="0"/>
                        <a:t> Forwarding </a:t>
                      </a:r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Queue binding key matches the message routing key.</a:t>
                      </a:r>
                    </a:p>
                    <a:p>
                      <a:r>
                        <a:rPr lang="en-US" b="1" baseline="0" dirty="0" err="1" smtClean="0"/>
                        <a:t>routingKey</a:t>
                      </a:r>
                      <a:r>
                        <a:rPr lang="en-US" b="1" baseline="0" dirty="0" smtClean="0"/>
                        <a:t> = </a:t>
                      </a:r>
                      <a:r>
                        <a:rPr lang="en-US" b="1" baseline="0" dirty="0" err="1" smtClean="0"/>
                        <a:t>bindingKey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Queue</a:t>
                      </a:r>
                      <a:r>
                        <a:rPr lang="en-US" baseline="0" dirty="0" smtClean="0"/>
                        <a:t> filtering, queues with matching routing patterns</a:t>
                      </a:r>
                      <a:endParaRPr lang="en-US" dirty="0"/>
                    </a:p>
                  </a:txBody>
                  <a:tcPr anchor="ctr"/>
                </a:tc>
              </a:tr>
              <a:tr h="5916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Where</a:t>
                      </a:r>
                      <a:r>
                        <a:rPr lang="en-US" baseline="0" dirty="0" smtClean="0"/>
                        <a:t> Configured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Producer, Exchange, Queue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Producer, Exchange,</a:t>
                      </a:r>
                      <a:r>
                        <a:rPr lang="en-US" baseline="0" dirty="0" smtClean="0"/>
                        <a:t> Queue</a:t>
                      </a:r>
                      <a:endParaRPr lang="en-US" dirty="0"/>
                    </a:p>
                  </a:txBody>
                  <a:tcPr anchor="ctr"/>
                </a:tc>
              </a:tr>
              <a:tr h="6318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routing key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routingKey</a:t>
                      </a:r>
                      <a:r>
                        <a:rPr lang="en-US" dirty="0" smtClean="0"/>
                        <a:t> = ‘</a:t>
                      </a:r>
                      <a:r>
                        <a:rPr lang="en-US" dirty="0" err="1" smtClean="0"/>
                        <a:t>brent</a:t>
                      </a:r>
                      <a:r>
                        <a:rPr lang="en-US" dirty="0" smtClean="0"/>
                        <a:t>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routingPattern</a:t>
                      </a:r>
                      <a:r>
                        <a:rPr lang="en-US" baseline="0" dirty="0" smtClean="0"/>
                        <a:t> =  FOH.3rd</a:t>
                      </a:r>
                    </a:p>
                  </a:txBody>
                  <a:tcPr anchor="ctr"/>
                </a:tc>
              </a:tr>
              <a:tr h="18860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binding</a:t>
                      </a:r>
                      <a:r>
                        <a:rPr lang="en-US" baseline="0" dirty="0" smtClean="0"/>
                        <a:t> k</a:t>
                      </a:r>
                      <a:r>
                        <a:rPr lang="en-US" dirty="0" smtClean="0"/>
                        <a:t>ey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bindingKey</a:t>
                      </a:r>
                      <a:r>
                        <a:rPr lang="en-US" baseline="0" dirty="0" smtClean="0"/>
                        <a:t> = ‘</a:t>
                      </a:r>
                      <a:r>
                        <a:rPr lang="en-US" baseline="0" dirty="0" err="1" smtClean="0"/>
                        <a:t>brent</a:t>
                      </a:r>
                      <a:r>
                        <a:rPr lang="en-US" baseline="0" dirty="0" smtClean="0"/>
                        <a:t>’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FOH.3rd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 *.3rd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FOH.*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#.3rd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FOH.#</a:t>
                      </a:r>
                    </a:p>
                    <a:p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 smtClean="0"/>
                        <a:t>* - one word placeholder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# - an</a:t>
                      </a:r>
                      <a:r>
                        <a:rPr lang="en-US" baseline="0" dirty="0" smtClean="0"/>
                        <a:t>y </a:t>
                      </a:r>
                      <a:r>
                        <a:rPr lang="en-US" baseline="0" dirty="0" err="1" smtClean="0"/>
                        <a:t>num</a:t>
                      </a:r>
                      <a:r>
                        <a:rPr lang="en-US" baseline="0" dirty="0" smtClean="0"/>
                        <a:t> placeholders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00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55055"/>
              </p:ext>
            </p:extLst>
          </p:nvPr>
        </p:nvGraphicFramePr>
        <p:xfrm>
          <a:off x="289366" y="1332387"/>
          <a:ext cx="11655705" cy="5288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971"/>
                <a:gridCol w="3085293"/>
                <a:gridCol w="3576577"/>
                <a:gridCol w="3078864"/>
              </a:tblGrid>
              <a:tr h="5332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Direct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Fanout</a:t>
                      </a:r>
                      <a:endParaRPr lang="en-US" dirty="0"/>
                    </a:p>
                  </a:txBody>
                  <a:tcPr anchor="ctr"/>
                </a:tc>
              </a:tr>
              <a:tr h="11144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Message</a:t>
                      </a:r>
                      <a:r>
                        <a:rPr lang="en-US" baseline="0" dirty="0" smtClean="0"/>
                        <a:t> Forwarding </a:t>
                      </a:r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Queue binding key matches the message routing key.</a:t>
                      </a:r>
                    </a:p>
                    <a:p>
                      <a:r>
                        <a:rPr lang="en-US" b="1" baseline="0" dirty="0" err="1" smtClean="0"/>
                        <a:t>routingKey</a:t>
                      </a:r>
                      <a:r>
                        <a:rPr lang="en-US" b="1" baseline="0" dirty="0" smtClean="0"/>
                        <a:t> = </a:t>
                      </a:r>
                      <a:r>
                        <a:rPr lang="en-US" b="1" baseline="0" dirty="0" err="1" smtClean="0"/>
                        <a:t>bindingKey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Queue</a:t>
                      </a:r>
                      <a:r>
                        <a:rPr lang="en-US" baseline="0" dirty="0" smtClean="0"/>
                        <a:t> filtering, queues with matching routing patterns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Broadcast</a:t>
                      </a:r>
                      <a:r>
                        <a:rPr lang="en-US" baseline="0" dirty="0" smtClean="0"/>
                        <a:t> to all queues bound to the exchange</a:t>
                      </a:r>
                      <a:endParaRPr lang="en-US" dirty="0"/>
                    </a:p>
                  </a:txBody>
                  <a:tcPr anchor="ctr"/>
                </a:tc>
              </a:tr>
              <a:tr h="5916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Where</a:t>
                      </a:r>
                      <a:r>
                        <a:rPr lang="en-US" baseline="0" dirty="0" smtClean="0"/>
                        <a:t> Configured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Producer, Exchange, Queue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Producer, Exchange,</a:t>
                      </a:r>
                      <a:r>
                        <a:rPr lang="en-US" baseline="0" dirty="0" smtClean="0"/>
                        <a:t> Queue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Exchange</a:t>
                      </a:r>
                      <a:endParaRPr lang="en-US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6318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routing key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routingKey</a:t>
                      </a:r>
                      <a:r>
                        <a:rPr lang="en-US" dirty="0" smtClean="0"/>
                        <a:t> = ‘</a:t>
                      </a:r>
                      <a:r>
                        <a:rPr lang="en-US" dirty="0" err="1" smtClean="0"/>
                        <a:t>brent</a:t>
                      </a:r>
                      <a:r>
                        <a:rPr lang="en-US" dirty="0" smtClean="0"/>
                        <a:t>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routingPattern</a:t>
                      </a:r>
                      <a:r>
                        <a:rPr lang="en-US" baseline="0" dirty="0" smtClean="0"/>
                        <a:t> =  FOH.3rd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N/A</a:t>
                      </a:r>
                      <a:endParaRPr lang="en-US" dirty="0"/>
                    </a:p>
                  </a:txBody>
                  <a:tcPr anchor="ctr"/>
                </a:tc>
              </a:tr>
              <a:tr h="18860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binding</a:t>
                      </a:r>
                      <a:r>
                        <a:rPr lang="en-US" baseline="0" dirty="0" smtClean="0"/>
                        <a:t> k</a:t>
                      </a:r>
                      <a:r>
                        <a:rPr lang="en-US" dirty="0" smtClean="0"/>
                        <a:t>ey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bindingKey</a:t>
                      </a:r>
                      <a:r>
                        <a:rPr lang="en-US" baseline="0" dirty="0" smtClean="0"/>
                        <a:t> = ‘</a:t>
                      </a:r>
                      <a:r>
                        <a:rPr lang="en-US" baseline="0" dirty="0" err="1" smtClean="0"/>
                        <a:t>brent</a:t>
                      </a:r>
                      <a:r>
                        <a:rPr lang="en-US" baseline="0" dirty="0" smtClean="0"/>
                        <a:t>’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FOH.3rd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 *.3rd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FOH.*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#.3rd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FOH.#</a:t>
                      </a:r>
                    </a:p>
                    <a:p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 smtClean="0"/>
                        <a:t>* - one word placeholder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# - an</a:t>
                      </a:r>
                      <a:r>
                        <a:rPr lang="en-US" baseline="0" dirty="0" smtClean="0"/>
                        <a:t>y </a:t>
                      </a:r>
                      <a:r>
                        <a:rPr lang="en-US" baseline="0" dirty="0" err="1" smtClean="0"/>
                        <a:t>num</a:t>
                      </a:r>
                      <a:r>
                        <a:rPr lang="en-US" baseline="0" dirty="0" smtClean="0"/>
                        <a:t> placeholders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N/A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3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590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Architecture 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" t="46599" r="63783" b="34007"/>
          <a:stretch/>
        </p:blipFill>
        <p:spPr>
          <a:xfrm>
            <a:off x="646111" y="1403927"/>
            <a:ext cx="10802157" cy="484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Architecture 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75" t="48314" r="15146" b="32292"/>
          <a:stretch/>
        </p:blipFill>
        <p:spPr>
          <a:xfrm>
            <a:off x="646111" y="1403927"/>
            <a:ext cx="10802157" cy="484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Architecture </a:t>
            </a:r>
            <a:r>
              <a:rPr lang="en-US" dirty="0"/>
              <a:t>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" t="17690" r="66013" b="54837"/>
          <a:stretch/>
        </p:blipFill>
        <p:spPr>
          <a:xfrm>
            <a:off x="1930400" y="1226854"/>
            <a:ext cx="7943273" cy="531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00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Architecture </a:t>
            </a:r>
            <a:r>
              <a:rPr lang="en-US" dirty="0"/>
              <a:t>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99" t="18773" r="17800" b="53754"/>
          <a:stretch/>
        </p:blipFill>
        <p:spPr>
          <a:xfrm>
            <a:off x="1930400" y="1226854"/>
            <a:ext cx="7943273" cy="531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80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Architecture 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71" r="50594"/>
          <a:stretch/>
        </p:blipFill>
        <p:spPr>
          <a:xfrm>
            <a:off x="1069755" y="1225960"/>
            <a:ext cx="9903045" cy="544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Architecture 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90" t="69827" r="-2064" b="123"/>
          <a:stretch/>
        </p:blipFill>
        <p:spPr>
          <a:xfrm>
            <a:off x="1338838" y="1376218"/>
            <a:ext cx="9776402" cy="497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Which?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66781"/>
            <a:ext cx="9752760" cy="4195481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Direct</a:t>
            </a:r>
          </a:p>
          <a:p>
            <a:pPr lvl="1"/>
            <a:r>
              <a:rPr lang="en-US" sz="2000" dirty="0" smtClean="0"/>
              <a:t>Few consumers </a:t>
            </a:r>
          </a:p>
          <a:p>
            <a:pPr lvl="1"/>
            <a:r>
              <a:rPr lang="en-US" sz="2000" dirty="0" smtClean="0"/>
              <a:t>Producer needs lots of control for which consumer receives message</a:t>
            </a:r>
          </a:p>
          <a:p>
            <a:r>
              <a:rPr lang="en-US" sz="2400" b="1" dirty="0" smtClean="0"/>
              <a:t>Topic </a:t>
            </a:r>
          </a:p>
          <a:p>
            <a:pPr lvl="1"/>
            <a:r>
              <a:rPr lang="en-US" sz="2000" dirty="0" smtClean="0"/>
              <a:t>When consumers are easily grouped / categorized</a:t>
            </a:r>
          </a:p>
          <a:p>
            <a:pPr lvl="1"/>
            <a:r>
              <a:rPr lang="en-US" sz="2000" dirty="0" smtClean="0"/>
              <a:t>Large systems</a:t>
            </a:r>
          </a:p>
          <a:p>
            <a:r>
              <a:rPr lang="en-US" sz="2400" b="1" dirty="0" err="1" smtClean="0"/>
              <a:t>Fanout</a:t>
            </a:r>
            <a:endParaRPr lang="en-US" sz="2400" b="1" dirty="0" smtClean="0"/>
          </a:p>
          <a:p>
            <a:pPr lvl="1"/>
            <a:r>
              <a:rPr lang="en-US" sz="2000" dirty="0" smtClean="0"/>
              <a:t>Low configuration</a:t>
            </a:r>
          </a:p>
          <a:p>
            <a:pPr lvl="1"/>
            <a:r>
              <a:rPr lang="en-US" sz="2000" dirty="0"/>
              <a:t>F</a:t>
            </a:r>
            <a:r>
              <a:rPr lang="en-US" sz="2000" dirty="0" smtClean="0"/>
              <a:t>lexible consumers </a:t>
            </a:r>
          </a:p>
        </p:txBody>
      </p:sp>
    </p:spTree>
    <p:extLst>
      <p:ext uri="{BB962C8B-B14F-4D97-AF65-F5344CB8AC3E}">
        <p14:creationId xmlns:p14="http://schemas.microsoft.com/office/powerpoint/2010/main" val="37182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7200" b="1" dirty="0"/>
              <a:t>Disclaimer</a:t>
            </a:r>
            <a:endParaRPr lang="en-US" dirty="0" smtClean="0"/>
          </a:p>
          <a:p>
            <a:pPr marL="2171700" lvl="5" indent="0">
              <a:buNone/>
            </a:pPr>
            <a:endParaRPr lang="en-US" dirty="0" smtClean="0"/>
          </a:p>
          <a:p>
            <a:pPr lvl="4"/>
            <a:r>
              <a:rPr lang="en-US" sz="1800" dirty="0" smtClean="0"/>
              <a:t>~ 1 month of experience</a:t>
            </a:r>
          </a:p>
          <a:p>
            <a:pPr lvl="4"/>
            <a:r>
              <a:rPr lang="en-US" sz="1800" dirty="0" smtClean="0"/>
              <a:t>Using AMPQ </a:t>
            </a:r>
            <a:r>
              <a:rPr lang="en-US" sz="1800" dirty="0"/>
              <a:t>(</a:t>
            </a:r>
            <a:r>
              <a:rPr lang="en-US" sz="1800" dirty="0" smtClean="0"/>
              <a:t>default) </a:t>
            </a:r>
            <a:r>
              <a:rPr lang="en-US" sz="1800" dirty="0" smtClean="0"/>
              <a:t>not MQTT / STOMP </a:t>
            </a:r>
          </a:p>
          <a:p>
            <a:pPr lvl="4"/>
            <a:r>
              <a:rPr lang="en-US" sz="1800" dirty="0" smtClean="0"/>
              <a:t>General </a:t>
            </a:r>
            <a:r>
              <a:rPr lang="en-US" sz="1800" dirty="0" smtClean="0"/>
              <a:t>overview, some things may be obvious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023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 So Far?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55" t="3981" r="2796" b="4444"/>
          <a:stretch/>
        </p:blipFill>
        <p:spPr>
          <a:xfrm>
            <a:off x="1927369" y="1387726"/>
            <a:ext cx="8123465" cy="488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7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680" y="1544320"/>
            <a:ext cx="9044013" cy="4693919"/>
          </a:xfrm>
        </p:spPr>
        <p:txBody>
          <a:bodyPr>
            <a:normAutofit/>
          </a:bodyPr>
          <a:lstStyle/>
          <a:p>
            <a:r>
              <a:rPr lang="en-US" sz="2400" dirty="0"/>
              <a:t>Bind queue to exchange</a:t>
            </a:r>
          </a:p>
          <a:p>
            <a:pPr lvl="1"/>
            <a:r>
              <a:rPr lang="en-US" sz="2200" dirty="0" smtClean="0"/>
              <a:t>1 (ex) to many (q) relationship</a:t>
            </a:r>
            <a:endParaRPr lang="en-US" sz="2200" dirty="0"/>
          </a:p>
          <a:p>
            <a:pPr lvl="1"/>
            <a:r>
              <a:rPr lang="en-US" sz="2400" dirty="0"/>
              <a:t>Follows exchange type</a:t>
            </a:r>
          </a:p>
          <a:p>
            <a:pPr lvl="1"/>
            <a:r>
              <a:rPr lang="en-US" sz="2400" dirty="0"/>
              <a:t>Often Consumer-side</a:t>
            </a:r>
          </a:p>
          <a:p>
            <a:pPr lvl="1"/>
            <a:endParaRPr lang="en-US" sz="2200" dirty="0" smtClean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955" t="3981" r="2796" b="4444"/>
          <a:stretch/>
        </p:blipFill>
        <p:spPr>
          <a:xfrm>
            <a:off x="6096000" y="1690688"/>
            <a:ext cx="5392565" cy="32439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71521" y="3322864"/>
            <a:ext cx="5641521" cy="1811460"/>
          </a:xfrm>
          <a:prstGeom prst="rect">
            <a:avLst/>
          </a:prstGeom>
          <a:noFill/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9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680" y="1544320"/>
            <a:ext cx="9044013" cy="4693919"/>
          </a:xfrm>
        </p:spPr>
        <p:txBody>
          <a:bodyPr>
            <a:normAutofit/>
          </a:bodyPr>
          <a:lstStyle/>
          <a:p>
            <a:r>
              <a:rPr lang="en-US" sz="2400" dirty="0"/>
              <a:t>Bind queue to exchange</a:t>
            </a:r>
          </a:p>
          <a:p>
            <a:pPr lvl="1"/>
            <a:r>
              <a:rPr lang="en-US" sz="2200" dirty="0"/>
              <a:t>1 (ex) to many (q) relationship</a:t>
            </a:r>
          </a:p>
          <a:p>
            <a:pPr lvl="1"/>
            <a:r>
              <a:rPr lang="en-US" sz="2400" dirty="0" smtClean="0"/>
              <a:t>Follows </a:t>
            </a:r>
            <a:r>
              <a:rPr lang="en-US" sz="2400" dirty="0"/>
              <a:t>exchange type</a:t>
            </a:r>
          </a:p>
          <a:p>
            <a:pPr lvl="1"/>
            <a:r>
              <a:rPr lang="en-US" sz="2400" dirty="0"/>
              <a:t>Often Consumer-side</a:t>
            </a:r>
          </a:p>
          <a:p>
            <a:r>
              <a:rPr lang="en-US" sz="2400" b="1" i="1" dirty="0" smtClean="0"/>
              <a:t>One </a:t>
            </a:r>
            <a:r>
              <a:rPr lang="en-US" sz="2400" b="1" i="1" dirty="0"/>
              <a:t>Consumer per queue </a:t>
            </a:r>
          </a:p>
          <a:p>
            <a:pPr lvl="1"/>
            <a:r>
              <a:rPr lang="en-US" sz="2400" dirty="0"/>
              <a:t>FIFO</a:t>
            </a:r>
          </a:p>
          <a:p>
            <a:pPr lvl="1"/>
            <a:r>
              <a:rPr lang="en-US" sz="2400" dirty="0"/>
              <a:t>Auto-load </a:t>
            </a:r>
            <a:r>
              <a:rPr lang="en-US" sz="2400" dirty="0" smtClean="0"/>
              <a:t>balancing</a:t>
            </a:r>
          </a:p>
          <a:p>
            <a:pPr lvl="1"/>
            <a:r>
              <a:rPr lang="en-US" sz="2400" dirty="0" smtClean="0"/>
              <a:t>Consuming is destructive</a:t>
            </a:r>
            <a:endParaRPr lang="en-US" sz="2400" dirty="0" smtClean="0"/>
          </a:p>
          <a:p>
            <a:pPr lvl="1"/>
            <a:endParaRPr lang="en-US" sz="2200" dirty="0" smtClean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955" t="3981" r="2796" b="4444"/>
          <a:stretch/>
        </p:blipFill>
        <p:spPr>
          <a:xfrm>
            <a:off x="6096000" y="1690688"/>
            <a:ext cx="5392565" cy="32439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71521" y="3322864"/>
            <a:ext cx="5641521" cy="1811460"/>
          </a:xfrm>
          <a:prstGeom prst="rect">
            <a:avLst/>
          </a:prstGeom>
          <a:noFill/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2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680" y="1544320"/>
            <a:ext cx="9044013" cy="469391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Bind queue to exchange</a:t>
            </a:r>
          </a:p>
          <a:p>
            <a:pPr lvl="1"/>
            <a:r>
              <a:rPr lang="en-US" sz="2200" dirty="0"/>
              <a:t>1 (ex) to many (q) relationship</a:t>
            </a:r>
          </a:p>
          <a:p>
            <a:pPr lvl="1"/>
            <a:r>
              <a:rPr lang="en-US" sz="2400" dirty="0" smtClean="0"/>
              <a:t>Follows </a:t>
            </a:r>
            <a:r>
              <a:rPr lang="en-US" sz="2400" dirty="0"/>
              <a:t>exchange type</a:t>
            </a:r>
          </a:p>
          <a:p>
            <a:pPr lvl="1"/>
            <a:r>
              <a:rPr lang="en-US" sz="2400" dirty="0"/>
              <a:t>Often Consumer-side</a:t>
            </a:r>
          </a:p>
          <a:p>
            <a:r>
              <a:rPr lang="en-US" sz="2400" b="1" i="1" dirty="0" smtClean="0"/>
              <a:t>One </a:t>
            </a:r>
            <a:r>
              <a:rPr lang="en-US" sz="2400" b="1" i="1" dirty="0"/>
              <a:t>Consumer per queue </a:t>
            </a:r>
          </a:p>
          <a:p>
            <a:pPr lvl="1"/>
            <a:r>
              <a:rPr lang="en-US" sz="2400" dirty="0"/>
              <a:t>FIFO</a:t>
            </a:r>
          </a:p>
          <a:p>
            <a:pPr lvl="1"/>
            <a:r>
              <a:rPr lang="en-US" sz="2400" dirty="0"/>
              <a:t>Auto-load </a:t>
            </a:r>
            <a:r>
              <a:rPr lang="en-US" sz="2400" dirty="0" smtClean="0"/>
              <a:t>balancing</a:t>
            </a:r>
          </a:p>
          <a:p>
            <a:pPr lvl="1"/>
            <a:r>
              <a:rPr lang="en-US" sz="2400" dirty="0" smtClean="0"/>
              <a:t>Consuming is destructive</a:t>
            </a:r>
            <a:endParaRPr lang="en-US" sz="2400" dirty="0" smtClean="0"/>
          </a:p>
          <a:p>
            <a:r>
              <a:rPr lang="en-US" sz="2400" b="1" i="1" dirty="0" smtClean="0"/>
              <a:t>No </a:t>
            </a:r>
            <a:r>
              <a:rPr lang="en-US" sz="2400" b="1" i="1" dirty="0" smtClean="0"/>
              <a:t>message replay</a:t>
            </a:r>
          </a:p>
          <a:p>
            <a:pPr lvl="1"/>
            <a:r>
              <a:rPr lang="en-US" sz="2400" dirty="0"/>
              <a:t>Pre-defined queues</a:t>
            </a:r>
          </a:p>
          <a:p>
            <a:pPr lvl="1"/>
            <a:endParaRPr lang="en-US" sz="2200" dirty="0" smtClean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955" t="3981" r="2796" b="4444"/>
          <a:stretch/>
        </p:blipFill>
        <p:spPr>
          <a:xfrm>
            <a:off x="6096000" y="1690688"/>
            <a:ext cx="5392565" cy="32439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71521" y="3322864"/>
            <a:ext cx="5641521" cy="1811460"/>
          </a:xfrm>
          <a:prstGeom prst="rect">
            <a:avLst/>
          </a:prstGeom>
          <a:noFill/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1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Consumer Per Queue?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0" t="82150" r="22215" b="-1293"/>
          <a:stretch/>
        </p:blipFill>
        <p:spPr>
          <a:xfrm>
            <a:off x="646111" y="1853248"/>
            <a:ext cx="10697447" cy="431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3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Message Replay?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Consumer-made queues only get new messages</a:t>
            </a:r>
          </a:p>
          <a:p>
            <a:r>
              <a:rPr lang="en-US" dirty="0" smtClean="0"/>
              <a:t>Cannot query for previous </a:t>
            </a:r>
            <a:r>
              <a:rPr lang="en-US" dirty="0" smtClean="0"/>
              <a:t>messages*</a:t>
            </a:r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Producer </a:t>
            </a:r>
            <a:r>
              <a:rPr lang="en-US" sz="2800" dirty="0" smtClean="0"/>
              <a:t>Pre-Queueing</a:t>
            </a:r>
            <a:endParaRPr lang="en-US" sz="2800" dirty="0" smtClean="0"/>
          </a:p>
          <a:p>
            <a:pPr lvl="1"/>
            <a:r>
              <a:rPr lang="en-US" sz="2000" dirty="0" smtClean="0"/>
              <a:t>Consumer has less flexibility</a:t>
            </a:r>
          </a:p>
          <a:p>
            <a:pPr lvl="1"/>
            <a:r>
              <a:rPr lang="en-US" sz="2000" dirty="0" smtClean="0"/>
              <a:t>No failure tolerance</a:t>
            </a:r>
          </a:p>
          <a:p>
            <a:pPr lvl="1"/>
            <a:r>
              <a:rPr lang="en-US" sz="2000" dirty="0" smtClean="0"/>
              <a:t>Against the design principal of </a:t>
            </a:r>
            <a:r>
              <a:rPr lang="en-US" sz="2000" dirty="0" err="1" smtClean="0"/>
              <a:t>RabbitMQ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 smtClean="0"/>
              <a:t>*May be limitation of AMPQ, not </a:t>
            </a:r>
            <a:r>
              <a:rPr lang="en-US" sz="1600" dirty="0" err="1" smtClean="0"/>
              <a:t>RabbitMQ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vs. 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Easier to start</a:t>
            </a:r>
          </a:p>
          <a:p>
            <a:r>
              <a:rPr lang="en-US" dirty="0"/>
              <a:t>Flexibility in apps making queues / exchanges, not centralized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62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exchanges with limited scope</a:t>
            </a:r>
          </a:p>
          <a:p>
            <a:r>
              <a:rPr lang="en-US" dirty="0" smtClean="0"/>
              <a:t>Use more exchanges instead of complex </a:t>
            </a:r>
            <a:r>
              <a:rPr lang="en-US" dirty="0"/>
              <a:t>topics / direct </a:t>
            </a:r>
            <a:r>
              <a:rPr lang="en-US" dirty="0" smtClean="0"/>
              <a:t>messages</a:t>
            </a:r>
          </a:p>
          <a:p>
            <a:r>
              <a:rPr lang="en-US" dirty="0" err="1" smtClean="0"/>
              <a:t>Fanout</a:t>
            </a:r>
            <a:r>
              <a:rPr lang="en-US" dirty="0" smtClean="0"/>
              <a:t> is a lot easier to configure</a:t>
            </a:r>
          </a:p>
          <a:p>
            <a:r>
              <a:rPr lang="en-US" dirty="0" smtClean="0"/>
              <a:t>Boot order can matter without pre-queueing</a:t>
            </a:r>
          </a:p>
          <a:p>
            <a:r>
              <a:rPr lang="en-US" dirty="0" smtClean="0"/>
              <a:t>Architecture matters, but </a:t>
            </a:r>
            <a:r>
              <a:rPr lang="en-US" dirty="0" err="1" smtClean="0"/>
              <a:t>RabbitMQ</a:t>
            </a:r>
            <a:r>
              <a:rPr lang="en-US" dirty="0" smtClean="0"/>
              <a:t> can only do so much</a:t>
            </a:r>
          </a:p>
          <a:p>
            <a:pPr lvl="1"/>
            <a:r>
              <a:rPr lang="en-US" sz="2000" dirty="0" smtClean="0"/>
              <a:t>What it does, it does well.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691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hlinkClick r:id="rId2"/>
              </a:rPr>
              <a:t>https://jack-vanlightly.com/blog/2017/12/5/rabbitmq-vs-kafka-part-2-rabbitmq-messaging-patterns-and-topologies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hlinkClick r:id="rId3"/>
              </a:rPr>
              <a:t>https://www.cloudamqp.com/blog/2017-12-29-part1-rabbitmq-best-practice.html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hlinkClick r:id="rId4"/>
              </a:rPr>
              <a:t>https://www.cloudamqp.com/blog/2018-01-19-part4-rabbitmq-13-common-errors.html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1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0529" y="2688304"/>
            <a:ext cx="2523552" cy="1400530"/>
          </a:xfrm>
        </p:spPr>
        <p:txBody>
          <a:bodyPr/>
          <a:lstStyle/>
          <a:p>
            <a:r>
              <a:rPr lang="en-US" sz="8000" dirty="0" smtClean="0"/>
              <a:t>Q/A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94631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What is </a:t>
            </a:r>
            <a:r>
              <a:rPr lang="en-US" sz="2800" b="1" dirty="0" err="1" smtClean="0"/>
              <a:t>RabbitMQ</a:t>
            </a:r>
            <a:r>
              <a:rPr lang="en-US" sz="2800" b="1" dirty="0" smtClean="0"/>
              <a:t>?</a:t>
            </a:r>
          </a:p>
          <a:p>
            <a:pPr lvl="1"/>
            <a:r>
              <a:rPr lang="en-US" sz="2400" dirty="0"/>
              <a:t>How it works</a:t>
            </a:r>
          </a:p>
          <a:p>
            <a:pPr lvl="1"/>
            <a:r>
              <a:rPr lang="en-US" sz="2400" dirty="0" err="1" smtClean="0"/>
              <a:t>RabbitMQ</a:t>
            </a:r>
            <a:r>
              <a:rPr lang="en-US" sz="2400" dirty="0" smtClean="0"/>
              <a:t> vs Kafka</a:t>
            </a:r>
          </a:p>
          <a:p>
            <a:pPr lvl="1"/>
            <a:r>
              <a:rPr lang="en-US" sz="2400" dirty="0" smtClean="0"/>
              <a:t>Lessons Learned</a:t>
            </a:r>
          </a:p>
          <a:p>
            <a:pPr lvl="1"/>
            <a:r>
              <a:rPr lang="en-US" sz="2400" dirty="0" smtClean="0"/>
              <a:t>Q/A</a:t>
            </a:r>
          </a:p>
          <a:p>
            <a:pPr marL="0" indent="0">
              <a:buNone/>
            </a:pPr>
            <a:r>
              <a:rPr lang="en-US" sz="2800" b="1" dirty="0" smtClean="0"/>
              <a:t>Coding Tutorial</a:t>
            </a:r>
          </a:p>
          <a:p>
            <a:pPr lvl="1"/>
            <a:r>
              <a:rPr lang="en-US" sz="2400" dirty="0" smtClean="0"/>
              <a:t>Configuration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346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5525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7200" dirty="0" smtClean="0"/>
              <a:t>CODING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6497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and </a:t>
            </a:r>
            <a:r>
              <a:rPr lang="en-US" dirty="0" err="1" smtClean="0"/>
              <a:t>RabbitMQ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Docker: 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www.docker.com/products/docker-desktop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https://hub.docker.com/_/</a:t>
            </a:r>
            <a:r>
              <a:rPr lang="en-US" dirty="0" smtClean="0">
                <a:hlinkClick r:id="rId3"/>
              </a:rPr>
              <a:t>rabbitmq</a:t>
            </a:r>
            <a:endParaRPr lang="en-US" dirty="0" smtClean="0"/>
          </a:p>
          <a:p>
            <a:r>
              <a:rPr lang="en-US" dirty="0" smtClean="0"/>
              <a:t>Visual Studio Code</a:t>
            </a:r>
          </a:p>
          <a:p>
            <a:pPr lvl="1"/>
            <a:r>
              <a:rPr lang="en-US" dirty="0">
                <a:hlinkClick r:id="rId4"/>
              </a:rPr>
              <a:t>https://code.visualstudio.com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Docker-</a:t>
            </a:r>
            <a:r>
              <a:rPr lang="en-US" dirty="0" err="1" smtClean="0"/>
              <a:t>compose.yml</a:t>
            </a:r>
            <a:endParaRPr lang="en-US" dirty="0" smtClean="0"/>
          </a:p>
          <a:p>
            <a:pPr lvl="1"/>
            <a:r>
              <a:rPr lang="en-US" dirty="0" smtClean="0"/>
              <a:t>Combined service</a:t>
            </a:r>
          </a:p>
        </p:txBody>
      </p:sp>
    </p:spTree>
    <p:extLst>
      <p:ext uri="{BB962C8B-B14F-4D97-AF65-F5344CB8AC3E}">
        <p14:creationId xmlns:p14="http://schemas.microsoft.com/office/powerpoint/2010/main" val="208945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04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4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3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2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Vhost</a:t>
            </a:r>
            <a:r>
              <a:rPr lang="en-US" dirty="0" smtClean="0"/>
              <a:t> – contain exchanges and queues</a:t>
            </a:r>
          </a:p>
          <a:p>
            <a:r>
              <a:rPr lang="en-US" dirty="0" smtClean="0"/>
              <a:t>Reliability / failure</a:t>
            </a:r>
          </a:p>
          <a:p>
            <a:r>
              <a:rPr lang="en-US" dirty="0" err="1" smtClean="0"/>
              <a:t>Prefetch</a:t>
            </a:r>
            <a:r>
              <a:rPr lang="en-US" dirty="0" smtClean="0"/>
              <a:t> – number of messages consumer can take at once</a:t>
            </a:r>
          </a:p>
          <a:p>
            <a:r>
              <a:rPr lang="en-US" dirty="0" smtClean="0"/>
              <a:t>One connection, many channels</a:t>
            </a:r>
          </a:p>
          <a:p>
            <a:pPr lvl="1"/>
            <a:r>
              <a:rPr lang="en-US" dirty="0" smtClean="0"/>
              <a:t>Connections take up a TCP/IP port</a:t>
            </a:r>
          </a:p>
          <a:p>
            <a:r>
              <a:rPr lang="en-US" dirty="0" smtClean="0"/>
              <a:t>Queue:</a:t>
            </a:r>
            <a:endParaRPr lang="en-US" dirty="0"/>
          </a:p>
          <a:p>
            <a:pPr lvl="1"/>
            <a:r>
              <a:rPr lang="en-US" dirty="0"/>
              <a:t>Depth limits</a:t>
            </a:r>
          </a:p>
          <a:p>
            <a:pPr lvl="1"/>
            <a:r>
              <a:rPr lang="en-US" dirty="0"/>
              <a:t>Priority queues: high priority message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48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/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fail</a:t>
            </a:r>
          </a:p>
          <a:p>
            <a:r>
              <a:rPr lang="en-US" dirty="0" smtClean="0"/>
              <a:t>Durability</a:t>
            </a:r>
          </a:p>
          <a:p>
            <a:r>
              <a:rPr lang="en-US" dirty="0" err="1" smtClean="0"/>
              <a:t>Ack</a:t>
            </a:r>
            <a:r>
              <a:rPr lang="en-US" dirty="0" smtClean="0"/>
              <a:t> / Confirmations</a:t>
            </a:r>
          </a:p>
          <a:p>
            <a:r>
              <a:rPr lang="en-US" dirty="0" smtClean="0"/>
              <a:t>Clustering and high availability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29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40" y="1534886"/>
            <a:ext cx="11561319" cy="427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RabbitMQ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926286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Message Broker – ESB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Publish / Subscribe model</a:t>
            </a:r>
          </a:p>
          <a:p>
            <a:r>
              <a:rPr lang="en-US" sz="2400" dirty="0" smtClean="0"/>
              <a:t>Quick, distributed messages to multiple consumers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078186" y="6503068"/>
            <a:ext cx="72253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/>
              <a:t>https://www.cloudamqp.com/blog/2015-05-18-part1-rabbitmq-for-beginners-what-is-rabbitmq.html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067" y="2486819"/>
            <a:ext cx="97250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4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955" t="3981" r="2796" b="4444"/>
          <a:stretch/>
        </p:blipFill>
        <p:spPr>
          <a:xfrm>
            <a:off x="1927369" y="1387726"/>
            <a:ext cx="8123465" cy="48867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53693" y="6511232"/>
            <a:ext cx="703489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i="1" dirty="0"/>
              <a:t>https://www.cloudamqp.com/blog/2015-05-18-part1-rabbitmq-for-beginners-what-is-rabbitmq.html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9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92586" y="651123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100" i="1" dirty="0"/>
              <a:t>https://www.rabbitmq.com/tutorials/tutorial-three-javascript.html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603" y="1416473"/>
            <a:ext cx="10091548" cy="121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0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3176104"/>
            <a:ext cx="8946541" cy="307229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Message Forwarding</a:t>
            </a:r>
          </a:p>
          <a:p>
            <a:r>
              <a:rPr lang="en-US" sz="3000" dirty="0" smtClean="0"/>
              <a:t>Types</a:t>
            </a:r>
          </a:p>
          <a:p>
            <a:pPr lvl="1"/>
            <a:r>
              <a:rPr lang="en-US" sz="2600" dirty="0" smtClean="0"/>
              <a:t>Direct - key</a:t>
            </a:r>
          </a:p>
          <a:p>
            <a:pPr lvl="1"/>
            <a:r>
              <a:rPr lang="en-US" sz="2600" dirty="0" smtClean="0"/>
              <a:t>Topic - pattern</a:t>
            </a:r>
          </a:p>
          <a:p>
            <a:pPr lvl="1"/>
            <a:r>
              <a:rPr lang="en-US" sz="2600" dirty="0" err="1" smtClean="0"/>
              <a:t>Fanout</a:t>
            </a:r>
            <a:r>
              <a:rPr lang="en-US" sz="2600" dirty="0" smtClean="0"/>
              <a:t> – broadcast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955" t="3981" r="2796" b="4444"/>
          <a:stretch/>
        </p:blipFill>
        <p:spPr>
          <a:xfrm>
            <a:off x="5992586" y="3176104"/>
            <a:ext cx="5392565" cy="32439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89172" y="2993779"/>
            <a:ext cx="5641521" cy="1953293"/>
          </a:xfrm>
          <a:prstGeom prst="rect">
            <a:avLst/>
          </a:prstGeom>
          <a:noFill/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603" y="1416473"/>
            <a:ext cx="10091548" cy="12119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992586" y="651123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100" i="1" dirty="0"/>
              <a:t>https://www.rabbitmq.com/tutorials/tutorial-three-javascript.html</a:t>
            </a:r>
          </a:p>
        </p:txBody>
      </p:sp>
    </p:spTree>
    <p:extLst>
      <p:ext uri="{BB962C8B-B14F-4D97-AF65-F5344CB8AC3E}">
        <p14:creationId xmlns:p14="http://schemas.microsoft.com/office/powerpoint/2010/main" val="7810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616023"/>
              </p:ext>
            </p:extLst>
          </p:nvPr>
        </p:nvGraphicFramePr>
        <p:xfrm>
          <a:off x="289366" y="1332387"/>
          <a:ext cx="5000264" cy="4888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971"/>
                <a:gridCol w="3085293"/>
              </a:tblGrid>
              <a:tr h="5332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Direct</a:t>
                      </a:r>
                      <a:endParaRPr lang="en-US" dirty="0"/>
                    </a:p>
                  </a:txBody>
                  <a:tcPr anchor="ctr"/>
                </a:tc>
              </a:tr>
              <a:tr h="11144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Message</a:t>
                      </a:r>
                      <a:r>
                        <a:rPr lang="en-US" baseline="0" dirty="0" smtClean="0"/>
                        <a:t> Forwarding </a:t>
                      </a:r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Queue binding key matches the message routing key.</a:t>
                      </a:r>
                    </a:p>
                    <a:p>
                      <a:r>
                        <a:rPr lang="en-US" b="1" baseline="0" dirty="0" err="1" smtClean="0"/>
                        <a:t>routingKey</a:t>
                      </a:r>
                      <a:r>
                        <a:rPr lang="en-US" b="1" baseline="0" dirty="0" smtClean="0"/>
                        <a:t> = </a:t>
                      </a:r>
                      <a:r>
                        <a:rPr lang="en-US" b="1" baseline="0" dirty="0" err="1" smtClean="0"/>
                        <a:t>bindingKey</a:t>
                      </a:r>
                      <a:endParaRPr lang="en-US" b="1" dirty="0"/>
                    </a:p>
                  </a:txBody>
                  <a:tcPr anchor="ctr"/>
                </a:tc>
              </a:tr>
              <a:tr h="5916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Where</a:t>
                      </a:r>
                      <a:r>
                        <a:rPr lang="en-US" baseline="0" dirty="0" smtClean="0"/>
                        <a:t> Configured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Producer, Exchange, Queue</a:t>
                      </a:r>
                      <a:endParaRPr lang="en-US" dirty="0"/>
                    </a:p>
                  </a:txBody>
                  <a:tcPr anchor="ctr"/>
                </a:tc>
              </a:tr>
              <a:tr h="6318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routing key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routingKey</a:t>
                      </a:r>
                      <a:r>
                        <a:rPr lang="en-US" dirty="0" smtClean="0"/>
                        <a:t> = ‘</a:t>
                      </a:r>
                      <a:r>
                        <a:rPr lang="en-US" dirty="0" err="1" smtClean="0"/>
                        <a:t>brent</a:t>
                      </a:r>
                      <a:r>
                        <a:rPr lang="en-US" dirty="0" smtClean="0"/>
                        <a:t>’</a:t>
                      </a:r>
                    </a:p>
                  </a:txBody>
                  <a:tcPr anchor="ctr"/>
                </a:tc>
              </a:tr>
              <a:tr h="18860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binding</a:t>
                      </a:r>
                      <a:r>
                        <a:rPr lang="en-US" baseline="0" dirty="0" smtClean="0"/>
                        <a:t> k</a:t>
                      </a:r>
                      <a:r>
                        <a:rPr lang="en-US" dirty="0" smtClean="0"/>
                        <a:t>ey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bindingKey</a:t>
                      </a:r>
                      <a:r>
                        <a:rPr lang="en-US" baseline="0" dirty="0" smtClean="0"/>
                        <a:t> = ‘</a:t>
                      </a:r>
                      <a:r>
                        <a:rPr lang="en-US" baseline="0" dirty="0" err="1" smtClean="0"/>
                        <a:t>brent</a:t>
                      </a:r>
                      <a:r>
                        <a:rPr lang="en-US" baseline="0" dirty="0" smtClean="0"/>
                        <a:t>’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06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650</TotalTime>
  <Words>1019</Words>
  <Application>Microsoft Office PowerPoint</Application>
  <PresentationFormat>Widescreen</PresentationFormat>
  <Paragraphs>252</Paragraphs>
  <Slides>37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Century Gothic</vt:lpstr>
      <vt:lpstr>Wingdings 3</vt:lpstr>
      <vt:lpstr>Ion</vt:lpstr>
      <vt:lpstr>RabbitMQ Tutorial</vt:lpstr>
      <vt:lpstr>PowerPoint Presentation</vt:lpstr>
      <vt:lpstr>Lesson Plan</vt:lpstr>
      <vt:lpstr>Context</vt:lpstr>
      <vt:lpstr>What is RabbitMQ?</vt:lpstr>
      <vt:lpstr>How Does It Work?</vt:lpstr>
      <vt:lpstr>Exchange</vt:lpstr>
      <vt:lpstr>Exchange</vt:lpstr>
      <vt:lpstr>Exchange Types</vt:lpstr>
      <vt:lpstr>Exchange Types</vt:lpstr>
      <vt:lpstr>Exchange Types</vt:lpstr>
      <vt:lpstr>Pop Quiz Time</vt:lpstr>
      <vt:lpstr>Quiz Architecture 1</vt:lpstr>
      <vt:lpstr>Quiz Architecture 1</vt:lpstr>
      <vt:lpstr>Quiz Architecture 2</vt:lpstr>
      <vt:lpstr>Quiz Architecture 2</vt:lpstr>
      <vt:lpstr>Quiz Architecture 3</vt:lpstr>
      <vt:lpstr>Quiz Architecture 3</vt:lpstr>
      <vt:lpstr>When to Use Which?</vt:lpstr>
      <vt:lpstr>Any Questions So Far?</vt:lpstr>
      <vt:lpstr>Queue</vt:lpstr>
      <vt:lpstr>Queue</vt:lpstr>
      <vt:lpstr>Queue</vt:lpstr>
      <vt:lpstr>One Consumer Per Queue?</vt:lpstr>
      <vt:lpstr>No Message Replay? </vt:lpstr>
      <vt:lpstr>RabbitMQ vs. Kafka</vt:lpstr>
      <vt:lpstr>Lessons Learned</vt:lpstr>
      <vt:lpstr>Further Learning</vt:lpstr>
      <vt:lpstr>Q/A</vt:lpstr>
      <vt:lpstr>PowerPoint Presentation</vt:lpstr>
      <vt:lpstr>Docker and RabbitMQ Setup</vt:lpstr>
      <vt:lpstr>Coding Example 1</vt:lpstr>
      <vt:lpstr>Management Console</vt:lpstr>
      <vt:lpstr>Coding Example 2</vt:lpstr>
      <vt:lpstr>Coding Example 3</vt:lpstr>
      <vt:lpstr>Configuring Rabbitmq</vt:lpstr>
      <vt:lpstr>Reliability / Failure</vt:lpstr>
    </vt:vector>
  </TitlesOfParts>
  <Company>Yum Brands,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Rabbitmq</dc:title>
  <dc:creator>Van, Randy (STAFFMARK)</dc:creator>
  <cp:lastModifiedBy>Van, Randy (STAFFMARK)</cp:lastModifiedBy>
  <cp:revision>203</cp:revision>
  <dcterms:created xsi:type="dcterms:W3CDTF">2019-01-29T23:04:37Z</dcterms:created>
  <dcterms:modified xsi:type="dcterms:W3CDTF">2019-02-05T19:32:01Z</dcterms:modified>
</cp:coreProperties>
</file>