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B1F5CBD-6DCA-C7B3-0E54-04EE23402BE4}">
  <a:tblStyle styleId="{3B1F5CBD-6DCA-C7B3-0E54-04EE23402BE4}" styleName="Table_0">
    <a:wholeTbl>
      <a:tcTxStyle>
        <a:srgbClr val="000000"/>
      </a:tcTxStyle>
      <a:tcStyle>
        <a:tcBdr>
          <a:left>
            <a:ln w="9525">
              <a:solidFill>
                <a:srgbClr val="000000"/>
              </a:solidFill>
            </a:ln>
          </a:left>
          <a:right>
            <a:ln w="9525">
              <a:solidFill>
                <a:srgbClr val="000000"/>
              </a:solidFill>
            </a:ln>
          </a:right>
          <a:top>
            <a:ln w="9525">
              <a:solidFill>
                <a:srgbClr val="000000"/>
              </a:solidFill>
            </a:ln>
          </a:top>
          <a:bottom>
            <a:ln w="9525">
              <a:solidFill>
                <a:srgbClr val="000000"/>
              </a:solidFill>
            </a:ln>
          </a:bottom>
          <a:insideH>
            <a:ln w="9525">
              <a:solidFill>
                <a:srgbClr val="000000"/>
              </a:solidFill>
            </a:ln>
          </a:insideH>
          <a:insideV>
            <a:ln w="9525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bg>
      <p:bgPr shadeToTitle="0"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2302050" y="1223199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54" name="Google Shape;54;p1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mage background" preserve="0" showMasterPhAnim="0" userDrawn="1">
  <p:cSld name="BLANK_1">
    <p:bg>
      <p:bgPr shadeToTitle="0">
        <a:solidFill>
          <a:srgbClr val="000000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pic>
        <p:nvPicPr>
          <p:cNvPr id="57" name="Google Shape;57;p12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" name="Google Shape;17;p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914400" lvl="1" indent="-3683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371600" lvl="2" indent="-3683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1828800" lvl="3" indent="-3683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2286000" lvl="4" indent="-3683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2743200" lvl="5" indent="-3683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3200400" lvl="6" indent="-3683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3657600" lvl="7" indent="-3683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 hidden="0"/>
          <p:cNvSpPr txBox="1"/>
          <p:nvPr isPhoto="0" userDrawn="0"/>
        </p:nvSpPr>
        <p:spPr bwMode="auto"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rotWithShape="0" algn="bl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“</a:t>
            </a: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0" name="Google Shape;20;p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bg>
      <p:bgPr shadeToTitle="0"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bg>
      <p:bgPr shadeToTitle="0"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6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bg>
      <p:bgPr shadeToTitle="0"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7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bg>
      <p:bgPr shadeToTitle="0"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" name="Google Shape;38;p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8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8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bg>
      <p:bgPr shadeToTitle="0"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5" name="Google Shape;45;p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9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" name="Google Shape;49;p1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1" name="Google Shape;51;p1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rotWithShape="0" algn="bl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1pPr>
            <a:lvl2pPr marL="914400" lvl="1" indent="-3683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2pPr>
            <a:lvl3pPr marL="1371600" lvl="2" indent="-3683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3pPr>
            <a:lvl4pPr marL="1828800" lvl="3" indent="-3683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4pPr>
            <a:lvl5pPr marL="2286000" lvl="4" indent="-3683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5pPr>
            <a:lvl6pPr marL="2743200" lvl="5" indent="-3683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6pPr>
            <a:lvl7pPr marL="3200400" lvl="6" indent="-3683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7pPr>
            <a:lvl8pPr marL="3657600" lvl="7" indent="-3683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8pPr>
            <a:lvl9pPr marL="4114800" lvl="8" indent="-36830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3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2157269" y="1149210"/>
            <a:ext cx="482184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" sz="3200" b="1" i="0" u="none" strike="noStrike" cap="none" spc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rPr>
              <a:t>Написание скрипта для проверки пароля в базах данных, находящихся в открытом доступе</a:t>
            </a:r>
            <a:endParaRPr lang="ru-RU"/>
          </a:p>
        </p:txBody>
      </p:sp>
      <p:sp>
        <p:nvSpPr>
          <p:cNvPr id="2" name="TextBox 1" hidden="0"/>
          <p:cNvSpPr txBox="1"/>
          <p:nvPr isPhoto="0" userDrawn="0"/>
        </p:nvSpPr>
        <p:spPr bwMode="auto">
          <a:xfrm>
            <a:off x="2341244" y="3693792"/>
            <a:ext cx="4467551" cy="304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Google Shape;146;p2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" b="1"/>
              <a:t>Процесс</a:t>
            </a:r>
            <a:r>
              <a:rPr lang="en" b="1"/>
              <a:t> </a:t>
            </a:r>
            <a:r>
              <a:rPr lang="en" b="1"/>
              <a:t>создания</a:t>
            </a:r>
            <a:endParaRPr lang="ru-RU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</p:txBody>
      </p:sp>
      <p:sp>
        <p:nvSpPr>
          <p:cNvPr id="148" name="Google Shape;148;p24" hidden="0"/>
          <p:cNvSpPr/>
          <p:nvPr isPhoto="0" userDrawn="0"/>
        </p:nvSpPr>
        <p:spPr bwMode="auto">
          <a:xfrm>
            <a:off x="4773275" y="1165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49" name="Google Shape;149;p24" hidden="0"/>
          <p:cNvGrpSpPr/>
          <p:nvPr isPhoto="0" userDrawn="0"/>
        </p:nvGrpSpPr>
        <p:grpSpPr bwMode="auto">
          <a:xfrm>
            <a:off x="3156611" y="1315123"/>
            <a:ext cx="1931633" cy="669600"/>
            <a:chOff x="1680836" y="1315123"/>
            <a:chExt cx="1931633" cy="669600"/>
          </a:xfrm>
        </p:grpSpPr>
        <p:cxnSp>
          <p:nvCxnSpPr>
            <p:cNvPr id="150" name="Google Shape;150;p24" hidden="0"/>
            <p:cNvCxnSpPr>
              <a:cxnSpLocks/>
            </p:cNvCxnSpPr>
            <p:nvPr isPhoto="0" userDrawn="0"/>
          </p:nvCxnSpPr>
          <p:spPr bwMode="auto"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1" name="Google Shape;151;p24" hidden="0"/>
            <p:cNvSpPr txBox="1"/>
            <p:nvPr isPhoto="0" userDrawn="0"/>
          </p:nvSpPr>
          <p:spPr bwMode="auto">
            <a:xfrm>
              <a:off x="1680836" y="131512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lnSpc>
                  <a:spcPct val="114999"/>
                </a:lnSpc>
                <a:defRPr/>
              </a:pPr>
              <a:r>
                <a:rPr lang="en" sz="800">
                  <a:solidFill>
                    <a:schemeClr val="dk1"/>
                  </a:solidFill>
                  <a:latin typeface="Montserrat Light"/>
                </a:rPr>
                <a:t>Шаг</a:t>
              </a:r>
              <a:r>
                <a:rPr lang="en" sz="800">
                  <a:solidFill>
                    <a:schemeClr val="dk1"/>
                  </a:solidFill>
                  <a:latin typeface="Montserrat Light"/>
                </a:rPr>
                <a:t> 3</a:t>
              </a:r>
              <a:endParaRPr/>
            </a:p>
            <a:p>
              <a:pPr marL="0" lvl="0" indent="0" algn="r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algn="r">
                <a:lnSpc>
                  <a:spcPct val="114999"/>
                </a:lnSpc>
                <a:defRPr/>
              </a:pPr>
              <a:r>
                <a:rPr lang="en" sz="800">
                  <a:solidFill>
                    <a:schemeClr val="dk1"/>
                  </a:solidFill>
                  <a:latin typeface="Montserrat Light"/>
                </a:rPr>
                <a:t>Доведение</a:t>
              </a:r>
              <a:r>
                <a:rPr lang="en" sz="800">
                  <a:solidFill>
                    <a:schemeClr val="dk1"/>
                  </a:solidFill>
                  <a:latin typeface="Montserrat Light"/>
                </a:rPr>
                <a:t> </a:t>
              </a:r>
              <a:r>
                <a:rPr lang="en" sz="800">
                  <a:solidFill>
                    <a:schemeClr val="dk1"/>
                  </a:solidFill>
                  <a:latin typeface="Montserrat Light"/>
                </a:rPr>
                <a:t>программы</a:t>
              </a:r>
              <a:r>
                <a:rPr lang="en" sz="800">
                  <a:solidFill>
                    <a:schemeClr val="dk1"/>
                  </a:solidFill>
                  <a:latin typeface="Montserrat Light"/>
                </a:rPr>
                <a:t> </a:t>
              </a:r>
              <a:r>
                <a:rPr lang="en" sz="800">
                  <a:solidFill>
                    <a:schemeClr val="dk1"/>
                  </a:solidFill>
                  <a:latin typeface="Montserrat Light"/>
                </a:rPr>
                <a:t>до</a:t>
              </a:r>
              <a:r>
                <a:rPr lang="en" sz="800">
                  <a:solidFill>
                    <a:schemeClr val="dk1"/>
                  </a:solidFill>
                  <a:latin typeface="Montserrat Light"/>
                </a:rPr>
                <a:t> "</a:t>
              </a:r>
              <a:r>
                <a:rPr lang="en" sz="800">
                  <a:solidFill>
                    <a:schemeClr val="dk1"/>
                  </a:solidFill>
                  <a:latin typeface="Montserrat Light"/>
                </a:rPr>
                <a:t>идеала</a:t>
              </a:r>
              <a:r>
                <a:rPr lang="en" sz="800">
                  <a:solidFill>
                    <a:schemeClr val="dk1"/>
                  </a:solidFill>
                  <a:latin typeface="Montserrat Light"/>
                </a:rPr>
                <a:t>"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2" name="Google Shape;152;p24" hidden="0"/>
          <p:cNvGrpSpPr/>
          <p:nvPr isPhoto="0" userDrawn="0"/>
        </p:nvGrpSpPr>
        <p:grpSpPr bwMode="auto">
          <a:xfrm>
            <a:off x="6993094" y="1315123"/>
            <a:ext cx="1940006" cy="669600"/>
            <a:chOff x="5517319" y="1315123"/>
            <a:chExt cx="1940006" cy="669600"/>
          </a:xfrm>
        </p:grpSpPr>
        <p:cxnSp>
          <p:nvCxnSpPr>
            <p:cNvPr id="153" name="Google Shape;153;p24" hidden="0"/>
            <p:cNvCxnSpPr>
              <a:cxnSpLocks/>
            </p:cNvCxnSpPr>
            <p:nvPr isPhoto="0" userDrawn="0"/>
          </p:nvCxnSpPr>
          <p:spPr bwMode="auto"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4" name="Google Shape;154;p24" hidden="0"/>
            <p:cNvSpPr txBox="1"/>
            <p:nvPr isPhoto="0" userDrawn="0"/>
          </p:nvSpPr>
          <p:spPr bwMode="auto">
            <a:xfrm>
              <a:off x="5962125" y="131512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4999"/>
                </a:lnSpc>
                <a:defRPr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шаг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 1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0" lvl="0" indent="0" algn="l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>
                <a:lnSpc>
                  <a:spcPct val="114999"/>
                </a:lnSpc>
                <a:defRPr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написание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 "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сырой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" 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версии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программы</a:t>
              </a:r>
              <a:endParaRPr lang="en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</p:txBody>
        </p:sp>
      </p:grpSp>
      <p:grpSp>
        <p:nvGrpSpPr>
          <p:cNvPr id="155" name="Google Shape;155;p24" hidden="0"/>
          <p:cNvGrpSpPr/>
          <p:nvPr isPhoto="0" userDrawn="0"/>
        </p:nvGrpSpPr>
        <p:grpSpPr bwMode="auto"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6" name="Google Shape;156;p24" hidden="0"/>
            <p:cNvCxnSpPr>
              <a:cxnSpLocks/>
            </p:cNvCxnSpPr>
            <p:nvPr isPhoto="0" userDrawn="0"/>
          </p:nvCxnSpPr>
          <p:spPr bwMode="auto"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7" name="Google Shape;157;p24" hidden="0"/>
            <p:cNvSpPr txBox="1"/>
            <p:nvPr isPhoto="0" userDrawn="0"/>
          </p:nvSpPr>
          <p:spPr bwMode="auto"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14999"/>
                </a:lnSpc>
                <a:defRPr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Шаг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2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0" lvl="0" indent="0" algn="ctr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algn="ctr">
                <a:lnSpc>
                  <a:spcPct val="114999"/>
                </a:lnSpc>
                <a:defRPr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Добавление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разных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функций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и </a:t>
              </a: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библиотек</a:t>
              </a:r>
              <a:endParaRPr lang="en"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</p:txBody>
        </p:sp>
      </p:grpSp>
      <p:sp>
        <p:nvSpPr>
          <p:cNvPr id="158" name="Google Shape;158;p24" hidden="0"/>
          <p:cNvSpPr txBox="1"/>
          <p:nvPr isPhoto="0" userDrawn="0"/>
        </p:nvSpPr>
        <p:spPr bwMode="auto">
          <a:xfrm>
            <a:off x="5321558" y="2056460"/>
            <a:ext cx="1443600" cy="80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</a:rPr>
              <a:t>Vestibulum nec congue tempus</a:t>
            </a:r>
            <a:endParaRPr sz="1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</a:endParaRPr>
          </a:p>
        </p:txBody>
      </p:sp>
      <p:sp>
        <p:nvSpPr>
          <p:cNvPr id="159" name="Google Shape;159;p24" hidden="0"/>
          <p:cNvSpPr/>
          <p:nvPr isPhoto="0" userDrawn="0"/>
        </p:nvSpPr>
        <p:spPr bwMode="auto">
          <a:xfrm rot="1800047">
            <a:off x="4695618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434343"/>
          </a:solidFill>
          <a:ln>
            <a:noFill/>
          </a:ln>
          <a:effectLst>
            <a:outerShdw blurRad="71438" dist="9525" dir="5400000" rotWithShape="0" algn="bl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24" hidden="0"/>
          <p:cNvSpPr/>
          <p:nvPr isPhoto="0" userDrawn="0"/>
        </p:nvSpPr>
        <p:spPr bwMode="auto">
          <a:xfrm rot="-1800047" flipH="1">
            <a:off x="4697731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999999"/>
          </a:solidFill>
          <a:ln>
            <a:noFill/>
          </a:ln>
          <a:effectLst>
            <a:outerShdw blurRad="71438" dist="9525" dir="5400000" rotWithShape="0" algn="bl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24" hidden="0"/>
          <p:cNvSpPr/>
          <p:nvPr isPhoto="0" userDrawn="0"/>
        </p:nvSpPr>
        <p:spPr bwMode="auto">
          <a:xfrm rot="-8099999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24" hidden="0"/>
          <p:cNvSpPr/>
          <p:nvPr isPhoto="0" userDrawn="0"/>
        </p:nvSpPr>
        <p:spPr bwMode="auto">
          <a:xfrm rot="12599242" flipH="1">
            <a:off x="468856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666666"/>
          </a:solidFill>
          <a:ln>
            <a:noFill/>
          </a:ln>
          <a:effectLst>
            <a:outerShdw blurRad="71438" dist="9525" dir="5400000" rotWithShape="0" algn="bl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24" hidden="0"/>
          <p:cNvSpPr/>
          <p:nvPr isPhoto="0" userDrawn="0"/>
        </p:nvSpPr>
        <p:spPr bwMode="auto">
          <a:xfrm rot="-1027861">
            <a:off x="6961649" y="2849832"/>
            <a:ext cx="312671" cy="31267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p24" hidden="0"/>
          <p:cNvSpPr/>
          <p:nvPr isPhoto="0" userDrawn="0"/>
        </p:nvSpPr>
        <p:spPr bwMode="auto"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" name="Овал 2" hidden="0"/>
          <p:cNvSpPr/>
          <p:nvPr isPhoto="0" userDrawn="0"/>
        </p:nvSpPr>
        <p:spPr bwMode="auto">
          <a:xfrm>
            <a:off x="5198745" y="1598295"/>
            <a:ext cx="1676400" cy="165354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rgbClr val="E4E4E4"/>
              </a:solidFill>
            </a:endParaRPr>
          </a:p>
        </p:txBody>
      </p:sp>
      <p:sp>
        <p:nvSpPr>
          <p:cNvPr id="4" name="TextBox 3" hidden="0"/>
          <p:cNvSpPr txBox="1"/>
          <p:nvPr isPhoto="0" userDrawn="0"/>
        </p:nvSpPr>
        <p:spPr bwMode="auto">
          <a:xfrm>
            <a:off x="5513069" y="2200274"/>
            <a:ext cx="115633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Montserrat ExtraBold"/>
              </a:rPr>
              <a:t>Процесс создания</a:t>
            </a:r>
            <a:endParaRPr lang="ru-RU">
              <a:solidFill>
                <a:schemeClr val="tx1"/>
              </a:solidFill>
              <a:latin typeface="Montserrat ExtraBold"/>
            </a:endParaRPr>
          </a:p>
          <a:p>
            <a:pPr algn="l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" name="Google Shape;265;p32" hidden="0"/>
          <p:cNvSpPr txBox="1">
            <a:spLocks noGrp="1"/>
          </p:cNvSpPr>
          <p:nvPr isPhoto="0" userDrawn="0">
            <p:ph type="body" idx="4294967295" hasCustomPrompt="0"/>
          </p:nvPr>
        </p:nvSpPr>
        <p:spPr bwMode="auto">
          <a:xfrm>
            <a:off x="471538" y="481100"/>
            <a:ext cx="8201596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14999"/>
              </a:lnSpc>
              <a:buNone/>
              <a:defRPr/>
            </a:pPr>
            <a:r>
              <a:rPr lang="en" sz="2600" b="1">
                <a:solidFill>
                  <a:schemeClr val="bg1"/>
                </a:solidFill>
                <a:latin typeface="Montserrat ExtraBold"/>
              </a:rPr>
              <a:t>Таблица с результатами проверки новых паролей</a:t>
            </a:r>
            <a:endParaRPr sz="2600">
              <a:solidFill>
                <a:schemeClr val="bg1"/>
              </a:solidFill>
              <a:latin typeface="Montserrat ExtraBold"/>
            </a:endParaRPr>
          </a:p>
          <a:p>
            <a:pPr marL="0" lvl="0" indent="0" algn="ctr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" sz="1800">
              <a:solidFill>
                <a:srgbClr val="FFFFFF"/>
              </a:solidFill>
              <a:latin typeface="Montserrat ExtraBold"/>
            </a:endParaRPr>
          </a:p>
        </p:txBody>
      </p:sp>
      <p:sp>
        <p:nvSpPr>
          <p:cNvPr id="1241836168" name="Google Shape;646;p48" hidden="0"/>
          <p:cNvSpPr/>
          <p:nvPr isPhoto="0" userDrawn="0"/>
        </p:nvSpPr>
        <p:spPr bwMode="auto">
          <a:xfrm flipH="0" flipV="0">
            <a:off x="4045800" y="3388097"/>
            <a:ext cx="1053070" cy="559763"/>
          </a:xfrm>
          <a:custGeom>
            <a:avLst/>
            <a:gdLst/>
            <a:ahLst/>
            <a:cxnLst/>
            <a:rect l="l" t="t" r="r" b="b"/>
            <a:pathLst>
              <a:path w="18177" h="13384" fill="norm" stroke="1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61E7F">
                <a:alpha val="99999"/>
              </a:srgbClr>
            </a:gs>
            <a:gs pos="100000">
              <a:srgbClr val="FF9900">
                <a:alpha val="99999"/>
              </a:srgbClr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02133102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77642" y="449035"/>
          <a:ext cx="8232321" cy="398271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{3B1F5CBD-6DCA-C7B3-0E54-04EE23402BE4}</a:tableStyleId>
              </a:tblPr>
              <a:tblGrid>
                <a:gridCol w="2931804"/>
                <a:gridCol w="2221758"/>
                <a:gridCol w="3069232"/>
              </a:tblGrid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№ проверки</a:t>
                      </a:r>
                      <a:endParaRPr sz="12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def generator()</a:t>
                      </a:r>
                      <a:endParaRPr sz="12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def HIBP_checker()</a:t>
                      </a:r>
                      <a:endParaRPr sz="12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0i!%hy4T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ox*oYX1g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K5?gP3kZ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3B~tGn@0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1Al$pUM@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l%zZt?5W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N?A~trdL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k#x~=_n0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9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!=GT9k?P@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01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hnfM*JVL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2981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2981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1000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&amp;Tv6w-u?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  <a:tr h="336184">
                <a:tc>
                  <a:txBody>
                    <a:bodyPr/>
                    <a:p>
                      <a:pPr algn="ctr">
                        <a:defRPr/>
                      </a:pP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200" b="1" i="0" u="none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Результат - 100 %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024725" name="Google Shape;56;p1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480583" y="4749850"/>
            <a:ext cx="548699" cy="39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260F5C0-6A30-2D66-6CED-4379A22FCB4C}" type="slidenum">
              <a:rPr lang="en"/>
              <a:t/>
            </a:fld>
            <a:endParaRPr/>
          </a:p>
        </p:txBody>
      </p:sp>
      <p:sp>
        <p:nvSpPr>
          <p:cNvPr id="1204895581" name="" hidden="0"/>
          <p:cNvSpPr txBox="1"/>
          <p:nvPr isPhoto="0" userDrawn="0"/>
        </p:nvSpPr>
        <p:spPr bwMode="auto">
          <a:xfrm flipH="0" flipV="0">
            <a:off x="477532" y="2138011"/>
            <a:ext cx="8209117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 b="1">
                <a:solidFill>
                  <a:schemeClr val="bg1"/>
                </a:solidFill>
              </a:rPr>
              <a:t>github.com/ryazhenka-16/project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6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1.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bg1"/>
                </a:solidFill>
              </a:rPr>
              <a:t>Цели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5" name="Google Shape;85;p16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1000"/>
              </a:spcAft>
              <a:defRPr/>
            </a:pPr>
            <a:r>
              <a:rPr lang="en"/>
              <a:t>Начнем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flipH="0" flipV="0">
            <a:off x="1981479" y="1742072"/>
            <a:ext cx="5176085" cy="19754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899" indent="0" algn="ctr">
              <a:buClr>
                <a:schemeClr val="lt1"/>
              </a:buClr>
              <a:buSzPts val="2200"/>
              <a:buFont typeface="Montserrat Light"/>
              <a:buNone/>
              <a:defRPr/>
            </a:pPr>
            <a:r>
              <a:rPr i="0"/>
              <a:t>Обезопасить пользователей путем создания скрипта, который проверяет пароль</a:t>
            </a:r>
            <a:r>
              <a:rPr i="0"/>
              <a:t> в слитых базах данных</a:t>
            </a:r>
            <a:endParaRPr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" name="Google Shape;324;p38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2438550" y="199483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2.</a:t>
            </a:r>
            <a:br>
              <a:rPr lang="en"/>
            </a:br>
            <a:r>
              <a:rPr lang="en"/>
              <a:t>Задачи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Google Shape;96;p1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defRPr/>
            </a:pPr>
            <a:r>
              <a:rPr lang="en" u="sng"/>
              <a:t>Итак</a:t>
            </a:r>
            <a:r>
              <a:rPr lang="en" u="sng"/>
              <a:t>, </a:t>
            </a:r>
            <a:r>
              <a:rPr lang="en" u="sng"/>
              <a:t>задачами</a:t>
            </a:r>
            <a:r>
              <a:rPr lang="en" u="sng"/>
              <a:t> </a:t>
            </a:r>
            <a:r>
              <a:rPr lang="en" u="sng"/>
              <a:t>моего</a:t>
            </a:r>
            <a:r>
              <a:rPr lang="en" u="sng"/>
              <a:t> </a:t>
            </a:r>
            <a:r>
              <a:rPr lang="en" u="sng"/>
              <a:t>проекта</a:t>
            </a:r>
            <a:r>
              <a:rPr lang="en" u="sng"/>
              <a:t> </a:t>
            </a:r>
            <a:r>
              <a:rPr lang="en" u="sng"/>
              <a:t>являются</a:t>
            </a:r>
            <a:r>
              <a:rPr lang="en" u="sng"/>
              <a:t>:</a:t>
            </a:r>
            <a:endParaRPr lang="ru-RU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</p:txBody>
      </p:sp>
      <p:sp>
        <p:nvSpPr>
          <p:cNvPr id="97" name="Google Shape;97;p1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4094982" y="801450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"/>
              <a:t>Написание</a:t>
            </a:r>
            <a:r>
              <a:rPr lang="en"/>
              <a:t> </a:t>
            </a:r>
            <a:r>
              <a:rPr lang="en"/>
              <a:t>скрипта</a:t>
            </a:r>
            <a:r>
              <a:rPr lang="en"/>
              <a:t> </a:t>
            </a:r>
            <a:r>
              <a:rPr lang="en"/>
              <a:t>на</a:t>
            </a:r>
            <a:r>
              <a:rPr lang="en"/>
              <a:t> </a:t>
            </a:r>
            <a:r>
              <a:rPr lang="en"/>
              <a:t>языке</a:t>
            </a:r>
            <a:r>
              <a:rPr lang="en"/>
              <a:t> Python.</a:t>
            </a:r>
            <a:endParaRPr/>
          </a:p>
          <a:p>
            <a:pPr>
              <a:spcBef>
                <a:spcPts val="1000"/>
              </a:spcBef>
              <a:defRPr/>
            </a:pPr>
            <a:r>
              <a:rPr lang="en"/>
              <a:t>Отладка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Google Shape;103;p19" hidden="0"/>
          <p:cNvSpPr txBox="1">
            <a:spLocks noGrp="1"/>
          </p:cNvSpPr>
          <p:nvPr isPhoto="0" userDrawn="0">
            <p:ph type="ctrTitle" idx="4294967295" hasCustomPrompt="0"/>
          </p:nvPr>
        </p:nvSpPr>
        <p:spPr bwMode="auto">
          <a:xfrm>
            <a:off x="1469574" y="2218152"/>
            <a:ext cx="620489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en" sz="4800"/>
              <a:t>Гипотеза</a:t>
            </a:r>
            <a:r>
              <a:rPr lang="en" sz="4800"/>
              <a:t> </a:t>
            </a:r>
            <a:r>
              <a:rPr lang="en" sz="4800"/>
              <a:t>работы</a:t>
            </a:r>
            <a:endParaRPr lang="ru-RU" sz="4800"/>
          </a:p>
        </p:txBody>
      </p:sp>
      <p:sp>
        <p:nvSpPr>
          <p:cNvPr id="104" name="Google Shape;104;p19" hidden="0"/>
          <p:cNvSpPr txBox="1">
            <a:spLocks noGrp="1"/>
          </p:cNvSpPr>
          <p:nvPr isPhoto="0" userDrawn="0">
            <p:ph type="subTitle" idx="4294967295" hasCustomPrompt="0"/>
          </p:nvPr>
        </p:nvSpPr>
        <p:spPr bwMode="auto">
          <a:xfrm>
            <a:off x="1469574" y="3487752"/>
            <a:ext cx="6204899" cy="55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14999"/>
              </a:lnSpc>
              <a:buNone/>
              <a:defRPr/>
            </a:pPr>
            <a:r>
              <a:rPr lang="en">
                <a:solidFill>
                  <a:schemeClr val="bg1"/>
                </a:solidFill>
              </a:rPr>
              <a:t>мы</a:t>
            </a:r>
            <a:r>
              <a:rPr lang="en">
                <a:solidFill>
                  <a:schemeClr val="bg1"/>
                </a:solidFill>
              </a:rPr>
              <a:t> </a:t>
            </a:r>
            <a:r>
              <a:rPr lang="en">
                <a:solidFill>
                  <a:schemeClr val="bg1"/>
                </a:solidFill>
              </a:rPr>
              <a:t>перестанем</a:t>
            </a:r>
            <a:r>
              <a:rPr lang="en">
                <a:solidFill>
                  <a:schemeClr val="bg1"/>
                </a:solidFill>
              </a:rPr>
              <a:t> </a:t>
            </a:r>
            <a:r>
              <a:rPr lang="en">
                <a:solidFill>
                  <a:schemeClr val="bg1"/>
                </a:solidFill>
              </a:rPr>
              <a:t>волноваться</a:t>
            </a:r>
            <a:r>
              <a:rPr lang="en">
                <a:solidFill>
                  <a:schemeClr val="bg1"/>
                </a:solidFill>
              </a:rPr>
              <a:t> </a:t>
            </a:r>
            <a:r>
              <a:rPr lang="en">
                <a:solidFill>
                  <a:schemeClr val="bg1"/>
                </a:solidFill>
              </a:rPr>
              <a:t>за</a:t>
            </a:r>
            <a:r>
              <a:rPr lang="en">
                <a:solidFill>
                  <a:schemeClr val="bg1"/>
                </a:solidFill>
              </a:rPr>
              <a:t> </a:t>
            </a:r>
            <a:r>
              <a:rPr lang="en">
                <a:solidFill>
                  <a:schemeClr val="bg1"/>
                </a:solidFill>
              </a:rPr>
              <a:t>свои</a:t>
            </a:r>
            <a:r>
              <a:rPr lang="en">
                <a:solidFill>
                  <a:schemeClr val="bg1"/>
                </a:solidFill>
              </a:rPr>
              <a:t> </a:t>
            </a:r>
            <a:r>
              <a:rPr lang="en">
                <a:solidFill>
                  <a:schemeClr val="bg1"/>
                </a:solidFill>
              </a:rPr>
              <a:t>личные</a:t>
            </a:r>
            <a:r>
              <a:rPr lang="en">
                <a:solidFill>
                  <a:schemeClr val="bg1"/>
                </a:solidFill>
              </a:rPr>
              <a:t> </a:t>
            </a:r>
            <a:r>
              <a:rPr lang="en">
                <a:solidFill>
                  <a:schemeClr val="bg1"/>
                </a:solidFill>
              </a:rPr>
              <a:t>данные</a:t>
            </a:r>
            <a:r>
              <a:rPr lang="en">
                <a:solidFill>
                  <a:schemeClr val="bg1"/>
                </a:solidFill>
              </a:rPr>
              <a:t>.</a:t>
            </a:r>
            <a:endParaRPr lang="ru-RU">
              <a:solidFill>
                <a:schemeClr val="bg1"/>
              </a:solidFill>
            </a:endParaRPr>
          </a:p>
          <a:p>
            <a:pPr marL="0" lvl="0" indent="0" algn="ctr">
              <a:lnSpc>
                <a:spcPct val="114999"/>
              </a:lnSpc>
              <a:spcBef>
                <a:spcPts val="600"/>
              </a:spcBef>
              <a:spcAft>
                <a:spcPts val="1000"/>
              </a:spcAft>
              <a:buNone/>
              <a:defRPr/>
            </a:pPr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Google Shape;635;p48" hidden="0"/>
          <p:cNvSpPr/>
          <p:nvPr isPhoto="0" userDrawn="0"/>
        </p:nvSpPr>
        <p:spPr bwMode="auto">
          <a:xfrm>
            <a:off x="4009705" y="1200412"/>
            <a:ext cx="1126895" cy="1017741"/>
          </a:xfrm>
          <a:custGeom>
            <a:avLst/>
            <a:gdLst/>
            <a:ahLst/>
            <a:cxnLst/>
            <a:rect l="l" t="t" r="r" b="b"/>
            <a:pathLst>
              <a:path w="19297" h="18251" fill="norm" stroke="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633;p48" hidden="0"/>
          <p:cNvSpPr/>
          <p:nvPr isPhoto="0" userDrawn="0"/>
        </p:nvSpPr>
        <p:spPr bwMode="auto">
          <a:xfrm>
            <a:off x="5258407" y="1537130"/>
            <a:ext cx="477107" cy="676911"/>
          </a:xfrm>
          <a:custGeom>
            <a:avLst/>
            <a:gdLst/>
            <a:ahLst/>
            <a:cxnLst/>
            <a:rect l="l" t="t" r="r" b="b"/>
            <a:pathLst>
              <a:path w="16474" h="21073" fill="norm" stroke="1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30;p48" hidden="0"/>
          <p:cNvSpPr/>
          <p:nvPr isPhoto="0" userDrawn="0"/>
        </p:nvSpPr>
        <p:spPr bwMode="auto">
          <a:xfrm>
            <a:off x="3268259" y="1538605"/>
            <a:ext cx="603141" cy="671963"/>
          </a:xfrm>
          <a:custGeom>
            <a:avLst/>
            <a:gdLst/>
            <a:ahLst/>
            <a:cxnLst/>
            <a:rect l="l" t="t" r="r" b="b"/>
            <a:pathLst>
              <a:path w="15817" h="18981" fill="norm" stroke="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3200400" y="23431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2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3670088" y="805325"/>
            <a:ext cx="5328965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  <a:defRPr/>
            </a:pPr>
            <a:r>
              <a:rPr lang="en"/>
              <a:t>Изначально я решил изучить библиотеки Python, чтобы облегчить себе работу написания скрипта</a:t>
            </a:r>
            <a:endParaRPr/>
          </a:p>
        </p:txBody>
      </p:sp>
      <p:sp>
        <p:nvSpPr>
          <p:cNvPr id="115" name="Google Shape;115;p20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30420" y="911700"/>
            <a:ext cx="215796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"/>
              <a:t>Написание</a:t>
            </a:r>
            <a:r>
              <a:rPr lang="en"/>
              <a:t> </a:t>
            </a:r>
            <a:r>
              <a:rPr lang="en"/>
              <a:t>программы</a:t>
            </a:r>
            <a:r>
              <a:rPr lang="en"/>
              <a:t> </a:t>
            </a:r>
            <a:r>
              <a:rPr lang="en"/>
              <a:t>на</a:t>
            </a:r>
            <a:r>
              <a:rPr lang="en"/>
              <a:t> </a:t>
            </a:r>
            <a:r>
              <a:rPr lang="en"/>
              <a:t>языке</a:t>
            </a:r>
            <a:r>
              <a:rPr lang="en"/>
              <a:t> Python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" name="Google Shape;324;p38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2438550" y="199483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"/>
              <a:t>3.</a:t>
            </a:r>
            <a:br>
              <a:rPr lang="en"/>
            </a:br>
            <a:r>
              <a:rPr lang="en" b="1"/>
              <a:t>Библиотеки</a:t>
            </a:r>
            <a:r>
              <a:rPr lang="en" b="1"/>
              <a:t> в Python</a:t>
            </a:r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2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641850" y="911700"/>
            <a:ext cx="2298385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"/>
              <a:t>Список</a:t>
            </a:r>
            <a:r>
              <a:rPr lang="en"/>
              <a:t> </a:t>
            </a:r>
            <a:r>
              <a:rPr lang="en"/>
              <a:t>Библиотек</a:t>
            </a:r>
            <a:r>
              <a:rPr lang="en"/>
              <a:t>:</a:t>
            </a:r>
            <a:endParaRPr/>
          </a:p>
        </p:txBody>
      </p:sp>
      <p:sp>
        <p:nvSpPr>
          <p:cNvPr id="124" name="Google Shape;124;p21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 flipH="0" flipV="0">
            <a:off x="6262281" y="397466"/>
            <a:ext cx="2766998" cy="43523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14999"/>
              </a:lnSpc>
              <a:buNone/>
              <a:defRPr/>
            </a:pPr>
            <a:r>
              <a:rPr lang="en" sz="1400" b="1"/>
              <a:t>Pyhibp</a:t>
            </a:r>
            <a:endParaRPr sz="1400"/>
          </a:p>
          <a:p>
            <a:pPr marL="0" indent="0">
              <a:lnSpc>
                <a:spcPct val="114999"/>
              </a:lnSpc>
              <a:buNone/>
              <a:defRPr/>
            </a:pPr>
            <a:r>
              <a:rPr lang="en" sz="1400" b="0" i="0" u="none" strike="noStrike" cap="none" spc="0">
                <a:solidFill>
                  <a:schemeClr val="dk1"/>
                </a:solidFill>
                <a:latin typeface="Montserrat Light"/>
                <a:cs typeface="Montserrat Light"/>
              </a:rPr>
              <a:t>Это модуль, предоставляющий собой общедоступный API для проверки пароля в базах слитых данных.</a:t>
            </a:r>
            <a:endParaRPr sz="1400" b="1"/>
          </a:p>
          <a:p>
            <a:pPr marL="0" lvl="0" indent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" sz="1200" b="1"/>
          </a:p>
        </p:txBody>
      </p:sp>
      <p:sp>
        <p:nvSpPr>
          <p:cNvPr id="125" name="Google Shape;125;p21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 flipH="0" flipV="0">
            <a:off x="3950508" y="397466"/>
            <a:ext cx="2311772" cy="43560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14999"/>
              </a:lnSpc>
              <a:buNone/>
              <a:defRPr/>
            </a:pPr>
            <a:r>
              <a:rPr lang="en" sz="1400" b="1"/>
              <a:t>random</a:t>
            </a:r>
            <a:endParaRPr sz="1400"/>
          </a:p>
          <a:p>
            <a:pPr marL="0" lvl="0" indent="0" algn="l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Модуль random  создан для генерации случайных чисел, букв, случайного выбора элементов последовательности.</a:t>
            </a:r>
            <a:endParaRPr sz="1400"/>
          </a:p>
          <a:p>
            <a:pPr marL="0" indent="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  <a:defRPr/>
            </a:pPr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Р7-Офис/7.0.2.0</Application>
  <DocSecurity>0</DocSecurity>
  <PresentationFormat>Экран (16:9)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программы для проверки пароля в слитых базах данных.</dc:title>
  <dc:subject/>
  <dc:creator/>
  <cp:keywords/>
  <dc:description/>
  <dc:identifier/>
  <dc:language/>
  <cp:lastModifiedBy/>
  <cp:revision>312</cp:revision>
  <dcterms:modified xsi:type="dcterms:W3CDTF">2023-01-25T07:56:22Z</dcterms:modified>
  <cp:category/>
  <cp:contentStatus/>
  <cp:version/>
</cp:coreProperties>
</file>