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13"/>
  </p:notesMasterIdLst>
  <p:sldIdLst>
    <p:sldId id="256" r:id="rId5"/>
    <p:sldId id="272" r:id="rId6"/>
    <p:sldId id="273" r:id="rId7"/>
    <p:sldId id="274" r:id="rId8"/>
    <p:sldId id="280" r:id="rId9"/>
    <p:sldId id="276" r:id="rId10"/>
    <p:sldId id="278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ba, Douglas" initials="RD" lastIdx="2" clrIdx="0">
    <p:extLst>
      <p:ext uri="{19B8F6BF-5375-455C-9EA6-DF929625EA0E}">
        <p15:presenceInfo xmlns:p15="http://schemas.microsoft.com/office/powerpoint/2012/main" userId="S-1-5-21-1275210071-220523388-725345543-2346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69696"/>
    <a:srgbClr val="36EA1E"/>
    <a:srgbClr val="584B3D"/>
    <a:srgbClr val="D119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16" autoAdjust="0"/>
  </p:normalViewPr>
  <p:slideViewPr>
    <p:cSldViewPr snapToGrid="0">
      <p:cViewPr varScale="1">
        <p:scale>
          <a:sx n="50" d="100"/>
          <a:sy n="50" d="100"/>
        </p:scale>
        <p:origin x="107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long does this take to do, per case, on average?</a:t>
            </a:r>
          </a:p>
          <a:p>
            <a:endParaRPr lang="en-US" dirty="0" smtClean="0"/>
          </a:p>
          <a:p>
            <a:r>
              <a:rPr lang="en-US" dirty="0" smtClean="0"/>
              <a:t>Goal: Eliminates unneeded</a:t>
            </a:r>
            <a:r>
              <a:rPr lang="en-US" baseline="0" dirty="0" smtClean="0"/>
              <a:t>, repetitive work, r</a:t>
            </a:r>
            <a:r>
              <a:rPr lang="en-US" dirty="0" smtClean="0"/>
              <a:t>educes</a:t>
            </a:r>
            <a:r>
              <a:rPr lang="en-US" baseline="0" dirty="0" smtClean="0"/>
              <a:t> errors, makes for more timely filing.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r>
              <a:rPr lang="en-US" baseline="0" dirty="0" smtClean="0"/>
              <a:t>/Sign off – Definition change vs. Program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EB8B-B78C-4FCA-B737-0D9226F57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6458" y="592924"/>
            <a:ext cx="4003510" cy="1207008"/>
          </a:xfrm>
        </p:spPr>
        <p:txBody>
          <a:bodyPr anchor="ctr"/>
          <a:lstStyle>
            <a:lvl1pPr algn="l">
              <a:defRPr sz="3600" cap="all" baseline="0"/>
            </a:lvl1pPr>
          </a:lstStyle>
          <a:p>
            <a:r>
              <a:rPr lang="en-US" cap="all" baseline="0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457" y="1994857"/>
            <a:ext cx="4003511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56457" y="2764852"/>
            <a:ext cx="4003511" cy="502920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24" y="6286390"/>
            <a:ext cx="2274569" cy="47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947" y="340937"/>
            <a:ext cx="7507224" cy="9890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947" y="1620982"/>
            <a:ext cx="7507224" cy="45408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7819" y="6356351"/>
            <a:ext cx="436417" cy="365125"/>
          </a:xfrm>
        </p:spPr>
        <p:txBody>
          <a:bodyPr/>
          <a:lstStyle>
            <a:lvl1pPr algn="l">
              <a:defRPr/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971" y="1543930"/>
            <a:ext cx="7710100" cy="14447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24" y="6286390"/>
            <a:ext cx="2274569" cy="476372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07819" y="6356351"/>
            <a:ext cx="436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4B3D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457" y="592923"/>
            <a:ext cx="4248017" cy="1401933"/>
          </a:xfrm>
        </p:spPr>
        <p:txBody>
          <a:bodyPr/>
          <a:lstStyle/>
          <a:p>
            <a:r>
              <a:rPr lang="en-US" dirty="0" err="1" smtClean="0"/>
              <a:t>Sts</a:t>
            </a:r>
            <a:r>
              <a:rPr lang="en-US" dirty="0" smtClean="0"/>
              <a:t> registry automation for anesthesia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456" y="2405675"/>
            <a:ext cx="4003511" cy="56281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Douglas Ryba</a:t>
            </a:r>
          </a:p>
          <a:p>
            <a:r>
              <a:rPr lang="en-US" dirty="0" smtClean="0"/>
              <a:t>Cardiac Center Data Engineer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56457" y="3666000"/>
            <a:ext cx="4003511" cy="502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To eliminate as much manual data </a:t>
            </a:r>
            <a:r>
              <a:rPr lang="en-US" dirty="0"/>
              <a:t>entry as possible </a:t>
            </a:r>
            <a:r>
              <a:rPr lang="en-US" dirty="0" smtClean="0"/>
              <a:t>for </a:t>
            </a:r>
            <a:r>
              <a:rPr lang="en-US" dirty="0"/>
              <a:t>Anesthesiologists for </a:t>
            </a:r>
            <a:r>
              <a:rPr lang="en-US" dirty="0" smtClean="0"/>
              <a:t>the STS Registry in </a:t>
            </a:r>
            <a:r>
              <a:rPr lang="en-US" dirty="0" err="1" smtClean="0"/>
              <a:t>CardioAccess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r>
              <a:rPr lang="en-US" b="1" dirty="0" smtClean="0"/>
              <a:t>Approach: </a:t>
            </a:r>
            <a:r>
              <a:rPr lang="en-US" dirty="0" smtClean="0"/>
              <a:t>Through collaboration between clinical experts and data engineering, we can properly define each measure of the registry and update vendor database with appropriate values from EMR.</a:t>
            </a:r>
          </a:p>
          <a:p>
            <a:endParaRPr lang="en-US" b="1" dirty="0"/>
          </a:p>
          <a:p>
            <a:r>
              <a:rPr lang="en-US" b="1" dirty="0" smtClean="0"/>
              <a:t>Clinical Validation: </a:t>
            </a:r>
            <a:r>
              <a:rPr lang="en-US" dirty="0" smtClean="0"/>
              <a:t>Dr. Manrique and I worked through many iterations to refine the data generated vs. the clinically correct data.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Scope – STS Registry – Anesthesia</a:t>
            </a:r>
          </a:p>
          <a:p>
            <a:pPr lvl="1"/>
            <a:r>
              <a:rPr lang="en-US" dirty="0" smtClean="0"/>
              <a:t>122 fields will automatically be entered for you in </a:t>
            </a:r>
            <a:r>
              <a:rPr lang="en-US" dirty="0" err="1" smtClean="0"/>
              <a:t>CardioAccess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Accounts for roughly &gt;80% of all potentially entered fields. 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Upon Go-Live, Anesthesiologists will only enter the Surgical case number in </a:t>
            </a:r>
            <a:r>
              <a:rPr lang="en-US" dirty="0" err="1" smtClean="0"/>
              <a:t>CardioAccess</a:t>
            </a:r>
            <a:r>
              <a:rPr lang="en-US" dirty="0" smtClean="0"/>
              <a:t> to trigger the automation.  Working towards full automation in the near future (Phase II)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 spent in </a:t>
            </a:r>
            <a:r>
              <a:rPr lang="en-US" dirty="0" err="1"/>
              <a:t>CardioAccess</a:t>
            </a:r>
            <a:r>
              <a:rPr lang="en-US" dirty="0"/>
              <a:t> should only be a few minutes per case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Will need to add Medications and skim each case to validate and “sign off”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walk-through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Will need to manually add the Surgical Case ID to the Operative Tab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Elements will be added to STS Registry the following day</a:t>
            </a:r>
          </a:p>
          <a:p>
            <a:endParaRPr lang="en-US" dirty="0" smtClean="0"/>
          </a:p>
          <a:p>
            <a:r>
              <a:rPr lang="en-US" dirty="0" smtClean="0"/>
              <a:t>Project is underway to auto-create an encounter ID upon Surgical scheduling which would eliminate this step (Phase 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59" y="2362379"/>
            <a:ext cx="3714750" cy="1333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768795" y="2311709"/>
            <a:ext cx="1711205" cy="42949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315" y="2244806"/>
            <a:ext cx="1171575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1" y="2346696"/>
            <a:ext cx="31623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elements out of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Anesthesia </a:t>
            </a:r>
            <a:r>
              <a:rPr lang="en-US" dirty="0" err="1" smtClean="0"/>
              <a:t>Preop</a:t>
            </a:r>
            <a:r>
              <a:rPr lang="en-US" dirty="0" smtClean="0"/>
              <a:t> – Medications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2529320"/>
            <a:ext cx="7905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elements out of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Anesthesia </a:t>
            </a:r>
            <a:r>
              <a:rPr lang="en-US" dirty="0" err="1" smtClean="0"/>
              <a:t>Intraop</a:t>
            </a:r>
            <a:r>
              <a:rPr lang="en-US" dirty="0" smtClean="0"/>
              <a:t> – Pharmacology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47" y="2240107"/>
            <a:ext cx="7781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elements out of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Anesthesia ICU/PACU – Pharmacology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Anesthesia </a:t>
            </a:r>
            <a:r>
              <a:rPr lang="en-US" dirty="0"/>
              <a:t>ICU/PACU – </a:t>
            </a:r>
            <a:r>
              <a:rPr lang="en-US" dirty="0" smtClean="0"/>
              <a:t>Adverse Events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Pacemaker Needed upon Arrival – Site/Type</a:t>
            </a:r>
          </a:p>
          <a:p>
            <a:r>
              <a:rPr lang="en-US" smtClean="0"/>
              <a:t>Peri</a:t>
            </a:r>
            <a:r>
              <a:rPr lang="en-US" dirty="0" smtClean="0"/>
              <a:t>-Anesthesia </a:t>
            </a:r>
            <a:r>
              <a:rPr lang="en-US" dirty="0" smtClean="0"/>
              <a:t>Demise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3" y="2115632"/>
            <a:ext cx="7943850" cy="94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71" y="3678815"/>
            <a:ext cx="7953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Broader Data Validation</a:t>
            </a:r>
          </a:p>
          <a:p>
            <a:pPr lvl="1"/>
            <a:r>
              <a:rPr lang="en-US" dirty="0" smtClean="0"/>
              <a:t>Data Automation Go-Live (Oct. 1)</a:t>
            </a:r>
          </a:p>
          <a:p>
            <a:pPr lvl="1"/>
            <a:r>
              <a:rPr lang="en-US" dirty="0" smtClean="0"/>
              <a:t>Tighter QA during initial phase</a:t>
            </a:r>
          </a:p>
          <a:p>
            <a:pPr lvl="1"/>
            <a:r>
              <a:rPr lang="en-US" dirty="0" smtClean="0"/>
              <a:t>On-going QA on a regular basis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Ongoing Maintenance</a:t>
            </a:r>
          </a:p>
          <a:p>
            <a:pPr lvl="1"/>
            <a:r>
              <a:rPr lang="en-US" dirty="0" smtClean="0"/>
              <a:t>Upgrades (Epic / </a:t>
            </a:r>
            <a:r>
              <a:rPr lang="en-US" dirty="0" err="1" smtClean="0"/>
              <a:t>CardioAccess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Break-fix</a:t>
            </a:r>
          </a:p>
          <a:p>
            <a:pPr lvl="1"/>
            <a:r>
              <a:rPr lang="en-US" dirty="0" smtClean="0"/>
              <a:t>Enhancements – Additions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Feedback/Questions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P Blue Patient Them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rdiac Data Domain.potx" id="{A8430FE1-C6CA-4D5F-A88A-2105583210FE}" vid="{B23745D6-74A1-4163-AB87-D57B86EECE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940014-0292-4B80-9C91-6BAE80EFF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D45B34-7126-46A3-AA2E-B1F864BBA6B6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fcde5e04-944e-4dfc-be86-0a9ace870ff9"/>
    <ds:schemaRef ds:uri="34d7e926-6bad-4161-b251-cfc43f69ae87"/>
    <ds:schemaRef ds:uri="http://schemas.microsoft.com/sharepoint/v4"/>
    <ds:schemaRef ds:uri="http://schemas.openxmlformats.org/package/2006/metadata/core-properties"/>
    <ds:schemaRef ds:uri="e96402cb-0a6e-49e7-8465-cfae72b5129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3F9B2B-5DA2-4BBF-AA65-22F272FD83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Cardiac Data Domain</Template>
  <TotalTime>6870</TotalTime>
  <Words>348</Words>
  <Application>Microsoft Office PowerPoint</Application>
  <PresentationFormat>On-screen Show (4:3)</PresentationFormat>
  <Paragraphs>75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CHOP Blue Patient Theme</vt:lpstr>
      <vt:lpstr>Sts registry automation for anesthesia</vt:lpstr>
      <vt:lpstr>Background</vt:lpstr>
      <vt:lpstr>Overview</vt:lpstr>
      <vt:lpstr>Workflow walk-through</vt:lpstr>
      <vt:lpstr>Data elements out of scope</vt:lpstr>
      <vt:lpstr>Data elements out of scope</vt:lpstr>
      <vt:lpstr>Data elements out of scope</vt:lpstr>
      <vt:lpstr>Next steps 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Cardiac data domain</dc:title>
  <dc:creator>Ryba, Douglas</dc:creator>
  <cp:keywords/>
  <cp:lastModifiedBy>Ryba, Douglas</cp:lastModifiedBy>
  <cp:revision>31</cp:revision>
  <dcterms:created xsi:type="dcterms:W3CDTF">2018-03-12T12:56:18Z</dcterms:created>
  <dcterms:modified xsi:type="dcterms:W3CDTF">2018-09-19T16:20:35Z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TaxKeyword">
    <vt:lpwstr/>
  </property>
  <property fmtid="{D5CDD505-2E9C-101B-9397-08002B2CF9AE}" pid="4" name="KnowledgeBaseMetadata">
    <vt:lpwstr/>
  </property>
  <property fmtid="{D5CDD505-2E9C-101B-9397-08002B2CF9AE}" pid="5" name="KBPoliciesAndProcedures">
    <vt:lpwstr/>
  </property>
  <property fmtid="{D5CDD505-2E9C-101B-9397-08002B2CF9AE}" pid="6" name="TaxCatchAll">
    <vt:lpwstr/>
  </property>
</Properties>
</file>