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0" roundtripDataSignature="AMtx7mjViaqw+h3GSC8EkKICaJgVc2Ta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f845caf45_2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3f845caf45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845caf45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845caf4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Douglas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f845caf45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f845caf4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Douglas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f845caf45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3f845caf4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dc7eaaa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  <p:sp>
        <p:nvSpPr>
          <p:cNvPr id="188" name="Google Shape;188;g13dc7eaaa12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e16af52e5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3e16af52e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ea353f7a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3dea353f7a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e16af52e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3e16af52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Douglas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4939cd9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  <p:sp>
        <p:nvSpPr>
          <p:cNvPr id="227" name="Google Shape;227;gf4939cd90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e5b6145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3e5b6145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e5b61451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3e5b6145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dea353f7a_2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3dea353f7a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f845caf45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3f845caf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4939cd90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f4939cd9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939cd90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f4939cd9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939cd900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f4939cd9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6dd591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Jakub</a:t>
            </a:r>
            <a:endParaRPr/>
          </a:p>
        </p:txBody>
      </p:sp>
      <p:sp>
        <p:nvSpPr>
          <p:cNvPr id="115" name="Google Shape;115;g136dd5919f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4939cd900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f4939cd9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f845caf45_2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3f845caf45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Jakub</a:t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Arial"/>
              <a:buNone/>
            </a:pPr>
            <a:r>
              <a:rPr lang="en-US" sz="4300"/>
              <a:t>Ranking pages </a:t>
            </a:r>
            <a:r>
              <a:rPr lang="en-US" sz="4400">
                <a:solidFill>
                  <a:srgbClr val="2E75B6"/>
                </a:solidFill>
              </a:rPr>
              <a:t>in a whole user journey</a:t>
            </a:r>
            <a:endParaRPr sz="39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Douglas Adams &amp; Jakub Rybak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Context similarity: results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986625" y="1437750"/>
            <a:ext cx="10515600" cy="5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Label top 100 pages from original algorithm (relevant / irrelevant). 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Original method ≃ </a:t>
            </a:r>
            <a:r>
              <a:rPr lang="en-US" sz="2300">
                <a:solidFill>
                  <a:srgbClr val="FF9900"/>
                </a:solidFill>
              </a:rPr>
              <a:t>0</a:t>
            </a:r>
            <a:endParaRPr sz="2300">
              <a:solidFill>
                <a:srgbClr val="FF9900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Second-order random walks ≃ </a:t>
            </a:r>
            <a:r>
              <a:rPr lang="en-US" sz="2300">
                <a:solidFill>
                  <a:schemeClr val="accent6"/>
                </a:solidFill>
              </a:rPr>
              <a:t>0.22</a:t>
            </a:r>
            <a:endParaRPr>
              <a:solidFill>
                <a:schemeClr val="accent6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Second-order random walks &amp; cosine similarity (node2vec)</a:t>
            </a:r>
            <a:r>
              <a:rPr lang="en-US"/>
              <a:t> </a:t>
            </a:r>
            <a:r>
              <a:rPr lang="en-US" sz="2300"/>
              <a:t>≃ </a:t>
            </a:r>
            <a:r>
              <a:rPr lang="en-US" sz="2300">
                <a:solidFill>
                  <a:schemeClr val="accent6"/>
                </a:solidFill>
              </a:rPr>
              <a:t>0.24</a:t>
            </a:r>
            <a:br>
              <a:rPr lang="en-US" sz="2300"/>
            </a:br>
            <a:endParaRPr sz="2300"/>
          </a:p>
          <a:p>
            <a:pPr indent="0" lvl="0" marL="2286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51" name="Google Shape;1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400" y="4629150"/>
            <a:ext cx="47434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6950" y="2172500"/>
            <a:ext cx="48958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Some issues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Directly optimises embeddings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→ No parameter sharing</a:t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→ Not applicable to unseen nodes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not consider content of nodes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f845caf45_2_34"/>
          <p:cNvSpPr txBox="1"/>
          <p:nvPr>
            <p:ph type="title"/>
          </p:nvPr>
        </p:nvSpPr>
        <p:spPr>
          <a:xfrm>
            <a:off x="674425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2857"/>
              <a:buNone/>
            </a:pPr>
            <a:r>
              <a:rPr lang="en-US" sz="4666">
                <a:solidFill>
                  <a:srgbClr val="2E75B5"/>
                </a:solidFill>
              </a:rPr>
              <a:t>Content-based approaches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Named-entity recognition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5" name="Google Shape;165;g13f845caf45_2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f845caf45_2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Named-entity recognition</a:t>
            </a:r>
            <a:endParaRPr/>
          </a:p>
        </p:txBody>
      </p:sp>
      <p:sp>
        <p:nvSpPr>
          <p:cNvPr id="171" name="Google Shape;171;g13f845caf45_2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g13f845caf45_2_5"/>
          <p:cNvPicPr preferRelativeResize="0"/>
          <p:nvPr/>
        </p:nvPicPr>
        <p:blipFill rotWithShape="1">
          <a:blip r:embed="rId3">
            <a:alphaModFix/>
          </a:blip>
          <a:srcRect b="9970" l="3280" r="12380" t="27085"/>
          <a:stretch/>
        </p:blipFill>
        <p:spPr>
          <a:xfrm>
            <a:off x="1083313" y="2550727"/>
            <a:ext cx="10025375" cy="20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f845caf45_2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Named-entity recognition</a:t>
            </a:r>
            <a:endParaRPr/>
          </a:p>
        </p:txBody>
      </p:sp>
      <p:sp>
        <p:nvSpPr>
          <p:cNvPr id="178" name="Google Shape;178;g13f845caf45_2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Used a pre-trained transformer which had been fine tuned to extract entities on gov.uk in a previous GDS project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Extracted &gt;150,000 entities from the 10,614 pages in the ER subgraph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After removing entities with a frequency &lt; 5 and those which had been misidentified, this reduced to just over 100,000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list of 100,000 entities contained 1555 unique identities</a:t>
            </a:r>
            <a:endParaRPr/>
          </a:p>
        </p:txBody>
      </p:sp>
      <p:sp>
        <p:nvSpPr>
          <p:cNvPr id="179" name="Google Shape;179;g13f845caf45_2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f845caf45_2_24"/>
          <p:cNvSpPr txBox="1"/>
          <p:nvPr>
            <p:ph type="title"/>
          </p:nvPr>
        </p:nvSpPr>
        <p:spPr>
          <a:xfrm>
            <a:off x="674425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2857"/>
              <a:buNone/>
            </a:pPr>
            <a:r>
              <a:rPr lang="en-US" sz="4666">
                <a:solidFill>
                  <a:srgbClr val="2E75B5"/>
                </a:solidFill>
              </a:rPr>
              <a:t>Combining page context and content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Geometric deep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g13f845caf45_2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dc7eaaa12_0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Graph neural networks</a:t>
            </a:r>
            <a:endParaRPr/>
          </a:p>
        </p:txBody>
      </p:sp>
      <p:sp>
        <p:nvSpPr>
          <p:cNvPr id="191" name="Google Shape;191;g13dc7eaaa12_0_19"/>
          <p:cNvSpPr txBox="1"/>
          <p:nvPr/>
        </p:nvSpPr>
        <p:spPr>
          <a:xfrm>
            <a:off x="2866500" y="5317550"/>
            <a:ext cx="3000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layer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13dc7eaaa12_0_19"/>
          <p:cNvSpPr txBox="1"/>
          <p:nvPr/>
        </p:nvSpPr>
        <p:spPr>
          <a:xfrm>
            <a:off x="6339550" y="5270850"/>
            <a:ext cx="3000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layer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13dc7eaaa12_0_19"/>
          <p:cNvPicPr preferRelativeResize="0"/>
          <p:nvPr/>
        </p:nvPicPr>
        <p:blipFill rotWithShape="1">
          <a:blip r:embed="rId3">
            <a:alphaModFix/>
          </a:blip>
          <a:srcRect b="0" l="32993" r="0" t="0"/>
          <a:stretch/>
        </p:blipFill>
        <p:spPr>
          <a:xfrm>
            <a:off x="2942429" y="1376550"/>
            <a:ext cx="6458999" cy="410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13dc7eaaa12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g13dc7eaaa12_0_19"/>
          <p:cNvSpPr/>
          <p:nvPr/>
        </p:nvSpPr>
        <p:spPr>
          <a:xfrm>
            <a:off x="6012100" y="2859000"/>
            <a:ext cx="719400" cy="2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e16af52e5_0_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Semi-supervised GNNs</a:t>
            </a:r>
            <a:endParaRPr/>
          </a:p>
        </p:txBody>
      </p:sp>
      <p:sp>
        <p:nvSpPr>
          <p:cNvPr id="201" name="Google Shape;201;g13e16af52e5_0_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x = nodes &amp; features (10,614 pages,1555 features)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 = node labels (500 webpages; 1 = relevant, 0 = not relevant)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edge_index = links between pages (71,781 links)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edge_attr = weight of each link (1-10,786, higher = stronger)</a:t>
            </a:r>
            <a:endParaRPr/>
          </a:p>
        </p:txBody>
      </p:sp>
      <p:sp>
        <p:nvSpPr>
          <p:cNvPr id="202" name="Google Shape;202;g13e16af52e5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dea353f7a_2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Semi-supervised GNNs</a:t>
            </a:r>
            <a:endParaRPr/>
          </a:p>
        </p:txBody>
      </p:sp>
      <p:sp>
        <p:nvSpPr>
          <p:cNvPr id="208" name="Google Shape;208;g13dea353f7a_2_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Label a small set of nodes (500 nodes ~ 5%) and use these to train the model in a supervised fashion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Then use this trained model to make a small prediction about a small set of unlabelled nodes and add this to the training dataset and re-train</a:t>
            </a:r>
            <a:endParaRPr/>
          </a:p>
        </p:txBody>
      </p:sp>
      <p:sp>
        <p:nvSpPr>
          <p:cNvPr id="209" name="Google Shape;209;g13dea353f7a_2_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e16af52e5_0_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Semi-supervised GNNs</a:t>
            </a:r>
            <a:endParaRPr/>
          </a:p>
        </p:txBody>
      </p:sp>
      <p:sp>
        <p:nvSpPr>
          <p:cNvPr id="215" name="Google Shape;215;g13e16af52e5_0_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Graph Convolutional Network (GCN) model achieves up to </a:t>
            </a:r>
            <a:r>
              <a:rPr b="1" lang="en-US">
                <a:solidFill>
                  <a:srgbClr val="2E75B5"/>
                </a:solidFill>
              </a:rPr>
              <a:t>76% validation accuracy</a:t>
            </a:r>
            <a:r>
              <a:rPr lang="en-US"/>
              <a:t> after training on 450 labelled nodes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is comparable to a node classification accuracy of 81% on the standard Cora citation dataset with the same architecture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 models such as the Graph Attention Network (GAT)  achieved lower </a:t>
            </a:r>
            <a:r>
              <a:rPr lang="en-US"/>
              <a:t>prediction</a:t>
            </a:r>
            <a:r>
              <a:rPr lang="en-US"/>
              <a:t> accuracy</a:t>
            </a:r>
            <a:endParaRPr/>
          </a:p>
        </p:txBody>
      </p:sp>
      <p:sp>
        <p:nvSpPr>
          <p:cNvPr id="216" name="Google Shape;216;g13e16af52e5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Overview: Existing vs proposed solution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Context-based approaches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Content-based approaches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Context + content </a:t>
            </a:r>
            <a:r>
              <a:rPr lang="en-US"/>
              <a:t>based approaches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Unsupervised GNNs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730950" y="1644650"/>
            <a:ext cx="11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GNN as an encoder-decoder model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99" y="2565600"/>
            <a:ext cx="10628074" cy="34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4939cd900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Unsupervised GNNs</a:t>
            </a:r>
            <a:endParaRPr/>
          </a:p>
        </p:txBody>
      </p:sp>
      <p:sp>
        <p:nvSpPr>
          <p:cNvPr id="230" name="Google Shape;230;gf4939cd900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gf4939cd900_0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Statistic: probability of observing a neighborhood.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⇾ Node2vec, Word2vec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⇾ Negative sampling: samples from second-order RWs.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Two convolutional layers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Validation set: 10% randomly selected nodes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Ranking: cosine distances to seed nodes.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e5b61451a_0_9"/>
          <p:cNvSpPr txBox="1"/>
          <p:nvPr>
            <p:ph type="title"/>
          </p:nvPr>
        </p:nvSpPr>
        <p:spPr>
          <a:xfrm>
            <a:off x="674425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Comparing methods</a:t>
            </a:r>
            <a:endParaRPr/>
          </a:p>
        </p:txBody>
      </p:sp>
      <p:sp>
        <p:nvSpPr>
          <p:cNvPr id="237" name="Google Shape;237;g13e5b61451a_0_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e5b61451a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13e5b61451a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Comparison</a:t>
            </a:r>
            <a:endParaRPr/>
          </a:p>
        </p:txBody>
      </p:sp>
      <p:sp>
        <p:nvSpPr>
          <p:cNvPr id="244" name="Google Shape;244;g13e5b61451a_0_14"/>
          <p:cNvSpPr txBox="1"/>
          <p:nvPr/>
        </p:nvSpPr>
        <p:spPr>
          <a:xfrm>
            <a:off x="838200" y="1470525"/>
            <a:ext cx="114300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800">
                <a:solidFill>
                  <a:schemeClr val="dk1"/>
                </a:solidFill>
              </a:rPr>
              <a:t>For top </a:t>
            </a:r>
            <a:r>
              <a:rPr i="1" lang="en-US" sz="2800">
                <a:solidFill>
                  <a:schemeClr val="dk1"/>
                </a:solidFill>
              </a:rPr>
              <a:t>k </a:t>
            </a:r>
            <a:r>
              <a:rPr lang="en-US" sz="2800">
                <a:solidFill>
                  <a:schemeClr val="dk1"/>
                </a:solidFill>
              </a:rPr>
              <a:t>pages (x-axis), plot % of relevant pages (y-axis)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Two sets of labels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45" name="Google Shape;245;g13e5b61451a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475" y="2599375"/>
            <a:ext cx="7309711" cy="412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dea353f7a_2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Outlook</a:t>
            </a:r>
            <a:endParaRPr/>
          </a:p>
        </p:txBody>
      </p:sp>
      <p:sp>
        <p:nvSpPr>
          <p:cNvPr id="251" name="Google Shape;251;g13dea353f7a_2_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2900"/>
              <a:t>Semi-supervised</a:t>
            </a:r>
            <a:r>
              <a:rPr lang="en-US" sz="2900"/>
              <a:t>: </a:t>
            </a:r>
            <a:endParaRPr sz="2900"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2500"/>
              <a:t>More representative training set</a:t>
            </a:r>
            <a:endParaRPr sz="2500"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2500"/>
              <a:t>Different architectures etc</a:t>
            </a:r>
            <a:endParaRPr sz="25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2900"/>
              <a:t>Node2vec</a:t>
            </a:r>
            <a:r>
              <a:rPr lang="en-US" sz="2900"/>
              <a:t>: Combine different walk types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-3492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n-US" sz="2900"/>
              <a:t>Unsupervised GNN</a:t>
            </a:r>
            <a:r>
              <a:rPr lang="en-US" sz="2900"/>
              <a:t>: Optimise model architecture</a:t>
            </a:r>
            <a:endParaRPr sz="2900"/>
          </a:p>
        </p:txBody>
      </p:sp>
      <p:sp>
        <p:nvSpPr>
          <p:cNvPr id="252" name="Google Shape;252;g13dea353f7a_2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f845caf45_3_0"/>
          <p:cNvSpPr txBox="1"/>
          <p:nvPr>
            <p:ph type="title"/>
          </p:nvPr>
        </p:nvSpPr>
        <p:spPr>
          <a:xfrm>
            <a:off x="939425" y="2693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58" name="Google Shape;258;g13f845caf45_3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939cd900_0_44"/>
          <p:cNvSpPr txBox="1"/>
          <p:nvPr>
            <p:ph type="title"/>
          </p:nvPr>
        </p:nvSpPr>
        <p:spPr>
          <a:xfrm>
            <a:off x="674425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8" name="Google Shape;98;gf4939cd900_0_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4939cd900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Current approach</a:t>
            </a:r>
            <a:endParaRPr/>
          </a:p>
        </p:txBody>
      </p:sp>
      <p:pic>
        <p:nvPicPr>
          <p:cNvPr id="104" name="Google Shape;104;gf4939cd900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462" y="1515675"/>
            <a:ext cx="6971077" cy="534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f4939cd900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939cd900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Our modifications</a:t>
            </a:r>
            <a:endParaRPr/>
          </a:p>
        </p:txBody>
      </p:sp>
      <p:sp>
        <p:nvSpPr>
          <p:cNvPr id="111" name="Google Shape;111;gf4939cd900_0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gf4939cd900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313" y="1550700"/>
            <a:ext cx="6925374" cy="5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6dd5919f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Key points</a:t>
            </a:r>
            <a:endParaRPr/>
          </a:p>
        </p:txBody>
      </p:sp>
      <p:sp>
        <p:nvSpPr>
          <p:cNvPr id="118" name="Google Shape;118;g136dd5919f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Second-order random walks (Node2vec)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Embedding graphs into vector spaces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●"/>
            </a:pPr>
            <a:r>
              <a:rPr lang="en-US"/>
              <a:t>NER data as “features”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19" name="Google Shape;119;g136dd5919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925" y="3129338"/>
            <a:ext cx="48577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4939cd900_0_6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125" name="Google Shape;125;gf4939cd900_0_6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makes pages / nodes similar?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Context</a:t>
            </a:r>
            <a:r>
              <a:rPr lang="en-US"/>
              <a:t>: pages with a </a:t>
            </a:r>
            <a:r>
              <a:rPr lang="en-US"/>
              <a:t>similar</a:t>
            </a:r>
            <a:r>
              <a:rPr lang="en-US"/>
              <a:t> context tend to be similar</a:t>
            </a:r>
            <a:r>
              <a:rPr lang="en-US"/>
              <a:t>    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>
                <a:solidFill>
                  <a:srgbClr val="0070C0"/>
                </a:solidFill>
              </a:rPr>
              <a:t>Content</a:t>
            </a:r>
            <a:r>
              <a:rPr lang="en-US"/>
              <a:t>: pages with similar content tend to be similar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f4939cd900_0_6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f845caf45_2_39"/>
          <p:cNvSpPr txBox="1"/>
          <p:nvPr>
            <p:ph type="title"/>
          </p:nvPr>
        </p:nvSpPr>
        <p:spPr>
          <a:xfrm>
            <a:off x="674425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2857"/>
              <a:buNone/>
            </a:pPr>
            <a:r>
              <a:rPr lang="en-US" sz="4666">
                <a:solidFill>
                  <a:srgbClr val="2E75B5"/>
                </a:solidFill>
              </a:rPr>
              <a:t>Context-based approaches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Random walks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g13f845caf45_2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Arial"/>
              <a:buNone/>
            </a:pPr>
            <a:r>
              <a:rPr lang="en-US"/>
              <a:t>Context similarity: sampling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Similarity hypothesis: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r>
              <a:rPr i="1" lang="en-US"/>
              <a:t>nodes in a similar context tend to be similar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How to sample from graphs: random walks (one option)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7469800" y="4729650"/>
            <a:ext cx="568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Second-order r. w.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6196875" y="4894350"/>
            <a:ext cx="1006500" cy="28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75" y="3968875"/>
            <a:ext cx="5443599" cy="26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2022-05-07T13:41:23Z</dcterms:created>
  <dc:creator>Adams, Douglas</dc:creator>
</cp:coreProperties>
</file>