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8" r:id="rId3"/>
    <p:sldId id="309" r:id="rId4"/>
    <p:sldId id="308" r:id="rId5"/>
    <p:sldId id="307" r:id="rId6"/>
    <p:sldId id="315" r:id="rId7"/>
    <p:sldId id="316" r:id="rId8"/>
    <p:sldId id="320" r:id="rId9"/>
    <p:sldId id="323" r:id="rId10"/>
    <p:sldId id="319" r:id="rId11"/>
    <p:sldId id="312" r:id="rId12"/>
    <p:sldId id="322" r:id="rId13"/>
    <p:sldId id="321" r:id="rId14"/>
    <p:sldId id="313" r:id="rId15"/>
    <p:sldId id="324" r:id="rId16"/>
    <p:sldId id="264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ygeny Zavialov" initials="EZ" lastIdx="1" clrIdx="0">
    <p:extLst>
      <p:ext uri="{19B8F6BF-5375-455C-9EA6-DF929625EA0E}">
        <p15:presenceInfo xmlns:p15="http://schemas.microsoft.com/office/powerpoint/2012/main" userId="S-1-5-21-1940030499-2157845448-3148068043-249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A881"/>
    <a:srgbClr val="F58020"/>
    <a:srgbClr val="9FC4CF"/>
    <a:srgbClr val="F1F1F1"/>
    <a:srgbClr val="6B52A2"/>
    <a:srgbClr val="3953A4"/>
    <a:srgbClr val="0F8140"/>
    <a:srgbClr val="1E497D"/>
    <a:srgbClr val="4BA6C1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32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1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6D69E-4903-4E56-9A02-7589C40F1CB4}" type="datetimeFigureOut">
              <a:rPr lang="ru-RU" smtClean="0"/>
              <a:t>20.05.2016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7085C-9A0A-4B0A-A07E-AE2BA6573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820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9BDBE-4875-4168-9F83-C285ECB28F2D}" type="datetimeFigureOut">
              <a:rPr lang="ru-RU" smtClean="0"/>
              <a:t>20.05.2016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1DDD-3AC9-405B-99CF-ABB983FC7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59544" y="4056709"/>
            <a:ext cx="7766404" cy="1788486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название своего предмета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6191689" y="6289355"/>
            <a:ext cx="2634258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Как вас зовут?</a:t>
            </a:r>
            <a:endParaRPr lang="ru-RU" dirty="0"/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6745935" y="3445090"/>
            <a:ext cx="2080012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531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Занятие 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738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3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Здесь вы можете указать преимущества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93167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4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А здесь поговорить про недостатки</a:t>
            </a:r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>
            <a:off x="4324117" y="1596571"/>
            <a:ext cx="0" cy="4533463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196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2"/>
          <p:cNvSpPr>
            <a:spLocks noGrp="1"/>
          </p:cNvSpPr>
          <p:nvPr>
            <p:ph sz="quarter" idx="14"/>
          </p:nvPr>
        </p:nvSpPr>
        <p:spPr>
          <a:xfrm>
            <a:off x="625975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8" name="Объект 2"/>
          <p:cNvSpPr>
            <a:spLocks noGrp="1"/>
          </p:cNvSpPr>
          <p:nvPr>
            <p:ph sz="quarter" idx="15"/>
          </p:nvPr>
        </p:nvSpPr>
        <p:spPr>
          <a:xfrm>
            <a:off x="4554397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598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2" name="Овал 11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Овал 13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547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Овал 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Группа 6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8" name="Овал 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Овал 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091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0" y="1582444"/>
            <a:ext cx="7527727" cy="3221785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dirty="0" smtClean="0"/>
              <a:t>Не забывайте давать ссылки на полезные материалы, которые помогут студентам в выполнении заданий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Домашнее задание</a:t>
            </a:r>
            <a:r>
              <a:rPr lang="en-US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 </a:t>
            </a: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№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4131177" y="427624"/>
            <a:ext cx="1406022" cy="4766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4000" b="1" baseline="0">
                <a:solidFill>
                  <a:schemeClr val="accent1"/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11460" y="5001268"/>
            <a:ext cx="191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Срок сдачи</a:t>
            </a:r>
            <a:endParaRPr lang="ru-RU" sz="1400" dirty="0">
              <a:latin typeface="+mn-lt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5449050"/>
            <a:ext cx="3397791" cy="51935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Font typeface="Wingdings" panose="05000000000000000000" pitchFamily="2" charset="2"/>
              <a:buNone/>
              <a:defRPr sz="2200" b="0" i="1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дату</a:t>
            </a:r>
          </a:p>
        </p:txBody>
      </p:sp>
      <p:sp>
        <p:nvSpPr>
          <p:cNvPr id="14" name="Овал 1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7" name="Овал 1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10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 userDrawn="1"/>
        </p:nvSpPr>
        <p:spPr>
          <a:xfrm>
            <a:off x="0" y="4895850"/>
            <a:ext cx="9144000" cy="1962150"/>
          </a:xfrm>
          <a:prstGeom prst="rect">
            <a:avLst/>
          </a:prstGeom>
          <a:solidFill>
            <a:srgbClr val="F1F1F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1639484" y="5122769"/>
            <a:ext cx="5865033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Напишите ваше имя</a:t>
            </a:r>
            <a:endParaRPr lang="ru-RU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843313" y="2709966"/>
            <a:ext cx="7026176" cy="1885458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377">
              <a:lnSpc>
                <a:spcPct val="90000"/>
              </a:lnSpc>
              <a:spcBef>
                <a:spcPct val="0"/>
              </a:spcBef>
              <a:buNone/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  <a:ea typeface="+mj-ea"/>
                <a:cs typeface="+mj-cs"/>
              </a:defRPr>
            </a:lvl1pPr>
          </a:lstStyle>
          <a:p>
            <a:pPr lvl="0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1639484" y="5740358"/>
            <a:ext cx="5865033" cy="9920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Укажите свои контакты</a:t>
            </a:r>
            <a:endParaRPr lang="ru-RU" dirty="0"/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4856094"/>
            <a:ext cx="9144000" cy="71439"/>
          </a:xfrm>
          <a:prstGeom prst="rect">
            <a:avLst/>
          </a:prstGeom>
          <a:solidFill>
            <a:srgbClr val="9FC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265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Пояснения к шаблону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25972" y="1593014"/>
            <a:ext cx="3350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В вашем распоряжении </a:t>
            </a:r>
          </a:p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есть следующие слайды: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772" y="2297117"/>
            <a:ext cx="43216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ru-RU" sz="1700" b="0" dirty="0" smtClean="0"/>
              <a:t>Титульный слайд</a:t>
            </a:r>
          </a:p>
          <a:p>
            <a:pPr marL="342891" marR="0" indent="-34289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700" b="0" dirty="0" smtClean="0"/>
              <a:t>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Содержание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Терминология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Цитата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подзаголовок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текст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Плюсы и минусы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Два вертикальных объекта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Только заголовок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Пустой слайд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Домашнее задание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Контакты</a:t>
            </a:r>
          </a:p>
          <a:p>
            <a:pPr marL="342891" indent="-342891">
              <a:buAutoNum type="arabicPeriod"/>
            </a:pPr>
            <a:endParaRPr lang="ru-RU" sz="1700" b="0" dirty="0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>
            <a:off x="4585374" y="1596571"/>
            <a:ext cx="0" cy="4796078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867097" y="1593014"/>
            <a:ext cx="3510141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kumimoji="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ru-RU" sz="1600" dirty="0" smtClean="0"/>
              <a:t>Для акцентов в коде и тексте </a:t>
            </a:r>
            <a:br>
              <a:rPr lang="ru-RU" sz="1600" dirty="0" smtClean="0"/>
            </a:br>
            <a:r>
              <a:rPr lang="ru-RU" sz="1600" dirty="0" smtClean="0"/>
              <a:t>на слайдах в настройках цвета </a:t>
            </a:r>
            <a:br>
              <a:rPr lang="ru-RU" sz="1600" dirty="0" smtClean="0"/>
            </a:br>
            <a:r>
              <a:rPr lang="ru-RU" sz="1600" dirty="0" smtClean="0"/>
              <a:t>у вас есть готовая палитра:</a:t>
            </a:r>
            <a:endParaRPr lang="ru-RU" sz="16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867097" y="3300262"/>
            <a:ext cx="37031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Используйте готовый набор </a:t>
            </a:r>
            <a:r>
              <a:rPr kumimoji="0" lang="ru-RU" sz="1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иконок</a:t>
            </a:r>
            <a:r>
              <a:rPr lang="ru-RU" sz="1600" b="1" dirty="0" smtClean="0"/>
              <a:t> и элементов для создания ориентиров на слайде:</a:t>
            </a:r>
            <a:endParaRPr lang="ru-RU" sz="1600" b="1" dirty="0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4978398" y="2598057"/>
            <a:ext cx="3377415" cy="420914"/>
            <a:chOff x="4978399" y="2598057"/>
            <a:chExt cx="2562184" cy="319315"/>
          </a:xfrm>
        </p:grpSpPr>
        <p:sp>
          <p:nvSpPr>
            <p:cNvPr id="6" name="Прямоугольник 5"/>
            <p:cNvSpPr/>
            <p:nvPr userDrawn="1"/>
          </p:nvSpPr>
          <p:spPr>
            <a:xfrm>
              <a:off x="4978399" y="2598057"/>
              <a:ext cx="319315" cy="3193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 userDrawn="1"/>
          </p:nvSpPr>
          <p:spPr>
            <a:xfrm>
              <a:off x="5427201" y="2598057"/>
              <a:ext cx="319315" cy="3193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 userDrawn="1"/>
          </p:nvSpPr>
          <p:spPr>
            <a:xfrm>
              <a:off x="5876003" y="2598057"/>
              <a:ext cx="319315" cy="3193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 userDrawn="1"/>
          </p:nvSpPr>
          <p:spPr>
            <a:xfrm>
              <a:off x="6324805" y="2598057"/>
              <a:ext cx="319315" cy="3193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 userDrawn="1"/>
          </p:nvSpPr>
          <p:spPr>
            <a:xfrm>
              <a:off x="6772466" y="2598057"/>
              <a:ext cx="319315" cy="3193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 userDrawn="1"/>
          </p:nvSpPr>
          <p:spPr>
            <a:xfrm>
              <a:off x="7221268" y="2598057"/>
              <a:ext cx="319315" cy="3193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4" name="Овал 2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27" name="Овал 2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Овал 28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1" name="Рисунок 3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97448" y="4400921"/>
            <a:ext cx="3535579" cy="17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92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Овал 14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660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здесь тему вашего занятия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11461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+mj-lt"/>
              <a:buAutoNum type="arabicPeriod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Содержание презентации помогает в дальнейшей навигации по материалу. Просто укажите основные темы, которые вы хотели бы разобрать со студентами.</a:t>
            </a:r>
          </a:p>
          <a:p>
            <a:pPr lvl="0"/>
            <a:endParaRPr lang="ru-RU" dirty="0" smtClean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984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2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основные понятия, которые могут быть незнакомы студентам или которые они должны запомнить по результатам занятия</a:t>
            </a:r>
          </a:p>
          <a:p>
            <a:pPr lvl="0"/>
            <a:endParaRPr lang="ru-RU" dirty="0" smtClean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17347" y="465988"/>
            <a:ext cx="4112023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Терминология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Овал 16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744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22957" y="310015"/>
            <a:ext cx="171076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b="0" dirty="0" smtClean="0">
                <a:solidFill>
                  <a:schemeClr val="accent1"/>
                </a:solidFill>
              </a:rPr>
              <a:t>“</a:t>
            </a:r>
            <a:endParaRPr lang="ru-RU" sz="34400" b="0" dirty="0">
              <a:solidFill>
                <a:schemeClr val="accent1"/>
              </a:solidFill>
            </a:endParaRP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1545560" y="2282612"/>
            <a:ext cx="7024688" cy="194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Здесь вы можете написать цитату, утверждение или высказывание для </a:t>
            </a:r>
            <a:r>
              <a:rPr lang="ru-RU" dirty="0" err="1" smtClean="0"/>
              <a:t>вдохновления</a:t>
            </a:r>
            <a:r>
              <a:rPr lang="ru-RU" dirty="0" smtClean="0"/>
              <a:t> своих студентов на подвиги</a:t>
            </a:r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3331196" y="4647767"/>
            <a:ext cx="4978854" cy="62158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i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Автор цитаты</a:t>
            </a:r>
          </a:p>
        </p:txBody>
      </p: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1" name="Овал 10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Овал 12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489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4"/>
          <p:cNvSpPr>
            <a:spLocks noGrp="1"/>
          </p:cNvSpPr>
          <p:nvPr>
            <p:ph type="body" sz="quarter" idx="12"/>
          </p:nvPr>
        </p:nvSpPr>
        <p:spPr>
          <a:xfrm>
            <a:off x="611460" y="2543455"/>
            <a:ext cx="7527727" cy="361060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1582017"/>
            <a:ext cx="7527727" cy="78689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12" name="Овал 11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5" name="Овал 14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Овал 17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060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в центре блока и вставьте нужную картинку. Старайтесь использовать горизонтальные фото, чтобы задействовать большую площадь слайда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6" name="Овал 15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498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4"/>
          <p:cNvSpPr>
            <a:spLocks noGrp="1"/>
          </p:cNvSpPr>
          <p:nvPr>
            <p:ph type="pic" sz="quarter" idx="12" hasCustomPrompt="1"/>
          </p:nvPr>
        </p:nvSpPr>
        <p:spPr>
          <a:xfrm>
            <a:off x="4862077" y="1790707"/>
            <a:ext cx="3447973" cy="4362451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и вставьте нужную</a:t>
            </a:r>
            <a:r>
              <a:rPr lang="en-US" dirty="0" smtClean="0"/>
              <a:t> </a:t>
            </a:r>
            <a:r>
              <a:rPr lang="ru-RU" dirty="0" smtClean="0"/>
              <a:t>картинку 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/>
          </p:nvPr>
        </p:nvSpPr>
        <p:spPr>
          <a:xfrm>
            <a:off x="647699" y="1808263"/>
            <a:ext cx="4047957" cy="434488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9" name="Овал 18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Прямая соединительная линия 19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Овал 20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300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647699" y="2267101"/>
            <a:ext cx="7662351" cy="3955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059543" y="258971"/>
            <a:ext cx="6747329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Для чего нужен код</a:t>
            </a:r>
            <a:r>
              <a:rPr lang="en-US" dirty="0" smtClean="0"/>
              <a:t>/</a:t>
            </a:r>
            <a:r>
              <a:rPr lang="ru-RU" dirty="0" smtClean="0"/>
              <a:t>формула?</a:t>
            </a:r>
            <a:br>
              <a:rPr lang="ru-RU" dirty="0" smtClean="0"/>
            </a:br>
            <a:r>
              <a:rPr lang="ru-RU" dirty="0" smtClean="0"/>
              <a:t>Укажите назначение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47699" y="1474442"/>
            <a:ext cx="7662351" cy="61141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17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400" b="0" baseline="0">
                <a:latin typeface="PT Mono" panose="02060509020205020204" pitchFamily="49" charset="-52"/>
                <a:ea typeface="PT Mono" panose="02060509020205020204" pitchFamily="49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Строки под код</a:t>
            </a:r>
          </a:p>
          <a:p>
            <a:pPr lvl="0"/>
            <a:r>
              <a:rPr lang="ru-RU" dirty="0" smtClean="0"/>
              <a:t>Мы подготовили основные цвета для выделения в коде – </a:t>
            </a:r>
            <a:br>
              <a:rPr lang="ru-RU" dirty="0" smtClean="0"/>
            </a:br>
            <a:r>
              <a:rPr lang="ru-RU" dirty="0" smtClean="0"/>
              <a:t>просто зайдите в настройки выбора цвета текста</a:t>
            </a:r>
          </a:p>
          <a:p>
            <a:pPr lvl="0"/>
            <a:endParaRPr lang="ru-RU" dirty="0" smtClean="0"/>
          </a:p>
        </p:txBody>
      </p:sp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332852" y="414128"/>
            <a:ext cx="610643" cy="558672"/>
          </a:xfrm>
          <a:prstGeom prst="rect">
            <a:avLst/>
          </a:prstGeom>
        </p:spPr>
      </p:pic>
      <p:sp>
        <p:nvSpPr>
          <p:cNvPr id="13" name="Овал 12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2609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0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83" r:id="rId3"/>
    <p:sldLayoutId id="2147483684" r:id="rId4"/>
    <p:sldLayoutId id="2147483685" r:id="rId5"/>
    <p:sldLayoutId id="2147483687" r:id="rId6"/>
    <p:sldLayoutId id="2147483666" r:id="rId7"/>
    <p:sldLayoutId id="2147483688" r:id="rId8"/>
    <p:sldLayoutId id="2147483689" r:id="rId9"/>
    <p:sldLayoutId id="2147483690" r:id="rId10"/>
    <p:sldLayoutId id="2147483691" r:id="rId11"/>
    <p:sldLayoutId id="2147483682" r:id="rId12"/>
    <p:sldLayoutId id="2147483681" r:id="rId13"/>
    <p:sldLayoutId id="2147483692" r:id="rId14"/>
    <p:sldLayoutId id="2147483686" r:id="rId15"/>
    <p:sldLayoutId id="2147483693" r:id="rId1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lombok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ibernate.org/orm/" TargetMode="External"/><Relationship Id="rId2" Type="http://schemas.openxmlformats.org/officeDocument/2006/relationships/hyperlink" Target="http://spring-projects.ru/projects/spring-framewor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park.apache.org/" TargetMode="External"/><Relationship Id="rId5" Type="http://schemas.openxmlformats.org/officeDocument/2006/relationships/hyperlink" Target="http://hadoop.apache.org/" TargetMode="External"/><Relationship Id="rId4" Type="http://schemas.openxmlformats.org/officeDocument/2006/relationships/hyperlink" Target="http://www.postgresql.or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Введение в анализ данных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Сергей Рыбалкин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2034862" y="3445090"/>
            <a:ext cx="6791085" cy="47662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Java</a:t>
            </a:r>
            <a:r>
              <a:rPr lang="ru-RU" dirty="0" smtClean="0">
                <a:latin typeface="Gisha" panose="020B0502040204020203" pitchFamily="34" charset="-79"/>
                <a:cs typeface="Gisha" panose="020B0502040204020203" pitchFamily="34" charset="-79"/>
              </a:rPr>
              <a:t>: основы языка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 2</a:t>
            </a:r>
            <a:endParaRPr lang="ru-RU" dirty="0"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78312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коллекциями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Рассмотрим</a:t>
            </a:r>
          </a:p>
          <a:p>
            <a:r>
              <a:rPr lang="en-US" dirty="0" err="1" smtClean="0"/>
              <a:t>ru.mail.sphere.collection.CollectionSamples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912612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sz="1800" dirty="0">
                <a:latin typeface="+mj-lt"/>
              </a:rPr>
              <a:t>Позволяют реализовать обобщенные алгоритмы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 smtClean="0">
                <a:latin typeface="+mj-lt"/>
              </a:rPr>
              <a:t>Обеспечивают безопасные приведения типов.</a:t>
            </a:r>
            <a:endParaRPr lang="ru-RU" sz="18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latin typeface="+mj-lt"/>
              </a:rPr>
              <a:t>Убирают из кода явные приведения </a:t>
            </a:r>
            <a:r>
              <a:rPr lang="ru-RU" sz="1800" dirty="0" smtClean="0">
                <a:latin typeface="+mj-lt"/>
              </a:rPr>
              <a:t>типов</a:t>
            </a:r>
            <a:endParaRPr lang="en-US" sz="18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800" dirty="0" smtClean="0">
                <a:latin typeface="+mj-lt"/>
              </a:rPr>
              <a:t>Обрабатываются в </a:t>
            </a:r>
            <a:r>
              <a:rPr lang="en-US" sz="1800" dirty="0" smtClean="0">
                <a:latin typeface="+mj-lt"/>
              </a:rPr>
              <a:t>compile time. </a:t>
            </a:r>
            <a:r>
              <a:rPr lang="ru-RU" sz="1800" dirty="0" smtClean="0">
                <a:latin typeface="+mj-lt"/>
              </a:rPr>
              <a:t>В </a:t>
            </a:r>
            <a:r>
              <a:rPr lang="en-US" sz="1800" dirty="0" smtClean="0">
                <a:latin typeface="+mj-lt"/>
              </a:rPr>
              <a:t>runtime </a:t>
            </a:r>
            <a:r>
              <a:rPr lang="ru-RU" sz="1800" dirty="0" smtClean="0">
                <a:latin typeface="+mj-lt"/>
              </a:rPr>
              <a:t>отсутствуют*</a:t>
            </a:r>
            <a:endParaRPr lang="ru-RU" sz="1800" dirty="0">
              <a:latin typeface="+mj-lt"/>
            </a:endParaRPr>
          </a:p>
          <a:p>
            <a:r>
              <a:rPr lang="ru-RU" dirty="0" smtClean="0"/>
              <a:t> 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00247" y="3200623"/>
            <a:ext cx="5898523" cy="3100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// generic class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class </a:t>
            </a:r>
            <a:r>
              <a:rPr lang="ru-RU" dirty="0" smtClean="0">
                <a:solidFill>
                  <a:schemeClr val="tx1"/>
                </a:solidFill>
              </a:rPr>
              <a:t>С</a:t>
            </a:r>
            <a:r>
              <a:rPr lang="en-US" dirty="0" err="1" smtClean="0">
                <a:solidFill>
                  <a:schemeClr val="tx1"/>
                </a:solidFill>
              </a:rPr>
              <a:t>lazz</a:t>
            </a:r>
            <a:r>
              <a:rPr lang="en-US" dirty="0" smtClean="0">
                <a:solidFill>
                  <a:schemeClr val="tx1"/>
                </a:solidFill>
              </a:rPr>
              <a:t>&lt;T</a:t>
            </a:r>
            <a:r>
              <a:rPr lang="en-US" dirty="0">
                <a:solidFill>
                  <a:schemeClr val="tx1"/>
                </a:solidFill>
              </a:rPr>
              <a:t>&gt; {</a:t>
            </a:r>
          </a:p>
          <a:p>
            <a:r>
              <a:rPr lang="en-US" dirty="0">
                <a:solidFill>
                  <a:schemeClr val="tx1"/>
                </a:solidFill>
              </a:rPr>
              <a:t>    public void </a:t>
            </a:r>
            <a:r>
              <a:rPr lang="en-US" dirty="0" smtClean="0">
                <a:solidFill>
                  <a:schemeClr val="tx1"/>
                </a:solidFill>
              </a:rPr>
              <a:t>foo(T </a:t>
            </a:r>
            <a:r>
              <a:rPr lang="en-US" dirty="0">
                <a:solidFill>
                  <a:schemeClr val="tx1"/>
                </a:solidFill>
              </a:rPr>
              <a:t>t) { 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// generic method</a:t>
            </a:r>
          </a:p>
          <a:p>
            <a:r>
              <a:rPr lang="en-US" dirty="0">
                <a:solidFill>
                  <a:schemeClr val="tx1"/>
                </a:solidFill>
              </a:rPr>
              <a:t>&lt;T&gt; void foo(T t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Java </a:t>
            </a:r>
            <a:r>
              <a:rPr lang="en-US" dirty="0">
                <a:solidFill>
                  <a:schemeClr val="tx1"/>
                </a:solidFill>
              </a:rPr>
              <a:t>5+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#Wildcards #</a:t>
            </a:r>
            <a:r>
              <a:rPr lang="en-US" dirty="0" err="1" smtClean="0">
                <a:solidFill>
                  <a:schemeClr val="tx1"/>
                </a:solidFill>
              </a:rPr>
              <a:t>TypeBounds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#</a:t>
            </a:r>
            <a:r>
              <a:rPr lang="en-US" dirty="0" err="1">
                <a:solidFill>
                  <a:schemeClr val="tx1"/>
                </a:solidFill>
              </a:rPr>
              <a:t>TypeErasure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#</a:t>
            </a:r>
            <a:r>
              <a:rPr lang="en-US" dirty="0" err="1" smtClean="0">
                <a:solidFill>
                  <a:schemeClr val="tx1"/>
                </a:solidFill>
              </a:rPr>
              <a:t>BridgeMethod</a:t>
            </a:r>
            <a:endParaRPr lang="en-US" sz="1600" dirty="0"/>
          </a:p>
          <a:p>
            <a:r>
              <a:rPr lang="en-US" sz="1600" dirty="0" smtClean="0">
                <a:solidFill>
                  <a:schemeClr val="tx1"/>
                </a:solidFill>
              </a:rPr>
              <a:t>#</a:t>
            </a:r>
            <a:r>
              <a:rPr lang="en-US" dirty="0" smtClean="0">
                <a:solidFill>
                  <a:schemeClr val="tx1"/>
                </a:solidFill>
              </a:rPr>
              <a:t>Raw-Type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18153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92147" y="1473958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Ограничения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09433" y="2115403"/>
            <a:ext cx="57583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Есть несколько типов: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&lt;T extends A &amp; B &amp; C&gt;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&lt;? </a:t>
            </a:r>
            <a:r>
              <a:rPr lang="en-US" dirty="0"/>
              <a:t>e</a:t>
            </a:r>
            <a:r>
              <a:rPr lang="en-US" dirty="0" smtClean="0"/>
              <a:t>xtends A&gt; - wildcard</a:t>
            </a:r>
            <a:r>
              <a:rPr lang="ru-RU" dirty="0" smtClean="0"/>
              <a:t> с </a:t>
            </a:r>
            <a:r>
              <a:rPr lang="en-US" dirty="0" smtClean="0"/>
              <a:t>extends </a:t>
            </a:r>
            <a:r>
              <a:rPr lang="ru-RU" dirty="0" smtClean="0"/>
              <a:t>ограничениями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&lt;? </a:t>
            </a:r>
            <a:r>
              <a:rPr lang="en-US" dirty="0"/>
              <a:t>s</a:t>
            </a:r>
            <a:r>
              <a:rPr lang="en-US" dirty="0" smtClean="0"/>
              <a:t>uper A&gt; - </a:t>
            </a:r>
            <a:r>
              <a:rPr lang="en-US" dirty="0"/>
              <a:t>wildcard</a:t>
            </a:r>
            <a:r>
              <a:rPr lang="ru-RU" dirty="0"/>
              <a:t> с </a:t>
            </a:r>
            <a:r>
              <a:rPr lang="en-US" dirty="0" smtClean="0"/>
              <a:t>super </a:t>
            </a:r>
            <a:r>
              <a:rPr lang="ru-RU" dirty="0" smtClean="0"/>
              <a:t>ограничениями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&lt;?&gt; - wildcard </a:t>
            </a:r>
            <a:r>
              <a:rPr lang="ru-RU" dirty="0" smtClean="0"/>
              <a:t>без ограничений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9433" y="4266799"/>
            <a:ext cx="564404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Class&lt;Object&gt; </a:t>
            </a:r>
            <a:r>
              <a:rPr lang="ru-RU" dirty="0" smtClean="0"/>
              <a:t>не является предком </a:t>
            </a:r>
            <a:r>
              <a:rPr lang="en-US" dirty="0" smtClean="0"/>
              <a:t>Class&lt;Integer&gt;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PECS – producer extends consumer super</a:t>
            </a:r>
          </a:p>
          <a:p>
            <a:r>
              <a:rPr lang="en-US" dirty="0" smtClean="0"/>
              <a:t>- Effective Java – J. Bloch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873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+ Generics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Рассмотрим</a:t>
            </a:r>
            <a:endParaRPr lang="en-US" dirty="0" smtClean="0"/>
          </a:p>
          <a:p>
            <a:r>
              <a:rPr lang="en-US" dirty="0" err="1" smtClean="0"/>
              <a:t>ru.mail.sphere.PositiveNumbersCollection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034746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что теперь?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 smtClean="0"/>
              <a:t>Java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JDBC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IO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 smtClean="0"/>
              <a:t>Concurrency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 smtClean="0"/>
              <a:t>Lambdas &amp; Stream API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 smtClean="0"/>
              <a:t>Libs</a:t>
            </a:r>
          </a:p>
          <a:p>
            <a:pPr marL="876287" lvl="1" indent="-342900">
              <a:buFont typeface="Arial" panose="020B0604020202020204" pitchFamily="34" charset="0"/>
              <a:buAutoNum type="arabicPeriod"/>
            </a:pPr>
            <a:r>
              <a:rPr lang="en-US" sz="1600" dirty="0" smtClean="0"/>
              <a:t>Guava</a:t>
            </a:r>
          </a:p>
          <a:p>
            <a:pPr marL="876287" lvl="1" indent="-342900">
              <a:buFont typeface="Arial" panose="020B0604020202020204" pitchFamily="34" charset="0"/>
              <a:buAutoNum type="arabicPeriod"/>
            </a:pPr>
            <a:r>
              <a:rPr lang="en-US" sz="1600" dirty="0" smtClean="0"/>
              <a:t>Apache Commons</a:t>
            </a:r>
          </a:p>
          <a:p>
            <a:pPr marL="876287" lvl="1" indent="-342900">
              <a:buFont typeface="Arial" panose="020B0604020202020204" pitchFamily="34" charset="0"/>
              <a:buAutoNum type="arabicPeriod"/>
            </a:pPr>
            <a:r>
              <a:rPr lang="en-US" sz="1600" dirty="0"/>
              <a:t>Lombok </a:t>
            </a:r>
            <a:r>
              <a:rPr lang="en-US" sz="1600" dirty="0">
                <a:hlinkClick r:id="rId2"/>
              </a:rPr>
              <a:t>https://projectlombok.org/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Thinking </a:t>
            </a:r>
            <a:r>
              <a:rPr lang="en-US" sz="1800" dirty="0"/>
              <a:t>in Java (4th Edition</a:t>
            </a:r>
            <a:r>
              <a:rPr lang="en-US" sz="1800" dirty="0" smtClean="0"/>
              <a:t>) – B. </a:t>
            </a:r>
            <a:r>
              <a:rPr lang="en-US" sz="1800" dirty="0" err="1" smtClean="0"/>
              <a:t>Eckel</a:t>
            </a: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Effective </a:t>
            </a:r>
            <a:r>
              <a:rPr lang="en-US" sz="1800" dirty="0"/>
              <a:t>Java (2nd Edition</a:t>
            </a:r>
            <a:r>
              <a:rPr lang="en-US" sz="1800" dirty="0" smtClean="0"/>
              <a:t>)</a:t>
            </a:r>
            <a:r>
              <a:rPr lang="en-US" sz="1800" dirty="0"/>
              <a:t> </a:t>
            </a:r>
            <a:r>
              <a:rPr lang="en-US" sz="1800" dirty="0" smtClean="0"/>
              <a:t>– J. Bloch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Java Concurrency in </a:t>
            </a:r>
            <a:r>
              <a:rPr lang="en-US" sz="1800" dirty="0" smtClean="0"/>
              <a:t>Practice – B. Goetz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endParaRPr lang="en-US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405804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что теперь?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 smtClean="0"/>
              <a:t>Web &amp; Frameworks &amp; etc</a:t>
            </a:r>
            <a:r>
              <a:rPr lang="en-US" sz="1800" dirty="0"/>
              <a:t>.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Web services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Spring </a:t>
            </a:r>
            <a:r>
              <a:rPr lang="en-US" sz="1800" dirty="0" smtClean="0">
                <a:hlinkClick r:id="rId2"/>
              </a:rPr>
              <a:t>http://spring-projects.ru/projects/spring-framework/ 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ORM </a:t>
            </a:r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hibernate.org/orm/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DB + SQL </a:t>
            </a:r>
            <a:r>
              <a:rPr lang="en-US" sz="1800" dirty="0">
                <a:hlinkClick r:id="rId4"/>
              </a:rPr>
              <a:t>http://www.postgresql.org</a:t>
            </a:r>
            <a:r>
              <a:rPr lang="en-US" sz="1800" dirty="0" smtClean="0">
                <a:hlinkClick r:id="rId4"/>
              </a:rPr>
              <a:t>/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Hadoop </a:t>
            </a:r>
            <a:r>
              <a:rPr lang="en-US" sz="1800" dirty="0" smtClean="0">
                <a:hlinkClick r:id="rId5"/>
              </a:rPr>
              <a:t>http</a:t>
            </a:r>
            <a:r>
              <a:rPr lang="en-US" sz="1800" dirty="0">
                <a:hlinkClick r:id="rId5"/>
              </a:rPr>
              <a:t>://</a:t>
            </a:r>
            <a:r>
              <a:rPr lang="en-US" sz="1800" dirty="0" smtClean="0">
                <a:hlinkClick r:id="rId5"/>
              </a:rPr>
              <a:t>hadoop.apache.org/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Spark </a:t>
            </a:r>
            <a:r>
              <a:rPr lang="en-US" sz="1800" dirty="0">
                <a:hlinkClick r:id="rId6"/>
              </a:rPr>
              <a:t>http://spark.apache.org</a:t>
            </a:r>
            <a:r>
              <a:rPr lang="en-US" sz="1800" dirty="0" smtClean="0">
                <a:hlinkClick r:id="rId6"/>
              </a:rPr>
              <a:t>/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NoSQL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52208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Сергей Рыбалкин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s.rybalkin@corp.mail.ru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669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Java. </a:t>
            </a:r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Web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Databases access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Highload</a:t>
            </a:r>
            <a:r>
              <a:rPr lang="en-US" sz="2000" dirty="0" smtClean="0"/>
              <a:t>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Low latency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Distributed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JVM</a:t>
            </a:r>
          </a:p>
          <a:p>
            <a:r>
              <a:rPr lang="ru-RU" sz="1600" dirty="0" err="1"/>
              <a:t>Java</a:t>
            </a:r>
            <a:r>
              <a:rPr lang="ru-RU" sz="1600" dirty="0"/>
              <a:t> в качестве основного рабочего инструмента </a:t>
            </a:r>
            <a:r>
              <a:rPr lang="ru-RU" sz="1600" dirty="0" err="1"/>
              <a:t>Data</a:t>
            </a:r>
            <a:r>
              <a:rPr lang="ru-RU" sz="1600" dirty="0"/>
              <a:t> </a:t>
            </a:r>
            <a:r>
              <a:rPr lang="ru-RU" sz="1600" dirty="0" err="1"/>
              <a:t>Scientist</a:t>
            </a:r>
            <a:r>
              <a:rPr lang="ru-RU" sz="1600" dirty="0"/>
              <a:t> </a:t>
            </a:r>
            <a:r>
              <a:rPr lang="en-US" sz="1600" dirty="0" smtClean="0"/>
              <a:t>https</a:t>
            </a:r>
            <a:r>
              <a:rPr lang="en-US" sz="1600" dirty="0"/>
              <a:t>://</a:t>
            </a:r>
            <a:r>
              <a:rPr lang="en-US" sz="1600" dirty="0" smtClean="0"/>
              <a:t>www.youtube.com/watch?v=1TYIhIVAqQo</a:t>
            </a:r>
            <a:endParaRPr lang="ru-RU" sz="1600" dirty="0" smtClean="0"/>
          </a:p>
          <a:p>
            <a:r>
              <a:rPr lang="en-US" dirty="0"/>
              <a:t>-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CPU bound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Hardware-access systems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44282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SomeNumbers</a:t>
            </a:r>
            <a:r>
              <a:rPr lang="en-US" dirty="0" smtClean="0"/>
              <a:t> { One, Two, Three }</a:t>
            </a:r>
          </a:p>
          <a:p>
            <a:endParaRPr lang="en-US" dirty="0"/>
          </a:p>
          <a:p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MoreNumbers</a:t>
            </a:r>
            <a:r>
              <a:rPr lang="en-US" dirty="0" smtClean="0"/>
              <a:t> extends </a:t>
            </a:r>
            <a:r>
              <a:rPr lang="en-US" dirty="0" err="1" smtClean="0"/>
              <a:t>SomeNumbers</a:t>
            </a:r>
            <a:r>
              <a:rPr lang="en-US" dirty="0" smtClean="0"/>
              <a:t> { Four, Five }</a:t>
            </a:r>
          </a:p>
          <a:p>
            <a:endParaRPr lang="en-US" dirty="0" smtClean="0"/>
          </a:p>
          <a:p>
            <a:r>
              <a:rPr lang="en-US" dirty="0" smtClean="0"/>
              <a:t>// ??? </a:t>
            </a:r>
            <a:r>
              <a:rPr lang="ru-RU" dirty="0" smtClean="0"/>
              <a:t>ООП ???</a:t>
            </a:r>
            <a:endParaRPr lang="en-US" dirty="0"/>
          </a:p>
          <a:p>
            <a:r>
              <a:rPr lang="en-US" dirty="0" err="1" smtClean="0"/>
              <a:t>SomeNumbers</a:t>
            </a:r>
            <a:r>
              <a:rPr lang="en-US" dirty="0" smtClean="0"/>
              <a:t> five = </a:t>
            </a:r>
            <a:r>
              <a:rPr lang="en-US" dirty="0" err="1" smtClean="0"/>
              <a:t>MoreNumbers.Five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MoreNumbers</a:t>
            </a:r>
            <a:r>
              <a:rPr lang="en-US" dirty="0" smtClean="0"/>
              <a:t> two = </a:t>
            </a:r>
            <a:r>
              <a:rPr lang="en-US" dirty="0" err="1" smtClean="0"/>
              <a:t>SomeNumbers.Two</a:t>
            </a:r>
            <a:r>
              <a:rPr lang="en-US" dirty="0" smtClean="0"/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3887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Инстанцирование</a:t>
            </a:r>
            <a:r>
              <a:rPr lang="ru-RU" dirty="0" smtClean="0"/>
              <a:t> объектов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Рассмотрим</a:t>
            </a:r>
          </a:p>
          <a:p>
            <a:r>
              <a:rPr lang="en-US" dirty="0" err="1" smtClean="0"/>
              <a:t>ru.mail.sphere.instantiation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9705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Исключения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Иерархия исключений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 smtClean="0"/>
              <a:t>Throwable</a:t>
            </a:r>
            <a:r>
              <a:rPr lang="en-US" sz="1600" dirty="0" smtClean="0"/>
              <a:t>( </a:t>
            </a:r>
          </a:p>
          <a:p>
            <a:pPr lvl="1" indent="0">
              <a:buNone/>
            </a:pPr>
            <a:r>
              <a:rPr lang="en-US" sz="1400" dirty="0" smtClean="0"/>
              <a:t>String message,</a:t>
            </a:r>
          </a:p>
          <a:p>
            <a:pPr lvl="1" indent="0">
              <a:buNone/>
            </a:pPr>
            <a:r>
              <a:rPr lang="en-US" sz="1400" dirty="0" err="1" smtClean="0"/>
              <a:t>Throwable</a:t>
            </a:r>
            <a:r>
              <a:rPr lang="en-US" sz="1400" dirty="0" smtClean="0"/>
              <a:t> cause)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 smtClean="0"/>
              <a:t>getStackTrace</a:t>
            </a:r>
            <a:r>
              <a:rPr lang="en-US" sz="1600" dirty="0" smtClean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 smtClean="0"/>
              <a:t>getMessage</a:t>
            </a:r>
            <a:r>
              <a:rPr lang="en-US" sz="1600" dirty="0" smtClean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 smtClean="0"/>
              <a:t>getCause</a:t>
            </a:r>
            <a:r>
              <a:rPr lang="en-US" sz="1600" dirty="0" smtClean="0"/>
              <a:t>()</a:t>
            </a:r>
          </a:p>
          <a:p>
            <a:endParaRPr lang="en-US" sz="1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1026" name="Picture 2" descr="http://cisftp.kirtland.edu/CIS271/Week8/images/hierarchy_of_java_excep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623" y="2021599"/>
            <a:ext cx="5301257" cy="416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952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исключений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Рассмотрим</a:t>
            </a:r>
          </a:p>
          <a:p>
            <a:r>
              <a:rPr lang="en-US" dirty="0" err="1" smtClean="0"/>
              <a:t>ru.mail.sphere.exception.ExceptionHandler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7614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Framework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1028" name="Picture 4" descr="https://lh6.googleusercontent.com/F-qOwpBAz6xEQfomIKwGLpl-H8kG8FIFUyA6viKdkmJ0we0vvJJSdPzXzFmn22TmGKtE02hI4xOZMg9kIluVsRLHD79so7NSyP_K_5x8Sy78NWvelnCdJ4-MtQbCwiF_4YgtQO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46" y="1537854"/>
            <a:ext cx="8205691" cy="408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347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Framework. Bonus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2050" name="Picture 2" descr="https://lh4.googleusercontent.com/io6wTiFSn668hT9Y5dbvMy2wHR6T5z0aE0qUwA4idlgBeNLfQgMBRC6W1HJHyHQTzZI0PqzgCHbYiBO5O5OQapfZ5VygCSWyoWwarithx31i2wHYxyvrFR9FkZ0t4AesogcEeg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47" y="1514711"/>
            <a:ext cx="8115253" cy="413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23157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Framework. Primitive types 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3076" name="Picture 4" descr="https://www.ntu.edu.sg/home/ehchua/programming/java/images/OOP_Wrapper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57" y="1644389"/>
            <a:ext cx="519112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1273" y="4372495"/>
            <a:ext cx="622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Autoboxing</a:t>
            </a:r>
            <a:r>
              <a:rPr lang="en-US" dirty="0" smtClean="0"/>
              <a:t> #Unboxing #</a:t>
            </a:r>
            <a:r>
              <a:rPr lang="en-US" dirty="0" err="1" smtClean="0"/>
              <a:t>PrimitiveTypes</a:t>
            </a:r>
            <a:r>
              <a:rPr lang="en-US" dirty="0" smtClean="0"/>
              <a:t> #</a:t>
            </a:r>
            <a:r>
              <a:rPr lang="en-US" dirty="0" err="1" smtClean="0"/>
              <a:t>WrapperClasses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9045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il.ru group техносфера 1202">
  <a:themeElements>
    <a:clrScheme name="Техносфер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A6C1"/>
      </a:accent1>
      <a:accent2>
        <a:srgbClr val="23A881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Техносфера">
      <a:majorFont>
        <a:latin typeface="HelveticaCyr"/>
        <a:ea typeface=""/>
        <a:cs typeface=""/>
      </a:majorFont>
      <a:minorFont>
        <a:latin typeface="HelveticaCyr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734C743B-C13B-4130-A6B5-F51F1B41A977}" vid="{D0034E24-6CBF-4358-B4A9-98A0B7420AB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mail.ru group техносфера 1202</Template>
  <TotalTime>6935</TotalTime>
  <Words>365</Words>
  <Application>Microsoft Office PowerPoint</Application>
  <PresentationFormat>Экран (4:3)</PresentationFormat>
  <Paragraphs>117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Arial</vt:lpstr>
      <vt:lpstr>Calibri</vt:lpstr>
      <vt:lpstr>Gisha</vt:lpstr>
      <vt:lpstr>HelveticaCyr</vt:lpstr>
      <vt:lpstr>HelveticaNeueCyr</vt:lpstr>
      <vt:lpstr>PF Isotext Pro</vt:lpstr>
      <vt:lpstr>PT Mono</vt:lpstr>
      <vt:lpstr>Wingdings</vt:lpstr>
      <vt:lpstr>mail.ru group техносфера 1202</vt:lpstr>
      <vt:lpstr>Введение в анализ данных</vt:lpstr>
      <vt:lpstr>Java. Зачем?</vt:lpstr>
      <vt:lpstr>Enum</vt:lpstr>
      <vt:lpstr>Инстанцирование объектов</vt:lpstr>
      <vt:lpstr>Исключения</vt:lpstr>
      <vt:lpstr>Применение исключений</vt:lpstr>
      <vt:lpstr>Collection Framework</vt:lpstr>
      <vt:lpstr>Collection Framework. Bonus</vt:lpstr>
      <vt:lpstr>Collection Framework. Primitive types ?</vt:lpstr>
      <vt:lpstr>Работа с коллекциями</vt:lpstr>
      <vt:lpstr>Generics</vt:lpstr>
      <vt:lpstr>Generics</vt:lpstr>
      <vt:lpstr>Collections + Generics</vt:lpstr>
      <vt:lpstr>И что теперь?</vt:lpstr>
      <vt:lpstr>И что теперь?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анализ данных</dc:title>
  <dc:creator>Eygeny Zavialov</dc:creator>
  <cp:lastModifiedBy>Rybalkin Sergey</cp:lastModifiedBy>
  <cp:revision>190</cp:revision>
  <dcterms:created xsi:type="dcterms:W3CDTF">2015-08-04T16:29:47Z</dcterms:created>
  <dcterms:modified xsi:type="dcterms:W3CDTF">2016-05-20T07:59:49Z</dcterms:modified>
</cp:coreProperties>
</file>