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rial Black"/>
      <p:regular r:id="rId34"/>
    </p:embeddedFont>
    <p:embeddedFont>
      <p:font typeface="PT Mono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Mono-regular.fntdata"/><Relationship Id="rId12" Type="http://schemas.openxmlformats.org/officeDocument/2006/relationships/slide" Target="slides/slide7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67160" y="205919"/>
            <a:ext cx="1927079" cy="44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0" y="914400"/>
            <a:ext cx="9144000" cy="359"/>
          </a:xfrm>
          <a:prstGeom prst="straightConnector1">
            <a:avLst/>
          </a:prstGeom>
          <a:noFill/>
          <a:ln cap="flat" cmpd="sng" w="25400">
            <a:solidFill>
              <a:srgbClr val="3F315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oracle.com/javase/tutorial/essential/io/file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javase/tutorial/reflec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hipilev.net/blog/archive/reflection/" TargetMode="External"/><Relationship Id="rId4" Type="http://schemas.openxmlformats.org/officeDocument/2006/relationships/hyperlink" Target="https://docs.oracle.com/javase/tutorial/essential/environment/security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oracle.com/javase/tutorial/essential/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utorials.jenkov.com/java-nio/index.html" TargetMode="External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06520" y="1430279"/>
            <a:ext cx="6230880" cy="161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Java</a:t>
            </a:r>
          </a:p>
        </p:txBody>
      </p:sp>
      <p:sp>
        <p:nvSpPr>
          <p:cNvPr id="110" name="Shape 110"/>
          <p:cNvSpPr/>
          <p:nvPr/>
        </p:nvSpPr>
        <p:spPr>
          <a:xfrm>
            <a:off x="506529" y="4553785"/>
            <a:ext cx="4352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/>
              <a:t>Александр Помосов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FF"/>
                </a:solidFill>
              </a:rPr>
              <a:t>Message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IO. File operations</a:t>
            </a:r>
          </a:p>
        </p:txBody>
      </p:sp>
      <p:sp>
        <p:nvSpPr>
          <p:cNvPr id="214" name="Shape 21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5" name="Shape 215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java.nio.file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contains modern file API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nio.NIOFileAPI.java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https://docs.oracle.com/javase/tutorial/essential/io/file.html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222" name="Shape 222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3" name="Shape 223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Message System</a:t>
            </a:r>
          </a:p>
        </p:txBody>
      </p:sp>
      <p:sp>
        <p:nvSpPr>
          <p:cNvPr id="224" name="Shape 224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Reflection API</a:t>
            </a:r>
          </a:p>
        </p:txBody>
      </p:sp>
      <p:sp>
        <p:nvSpPr>
          <p:cNvPr id="225" name="Shape 225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Serialization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230" name="Shape 230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What is java serialization?</a:t>
            </a:r>
          </a:p>
        </p:txBody>
      </p:sp>
      <p:sp>
        <p:nvSpPr>
          <p:cNvPr id="236" name="Shape 236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7" name="Shape 237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Way to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persist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java object (serialize)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from java program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and to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persisted java object (deserialize)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into java program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Why need java serialization?</a:t>
            </a:r>
          </a:p>
        </p:txBody>
      </p:sp>
      <p:sp>
        <p:nvSpPr>
          <p:cNvPr id="243" name="Shape 243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4" name="Shape 244"/>
          <p:cNvSpPr/>
          <p:nvPr/>
        </p:nvSpPr>
        <p:spPr>
          <a:xfrm>
            <a:off x="3742775" y="1557625"/>
            <a:ext cx="4943400" cy="30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Default Serialization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1" name="Shape 251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What we need for Serialization to work: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implement Serializable (marker interface)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 class version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private static final long serialVersionUID = ...L;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put java object to ObjectOutputStream(OutputStream);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that is we can immediately save it into File or send it via network e.t.c.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Deserialize via ObjectInputStream(InputStream);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PT Mono"/>
                <a:ea typeface="PT Mono"/>
                <a:cs typeface="PT Mono"/>
                <a:sym typeface="PT Mono"/>
              </a:rPr>
              <a:t>@see serialization.SerializationDeserializationTest.java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Serialization is deep</a:t>
            </a:r>
          </a:p>
        </p:txBody>
      </p:sp>
      <p:sp>
        <p:nvSpPr>
          <p:cNvPr id="257" name="Shape 25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8" name="Shape 25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Serialization is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deep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that is, every object, referenced from serialized will be serialized.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 everything in reference hierarchy (if not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transient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 must be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Serializable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Almost all common library classes are serializable (Strings, Numbers, Collection and Maps implementations)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504250" y="2017050"/>
            <a:ext cx="8550000" cy="12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Serialization customization</a:t>
            </a:r>
          </a:p>
        </p:txBody>
      </p:sp>
      <p:sp>
        <p:nvSpPr>
          <p:cNvPr id="265" name="Shape 265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6" name="Shape 266"/>
          <p:cNvSpPr/>
          <p:nvPr/>
        </p:nvSpPr>
        <p:spPr>
          <a:xfrm>
            <a:off x="457200" y="1225800"/>
            <a:ext cx="8922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arenR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transient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ignore this field during serialization and deserialization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2) Implement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Externalizable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instead of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Serializable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PT Mono"/>
                <a:ea typeface="PT Mono"/>
                <a:cs typeface="PT Mono"/>
                <a:sym typeface="PT Mono"/>
              </a:rPr>
              <a:t>public interface Externalizable {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  //custom serialization logic here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  void writeExternal(ObjectOutput out) throws IOException;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//custom serialization logic here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  void readExternal(ObjectInput in) throws IOException, ClassNotFoundException;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3) Use something beyond java serialization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(store to custom json/xml/binary via library)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serialization.SerializationDeserializationTest.java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6724600" y="1080700"/>
            <a:ext cx="2207400" cy="180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Client</a:t>
            </a:r>
          </a:p>
        </p:txBody>
      </p:sp>
      <p:sp>
        <p:nvSpPr>
          <p:cNvPr id="272" name="Shape 272"/>
          <p:cNvSpPr/>
          <p:nvPr/>
        </p:nvSpPr>
        <p:spPr>
          <a:xfrm>
            <a:off x="4157375" y="1075775"/>
            <a:ext cx="2207400" cy="180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Server</a:t>
            </a:r>
          </a:p>
        </p:txBody>
      </p:sp>
      <p:sp>
        <p:nvSpPr>
          <p:cNvPr id="273" name="Shape 27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Practicum</a:t>
            </a:r>
          </a:p>
        </p:txBody>
      </p:sp>
      <p:sp>
        <p:nvSpPr>
          <p:cNvPr id="274" name="Shape 27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5" name="Shape 275"/>
          <p:cNvSpPr/>
          <p:nvPr/>
        </p:nvSpPr>
        <p:spPr>
          <a:xfrm>
            <a:off x="457200" y="12202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latin typeface="PT Mono"/>
                <a:ea typeface="PT Mono"/>
                <a:cs typeface="PT Mono"/>
                <a:sym typeface="PT Mono"/>
              </a:rPr>
              <a:t>@see practicum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000">
              <a:latin typeface="PT Mono"/>
              <a:ea typeface="PT Mono"/>
              <a:cs typeface="PT Mono"/>
              <a:sym typeface="PT Mono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accepts objects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of type Packet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Implement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for this server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and send Packet with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YOUR NAME AND SURNAME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 payload to my server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240175" y="1532675"/>
            <a:ext cx="2041800" cy="3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ServerSocket</a:t>
            </a:r>
          </a:p>
        </p:txBody>
      </p:sp>
      <p:sp>
        <p:nvSpPr>
          <p:cNvPr id="277" name="Shape 277"/>
          <p:cNvSpPr/>
          <p:nvPr/>
        </p:nvSpPr>
        <p:spPr>
          <a:xfrm>
            <a:off x="4511275" y="2435100"/>
            <a:ext cx="1483800" cy="2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Socket</a:t>
            </a:r>
          </a:p>
        </p:txBody>
      </p:sp>
      <p:sp>
        <p:nvSpPr>
          <p:cNvPr id="278" name="Shape 278"/>
          <p:cNvSpPr/>
          <p:nvPr/>
        </p:nvSpPr>
        <p:spPr>
          <a:xfrm>
            <a:off x="7086400" y="2435100"/>
            <a:ext cx="1483800" cy="2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Socket</a:t>
            </a:r>
          </a:p>
        </p:txBody>
      </p:sp>
      <p:cxnSp>
        <p:nvCxnSpPr>
          <p:cNvPr id="279" name="Shape 279"/>
          <p:cNvCxnSpPr>
            <a:stCxn id="276" idx="2"/>
            <a:endCxn id="277" idx="0"/>
          </p:cNvCxnSpPr>
          <p:nvPr/>
        </p:nvCxnSpPr>
        <p:spPr>
          <a:xfrm flipH="1">
            <a:off x="5253275" y="1853375"/>
            <a:ext cx="7800" cy="58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 txBox="1"/>
          <p:nvPr/>
        </p:nvSpPr>
        <p:spPr>
          <a:xfrm>
            <a:off x="5197225" y="1853362"/>
            <a:ext cx="1019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accept()</a:t>
            </a:r>
          </a:p>
        </p:txBody>
      </p:sp>
      <p:cxnSp>
        <p:nvCxnSpPr>
          <p:cNvPr id="281" name="Shape 281"/>
          <p:cNvCxnSpPr>
            <a:stCxn id="277" idx="3"/>
            <a:endCxn id="278" idx="1"/>
          </p:cNvCxnSpPr>
          <p:nvPr/>
        </p:nvCxnSpPr>
        <p:spPr>
          <a:xfrm>
            <a:off x="5995075" y="2571750"/>
            <a:ext cx="1091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stCxn id="278" idx="1"/>
            <a:endCxn id="277" idx="3"/>
          </p:cNvCxnSpPr>
          <p:nvPr/>
        </p:nvCxnSpPr>
        <p:spPr>
          <a:xfrm rot="10800000">
            <a:off x="5995000" y="2571750"/>
            <a:ext cx="1091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3" name="Shape 283"/>
          <p:cNvSpPr txBox="1"/>
          <p:nvPr/>
        </p:nvSpPr>
        <p:spPr>
          <a:xfrm>
            <a:off x="5474200" y="2195250"/>
            <a:ext cx="2133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InputStream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OutputStream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290" name="Shape 290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1" name="Shape 291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Message System</a:t>
            </a:r>
          </a:p>
        </p:txBody>
      </p:sp>
      <p:sp>
        <p:nvSpPr>
          <p:cNvPr id="292" name="Shape 292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Reflection API</a:t>
            </a:r>
          </a:p>
        </p:txBody>
      </p:sp>
      <p:sp>
        <p:nvSpPr>
          <p:cNvPr id="293" name="Shape 293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Serialization</a:t>
            </a:r>
          </a:p>
        </p:txBody>
      </p:sp>
      <p:sp>
        <p:nvSpPr>
          <p:cNvPr id="294" name="Shape 294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298" name="Shape 298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Reflection API</a:t>
            </a:r>
          </a:p>
        </p:txBody>
      </p:sp>
      <p:sp>
        <p:nvSpPr>
          <p:cNvPr id="304" name="Shape 30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Standard library API for accessing Type information at Runtime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instanceof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 Class&lt;T&gt; (and all the class contents)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 ClassLoader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Official tutorial: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https://docs.oracle.com/javase/tutorial/reflect/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</a:p>
        </p:txBody>
      </p:sp>
      <p:sp>
        <p:nvSpPr>
          <p:cNvPr id="117" name="Shape 117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8" name="Shape 118"/>
          <p:cNvSpPr/>
          <p:nvPr/>
        </p:nvSpPr>
        <p:spPr>
          <a:xfrm>
            <a:off x="457200" y="1200240"/>
            <a:ext cx="8228879" cy="298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" lvl="0" marL="36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Отметьтесь на портале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Why need Reflection API?</a:t>
            </a:r>
          </a:p>
        </p:txBody>
      </p:sp>
      <p:sp>
        <p:nvSpPr>
          <p:cNvPr id="311" name="Shape 311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2" name="Shape 312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Annotation processing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(widely used inside frameworks)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 loading at runtime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Introspection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(for example for IDE or code generation toolchain)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@see </a:t>
            </a: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ru.atom.reflection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Reflection Drawbacks</a:t>
            </a:r>
          </a:p>
        </p:txBody>
      </p:sp>
      <p:sp>
        <p:nvSpPr>
          <p:cNvPr id="318" name="Shape 318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9" name="Shape 319"/>
          <p:cNvSpPr/>
          <p:nvPr/>
        </p:nvSpPr>
        <p:spPr>
          <a:xfrm>
            <a:off x="457200" y="11496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2900" lvl="0" marL="457200" rtl="0">
              <a:spcBef>
                <a:spcPts val="0"/>
              </a:spcBef>
              <a:buSzPct val="750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performance overhead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reflection is actually fast, but it breaks some optimizations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https://shipilev.net/blog/archive/reflection/</a:t>
            </a:r>
          </a:p>
          <a:p>
            <a:pPr indent="-342900" lvl="0" marL="457200" rtl="0">
              <a:spcBef>
                <a:spcPts val="0"/>
              </a:spcBef>
              <a:buSzPct val="750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security restrictions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every reflective call goes through SecurityManager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https://docs.oracle.com/javase/tutorial/essential/environment/security.html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exposure of internals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reflection breaks abstraction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One must use reflection Wisely!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(actually as part of specific design patterns)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Configuration via reflection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6" name="Shape 326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@see reflection.configuration_via_reflection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333" name="Shape 333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4" name="Shape 334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Message System</a:t>
            </a:r>
          </a:p>
        </p:txBody>
      </p:sp>
      <p:sp>
        <p:nvSpPr>
          <p:cNvPr id="335" name="Shape 335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Reflection API</a:t>
            </a:r>
          </a:p>
        </p:txBody>
      </p:sp>
      <p:sp>
        <p:nvSpPr>
          <p:cNvPr id="336" name="Shape 336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Serialization</a:t>
            </a:r>
          </a:p>
        </p:txBody>
      </p:sp>
      <p:sp>
        <p:nvSpPr>
          <p:cNvPr id="337" name="Shape 337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341" name="Shape 341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Shape 346"/>
          <p:cNvCxnSpPr>
            <a:stCxn id="347" idx="2"/>
            <a:endCxn id="348" idx="1"/>
          </p:cNvCxnSpPr>
          <p:nvPr/>
        </p:nvCxnSpPr>
        <p:spPr>
          <a:xfrm>
            <a:off x="3004225" y="2483900"/>
            <a:ext cx="2694300" cy="1578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9" name="Shape 349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How do services interact?</a:t>
            </a:r>
          </a:p>
        </p:txBody>
      </p:sp>
      <p:sp>
        <p:nvSpPr>
          <p:cNvPr id="350" name="Shape 350"/>
          <p:cNvSpPr/>
          <p:nvPr/>
        </p:nvSpPr>
        <p:spPr>
          <a:xfrm>
            <a:off x="6497030" y="466626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7" name="Shape 347"/>
          <p:cNvSpPr/>
          <p:nvPr/>
        </p:nvSpPr>
        <p:spPr>
          <a:xfrm>
            <a:off x="1323625" y="1875500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AccountServer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Registers and authenticates users </a:t>
            </a:r>
          </a:p>
        </p:txBody>
      </p:sp>
      <p:sp>
        <p:nvSpPr>
          <p:cNvPr id="351" name="Shape 351"/>
          <p:cNvSpPr/>
          <p:nvPr/>
        </p:nvSpPr>
        <p:spPr>
          <a:xfrm>
            <a:off x="1323625" y="4102800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MasterServer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Orchestrator for other services</a:t>
            </a:r>
          </a:p>
        </p:txBody>
      </p:sp>
      <p:sp>
        <p:nvSpPr>
          <p:cNvPr id="352" name="Shape 352"/>
          <p:cNvSpPr/>
          <p:nvPr/>
        </p:nvSpPr>
        <p:spPr>
          <a:xfrm>
            <a:off x="1323625" y="2618650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ClientConnectionServer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Handles packets received from client</a:t>
            </a:r>
          </a:p>
        </p:txBody>
      </p:sp>
      <p:sp>
        <p:nvSpPr>
          <p:cNvPr id="353" name="Shape 353"/>
          <p:cNvSpPr/>
          <p:nvPr/>
        </p:nvSpPr>
        <p:spPr>
          <a:xfrm>
            <a:off x="7333425" y="1819600"/>
            <a:ext cx="1296600" cy="13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Client</a:t>
            </a:r>
          </a:p>
        </p:txBody>
      </p:sp>
      <p:cxnSp>
        <p:nvCxnSpPr>
          <p:cNvPr id="354" name="Shape 354"/>
          <p:cNvCxnSpPr>
            <a:endCxn id="355" idx="3"/>
          </p:cNvCxnSpPr>
          <p:nvPr/>
        </p:nvCxnSpPr>
        <p:spPr>
          <a:xfrm rot="10800000">
            <a:off x="5538225" y="2123800"/>
            <a:ext cx="17952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>
            <a:endCxn id="357" idx="3"/>
          </p:cNvCxnSpPr>
          <p:nvPr/>
        </p:nvCxnSpPr>
        <p:spPr>
          <a:xfrm rot="10800000">
            <a:off x="5538225" y="2857575"/>
            <a:ext cx="1795200" cy="300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5" name="Shape 355"/>
          <p:cNvSpPr/>
          <p:nvPr/>
        </p:nvSpPr>
        <p:spPr>
          <a:xfrm>
            <a:off x="4694325" y="1941550"/>
            <a:ext cx="843900" cy="36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8080</a:t>
            </a:r>
          </a:p>
        </p:txBody>
      </p:sp>
      <p:sp>
        <p:nvSpPr>
          <p:cNvPr id="357" name="Shape 357"/>
          <p:cNvSpPr/>
          <p:nvPr/>
        </p:nvSpPr>
        <p:spPr>
          <a:xfrm>
            <a:off x="4694325" y="2675325"/>
            <a:ext cx="843900" cy="36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7000</a:t>
            </a:r>
          </a:p>
        </p:txBody>
      </p:sp>
      <p:cxnSp>
        <p:nvCxnSpPr>
          <p:cNvPr id="358" name="Shape 358"/>
          <p:cNvCxnSpPr>
            <a:stCxn id="355" idx="3"/>
          </p:cNvCxnSpPr>
          <p:nvPr/>
        </p:nvCxnSpPr>
        <p:spPr>
          <a:xfrm>
            <a:off x="5538225" y="2123800"/>
            <a:ext cx="1795200" cy="1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9" name="Shape 359"/>
          <p:cNvCxnSpPr/>
          <p:nvPr/>
        </p:nvCxnSpPr>
        <p:spPr>
          <a:xfrm>
            <a:off x="5538225" y="2850525"/>
            <a:ext cx="1795200" cy="1710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0" name="Shape 360"/>
          <p:cNvSpPr/>
          <p:nvPr/>
        </p:nvSpPr>
        <p:spPr>
          <a:xfrm>
            <a:off x="487825" y="4102800"/>
            <a:ext cx="843900" cy="608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Entry point</a:t>
            </a:r>
          </a:p>
        </p:txBody>
      </p:sp>
      <p:sp>
        <p:nvSpPr>
          <p:cNvPr id="361" name="Shape 361"/>
          <p:cNvSpPr/>
          <p:nvPr/>
        </p:nvSpPr>
        <p:spPr>
          <a:xfrm>
            <a:off x="1323625" y="3361787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Mechanics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Where all the game happen</a:t>
            </a:r>
          </a:p>
        </p:txBody>
      </p:sp>
      <p:sp>
        <p:nvSpPr>
          <p:cNvPr id="362" name="Shape 362"/>
          <p:cNvSpPr txBox="1"/>
          <p:nvPr/>
        </p:nvSpPr>
        <p:spPr>
          <a:xfrm rot="-5400000">
            <a:off x="-717875" y="2030730"/>
            <a:ext cx="2630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Threads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131850" y="1763450"/>
            <a:ext cx="843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HTTP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877075" y="2405812"/>
            <a:ext cx="1117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E69138"/>
                </a:solidFill>
              </a:rPr>
              <a:t>WebSocket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907650" y="2162750"/>
            <a:ext cx="13500" cy="19362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6" name="Shape 366"/>
          <p:cNvCxnSpPr>
            <a:endCxn id="347" idx="1"/>
          </p:cNvCxnSpPr>
          <p:nvPr/>
        </p:nvCxnSpPr>
        <p:spPr>
          <a:xfrm flipH="1" rot="10800000">
            <a:off x="876025" y="2179700"/>
            <a:ext cx="447600" cy="6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7" name="Shape 367"/>
          <p:cNvCxnSpPr/>
          <p:nvPr/>
        </p:nvCxnSpPr>
        <p:spPr>
          <a:xfrm flipH="1" rot="10800000">
            <a:off x="876125" y="2178375"/>
            <a:ext cx="447600" cy="6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8" name="Shape 368"/>
          <p:cNvCxnSpPr/>
          <p:nvPr/>
        </p:nvCxnSpPr>
        <p:spPr>
          <a:xfrm>
            <a:off x="932225" y="3661325"/>
            <a:ext cx="391500" cy="18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600" y="3414600"/>
            <a:ext cx="1296600" cy="12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5961400" y="3295300"/>
            <a:ext cx="10338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DB</a:t>
            </a:r>
          </a:p>
        </p:txBody>
      </p:sp>
      <p:cxnSp>
        <p:nvCxnSpPr>
          <p:cNvPr id="370" name="Shape 370"/>
          <p:cNvCxnSpPr/>
          <p:nvPr/>
        </p:nvCxnSpPr>
        <p:spPr>
          <a:xfrm flipH="1" rot="10800000">
            <a:off x="876125" y="2919850"/>
            <a:ext cx="447600" cy="6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Communication problem</a:t>
            </a:r>
          </a:p>
        </p:txBody>
      </p:sp>
      <p:sp>
        <p:nvSpPr>
          <p:cNvPr id="376" name="Shape 376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7" name="Shape 377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/>
              <a:t>We want services to do it’s job. No service must do the work for other service.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-US" sz="2400"/>
              <a:t>Example</a:t>
            </a:r>
            <a:r>
              <a:rPr lang="en-US" sz="2400"/>
              <a:t>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/>
              <a:t>all mechanics actions must be executed in Mechanics Thread (Service), even if they are triggered from ClientConnectionService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indent="387350" lvl="0" marL="274320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(Why?)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Message System idea</a:t>
            </a:r>
          </a:p>
        </p:txBody>
      </p:sp>
      <p:sp>
        <p:nvSpPr>
          <p:cNvPr id="383" name="Shape 383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4" name="Shape 38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Threads (Services) send messages to each other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Messages contain code to be executed in other service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Messages are stored within thread-safe queue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loop service executes messages from his queue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869675" y="3238500"/>
            <a:ext cx="1479300" cy="1339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Service 1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800"/>
              <a:t>(Thread 1)</a:t>
            </a:r>
          </a:p>
        </p:txBody>
      </p:sp>
      <p:sp>
        <p:nvSpPr>
          <p:cNvPr id="386" name="Shape 386"/>
          <p:cNvSpPr/>
          <p:nvPr/>
        </p:nvSpPr>
        <p:spPr>
          <a:xfrm>
            <a:off x="6373775" y="3238600"/>
            <a:ext cx="1479300" cy="1339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ctr">
              <a:spcBef>
                <a:spcPts val="0"/>
              </a:spcBef>
              <a:buNone/>
            </a:pPr>
            <a:r>
              <a:rPr lang="en-US" sz="1800"/>
              <a:t>Service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(Thread 2)</a:t>
            </a:r>
          </a:p>
        </p:txBody>
      </p:sp>
      <p:sp>
        <p:nvSpPr>
          <p:cNvPr id="387" name="Shape 387"/>
          <p:cNvSpPr/>
          <p:nvPr/>
        </p:nvSpPr>
        <p:spPr>
          <a:xfrm>
            <a:off x="2997125" y="3410800"/>
            <a:ext cx="2649000" cy="9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Queue</a:t>
            </a:r>
          </a:p>
        </p:txBody>
      </p:sp>
      <p:sp>
        <p:nvSpPr>
          <p:cNvPr id="388" name="Shape 388"/>
          <p:cNvSpPr/>
          <p:nvPr/>
        </p:nvSpPr>
        <p:spPr>
          <a:xfrm>
            <a:off x="3083012" y="3815650"/>
            <a:ext cx="616200" cy="543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/>
              <a:t>msg1</a:t>
            </a:r>
          </a:p>
        </p:txBody>
      </p:sp>
      <p:sp>
        <p:nvSpPr>
          <p:cNvPr id="389" name="Shape 389"/>
          <p:cNvSpPr/>
          <p:nvPr/>
        </p:nvSpPr>
        <p:spPr>
          <a:xfrm>
            <a:off x="3784937" y="3791800"/>
            <a:ext cx="616200" cy="543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/>
              <a:t>msg2</a:t>
            </a:r>
          </a:p>
        </p:txBody>
      </p:sp>
      <p:sp>
        <p:nvSpPr>
          <p:cNvPr id="390" name="Shape 390"/>
          <p:cNvSpPr/>
          <p:nvPr/>
        </p:nvSpPr>
        <p:spPr>
          <a:xfrm>
            <a:off x="4478650" y="3791800"/>
            <a:ext cx="616200" cy="543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/>
              <a:t>msg3</a:t>
            </a:r>
          </a:p>
        </p:txBody>
      </p:sp>
      <p:cxnSp>
        <p:nvCxnSpPr>
          <p:cNvPr id="391" name="Shape 391"/>
          <p:cNvCxnSpPr>
            <a:stCxn id="387" idx="3"/>
            <a:endCxn id="386" idx="1"/>
          </p:cNvCxnSpPr>
          <p:nvPr/>
        </p:nvCxnSpPr>
        <p:spPr>
          <a:xfrm>
            <a:off x="5646125" y="3901300"/>
            <a:ext cx="727800" cy="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2" name="Shape 392"/>
          <p:cNvCxnSpPr>
            <a:stCxn id="385" idx="3"/>
            <a:endCxn id="387" idx="1"/>
          </p:cNvCxnSpPr>
          <p:nvPr/>
        </p:nvCxnSpPr>
        <p:spPr>
          <a:xfrm flipH="1" rot="10800000">
            <a:off x="2348975" y="3901350"/>
            <a:ext cx="6483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3" name="Shape 393"/>
          <p:cNvSpPr txBox="1"/>
          <p:nvPr/>
        </p:nvSpPr>
        <p:spPr>
          <a:xfrm>
            <a:off x="2348975" y="3410800"/>
            <a:ext cx="1423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push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646125" y="3410800"/>
            <a:ext cx="1423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pull</a:t>
            </a:r>
          </a:p>
        </p:txBody>
      </p:sp>
      <p:sp>
        <p:nvSpPr>
          <p:cNvPr id="395" name="Shape 395"/>
          <p:cNvSpPr/>
          <p:nvPr/>
        </p:nvSpPr>
        <p:spPr>
          <a:xfrm>
            <a:off x="6465900" y="3357400"/>
            <a:ext cx="616200" cy="543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/>
              <a:t>msg4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6373775" y="3238500"/>
            <a:ext cx="898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execute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Message System</a:t>
            </a:r>
          </a:p>
        </p:txBody>
      </p:sp>
      <p:sp>
        <p:nvSpPr>
          <p:cNvPr id="402" name="Shape 402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03" name="Shape 403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PT Mono"/>
                <a:ea typeface="PT Mono"/>
                <a:cs typeface="PT Mono"/>
                <a:sym typeface="PT Mono"/>
              </a:rPr>
              <a:t>@see zagar_server/message_system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5800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Спасибо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5800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за внимание!</a:t>
            </a:r>
          </a:p>
        </p:txBody>
      </p:sp>
      <p:sp>
        <p:nvSpPr>
          <p:cNvPr id="409" name="Shape 409"/>
          <p:cNvSpPr/>
          <p:nvPr/>
        </p:nvSpPr>
        <p:spPr>
          <a:xfrm>
            <a:off x="506520" y="3724560"/>
            <a:ext cx="4352759" cy="155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/>
              <a:t>Александр Помосов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/>
              <a:t>alpieex@gmail.com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</a:p>
        </p:txBody>
      </p:sp>
      <p:sp>
        <p:nvSpPr>
          <p:cNvPr id="124" name="Shape 12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5" name="Shape 125"/>
          <p:cNvSpPr/>
          <p:nvPr/>
        </p:nvSpPr>
        <p:spPr>
          <a:xfrm>
            <a:off x="457200" y="1200240"/>
            <a:ext cx="82290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" lvl="0" marL="359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Обновите репозиторий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32" name="Shape 132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3" name="Shape 133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Message System</a:t>
            </a:r>
          </a:p>
        </p:txBody>
      </p:sp>
      <p:sp>
        <p:nvSpPr>
          <p:cNvPr id="134" name="Shape 134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Reflection API</a:t>
            </a:r>
          </a:p>
        </p:txBody>
      </p:sp>
      <p:sp>
        <p:nvSpPr>
          <p:cNvPr id="135" name="Shape 135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Serialization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140" name="Shape 140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47" name="Shape 14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8" name="Shape 148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Message System</a:t>
            </a:r>
          </a:p>
        </p:txBody>
      </p:sp>
      <p:sp>
        <p:nvSpPr>
          <p:cNvPr id="149" name="Shape 149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Reflection API</a:t>
            </a:r>
          </a:p>
        </p:txBody>
      </p:sp>
      <p:sp>
        <p:nvSpPr>
          <p:cNvPr id="150" name="Shape 150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Serialization</a:t>
            </a:r>
          </a:p>
        </p:txBody>
      </p:sp>
      <p:sp>
        <p:nvSpPr>
          <p:cNvPr id="151" name="Shape 151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155" name="Shape 155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61" name="Shape 161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457200" y="1225800"/>
            <a:ext cx="8228879" cy="335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http://docs.oracle.com/javase/tutorial/essential/io/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API for input and output to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files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network streams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internal memory buffers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IO API is </a:t>
            </a: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blocking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IO. Byte streams</a:t>
            </a:r>
          </a:p>
        </p:txBody>
      </p:sp>
      <p:sp>
        <p:nvSpPr>
          <p:cNvPr id="168" name="Shape 168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9" name="Shape 169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InputStream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OutputStream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 API is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io.ByteStreams.java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System.out / System.err (PrintStream)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57200" y="225015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Source</a:t>
            </a:r>
          </a:p>
        </p:txBody>
      </p:sp>
      <p:sp>
        <p:nvSpPr>
          <p:cNvPr id="171" name="Shape 171"/>
          <p:cNvSpPr/>
          <p:nvPr/>
        </p:nvSpPr>
        <p:spPr>
          <a:xfrm>
            <a:off x="3269800" y="225015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InputStream</a:t>
            </a:r>
          </a:p>
        </p:txBody>
      </p:sp>
      <p:sp>
        <p:nvSpPr>
          <p:cNvPr id="172" name="Shape 172"/>
          <p:cNvSpPr/>
          <p:nvPr/>
        </p:nvSpPr>
        <p:spPr>
          <a:xfrm>
            <a:off x="6082400" y="225015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Program</a:t>
            </a:r>
          </a:p>
        </p:txBody>
      </p:sp>
      <p:cxnSp>
        <p:nvCxnSpPr>
          <p:cNvPr id="173" name="Shape 173"/>
          <p:cNvCxnSpPr>
            <a:stCxn id="170" idx="3"/>
            <a:endCxn id="171" idx="1"/>
          </p:cNvCxnSpPr>
          <p:nvPr/>
        </p:nvCxnSpPr>
        <p:spPr>
          <a:xfrm>
            <a:off x="2590200" y="2485500"/>
            <a:ext cx="679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>
            <a:stCxn id="171" idx="3"/>
          </p:cNvCxnSpPr>
          <p:nvPr/>
        </p:nvCxnSpPr>
        <p:spPr>
          <a:xfrm>
            <a:off x="5402800" y="2485500"/>
            <a:ext cx="657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/>
          <p:nvPr/>
        </p:nvSpPr>
        <p:spPr>
          <a:xfrm>
            <a:off x="445950" y="285080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Program</a:t>
            </a:r>
          </a:p>
        </p:txBody>
      </p:sp>
      <p:sp>
        <p:nvSpPr>
          <p:cNvPr id="176" name="Shape 176"/>
          <p:cNvSpPr/>
          <p:nvPr/>
        </p:nvSpPr>
        <p:spPr>
          <a:xfrm>
            <a:off x="3258550" y="285080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OutputStream</a:t>
            </a:r>
          </a:p>
        </p:txBody>
      </p:sp>
      <p:sp>
        <p:nvSpPr>
          <p:cNvPr id="177" name="Shape 177"/>
          <p:cNvSpPr/>
          <p:nvPr/>
        </p:nvSpPr>
        <p:spPr>
          <a:xfrm>
            <a:off x="6071150" y="285080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Source</a:t>
            </a:r>
          </a:p>
        </p:txBody>
      </p:sp>
      <p:cxnSp>
        <p:nvCxnSpPr>
          <p:cNvPr id="178" name="Shape 178"/>
          <p:cNvCxnSpPr>
            <a:stCxn id="175" idx="3"/>
            <a:endCxn id="176" idx="1"/>
          </p:cNvCxnSpPr>
          <p:nvPr/>
        </p:nvCxnSpPr>
        <p:spPr>
          <a:xfrm>
            <a:off x="2578950" y="3086150"/>
            <a:ext cx="679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>
            <a:stCxn id="176" idx="3"/>
          </p:cNvCxnSpPr>
          <p:nvPr/>
        </p:nvCxnSpPr>
        <p:spPr>
          <a:xfrm>
            <a:off x="5391550" y="3086150"/>
            <a:ext cx="657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x="3258550" y="1011587"/>
            <a:ext cx="59715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AudioInputStream, ByteArrayInputStream, FileInputStream, FilterInputStream, InputStream, ObjectInputStream, PipedInputStream, SequenceInputStream, StringBufferInputStream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258550" y="1583400"/>
            <a:ext cx="57711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ByteArrayOutputStream</a:t>
            </a:r>
            <a:r>
              <a:rPr lang="en-US" sz="1200">
                <a:solidFill>
                  <a:srgbClr val="3538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FileOutputStream, FilterOutputStream, ObjectOutputStream, OutputStream, PipedOutputStream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IO. Character streams</a:t>
            </a:r>
          </a:p>
        </p:txBody>
      </p:sp>
      <p:sp>
        <p:nvSpPr>
          <p:cNvPr id="187" name="Shape 1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8" name="Shape 1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Reader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Writer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 API is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io.CharacterStreams.java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68450" y="220760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Source</a:t>
            </a:r>
          </a:p>
        </p:txBody>
      </p:sp>
      <p:sp>
        <p:nvSpPr>
          <p:cNvPr id="190" name="Shape 190"/>
          <p:cNvSpPr/>
          <p:nvPr/>
        </p:nvSpPr>
        <p:spPr>
          <a:xfrm>
            <a:off x="3281050" y="220760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Reader</a:t>
            </a:r>
          </a:p>
        </p:txBody>
      </p:sp>
      <p:sp>
        <p:nvSpPr>
          <p:cNvPr id="191" name="Shape 191"/>
          <p:cNvSpPr/>
          <p:nvPr/>
        </p:nvSpPr>
        <p:spPr>
          <a:xfrm>
            <a:off x="6093650" y="220760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Program</a:t>
            </a:r>
          </a:p>
        </p:txBody>
      </p:sp>
      <p:cxnSp>
        <p:nvCxnSpPr>
          <p:cNvPr id="192" name="Shape 192"/>
          <p:cNvCxnSpPr>
            <a:stCxn id="189" idx="3"/>
            <a:endCxn id="190" idx="1"/>
          </p:cNvCxnSpPr>
          <p:nvPr/>
        </p:nvCxnSpPr>
        <p:spPr>
          <a:xfrm>
            <a:off x="2601450" y="2442950"/>
            <a:ext cx="679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>
            <a:stCxn id="190" idx="3"/>
          </p:cNvCxnSpPr>
          <p:nvPr/>
        </p:nvCxnSpPr>
        <p:spPr>
          <a:xfrm>
            <a:off x="5414050" y="2442950"/>
            <a:ext cx="657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4" name="Shape 194"/>
          <p:cNvSpPr/>
          <p:nvPr/>
        </p:nvSpPr>
        <p:spPr>
          <a:xfrm>
            <a:off x="457200" y="280825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3269800" y="280825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Writer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6082400" y="2808250"/>
            <a:ext cx="213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Source</a:t>
            </a:r>
          </a:p>
        </p:txBody>
      </p:sp>
      <p:cxnSp>
        <p:nvCxnSpPr>
          <p:cNvPr id="197" name="Shape 197"/>
          <p:cNvCxnSpPr>
            <a:stCxn id="195" idx="3"/>
          </p:cNvCxnSpPr>
          <p:nvPr/>
        </p:nvCxnSpPr>
        <p:spPr>
          <a:xfrm>
            <a:off x="5402800" y="3043600"/>
            <a:ext cx="657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/>
          <p:nvPr/>
        </p:nvCxnSpPr>
        <p:spPr>
          <a:xfrm>
            <a:off x="2590200" y="3043600"/>
            <a:ext cx="679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2346775" y="1170850"/>
            <a:ext cx="6283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BufferedReader</a:t>
            </a:r>
            <a:r>
              <a:rPr lang="en-US" sz="1200">
                <a:solidFill>
                  <a:srgbClr val="3538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CharArrayReader, FilterReader, InputStreamReader, PipedReader, StringReader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346775" y="1560950"/>
            <a:ext cx="62835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BufferedWriter</a:t>
            </a:r>
            <a:r>
              <a:rPr lang="en-US" sz="1200">
                <a:solidFill>
                  <a:srgbClr val="3538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CharArrayWriter, FilterWriter, OutputStreamWriter, PipedWriter, PrintWriter, StringWriter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206" name="Shape 206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7" name="Shape 207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NIO API is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on-blocking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details @see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http://tutorials.jenkov.com/java-nio/index.html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499" y="1225800"/>
            <a:ext cx="3923700" cy="26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