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Arial Black"/>
      <p:regular r:id="rId58"/>
    </p:embeddedFont>
    <p:embeddedFont>
      <p:font typeface="PT Mono"/>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TMono-regular.fntdata"/><Relationship Id="rId14" Type="http://schemas.openxmlformats.org/officeDocument/2006/relationships/slide" Target="slides/slide9.xml"/><Relationship Id="rId58" Type="http://schemas.openxmlformats.org/officeDocument/2006/relationships/font" Target="fonts/Arial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mic</a:t>
            </a:r>
          </a:p>
        </p:txBody>
      </p:sp>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0" name="Shape 3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406" name="Shape 406"/>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5" name="Shape 4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5679" cy="4114079"/>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28" name="Shape 128"/>
          <p:cNvSpPr/>
          <p:nvPr/>
        </p:nvSpPr>
        <p:spPr>
          <a:xfrm>
            <a:off x="3884760" y="8685360"/>
            <a:ext cx="2971080" cy="45648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50" name="Shape 4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58" name="Shape 4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65" name="Shape 4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472" name="Shape 472"/>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473" name="Shape 4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4" name="Shape 4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2" name="Shape 5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9" name="Shape 5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16" name="Shape 5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43" name="Shape 143"/>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23" name="Shape 5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0" name="Shape 5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9" name="Shape 5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5800" cy="4114200"/>
          </a:xfrm>
          <a:prstGeom prst="rect">
            <a:avLst/>
          </a:prstGeom>
          <a:noFill/>
          <a:ln>
            <a:noFill/>
          </a:ln>
        </p:spPr>
        <p:txBody>
          <a:bodyPr anchorCtr="0" anchor="t" bIns="0" lIns="0" rIns="0" tIns="0">
            <a:noAutofit/>
          </a:bodyPr>
          <a:lstStyle/>
          <a:p>
            <a:pPr indent="0" lvl="0" marL="0" marR="0" rtl="0" algn="l">
              <a:spcBef>
                <a:spcPts val="0"/>
              </a:spcBef>
              <a:buNone/>
            </a:pPr>
            <a:r>
              <a:t/>
            </a:r>
            <a:endParaRPr b="0" i="0" sz="2000" u="none" cap="none" strike="noStrike">
              <a:solidFill>
                <a:srgbClr val="000000"/>
              </a:solidFill>
              <a:latin typeface="Arial"/>
              <a:ea typeface="Arial"/>
              <a:cs typeface="Arial"/>
              <a:sym typeface="Arial"/>
            </a:endParaRPr>
          </a:p>
        </p:txBody>
      </p:sp>
      <p:sp>
        <p:nvSpPr>
          <p:cNvPr id="199" name="Shape 199"/>
          <p:cNvSpPr/>
          <p:nvPr/>
        </p:nvSpPr>
        <p:spPr>
          <a:xfrm>
            <a:off x="3884760" y="8685360"/>
            <a:ext cx="2971200" cy="456600"/>
          </a:xfrm>
          <a:prstGeom prst="rect">
            <a:avLst/>
          </a:prstGeom>
          <a:noFill/>
          <a:ln>
            <a:noFill/>
          </a:ln>
        </p:spPr>
        <p:txBody>
          <a:bodyPr anchorCtr="0" anchor="b"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8" name="Shape 8"/>
        <p:cNvGrpSpPr/>
        <p:nvPr/>
      </p:nvGrpSpPr>
      <p:grpSpPr>
        <a:xfrm>
          <a:off x="0" y="0"/>
          <a:ext cx="0" cy="0"/>
          <a:chOff x="0" y="0"/>
          <a:chExt cx="0" cy="0"/>
        </a:xfrm>
      </p:grpSpPr>
      <p:sp>
        <p:nvSpPr>
          <p:cNvPr id="9" name="Shape 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 name="Shape 1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0" name="Shape 60"/>
        <p:cNvGrpSpPr/>
        <p:nvPr/>
      </p:nvGrpSpPr>
      <p:grpSpPr>
        <a:xfrm>
          <a:off x="0" y="0"/>
          <a:ext cx="0" cy="0"/>
          <a:chOff x="0" y="0"/>
          <a:chExt cx="0" cy="0"/>
        </a:xfrm>
      </p:grpSpPr>
      <p:sp>
        <p:nvSpPr>
          <p:cNvPr id="61" name="Shape 6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3" name="Shape 63"/>
        <p:cNvGrpSpPr/>
        <p:nvPr/>
      </p:nvGrpSpPr>
      <p:grpSpPr>
        <a:xfrm>
          <a:off x="0" y="0"/>
          <a:ext cx="0" cy="0"/>
          <a:chOff x="0" y="0"/>
          <a:chExt cx="0" cy="0"/>
        </a:xfrm>
      </p:grpSpPr>
      <p:sp>
        <p:nvSpPr>
          <p:cNvPr id="64" name="Shape 6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6" name="Shape 66"/>
        <p:cNvGrpSpPr/>
        <p:nvPr/>
      </p:nvGrpSpPr>
      <p:grpSpPr>
        <a:xfrm>
          <a:off x="0" y="0"/>
          <a:ext cx="0" cy="0"/>
          <a:chOff x="0" y="0"/>
          <a:chExt cx="0" cy="0"/>
        </a:xfrm>
      </p:grpSpPr>
      <p:sp>
        <p:nvSpPr>
          <p:cNvPr id="67" name="Shape 6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2" name="Shape 72"/>
        <p:cNvGrpSpPr/>
        <p:nvPr/>
      </p:nvGrpSpPr>
      <p:grpSpPr>
        <a:xfrm>
          <a:off x="0" y="0"/>
          <a:ext cx="0" cy="0"/>
          <a:chOff x="0" y="0"/>
          <a:chExt cx="0" cy="0"/>
        </a:xfrm>
      </p:grpSpPr>
      <p:sp>
        <p:nvSpPr>
          <p:cNvPr id="73" name="Shape 73"/>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78" name="Shape 78"/>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9" name="Shape 79"/>
        <p:cNvGrpSpPr/>
        <p:nvPr/>
      </p:nvGrpSpPr>
      <p:grpSpPr>
        <a:xfrm>
          <a:off x="0" y="0"/>
          <a:ext cx="0" cy="0"/>
          <a:chOff x="0" y="0"/>
          <a:chExt cx="0" cy="0"/>
        </a:xfrm>
      </p:grpSpPr>
      <p:sp>
        <p:nvSpPr>
          <p:cNvPr id="80" name="Shape 8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4" name="Shape 84"/>
        <p:cNvGrpSpPr/>
        <p:nvPr/>
      </p:nvGrpSpPr>
      <p:grpSpPr>
        <a:xfrm>
          <a:off x="0" y="0"/>
          <a:ext cx="0" cy="0"/>
          <a:chOff x="0" y="0"/>
          <a:chExt cx="0" cy="0"/>
        </a:xfrm>
      </p:grpSpPr>
      <p:sp>
        <p:nvSpPr>
          <p:cNvPr id="85" name="Shape 8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9" name="Shape 89"/>
        <p:cNvGrpSpPr/>
        <p:nvPr/>
      </p:nvGrpSpPr>
      <p:grpSpPr>
        <a:xfrm>
          <a:off x="0" y="0"/>
          <a:ext cx="0" cy="0"/>
          <a:chOff x="0" y="0"/>
          <a:chExt cx="0" cy="0"/>
        </a:xfrm>
      </p:grpSpPr>
      <p:sp>
        <p:nvSpPr>
          <p:cNvPr id="90" name="Shape 9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2" name="Shape 92"/>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3" name="Shape 93"/>
        <p:cNvGrpSpPr/>
        <p:nvPr/>
      </p:nvGrpSpPr>
      <p:grpSpPr>
        <a:xfrm>
          <a:off x="0" y="0"/>
          <a:ext cx="0" cy="0"/>
          <a:chOff x="0" y="0"/>
          <a:chExt cx="0" cy="0"/>
        </a:xfrm>
      </p:grpSpPr>
      <p:sp>
        <p:nvSpPr>
          <p:cNvPr id="94" name="Shape 9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7" name="Shape 97"/>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98" name="Shape 98"/>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9" name="Shape 99"/>
        <p:cNvGrpSpPr/>
        <p:nvPr/>
      </p:nvGrpSpPr>
      <p:grpSpPr>
        <a:xfrm>
          <a:off x="0" y="0"/>
          <a:ext cx="0" cy="0"/>
          <a:chOff x="0" y="0"/>
          <a:chExt cx="0" cy="0"/>
        </a:xfrm>
      </p:grpSpPr>
      <p:sp>
        <p:nvSpPr>
          <p:cNvPr id="100" name="Shape 10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1" name="Shape 101"/>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02" name="Shape 102"/>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103" name="Shape 10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104" name="Shape 104"/>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8" name="Shape 18"/>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6" name="Shape 26"/>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2" name="Shape 32"/>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0.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19"/>
            <a:ext cx="8228879" cy="6084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4" name="Shape 54"/>
        <p:cNvGrpSpPr/>
        <p:nvPr/>
      </p:nvGrpSpPr>
      <p:grpSpPr>
        <a:xfrm>
          <a:off x="0" y="0"/>
          <a:ext cx="0" cy="0"/>
          <a:chOff x="0" y="0"/>
          <a:chExt cx="0" cy="0"/>
        </a:xfrm>
      </p:grpSpPr>
      <p:pic>
        <p:nvPicPr>
          <p:cNvPr id="55" name="Shape 55"/>
          <p:cNvPicPr preferRelativeResize="0"/>
          <p:nvPr/>
        </p:nvPicPr>
        <p:blipFill rotWithShape="1">
          <a:blip r:embed="rId1">
            <a:alphaModFix/>
          </a:blip>
          <a:srcRect b="0" l="0" r="0" t="0"/>
          <a:stretch/>
        </p:blipFill>
        <p:spPr>
          <a:xfrm>
            <a:off x="7067160" y="205919"/>
            <a:ext cx="1927079" cy="443159"/>
          </a:xfrm>
          <a:prstGeom prst="rect">
            <a:avLst/>
          </a:prstGeom>
          <a:noFill/>
          <a:ln>
            <a:noFill/>
          </a:ln>
        </p:spPr>
      </p:pic>
      <p:cxnSp>
        <p:nvCxnSpPr>
          <p:cNvPr id="56" name="Shape 56"/>
          <p:cNvCxnSpPr/>
          <p:nvPr/>
        </p:nvCxnSpPr>
        <p:spPr>
          <a:xfrm>
            <a:off x="0" y="914400"/>
            <a:ext cx="9144000" cy="359"/>
          </a:xfrm>
          <a:prstGeom prst="straightConnector1">
            <a:avLst/>
          </a:prstGeom>
          <a:noFill/>
          <a:ln cap="flat" cmpd="sng" w="25400">
            <a:solidFill>
              <a:srgbClr val="3F3151"/>
            </a:solidFill>
            <a:prstDash val="solid"/>
            <a:round/>
            <a:headEnd len="med" w="med" type="none"/>
            <a:tailEnd len="med" w="med" type="none"/>
          </a:ln>
          <a:effectLst>
            <a:outerShdw blurRad="39999" rotWithShape="0" dir="5400000" dist="20000">
              <a:srgbClr val="000000">
                <a:alpha val="37647"/>
              </a:srgbClr>
            </a:outerShdw>
          </a:effectLst>
        </p:spPr>
      </p:cxnSp>
      <p:sp>
        <p:nvSpPr>
          <p:cNvPr id="57" name="Shape 5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ru.wikipedia.org/wiki/Therac-2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docs.oracle.com/javase/7/docs/technotes/tools/share/jstack.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docs.oracle.com/javase/tutorial/essential/concurrency/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amazon.com/Java-Concurrency-Practice-Brian-Goetz/dp/0321349601" TargetMode="External"/><Relationship Id="rId4"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java.sun.com/j2se/1.5.0/docs/api/java/lang/ThreadLocal.html" TargetMode="External"/><Relationship Id="rId4" Type="http://schemas.openxmlformats.org/officeDocument/2006/relationships/hyperlink" Target="http://www.google.com/search?sitesearch=java.sun.com&amp;q=allinurl%3Aj2se%2F1+5+0%2Fdocs%2Fapi+Object" TargetMode="External"/><Relationship Id="rId5" Type="http://schemas.openxmlformats.org/officeDocument/2006/relationships/hyperlink" Target="http://java.sun.com/j2se/1.5.0/docs/api/java/lang/ThreadLocal.html" TargetMode="External"/><Relationship Id="rId6" Type="http://schemas.openxmlformats.org/officeDocument/2006/relationships/hyperlink" Target="http://www.google.com/search?sitesearch=java.sun.com&amp;q=allinurl%3Aj2se%2F1+5+0%2Fdocs%2Fapi+Ob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docs.oracle.com/javase/specs/jls/se7/html/jls-17.html" TargetMode="External"/><Relationship Id="rId4" Type="http://schemas.openxmlformats.org/officeDocument/2006/relationships/hyperlink" Target="https://shipilev.net/#jm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s://en.wikipedia.org/wiki/Cache_coherence" TargetMode="External"/><Relationship Id="rId4" Type="http://schemas.openxmlformats.org/officeDocument/2006/relationships/image" Target="../media/image0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shipilev.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s://habrahabr.ru/post/132884/" TargetMode="External"/><Relationship Id="rId4" Type="http://schemas.openxmlformats.org/officeDocument/2006/relationships/hyperlink" Target="https://docs.oracle.com/javase/8/docs/api/java/util/concurrent/ConcurrentHashMap.html" TargetMode="External"/><Relationship Id="rId5" Type="http://schemas.openxmlformats.org/officeDocument/2006/relationships/image" Target="../media/image0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0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hyperlink" Target="https://habrahabr.ru/post/27766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0" Type="http://schemas.openxmlformats.org/officeDocument/2006/relationships/hyperlink" Target="https://gitter.im/razbor-poletov/razbor-poletov.github.com" TargetMode="External"/><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www.amazon.com/Java-Concurrency-Practice-Brian-Goetz/dp/0321349601" TargetMode="External"/><Relationship Id="rId4" Type="http://schemas.openxmlformats.org/officeDocument/2006/relationships/hyperlink" Target="https://shipilev.net/" TargetMode="External"/><Relationship Id="rId9" Type="http://schemas.openxmlformats.org/officeDocument/2006/relationships/hyperlink" Target="http://razbor-poletov.com/" TargetMode="External"/><Relationship Id="rId5" Type="http://schemas.openxmlformats.org/officeDocument/2006/relationships/hyperlink" Target="http://g.oswego.edu/" TargetMode="External"/><Relationship Id="rId6" Type="http://schemas.openxmlformats.org/officeDocument/2006/relationships/hyperlink" Target="https://shipilev.net/#jmm" TargetMode="External"/><Relationship Id="rId7" Type="http://schemas.openxmlformats.org/officeDocument/2006/relationships/hyperlink" Target="http://gvsmirnov.ru/blog/tech/2014/02/10/jmm-under-the-hood.html" TargetMode="External"/><Relationship Id="rId8" Type="http://schemas.openxmlformats.org/officeDocument/2006/relationships/hyperlink" Target="https://lyle.smu.edu/~coyle/cse8313/handouts.fall06/s04.msdn.multithread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hyperlink" Target="http://openjdk.java.net/projects/code-tools/jcstres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08" name="Shape 108"/>
        <p:cNvGrpSpPr/>
        <p:nvPr/>
      </p:nvGrpSpPr>
      <p:grpSpPr>
        <a:xfrm>
          <a:off x="0" y="0"/>
          <a:ext cx="0" cy="0"/>
          <a:chOff x="0" y="0"/>
          <a:chExt cx="0" cy="0"/>
        </a:xfrm>
      </p:grpSpPr>
      <p:sp>
        <p:nvSpPr>
          <p:cNvPr id="109" name="Shape 109"/>
          <p:cNvSpPr/>
          <p:nvPr/>
        </p:nvSpPr>
        <p:spPr>
          <a:xfrm>
            <a:off x="506520" y="1430279"/>
            <a:ext cx="6230880" cy="161748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b="0" i="0" lang="en-US" sz="5800" u="none" cap="none" strike="noStrike">
                <a:solidFill>
                  <a:srgbClr val="FFFFFF"/>
                </a:solidFill>
                <a:latin typeface="Arial Black"/>
                <a:ea typeface="Arial Black"/>
                <a:cs typeface="Arial Black"/>
                <a:sym typeface="Arial Black"/>
              </a:rPr>
              <a:t>Java</a:t>
            </a:r>
          </a:p>
        </p:txBody>
      </p:sp>
      <p:sp>
        <p:nvSpPr>
          <p:cNvPr id="110" name="Shape 110"/>
          <p:cNvSpPr/>
          <p:nvPr/>
        </p:nvSpPr>
        <p:spPr>
          <a:xfrm>
            <a:off x="506529" y="4553785"/>
            <a:ext cx="4352700" cy="45570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sz="2400"/>
          </a:p>
          <a:p>
            <a:pPr indent="0" lvl="0" marL="0" marR="0" rtl="0" algn="l">
              <a:lnSpc>
                <a:spcPct val="100000"/>
              </a:lnSpc>
              <a:spcBef>
                <a:spcPts val="0"/>
              </a:spcBef>
              <a:buNone/>
            </a:pPr>
            <a:r>
              <a:t/>
            </a:r>
            <a:endParaRPr sz="2400"/>
          </a:p>
        </p:txBody>
      </p:sp>
      <p:sp>
        <p:nvSpPr>
          <p:cNvPr id="111" name="Shape 111"/>
          <p:cNvSpPr/>
          <p:nvPr/>
        </p:nvSpPr>
        <p:spPr>
          <a:xfrm>
            <a:off x="518400" y="3419280"/>
            <a:ext cx="6431040" cy="455760"/>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solidFill>
                  <a:srgbClr val="FFFFFF"/>
                </a:solidFill>
              </a:rPr>
              <a:t>Java Concurrency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1. Race condition</a:t>
            </a:r>
          </a:p>
        </p:txBody>
      </p:sp>
      <p:sp>
        <p:nvSpPr>
          <p:cNvPr id="217" name="Shape 2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18" name="Shape 218"/>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Race condition</a:t>
            </a:r>
            <a:r>
              <a:rPr lang="en-US" sz="3000">
                <a:solidFill>
                  <a:srgbClr val="252525"/>
                </a:solidFill>
                <a:highlight>
                  <a:srgbClr val="FFFFFF"/>
                </a:highlight>
                <a:latin typeface="Calibri"/>
                <a:ea typeface="Calibri"/>
                <a:cs typeface="Calibri"/>
                <a:sym typeface="Calibri"/>
              </a:rPr>
              <a:t> (состояние гони, гонка)</a:t>
            </a: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program behaviour where the output is dependent on the sequence or timing of other uncontrollable events</a:t>
            </a:r>
          </a:p>
          <a:p>
            <a:pPr lvl="0" rtl="0">
              <a:spcBef>
                <a:spcPts val="0"/>
              </a:spcBef>
              <a:buClr>
                <a:schemeClr val="dk1"/>
              </a:buClr>
              <a:buFont typeface="Arial"/>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25000"/>
              <a:buFont typeface="Arial"/>
              <a:buNone/>
            </a:pPr>
            <a:r>
              <a:rPr lang="en-US" sz="2400">
                <a:solidFill>
                  <a:srgbClr val="252525"/>
                </a:solidFill>
                <a:highlight>
                  <a:srgbClr val="FFFFFF"/>
                </a:highlight>
                <a:latin typeface="Calibri"/>
                <a:ea typeface="Calibri"/>
                <a:cs typeface="Calibri"/>
                <a:sym typeface="Calibri"/>
              </a:rPr>
              <a:t>Parallel programs are racy by nature, some races may be errors.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races</a:t>
            </a: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100000"/>
              <a:buFont typeface="Noto Sans Symbols"/>
              <a:buNone/>
            </a:pPr>
            <a:r>
              <a:rPr lang="en-US" sz="1800">
                <a:latin typeface="Calibri"/>
                <a:ea typeface="Calibri"/>
                <a:cs typeface="Calibri"/>
                <a:sym typeface="Calibri"/>
              </a:rPr>
              <a:t>d</a:t>
            </a:r>
            <a:r>
              <a:rPr lang="en-US" sz="1800">
                <a:latin typeface="Calibri"/>
                <a:ea typeface="Calibri"/>
                <a:cs typeface="Calibri"/>
                <a:sym typeface="Calibri"/>
              </a:rPr>
              <a:t>eadly race: </a:t>
            </a:r>
            <a:r>
              <a:rPr lang="en-US" sz="1800" u="sng">
                <a:solidFill>
                  <a:schemeClr val="hlink"/>
                </a:solidFill>
                <a:latin typeface="Calibri"/>
                <a:ea typeface="Calibri"/>
                <a:cs typeface="Calibri"/>
                <a:sym typeface="Calibri"/>
                <a:hlinkClick r:id="rId3"/>
              </a:rPr>
              <a:t>https://ru.wikipedia.org/wiki/Therac-25</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2. Data races</a:t>
            </a:r>
          </a:p>
        </p:txBody>
      </p:sp>
      <p:sp>
        <p:nvSpPr>
          <p:cNvPr id="224" name="Shape 2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25" name="Shape 225"/>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3000">
                <a:solidFill>
                  <a:srgbClr val="252525"/>
                </a:solidFill>
                <a:highlight>
                  <a:srgbClr val="FFFFFF"/>
                </a:highlight>
                <a:latin typeface="Calibri"/>
                <a:ea typeface="Calibri"/>
                <a:cs typeface="Calibri"/>
                <a:sym typeface="Calibri"/>
              </a:rPr>
              <a:t>Data race</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two or more threads in a </a:t>
            </a:r>
            <a:r>
              <a:rPr b="1" lang="en-US" sz="1800">
                <a:solidFill>
                  <a:srgbClr val="222222"/>
                </a:solidFill>
                <a:latin typeface="Calibri"/>
                <a:ea typeface="Calibri"/>
                <a:cs typeface="Calibri"/>
                <a:sym typeface="Calibri"/>
              </a:rPr>
              <a:t>single process</a:t>
            </a:r>
            <a:r>
              <a:rPr lang="en-US" sz="1800">
                <a:solidFill>
                  <a:srgbClr val="222222"/>
                </a:solidFill>
                <a:latin typeface="Calibri"/>
                <a:ea typeface="Calibri"/>
                <a:cs typeface="Calibri"/>
                <a:sym typeface="Calibri"/>
              </a:rPr>
              <a:t> access the same memory location concurrently, and</a:t>
            </a:r>
          </a:p>
          <a:p>
            <a:pPr indent="-342900" lvl="0" marL="711200" rtl="0">
              <a:lnSpc>
                <a:spcPct val="115000"/>
              </a:lnSpc>
              <a:spcBef>
                <a:spcPts val="0"/>
              </a:spcBef>
              <a:buClr>
                <a:srgbClr val="222222"/>
              </a:buClr>
              <a:buSzPct val="100000"/>
              <a:buFont typeface="Calibri"/>
            </a:pPr>
            <a:r>
              <a:rPr lang="en-US" sz="1800">
                <a:solidFill>
                  <a:srgbClr val="222222"/>
                </a:solidFill>
                <a:latin typeface="Calibri"/>
                <a:ea typeface="Calibri"/>
                <a:cs typeface="Calibri"/>
                <a:sym typeface="Calibri"/>
              </a:rPr>
              <a:t>at least one of the accesses is for writing</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lvl="0" rtl="0">
              <a:spcBef>
                <a:spcPts val="0"/>
              </a:spcBef>
              <a:buClr>
                <a:srgbClr val="000000"/>
              </a:buClr>
              <a:buSzPct val="45833"/>
              <a:buFont typeface="Arial"/>
              <a:buNone/>
            </a:pPr>
            <a:r>
              <a:rPr lang="en-US" sz="2400">
                <a:solidFill>
                  <a:schemeClr val="dk1"/>
                </a:solidFill>
                <a:latin typeface="PT Mono"/>
                <a:ea typeface="PT Mono"/>
                <a:cs typeface="PT Mono"/>
                <a:sym typeface="PT Mono"/>
              </a:rPr>
              <a:t>@see data_races</a:t>
            </a: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b="1" lang="en-US" sz="2400">
                <a:latin typeface="Calibri"/>
                <a:ea typeface="Calibri"/>
                <a:cs typeface="Calibri"/>
                <a:sym typeface="Calibri"/>
              </a:rPr>
              <a:t>Solution</a:t>
            </a:r>
            <a:r>
              <a:rPr lang="en-US" sz="2400">
                <a:latin typeface="Calibri"/>
                <a:ea typeface="Calibri"/>
                <a:cs typeface="Calibri"/>
                <a:sym typeface="Calibri"/>
              </a:rPr>
              <a:t> - allow only one thread to access  data at a time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Concurrency visualization</a:t>
            </a:r>
          </a:p>
        </p:txBody>
      </p:sp>
      <p:sp>
        <p:nvSpPr>
          <p:cNvPr id="231" name="Shape 23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2" name="Shape 23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Java concurrent visualization</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PT Mono"/>
                <a:ea typeface="PT Mono"/>
                <a:cs typeface="PT Mono"/>
                <a:sym typeface="PT Mono"/>
              </a:rPr>
              <a:t>cd lecture9/</a:t>
            </a:r>
          </a:p>
          <a:p>
            <a:pPr indent="-69850" lvl="0" marL="0" marR="0" rtl="0" algn="l">
              <a:lnSpc>
                <a:spcPct val="100000"/>
              </a:lnSpc>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java -jar javaConcurrentAnimated.jar</a:t>
            </a:r>
          </a:p>
          <a:p>
            <a:pPr indent="-114300" lvl="0" marL="0" marR="0" rtl="0" algn="l">
              <a:lnSpc>
                <a:spcPct val="100000"/>
              </a:lnSpc>
              <a:spcBef>
                <a:spcPts val="0"/>
              </a:spcBef>
              <a:buClr>
                <a:srgbClr val="000000"/>
              </a:buClr>
              <a:buFont typeface="Noto Sans Symbols"/>
              <a:buNone/>
            </a:pPr>
            <a:r>
              <a:t/>
            </a:r>
            <a:endParaRPr b="1" sz="3000">
              <a:solidFill>
                <a:srgbClr val="252525"/>
              </a:solidFill>
              <a:highlight>
                <a:srgbClr val="FFFFFF"/>
              </a:highlight>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Mutex</a:t>
            </a:r>
          </a:p>
        </p:txBody>
      </p:sp>
      <p:sp>
        <p:nvSpPr>
          <p:cNvPr id="238" name="Shape 23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39" name="Shape 23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Mutex (mutual exclusion)/lock</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mechanism that allow only one thread to enter ‘critical section’ (block of code that must be executed only by one thread at a time). That thread acquires lock</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lvl="0" rtl="0">
              <a:spcBef>
                <a:spcPts val="0"/>
              </a:spcBef>
              <a:buClr>
                <a:schemeClr val="dk1"/>
              </a:buClr>
              <a:buSzPct val="25000"/>
              <a:buFont typeface="Arial"/>
              <a:buNone/>
            </a:pPr>
            <a:r>
              <a:rPr b="1" lang="en-US" sz="3000">
                <a:solidFill>
                  <a:schemeClr val="dk1"/>
                </a:solidFill>
              </a:rPr>
              <a:t>Reentrant lock</a:t>
            </a:r>
          </a:p>
          <a:p>
            <a:pPr lvl="0" rtl="0">
              <a:spcBef>
                <a:spcPts val="0"/>
              </a:spcBef>
              <a:buClr>
                <a:schemeClr val="dk1"/>
              </a:buClr>
              <a:buSzPct val="25000"/>
              <a:buFont typeface="Arial"/>
              <a:buNone/>
            </a:pPr>
            <a:r>
              <a:rPr lang="en-US" sz="2400">
                <a:solidFill>
                  <a:schemeClr val="dk1"/>
                </a:solidFill>
              </a:rPr>
              <a:t>lock, that can be acquired by single thread multiple times</a:t>
            </a:r>
          </a:p>
          <a:p>
            <a:pPr lvl="0" rtl="0">
              <a:spcBef>
                <a:spcPts val="0"/>
              </a:spcBef>
              <a:buClr>
                <a:schemeClr val="dk1"/>
              </a:buClr>
              <a:buFont typeface="Arial"/>
              <a:buNone/>
            </a:pPr>
            <a:r>
              <a:t/>
            </a:r>
            <a:endParaRPr sz="2400">
              <a:solidFill>
                <a:schemeClr val="dk1"/>
              </a:solidFill>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(ReentrantLock)</a:t>
            </a: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Monitor</a:t>
            </a:r>
          </a:p>
        </p:txBody>
      </p:sp>
      <p:sp>
        <p:nvSpPr>
          <p:cNvPr id="245" name="Shape 2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46" name="Shape 246"/>
          <p:cNvSpPr/>
          <p:nvPr/>
        </p:nvSpPr>
        <p:spPr>
          <a:xfrm>
            <a:off x="457200" y="1225800"/>
            <a:ext cx="31743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60000"/>
              <a:buFont typeface="Noto Sans Symbols"/>
              <a:buNone/>
            </a:pPr>
            <a:r>
              <a:rPr b="1" lang="en-US" sz="3000">
                <a:solidFill>
                  <a:srgbClr val="252525"/>
                </a:solidFill>
                <a:highlight>
                  <a:srgbClr val="FFFFFF"/>
                </a:highlight>
                <a:latin typeface="Calibri"/>
                <a:ea typeface="Calibri"/>
                <a:cs typeface="Calibri"/>
                <a:sym typeface="Calibri"/>
              </a:rPr>
              <a:t>Monitor</a:t>
            </a: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(mutex + entry set)</a:t>
            </a:r>
          </a:p>
          <a:p>
            <a:pPr indent="-114300" lvl="0" marL="0" marR="0" rtl="0" algn="l">
              <a:lnSpc>
                <a:spcPct val="100000"/>
              </a:lnSpc>
              <a:spcBef>
                <a:spcPts val="0"/>
              </a:spcBef>
              <a:buClr>
                <a:srgbClr val="000000"/>
              </a:buClr>
              <a:buSzPct val="100000"/>
              <a:buFont typeface="Noto Sans Symbols"/>
              <a:buNone/>
            </a:pPr>
            <a:r>
              <a:rPr lang="en-US" sz="1800">
                <a:solidFill>
                  <a:schemeClr val="dk1"/>
                </a:solidFill>
                <a:highlight>
                  <a:srgbClr val="FFFFFF"/>
                </a:highlight>
              </a:rPr>
              <a:t>Only one thread at a time may own a monitor. Any other threads attempting to lock that monitor are blocked until they can obtain a lock on that monitor.</a:t>
            </a:r>
          </a:p>
          <a:p>
            <a:pPr indent="0" lvl="0" marL="0" marR="0" rtl="0" algn="l">
              <a:lnSpc>
                <a:spcPct val="100000"/>
              </a:lnSpc>
              <a:spcBef>
                <a:spcPts val="0"/>
              </a:spcBef>
              <a:buNone/>
            </a:pPr>
            <a:r>
              <a:t/>
            </a:r>
            <a:endParaRPr sz="1800"/>
          </a:p>
          <a:p>
            <a:pPr indent="0" lvl="0" marL="0" marR="0" rtl="0" algn="l">
              <a:lnSpc>
                <a:spcPct val="100000"/>
              </a:lnSpc>
              <a:spcBef>
                <a:spcPts val="0"/>
              </a:spcBef>
              <a:buNone/>
            </a:pPr>
            <a:r>
              <a:t/>
            </a:r>
            <a:endParaRPr sz="1800"/>
          </a:p>
        </p:txBody>
      </p:sp>
      <p:pic>
        <p:nvPicPr>
          <p:cNvPr id="247" name="Shape 247"/>
          <p:cNvPicPr preferRelativeResize="0"/>
          <p:nvPr/>
        </p:nvPicPr>
        <p:blipFill rotWithShape="1">
          <a:blip r:embed="rId3">
            <a:alphaModFix/>
          </a:blip>
          <a:srcRect b="9722" l="0" r="0" t="0"/>
          <a:stretch/>
        </p:blipFill>
        <p:spPr>
          <a:xfrm>
            <a:off x="3731275" y="1061000"/>
            <a:ext cx="4762500" cy="319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53" name="Shape 25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54" name="Shape 25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In java every Object has internal monitor.</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That is, every Object can act as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Clr>
                <a:schemeClr val="dk1"/>
              </a:buClr>
              <a:buSzPct val="60000"/>
              <a:buFont typeface="Noto Sans Symbols"/>
              <a:buNone/>
            </a:pPr>
            <a:r>
              <a:rPr lang="en-US" sz="3000">
                <a:solidFill>
                  <a:schemeClr val="dk1"/>
                </a:solidFill>
                <a:latin typeface="Calibri"/>
                <a:ea typeface="Calibri"/>
                <a:cs typeface="Calibri"/>
                <a:sym typeface="Calibri"/>
              </a:rPr>
              <a:t>@see javaConcurrentAnimated.jar (synchronized)</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synchronized_example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Let’s fix data_races example - make increment a critical section</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data_races </a:t>
            </a:r>
            <a:r>
              <a:rPr b="1" lang="en-US" sz="2400">
                <a:solidFill>
                  <a:srgbClr val="252525"/>
                </a:solidFill>
                <a:highlight>
                  <a:srgbClr val="FFFFFF"/>
                </a:highlight>
                <a:latin typeface="Calibri"/>
                <a:ea typeface="Calibri"/>
                <a:cs typeface="Calibri"/>
                <a:sym typeface="Calibri"/>
              </a:rPr>
              <a:t>(2 balls)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3. Deadlock</a:t>
            </a:r>
          </a:p>
        </p:txBody>
      </p:sp>
      <p:sp>
        <p:nvSpPr>
          <p:cNvPr id="260" name="Shape 26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1" name="Shape 261"/>
          <p:cNvSpPr/>
          <p:nvPr/>
        </p:nvSpPr>
        <p:spPr>
          <a:xfrm>
            <a:off x="457200" y="1225800"/>
            <a:ext cx="39675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Deadlock</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 state in which each member of a group of actions, is waiting for some other member to release a lock</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(Do not forget </a:t>
            </a:r>
            <a:r>
              <a:rPr b="1" lang="en-US" sz="1800">
                <a:solidFill>
                  <a:srgbClr val="252525"/>
                </a:solidFill>
                <a:highlight>
                  <a:srgbClr val="FFFFFF"/>
                </a:highlight>
                <a:latin typeface="Calibri"/>
                <a:ea typeface="Calibri"/>
                <a:cs typeface="Calibri"/>
                <a:sym typeface="Calibri"/>
              </a:rPr>
              <a:t>starvation</a:t>
            </a:r>
            <a:r>
              <a:rPr lang="en-US" sz="1800">
                <a:solidFill>
                  <a:srgbClr val="252525"/>
                </a:solidFill>
                <a:highlight>
                  <a:srgbClr val="FFFFFF"/>
                </a:highlight>
                <a:latin typeface="Calibri"/>
                <a:ea typeface="Calibri"/>
                <a:cs typeface="Calibri"/>
                <a:sym typeface="Calibri"/>
              </a:rPr>
              <a:t> and </a:t>
            </a:r>
            <a:r>
              <a:rPr b="1" lang="en-US" sz="1800">
                <a:solidFill>
                  <a:srgbClr val="252525"/>
                </a:solidFill>
                <a:highlight>
                  <a:srgbClr val="FFFFFF"/>
                </a:highlight>
                <a:latin typeface="Calibri"/>
                <a:ea typeface="Calibri"/>
                <a:cs typeface="Calibri"/>
                <a:sym typeface="Calibri"/>
              </a:rPr>
              <a:t>livelock</a:t>
            </a:r>
            <a:r>
              <a:rPr lang="en-US" sz="1800">
                <a:solidFill>
                  <a:srgbClr val="252525"/>
                </a:solidFill>
                <a:highlight>
                  <a:srgbClr val="FFFFFF"/>
                </a:highlight>
                <a:latin typeface="Calibri"/>
                <a:ea typeface="Calibri"/>
                <a:cs typeface="Calibri"/>
                <a:sym typeface="Calibri"/>
              </a:rPr>
              <a: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@see deadlock</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62" name="Shape 262"/>
          <p:cNvPicPr preferRelativeResize="0"/>
          <p:nvPr/>
        </p:nvPicPr>
        <p:blipFill>
          <a:blip r:embed="rId3">
            <a:alphaModFix/>
          </a:blip>
          <a:stretch>
            <a:fillRect/>
          </a:stretch>
        </p:blipFill>
        <p:spPr>
          <a:xfrm>
            <a:off x="4542525" y="1520225"/>
            <a:ext cx="4143550" cy="254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jstack - detect deadlock</a:t>
            </a:r>
          </a:p>
        </p:txBody>
      </p:sp>
      <p:sp>
        <p:nvSpPr>
          <p:cNvPr id="268" name="Shape 26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69" name="Shape 26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chemeClr val="dk1"/>
                </a:solidFill>
                <a:latin typeface="Calibri"/>
                <a:ea typeface="Calibri"/>
                <a:cs typeface="Calibri"/>
                <a:sym typeface="Calibri"/>
              </a:rPr>
              <a:t>jstack</a:t>
            </a:r>
            <a:r>
              <a:rPr lang="en-US" sz="2400">
                <a:solidFill>
                  <a:schemeClr val="dk1"/>
                </a:solidFill>
                <a:latin typeface="Calibri"/>
                <a:ea typeface="Calibri"/>
                <a:cs typeface="Calibri"/>
                <a:sym typeface="Calibri"/>
              </a:rPr>
              <a:t> prints Java stack traces of Java threads for a given Java process or core file or a remote debug server.</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http://docs.oracle.com/javase/7/docs/technotes/tools/share/jstack.html</a:t>
            </a:r>
          </a:p>
          <a:p>
            <a:pPr lvl="0" marR="0" rtl="0" algn="l">
              <a:lnSpc>
                <a:spcPct val="100000"/>
              </a:lnSpc>
              <a:spcBef>
                <a:spcPts val="0"/>
              </a:spcBef>
              <a:buNone/>
            </a:pPr>
            <a:r>
              <a:t/>
            </a:r>
            <a:endParaRPr b="1" sz="18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PT Mono"/>
                <a:ea typeface="PT Mono"/>
                <a:cs typeface="PT Mono"/>
                <a:sym typeface="PT Mono"/>
              </a:rPr>
              <a:t>jstack &lt;pid&gt;</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 Object internal monitors</a:t>
            </a:r>
          </a:p>
        </p:txBody>
      </p:sp>
      <p:sp>
        <p:nvSpPr>
          <p:cNvPr id="275" name="Shape 27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76" name="Shape 276"/>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252525"/>
                </a:solidFill>
                <a:highlight>
                  <a:srgbClr val="FFFFFF"/>
                </a:highlight>
                <a:latin typeface="Calibri"/>
                <a:ea typeface="Calibri"/>
                <a:cs typeface="Calibri"/>
                <a:sym typeface="Calibri"/>
              </a:rPr>
              <a:t>What if I want to control monitor - to control internal monitor from program?</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Internal Object monitor have ‘</a:t>
            </a:r>
            <a:r>
              <a:rPr b="1" lang="en-US" sz="2400">
                <a:solidFill>
                  <a:srgbClr val="252525"/>
                </a:solidFill>
                <a:highlight>
                  <a:srgbClr val="FFFFFF"/>
                </a:highlight>
                <a:latin typeface="Calibri"/>
                <a:ea typeface="Calibri"/>
                <a:cs typeface="Calibri"/>
                <a:sym typeface="Calibri"/>
              </a:rPr>
              <a:t>wait set</a:t>
            </a:r>
            <a:r>
              <a:rPr lang="en-US" sz="2400">
                <a:solidFill>
                  <a:srgbClr val="252525"/>
                </a:solidFill>
                <a:highlight>
                  <a:srgbClr val="FFFFFF"/>
                </a:highlight>
                <a:latin typeface="Calibri"/>
                <a:ea typeface="Calibri"/>
                <a:cs typeface="Calibri"/>
                <a:sym typeface="Calibri"/>
              </a:rPr>
              <a:t>’ and methods for controlling waiting threads:</a:t>
            </a: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Object.wait(), Object.wait(timeout)</a:t>
            </a:r>
            <a:r>
              <a:rPr lang="en-US" sz="2400">
                <a:solidFill>
                  <a:srgbClr val="252525"/>
                </a:solidFill>
                <a:highlight>
                  <a:srgbClr val="FFFFFF"/>
                </a:highlight>
                <a:latin typeface="Calibri"/>
                <a:ea typeface="Calibri"/>
                <a:cs typeface="Calibri"/>
                <a:sym typeface="Calibri"/>
              </a:rPr>
              <a:t> - </a:t>
            </a:r>
            <a:r>
              <a:rPr lang="en-US" sz="1800">
                <a:solidFill>
                  <a:srgbClr val="252525"/>
                </a:solidFill>
                <a:highlight>
                  <a:srgbClr val="FFFFFF"/>
                </a:highlight>
                <a:latin typeface="Calibri"/>
                <a:ea typeface="Calibri"/>
                <a:cs typeface="Calibri"/>
                <a:sym typeface="Calibri"/>
              </a:rPr>
              <a:t>current thread releases the monitor and enters wait set</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Object.notify(), Object.notifyAll() </a:t>
            </a:r>
            <a:r>
              <a:rPr lang="en-US" sz="2400">
                <a:solidFill>
                  <a:srgbClr val="252525"/>
                </a:solidFill>
                <a:highlight>
                  <a:srgbClr val="FFFFFF"/>
                </a:highlight>
                <a:latin typeface="Calibri"/>
                <a:ea typeface="Calibri"/>
                <a:cs typeface="Calibri"/>
                <a:sym typeface="Calibri"/>
              </a:rPr>
              <a:t>- </a:t>
            </a:r>
            <a:r>
              <a:rPr lang="en-US" sz="1800">
                <a:solidFill>
                  <a:srgbClr val="252525"/>
                </a:solidFill>
                <a:highlight>
                  <a:srgbClr val="FFFFFF"/>
                </a:highlight>
                <a:latin typeface="Calibri"/>
                <a:ea typeface="Calibri"/>
                <a:cs typeface="Calibri"/>
                <a:sym typeface="Calibri"/>
              </a:rPr>
              <a:t>removes random (all) threads from wait set into blocking set</a:t>
            </a:r>
          </a:p>
          <a:p>
            <a:pPr lvl="0" rtl="0">
              <a:spcBef>
                <a:spcPts val="0"/>
              </a:spcBef>
              <a:buClr>
                <a:schemeClr val="dk1"/>
              </a:buClr>
              <a:buFont typeface="Arial"/>
              <a:buNone/>
            </a:pPr>
            <a:r>
              <a:t/>
            </a:r>
            <a:endParaRPr sz="2400">
              <a:solidFill>
                <a:srgbClr val="252525"/>
              </a:solidFill>
              <a:highlight>
                <a:srgbClr val="FFFFFF"/>
              </a:highlight>
              <a:latin typeface="PT Mono"/>
              <a:ea typeface="PT Mono"/>
              <a:cs typeface="PT Mono"/>
              <a:sym typeface="PT Mono"/>
            </a:endParaRPr>
          </a:p>
          <a:p>
            <a:pPr lvl="0" rtl="0">
              <a:spcBef>
                <a:spcPts val="0"/>
              </a:spcBef>
              <a:buClr>
                <a:schemeClr val="dk1"/>
              </a:buClr>
              <a:buSzPct val="45833"/>
              <a:buFont typeface="Arial"/>
              <a:buNone/>
            </a:pPr>
            <a:r>
              <a:rPr lang="en-US" sz="2400">
                <a:solidFill>
                  <a:srgbClr val="252525"/>
                </a:solidFill>
                <a:highlight>
                  <a:srgbClr val="FFFFFF"/>
                </a:highlight>
                <a:latin typeface="PT Mono"/>
                <a:ea typeface="PT Mono"/>
                <a:cs typeface="PT Mono"/>
                <a:sym typeface="PT Mono"/>
              </a:rPr>
              <a:t>@see java.lang.Object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Blocking queue example</a:t>
            </a:r>
          </a:p>
        </p:txBody>
      </p:sp>
      <p:sp>
        <p:nvSpPr>
          <p:cNvPr id="282" name="Shape 28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83" name="Shape 283"/>
          <p:cNvSpPr/>
          <p:nvPr/>
        </p:nvSpPr>
        <p:spPr>
          <a:xfrm>
            <a:off x="457200" y="1225800"/>
            <a:ext cx="8229000" cy="3352200"/>
          </a:xfrm>
          <a:prstGeom prst="rect">
            <a:avLst/>
          </a:prstGeom>
          <a:noFill/>
          <a:ln>
            <a:noFill/>
          </a:ln>
        </p:spPr>
        <p:txBody>
          <a:bodyPr anchorCtr="0" anchor="t" bIns="45000" lIns="90000" rIns="90000" tIns="45000">
            <a:noAutofit/>
          </a:bodyPr>
          <a:lstStyle/>
          <a:p>
            <a:pPr lvl="0">
              <a:spcBef>
                <a:spcPts val="0"/>
              </a:spcBef>
              <a:buNone/>
            </a:pPr>
            <a:r>
              <a:rPr lang="en-US" sz="2400">
                <a:solidFill>
                  <a:srgbClr val="252525"/>
                </a:solidFill>
                <a:highlight>
                  <a:srgbClr val="FFFFFF"/>
                </a:highlight>
                <a:latin typeface="Calibri"/>
                <a:ea typeface="Calibri"/>
                <a:cs typeface="Calibri"/>
                <a:sym typeface="Calibri"/>
              </a:rPr>
              <a:t>Blocking queue blocks reading thread, when there is nothing to read. And blocks writing thread, when it is full</a:t>
            </a: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t/>
            </a:r>
            <a:endParaRPr sz="2400">
              <a:solidFill>
                <a:srgbClr val="252525"/>
              </a:solidFill>
              <a:highlight>
                <a:srgbClr val="FFFFFF"/>
              </a:highlight>
              <a:latin typeface="PT Mono"/>
              <a:ea typeface="PT Mono"/>
              <a:cs typeface="PT Mono"/>
              <a:sym typeface="PT Mono"/>
            </a:endParaRPr>
          </a:p>
          <a:p>
            <a:pPr lvl="0">
              <a:spcBef>
                <a:spcPts val="0"/>
              </a:spcBef>
              <a:buNone/>
            </a:pPr>
            <a:r>
              <a:rPr lang="en-US" sz="2400">
                <a:solidFill>
                  <a:schemeClr val="dk1"/>
                </a:solidFill>
                <a:latin typeface="PT Mono"/>
                <a:ea typeface="PT Mono"/>
                <a:cs typeface="PT Mono"/>
                <a:sym typeface="PT Mono"/>
              </a:rPr>
              <a:t>@see javaConcurrentAnimated.jar (BlockingQueue)</a:t>
            </a:r>
          </a:p>
          <a:p>
            <a:pPr lvl="0" rtl="0">
              <a:spcBef>
                <a:spcPts val="0"/>
              </a:spcBef>
              <a:buNone/>
            </a:pPr>
            <a:r>
              <a:rPr lang="en-US" sz="2400">
                <a:solidFill>
                  <a:srgbClr val="252525"/>
                </a:solidFill>
                <a:highlight>
                  <a:srgbClr val="FFFFFF"/>
                </a:highlight>
                <a:latin typeface="PT Mono"/>
                <a:ea typeface="PT Mono"/>
                <a:cs typeface="PT Mono"/>
                <a:sym typeface="PT Mono"/>
              </a:rPr>
              <a:t>@see blocking_queue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pic>
        <p:nvPicPr>
          <p:cNvPr id="284" name="Shape 284"/>
          <p:cNvPicPr preferRelativeResize="0"/>
          <p:nvPr/>
        </p:nvPicPr>
        <p:blipFill>
          <a:blip r:embed="rId3">
            <a:alphaModFix/>
          </a:blip>
          <a:stretch>
            <a:fillRect/>
          </a:stretch>
        </p:blipFill>
        <p:spPr>
          <a:xfrm>
            <a:off x="618325" y="2376237"/>
            <a:ext cx="3467100" cy="132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Reminder</a:t>
            </a:r>
          </a:p>
        </p:txBody>
      </p:sp>
      <p:sp>
        <p:nvSpPr>
          <p:cNvPr id="117" name="Shape 11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18" name="Shape 118"/>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b="0" i="0" lang="en-US" sz="2800" u="none" cap="none" strike="noStrike">
                <a:solidFill>
                  <a:srgbClr val="000000"/>
                </a:solidFill>
                <a:latin typeface="Calibri"/>
                <a:ea typeface="Calibri"/>
                <a:cs typeface="Calibri"/>
                <a:sym typeface="Calibri"/>
              </a:rPr>
              <a:t>Отметьтесь на портале</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Inter-thread communication</a:t>
            </a:r>
          </a:p>
        </p:txBody>
      </p:sp>
      <p:sp>
        <p:nvSpPr>
          <p:cNvPr id="290" name="Shape 29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1" name="Shape 291"/>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Threads</a:t>
            </a:r>
            <a:r>
              <a:rPr lang="en-US" sz="2400">
                <a:solidFill>
                  <a:srgbClr val="252525"/>
                </a:solidFill>
                <a:highlight>
                  <a:srgbClr val="FFFFFF"/>
                </a:highlight>
                <a:latin typeface="Calibri"/>
                <a:ea typeface="Calibri"/>
                <a:cs typeface="Calibri"/>
                <a:sym typeface="Calibri"/>
              </a:rPr>
              <a:t> (unlike processes) can communicate via</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shared memory</a:t>
            </a:r>
            <a:r>
              <a:rPr lang="en-US" sz="2400">
                <a:solidFill>
                  <a:srgbClr val="252525"/>
                </a:solidFill>
                <a:highlight>
                  <a:srgbClr val="FFFFFF"/>
                </a:highlight>
                <a:latin typeface="Calibri"/>
                <a:ea typeface="Calibri"/>
                <a:cs typeface="Calibri"/>
                <a:sym typeface="Calibri"/>
              </a:rPr>
              <a:t> (shared variables/shared mutable state)</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If we have reads and writes to shared mutable variables, that affect each other, we call it </a:t>
            </a:r>
            <a:r>
              <a:rPr b="1" lang="en-US" sz="2400">
                <a:solidFill>
                  <a:srgbClr val="252525"/>
                </a:solidFill>
                <a:highlight>
                  <a:srgbClr val="FFFFFF"/>
                </a:highlight>
                <a:latin typeface="Calibri"/>
                <a:ea typeface="Calibri"/>
                <a:cs typeface="Calibri"/>
                <a:sym typeface="Calibri"/>
              </a:rPr>
              <a:t>concurrent access</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Oracle guide to concurrency in Java</a:t>
            </a:r>
          </a:p>
          <a:p>
            <a:pPr lvl="0" rtl="0">
              <a:spcBef>
                <a:spcPts val="0"/>
              </a:spcBef>
              <a:buClr>
                <a:schemeClr val="dk1"/>
              </a:buClr>
              <a:buSzPct val="61111"/>
              <a:buFont typeface="Arial"/>
              <a:buNone/>
            </a:pPr>
            <a:r>
              <a:rPr lang="en-US" sz="1800" u="sng">
                <a:solidFill>
                  <a:schemeClr val="hlink"/>
                </a:solidFill>
                <a:latin typeface="Calibri"/>
                <a:ea typeface="Calibri"/>
                <a:cs typeface="Calibri"/>
                <a:sym typeface="Calibri"/>
                <a:hlinkClick r:id="rId3"/>
              </a:rPr>
              <a:t>https://docs.oracle.com/javase/tutorial/essential/concurrency/index.html</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Thread-safety</a:t>
            </a:r>
          </a:p>
        </p:txBody>
      </p:sp>
      <p:sp>
        <p:nvSpPr>
          <p:cNvPr id="297" name="Shape 29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98" name="Shape 298"/>
          <p:cNvSpPr/>
          <p:nvPr/>
        </p:nvSpPr>
        <p:spPr>
          <a:xfrm>
            <a:off x="457200" y="1225800"/>
            <a:ext cx="63099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A class is </a:t>
            </a:r>
            <a:r>
              <a:rPr b="1" lang="en-US" sz="2400">
                <a:solidFill>
                  <a:srgbClr val="252525"/>
                </a:solidFill>
                <a:highlight>
                  <a:srgbClr val="FFFFFF"/>
                </a:highlight>
                <a:latin typeface="Calibri"/>
                <a:ea typeface="Calibri"/>
                <a:cs typeface="Calibri"/>
                <a:sym typeface="Calibri"/>
              </a:rPr>
              <a:t>thread-safe</a:t>
            </a:r>
            <a:r>
              <a:rPr lang="en-US" sz="2400">
                <a:solidFill>
                  <a:srgbClr val="252525"/>
                </a:solidFill>
                <a:highlight>
                  <a:srgbClr val="FFFFFF"/>
                </a:highlight>
                <a:latin typeface="Calibri"/>
                <a:ea typeface="Calibri"/>
                <a:cs typeface="Calibri"/>
                <a:sym typeface="Calibri"/>
              </a:rPr>
              <a:t> if it behaves correctly when accessed from multiple threads, regardless of the scheduling or interleaving of the execution of those threads by the runtime environment, and with no additional synchronization or other coordination on the part of the calling code</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(from JCiP)</a:t>
            </a:r>
          </a:p>
          <a:p>
            <a:pPr lvl="0" rtl="0">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p:txBody>
      </p:sp>
      <p:pic>
        <p:nvPicPr>
          <p:cNvPr id="299" name="Shape 299"/>
          <p:cNvPicPr preferRelativeResize="0"/>
          <p:nvPr/>
        </p:nvPicPr>
        <p:blipFill>
          <a:blip r:embed="rId4">
            <a:alphaModFix/>
          </a:blip>
          <a:stretch>
            <a:fillRect/>
          </a:stretch>
        </p:blipFill>
        <p:spPr>
          <a:xfrm>
            <a:off x="6709993" y="1376587"/>
            <a:ext cx="1819149" cy="239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No state - no problem</a:t>
            </a:r>
            <a:r>
              <a:rPr lang="en-US" sz="3600">
                <a:solidFill>
                  <a:srgbClr val="403152"/>
                </a:solidFill>
                <a:latin typeface="Calibri"/>
                <a:ea typeface="Calibri"/>
                <a:cs typeface="Calibri"/>
                <a:sym typeface="Calibri"/>
              </a:rPr>
              <a:t> </a:t>
            </a:r>
          </a:p>
        </p:txBody>
      </p:sp>
      <p:sp>
        <p:nvSpPr>
          <p:cNvPr id="305" name="Shape 30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06" name="Shape 306"/>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solidFill>
                  <a:srgbClr val="252525"/>
                </a:solidFill>
                <a:highlight>
                  <a:srgbClr val="FFFFFF"/>
                </a:highlight>
                <a:latin typeface="Calibri"/>
                <a:ea typeface="Calibri"/>
                <a:cs typeface="Calibri"/>
                <a:sym typeface="Calibri"/>
              </a:rPr>
              <a:t>It is </a:t>
            </a:r>
            <a:r>
              <a:rPr b="1" lang="en-US" sz="2400">
                <a:solidFill>
                  <a:srgbClr val="252525"/>
                </a:solidFill>
                <a:highlight>
                  <a:srgbClr val="FFFFFF"/>
                </a:highlight>
                <a:latin typeface="Calibri"/>
                <a:ea typeface="Calibri"/>
                <a:cs typeface="Calibri"/>
                <a:sym typeface="Calibri"/>
              </a:rPr>
              <a:t>data</a:t>
            </a:r>
            <a:r>
              <a:rPr lang="en-US" sz="2400">
                <a:solidFill>
                  <a:srgbClr val="252525"/>
                </a:solidFill>
                <a:highlight>
                  <a:srgbClr val="FFFFFF"/>
                </a:highlight>
                <a:latin typeface="Calibri"/>
                <a:ea typeface="Calibri"/>
                <a:cs typeface="Calibri"/>
                <a:sym typeface="Calibri"/>
              </a:rPr>
              <a:t> that must be protected from concurrent access. Even thought ‘</a:t>
            </a:r>
            <a:r>
              <a:rPr b="1" lang="en-US" sz="2400">
                <a:solidFill>
                  <a:srgbClr val="252525"/>
                </a:solidFill>
                <a:highlight>
                  <a:srgbClr val="FFFFFF"/>
                </a:highlight>
                <a:latin typeface="Calibri"/>
                <a:ea typeface="Calibri"/>
                <a:cs typeface="Calibri"/>
                <a:sym typeface="Calibri"/>
              </a:rPr>
              <a:t>synchronized’</a:t>
            </a:r>
            <a:r>
              <a:rPr lang="en-US" sz="2400">
                <a:solidFill>
                  <a:srgbClr val="252525"/>
                </a:solidFill>
                <a:highlight>
                  <a:srgbClr val="FFFFFF"/>
                </a:highlight>
                <a:latin typeface="Calibri"/>
                <a:ea typeface="Calibri"/>
                <a:cs typeface="Calibri"/>
                <a:sym typeface="Calibri"/>
              </a:rPr>
              <a:t> about code.</a:t>
            </a:r>
          </a:p>
          <a:p>
            <a:pPr lvl="0" rtl="0">
              <a:spcBef>
                <a:spcPts val="0"/>
              </a:spcBef>
              <a:buNone/>
            </a:pPr>
            <a:r>
              <a:rPr b="1" lang="en-US" sz="2400">
                <a:solidFill>
                  <a:srgbClr val="252525"/>
                </a:solidFill>
                <a:highlight>
                  <a:srgbClr val="FFFFFF"/>
                </a:highlight>
                <a:latin typeface="Calibri"/>
                <a:ea typeface="Calibri"/>
                <a:cs typeface="Calibri"/>
                <a:sym typeface="Calibri"/>
              </a:rPr>
              <a:t>Every access</a:t>
            </a:r>
            <a:r>
              <a:rPr lang="en-US" sz="2400">
                <a:solidFill>
                  <a:srgbClr val="252525"/>
                </a:solidFill>
                <a:highlight>
                  <a:srgbClr val="FFFFFF"/>
                </a:highlight>
                <a:latin typeface="Calibri"/>
                <a:ea typeface="Calibri"/>
                <a:cs typeface="Calibri"/>
                <a:sym typeface="Calibri"/>
              </a:rPr>
              <a:t> to protected data must be synchronized (every read and write), else program is not properly synchronized.</a:t>
            </a:r>
          </a:p>
          <a:p>
            <a:pPr lvl="0" rtl="0">
              <a:spcBef>
                <a:spcPts val="0"/>
              </a:spcBef>
              <a:buNone/>
            </a:pPr>
            <a:r>
              <a:t/>
            </a:r>
            <a:endParaRPr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rPr lang="en-US" sz="2400">
                <a:solidFill>
                  <a:srgbClr val="252525"/>
                </a:solidFill>
                <a:highlight>
                  <a:srgbClr val="FFFFFF"/>
                </a:highlight>
                <a:latin typeface="Calibri"/>
                <a:ea typeface="Calibri"/>
                <a:cs typeface="Calibri"/>
                <a:sym typeface="Calibri"/>
              </a:rPr>
              <a:t>So let’s avoid state! </a:t>
            </a:r>
            <a:r>
              <a:rPr b="1" lang="en-US" sz="2400">
                <a:solidFill>
                  <a:srgbClr val="252525"/>
                </a:solidFill>
                <a:highlight>
                  <a:srgbClr val="FFFFFF"/>
                </a:highlight>
                <a:latin typeface="Calibri"/>
                <a:ea typeface="Calibri"/>
                <a:cs typeface="Calibri"/>
                <a:sym typeface="Calibri"/>
              </a:rPr>
              <a:t>(no, impossible in practice)</a:t>
            </a:r>
          </a:p>
          <a:p>
            <a:pPr lvl="0" rtl="0">
              <a:spcBef>
                <a:spcPts val="0"/>
              </a:spcBef>
              <a:buNone/>
            </a:pPr>
            <a:r>
              <a:t/>
            </a:r>
            <a:endParaRPr b="1" sz="2400">
              <a:solidFill>
                <a:srgbClr val="252525"/>
              </a:solidFill>
              <a:highlight>
                <a:srgbClr val="FFFFFF"/>
              </a:highlight>
              <a:latin typeface="Calibri"/>
              <a:ea typeface="Calibri"/>
              <a:cs typeface="Calibri"/>
              <a:sym typeface="Calibri"/>
            </a:endParaRPr>
          </a:p>
          <a:p>
            <a:pPr lvl="0" rtl="0">
              <a:spcBef>
                <a:spcPts val="0"/>
              </a:spcBef>
              <a:buNone/>
            </a:pPr>
            <a:r>
              <a:t/>
            </a:r>
            <a:endParaRPr b="1" sz="2400">
              <a:solidFill>
                <a:srgbClr val="252525"/>
              </a:solidFill>
              <a:highlight>
                <a:srgbClr val="FFFFFF"/>
              </a:highlight>
              <a:latin typeface="Calibri"/>
              <a:ea typeface="Calibri"/>
              <a:cs typeface="Calibri"/>
              <a:sym typeface="Calibri"/>
            </a:endParaRPr>
          </a:p>
        </p:txBody>
      </p:sp>
      <p:sp>
        <p:nvSpPr>
          <p:cNvPr id="307" name="Shape 307"/>
          <p:cNvSpPr/>
          <p:nvPr/>
        </p:nvSpPr>
        <p:spPr>
          <a:xfrm>
            <a:off x="566825" y="2846375"/>
            <a:ext cx="58995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45833"/>
              <a:buFont typeface="Arial"/>
              <a:buNone/>
            </a:pPr>
            <a:r>
              <a:rPr lang="en-US" sz="2400">
                <a:solidFill>
                  <a:srgbClr val="252525"/>
                </a:solidFill>
                <a:latin typeface="Calibri"/>
                <a:ea typeface="Calibri"/>
                <a:cs typeface="Calibri"/>
                <a:sym typeface="Calibri"/>
              </a:rPr>
              <a:t>Stateless objects are always thread-safe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Shared mutable state</a:t>
            </a:r>
            <a:r>
              <a:rPr lang="en-US" sz="3600">
                <a:solidFill>
                  <a:srgbClr val="403152"/>
                </a:solidFill>
                <a:latin typeface="Calibri"/>
                <a:ea typeface="Calibri"/>
                <a:cs typeface="Calibri"/>
                <a:sym typeface="Calibri"/>
              </a:rPr>
              <a:t> </a:t>
            </a:r>
          </a:p>
        </p:txBody>
      </p:sp>
      <p:sp>
        <p:nvSpPr>
          <p:cNvPr id="313" name="Shape 31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14" name="Shape 314"/>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Concurrency appear when shared mutable state is accessed from several threads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Let’s avoid concurrency!</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(really good idea!)</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shared_mutable_state</a:t>
            </a:r>
          </a:p>
        </p:txBody>
      </p:sp>
      <p:sp>
        <p:nvSpPr>
          <p:cNvPr id="315" name="Shape 315"/>
          <p:cNvSpPr/>
          <p:nvPr/>
        </p:nvSpPr>
        <p:spPr>
          <a:xfrm>
            <a:off x="566825" y="3379775"/>
            <a:ext cx="7452000" cy="60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2400">
                <a:solidFill>
                  <a:srgbClr val="252525"/>
                </a:solidFill>
                <a:latin typeface="Calibri"/>
                <a:ea typeface="Calibri"/>
                <a:cs typeface="Calibri"/>
                <a:sym typeface="Calibri"/>
              </a:rPr>
              <a:t>Immutable and unshared</a:t>
            </a:r>
            <a:r>
              <a:rPr lang="en-US" sz="2400">
                <a:solidFill>
                  <a:srgbClr val="252525"/>
                </a:solidFill>
                <a:latin typeface="Calibri"/>
                <a:ea typeface="Calibri"/>
                <a:cs typeface="Calibri"/>
                <a:sym typeface="Calibri"/>
              </a:rPr>
              <a:t> objects are always </a:t>
            </a:r>
            <a:r>
              <a:rPr b="1" lang="en-US" sz="2400">
                <a:solidFill>
                  <a:srgbClr val="252525"/>
                </a:solidFill>
                <a:latin typeface="Calibri"/>
                <a:ea typeface="Calibri"/>
                <a:cs typeface="Calibri"/>
                <a:sym typeface="Calibri"/>
              </a:rPr>
              <a:t>thread-safe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Use immutable</a:t>
            </a:r>
            <a:r>
              <a:rPr lang="en-US" sz="3600">
                <a:solidFill>
                  <a:srgbClr val="403152"/>
                </a:solidFill>
                <a:latin typeface="Calibri"/>
                <a:ea typeface="Calibri"/>
                <a:cs typeface="Calibri"/>
                <a:sym typeface="Calibri"/>
              </a:rPr>
              <a:t> state (final) </a:t>
            </a:r>
          </a:p>
        </p:txBody>
      </p:sp>
      <p:sp>
        <p:nvSpPr>
          <p:cNvPr id="321" name="Shape 32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2" name="Shape 322"/>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guarantees that after construction reference will be always read properly</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indent="-381000" lvl="0" marL="457200" marR="0" rtl="0" algn="l">
              <a:lnSpc>
                <a:spcPct val="100000"/>
              </a:lnSpc>
              <a:spcBef>
                <a:spcPts val="0"/>
              </a:spcBef>
              <a:buClr>
                <a:srgbClr val="252525"/>
              </a:buClr>
              <a:buSzPct val="100000"/>
              <a:buFont typeface="Calibri"/>
              <a:buChar char="●"/>
            </a:pPr>
            <a:r>
              <a:rPr b="1" lang="en-US" sz="2400">
                <a:solidFill>
                  <a:srgbClr val="252525"/>
                </a:solidFill>
                <a:highlight>
                  <a:srgbClr val="FFFFFF"/>
                </a:highlight>
                <a:latin typeface="Calibri"/>
                <a:ea typeface="Calibri"/>
                <a:cs typeface="Calibri"/>
                <a:sym typeface="Calibri"/>
              </a:rPr>
              <a:t>final</a:t>
            </a:r>
            <a:r>
              <a:rPr lang="en-US" sz="2400">
                <a:solidFill>
                  <a:srgbClr val="252525"/>
                </a:solidFill>
                <a:highlight>
                  <a:srgbClr val="FFFFFF"/>
                </a:highlight>
                <a:latin typeface="Calibri"/>
                <a:ea typeface="Calibri"/>
                <a:cs typeface="Calibri"/>
                <a:sym typeface="Calibri"/>
              </a:rPr>
              <a:t> only guarantees immutability for single reference</a:t>
            </a:r>
            <a:br>
              <a:rPr lang="en-US" sz="2400">
                <a:solidFill>
                  <a:srgbClr val="252525"/>
                </a:solidFill>
                <a:highlight>
                  <a:srgbClr val="FFFFFF"/>
                </a:highlight>
                <a:latin typeface="Calibri"/>
                <a:ea typeface="Calibri"/>
                <a:cs typeface="Calibri"/>
                <a:sym typeface="Calibri"/>
              </a:rPr>
            </a:br>
            <a:r>
              <a:rPr lang="en-US" sz="2400">
                <a:solidFill>
                  <a:srgbClr val="252525"/>
                </a:solidFill>
                <a:highlight>
                  <a:srgbClr val="FFFFFF"/>
                </a:highlight>
                <a:latin typeface="Calibri"/>
                <a:ea typeface="Calibri"/>
                <a:cs typeface="Calibri"/>
                <a:sym typeface="Calibri"/>
              </a:rPr>
              <a:t>to make object fully-immutable you must mark every reference final, not only root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if you change final fields via </a:t>
            </a:r>
            <a:r>
              <a:rPr b="1" lang="en-US" sz="2400">
                <a:solidFill>
                  <a:srgbClr val="252525"/>
                </a:solidFill>
                <a:highlight>
                  <a:srgbClr val="FFFFFF"/>
                </a:highlight>
                <a:latin typeface="Calibri"/>
                <a:ea typeface="Calibri"/>
                <a:cs typeface="Calibri"/>
                <a:sym typeface="Calibri"/>
              </a:rPr>
              <a:t>reflection</a:t>
            </a:r>
            <a:r>
              <a:rPr lang="en-US" sz="2400">
                <a:solidFill>
                  <a:srgbClr val="252525"/>
                </a:solidFill>
                <a:highlight>
                  <a:srgbClr val="FFFFFF"/>
                </a:highlight>
                <a:latin typeface="Calibri"/>
                <a:ea typeface="Calibri"/>
                <a:cs typeface="Calibri"/>
                <a:sym typeface="Calibri"/>
              </a:rPr>
              <a:t> - you lose guarantees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Make final as much shared variables as possible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Unshared</a:t>
            </a:r>
            <a:r>
              <a:rPr lang="en-US" sz="3600">
                <a:solidFill>
                  <a:srgbClr val="403152"/>
                </a:solidFill>
                <a:latin typeface="Calibri"/>
                <a:ea typeface="Calibri"/>
                <a:cs typeface="Calibri"/>
                <a:sym typeface="Calibri"/>
              </a:rPr>
              <a:t> state (ThreadLocal) </a:t>
            </a:r>
          </a:p>
        </p:txBody>
      </p:sp>
      <p:sp>
        <p:nvSpPr>
          <p:cNvPr id="328" name="Shape 32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29" name="Shape 329"/>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1800">
                <a:solidFill>
                  <a:srgbClr val="AAAADD"/>
                </a:solidFill>
                <a:highlight>
                  <a:srgbClr val="F0F0F0"/>
                </a:highlight>
                <a:latin typeface="PT Mono"/>
                <a:ea typeface="PT Mono"/>
                <a:cs typeface="PT Mono"/>
                <a:sym typeface="PT Mono"/>
                <a:hlinkClick r:id="rId3"/>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4"/>
              </a:rPr>
              <a:t>Object</a:t>
            </a:r>
            <a:r>
              <a:rPr lang="en-US" sz="1800">
                <a:solidFill>
                  <a:srgbClr val="0000BB"/>
                </a:solidFill>
                <a:highlight>
                  <a:srgbClr val="F0F0F0"/>
                </a:highlight>
                <a:latin typeface="PT Mono"/>
                <a:ea typeface="PT Mono"/>
                <a:cs typeface="PT Mono"/>
                <a:sym typeface="PT Mono"/>
              </a:rPr>
              <a:t>&gt; locals = </a:t>
            </a:r>
            <a:r>
              <a:rPr b="1" lang="en-US" sz="1800">
                <a:solidFill>
                  <a:schemeClr val="dk1"/>
                </a:solidFill>
                <a:highlight>
                  <a:srgbClr val="F0F0F0"/>
                </a:highlight>
                <a:latin typeface="PT Mono"/>
                <a:ea typeface="PT Mono"/>
                <a:cs typeface="PT Mono"/>
                <a:sym typeface="PT Mono"/>
              </a:rPr>
              <a:t>new</a:t>
            </a:r>
            <a:r>
              <a:rPr lang="en-US" sz="1800">
                <a:solidFill>
                  <a:srgbClr val="0000BB"/>
                </a:solidFill>
                <a:highlight>
                  <a:srgbClr val="F0F0F0"/>
                </a:highlight>
                <a:latin typeface="PT Mono"/>
                <a:ea typeface="PT Mono"/>
                <a:cs typeface="PT Mono"/>
                <a:sym typeface="PT Mono"/>
              </a:rPr>
              <a:t> </a:t>
            </a:r>
            <a:r>
              <a:rPr b="1" lang="en-US" sz="1800">
                <a:solidFill>
                  <a:srgbClr val="AAAADD"/>
                </a:solidFill>
                <a:highlight>
                  <a:srgbClr val="F0F0F0"/>
                </a:highlight>
                <a:latin typeface="PT Mono"/>
                <a:ea typeface="PT Mono"/>
                <a:cs typeface="PT Mono"/>
                <a:sym typeface="PT Mono"/>
                <a:hlinkClick r:id="rId5"/>
              </a:rPr>
              <a:t>ThreadLocal</a:t>
            </a:r>
            <a:r>
              <a:rPr lang="en-US" sz="1800">
                <a:solidFill>
                  <a:srgbClr val="0000BB"/>
                </a:solidFill>
                <a:highlight>
                  <a:srgbClr val="F0F0F0"/>
                </a:highlight>
                <a:latin typeface="PT Mono"/>
                <a:ea typeface="PT Mono"/>
                <a:cs typeface="PT Mono"/>
                <a:sym typeface="PT Mono"/>
              </a:rPr>
              <a:t>&lt;</a:t>
            </a:r>
            <a:r>
              <a:rPr b="1" lang="en-US" sz="1800">
                <a:solidFill>
                  <a:srgbClr val="AAAADD"/>
                </a:solidFill>
                <a:highlight>
                  <a:srgbClr val="F0F0F0"/>
                </a:highlight>
                <a:latin typeface="PT Mono"/>
                <a:ea typeface="PT Mono"/>
                <a:cs typeface="PT Mono"/>
                <a:sym typeface="PT Mono"/>
                <a:hlinkClick r:id="rId6"/>
              </a:rPr>
              <a:t>Object</a:t>
            </a:r>
            <a:r>
              <a:rPr lang="en-US" sz="1800">
                <a:solidFill>
                  <a:srgbClr val="0000BB"/>
                </a:solidFill>
                <a:highlight>
                  <a:srgbClr val="F0F0F0"/>
                </a:highlight>
                <a:latin typeface="PT Mono"/>
                <a:ea typeface="PT Mono"/>
                <a:cs typeface="PT Mono"/>
                <a:sym typeface="PT Mono"/>
              </a:rPr>
              <a:t>&gt;</a:t>
            </a:r>
            <a:r>
              <a:rPr lang="en-US" sz="1800">
                <a:solidFill>
                  <a:srgbClr val="66CC66"/>
                </a:solidFill>
                <a:highlight>
                  <a:srgbClr val="F0F0F0"/>
                </a:highlight>
                <a:latin typeface="PT Mono"/>
                <a:ea typeface="PT Mono"/>
                <a:cs typeface="PT Mono"/>
                <a:sym typeface="PT Mono"/>
              </a:rPr>
              <a:t>()</a:t>
            </a:r>
            <a:r>
              <a:rPr lang="en-US" sz="1800">
                <a:solidFill>
                  <a:srgbClr val="0000BB"/>
                </a:solidFill>
                <a:highlight>
                  <a:srgbClr val="F0F0F0"/>
                </a:highlight>
                <a:latin typeface="PT Mono"/>
                <a:ea typeface="PT Mono"/>
                <a:cs typeface="PT Mono"/>
                <a:sym typeface="PT Mono"/>
              </a:rPr>
              <a:t>;</a:t>
            </a:r>
          </a:p>
          <a:p>
            <a:pPr lvl="0" marR="0" rtl="0" algn="l">
              <a:lnSpc>
                <a:spcPct val="100000"/>
              </a:lnSpc>
              <a:spcBef>
                <a:spcPts val="0"/>
              </a:spcBef>
              <a:buNone/>
            </a:pPr>
            <a:r>
              <a:t/>
            </a:r>
            <a:endParaRPr sz="1800">
              <a:solidFill>
                <a:srgbClr val="0000BB"/>
              </a:solidFill>
              <a:highlight>
                <a:srgbClr val="F0F0F0"/>
              </a:highlight>
              <a:latin typeface="PT Mono"/>
              <a:ea typeface="PT Mono"/>
              <a:cs typeface="PT Mono"/>
              <a:sym typeface="PT Mono"/>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As with final - ThreadLocal only guarantees, that the reference, that is accessed via ThreadLocal variable (‘locals’ in example) is thread local, no in-depth thread locality. </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thread_local</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What happen when we have SMS?</a:t>
            </a:r>
          </a:p>
        </p:txBody>
      </p:sp>
      <p:sp>
        <p:nvSpPr>
          <p:cNvPr id="335" name="Shape 33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36" name="Shape 336"/>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This is defined by</a:t>
            </a:r>
            <a:r>
              <a:rPr b="1" lang="en-US" sz="2400">
                <a:solidFill>
                  <a:srgbClr val="252525"/>
                </a:solidFill>
                <a:highlight>
                  <a:srgbClr val="FFFFFF"/>
                </a:highlight>
                <a:latin typeface="Calibri"/>
                <a:ea typeface="Calibri"/>
                <a:cs typeface="Calibri"/>
                <a:sym typeface="Calibri"/>
              </a:rPr>
              <a:t> Java Memory Model (JMM)</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Java Language Specification (JLS)</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Chapter 17. Threads and locks</a:t>
            </a:r>
          </a:p>
          <a:p>
            <a:pPr lvl="0" rtl="0">
              <a:spcBef>
                <a:spcPts val="0"/>
              </a:spcBef>
              <a:buClr>
                <a:schemeClr val="dk1"/>
              </a:buClr>
              <a:buSzPct val="25000"/>
              <a:buFont typeface="Arial"/>
              <a:buNone/>
            </a:pPr>
            <a:r>
              <a:rPr lang="en-US" sz="1800" u="sng">
                <a:solidFill>
                  <a:schemeClr val="hlink"/>
                </a:solidFill>
                <a:latin typeface="Calibri"/>
                <a:ea typeface="Calibri"/>
                <a:cs typeface="Calibri"/>
                <a:sym typeface="Calibri"/>
                <a:hlinkClick r:id="rId3"/>
              </a:rPr>
              <a:t>https://docs.oracle.com/javase/specs/jls/se7/html/jls-17.html</a:t>
            </a:r>
          </a:p>
          <a:p>
            <a:pPr lvl="0" rtl="0">
              <a:spcBef>
                <a:spcPts val="0"/>
              </a:spcBef>
              <a:buNone/>
            </a:pPr>
            <a:r>
              <a:rPr lang="en-US" sz="1800">
                <a:solidFill>
                  <a:schemeClr val="dk1"/>
                </a:solidFill>
                <a:latin typeface="Calibri"/>
                <a:ea typeface="Calibri"/>
                <a:cs typeface="Calibri"/>
                <a:sym typeface="Calibri"/>
              </a:rPr>
              <a:t>(do not read! first look at </a:t>
            </a:r>
            <a:r>
              <a:rPr lang="en-US" sz="1800" u="sng">
                <a:solidFill>
                  <a:schemeClr val="hlink"/>
                </a:solidFill>
                <a:latin typeface="Calibri"/>
                <a:ea typeface="Calibri"/>
                <a:cs typeface="Calibri"/>
                <a:sym typeface="Calibri"/>
                <a:hlinkClick r:id="rId4"/>
              </a:rPr>
              <a:t>https://shipilev.net/#jmm</a:t>
            </a:r>
            <a:r>
              <a:rPr lang="en-US" sz="1800">
                <a:solidFill>
                  <a:schemeClr val="dk1"/>
                </a:solidFill>
                <a:latin typeface="Calibri"/>
                <a:ea typeface="Calibri"/>
                <a:cs typeface="Calibri"/>
                <a:sym typeface="Calibri"/>
              </a:rPr>
              <a:t> )</a:t>
            </a:r>
          </a:p>
          <a:p>
            <a:pPr lvl="0" rtl="0">
              <a:spcBef>
                <a:spcPts val="0"/>
              </a:spcBef>
              <a:buNone/>
            </a:pPr>
            <a:r>
              <a:t/>
            </a:r>
            <a:endParaRPr sz="18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is tricky to understand and is hard to use directly.</a:t>
            </a:r>
          </a:p>
          <a:p>
            <a:pPr lvl="0" marR="0" rtl="0" algn="l">
              <a:lnSpc>
                <a:spcPct val="100000"/>
              </a:lnSpc>
              <a:spcBef>
                <a:spcPts val="0"/>
              </a:spcBef>
              <a:buNone/>
            </a:pPr>
            <a:r>
              <a:t/>
            </a:r>
            <a:endParaRPr b="1"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Java Memory Model (JMM)</a:t>
            </a:r>
          </a:p>
        </p:txBody>
      </p:sp>
      <p:sp>
        <p:nvSpPr>
          <p:cNvPr id="342" name="Shape 34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43" name="Shape 343"/>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specifies what can be read by particular read action in program.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More precisely it defines </a:t>
            </a:r>
            <a:r>
              <a:rPr b="1" lang="en-US" sz="2400">
                <a:solidFill>
                  <a:schemeClr val="dk1"/>
                </a:solidFill>
                <a:latin typeface="Calibri"/>
                <a:ea typeface="Calibri"/>
                <a:cs typeface="Calibri"/>
                <a:sym typeface="Calibri"/>
              </a:rPr>
              <a:t>guarantees</a:t>
            </a:r>
            <a:r>
              <a:rPr lang="en-US" sz="2400">
                <a:solidFill>
                  <a:schemeClr val="dk1"/>
                </a:solidFill>
                <a:latin typeface="Calibri"/>
                <a:ea typeface="Calibri"/>
                <a:cs typeface="Calibri"/>
                <a:sym typeface="Calibri"/>
              </a:rPr>
              <a:t> on read/write atomicity, write visibility and instruction ordering.</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SzPct val="25000"/>
              <a:buNone/>
            </a:pPr>
            <a:r>
              <a:rPr lang="en-US" sz="3600">
                <a:solidFill>
                  <a:srgbClr val="403152"/>
                </a:solidFill>
                <a:latin typeface="Calibri"/>
                <a:ea typeface="Calibri"/>
                <a:cs typeface="Calibri"/>
                <a:sym typeface="Calibri"/>
              </a:rPr>
              <a:t>JMM. Why so complex?</a:t>
            </a:r>
          </a:p>
        </p:txBody>
      </p:sp>
      <p:sp>
        <p:nvSpPr>
          <p:cNvPr id="349" name="Shape 34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0" name="Shape 350"/>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JVM is highly optimized. It is possible because of relatively </a:t>
            </a:r>
            <a:r>
              <a:rPr b="1" lang="en-US" sz="2400">
                <a:solidFill>
                  <a:schemeClr val="dk1"/>
                </a:solidFill>
                <a:latin typeface="Calibri"/>
                <a:ea typeface="Calibri"/>
                <a:cs typeface="Calibri"/>
                <a:sym typeface="Calibri"/>
              </a:rPr>
              <a:t>weak guarantees</a:t>
            </a:r>
            <a:r>
              <a:rPr lang="en-US" sz="2400">
                <a:solidFill>
                  <a:schemeClr val="dk1"/>
                </a:solidFill>
                <a:latin typeface="Calibri"/>
                <a:ea typeface="Calibri"/>
                <a:cs typeface="Calibri"/>
                <a:sym typeface="Calibri"/>
              </a:rPr>
              <a:t> of JMM.</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was created as a </a:t>
            </a:r>
            <a:r>
              <a:rPr b="1" lang="en-US" sz="2400">
                <a:solidFill>
                  <a:schemeClr val="dk1"/>
                </a:solidFill>
                <a:latin typeface="Calibri"/>
                <a:ea typeface="Calibri"/>
                <a:cs typeface="Calibri"/>
                <a:sym typeface="Calibri"/>
              </a:rPr>
              <a:t>trade-off between performance, complexity of JVM and abilities of hardware.</a:t>
            </a: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JMM considered to be one of the most successful memory models.</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a:p>
            <a:pPr lvl="0" rtl="0">
              <a:spcBef>
                <a:spcPts val="0"/>
              </a:spcBef>
              <a:buClr>
                <a:schemeClr val="dk1"/>
              </a:buClr>
              <a:buSzPct val="25000"/>
              <a:buFont typeface="Arial"/>
              <a:buNone/>
            </a:pPr>
            <a:r>
              <a:rPr lang="en-US" sz="2400">
                <a:solidFill>
                  <a:schemeClr val="dk1"/>
                </a:solidFill>
                <a:latin typeface="Calibri"/>
                <a:ea typeface="Calibri"/>
                <a:cs typeface="Calibri"/>
                <a:sym typeface="Calibri"/>
              </a:rPr>
              <a:t>Recently Introduced C++ Memory Model is highly based on JMM.</a:t>
            </a: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4. Atomicity</a:t>
            </a:r>
          </a:p>
        </p:txBody>
      </p:sp>
      <p:sp>
        <p:nvSpPr>
          <p:cNvPr id="356" name="Shape 35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57" name="Shape 35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Some operations that are expected to be atomic - are not: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i++;</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double/long reads and writes on 32 bit systems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check then act actions:</a:t>
            </a:r>
            <a:br>
              <a:rPr lang="en-US" sz="2400">
                <a:solidFill>
                  <a:srgbClr val="252525"/>
                </a:solidFill>
                <a:highlight>
                  <a:srgbClr val="FFFFFF"/>
                </a:highlight>
                <a:latin typeface="Calibri"/>
                <a:ea typeface="Calibri"/>
                <a:cs typeface="Calibri"/>
                <a:sym typeface="Calibri"/>
              </a:rPr>
            </a:b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data_races</a:t>
            </a:r>
          </a:p>
        </p:txBody>
      </p:sp>
      <p:sp>
        <p:nvSpPr>
          <p:cNvPr id="358" name="Shape 358"/>
          <p:cNvSpPr/>
          <p:nvPr/>
        </p:nvSpPr>
        <p:spPr>
          <a:xfrm>
            <a:off x="830425" y="2924975"/>
            <a:ext cx="4040400" cy="104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800">
                <a:latin typeface="PT Mono"/>
                <a:ea typeface="PT Mono"/>
                <a:cs typeface="PT Mono"/>
                <a:sym typeface="PT Mono"/>
              </a:rPr>
              <a:t>if (!map.containsKey(key)) {</a:t>
            </a:r>
            <a:br>
              <a:rPr lang="en-US" sz="1800">
                <a:latin typeface="PT Mono"/>
                <a:ea typeface="PT Mono"/>
                <a:cs typeface="PT Mono"/>
                <a:sym typeface="PT Mono"/>
              </a:rPr>
            </a:br>
            <a:r>
              <a:rPr lang="en-US" sz="1800">
                <a:latin typeface="PT Mono"/>
                <a:ea typeface="PT Mono"/>
                <a:cs typeface="PT Mono"/>
                <a:sym typeface="PT Mono"/>
              </a:rPr>
              <a:t>	map.put(key, value);</a:t>
            </a:r>
            <a:br>
              <a:rPr lang="en-US" sz="1800">
                <a:latin typeface="PT Mono"/>
                <a:ea typeface="PT Mono"/>
                <a:cs typeface="PT Mono"/>
                <a:sym typeface="PT Mono"/>
              </a:rPr>
            </a:br>
            <a:r>
              <a:rPr lang="en-US" sz="1800">
                <a:latin typeface="PT Mono"/>
                <a:ea typeface="PT Mono"/>
                <a:cs typeface="PT Mono"/>
                <a:sym typeface="PT Mono"/>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457200" y="205919"/>
            <a:ext cx="8229000" cy="608400"/>
          </a:xfrm>
          <a:prstGeom prst="rect">
            <a:avLst/>
          </a:prstGeom>
          <a:noFill/>
          <a:ln>
            <a:noFill/>
          </a:ln>
        </p:spPr>
        <p:txBody>
          <a:bodyPr anchorCtr="0" anchor="ctr" bIns="45000" lIns="90000" rIns="90000" tIns="45000">
            <a:noAutofit/>
          </a:bodyPr>
          <a:lstStyle/>
          <a:p>
            <a:pPr lvl="0" rtl="0">
              <a:spcBef>
                <a:spcPts val="0"/>
              </a:spcBef>
              <a:buClr>
                <a:schemeClr val="dk1"/>
              </a:buClr>
              <a:buSzPct val="25000"/>
              <a:buFont typeface="Arial"/>
              <a:buNone/>
            </a:pPr>
            <a:r>
              <a:rPr lang="en-US" sz="3600">
                <a:solidFill>
                  <a:srgbClr val="403152"/>
                </a:solidFill>
                <a:latin typeface="Calibri"/>
                <a:ea typeface="Calibri"/>
                <a:cs typeface="Calibri"/>
                <a:sym typeface="Calibri"/>
              </a:rPr>
              <a:t>Reminder</a:t>
            </a:r>
          </a:p>
        </p:txBody>
      </p:sp>
      <p:sp>
        <p:nvSpPr>
          <p:cNvPr id="124" name="Shape 1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25" name="Shape 125"/>
          <p:cNvSpPr/>
          <p:nvPr/>
        </p:nvSpPr>
        <p:spPr>
          <a:xfrm>
            <a:off x="457200" y="1200240"/>
            <a:ext cx="8229000" cy="2984100"/>
          </a:xfrm>
          <a:prstGeom prst="rect">
            <a:avLst/>
          </a:prstGeom>
          <a:noFill/>
          <a:ln>
            <a:noFill/>
          </a:ln>
        </p:spPr>
        <p:txBody>
          <a:bodyPr anchorCtr="0" anchor="t" bIns="45000" lIns="90000" rIns="90000" tIns="45000">
            <a:noAutofit/>
          </a:bodyPr>
          <a:lstStyle/>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buNone/>
            </a:pPr>
            <a:r>
              <a:t/>
            </a:r>
            <a:endParaRPr b="0" i="0" sz="1800" u="none" cap="none" strike="noStrike">
              <a:solidFill>
                <a:srgbClr val="000000"/>
              </a:solidFill>
              <a:latin typeface="Arial"/>
              <a:ea typeface="Arial"/>
              <a:cs typeface="Arial"/>
              <a:sym typeface="Arial"/>
            </a:endParaRPr>
          </a:p>
          <a:p>
            <a:pPr indent="-359" lvl="0" marL="359" marR="0" rtl="0" algn="ctr">
              <a:lnSpc>
                <a:spcPct val="150000"/>
              </a:lnSpc>
              <a:spcBef>
                <a:spcPts val="0"/>
              </a:spcBef>
              <a:buSzPct val="25000"/>
              <a:buNone/>
            </a:pPr>
            <a:r>
              <a:rPr lang="en-US" sz="2800">
                <a:latin typeface="Calibri"/>
                <a:ea typeface="Calibri"/>
                <a:cs typeface="Calibri"/>
                <a:sym typeface="Calibri"/>
              </a:rPr>
              <a:t>Обновите репозиторий</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5. Visibility</a:t>
            </a:r>
          </a:p>
        </p:txBody>
      </p:sp>
      <p:sp>
        <p:nvSpPr>
          <p:cNvPr id="364" name="Shape 36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65" name="Shape 365"/>
          <p:cNvSpPr/>
          <p:nvPr/>
        </p:nvSpPr>
        <p:spPr>
          <a:xfrm>
            <a:off x="457200" y="1225800"/>
            <a:ext cx="48351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Modern processors have multi-level caches. Thus threads running on different processors may not see changes made by other threads.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It actually depends on cache coherence protocol. </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https://en.wikipedia.org/wiki/Cache_coherence</a:t>
            </a: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Most modern processors provide coherent caches, so visibility problems are rare</a:t>
            </a:r>
          </a:p>
          <a:p>
            <a:pPr lvl="0" marR="0" rtl="0" algn="l">
              <a:lnSpc>
                <a:spcPct val="100000"/>
              </a:lnSpc>
              <a:spcBef>
                <a:spcPts val="0"/>
              </a:spcBef>
              <a:buNone/>
            </a:pPr>
            <a:r>
              <a:rPr b="1" lang="en-US" sz="3000">
                <a:solidFill>
                  <a:srgbClr val="252525"/>
                </a:solidFill>
                <a:highlight>
                  <a:srgbClr val="FFFFFF"/>
                </a:highlight>
                <a:latin typeface="Calibri"/>
                <a:ea typeface="Calibri"/>
                <a:cs typeface="Calibri"/>
                <a:sym typeface="Calibri"/>
              </a:rPr>
              <a:t>But WORA! </a:t>
            </a:r>
            <a:r>
              <a:rPr lang="en-US" sz="2400">
                <a:solidFill>
                  <a:srgbClr val="252525"/>
                </a:solidFill>
                <a:highlight>
                  <a:srgbClr val="FFFFFF"/>
                </a:highlight>
                <a:latin typeface="PT Mono"/>
                <a:ea typeface="PT Mono"/>
                <a:cs typeface="PT Mono"/>
                <a:sym typeface="PT Mono"/>
              </a:rPr>
              <a:t>@see visibility</a:t>
            </a:r>
          </a:p>
        </p:txBody>
      </p:sp>
      <p:pic>
        <p:nvPicPr>
          <p:cNvPr id="366" name="Shape 366"/>
          <p:cNvPicPr preferRelativeResize="0"/>
          <p:nvPr/>
        </p:nvPicPr>
        <p:blipFill>
          <a:blip r:embed="rId4">
            <a:alphaModFix/>
          </a:blip>
          <a:stretch>
            <a:fillRect/>
          </a:stretch>
        </p:blipFill>
        <p:spPr>
          <a:xfrm>
            <a:off x="5292299" y="1433445"/>
            <a:ext cx="3393774" cy="29369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6. Ordering</a:t>
            </a:r>
          </a:p>
        </p:txBody>
      </p:sp>
      <p:sp>
        <p:nvSpPr>
          <p:cNvPr id="372" name="Shape 37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73" name="Shape 373"/>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In sake of performance javac, jit and JVM may change your code whenever it is accepted by Java Memory Model, that is reorder instructions.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After all, processor reorders instructions by himself.</a:t>
            </a:r>
          </a:p>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JMM restrict some reorderings.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Challenge 7.</a:t>
            </a:r>
            <a:r>
              <a:rPr lang="en-US" sz="3600">
                <a:solidFill>
                  <a:srgbClr val="403152"/>
                </a:solidFill>
                <a:latin typeface="Calibri"/>
                <a:ea typeface="Calibri"/>
                <a:cs typeface="Calibri"/>
                <a:sym typeface="Calibri"/>
              </a:rPr>
              <a:t> Performance</a:t>
            </a:r>
          </a:p>
        </p:txBody>
      </p:sp>
      <p:sp>
        <p:nvSpPr>
          <p:cNvPr id="379" name="Shape 37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0" name="Shape 380"/>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Reasoning about performance of concurrent programs is tricky</a:t>
            </a:r>
          </a:p>
          <a:p>
            <a:pPr lvl="0" marR="0" rtl="0" algn="l">
              <a:lnSpc>
                <a:spcPct val="100000"/>
              </a:lnSpc>
              <a:spcBef>
                <a:spcPts val="0"/>
              </a:spcBef>
              <a:buNone/>
            </a:pPr>
            <a:r>
              <a:t/>
            </a:r>
            <a:endParaRPr sz="30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3000">
                <a:solidFill>
                  <a:srgbClr val="252525"/>
                </a:solidFill>
                <a:highlight>
                  <a:srgbClr val="FFFFFF"/>
                </a:highlight>
                <a:latin typeface="Calibri"/>
                <a:ea typeface="Calibri"/>
                <a:cs typeface="Calibri"/>
                <a:sym typeface="Calibri"/>
              </a:rPr>
              <a:t>@see </a:t>
            </a:r>
            <a:r>
              <a:rPr lang="en-US" sz="3000" u="sng">
                <a:solidFill>
                  <a:schemeClr val="hlink"/>
                </a:solidFill>
                <a:highlight>
                  <a:srgbClr val="FFFFFF"/>
                </a:highlight>
                <a:latin typeface="Calibri"/>
                <a:ea typeface="Calibri"/>
                <a:cs typeface="Calibri"/>
                <a:sym typeface="Calibri"/>
                <a:hlinkClick r:id="rId3"/>
              </a:rPr>
              <a:t>https://shipilev.net/</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Solution - volatile</a:t>
            </a:r>
          </a:p>
        </p:txBody>
      </p:sp>
      <p:sp>
        <p:nvSpPr>
          <p:cNvPr id="386" name="Shape 38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87" name="Shape 38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b="1" lang="en-US" sz="2400">
                <a:solidFill>
                  <a:srgbClr val="252525"/>
                </a:solidFill>
                <a:highlight>
                  <a:srgbClr val="FFFFFF"/>
                </a:highlight>
                <a:latin typeface="Calibri"/>
                <a:ea typeface="Calibri"/>
                <a:cs typeface="Calibri"/>
                <a:sym typeface="Calibri"/>
              </a:rPr>
              <a:t>‘volatile’</a:t>
            </a:r>
            <a:r>
              <a:rPr lang="en-US" sz="2400">
                <a:solidFill>
                  <a:srgbClr val="252525"/>
                </a:solidFill>
                <a:highlight>
                  <a:srgbClr val="FFFFFF"/>
                </a:highlight>
                <a:latin typeface="Calibri"/>
                <a:ea typeface="Calibri"/>
                <a:cs typeface="Calibri"/>
                <a:sym typeface="Calibri"/>
              </a:rPr>
              <a:t> means: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atomic </a:t>
            </a:r>
            <a:r>
              <a:rPr b="1" lang="en-US" sz="2400">
                <a:solidFill>
                  <a:srgbClr val="252525"/>
                </a:solidFill>
                <a:highlight>
                  <a:srgbClr val="FFFFFF"/>
                </a:highlight>
                <a:latin typeface="Calibri"/>
                <a:ea typeface="Calibri"/>
                <a:cs typeface="Calibri"/>
                <a:sym typeface="Calibri"/>
              </a:rPr>
              <a:t>reads and writes to reference </a:t>
            </a:r>
            <a:r>
              <a:rPr lang="en-US" sz="2400">
                <a:solidFill>
                  <a:srgbClr val="252525"/>
                </a:solidFill>
                <a:highlight>
                  <a:srgbClr val="FFFFFF"/>
                </a:highlight>
                <a:latin typeface="Calibri"/>
                <a:ea typeface="Calibri"/>
                <a:cs typeface="Calibri"/>
                <a:sym typeface="Calibri"/>
              </a:rPr>
              <a:t>(not all operations on object)</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to volatile variables always return right value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reads and writes of volatile variables can not be reordered</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‘happens-before’ relation</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1800">
                <a:solidFill>
                  <a:srgbClr val="252525"/>
                </a:solidFill>
                <a:highlight>
                  <a:srgbClr val="FFFFFF"/>
                </a:highlight>
                <a:latin typeface="Calibri"/>
                <a:ea typeface="Calibri"/>
                <a:cs typeface="Calibri"/>
                <a:sym typeface="Calibri"/>
              </a:rPr>
              <a:t>(If you make all references in your program ‘volatile’, there will be no data races)</a:t>
            </a: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volatile_example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7 challenges of concurrency</a:t>
            </a:r>
          </a:p>
        </p:txBody>
      </p:sp>
      <p:sp>
        <p:nvSpPr>
          <p:cNvPr id="393" name="Shape 39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394" name="Shape 394"/>
          <p:cNvSpPr/>
          <p:nvPr/>
        </p:nvSpPr>
        <p:spPr>
          <a:xfrm>
            <a:off x="457200" y="1225800"/>
            <a:ext cx="8229000" cy="3352200"/>
          </a:xfrm>
          <a:prstGeom prst="rect">
            <a:avLst/>
          </a:prstGeom>
          <a:noFill/>
          <a:ln>
            <a:noFill/>
          </a:ln>
        </p:spPr>
        <p:txBody>
          <a:bodyPr anchorCtr="0" anchor="t" bIns="45000" lIns="90000" rIns="90000" tIns="45000">
            <a:noAutofit/>
          </a:bodyPr>
          <a:lstStyle/>
          <a:p>
            <a:pPr lvl="0" rtl="0">
              <a:lnSpc>
                <a:spcPct val="130000"/>
              </a:lnSpc>
              <a:spcBef>
                <a:spcPts val="0"/>
              </a:spcBef>
              <a:spcAft>
                <a:spcPts val="600"/>
              </a:spcAft>
              <a:buNone/>
            </a:pPr>
            <a:r>
              <a:rPr i="1" lang="en-US" sz="1800">
                <a:solidFill>
                  <a:schemeClr val="dk1"/>
                </a:solidFill>
                <a:latin typeface="Calibri"/>
                <a:ea typeface="Calibri"/>
                <a:cs typeface="Calibri"/>
                <a:sym typeface="Calibri"/>
              </a:rPr>
              <a:t>“Я прочитал вашу лекцию</a:t>
            </a:r>
          </a:p>
          <a:p>
            <a:pPr lvl="0" rtl="0">
              <a:lnSpc>
                <a:spcPct val="130000"/>
              </a:lnSpc>
              <a:spcBef>
                <a:spcPts val="0"/>
              </a:spcBef>
              <a:spcAft>
                <a:spcPts val="600"/>
              </a:spcAft>
              <a:buNone/>
            </a:pPr>
            <a:r>
              <a:rPr i="1" lang="en-US" sz="1800">
                <a:solidFill>
                  <a:schemeClr val="dk1"/>
                </a:solidFill>
                <a:latin typeface="Calibri"/>
                <a:ea typeface="Calibri"/>
                <a:cs typeface="Calibri"/>
                <a:sym typeface="Calibri"/>
              </a:rPr>
              <a:t>все систематизировал и нарисовал”</a:t>
            </a:r>
          </a:p>
          <a:p>
            <a:pPr lvl="0" rtl="0">
              <a:lnSpc>
                <a:spcPct val="130000"/>
              </a:lnSpc>
              <a:spcBef>
                <a:spcPts val="0"/>
              </a:spcBef>
              <a:spcAft>
                <a:spcPts val="600"/>
              </a:spcAft>
              <a:buClr>
                <a:schemeClr val="dk1"/>
              </a:buClr>
              <a:buSzPct val="61111"/>
              <a:buFont typeface="Arial"/>
              <a:buNone/>
            </a:pPr>
            <a:r>
              <a:rPr lang="en-US" sz="1800">
                <a:solidFill>
                  <a:schemeClr val="dk1"/>
                </a:solidFill>
                <a:latin typeface="Calibri"/>
                <a:ea typeface="Calibri"/>
                <a:cs typeface="Calibri"/>
                <a:sym typeface="Calibri"/>
              </a:rPr>
              <a:t>        Иероним Босх</a:t>
            </a:r>
          </a:p>
        </p:txBody>
      </p:sp>
      <p:pic>
        <p:nvPicPr>
          <p:cNvPr id="395" name="Shape 395"/>
          <p:cNvPicPr preferRelativeResize="0"/>
          <p:nvPr/>
        </p:nvPicPr>
        <p:blipFill>
          <a:blip r:embed="rId3">
            <a:alphaModFix/>
          </a:blip>
          <a:stretch>
            <a:fillRect/>
          </a:stretch>
        </p:blipFill>
        <p:spPr>
          <a:xfrm>
            <a:off x="5625791" y="1225799"/>
            <a:ext cx="3060283" cy="3541324"/>
          </a:xfrm>
          <a:prstGeom prst="rect">
            <a:avLst/>
          </a:prstGeom>
          <a:noFill/>
          <a:ln>
            <a:noFill/>
          </a:ln>
        </p:spPr>
      </p:pic>
      <p:pic>
        <p:nvPicPr>
          <p:cNvPr id="396" name="Shape 396"/>
          <p:cNvPicPr preferRelativeResize="0"/>
          <p:nvPr/>
        </p:nvPicPr>
        <p:blipFill>
          <a:blip r:embed="rId4">
            <a:alphaModFix/>
          </a:blip>
          <a:stretch>
            <a:fillRect/>
          </a:stretch>
        </p:blipFill>
        <p:spPr>
          <a:xfrm>
            <a:off x="554346" y="2131746"/>
            <a:ext cx="273281" cy="273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p:nvPr/>
        </p:nvSpPr>
        <p:spPr>
          <a:xfrm>
            <a:off x="0" y="0"/>
            <a:ext cx="9144000" cy="51435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pic>
        <p:nvPicPr>
          <p:cNvPr id="403" name="Shape 403"/>
          <p:cNvPicPr preferRelativeResize="0"/>
          <p:nvPr/>
        </p:nvPicPr>
        <p:blipFill>
          <a:blip r:embed="rId3">
            <a:alphaModFix/>
          </a:blip>
          <a:stretch>
            <a:fillRect/>
          </a:stretch>
        </p:blipFill>
        <p:spPr>
          <a:xfrm>
            <a:off x="1698010" y="0"/>
            <a:ext cx="598459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410" name="Shape 41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11" name="Shape 411"/>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412" name="Shape 412"/>
          <p:cNvSpPr/>
          <p:nvPr/>
        </p:nvSpPr>
        <p:spPr>
          <a:xfrm flipH="1">
            <a:off x="456360" y="3051000"/>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413" name="Shape 413"/>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414" name="Shape 414"/>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418" name="Shape 418"/>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java.util.concurrent</a:t>
            </a:r>
          </a:p>
        </p:txBody>
      </p:sp>
      <p:sp>
        <p:nvSpPr>
          <p:cNvPr id="424" name="Shape 424"/>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25" name="Shape 425"/>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Atomics</a:t>
            </a:r>
          </a:p>
        </p:txBody>
      </p:sp>
      <p:sp>
        <p:nvSpPr>
          <p:cNvPr id="431" name="Shape 43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2" name="Shape 43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Atomics provide non-blocking operations on common objects. Also provides methods for atomic </a:t>
            </a:r>
            <a:r>
              <a:rPr b="1" lang="en-US" sz="2400">
                <a:solidFill>
                  <a:schemeClr val="dk1"/>
                </a:solidFill>
                <a:latin typeface="Calibri"/>
                <a:ea typeface="Calibri"/>
                <a:cs typeface="Calibri"/>
                <a:sym typeface="Calibri"/>
              </a:rPr>
              <a:t>‘check then act’</a:t>
            </a:r>
            <a:r>
              <a:rPr lang="en-US" sz="2400">
                <a:solidFill>
                  <a:schemeClr val="dk1"/>
                </a:solidFill>
                <a:latin typeface="Calibri"/>
                <a:ea typeface="Calibri"/>
                <a:cs typeface="Calibri"/>
                <a:sym typeface="Calibri"/>
              </a:rPr>
              <a:t> operations</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(compareAndSet, incrementAndGet)</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1143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latin typeface="PT Mono"/>
                <a:ea typeface="PT Mono"/>
                <a:cs typeface="PT Mono"/>
                <a:sym typeface="PT Mono"/>
              </a:rPr>
              <a:t>@see data_races/Stopper.java</a:t>
            </a:r>
          </a:p>
          <a:p>
            <a:pPr lvl="0" rtl="0">
              <a:spcBef>
                <a:spcPts val="0"/>
              </a:spcBef>
              <a:buSzPct val="75000"/>
              <a:buNone/>
            </a:pPr>
            <a:r>
              <a:rPr lang="en-US" sz="2400">
                <a:solidFill>
                  <a:schemeClr val="dk1"/>
                </a:solidFill>
                <a:latin typeface="PT Mono"/>
                <a:ea typeface="PT Mono"/>
                <a:cs typeface="PT Mono"/>
                <a:sym typeface="PT Mono"/>
              </a:rPr>
              <a:t>@see javaConcurrentAnimated.jar (AtomicInteger)</a:t>
            </a:r>
            <a:r>
              <a:rPr lang="en-US" sz="2400">
                <a:latin typeface="PT Mono"/>
                <a:ea typeface="PT Mono"/>
                <a:cs typeface="PT Mono"/>
                <a:sym typeface="PT Mono"/>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 Collections</a:t>
            </a:r>
          </a:p>
        </p:txBody>
      </p:sp>
      <p:sp>
        <p:nvSpPr>
          <p:cNvPr id="438" name="Shape 43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39" name="Shape 439"/>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ConcurrentHashMap</a:t>
            </a:r>
          </a:p>
          <a:p>
            <a:pPr indent="-381000" lvl="0" marL="457200" marR="0" rtl="0" algn="l">
              <a:lnSpc>
                <a:spcPct val="100000"/>
              </a:lnSpc>
              <a:spcBef>
                <a:spcPts val="0"/>
              </a:spcBef>
              <a:buClr>
                <a:schemeClr val="dk1"/>
              </a:buClr>
              <a:buSzPct val="100000"/>
              <a:buFont typeface="Calibri"/>
              <a:buChar char="●"/>
            </a:pPr>
            <a:r>
              <a:rPr lang="en-US" sz="2400">
                <a:solidFill>
                  <a:schemeClr val="dk1"/>
                </a:solidFill>
                <a:latin typeface="Calibri"/>
                <a:ea typeface="Calibri"/>
                <a:cs typeface="Calibri"/>
                <a:sym typeface="Calibri"/>
              </a:rPr>
              <a:t>BlockingQueue</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(ConcurrentHashMap, BlockingQueue)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457200" y="205919"/>
            <a:ext cx="8228879"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32" name="Shape 132"/>
          <p:cNvSpPr/>
          <p:nvPr/>
        </p:nvSpPr>
        <p:spPr>
          <a:xfrm>
            <a:off x="6553080" y="4767119"/>
            <a:ext cx="2133000" cy="27324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33" name="Shape 133"/>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34" name="Shape 134"/>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35" name="Shape 135"/>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36" name="Shape 136"/>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40" name="Shape 140"/>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ConcurrentHashMap</a:t>
            </a:r>
          </a:p>
        </p:txBody>
      </p:sp>
      <p:sp>
        <p:nvSpPr>
          <p:cNvPr id="445" name="Shape 44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46" name="Shape 446"/>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 hash table supporting</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full concurrency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retrievals</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and </a:t>
            </a:r>
            <a:r>
              <a:rPr b="1" lang="en-US" sz="2400">
                <a:solidFill>
                  <a:srgbClr val="474747"/>
                </a:solidFill>
                <a:highlight>
                  <a:srgbClr val="FFFFFF"/>
                </a:highlight>
                <a:latin typeface="Calibri"/>
                <a:ea typeface="Calibri"/>
                <a:cs typeface="Calibri"/>
                <a:sym typeface="Calibri"/>
              </a:rPr>
              <a:t>high expected</a:t>
            </a:r>
          </a:p>
          <a:p>
            <a:pPr indent="-114300" lvl="0" marL="0" marR="0" rtl="0" algn="l">
              <a:lnSpc>
                <a:spcPct val="100000"/>
              </a:lnSpc>
              <a:spcBef>
                <a:spcPts val="0"/>
              </a:spcBef>
              <a:buClr>
                <a:srgbClr val="000000"/>
              </a:buClr>
              <a:buSzPct val="75000"/>
              <a:buFont typeface="Noto Sans Symbols"/>
              <a:buNone/>
            </a:pPr>
            <a:r>
              <a:rPr b="1" lang="en-US" sz="2400">
                <a:solidFill>
                  <a:srgbClr val="474747"/>
                </a:solidFill>
                <a:highlight>
                  <a:srgbClr val="FFFFFF"/>
                </a:highlight>
                <a:latin typeface="Calibri"/>
                <a:ea typeface="Calibri"/>
                <a:cs typeface="Calibri"/>
                <a:sym typeface="Calibri"/>
              </a:rPr>
              <a:t>concurrency</a:t>
            </a:r>
            <a:r>
              <a:rPr lang="en-US" sz="2400">
                <a:solidFill>
                  <a:srgbClr val="474747"/>
                </a:solidFill>
                <a:highlight>
                  <a:srgbClr val="FFFFFF"/>
                </a:highlight>
                <a:latin typeface="Calibri"/>
                <a:ea typeface="Calibri"/>
                <a:cs typeface="Calibri"/>
                <a:sym typeface="Calibri"/>
              </a:rPr>
              <a:t> for updates.</a:t>
            </a:r>
          </a:p>
          <a:p>
            <a:pPr indent="-114300" lvl="0" marL="0" marR="0" rtl="0" algn="l">
              <a:lnSpc>
                <a:spcPct val="100000"/>
              </a:lnSpc>
              <a:spcBef>
                <a:spcPts val="0"/>
              </a:spcBef>
              <a:buClr>
                <a:srgbClr val="000000"/>
              </a:buClr>
              <a:buFont typeface="Noto Sans Symbols"/>
              <a:buNone/>
            </a:pPr>
            <a:r>
              <a:t/>
            </a:r>
            <a:endParaRPr sz="2400">
              <a:solidFill>
                <a:srgbClr val="474747"/>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Iteration over </a:t>
            </a:r>
            <a:r>
              <a:rPr b="1" lang="en-US" sz="2400">
                <a:solidFill>
                  <a:srgbClr val="474747"/>
                </a:solidFill>
                <a:highlight>
                  <a:srgbClr val="FFFFFF"/>
                </a:highlight>
                <a:latin typeface="Calibri"/>
                <a:ea typeface="Calibri"/>
                <a:cs typeface="Calibri"/>
                <a:sym typeface="Calibri"/>
              </a:rPr>
              <a:t>copy</a:t>
            </a:r>
          </a:p>
          <a:p>
            <a:pPr indent="-114300" lvl="0" marL="0" marR="0" rtl="0" algn="l">
              <a:lnSpc>
                <a:spcPct val="100000"/>
              </a:lnSpc>
              <a:spcBef>
                <a:spcPts val="0"/>
              </a:spcBef>
              <a:buClr>
                <a:srgbClr val="000000"/>
              </a:buClr>
              <a:buSzPct val="75000"/>
              <a:buFont typeface="Noto Sans Symbols"/>
              <a:buNone/>
            </a:pPr>
            <a:r>
              <a:rPr lang="en-US" sz="2400">
                <a:solidFill>
                  <a:srgbClr val="474747"/>
                </a:solidFill>
                <a:highlight>
                  <a:srgbClr val="FFFFFF"/>
                </a:highlight>
                <a:latin typeface="Calibri"/>
                <a:ea typeface="Calibri"/>
                <a:cs typeface="Calibri"/>
                <a:sym typeface="Calibri"/>
              </a:rPr>
              <a:t>of collection at some point</a:t>
            </a:r>
          </a:p>
          <a:p>
            <a:pPr indent="-216000" lvl="0" marL="216000" marR="0" rtl="0" algn="l">
              <a:lnSpc>
                <a:spcPct val="100000"/>
              </a:lnSpc>
              <a:spcBef>
                <a:spcPts val="0"/>
              </a:spcBef>
              <a:buClr>
                <a:srgbClr val="000000"/>
              </a:buClr>
              <a:buFont typeface="Noto Sans Symbols"/>
              <a:buNone/>
            </a:pPr>
            <a:r>
              <a:t/>
            </a:r>
            <a:endParaRPr/>
          </a:p>
          <a:p>
            <a:pPr indent="-114300" lvl="0" marL="0" marR="0" rtl="0" algn="l">
              <a:lnSpc>
                <a:spcPct val="100000"/>
              </a:lnSpc>
              <a:spcBef>
                <a:spcPts val="0"/>
              </a:spcBef>
              <a:buClr>
                <a:srgbClr val="000000"/>
              </a:buClr>
              <a:buFont typeface="Noto Sans Symbols"/>
              <a:buNone/>
            </a:pPr>
            <a:r>
              <a:rPr lang="en-US" u="sng">
                <a:solidFill>
                  <a:schemeClr val="hlink"/>
                </a:solidFill>
                <a:hlinkClick r:id="rId3"/>
              </a:rPr>
              <a:t>https://habrahabr.ru/post/132884/</a:t>
            </a:r>
          </a:p>
          <a:p>
            <a:pPr indent="-114300" lvl="0" marL="0" marR="0" rtl="0" algn="l">
              <a:lnSpc>
                <a:spcPct val="100000"/>
              </a:lnSpc>
              <a:spcBef>
                <a:spcPts val="0"/>
              </a:spcBef>
              <a:buClr>
                <a:srgbClr val="000000"/>
              </a:buClr>
              <a:buFont typeface="Noto Sans Symbols"/>
              <a:buNone/>
            </a:pPr>
            <a:r>
              <a:rPr lang="en-US" u="sng">
                <a:solidFill>
                  <a:schemeClr val="hlink"/>
                </a:solidFill>
                <a:latin typeface="Calibri"/>
                <a:ea typeface="Calibri"/>
                <a:cs typeface="Calibri"/>
                <a:sym typeface="Calibri"/>
                <a:hlinkClick r:id="rId4"/>
              </a:rPr>
              <a:t>https://docs.oracle.com/javase/8/docs/api/java/util/concurrent/ConcurrentHashMap.html</a:t>
            </a:r>
          </a:p>
          <a:p>
            <a:pPr indent="-216000" lvl="0" marL="21600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47" name="Shape 447"/>
          <p:cNvPicPr preferRelativeResize="0"/>
          <p:nvPr/>
        </p:nvPicPr>
        <p:blipFill>
          <a:blip r:embed="rId5">
            <a:alphaModFix/>
          </a:blip>
          <a:stretch>
            <a:fillRect/>
          </a:stretch>
        </p:blipFill>
        <p:spPr>
          <a:xfrm>
            <a:off x="3923575" y="1225787"/>
            <a:ext cx="4762500" cy="2428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ForkJoinPool</a:t>
            </a:r>
          </a:p>
        </p:txBody>
      </p:sp>
      <p:sp>
        <p:nvSpPr>
          <p:cNvPr id="453" name="Shape 45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54" name="Shape 454"/>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pic>
        <p:nvPicPr>
          <p:cNvPr id="455" name="Shape 455"/>
          <p:cNvPicPr preferRelativeResize="0"/>
          <p:nvPr/>
        </p:nvPicPr>
        <p:blipFill>
          <a:blip r:embed="rId3">
            <a:alphaModFix/>
          </a:blip>
          <a:stretch>
            <a:fillRect/>
          </a:stretch>
        </p:blipFill>
        <p:spPr>
          <a:xfrm>
            <a:off x="566224" y="1225800"/>
            <a:ext cx="5630774" cy="2460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Futures</a:t>
            </a:r>
          </a:p>
        </p:txBody>
      </p:sp>
      <p:sp>
        <p:nvSpPr>
          <p:cNvPr id="461" name="Shape 46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62" name="Shape 462"/>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Future is implementation of </a:t>
            </a:r>
            <a:r>
              <a:rPr b="1" lang="en-US" sz="2400">
                <a:solidFill>
                  <a:schemeClr val="dk1"/>
                </a:solidFill>
                <a:latin typeface="Calibri"/>
                <a:ea typeface="Calibri"/>
                <a:cs typeface="Calibri"/>
                <a:sym typeface="Calibri"/>
              </a:rPr>
              <a:t>‘promises’</a:t>
            </a:r>
            <a:r>
              <a:rPr lang="en-US" sz="2400">
                <a:solidFill>
                  <a:schemeClr val="dk1"/>
                </a:solidFill>
                <a:latin typeface="Calibri"/>
                <a:ea typeface="Calibri"/>
                <a:cs typeface="Calibri"/>
                <a:sym typeface="Calibri"/>
              </a:rPr>
              <a:t>.</a:t>
            </a:r>
          </a:p>
          <a:p>
            <a:pPr indent="-114300" lvl="0" marL="0" marR="0" rtl="0" algn="l">
              <a:lnSpc>
                <a:spcPct val="100000"/>
              </a:lnSpc>
              <a:spcBef>
                <a:spcPts val="0"/>
              </a:spcBef>
              <a:buClr>
                <a:srgbClr val="000000"/>
              </a:buClr>
              <a:buSzPct val="75000"/>
              <a:buFont typeface="Noto Sans Symbols"/>
              <a:buNone/>
            </a:pPr>
            <a:r>
              <a:rPr lang="en-US" sz="2400">
                <a:solidFill>
                  <a:srgbClr val="353833"/>
                </a:solidFill>
                <a:highlight>
                  <a:srgbClr val="FFFFFF"/>
                </a:highlight>
                <a:latin typeface="Calibri"/>
                <a:ea typeface="Calibri"/>
                <a:cs typeface="Calibri"/>
                <a:sym typeface="Calibri"/>
              </a:rPr>
              <a:t>A Future represents the result of an asynchronous computation</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We can block on </a:t>
            </a:r>
            <a:r>
              <a:rPr b="1" lang="en-US" sz="2400">
                <a:solidFill>
                  <a:schemeClr val="dk1"/>
                </a:solidFill>
                <a:latin typeface="Calibri"/>
                <a:ea typeface="Calibri"/>
                <a:cs typeface="Calibri"/>
                <a:sym typeface="Calibri"/>
              </a:rPr>
              <a:t>get() </a:t>
            </a:r>
            <a:r>
              <a:rPr lang="en-US" sz="2400">
                <a:solidFill>
                  <a:schemeClr val="dk1"/>
                </a:solidFill>
                <a:latin typeface="Calibri"/>
                <a:ea typeface="Calibri"/>
                <a:cs typeface="Calibri"/>
                <a:sym typeface="Calibri"/>
              </a:rPr>
              <a:t>until the result is ready.</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 (Future)</a:t>
            </a: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Synchronizers</a:t>
            </a:r>
          </a:p>
        </p:txBody>
      </p:sp>
      <p:sp>
        <p:nvSpPr>
          <p:cNvPr id="468" name="Shape 468"/>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69" name="Shape 469"/>
          <p:cNvSpPr/>
          <p:nvPr/>
        </p:nvSpPr>
        <p:spPr>
          <a:xfrm>
            <a:off x="457200" y="1225800"/>
            <a:ext cx="8229000" cy="3352200"/>
          </a:xfrm>
          <a:prstGeom prst="rect">
            <a:avLst/>
          </a:prstGeom>
          <a:noFill/>
          <a:ln>
            <a:noFill/>
          </a:ln>
        </p:spPr>
        <p:txBody>
          <a:bodyPr anchorCtr="0" anchor="t" bIns="45000" lIns="90000" rIns="90000" tIns="45000">
            <a:noAutofit/>
          </a:bodyPr>
          <a:lstStyle/>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It is hard to reason low-level JMM categories, but there are a number of high-level constructions in JDK</a:t>
            </a:r>
          </a:p>
          <a:p>
            <a:pPr indent="-114300" lvl="0" marL="0" marR="0" rtl="0" algn="l">
              <a:lnSpc>
                <a:spcPct val="100000"/>
              </a:lnSpc>
              <a:spcBef>
                <a:spcPts val="0"/>
              </a:spcBef>
              <a:buClr>
                <a:srgbClr val="000000"/>
              </a:buClr>
              <a:buFont typeface="Noto Sans Symbols"/>
              <a:buNone/>
            </a:pPr>
            <a:r>
              <a:t/>
            </a:r>
            <a:endParaRPr sz="24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@see javaConcurrentAnimated.jar</a:t>
            </a: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PT Mono"/>
                <a:ea typeface="PT Mono"/>
                <a:cs typeface="PT Mono"/>
                <a:sym typeface="PT Mono"/>
              </a:rPr>
              <a:t>(CyclicBarrier, Phaser)</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chemeClr val="dk1"/>
                </a:solidFill>
                <a:latin typeface="Calibri"/>
                <a:ea typeface="Calibri"/>
                <a:cs typeface="Calibri"/>
                <a:sym typeface="Calibri"/>
              </a:rPr>
              <a:t>Good manual with visualization</a:t>
            </a:r>
          </a:p>
          <a:p>
            <a:pPr indent="-114300" lvl="0" marL="0" marR="0" rtl="0" algn="l">
              <a:lnSpc>
                <a:spcPct val="100000"/>
              </a:lnSpc>
              <a:spcBef>
                <a:spcPts val="0"/>
              </a:spcBef>
              <a:buClr>
                <a:srgbClr val="000000"/>
              </a:buClr>
              <a:buSzPct val="100000"/>
              <a:buFont typeface="Noto Sans Symbols"/>
              <a:buNone/>
            </a:pPr>
            <a:r>
              <a:rPr lang="en-US" sz="1800" u="sng">
                <a:solidFill>
                  <a:schemeClr val="hlink"/>
                </a:solidFill>
                <a:latin typeface="Calibri"/>
                <a:ea typeface="Calibri"/>
                <a:cs typeface="Calibri"/>
                <a:sym typeface="Calibri"/>
                <a:hlinkClick r:id="rId3"/>
              </a:rPr>
              <a:t>https://habrahabr.ru/post/277669/</a:t>
            </a:r>
          </a:p>
          <a:p>
            <a:pPr indent="-114300" lvl="0" marL="0" marR="0" rtl="0" algn="l">
              <a:lnSpc>
                <a:spcPct val="100000"/>
              </a:lnSpc>
              <a:spcBef>
                <a:spcPts val="0"/>
              </a:spcBef>
              <a:buClr>
                <a:srgbClr val="000000"/>
              </a:buClr>
              <a:buFont typeface="Noto Sans Symbols"/>
              <a:buNone/>
            </a:pPr>
            <a:r>
              <a:t/>
            </a:r>
            <a:endParaRPr sz="3000">
              <a:solidFill>
                <a:schemeClr val="dk1"/>
              </a:solidFill>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476" name="Shape 47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77" name="Shape 477"/>
          <p:cNvSpPr/>
          <p:nvPr/>
        </p:nvSpPr>
        <p:spPr>
          <a:xfrm flipH="1">
            <a:off x="456360" y="3997800"/>
            <a:ext cx="8229000" cy="914100"/>
          </a:xfrm>
          <a:prstGeom prst="rect">
            <a:avLst/>
          </a:prstGeom>
          <a:solidFill>
            <a:srgbClr val="B4A7D6"/>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478" name="Shape 478"/>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479" name="Shape 479"/>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480" name="Shape 480"/>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483" name="Shape 483"/>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484" name="Shape 484"/>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1. Unshared immutable state</a:t>
            </a:r>
          </a:p>
        </p:txBody>
      </p:sp>
      <p:sp>
        <p:nvSpPr>
          <p:cNvPr id="490" name="Shape 49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1" name="Shape 491"/>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Don't share the state variable across threads</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Make the state variable immutable</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Use synchronization whenever accessing the state variable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2. </a:t>
            </a:r>
            <a:r>
              <a:rPr lang="en-US" sz="3600">
                <a:solidFill>
                  <a:srgbClr val="403152"/>
                </a:solidFill>
                <a:latin typeface="Calibri"/>
                <a:ea typeface="Calibri"/>
                <a:cs typeface="Calibri"/>
                <a:sym typeface="Calibri"/>
              </a:rPr>
              <a:t>Safe initialization</a:t>
            </a:r>
          </a:p>
        </p:txBody>
      </p:sp>
      <p:sp>
        <p:nvSpPr>
          <p:cNvPr id="497" name="Shape 49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498" name="Shape 498"/>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Do not share </a:t>
            </a:r>
            <a:r>
              <a:rPr b="1" lang="en-US" sz="2400">
                <a:solidFill>
                  <a:srgbClr val="252525"/>
                </a:solidFill>
                <a:highlight>
                  <a:srgbClr val="FFFFFF"/>
                </a:highlight>
                <a:latin typeface="Calibri"/>
                <a:ea typeface="Calibri"/>
                <a:cs typeface="Calibri"/>
                <a:sym typeface="Calibri"/>
              </a:rPr>
              <a:t>‘this’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from constructor</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Bad example ---------------&gt;</a:t>
            </a:r>
          </a:p>
          <a:p>
            <a:pPr lvl="0" marR="0" rtl="0" algn="l">
              <a:lnSpc>
                <a:spcPct val="100000"/>
              </a:lnSpc>
              <a:spcBef>
                <a:spcPts val="0"/>
              </a:spcBef>
              <a:buNone/>
            </a:pPr>
            <a:r>
              <a:t/>
            </a:r>
            <a:endParaRPr sz="18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t/>
            </a:r>
            <a:endParaRPr sz="2400">
              <a:solidFill>
                <a:srgbClr val="252525"/>
              </a:solidFill>
              <a:highlight>
                <a:srgbClr val="FFFFFF"/>
              </a:highlight>
              <a:latin typeface="PT Mono"/>
              <a:ea typeface="PT Mono"/>
              <a:cs typeface="PT Mono"/>
              <a:sym typeface="PT Mono"/>
            </a:endParaRPr>
          </a:p>
          <a:p>
            <a:pPr lvl="0" marR="0" rtl="0" algn="l">
              <a:lnSpc>
                <a:spcPct val="100000"/>
              </a:lnSpc>
              <a:spcBef>
                <a:spcPts val="0"/>
              </a:spcBef>
              <a:buNone/>
            </a:pPr>
            <a:r>
              <a:rPr lang="en-US" sz="2400">
                <a:solidFill>
                  <a:srgbClr val="252525"/>
                </a:solidFill>
                <a:highlight>
                  <a:srgbClr val="FFFFFF"/>
                </a:highlight>
                <a:latin typeface="PT Mono"/>
                <a:ea typeface="PT Mono"/>
                <a:cs typeface="PT Mono"/>
                <a:sym typeface="PT Mono"/>
              </a:rPr>
              <a:t>@see initialization</a:t>
            </a:r>
          </a:p>
        </p:txBody>
      </p:sp>
      <p:sp>
        <p:nvSpPr>
          <p:cNvPr id="499" name="Shape 499"/>
          <p:cNvSpPr/>
          <p:nvPr/>
        </p:nvSpPr>
        <p:spPr>
          <a:xfrm>
            <a:off x="4065225" y="1336700"/>
            <a:ext cx="4559100" cy="2530200"/>
          </a:xfrm>
          <a:prstGeom prst="rect">
            <a:avLst/>
          </a:prstGeom>
          <a:solidFill>
            <a:srgbClr val="EA9999"/>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Font typeface="Arial"/>
              <a:buNone/>
            </a:pPr>
            <a:r>
              <a:rPr lang="en-US">
                <a:solidFill>
                  <a:srgbClr val="252525"/>
                </a:solidFill>
                <a:latin typeface="PT Mono"/>
                <a:ea typeface="PT Mono"/>
                <a:cs typeface="PT Mono"/>
                <a:sym typeface="PT Mono"/>
              </a:rPr>
              <a:t>public class SomeClass{</a:t>
            </a:r>
          </a:p>
          <a:p>
            <a:pPr lvl="0">
              <a:spcBef>
                <a:spcPts val="0"/>
              </a:spcBef>
              <a:buClr>
                <a:schemeClr val="dk1"/>
              </a:buClr>
              <a:buFont typeface="Arial"/>
              <a:buNone/>
            </a:pPr>
            <a:r>
              <a:rPr lang="en-US">
                <a:solidFill>
                  <a:srgbClr val="252525"/>
                </a:solidFill>
                <a:latin typeface="PT Mono"/>
                <a:ea typeface="PT Mono"/>
                <a:cs typeface="PT Mono"/>
                <a:sym typeface="PT Mono"/>
              </a:rPr>
              <a:t>	private Object v1;</a:t>
            </a:r>
          </a:p>
          <a:p>
            <a:pPr lvl="0">
              <a:spcBef>
                <a:spcPts val="0"/>
              </a:spcBef>
              <a:buClr>
                <a:schemeClr val="dk1"/>
              </a:buClr>
              <a:buFont typeface="Arial"/>
              <a:buNone/>
            </a:pPr>
            <a:r>
              <a:rPr lang="en-US">
                <a:solidFill>
                  <a:srgbClr val="252525"/>
                </a:solidFill>
                <a:latin typeface="PT Mono"/>
                <a:ea typeface="PT Mono"/>
                <a:cs typeface="PT Mono"/>
                <a:sym typeface="PT Mono"/>
              </a:rPr>
              <a:t>	private final Object v2;</a:t>
            </a:r>
          </a:p>
          <a:p>
            <a:pPr lvl="0">
              <a:spcBef>
                <a:spcPts val="0"/>
              </a:spcBef>
              <a:buClr>
                <a:schemeClr val="dk1"/>
              </a:buClr>
              <a:buFont typeface="Arial"/>
              <a:buNone/>
            </a:pPr>
            <a:r>
              <a:rPr lang="en-US">
                <a:solidFill>
                  <a:srgbClr val="252525"/>
                </a:solidFill>
                <a:latin typeface="PT Mono"/>
                <a:ea typeface="PT Mono"/>
                <a:cs typeface="PT Mono"/>
                <a:sym typeface="PT Mono"/>
              </a:rPr>
              <a:t>	SomeClass(Object v1, Object v2){</a:t>
            </a:r>
          </a:p>
          <a:p>
            <a:pPr indent="457200" lvl="0" marL="457200" rtl="0">
              <a:spcBef>
                <a:spcPts val="0"/>
              </a:spcBef>
              <a:buNone/>
            </a:pPr>
            <a:r>
              <a:rPr lang="en-US">
                <a:solidFill>
                  <a:srgbClr val="252525"/>
                </a:solidFill>
                <a:latin typeface="PT Mono"/>
                <a:ea typeface="PT Mono"/>
                <a:cs typeface="PT Mono"/>
                <a:sym typeface="PT Mono"/>
              </a:rPr>
              <a:t>//’this’ leaks</a:t>
            </a:r>
          </a:p>
          <a:p>
            <a:pPr indent="387350" lvl="0" marL="457200" rtl="0">
              <a:spcBef>
                <a:spcPts val="0"/>
              </a:spcBef>
              <a:buClr>
                <a:schemeClr val="dk1"/>
              </a:buClr>
              <a:buFont typeface="Arial"/>
              <a:buNone/>
            </a:pPr>
            <a:r>
              <a:rPr lang="en-US">
                <a:solidFill>
                  <a:srgbClr val="252525"/>
                </a:solidFill>
                <a:latin typeface="PT Mono"/>
                <a:ea typeface="PT Mono"/>
                <a:cs typeface="PT Mono"/>
                <a:sym typeface="PT Mono"/>
              </a:rPr>
              <a:t>//initalization is not completed</a:t>
            </a:r>
          </a:p>
          <a:p>
            <a:pPr lvl="0">
              <a:spcBef>
                <a:spcPts val="0"/>
              </a:spcBef>
              <a:buClr>
                <a:schemeClr val="dk1"/>
              </a:buClr>
              <a:buFont typeface="Arial"/>
              <a:buNone/>
            </a:pPr>
            <a:r>
              <a:rPr lang="en-US">
                <a:solidFill>
                  <a:srgbClr val="252525"/>
                </a:solidFill>
                <a:latin typeface="PT Mono"/>
                <a:ea typeface="PT Mono"/>
                <a:cs typeface="PT Mono"/>
                <a:sym typeface="PT Mono"/>
              </a:rPr>
              <a:t>		StaticRegistry.register(this);</a:t>
            </a:r>
          </a:p>
          <a:p>
            <a:pPr indent="387350" lvl="0" rtl="0">
              <a:spcBef>
                <a:spcPts val="0"/>
              </a:spcBef>
              <a:buClr>
                <a:schemeClr val="dk1"/>
              </a:buClr>
              <a:buFont typeface="Arial"/>
              <a:buNone/>
            </a:pPr>
            <a:r>
              <a:rPr lang="en-US">
                <a:solidFill>
                  <a:srgbClr val="252525"/>
                </a:solidFill>
                <a:latin typeface="PT Mono"/>
                <a:ea typeface="PT Mono"/>
                <a:cs typeface="PT Mono"/>
                <a:sym typeface="PT Mono"/>
              </a:rPr>
              <a:t>	this.v1 = v1;</a:t>
            </a:r>
          </a:p>
          <a:p>
            <a:pPr indent="387350" lvl="0" marL="457200" rtl="0">
              <a:spcBef>
                <a:spcPts val="0"/>
              </a:spcBef>
              <a:buClr>
                <a:schemeClr val="dk1"/>
              </a:buClr>
              <a:buFont typeface="Arial"/>
              <a:buNone/>
            </a:pPr>
            <a:r>
              <a:rPr lang="en-US">
                <a:solidFill>
                  <a:srgbClr val="252525"/>
                </a:solidFill>
                <a:latin typeface="PT Mono"/>
                <a:ea typeface="PT Mono"/>
                <a:cs typeface="PT Mono"/>
                <a:sym typeface="PT Mono"/>
              </a:rPr>
              <a:t>this.v2 = v2;</a:t>
            </a:r>
          </a:p>
          <a:p>
            <a:pPr indent="387350" lvl="0" rtl="0">
              <a:spcBef>
                <a:spcPts val="0"/>
              </a:spcBef>
              <a:buClr>
                <a:schemeClr val="dk1"/>
              </a:buClr>
              <a:buFont typeface="Arial"/>
              <a:buNone/>
            </a:pPr>
            <a:r>
              <a:rPr lang="en-US">
                <a:solidFill>
                  <a:srgbClr val="252525"/>
                </a:solidFill>
                <a:latin typeface="PT Mono"/>
                <a:ea typeface="PT Mono"/>
                <a:cs typeface="PT Mono"/>
                <a:sym typeface="PT Mono"/>
              </a:rPr>
              <a:t>}</a:t>
            </a:r>
          </a:p>
          <a:p>
            <a:pPr lvl="0">
              <a:spcBef>
                <a:spcPts val="0"/>
              </a:spcBef>
              <a:buClr>
                <a:schemeClr val="dk1"/>
              </a:buClr>
              <a:buFont typeface="Arial"/>
              <a:buNone/>
            </a:pPr>
            <a:r>
              <a:rPr lang="en-US">
                <a:solidFill>
                  <a:srgbClr val="252525"/>
                </a:solidFill>
                <a:latin typeface="PT Mono"/>
                <a:ea typeface="PT Mono"/>
                <a:cs typeface="PT Mono"/>
                <a:sym typeface="PT Mono"/>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3. Safe publication</a:t>
            </a:r>
          </a:p>
        </p:txBody>
      </p:sp>
      <p:sp>
        <p:nvSpPr>
          <p:cNvPr id="505" name="Shape 505"/>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06" name="Shape 506"/>
          <p:cNvSpPr/>
          <p:nvPr/>
        </p:nvSpPr>
        <p:spPr>
          <a:xfrm>
            <a:off x="457200" y="1302000"/>
            <a:ext cx="8229000" cy="3352200"/>
          </a:xfrm>
          <a:prstGeom prst="rect">
            <a:avLst/>
          </a:prstGeom>
          <a:noFill/>
          <a:ln>
            <a:noFill/>
          </a:ln>
        </p:spPr>
        <p:txBody>
          <a:bodyPr anchorCtr="0" anchor="t" bIns="45000" lIns="90000" rIns="90000" tIns="45000">
            <a:noAutofit/>
          </a:bodyPr>
          <a:lstStyle/>
          <a:p>
            <a:pPr lvl="0">
              <a:spcBef>
                <a:spcPts val="0"/>
              </a:spcBef>
              <a:buClr>
                <a:schemeClr val="dk1"/>
              </a:buClr>
              <a:buSzPct val="61111"/>
              <a:buFont typeface="Arial"/>
              <a:buNone/>
            </a:pPr>
            <a:r>
              <a:rPr lang="en-US" sz="1800">
                <a:solidFill>
                  <a:schemeClr val="dk1"/>
                </a:solidFill>
              </a:rPr>
              <a:t>To publish an object safely, </a:t>
            </a:r>
            <a:r>
              <a:rPr b="1" lang="en-US" sz="1800">
                <a:solidFill>
                  <a:schemeClr val="dk1"/>
                </a:solidFill>
              </a:rPr>
              <a:t>both the reference to the object and the object's state</a:t>
            </a:r>
            <a:r>
              <a:rPr lang="en-US" sz="1800">
                <a:solidFill>
                  <a:schemeClr val="dk1"/>
                </a:solidFill>
              </a:rPr>
              <a:t> must be made visible to other threads at the same time. A properly constructed object can be safely published by:</a:t>
            </a:r>
          </a:p>
          <a:p>
            <a:pPr indent="-342900" lvl="0" marL="457200" rtl="0">
              <a:spcBef>
                <a:spcPts val="0"/>
              </a:spcBef>
              <a:buClr>
                <a:schemeClr val="dk1"/>
              </a:buClr>
              <a:buSzPct val="100000"/>
              <a:buChar char="●"/>
            </a:pPr>
            <a:r>
              <a:rPr lang="en-US" sz="1800">
                <a:solidFill>
                  <a:schemeClr val="dk1"/>
                </a:solidFill>
              </a:rPr>
              <a:t>Initializing an object reference from a </a:t>
            </a:r>
            <a:r>
              <a:rPr b="1" lang="en-US" sz="1800">
                <a:solidFill>
                  <a:schemeClr val="dk1"/>
                </a:solidFill>
              </a:rPr>
              <a:t>static initializer</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volatile field</a:t>
            </a:r>
            <a:r>
              <a:rPr lang="en-US" sz="1800">
                <a:solidFill>
                  <a:schemeClr val="dk1"/>
                </a:solidFill>
              </a:rPr>
              <a:t> or </a:t>
            </a:r>
            <a:r>
              <a:rPr b="1" lang="en-US" sz="1800">
                <a:solidFill>
                  <a:schemeClr val="dk1"/>
                </a:solidFill>
              </a:rPr>
              <a:t>AtomicReference</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final field</a:t>
            </a:r>
            <a:r>
              <a:rPr lang="en-US" sz="1800">
                <a:solidFill>
                  <a:schemeClr val="dk1"/>
                </a:solidFill>
              </a:rPr>
              <a:t> of a properly constructed object</a:t>
            </a:r>
          </a:p>
          <a:p>
            <a:pPr indent="-342900" lvl="0" marL="457200" rtl="0">
              <a:spcBef>
                <a:spcPts val="0"/>
              </a:spcBef>
              <a:buClr>
                <a:schemeClr val="dk1"/>
              </a:buClr>
              <a:buSzPct val="100000"/>
              <a:buChar char="●"/>
            </a:pPr>
            <a:r>
              <a:rPr lang="en-US" sz="1800">
                <a:solidFill>
                  <a:schemeClr val="dk1"/>
                </a:solidFill>
              </a:rPr>
              <a:t>Storing a reference to it into a </a:t>
            </a:r>
            <a:r>
              <a:rPr b="1" lang="en-US" sz="1800">
                <a:solidFill>
                  <a:schemeClr val="dk1"/>
                </a:solidFill>
              </a:rPr>
              <a:t>field that is properly guarded by a lock</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Recipe 4. Use JDK constructions</a:t>
            </a:r>
          </a:p>
        </p:txBody>
      </p:sp>
      <p:sp>
        <p:nvSpPr>
          <p:cNvPr id="512" name="Shape 51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13" name="Shape 513"/>
          <p:cNvSpPr/>
          <p:nvPr/>
        </p:nvSpPr>
        <p:spPr>
          <a:xfrm>
            <a:off x="533400" y="1225800"/>
            <a:ext cx="8229000" cy="3352200"/>
          </a:xfrm>
          <a:prstGeom prst="rect">
            <a:avLst/>
          </a:prstGeom>
          <a:noFill/>
          <a:ln>
            <a:noFill/>
          </a:ln>
        </p:spPr>
        <p:txBody>
          <a:bodyPr anchorCtr="0" anchor="t" bIns="45000" lIns="90000" rIns="90000" tIns="45000">
            <a:noAutofit/>
          </a:bodyPr>
          <a:lstStyle/>
          <a:p>
            <a:pPr lvl="0" rtl="0">
              <a:spcBef>
                <a:spcPts val="0"/>
              </a:spcBef>
              <a:buNone/>
            </a:pPr>
            <a:r>
              <a:rPr lang="en-US" sz="2400"/>
              <a:t>That to use in real life situations (by priority)</a:t>
            </a:r>
          </a:p>
          <a:p>
            <a:pPr lvl="0" rtl="0">
              <a:spcBef>
                <a:spcPts val="0"/>
              </a:spcBef>
              <a:buNone/>
            </a:pPr>
            <a:r>
              <a:t/>
            </a:r>
            <a:endParaRPr sz="1800"/>
          </a:p>
          <a:p>
            <a:pPr indent="-381000" lvl="0" marL="457200">
              <a:spcBef>
                <a:spcPts val="0"/>
              </a:spcBef>
              <a:buSzPct val="100000"/>
              <a:buAutoNum type="arabicPeriod"/>
            </a:pPr>
            <a:r>
              <a:rPr lang="en-US" sz="2400"/>
              <a:t>concurrent collections/synchronizers/ForkJoinPool</a:t>
            </a:r>
          </a:p>
          <a:p>
            <a:pPr indent="-381000" lvl="0" marL="457200">
              <a:spcBef>
                <a:spcPts val="0"/>
              </a:spcBef>
              <a:buClr>
                <a:schemeClr val="dk1"/>
              </a:buClr>
              <a:buSzPct val="100000"/>
              <a:buAutoNum type="arabicPeriod"/>
            </a:pPr>
            <a:r>
              <a:rPr lang="en-US" sz="2400">
                <a:solidFill>
                  <a:schemeClr val="dk1"/>
                </a:solidFill>
              </a:rPr>
              <a:t>synchronized/volatile for reference reads/writes</a:t>
            </a:r>
          </a:p>
          <a:p>
            <a:pPr indent="-381000" lvl="0" marL="457200" rtl="0">
              <a:spcBef>
                <a:spcPts val="0"/>
              </a:spcBef>
              <a:buSzPct val="100000"/>
              <a:buAutoNum type="arabicPeriod"/>
            </a:pPr>
            <a:r>
              <a:rPr lang="en-US" sz="2400"/>
              <a:t>atomics</a:t>
            </a:r>
          </a:p>
          <a:p>
            <a:pPr indent="-381000" lvl="0" marL="457200" rtl="0">
              <a:spcBef>
                <a:spcPts val="0"/>
              </a:spcBef>
              <a:buSzPct val="100000"/>
              <a:buAutoNum type="arabicPeriod"/>
            </a:pPr>
            <a:r>
              <a:rPr lang="en-US" sz="2400"/>
              <a:t>wait/notify</a:t>
            </a:r>
          </a:p>
          <a:p>
            <a:pPr indent="-381000" lvl="0" marL="457200" rtl="0">
              <a:spcBef>
                <a:spcPts val="0"/>
              </a:spcBef>
              <a:buSzPct val="100000"/>
              <a:buAutoNum type="arabicPeriod"/>
            </a:pPr>
            <a:r>
              <a:rPr lang="en-US" sz="2400"/>
              <a:t>volatile ‘happens-before’ magic</a:t>
            </a:r>
          </a:p>
          <a:p>
            <a:pPr lvl="0" rtl="0">
              <a:spcBef>
                <a:spcPts val="0"/>
              </a:spcBef>
              <a:buNone/>
            </a:pPr>
            <a:r>
              <a:t/>
            </a:r>
            <a:endParaRPr sz="1800"/>
          </a:p>
          <a:p>
            <a:pPr lvl="0" rtl="0">
              <a:spcBef>
                <a:spcPts val="0"/>
              </a:spcBef>
              <a:buNone/>
            </a:pPr>
            <a:r>
              <a:rPr lang="en-US" sz="1800"/>
              <a:t>(If you are doing 4 or 5 for simple task, maybe you are doing something wrong)</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References</a:t>
            </a:r>
          </a:p>
        </p:txBody>
      </p:sp>
      <p:sp>
        <p:nvSpPr>
          <p:cNvPr id="519" name="Shape 519"/>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20" name="Shape 520"/>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concurrency in practice (signature book for Java Developer)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3"/>
              </a:rPr>
              <a:t>https://www.amazon.com/Java-Concurrency-Practice-Brian-Goetz/dp/0321349601</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Shipilev blog (JMM, concurrency, performance, benchmarks for people, JDK contributor)</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4"/>
              </a:rPr>
              <a:t>https://shipilev.net/</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Doug Lea-s home page (java.util.concurrent father and famous spec in concurrency and allocators)</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5"/>
              </a:rPr>
              <a:t>http://g.oswego.edu/</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Java Memory Model Pragmatics (best explanation of JMM - available in russian)</a:t>
            </a:r>
          </a:p>
          <a:p>
            <a:pPr lvl="0" marR="0" rtl="0" algn="l">
              <a:lnSpc>
                <a:spcPct val="100000"/>
              </a:lnSpc>
              <a:spcBef>
                <a:spcPts val="0"/>
              </a:spcBef>
              <a:buNone/>
            </a:pPr>
            <a:r>
              <a:rPr lang="en-US" u="sng">
                <a:solidFill>
                  <a:schemeClr val="hlink"/>
                </a:solidFill>
                <a:highlight>
                  <a:srgbClr val="FFFFFF"/>
                </a:highlight>
                <a:latin typeface="Calibri"/>
                <a:ea typeface="Calibri"/>
                <a:cs typeface="Calibri"/>
                <a:sym typeface="Calibri"/>
                <a:hlinkClick r:id="rId6"/>
              </a:rPr>
              <a:t>https://shipilev.net/#jmm</a:t>
            </a:r>
          </a:p>
          <a:p>
            <a:pPr lvl="0" marR="0" rtl="0" algn="l">
              <a:lnSpc>
                <a:spcPct val="100000"/>
              </a:lnSpc>
              <a:spcBef>
                <a:spcPts val="0"/>
              </a:spcBef>
              <a:buNone/>
            </a:pPr>
            <a:r>
              <a:rPr lang="en-US">
                <a:solidFill>
                  <a:srgbClr val="252525"/>
                </a:solidFill>
                <a:highlight>
                  <a:srgbClr val="FFFFFF"/>
                </a:highlight>
                <a:latin typeface="Calibri"/>
                <a:ea typeface="Calibri"/>
                <a:cs typeface="Calibri"/>
                <a:sym typeface="Calibri"/>
              </a:rPr>
              <a:t>JMM Under the hood (deep explanation of JMM)</a:t>
            </a:r>
          </a:p>
          <a:p>
            <a:pPr lvl="0" rtl="0">
              <a:spcBef>
                <a:spcPts val="0"/>
              </a:spcBef>
              <a:buNone/>
            </a:pPr>
            <a:r>
              <a:rPr lang="en-US" u="sng">
                <a:solidFill>
                  <a:schemeClr val="hlink"/>
                </a:solidFill>
                <a:highlight>
                  <a:srgbClr val="FFFFFF"/>
                </a:highlight>
                <a:latin typeface="Calibri"/>
                <a:ea typeface="Calibri"/>
                <a:cs typeface="Calibri"/>
                <a:sym typeface="Calibri"/>
                <a:hlinkClick r:id="rId7"/>
              </a:rPr>
              <a:t>http://gvsmirnov.ru/blog/tech/2014/02/10/jmm-under-the-hood.html</a:t>
            </a:r>
          </a:p>
          <a:p>
            <a:pPr lvl="0" rtl="0">
              <a:spcBef>
                <a:spcPts val="0"/>
              </a:spcBef>
              <a:buNone/>
            </a:pPr>
            <a:r>
              <a:rPr lang="en-US">
                <a:latin typeface="Calibri"/>
                <a:ea typeface="Calibri"/>
                <a:cs typeface="Calibri"/>
                <a:sym typeface="Calibri"/>
              </a:rPr>
              <a:t>What Every Dev Must Know About Multithreaded Apps (Common knowledge)</a:t>
            </a:r>
          </a:p>
          <a:p>
            <a:pPr lvl="0" rtl="0">
              <a:spcBef>
                <a:spcPts val="0"/>
              </a:spcBef>
              <a:buNone/>
            </a:pPr>
            <a:r>
              <a:rPr lang="en-US" u="sng">
                <a:solidFill>
                  <a:schemeClr val="hlink"/>
                </a:solidFill>
                <a:highlight>
                  <a:srgbClr val="FFFFFF"/>
                </a:highlight>
                <a:latin typeface="Calibri"/>
                <a:ea typeface="Calibri"/>
                <a:cs typeface="Calibri"/>
                <a:sym typeface="Calibri"/>
                <a:hlinkClick r:id="rId8"/>
              </a:rPr>
              <a:t>https://lyle.smu.edu/~coyle/cse8313/handouts.fall06/s04.msdn.multithreading.pdf</a:t>
            </a:r>
          </a:p>
          <a:p>
            <a:pPr lvl="0">
              <a:spcBef>
                <a:spcPts val="0"/>
              </a:spcBef>
              <a:buNone/>
            </a:pPr>
            <a:r>
              <a:rPr lang="en-US">
                <a:solidFill>
                  <a:srgbClr val="252525"/>
                </a:solidFill>
                <a:highlight>
                  <a:srgbClr val="FFFFFF"/>
                </a:highlight>
                <a:latin typeface="Calibri"/>
                <a:ea typeface="Calibri"/>
                <a:cs typeface="Calibri"/>
                <a:sym typeface="Calibri"/>
              </a:rPr>
              <a:t>Most active russian community on java, concurrency and related topics</a:t>
            </a:r>
          </a:p>
          <a:p>
            <a:pPr lvl="0" rtl="0">
              <a:spcBef>
                <a:spcPts val="0"/>
              </a:spcBef>
              <a:buNone/>
            </a:pPr>
            <a:r>
              <a:rPr lang="en-US" u="sng">
                <a:solidFill>
                  <a:schemeClr val="hlink"/>
                </a:solidFill>
                <a:highlight>
                  <a:srgbClr val="FFFFFF"/>
                </a:highlight>
                <a:latin typeface="Calibri"/>
                <a:ea typeface="Calibri"/>
                <a:cs typeface="Calibri"/>
                <a:sym typeface="Calibri"/>
                <a:hlinkClick r:id="rId9"/>
              </a:rPr>
              <a:t>http://razbor-poletov.com/</a:t>
            </a:r>
            <a:r>
              <a:rPr lang="en-US">
                <a:solidFill>
                  <a:srgbClr val="252525"/>
                </a:solidFill>
                <a:highlight>
                  <a:srgbClr val="FFFFFF"/>
                </a:highlight>
                <a:latin typeface="Calibri"/>
                <a:ea typeface="Calibri"/>
                <a:cs typeface="Calibri"/>
                <a:sym typeface="Calibri"/>
              </a:rPr>
              <a:t> (podcast)</a:t>
            </a:r>
          </a:p>
          <a:p>
            <a:pPr lvl="0" rtl="0">
              <a:spcBef>
                <a:spcPts val="0"/>
              </a:spcBef>
              <a:buNone/>
            </a:pPr>
            <a:r>
              <a:rPr lang="en-US" u="sng">
                <a:solidFill>
                  <a:schemeClr val="hlink"/>
                </a:solidFill>
                <a:highlight>
                  <a:srgbClr val="FFFFFF"/>
                </a:highlight>
                <a:latin typeface="Calibri"/>
                <a:ea typeface="Calibri"/>
                <a:cs typeface="Calibri"/>
                <a:sym typeface="Calibri"/>
                <a:hlinkClick r:id="rId10"/>
              </a:rPr>
              <a:t>https://gitter.im/razbor-poletov/razbor-poletov.github.com</a:t>
            </a:r>
            <a:r>
              <a:rPr lang="en-US">
                <a:solidFill>
                  <a:srgbClr val="252525"/>
                </a:solidFill>
                <a:highlight>
                  <a:srgbClr val="FFFFFF"/>
                </a:highlight>
                <a:latin typeface="Calibri"/>
                <a:ea typeface="Calibri"/>
                <a:cs typeface="Calibri"/>
                <a:sym typeface="Calibri"/>
              </a:rPr>
              <a:t> (chat)</a:t>
            </a:r>
          </a:p>
          <a:p>
            <a:pPr lvl="0" rtl="0">
              <a:spcBef>
                <a:spcPts val="0"/>
              </a:spcBef>
              <a:buClr>
                <a:schemeClr val="dk1"/>
              </a:buClr>
              <a:buFont typeface="Arial"/>
              <a:buNone/>
            </a:pPr>
            <a:r>
              <a:t/>
            </a:r>
            <a:endParaRPr>
              <a:solidFill>
                <a:srgbClr val="252525"/>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147" name="Shape 14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48" name="Shape 148"/>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rtl="0">
              <a:spcBef>
                <a:spcPts val="0"/>
              </a:spcBef>
              <a:buSzPct val="25000"/>
              <a:buNone/>
            </a:pPr>
            <a:r>
              <a:rPr lang="en-US" sz="2800">
                <a:solidFill>
                  <a:srgbClr val="403152"/>
                </a:solidFill>
                <a:latin typeface="Calibri"/>
                <a:ea typeface="Calibri"/>
                <a:cs typeface="Calibri"/>
                <a:sym typeface="Calibri"/>
              </a:rPr>
              <a:t>Thread-safety recipes</a:t>
            </a:r>
          </a:p>
        </p:txBody>
      </p:sp>
      <p:sp>
        <p:nvSpPr>
          <p:cNvPr id="149" name="Shape 149"/>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150" name="Shape 150"/>
          <p:cNvSpPr/>
          <p:nvPr/>
        </p:nvSpPr>
        <p:spPr>
          <a:xfrm flipH="1">
            <a:off x="456360" y="209915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151" name="Shape 151"/>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flipH="1">
            <a:off x="456360" y="114490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155" name="Shape 155"/>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Reasoning about concurrent program</a:t>
            </a:r>
          </a:p>
        </p:txBody>
      </p:sp>
      <p:sp>
        <p:nvSpPr>
          <p:cNvPr id="526" name="Shape 526"/>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527" name="Shape 527"/>
          <p:cNvSpPr/>
          <p:nvPr/>
        </p:nvSpPr>
        <p:spPr>
          <a:xfrm>
            <a:off x="457200" y="1225800"/>
            <a:ext cx="8229000" cy="3352200"/>
          </a:xfrm>
          <a:prstGeom prst="rect">
            <a:avLst/>
          </a:prstGeom>
          <a:noFill/>
          <a:ln>
            <a:noFill/>
          </a:ln>
        </p:spPr>
        <p:txBody>
          <a:bodyPr anchorCtr="0" anchor="t" bIns="45000" lIns="90000" rIns="90000" tIns="45000">
            <a:noAutofit/>
          </a:bodyPr>
          <a:lstStyle/>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Bugs in concurrent programs are hard to reproduce</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Hopefully we have toolchain for analysis of multithreaded programs</a:t>
            </a:r>
          </a:p>
          <a:p>
            <a:pPr lvl="0" marR="0" rtl="0" algn="l">
              <a:lnSpc>
                <a:spcPct val="100000"/>
              </a:lnSpc>
              <a:spcBef>
                <a:spcPts val="0"/>
              </a:spcBef>
              <a:buNone/>
            </a:pPr>
            <a:r>
              <a:t/>
            </a:r>
            <a:endParaRPr sz="2400">
              <a:solidFill>
                <a:srgbClr val="252525"/>
              </a:solidFill>
              <a:highlight>
                <a:srgbClr val="FFFFFF"/>
              </a:highlight>
              <a:latin typeface="Calibri"/>
              <a:ea typeface="Calibri"/>
              <a:cs typeface="Calibri"/>
              <a:sym typeface="Calibri"/>
            </a:endParaRP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jcstress</a:t>
            </a:r>
          </a:p>
          <a:p>
            <a:pPr lvl="0" marR="0" rtl="0" algn="l">
              <a:lnSpc>
                <a:spcPct val="100000"/>
              </a:lnSpc>
              <a:spcBef>
                <a:spcPts val="0"/>
              </a:spcBef>
              <a:buNone/>
            </a:pPr>
            <a:r>
              <a:rPr lang="en-US" sz="1800" u="sng">
                <a:solidFill>
                  <a:schemeClr val="hlink"/>
                </a:solidFill>
                <a:highlight>
                  <a:srgbClr val="FFFFFF"/>
                </a:highlight>
                <a:latin typeface="Calibri"/>
                <a:ea typeface="Calibri"/>
                <a:cs typeface="Calibri"/>
                <a:sym typeface="Calibri"/>
                <a:hlinkClick r:id="rId3"/>
              </a:rPr>
              <a:t>http://openjdk.java.net/projects/code-tools/jcstress/</a:t>
            </a:r>
          </a:p>
          <a:p>
            <a:pPr lvl="0" marR="0" rtl="0" algn="l">
              <a:lnSpc>
                <a:spcPct val="100000"/>
              </a:lnSpc>
              <a:spcBef>
                <a:spcPts val="0"/>
              </a:spcBef>
              <a:buNone/>
            </a:pPr>
            <a:r>
              <a:rPr lang="en-US" sz="2400">
                <a:solidFill>
                  <a:srgbClr val="252525"/>
                </a:solidFill>
                <a:highlight>
                  <a:srgbClr val="FFFFFF"/>
                </a:highlight>
                <a:latin typeface="Calibri"/>
                <a:ea typeface="Calibri"/>
                <a:cs typeface="Calibri"/>
                <a:sym typeface="Calibri"/>
              </a:rPr>
              <a:t>(requires JDK9)</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pic>
        <p:nvPicPr>
          <p:cNvPr id="533" name="Shape 533"/>
          <p:cNvPicPr preferRelativeResize="0"/>
          <p:nvPr/>
        </p:nvPicPr>
        <p:blipFill>
          <a:blip r:embed="rId3">
            <a:alphaModFix/>
          </a:blip>
          <a:stretch>
            <a:fillRect/>
          </a:stretch>
        </p:blipFill>
        <p:spPr>
          <a:xfrm>
            <a:off x="1611211" y="2"/>
            <a:ext cx="5212688" cy="5143500"/>
          </a:xfrm>
          <a:prstGeom prst="rect">
            <a:avLst/>
          </a:prstGeom>
          <a:noFill/>
          <a:ln>
            <a:noFill/>
          </a:ln>
        </p:spPr>
      </p:pic>
      <p:sp>
        <p:nvSpPr>
          <p:cNvPr id="534" name="Shape 534"/>
          <p:cNvSpPr/>
          <p:nvPr/>
        </p:nvSpPr>
        <p:spPr>
          <a:xfrm>
            <a:off x="1611200" y="10550"/>
            <a:ext cx="5212800" cy="1041000"/>
          </a:xfrm>
          <a:prstGeom prst="rect">
            <a:avLst/>
          </a:prstGeom>
          <a:solidFill>
            <a:schemeClr val="lt2"/>
          </a:solidFill>
          <a:ln>
            <a:noFill/>
          </a:ln>
        </p:spPr>
        <p:txBody>
          <a:bodyPr anchorCtr="0" anchor="ctr" bIns="91425" lIns="91425" rIns="91425" tIns="91425">
            <a:noAutofit/>
          </a:bodyPr>
          <a:lstStyle/>
          <a:p>
            <a:pPr lvl="0" algn="ctr">
              <a:spcBef>
                <a:spcPts val="0"/>
              </a:spcBef>
              <a:buNone/>
            </a:pPr>
            <a:r>
              <a:rPr b="1" lang="en-US" sz="2400">
                <a:solidFill>
                  <a:srgbClr val="A61C00"/>
                </a:solidFill>
              </a:rPr>
              <a:t>Вот теперь понятно, cпасибо!</a:t>
            </a:r>
          </a:p>
        </p:txBody>
      </p:sp>
      <p:sp>
        <p:nvSpPr>
          <p:cNvPr id="535" name="Shape 535"/>
          <p:cNvSpPr/>
          <p:nvPr/>
        </p:nvSpPr>
        <p:spPr>
          <a:xfrm>
            <a:off x="0" y="10550"/>
            <a:ext cx="1611300" cy="51435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t/>
            </a:r>
            <a:endParaRPr b="1" sz="2400">
              <a:solidFill>
                <a:srgbClr val="A61C00"/>
              </a:solidFill>
            </a:endParaRPr>
          </a:p>
        </p:txBody>
      </p:sp>
      <p:sp>
        <p:nvSpPr>
          <p:cNvPr id="536" name="Shape 536"/>
          <p:cNvSpPr/>
          <p:nvPr/>
        </p:nvSpPr>
        <p:spPr>
          <a:xfrm>
            <a:off x="6813925" y="0"/>
            <a:ext cx="2330100" cy="5143500"/>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t/>
            </a:r>
            <a:endParaRPr b="1" sz="2400">
              <a:solidFill>
                <a:srgbClr val="A61C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40" name="Shape 540"/>
        <p:cNvGrpSpPr/>
        <p:nvPr/>
      </p:nvGrpSpPr>
      <p:grpSpPr>
        <a:xfrm>
          <a:off x="0" y="0"/>
          <a:ext cx="0" cy="0"/>
          <a:chOff x="0" y="0"/>
          <a:chExt cx="0" cy="0"/>
        </a:xfrm>
      </p:grpSpPr>
      <p:sp>
        <p:nvSpPr>
          <p:cNvPr id="541" name="Shape 541"/>
          <p:cNvSpPr/>
          <p:nvPr/>
        </p:nvSpPr>
        <p:spPr>
          <a:xfrm>
            <a:off x="506520" y="1607400"/>
            <a:ext cx="6230880" cy="1617480"/>
          </a:xfrm>
          <a:prstGeom prst="rect">
            <a:avLst/>
          </a:prstGeom>
          <a:noFill/>
          <a:ln>
            <a:noFill/>
          </a:ln>
        </p:spPr>
        <p:txBody>
          <a:bodyPr anchorCtr="0" anchor="ctr" bIns="45000" lIns="90000" rIns="90000" tIns="45000">
            <a:noAutofit/>
          </a:bodyPr>
          <a:lstStyle/>
          <a:p>
            <a:pPr indent="0" lvl="0" marL="0" marR="0" rtl="0" algn="l">
              <a:spcBef>
                <a:spcPts val="0"/>
              </a:spcBef>
              <a:buSzPct val="25000"/>
              <a:buNone/>
            </a:pPr>
            <a:r>
              <a:rPr b="0" lang="en-US" sz="5800" strike="noStrike">
                <a:solidFill>
                  <a:srgbClr val="FFFFFF"/>
                </a:solidFill>
                <a:latin typeface="Arial Black"/>
                <a:ea typeface="Arial Black"/>
                <a:cs typeface="Arial Black"/>
                <a:sym typeface="Arial Black"/>
              </a:rPr>
              <a:t>Спасибо</a:t>
            </a:r>
          </a:p>
          <a:p>
            <a:pPr indent="0" lvl="0" marL="0" marR="0" rtl="0" algn="l">
              <a:lnSpc>
                <a:spcPct val="100000"/>
              </a:lnSpc>
              <a:spcBef>
                <a:spcPts val="0"/>
              </a:spcBef>
              <a:buSzPct val="25000"/>
              <a:buNone/>
            </a:pPr>
            <a:r>
              <a:rPr b="0" lang="en-US" sz="5800" strike="noStrike">
                <a:solidFill>
                  <a:srgbClr val="FFFFFF"/>
                </a:solidFill>
                <a:latin typeface="Arial Black"/>
                <a:ea typeface="Arial Black"/>
                <a:cs typeface="Arial Black"/>
                <a:sym typeface="Arial Black"/>
              </a:rPr>
              <a:t>за внимание!</a:t>
            </a:r>
          </a:p>
        </p:txBody>
      </p:sp>
      <p:sp>
        <p:nvSpPr>
          <p:cNvPr id="542" name="Shape 542"/>
          <p:cNvSpPr/>
          <p:nvPr/>
        </p:nvSpPr>
        <p:spPr>
          <a:xfrm>
            <a:off x="506520" y="3724560"/>
            <a:ext cx="4352759" cy="1553039"/>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buSzPct val="25000"/>
              <a:buNone/>
            </a:pPr>
            <a:r>
              <a:rPr lang="en-US" sz="2400"/>
              <a:t>Александр Помосов</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lang="en-US" sz="2400"/>
              <a:t>alpieex@gmail.com</a:t>
            </a:r>
          </a:p>
          <a:p>
            <a:pPr indent="0" lvl="0" marL="0" marR="0" rtl="0" algn="l">
              <a:lnSpc>
                <a:spcPct val="100000"/>
              </a:lnSpc>
              <a:spcBef>
                <a:spcPts val="0"/>
              </a:spcBef>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revisited</a:t>
            </a:r>
          </a:p>
        </p:txBody>
      </p:sp>
      <p:sp>
        <p:nvSpPr>
          <p:cNvPr id="161" name="Shape 161"/>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62" name="Shape 162"/>
          <p:cNvSpPr/>
          <p:nvPr/>
        </p:nvSpPr>
        <p:spPr>
          <a:xfrm>
            <a:off x="457200" y="1225800"/>
            <a:ext cx="8229000" cy="3352200"/>
          </a:xfrm>
          <a:prstGeom prst="rect">
            <a:avLst/>
          </a:prstGeom>
          <a:noFill/>
          <a:ln>
            <a:noFill/>
          </a:ln>
        </p:spPr>
        <p:txBody>
          <a:bodyPr anchorCtr="0" anchor="t" bIns="45000" lIns="90000" rIns="90000" tIns="45000">
            <a:noAutofit/>
          </a:bodyPr>
          <a:lstStyle/>
          <a:p>
            <a:pPr lvl="0" rtl="0">
              <a:spcBef>
                <a:spcPts val="0"/>
              </a:spcBef>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lvl="0" rtl="0">
              <a:spcBef>
                <a:spcPts val="0"/>
              </a:spcBef>
              <a:buClr>
                <a:schemeClr val="dk1"/>
              </a:buClr>
              <a:buFont typeface="Arial"/>
              <a:buNone/>
            </a:pPr>
            <a:r>
              <a:t/>
            </a:r>
            <a:endParaRPr sz="2400">
              <a:latin typeface="Calibri"/>
              <a:ea typeface="Calibri"/>
              <a:cs typeface="Calibri"/>
              <a:sym typeface="Calibri"/>
            </a:endParaRPr>
          </a:p>
          <a:p>
            <a:pPr indent="-114300" lvl="0" marL="0" marR="0" rtl="0" algn="l">
              <a:lnSpc>
                <a:spcPct val="100000"/>
              </a:lnSpc>
              <a:spcBef>
                <a:spcPts val="0"/>
              </a:spcBef>
              <a:buClr>
                <a:srgbClr val="000000"/>
              </a:buClr>
              <a:buFont typeface="Noto Sans Symbols"/>
              <a:buNone/>
            </a:pPr>
            <a:r>
              <a:t/>
            </a:r>
            <a:endParaRPr sz="2400">
              <a:latin typeface="Calibri"/>
              <a:ea typeface="Calibri"/>
              <a:cs typeface="Calibri"/>
              <a:sym typeface="Calibri"/>
            </a:endParaRPr>
          </a:p>
          <a:p>
            <a:pPr indent="-216000" lvl="0" marL="216000" marR="0" rtl="0" algn="l">
              <a:lnSpc>
                <a:spcPct val="100000"/>
              </a:lnSpc>
              <a:spcBef>
                <a:spcPts val="0"/>
              </a:spcBef>
              <a:buClr>
                <a:srgbClr val="000000"/>
              </a:buClr>
              <a:buFont typeface="Noto Sans Symbols"/>
              <a:buNone/>
            </a:pPr>
            <a:r>
              <a:t/>
            </a:r>
            <a:endParaRPr sz="1800">
              <a:latin typeface="Calibri"/>
              <a:ea typeface="Calibri"/>
              <a:cs typeface="Calibri"/>
              <a:sym typeface="Calibri"/>
            </a:endParaRPr>
          </a:p>
          <a:p>
            <a:pPr indent="0" lvl="0" marL="0" marR="0" rtl="0" algn="l">
              <a:lnSpc>
                <a:spcPct val="100000"/>
              </a:lnSpc>
              <a:spcBef>
                <a:spcPts val="0"/>
              </a:spcBef>
              <a:buClr>
                <a:srgbClr val="000000"/>
              </a:buClr>
              <a:buFont typeface="Arial"/>
              <a:buNone/>
            </a:pPr>
            <a:r>
              <a:t/>
            </a:r>
            <a:endParaRPr b="0" i="0" sz="1800" u="none" cap="none" strike="noStrike">
              <a:solidFill>
                <a:srgbClr val="000000"/>
              </a:solidFill>
              <a:latin typeface="Arial"/>
              <a:ea typeface="Arial"/>
              <a:cs typeface="Arial"/>
              <a:sym typeface="Arial"/>
            </a:endParaRPr>
          </a:p>
        </p:txBody>
      </p:sp>
      <p:cxnSp>
        <p:nvCxnSpPr>
          <p:cNvPr id="163" name="Shape 163"/>
          <p:cNvCxnSpPr/>
          <p:nvPr/>
        </p:nvCxnSpPr>
        <p:spPr>
          <a:xfrm>
            <a:off x="2379625" y="1705925"/>
            <a:ext cx="49500" cy="3061200"/>
          </a:xfrm>
          <a:prstGeom prst="straightConnector1">
            <a:avLst/>
          </a:prstGeom>
          <a:noFill/>
          <a:ln cap="flat" cmpd="sng" w="152400">
            <a:solidFill>
              <a:schemeClr val="dk2"/>
            </a:solidFill>
            <a:prstDash val="solid"/>
            <a:round/>
            <a:headEnd len="lg" w="lg" type="none"/>
            <a:tailEnd len="lg" w="lg" type="triangle"/>
          </a:ln>
        </p:spPr>
      </p:cxnSp>
      <p:cxnSp>
        <p:nvCxnSpPr>
          <p:cNvPr id="164" name="Shape 164"/>
          <p:cNvCxnSpPr/>
          <p:nvPr/>
        </p:nvCxnSpPr>
        <p:spPr>
          <a:xfrm>
            <a:off x="3829750" y="2404425"/>
            <a:ext cx="78000" cy="2362800"/>
          </a:xfrm>
          <a:prstGeom prst="straightConnector1">
            <a:avLst/>
          </a:prstGeom>
          <a:noFill/>
          <a:ln cap="flat" cmpd="sng" w="152400">
            <a:solidFill>
              <a:schemeClr val="dk2"/>
            </a:solidFill>
            <a:prstDash val="solid"/>
            <a:round/>
            <a:headEnd len="lg" w="lg" type="none"/>
            <a:tailEnd len="lg" w="lg" type="triangle"/>
          </a:ln>
        </p:spPr>
      </p:cxnSp>
      <p:cxnSp>
        <p:nvCxnSpPr>
          <p:cNvPr id="165" name="Shape 165"/>
          <p:cNvCxnSpPr/>
          <p:nvPr/>
        </p:nvCxnSpPr>
        <p:spPr>
          <a:xfrm rot="10800000">
            <a:off x="2441625" y="2107100"/>
            <a:ext cx="1425300" cy="371700"/>
          </a:xfrm>
          <a:prstGeom prst="straightConnector1">
            <a:avLst/>
          </a:prstGeom>
          <a:noFill/>
          <a:ln cap="flat" cmpd="sng" w="152400">
            <a:solidFill>
              <a:schemeClr val="dk2"/>
            </a:solidFill>
            <a:prstDash val="solid"/>
            <a:round/>
            <a:headEnd len="lg" w="lg" type="none"/>
            <a:tailEnd len="lg" w="lg" type="none"/>
          </a:ln>
        </p:spPr>
      </p:cxnSp>
      <p:cxnSp>
        <p:nvCxnSpPr>
          <p:cNvPr id="166" name="Shape 166"/>
          <p:cNvCxnSpPr/>
          <p:nvPr/>
        </p:nvCxnSpPr>
        <p:spPr>
          <a:xfrm rot="10800000">
            <a:off x="3891650" y="2850525"/>
            <a:ext cx="1536900" cy="384300"/>
          </a:xfrm>
          <a:prstGeom prst="straightConnector1">
            <a:avLst/>
          </a:prstGeom>
          <a:noFill/>
          <a:ln cap="flat" cmpd="sng" w="152400">
            <a:solidFill>
              <a:schemeClr val="dk2"/>
            </a:solidFill>
            <a:prstDash val="solid"/>
            <a:round/>
            <a:headEnd len="lg" w="lg" type="none"/>
            <a:tailEnd len="lg" w="lg" type="none"/>
          </a:ln>
        </p:spPr>
      </p:cxnSp>
      <p:cxnSp>
        <p:nvCxnSpPr>
          <p:cNvPr id="167" name="Shape 167"/>
          <p:cNvCxnSpPr/>
          <p:nvPr/>
        </p:nvCxnSpPr>
        <p:spPr>
          <a:xfrm>
            <a:off x="5354200" y="3160475"/>
            <a:ext cx="31800" cy="1606800"/>
          </a:xfrm>
          <a:prstGeom prst="straightConnector1">
            <a:avLst/>
          </a:prstGeom>
          <a:noFill/>
          <a:ln cap="flat" cmpd="sng" w="152400">
            <a:solidFill>
              <a:schemeClr val="dk2"/>
            </a:solidFill>
            <a:prstDash val="solid"/>
            <a:round/>
            <a:headEnd len="lg" w="lg" type="none"/>
            <a:tailEnd len="lg" w="lg" type="triangle"/>
          </a:ln>
        </p:spPr>
      </p:cxnSp>
      <p:sp>
        <p:nvSpPr>
          <p:cNvPr id="168" name="Shape 168"/>
          <p:cNvSpPr txBox="1"/>
          <p:nvPr/>
        </p:nvSpPr>
        <p:spPr>
          <a:xfrm>
            <a:off x="1809475" y="887175"/>
            <a:ext cx="1189800" cy="498000"/>
          </a:xfrm>
          <a:prstGeom prst="rect">
            <a:avLst/>
          </a:prstGeom>
          <a:noFill/>
          <a:ln>
            <a:noFill/>
          </a:ln>
        </p:spPr>
        <p:txBody>
          <a:bodyPr anchorCtr="0" anchor="t" bIns="91425" lIns="91425" rIns="91425" tIns="91425">
            <a:noAutofit/>
          </a:bodyPr>
          <a:lstStyle/>
          <a:p>
            <a:pPr lvl="0" algn="ctr">
              <a:spcBef>
                <a:spcPts val="0"/>
              </a:spcBef>
              <a:buNone/>
            </a:pPr>
            <a:r>
              <a:rPr b="1" lang="en-US" sz="2400">
                <a:latin typeface="Calibri"/>
                <a:ea typeface="Calibri"/>
                <a:cs typeface="Calibri"/>
                <a:sym typeface="Calibri"/>
              </a:rPr>
              <a:t>main thread</a:t>
            </a:r>
          </a:p>
        </p:txBody>
      </p:sp>
      <p:sp>
        <p:nvSpPr>
          <p:cNvPr id="169" name="Shape 169"/>
          <p:cNvSpPr txBox="1"/>
          <p:nvPr/>
        </p:nvSpPr>
        <p:spPr>
          <a:xfrm>
            <a:off x="3273850" y="19064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a:t>
            </a:r>
            <a:r>
              <a:rPr b="1" lang="en-US" sz="2400">
                <a:latin typeface="Calibri"/>
                <a:ea typeface="Calibri"/>
                <a:cs typeface="Calibri"/>
                <a:sym typeface="Calibri"/>
              </a:rPr>
              <a:t>1</a:t>
            </a:r>
          </a:p>
        </p:txBody>
      </p:sp>
      <p:sp>
        <p:nvSpPr>
          <p:cNvPr id="170" name="Shape 170"/>
          <p:cNvSpPr txBox="1"/>
          <p:nvPr/>
        </p:nvSpPr>
        <p:spPr>
          <a:xfrm>
            <a:off x="4781450" y="25385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71" name="Shape 171"/>
          <p:cNvSpPr txBox="1"/>
          <p:nvPr/>
        </p:nvSpPr>
        <p:spPr>
          <a:xfrm>
            <a:off x="623275" y="18320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t1.start()</a:t>
            </a:r>
          </a:p>
        </p:txBody>
      </p:sp>
      <p:sp>
        <p:nvSpPr>
          <p:cNvPr id="172" name="Shape 172"/>
          <p:cNvSpPr txBox="1"/>
          <p:nvPr/>
        </p:nvSpPr>
        <p:spPr>
          <a:xfrm>
            <a:off x="2083975" y="2652900"/>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t2.start()</a:t>
            </a:r>
          </a:p>
        </p:txBody>
      </p:sp>
      <p:sp>
        <p:nvSpPr>
          <p:cNvPr id="173" name="Shape 173"/>
          <p:cNvSpPr txBox="1"/>
          <p:nvPr/>
        </p:nvSpPr>
        <p:spPr>
          <a:xfrm>
            <a:off x="3273850" y="222927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t1.run()</a:t>
            </a:r>
          </a:p>
        </p:txBody>
      </p:sp>
      <p:sp>
        <p:nvSpPr>
          <p:cNvPr id="174" name="Shape 174"/>
          <p:cNvSpPr txBox="1"/>
          <p:nvPr/>
        </p:nvSpPr>
        <p:spPr>
          <a:xfrm>
            <a:off x="4781450" y="2987525"/>
            <a:ext cx="2289300" cy="498000"/>
          </a:xfrm>
          <a:prstGeom prst="rect">
            <a:avLst/>
          </a:prstGeom>
          <a:noFill/>
          <a:ln>
            <a:noFill/>
          </a:ln>
        </p:spPr>
        <p:txBody>
          <a:bodyPr anchorCtr="0" anchor="ctr" bIns="91425" lIns="91425" rIns="91425" tIns="91425">
            <a:noAutofit/>
          </a:bodyPr>
          <a:lstStyle/>
          <a:p>
            <a:pPr lvl="0" rtl="0" algn="ctr">
              <a:spcBef>
                <a:spcPts val="0"/>
              </a:spcBef>
              <a:buNone/>
            </a:pPr>
            <a:r>
              <a:rPr lang="en-US">
                <a:solidFill>
                  <a:schemeClr val="dk1"/>
                </a:solidFill>
                <a:latin typeface="PT Mono"/>
                <a:ea typeface="PT Mono"/>
                <a:cs typeface="PT Mono"/>
                <a:sym typeface="PT Mono"/>
              </a:rPr>
              <a:t>t2.run()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Operating System role</a:t>
            </a:r>
          </a:p>
        </p:txBody>
      </p:sp>
      <p:sp>
        <p:nvSpPr>
          <p:cNvPr id="180" name="Shape 180"/>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81" name="Shape 181"/>
          <p:cNvSpPr/>
          <p:nvPr/>
        </p:nvSpPr>
        <p:spPr>
          <a:xfrm>
            <a:off x="457200" y="1225800"/>
            <a:ext cx="8229000" cy="3352200"/>
          </a:xfrm>
          <a:prstGeom prst="rect">
            <a:avLst/>
          </a:prstGeom>
          <a:noFill/>
          <a:ln>
            <a:noFill/>
          </a:ln>
        </p:spPr>
        <p:txBody>
          <a:bodyPr anchorCtr="0" anchor="t" bIns="45000" lIns="90000" rIns="90000" tIns="45000">
            <a:noAutofit/>
          </a:bodyPr>
          <a:lstStyle/>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Creates threads (clone syscall)</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Schedules threads (context switch)</a:t>
            </a:r>
          </a:p>
          <a:p>
            <a:pPr indent="-381000" lvl="0" marL="457200" marR="0" rtl="0" algn="l">
              <a:lnSpc>
                <a:spcPct val="100000"/>
              </a:lnSpc>
              <a:spcBef>
                <a:spcPts val="0"/>
              </a:spcBef>
              <a:buClr>
                <a:srgbClr val="252525"/>
              </a:buClr>
              <a:buSzPct val="100000"/>
              <a:buFont typeface="Calibri"/>
              <a:buChar char="●"/>
            </a:pPr>
            <a:r>
              <a:rPr lang="en-US" sz="2400">
                <a:solidFill>
                  <a:srgbClr val="252525"/>
                </a:solidFill>
                <a:highlight>
                  <a:srgbClr val="FFFFFF"/>
                </a:highlight>
                <a:latin typeface="Calibri"/>
                <a:ea typeface="Calibri"/>
                <a:cs typeface="Calibri"/>
                <a:sym typeface="Calibri"/>
              </a:rPr>
              <a:t>Provides api for Thread management</a:t>
            </a:r>
          </a:p>
          <a:p>
            <a:pPr indent="-114300" lvl="0" marL="0" marR="0" rtl="0" algn="l">
              <a:lnSpc>
                <a:spcPct val="100000"/>
              </a:lnSpc>
              <a:spcBef>
                <a:spcPts val="0"/>
              </a:spcBef>
              <a:buClr>
                <a:srgbClr val="000000"/>
              </a:buClr>
              <a:buFont typeface="Noto Sans Symbols"/>
              <a:buNone/>
            </a:pPr>
            <a:r>
              <a:t/>
            </a:r>
            <a:endParaRPr sz="1800">
              <a:solidFill>
                <a:srgbClr val="252525"/>
              </a:solidFill>
              <a:highlight>
                <a:srgbClr val="FFFFFF"/>
              </a:highlight>
              <a:latin typeface="Calibri"/>
              <a:ea typeface="Calibri"/>
              <a:cs typeface="Calibri"/>
              <a:sym typeface="Calibri"/>
            </a:endParaRPr>
          </a:p>
          <a:p>
            <a:pPr indent="-114300" lvl="0" marL="0" marR="0" rtl="0" algn="l">
              <a:lnSpc>
                <a:spcPct val="100000"/>
              </a:lnSpc>
              <a:spcBef>
                <a:spcPts val="0"/>
              </a:spcBef>
              <a:buClr>
                <a:srgbClr val="000000"/>
              </a:buClr>
              <a:buSzPct val="75000"/>
              <a:buFont typeface="Noto Sans Symbols"/>
              <a:buNone/>
            </a:pPr>
            <a:r>
              <a:rPr lang="en-US" sz="2400">
                <a:solidFill>
                  <a:srgbClr val="252525"/>
                </a:solidFill>
                <a:highlight>
                  <a:srgbClr val="FFFFFF"/>
                </a:highlight>
                <a:latin typeface="Calibri"/>
                <a:ea typeface="Calibri"/>
                <a:cs typeface="Calibri"/>
                <a:sym typeface="Calibri"/>
              </a:rPr>
              <a:t>Behaviour of multithreaded program is (inter alia) dependent on </a:t>
            </a:r>
            <a:r>
              <a:rPr b="1" lang="en-US" sz="2400">
                <a:solidFill>
                  <a:srgbClr val="252525"/>
                </a:solidFill>
                <a:highlight>
                  <a:srgbClr val="FFFFFF"/>
                </a:highlight>
                <a:latin typeface="Calibri"/>
                <a:ea typeface="Calibri"/>
                <a:cs typeface="Calibri"/>
                <a:sym typeface="Calibri"/>
              </a:rPr>
              <a:t>OS scheduling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Threads start example</a:t>
            </a:r>
          </a:p>
        </p:txBody>
      </p:sp>
      <p:sp>
        <p:nvSpPr>
          <p:cNvPr id="187" name="Shape 187"/>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cxnSp>
        <p:nvCxnSpPr>
          <p:cNvPr id="188" name="Shape 188"/>
          <p:cNvCxnSpPr/>
          <p:nvPr/>
        </p:nvCxnSpPr>
        <p:spPr>
          <a:xfrm>
            <a:off x="6246575" y="1586425"/>
            <a:ext cx="56400" cy="3180600"/>
          </a:xfrm>
          <a:prstGeom prst="straightConnector1">
            <a:avLst/>
          </a:prstGeom>
          <a:noFill/>
          <a:ln cap="flat" cmpd="sng" w="152400">
            <a:solidFill>
              <a:schemeClr val="dk2"/>
            </a:solidFill>
            <a:prstDash val="solid"/>
            <a:round/>
            <a:headEnd len="lg" w="lg" type="none"/>
            <a:tailEnd len="lg" w="lg" type="triangle"/>
          </a:ln>
        </p:spPr>
      </p:cxnSp>
      <p:cxnSp>
        <p:nvCxnSpPr>
          <p:cNvPr id="189" name="Shape 189"/>
          <p:cNvCxnSpPr/>
          <p:nvPr/>
        </p:nvCxnSpPr>
        <p:spPr>
          <a:xfrm>
            <a:off x="7182975" y="2429225"/>
            <a:ext cx="42600" cy="2323500"/>
          </a:xfrm>
          <a:prstGeom prst="straightConnector1">
            <a:avLst/>
          </a:prstGeom>
          <a:noFill/>
          <a:ln cap="flat" cmpd="sng" w="152400">
            <a:solidFill>
              <a:schemeClr val="dk2"/>
            </a:solidFill>
            <a:prstDash val="solid"/>
            <a:round/>
            <a:headEnd len="lg" w="lg" type="none"/>
            <a:tailEnd len="lg" w="lg" type="triangle"/>
          </a:ln>
        </p:spPr>
      </p:cxnSp>
      <p:cxnSp>
        <p:nvCxnSpPr>
          <p:cNvPr id="190" name="Shape 190"/>
          <p:cNvCxnSpPr/>
          <p:nvPr/>
        </p:nvCxnSpPr>
        <p:spPr>
          <a:xfrm rot="10800000">
            <a:off x="6216325" y="2255725"/>
            <a:ext cx="1041000" cy="161100"/>
          </a:xfrm>
          <a:prstGeom prst="straightConnector1">
            <a:avLst/>
          </a:prstGeom>
          <a:noFill/>
          <a:ln cap="flat" cmpd="sng" w="152400">
            <a:solidFill>
              <a:schemeClr val="dk2"/>
            </a:solidFill>
            <a:prstDash val="solid"/>
            <a:round/>
            <a:headEnd len="lg" w="lg" type="none"/>
            <a:tailEnd len="lg" w="lg" type="none"/>
          </a:ln>
        </p:spPr>
      </p:cxnSp>
      <p:cxnSp>
        <p:nvCxnSpPr>
          <p:cNvPr id="191" name="Shape 191"/>
          <p:cNvCxnSpPr/>
          <p:nvPr/>
        </p:nvCxnSpPr>
        <p:spPr>
          <a:xfrm>
            <a:off x="8070325" y="3319425"/>
            <a:ext cx="41700" cy="1433100"/>
          </a:xfrm>
          <a:prstGeom prst="straightConnector1">
            <a:avLst/>
          </a:prstGeom>
          <a:noFill/>
          <a:ln cap="flat" cmpd="sng" w="152400">
            <a:solidFill>
              <a:schemeClr val="dk2"/>
            </a:solidFill>
            <a:prstDash val="solid"/>
            <a:round/>
            <a:headEnd len="lg" w="lg" type="none"/>
            <a:tailEnd len="lg" w="lg" type="triangle"/>
          </a:ln>
        </p:spPr>
      </p:cxnSp>
      <p:cxnSp>
        <p:nvCxnSpPr>
          <p:cNvPr id="192" name="Shape 192"/>
          <p:cNvCxnSpPr/>
          <p:nvPr/>
        </p:nvCxnSpPr>
        <p:spPr>
          <a:xfrm rot="10800000">
            <a:off x="6215925" y="1897950"/>
            <a:ext cx="1896600" cy="1485600"/>
          </a:xfrm>
          <a:prstGeom prst="straightConnector1">
            <a:avLst/>
          </a:prstGeom>
          <a:noFill/>
          <a:ln cap="flat" cmpd="sng" w="114300">
            <a:solidFill>
              <a:srgbClr val="A61C00"/>
            </a:solidFill>
            <a:prstDash val="solid"/>
            <a:round/>
            <a:headEnd len="lg" w="lg" type="none"/>
            <a:tailEnd len="lg" w="lg" type="none"/>
          </a:ln>
        </p:spPr>
      </p:cxnSp>
      <p:sp>
        <p:nvSpPr>
          <p:cNvPr id="193" name="Shape 193"/>
          <p:cNvSpPr txBox="1"/>
          <p:nvPr/>
        </p:nvSpPr>
        <p:spPr>
          <a:xfrm>
            <a:off x="5394725" y="1107025"/>
            <a:ext cx="17601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main thread</a:t>
            </a:r>
          </a:p>
        </p:txBody>
      </p:sp>
      <p:sp>
        <p:nvSpPr>
          <p:cNvPr id="194" name="Shape 194"/>
          <p:cNvSpPr txBox="1"/>
          <p:nvPr/>
        </p:nvSpPr>
        <p:spPr>
          <a:xfrm>
            <a:off x="6609375" y="189772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t1</a:t>
            </a:r>
          </a:p>
        </p:txBody>
      </p:sp>
      <p:sp>
        <p:nvSpPr>
          <p:cNvPr id="195" name="Shape 195"/>
          <p:cNvSpPr txBox="1"/>
          <p:nvPr/>
        </p:nvSpPr>
        <p:spPr>
          <a:xfrm>
            <a:off x="7496275" y="2760975"/>
            <a:ext cx="1189800" cy="498000"/>
          </a:xfrm>
          <a:prstGeom prst="rect">
            <a:avLst/>
          </a:prstGeom>
          <a:noFill/>
          <a:ln>
            <a:noFill/>
          </a:ln>
        </p:spPr>
        <p:txBody>
          <a:bodyPr anchorCtr="0" anchor="t" bIns="91425" lIns="91425" rIns="91425" tIns="91425">
            <a:noAutofit/>
          </a:bodyPr>
          <a:lstStyle/>
          <a:p>
            <a:pPr lvl="0" rtl="0" algn="ctr">
              <a:spcBef>
                <a:spcPts val="0"/>
              </a:spcBef>
              <a:buNone/>
            </a:pPr>
            <a:r>
              <a:rPr b="1" lang="en-US" sz="2400">
                <a:latin typeface="Calibri"/>
                <a:ea typeface="Calibri"/>
                <a:cs typeface="Calibri"/>
                <a:sym typeface="Calibri"/>
              </a:rPr>
              <a:t>t2</a:t>
            </a:r>
          </a:p>
        </p:txBody>
      </p:sp>
      <p:sp>
        <p:nvSpPr>
          <p:cNvPr id="196" name="Shape 196"/>
          <p:cNvSpPr txBox="1"/>
          <p:nvPr/>
        </p:nvSpPr>
        <p:spPr>
          <a:xfrm>
            <a:off x="457200" y="1222725"/>
            <a:ext cx="5231700" cy="2495400"/>
          </a:xfrm>
          <a:prstGeom prst="rect">
            <a:avLst/>
          </a:prstGeom>
          <a:noFill/>
          <a:ln>
            <a:noFill/>
          </a:ln>
        </p:spPr>
        <p:txBody>
          <a:bodyPr anchorCtr="0" anchor="t" bIns="91425" lIns="91425" rIns="91425" tIns="91425">
            <a:noAutofit/>
          </a:bodyPr>
          <a:lstStyle/>
          <a:p>
            <a:pPr lvl="0" rtl="0">
              <a:spcBef>
                <a:spcPts val="0"/>
              </a:spcBef>
              <a:buNone/>
            </a:pPr>
            <a:r>
              <a:rPr lang="en-US" sz="2400"/>
              <a:t>The order in which threads start</a:t>
            </a:r>
          </a:p>
          <a:p>
            <a:pPr lvl="0" rtl="0">
              <a:spcBef>
                <a:spcPts val="0"/>
              </a:spcBef>
              <a:buNone/>
            </a:pPr>
            <a:r>
              <a:rPr lang="en-US" sz="2400"/>
              <a:t>is not defined</a:t>
            </a:r>
          </a:p>
          <a:p>
            <a:pPr lvl="0" rtl="0">
              <a:spcBef>
                <a:spcPts val="0"/>
              </a:spcBef>
              <a:buNone/>
            </a:pPr>
            <a:r>
              <a:rPr lang="en-US" sz="2400"/>
              <a:t>and is dependent on</a:t>
            </a:r>
          </a:p>
          <a:p>
            <a:pPr lvl="0">
              <a:spcBef>
                <a:spcPts val="0"/>
              </a:spcBef>
              <a:buNone/>
            </a:pPr>
            <a:r>
              <a:rPr lang="en-US" sz="2400"/>
              <a:t>OS scheduling</a:t>
            </a:r>
          </a:p>
          <a:p>
            <a:pPr lvl="0">
              <a:spcBef>
                <a:spcPts val="0"/>
              </a:spcBef>
              <a:buNone/>
            </a:pPr>
            <a:r>
              <a:t/>
            </a:r>
            <a:endParaRPr sz="2400"/>
          </a:p>
          <a:p>
            <a:pPr lvl="0" rtl="0">
              <a:spcBef>
                <a:spcPts val="0"/>
              </a:spcBef>
              <a:buClr>
                <a:schemeClr val="dk1"/>
              </a:buClr>
              <a:buSzPct val="45833"/>
              <a:buFont typeface="Arial"/>
              <a:buNone/>
            </a:pPr>
            <a:r>
              <a:rPr lang="en-US" sz="2400">
                <a:solidFill>
                  <a:schemeClr val="dk1"/>
                </a:solidFill>
                <a:latin typeface="PT Mono"/>
                <a:ea typeface="PT Mono"/>
                <a:cs typeface="PT Mono"/>
                <a:sym typeface="PT Mono"/>
              </a:rPr>
              <a:t>@see races.RandomRunExample</a:t>
            </a:r>
          </a:p>
          <a:p>
            <a:pPr lvl="0" rtl="0">
              <a:spcBef>
                <a:spcPts val="0"/>
              </a:spcBef>
              <a:buClr>
                <a:srgbClr val="000000"/>
              </a:buClr>
              <a:buFont typeface="Arial"/>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p:nvPr/>
        </p:nvSpPr>
        <p:spPr>
          <a:xfrm>
            <a:off x="457200" y="205919"/>
            <a:ext cx="8229000" cy="608400"/>
          </a:xfrm>
          <a:prstGeom prst="rect">
            <a:avLst/>
          </a:prstGeom>
          <a:noFill/>
          <a:ln>
            <a:noFill/>
          </a:ln>
        </p:spPr>
        <p:txBody>
          <a:bodyPr anchorCtr="0" anchor="ctr" bIns="45000" lIns="90000" rIns="90000" tIns="45000">
            <a:noAutofit/>
          </a:bodyPr>
          <a:lstStyle/>
          <a:p>
            <a:pPr indent="0" lvl="0" marL="0" marR="0" rtl="0" algn="l">
              <a:lnSpc>
                <a:spcPct val="100000"/>
              </a:lnSpc>
              <a:spcBef>
                <a:spcPts val="0"/>
              </a:spcBef>
              <a:buSzPct val="25000"/>
              <a:buNone/>
            </a:pPr>
            <a:r>
              <a:rPr lang="en-US" sz="3600">
                <a:solidFill>
                  <a:srgbClr val="403152"/>
                </a:solidFill>
                <a:latin typeface="Calibri"/>
                <a:ea typeface="Calibri"/>
                <a:cs typeface="Calibri"/>
                <a:sym typeface="Calibri"/>
              </a:rPr>
              <a:t>Agenda</a:t>
            </a:r>
          </a:p>
        </p:txBody>
      </p:sp>
      <p:sp>
        <p:nvSpPr>
          <p:cNvPr id="203" name="Shape 203"/>
          <p:cNvSpPr/>
          <p:nvPr/>
        </p:nvSpPr>
        <p:spPr>
          <a:xfrm>
            <a:off x="6553080" y="4767119"/>
            <a:ext cx="2133000" cy="273300"/>
          </a:xfrm>
          <a:prstGeom prst="rect">
            <a:avLst/>
          </a:prstGeom>
          <a:noFill/>
          <a:ln>
            <a:noFill/>
          </a:ln>
        </p:spPr>
        <p:txBody>
          <a:bodyPr anchorCtr="0" anchor="ctr" bIns="45000" lIns="90000" rIns="90000" tIns="450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204" name="Shape 204"/>
          <p:cNvSpPr/>
          <p:nvPr/>
        </p:nvSpPr>
        <p:spPr>
          <a:xfrm flipH="1">
            <a:off x="456360" y="3997800"/>
            <a:ext cx="8229000" cy="914100"/>
          </a:xfrm>
          <a:prstGeom prst="rect">
            <a:avLst/>
          </a:prstGeom>
          <a:solidFill>
            <a:srgbClr val="DAE5F1">
              <a:alpha val="60780"/>
            </a:srgbClr>
          </a:solidFill>
          <a:ln>
            <a:noFill/>
          </a:ln>
        </p:spPr>
        <p:txBody>
          <a:bodyPr anchorCtr="0" anchor="ctr" bIns="45000" lIns="90000" rIns="90000" tIns="45000">
            <a:noAutofit/>
          </a:bodyPr>
          <a:lstStyle/>
          <a:p>
            <a:pPr indent="457200" lvl="0" marL="0" marR="0" rtl="0" algn="l">
              <a:lnSpc>
                <a:spcPct val="100000"/>
              </a:lnSpc>
              <a:spcBef>
                <a:spcPts val="0"/>
              </a:spcBef>
              <a:buSzPct val="25000"/>
              <a:buNone/>
            </a:pPr>
            <a:r>
              <a:rPr lang="en-US" sz="2800">
                <a:solidFill>
                  <a:srgbClr val="403152"/>
                </a:solidFill>
                <a:latin typeface="Calibri"/>
                <a:ea typeface="Calibri"/>
                <a:cs typeface="Calibri"/>
                <a:sym typeface="Calibri"/>
              </a:rPr>
              <a:t>Thread-safety recipes</a:t>
            </a:r>
          </a:p>
        </p:txBody>
      </p:sp>
      <p:sp>
        <p:nvSpPr>
          <p:cNvPr id="205" name="Shape 205"/>
          <p:cNvSpPr/>
          <p:nvPr/>
        </p:nvSpPr>
        <p:spPr>
          <a:xfrm flipH="1">
            <a:off x="456360" y="3051000"/>
            <a:ext cx="8229000" cy="914100"/>
          </a:xfrm>
          <a:prstGeom prst="rect">
            <a:avLst/>
          </a:prstGeom>
          <a:solidFill>
            <a:srgbClr val="DAE5F1">
              <a:alpha val="60780"/>
            </a:srgbClr>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java.util.concurrent</a:t>
            </a:r>
          </a:p>
        </p:txBody>
      </p:sp>
      <p:sp>
        <p:nvSpPr>
          <p:cNvPr id="206" name="Shape 206"/>
          <p:cNvSpPr/>
          <p:nvPr/>
        </p:nvSpPr>
        <p:spPr>
          <a:xfrm flipH="1">
            <a:off x="456360" y="2099159"/>
            <a:ext cx="8229000" cy="914100"/>
          </a:xfrm>
          <a:prstGeom prst="rect">
            <a:avLst/>
          </a:prstGeom>
          <a:solidFill>
            <a:srgbClr val="B4A7D6"/>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Concurrency challenges</a:t>
            </a:r>
          </a:p>
        </p:txBody>
      </p:sp>
      <p:sp>
        <p:nvSpPr>
          <p:cNvPr id="207" name="Shape 207"/>
          <p:cNvSpPr/>
          <p:nvPr/>
        </p:nvSpPr>
        <p:spPr>
          <a:xfrm>
            <a:off x="165240" y="3043080"/>
            <a:ext cx="589800" cy="918299"/>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159119" y="210528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165240" y="398520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a:off x="456360" y="1144909"/>
            <a:ext cx="8229000" cy="914100"/>
          </a:xfrm>
          <a:prstGeom prst="rect">
            <a:avLst/>
          </a:prstGeom>
          <a:solidFill>
            <a:srgbClr val="EAF0F7"/>
          </a:solidFill>
          <a:ln>
            <a:noFill/>
          </a:ln>
        </p:spPr>
        <p:txBody>
          <a:bodyPr anchorCtr="0" anchor="ctr" bIns="45000" lIns="90000" rIns="90000" tIns="45000">
            <a:noAutofit/>
          </a:bodyPr>
          <a:lstStyle/>
          <a:p>
            <a:pPr indent="0" lvl="0" marL="457200" marR="0" rtl="0" algn="l">
              <a:lnSpc>
                <a:spcPct val="100000"/>
              </a:lnSpc>
              <a:spcBef>
                <a:spcPts val="0"/>
              </a:spcBef>
              <a:buSzPct val="25000"/>
              <a:buNone/>
            </a:pPr>
            <a:r>
              <a:rPr lang="en-US" sz="2800">
                <a:solidFill>
                  <a:srgbClr val="403152"/>
                </a:solidFill>
                <a:latin typeface="Calibri"/>
                <a:ea typeface="Calibri"/>
                <a:cs typeface="Calibri"/>
                <a:sym typeface="Calibri"/>
              </a:rPr>
              <a:t>Multithreading basics</a:t>
            </a:r>
          </a:p>
        </p:txBody>
      </p:sp>
      <p:sp>
        <p:nvSpPr>
          <p:cNvPr id="211" name="Shape 211"/>
          <p:cNvSpPr/>
          <p:nvPr/>
        </p:nvSpPr>
        <p:spPr>
          <a:xfrm>
            <a:off x="159119" y="1151030"/>
            <a:ext cx="589800" cy="918300"/>
          </a:xfrm>
          <a:prstGeom prst="homePlate">
            <a:avLst>
              <a:gd fmla="val 42003" name="adj"/>
            </a:avLst>
          </a:prstGeom>
          <a:solidFill>
            <a:srgbClr val="55429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