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6" r:id="rId14"/>
    <p:sldId id="309" r:id="rId15"/>
    <p:sldId id="267" r:id="rId16"/>
    <p:sldId id="268" r:id="rId17"/>
    <p:sldId id="269" r:id="rId18"/>
    <p:sldId id="305" r:id="rId19"/>
    <p:sldId id="308" r:id="rId20"/>
    <p:sldId id="307" r:id="rId21"/>
    <p:sldId id="310" r:id="rId22"/>
    <p:sldId id="271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21" r:id="rId31"/>
    <p:sldId id="322" r:id="rId32"/>
    <p:sldId id="326" r:id="rId33"/>
    <p:sldId id="272" r:id="rId34"/>
    <p:sldId id="324" r:id="rId35"/>
    <p:sldId id="327" r:id="rId36"/>
    <p:sldId id="328" r:id="rId37"/>
    <p:sldId id="325" r:id="rId38"/>
    <p:sldId id="329" r:id="rId39"/>
    <p:sldId id="330" r:id="rId40"/>
    <p:sldId id="331" r:id="rId41"/>
    <p:sldId id="274" r:id="rId42"/>
    <p:sldId id="332" r:id="rId43"/>
    <p:sldId id="333" r:id="rId44"/>
    <p:sldId id="275" r:id="rId45"/>
    <p:sldId id="334" r:id="rId46"/>
    <p:sldId id="335" r:id="rId47"/>
    <p:sldId id="336" r:id="rId48"/>
    <p:sldId id="339" r:id="rId49"/>
    <p:sldId id="287" r:id="rId50"/>
    <p:sldId id="288" r:id="rId51"/>
    <p:sldId id="337" r:id="rId52"/>
    <p:sldId id="338" r:id="rId53"/>
    <p:sldId id="340" r:id="rId54"/>
    <p:sldId id="293" r:id="rId55"/>
    <p:sldId id="299" r:id="rId56"/>
    <p:sldId id="341" r:id="rId57"/>
    <p:sldId id="342" r:id="rId58"/>
    <p:sldId id="343" r:id="rId59"/>
    <p:sldId id="344" r:id="rId60"/>
    <p:sldId id="300" r:id="rId61"/>
    <p:sldId id="301" r:id="rId62"/>
    <p:sldId id="302" r:id="rId6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F7"/>
    <a:srgbClr val="97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1656A6-7896-487C-A077-750DD5342B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6903C4-C1AE-413C-BB27-3AFD255C2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02D1DC-2727-4B1A-8465-8E490AC27A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F4036-25FC-4709-BCB7-E47D30705A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56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5B89FC-EFE6-497B-9B50-84CCD01E61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25A751-D6FE-4A4C-94A3-C0AB2ED09BC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echgems.blogspot.ru/2011/11/java-collections-performance-time.html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reflect/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Collections, 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Annotations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access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EA82245-09BC-4E00-9F2D-4F5C24D61A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RandomAccess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Marker interface.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Indicate that List support fast (generally constant time) random access.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generics algorithms.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List. Implementations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A5B0CF-360E-44FF-82A8-86111F564A6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2176" y="1225800"/>
            <a:ext cx="324499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CopyOnWriteArrayList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LinkedList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095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4B12B8-35D4-4C29-9FAA-65C1811EB7D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ArrayList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&lt;E&gt;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extends 	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AbstractList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&lt;E&gt;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RandomAccess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Cloneable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Serializable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Dynamic array.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Рисунок 126"/>
          <p:cNvPicPr/>
          <p:nvPr/>
        </p:nvPicPr>
        <p:blipFill>
          <a:blip r:embed="rId2"/>
          <a:stretch/>
        </p:blipFill>
        <p:spPr>
          <a:xfrm>
            <a:off x="548640" y="3562350"/>
            <a:ext cx="4013836" cy="8267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4B12B8-35D4-4C29-9FAA-65C1811EB7D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Рисунок 126"/>
          <p:cNvPicPr/>
          <p:nvPr/>
        </p:nvPicPr>
        <p:blipFill>
          <a:blip r:embed="rId2"/>
          <a:stretch/>
        </p:blipFill>
        <p:spPr>
          <a:xfrm>
            <a:off x="457199" y="1400175"/>
            <a:ext cx="5619751" cy="11506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30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ArrayList. Complexity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A5B0CF-360E-44FF-82A8-86111F564A6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17100"/>
              </p:ext>
            </p:extLst>
          </p:nvPr>
        </p:nvGraphicFramePr>
        <p:xfrm>
          <a:off x="457200" y="1583957"/>
          <a:ext cx="6768295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070267192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125798267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*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CopyOnWriteArrayList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CopyOnWriteArrayList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RandomAccess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Cloneable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Serializable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thread-safe variant of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CopyOnWriteArrayList. Complexity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5174"/>
              </p:ext>
            </p:extLst>
          </p:nvPr>
        </p:nvGraphicFramePr>
        <p:xfrm>
          <a:off x="457200" y="1583957"/>
          <a:ext cx="6768295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070267192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125798267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LinkedList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Deque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&lt;E&gt;,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Cloneable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Serializable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Doubly-linked list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010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0867"/>
            <a:ext cx="6998663" cy="16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7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4036"/>
              </p:ext>
            </p:extLst>
          </p:nvPr>
        </p:nvGraphicFramePr>
        <p:xfrm>
          <a:off x="457200" y="1583957"/>
          <a:ext cx="6768295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070267192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125798267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17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Collections, 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Annotations, 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D37CBA-B929-432D-B468-B995A495481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 на портале.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Set&lt;E&gt;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Collection&lt;E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&gt;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collection that contains </a:t>
            </a:r>
            <a:r>
              <a:rPr lang="en-US" sz="18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duplicate elements</a:t>
            </a:r>
            <a:endParaRPr lang="en-US" sz="1800" b="0" strike="noStrike" spc="-1" dirty="0" smtClean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12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Duplicate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check?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Duplicate elements. Formal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For each A != B in Set&lt;E&gt; </a:t>
            </a:r>
          </a:p>
          <a:p>
            <a:pPr>
              <a:lnSpc>
                <a:spcPct val="100000"/>
              </a:lnSpc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A.equals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(B) == false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What about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null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17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Duplicate elements. Formal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What about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null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?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At most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null element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59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Set. Restrictions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Care about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mutable objects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behavior of set is not specified if changes in object affects comparison.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83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Set.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HashSet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LinkedHashSet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EnumSet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TreeSet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CopyOnWriteArraySet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5834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HashSet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implements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Set&lt;E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 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extends 	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Implements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Serializable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metters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Object::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():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18604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2571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59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contract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objects a and b: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a.equals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(b) =&gt;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==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if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==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a may be not equal b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is the same during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791206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90933"/>
              </p:ext>
            </p:extLst>
          </p:nvPr>
        </p:nvGraphicFramePr>
        <p:xfrm>
          <a:off x="457200" y="1583957"/>
          <a:ext cx="4060977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130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1A64C6-B587-42F1-B436-82289679B8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HashSet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implements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Set&lt;E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 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extends 	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Implements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SortedSet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&lt;E&gt;,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NavigableSet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&lt;E&gt;,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Serializable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ordering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metters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986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3686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Functional  interface Comparator&lt;T&gt;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 smtClean="0">
                <a:latin typeface="PT Mono"/>
                <a:cs typeface="Courier New" panose="02070309020205020404" pitchFamily="49" charset="0"/>
              </a:rPr>
              <a:t>static</a:t>
            </a:r>
            <a:r>
              <a:rPr lang="ru-RU" altLang="ru-RU" sz="2400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PT Mono"/>
                <a:cs typeface="Courier New" panose="02070309020205020404" pitchFamily="49" charset="0"/>
              </a:rPr>
              <a:t>Comparator</a:t>
            </a:r>
            <a:r>
              <a:rPr lang="ru-RU" altLang="ru-RU" sz="2400" dirty="0">
                <a:latin typeface="PT Mono"/>
                <a:cs typeface="Courier New" panose="02070309020205020404" pitchFamily="49" charset="0"/>
              </a:rPr>
              <a:t>&lt;</a:t>
            </a:r>
            <a:r>
              <a:rPr lang="ru-RU" altLang="ru-RU" sz="2400" dirty="0" err="1">
                <a:latin typeface="PT Mono"/>
                <a:cs typeface="Courier New" panose="02070309020205020404" pitchFamily="49" charset="0"/>
              </a:rPr>
              <a:t>Integer</a:t>
            </a:r>
            <a:r>
              <a:rPr lang="ru-RU" altLang="ru-RU" sz="2400" dirty="0">
                <a:latin typeface="PT Mono"/>
                <a:cs typeface="Courier New" panose="02070309020205020404" pitchFamily="49" charset="0"/>
              </a:rPr>
              <a:t>&gt; </a:t>
            </a:r>
            <a:r>
              <a:rPr lang="ru-RU" altLang="ru-RU" sz="2400" i="1" dirty="0" err="1">
                <a:latin typeface="PT Mono"/>
                <a:cs typeface="Courier New" panose="02070309020205020404" pitchFamily="49" charset="0"/>
              </a:rPr>
              <a:t>intComparator</a:t>
            </a:r>
            <a:r>
              <a:rPr lang="ru-RU" altLang="ru-RU" sz="2400" i="1" dirty="0">
                <a:latin typeface="PT Mono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latin typeface="PT Mono"/>
                <a:cs typeface="Courier New" panose="02070309020205020404" pitchFamily="49" charset="0"/>
              </a:rPr>
              <a:t>=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	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		</a:t>
            </a:r>
            <a:r>
              <a:rPr lang="ru-RU" altLang="ru-RU" sz="2400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PT Mono"/>
                <a:cs typeface="Courier New" panose="02070309020205020404" pitchFamily="49" charset="0"/>
              </a:rPr>
              <a:t>(o1, o2) -&gt; o1 - o2;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Functional  interface Comparable&lt;T&gt;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public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sz="2400" i="1" dirty="0" err="1" smtClean="0">
                <a:latin typeface="PT Mono"/>
                <a:cs typeface="Courier New" panose="02070309020205020404" pitchFamily="49" charset="0"/>
              </a:rPr>
              <a:t>compareTo</a:t>
            </a:r>
            <a:r>
              <a:rPr lang="en-US" altLang="ru-RU" sz="2400" i="1" dirty="0" smtClean="0">
                <a:latin typeface="PT Mono"/>
                <a:cs typeface="Courier New" panose="02070309020205020404" pitchFamily="49" charset="0"/>
              </a:rPr>
              <a:t>(T o)</a:t>
            </a:r>
            <a:r>
              <a:rPr lang="ru-RU" altLang="ru-RU" sz="2400" i="1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{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	return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this.field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 –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o.field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}	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080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compareTo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&amp; equals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Any type of contract?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816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ompareTo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&amp; equals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a.equals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(b) == true =&gt;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a.compareTo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(b) ==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What about null?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9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05813"/>
              </p:ext>
            </p:extLst>
          </p:nvPr>
        </p:nvGraphicFramePr>
        <p:xfrm>
          <a:off x="457200" y="1583957"/>
          <a:ext cx="4060977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715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B9EC2D8-9200-4483-B4D3-C8F90224A1D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60846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interface Map&lt;K, V&gt;</a:t>
            </a: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object that maps keys to values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Cannot contain duplicate keys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key map to at most one value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535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2400" b="0" strike="noStrike" spc="-1" dirty="0" err="1" smtClean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containsKey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key);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 </a:t>
            </a:r>
            <a:r>
              <a:rPr lang="en-US" sz="2400" b="0" strike="noStrike" spc="-1" dirty="0" smtClean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key);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V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put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PT Mono"/>
              </a:rPr>
              <a:t>(K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key, V value);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 </a:t>
            </a:r>
            <a:r>
              <a:rPr lang="en-US" sz="2400" b="0" strike="noStrike" spc="-1" dirty="0" smtClean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key);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814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978BBE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1FA633-F206-42CB-B773-16B053FDB53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Why, Map?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7B36ADC-5EB0-45E1-9521-9B980856216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Ну реально, почему не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Why, Map?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7B36ADC-5EB0-45E1-9521-9B980856216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From official FAQ: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&gt;&gt; </a:t>
            </a:r>
            <a:r>
              <a:rPr lang="en-US" dirty="0">
                <a:latin typeface="Calibri" panose="020F0502020204030204" pitchFamily="34" charset="0"/>
              </a:rPr>
              <a:t>This was by </a:t>
            </a:r>
            <a:r>
              <a:rPr lang="en-US" dirty="0" smtClean="0">
                <a:latin typeface="Calibri" panose="020F0502020204030204" pitchFamily="34" charset="0"/>
              </a:rPr>
              <a:t>design.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&gt;&gt; </a:t>
            </a:r>
            <a:r>
              <a:rPr lang="en-US" dirty="0">
                <a:latin typeface="Calibri" panose="020F0502020204030204" pitchFamily="34" charset="0"/>
              </a:rPr>
              <a:t>We feel that mappings are not collections and collections are not mappings. 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&gt;&gt; </a:t>
            </a:r>
            <a:r>
              <a:rPr lang="en-US" dirty="0">
                <a:latin typeface="Calibri" panose="020F0502020204030204" pitchFamily="34" charset="0"/>
              </a:rPr>
              <a:t>If a Map is a Collection, what are the elements?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01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Map. Implementations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A5B0CF-360E-44FF-82A8-86111F564A6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2176" y="1225800"/>
            <a:ext cx="24733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HashMap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TreeMap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LinkedHashMap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EnumMap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4176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E54E836-8C4E-4948-80B0-760D46D7DA6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cutted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97513"/>
              </p:ext>
            </p:extLst>
          </p:nvPr>
        </p:nvGraphicFramePr>
        <p:xfrm>
          <a:off x="457200" y="1583957"/>
          <a:ext cx="5943600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18775999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containsKey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63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E54E836-8C4E-4948-80B0-760D46D7DA6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cutted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125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07059"/>
              </p:ext>
            </p:extLst>
          </p:nvPr>
        </p:nvGraphicFramePr>
        <p:xfrm>
          <a:off x="457200" y="1583957"/>
          <a:ext cx="5943600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18775999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containsKey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984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E54E836-8C4E-4948-80B0-760D46D7DA6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dirty="0"/>
              <a:t>Java Collections – Performance (Time Complexity</a:t>
            </a:r>
            <a:r>
              <a:rPr lang="en-US" dirty="0" smtClean="0"/>
              <a:t>)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</a:t>
            </a: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infotechgems.blogspot.ru/2011/11/java-collections-performance-time.html</a:t>
            </a: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58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E40E90-2B13-4812-A852-CD9A5897E50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C988B6-BA20-455F-AC23-ED65ED8A25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form of syntactic </a:t>
            </a:r>
            <a:r>
              <a:rPr lang="en-US" sz="28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metadata</a:t>
            </a:r>
            <a:endParaRPr lang="en-US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May be available in run-time and compile-time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Iterator&lt;E&gt;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hasNext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next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default void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throw new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UnsupportedOperationException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("remove");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C988B6-BA20-455F-AC23-ED65ED8A25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@Override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@Deprecated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FunctionalInterface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SuppressWarnings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NotNull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Nullable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64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Annotations.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C988B6-BA20-455F-AC23-ED65ED8A25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import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java.lang.annotation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.*;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@Target(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ElementType.METHOD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@Retention(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RetentionPolicy.SOURCE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public @interface Override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884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Reflection API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C988B6-BA20-455F-AC23-ED65ED8A25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About: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hlinkClick r:id="rId2"/>
              </a:rPr>
              <a:t>https://docs.oracle.com/javase/tutorial/reflect/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brief: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look for annotations and find annotated “things”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then …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861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0588715-778D-49B5-A1F9-F541373E3F6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https://www.w3.org/Protocols/rfc2616/rfc2616-sec5.html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brief: 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GET 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HTTP/1.1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google.com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HTTP. Method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Get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Post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Put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Delete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5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HTTP. Post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POST /</a:t>
            </a:r>
            <a:r>
              <a:rPr lang="en-US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auth</a:t>
            </a: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/login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HTTP/1.1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Content-Type: application/x-www-form-</a:t>
            </a:r>
            <a:r>
              <a:rPr lang="en-US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urlencoded</a:t>
            </a:r>
            <a:endParaRPr lang="en-US" spc="-1" dirty="0" smtClean="0">
              <a:solidFill>
                <a:srgbClr val="403152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Host: localhost:8080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403152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login=</a:t>
            </a:r>
            <a:r>
              <a:rPr lang="en-US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user&amp;password</a:t>
            </a: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=password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123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HTTP. curl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curl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 -X POST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     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H "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Content-Type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application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/x-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www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form-urlencoded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"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     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H "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Host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: localhost:8080"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     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d '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login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=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admin&amp;password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=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admin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'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http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://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localhost:8080/auth/login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4000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curl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  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H '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Authorization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Bearer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 2133e36c-8f31-455f-840e-1e034d4975fd' http://localhost:8080/auth/dummy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343522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HTTP. Client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OkHttpClient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client = new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OkHttpClient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MediaType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mediaType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=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MediaType.parse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("application/x-www-form-				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urlencoded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RequestBody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body =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RequestBody.create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mediaType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, 					"login=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admin&amp;password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=admin");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Request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request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= new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Request.Builder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()  	.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url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("http://localhost:8080/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auth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/login")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	.post(body)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	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.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addHeader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("content-type", "application/x-www-form-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urlencoded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")  	.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addHeader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("host", "localhost:8080")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	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.build();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Response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response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=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client.newCall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(request).execute();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067820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Collections, Annotations, 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3D1538-B398-4967-9C52-04C94D17D91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Оставьте отзыв.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94E0D2F-4F20-4204-B5A7-FF91A68E3AF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Iterable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&lt;T&gt;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Iterator&lt;T&gt; iterator();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E next();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default void </a:t>
            </a:r>
            <a:r>
              <a:rPr lang="en-US" dirty="0" err="1"/>
              <a:t>forEach</a:t>
            </a:r>
            <a:r>
              <a:rPr lang="en-US" dirty="0"/>
              <a:t>(Consumer&lt;? super T&gt; action) {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Objects.requireNonNull</a:t>
            </a:r>
            <a:r>
              <a:rPr lang="en-US" dirty="0" smtClean="0"/>
              <a:t>(action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        </a:t>
            </a:r>
            <a:r>
              <a:rPr lang="en-US" dirty="0"/>
              <a:t>for (T t: this) {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    </a:t>
            </a:r>
            <a:r>
              <a:rPr lang="en-US" dirty="0" smtClean="0"/>
              <a:t>        </a:t>
            </a:r>
            <a:r>
              <a:rPr lang="en-US" dirty="0" err="1"/>
              <a:t>action.accept</a:t>
            </a:r>
            <a:r>
              <a:rPr lang="en-US" dirty="0"/>
              <a:t>(t);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    </a:t>
            </a:r>
            <a:r>
              <a:rPr lang="en-US" dirty="0" smtClean="0"/>
              <a:t>    }</a:t>
            </a:r>
            <a:endParaRPr lang="en-US" dirty="0"/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    }</a:t>
            </a:r>
            <a:endParaRPr lang="en-US" dirty="0"/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ED6FCEE-4246-4153-9F61-638F7204660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457200" y="1172880"/>
            <a:ext cx="6381360" cy="33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BDA2ED4-3BA3-48D5-96ED-3C747360FDA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Collection&lt;E&gt; extends 							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Iterable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contains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o)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add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(E e);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o);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Iterator&lt;E&gt;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6D9A5-808E-43C2-B8F6-178AEDADA71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225800"/>
            <a:ext cx="811530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E92543-21CA-41E2-84F4-3A99B22A14A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List&lt;E&gt; extends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Collection&lt;E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index, E element);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void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add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index, E element);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r>
              <a:rPr lang="en-US" sz="1800" b="0" strike="noStrike" spc="-1" dirty="0" err="1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subList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fromIndex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toIndex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Ordered collection (sequence)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900</Words>
  <Application>Microsoft Office PowerPoint</Application>
  <PresentationFormat>Экран (16:9)</PresentationFormat>
  <Paragraphs>469</Paragraphs>
  <Slides>61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61</vt:i4>
      </vt:variant>
    </vt:vector>
  </HeadingPairs>
  <TitlesOfParts>
    <vt:vector size="72" baseType="lpstr">
      <vt:lpstr>Arial</vt:lpstr>
      <vt:lpstr>Arial Black</vt:lpstr>
      <vt:lpstr>Calibri</vt:lpstr>
      <vt:lpstr>Courier New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149</cp:revision>
  <dcterms:created xsi:type="dcterms:W3CDTF">2016-07-12T08:56:22Z</dcterms:created>
  <dcterms:modified xsi:type="dcterms:W3CDTF">2016-10-04T11:41:48Z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