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Arial Black"/>
      <p:regular r:id="rId40"/>
    </p:embeddedFont>
    <p:embeddedFont>
      <p:font typeface="PT Mono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Black-regular.fntdata"/><Relationship Id="rId20" Type="http://schemas.openxmlformats.org/officeDocument/2006/relationships/slide" Target="slides/slide15.xml"/><Relationship Id="rId41" Type="http://schemas.openxmlformats.org/officeDocument/2006/relationships/font" Target="fonts/PTMono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58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3884760" y="868536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58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3884760" y="868536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58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3884760" y="868536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5679" cy="411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58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3884760" y="868536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067160" y="205919"/>
            <a:ext cx="1927079" cy="4431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>
            <a:off x="0" y="914400"/>
            <a:ext cx="9144000" cy="359"/>
          </a:xfrm>
          <a:prstGeom prst="straightConnector1">
            <a:avLst/>
          </a:prstGeom>
          <a:noFill/>
          <a:ln cap="flat" cmpd="sng" w="25400">
            <a:solidFill>
              <a:srgbClr val="3F315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7" name="Shape 5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habrahabr.ru/company/mailru/blog/220359/" TargetMode="External"/><Relationship Id="rId4" Type="http://schemas.openxmlformats.org/officeDocument/2006/relationships/image" Target="../media/image0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ools.ietf.org/html/rfc6455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simsong/tcpflow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ocs.oracle.com/javase/tutorial/essential/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506520" y="1430279"/>
            <a:ext cx="6230880" cy="1617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5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Java</a:t>
            </a:r>
          </a:p>
        </p:txBody>
      </p:sp>
      <p:sp>
        <p:nvSpPr>
          <p:cNvPr id="110" name="Shape 110"/>
          <p:cNvSpPr/>
          <p:nvPr/>
        </p:nvSpPr>
        <p:spPr>
          <a:xfrm>
            <a:off x="506529" y="4553785"/>
            <a:ext cx="43527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/>
              <a:t>Александр Помосов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518400" y="3419280"/>
            <a:ext cx="6431040" cy="45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FF"/>
                </a:solidFill>
              </a:rPr>
              <a:t>Client-server communication. WebSockets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IO. File operations</a:t>
            </a:r>
          </a:p>
        </p:txBody>
      </p:sp>
      <p:sp>
        <p:nvSpPr>
          <p:cNvPr id="189" name="Shape 189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0" name="Shape 190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java.nio.file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Modern file API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@see ru.atom.nio.Files.java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197" name="Shape 19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8" name="Shape 198"/>
          <p:cNvSpPr/>
          <p:nvPr/>
        </p:nvSpPr>
        <p:spPr>
          <a:xfrm flipH="1">
            <a:off x="456360" y="3997800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Client-server communication</a:t>
            </a:r>
          </a:p>
        </p:txBody>
      </p:sp>
      <p:sp>
        <p:nvSpPr>
          <p:cNvPr id="199" name="Shape 199"/>
          <p:cNvSpPr/>
          <p:nvPr/>
        </p:nvSpPr>
        <p:spPr>
          <a:xfrm flipH="1">
            <a:off x="456360" y="3051000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Web sockets</a:t>
            </a:r>
          </a:p>
        </p:txBody>
      </p:sp>
      <p:sp>
        <p:nvSpPr>
          <p:cNvPr id="200" name="Shape 200"/>
          <p:cNvSpPr/>
          <p:nvPr/>
        </p:nvSpPr>
        <p:spPr>
          <a:xfrm flipH="1">
            <a:off x="456360" y="2099159"/>
            <a:ext cx="8229000" cy="9141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Game server architecture</a:t>
            </a:r>
          </a:p>
        </p:txBody>
      </p:sp>
      <p:sp>
        <p:nvSpPr>
          <p:cNvPr id="201" name="Shape 201"/>
          <p:cNvSpPr/>
          <p:nvPr/>
        </p:nvSpPr>
        <p:spPr>
          <a:xfrm>
            <a:off x="165240" y="3043080"/>
            <a:ext cx="589800" cy="918299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59119" y="210528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65240" y="398520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 flipH="1">
            <a:off x="456360" y="1144909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IO/NIO</a:t>
            </a:r>
          </a:p>
        </p:txBody>
      </p:sp>
      <p:sp>
        <p:nvSpPr>
          <p:cNvPr id="205" name="Shape 205"/>
          <p:cNvSpPr/>
          <p:nvPr/>
        </p:nvSpPr>
        <p:spPr>
          <a:xfrm>
            <a:off x="159119" y="115103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Game server architecture</a:t>
            </a:r>
          </a:p>
        </p:txBody>
      </p:sp>
      <p:sp>
        <p:nvSpPr>
          <p:cNvPr id="211" name="Shape 211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2" name="Shape 212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@see project server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>
            <a:stCxn id="218" idx="2"/>
          </p:cNvCxnSpPr>
          <p:nvPr/>
        </p:nvCxnSpPr>
        <p:spPr>
          <a:xfrm>
            <a:off x="3060275" y="1847950"/>
            <a:ext cx="2745900" cy="1824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9" name="Shape 219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Services overview</a:t>
            </a:r>
          </a:p>
        </p:txBody>
      </p:sp>
      <p:sp>
        <p:nvSpPr>
          <p:cNvPr id="220" name="Shape 220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8" name="Shape 218"/>
          <p:cNvSpPr/>
          <p:nvPr/>
        </p:nvSpPr>
        <p:spPr>
          <a:xfrm>
            <a:off x="1379675" y="1239550"/>
            <a:ext cx="3361200" cy="60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AccountServer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Registers and authenticates users </a:t>
            </a:r>
          </a:p>
        </p:txBody>
      </p:sp>
      <p:sp>
        <p:nvSpPr>
          <p:cNvPr id="221" name="Shape 221"/>
          <p:cNvSpPr/>
          <p:nvPr/>
        </p:nvSpPr>
        <p:spPr>
          <a:xfrm>
            <a:off x="1379675" y="2721600"/>
            <a:ext cx="3361200" cy="60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Ticker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Synchronizes other services ticks</a:t>
            </a:r>
          </a:p>
        </p:txBody>
      </p:sp>
      <p:sp>
        <p:nvSpPr>
          <p:cNvPr id="222" name="Shape 222"/>
          <p:cNvSpPr/>
          <p:nvPr/>
        </p:nvSpPr>
        <p:spPr>
          <a:xfrm>
            <a:off x="1379675" y="4203650"/>
            <a:ext cx="3361200" cy="60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MasterServer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Orchestrator for other services</a:t>
            </a:r>
          </a:p>
        </p:txBody>
      </p:sp>
      <p:sp>
        <p:nvSpPr>
          <p:cNvPr id="223" name="Shape 223"/>
          <p:cNvSpPr/>
          <p:nvPr/>
        </p:nvSpPr>
        <p:spPr>
          <a:xfrm>
            <a:off x="1379675" y="1973325"/>
            <a:ext cx="3361200" cy="60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ClientConnectionServer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Handles packets received from client</a:t>
            </a:r>
          </a:p>
        </p:txBody>
      </p:sp>
      <p:sp>
        <p:nvSpPr>
          <p:cNvPr id="224" name="Shape 224"/>
          <p:cNvSpPr/>
          <p:nvPr/>
        </p:nvSpPr>
        <p:spPr>
          <a:xfrm>
            <a:off x="7379900" y="1239550"/>
            <a:ext cx="1296600" cy="13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Client</a:t>
            </a:r>
          </a:p>
        </p:txBody>
      </p:sp>
      <p:cxnSp>
        <p:nvCxnSpPr>
          <p:cNvPr id="225" name="Shape 225"/>
          <p:cNvCxnSpPr>
            <a:endCxn id="226" idx="3"/>
          </p:cNvCxnSpPr>
          <p:nvPr/>
        </p:nvCxnSpPr>
        <p:spPr>
          <a:xfrm rot="10800000">
            <a:off x="5584700" y="1543750"/>
            <a:ext cx="17952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7" name="Shape 227"/>
          <p:cNvCxnSpPr>
            <a:endCxn id="228" idx="3"/>
          </p:cNvCxnSpPr>
          <p:nvPr/>
        </p:nvCxnSpPr>
        <p:spPr>
          <a:xfrm rot="10800000">
            <a:off x="5584700" y="2277525"/>
            <a:ext cx="1795200" cy="3000"/>
          </a:xfrm>
          <a:prstGeom prst="straightConnector1">
            <a:avLst/>
          </a:prstGeom>
          <a:noFill/>
          <a:ln cap="flat" cmpd="sng" w="76200">
            <a:solidFill>
              <a:srgbClr val="E69138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6" name="Shape 226"/>
          <p:cNvSpPr/>
          <p:nvPr/>
        </p:nvSpPr>
        <p:spPr>
          <a:xfrm>
            <a:off x="4740800" y="1361500"/>
            <a:ext cx="843900" cy="364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8080</a:t>
            </a:r>
          </a:p>
        </p:txBody>
      </p:sp>
      <p:sp>
        <p:nvSpPr>
          <p:cNvPr id="228" name="Shape 228"/>
          <p:cNvSpPr/>
          <p:nvPr/>
        </p:nvSpPr>
        <p:spPr>
          <a:xfrm>
            <a:off x="4740800" y="2095275"/>
            <a:ext cx="843900" cy="364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7000</a:t>
            </a:r>
          </a:p>
        </p:txBody>
      </p:sp>
      <p:cxnSp>
        <p:nvCxnSpPr>
          <p:cNvPr id="229" name="Shape 229"/>
          <p:cNvCxnSpPr>
            <a:stCxn id="226" idx="3"/>
          </p:cNvCxnSpPr>
          <p:nvPr/>
        </p:nvCxnSpPr>
        <p:spPr>
          <a:xfrm>
            <a:off x="5584700" y="1543750"/>
            <a:ext cx="1795200" cy="17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0" name="Shape 230"/>
          <p:cNvCxnSpPr/>
          <p:nvPr/>
        </p:nvCxnSpPr>
        <p:spPr>
          <a:xfrm>
            <a:off x="5584700" y="2270475"/>
            <a:ext cx="1795200" cy="17100"/>
          </a:xfrm>
          <a:prstGeom prst="straightConnector1">
            <a:avLst/>
          </a:prstGeom>
          <a:noFill/>
          <a:ln cap="flat" cmpd="sng" w="76200">
            <a:solidFill>
              <a:srgbClr val="E69138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1" name="Shape 231"/>
          <p:cNvSpPr/>
          <p:nvPr/>
        </p:nvSpPr>
        <p:spPr>
          <a:xfrm>
            <a:off x="543875" y="4203650"/>
            <a:ext cx="843900" cy="608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Entry point</a:t>
            </a:r>
          </a:p>
        </p:txBody>
      </p:sp>
      <p:sp>
        <p:nvSpPr>
          <p:cNvPr id="232" name="Shape 232"/>
          <p:cNvSpPr/>
          <p:nvPr/>
        </p:nvSpPr>
        <p:spPr>
          <a:xfrm>
            <a:off x="1379675" y="3462637"/>
            <a:ext cx="3361200" cy="60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Mechanics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Where all the game happen</a:t>
            </a:r>
          </a:p>
        </p:txBody>
      </p:sp>
      <p:sp>
        <p:nvSpPr>
          <p:cNvPr id="233" name="Shape 233"/>
          <p:cNvSpPr txBox="1"/>
          <p:nvPr/>
        </p:nvSpPr>
        <p:spPr>
          <a:xfrm rot="-5400000">
            <a:off x="-661825" y="2131580"/>
            <a:ext cx="26304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Threads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6178325" y="1183400"/>
            <a:ext cx="843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HTTP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5923550" y="1825762"/>
            <a:ext cx="1117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E69138"/>
                </a:solidFill>
              </a:rPr>
              <a:t>WebSocket</a:t>
            </a:r>
          </a:p>
        </p:txBody>
      </p:sp>
      <p:cxnSp>
        <p:nvCxnSpPr>
          <p:cNvPr id="236" name="Shape 236"/>
          <p:cNvCxnSpPr/>
          <p:nvPr/>
        </p:nvCxnSpPr>
        <p:spPr>
          <a:xfrm>
            <a:off x="965800" y="1516100"/>
            <a:ext cx="11400" cy="26838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7" name="Shape 237"/>
          <p:cNvCxnSpPr>
            <a:endCxn id="218" idx="1"/>
          </p:cNvCxnSpPr>
          <p:nvPr/>
        </p:nvCxnSpPr>
        <p:spPr>
          <a:xfrm flipH="1" rot="10800000">
            <a:off x="932075" y="1543750"/>
            <a:ext cx="447600" cy="60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8" name="Shape 238"/>
          <p:cNvCxnSpPr/>
          <p:nvPr/>
        </p:nvCxnSpPr>
        <p:spPr>
          <a:xfrm flipH="1" rot="10800000">
            <a:off x="932175" y="2279225"/>
            <a:ext cx="447600" cy="60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932175" y="3022800"/>
            <a:ext cx="447600" cy="60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0" name="Shape 240"/>
          <p:cNvCxnSpPr/>
          <p:nvPr/>
        </p:nvCxnSpPr>
        <p:spPr>
          <a:xfrm>
            <a:off x="988275" y="3762175"/>
            <a:ext cx="391500" cy="18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650" y="3186800"/>
            <a:ext cx="1625250" cy="162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6178325" y="3146425"/>
            <a:ext cx="1055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solidFill>
                  <a:srgbClr val="FFFFFF"/>
                </a:solidFill>
              </a:rPr>
              <a:t>DB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ApplicationContext</a:t>
            </a:r>
          </a:p>
        </p:txBody>
      </p:sp>
      <p:sp>
        <p:nvSpPr>
          <p:cNvPr id="248" name="Shape 248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49" name="Shape 249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manage dependencies in complex project?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spaghetti-style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fields and Singletons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 Injection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contexts (instance containers)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@see ApplicationContext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Shape 254"/>
          <p:cNvCxnSpPr/>
          <p:nvPr/>
        </p:nvCxnSpPr>
        <p:spPr>
          <a:xfrm>
            <a:off x="3060275" y="1847950"/>
            <a:ext cx="2745900" cy="1824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5" name="Shape 255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What to do?</a:t>
            </a:r>
          </a:p>
        </p:txBody>
      </p:sp>
      <p:sp>
        <p:nvSpPr>
          <p:cNvPr id="256" name="Shape 256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57" name="Shape 257"/>
          <p:cNvSpPr/>
          <p:nvPr/>
        </p:nvSpPr>
        <p:spPr>
          <a:xfrm>
            <a:off x="1379675" y="1239550"/>
            <a:ext cx="3361200" cy="60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AccountServer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/>
              <a:t>Registers and authenticates users </a:t>
            </a:r>
          </a:p>
        </p:txBody>
      </p:sp>
      <p:sp>
        <p:nvSpPr>
          <p:cNvPr id="258" name="Shape 258"/>
          <p:cNvSpPr/>
          <p:nvPr/>
        </p:nvSpPr>
        <p:spPr>
          <a:xfrm>
            <a:off x="1379675" y="2721600"/>
            <a:ext cx="3361200" cy="60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Ticker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Synchronizes other services ticks</a:t>
            </a:r>
          </a:p>
        </p:txBody>
      </p:sp>
      <p:sp>
        <p:nvSpPr>
          <p:cNvPr id="259" name="Shape 259"/>
          <p:cNvSpPr/>
          <p:nvPr/>
        </p:nvSpPr>
        <p:spPr>
          <a:xfrm>
            <a:off x="1379675" y="4203650"/>
            <a:ext cx="3361200" cy="60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MasterServer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Orchestrator for other services</a:t>
            </a:r>
          </a:p>
        </p:txBody>
      </p:sp>
      <p:sp>
        <p:nvSpPr>
          <p:cNvPr id="260" name="Shape 260"/>
          <p:cNvSpPr/>
          <p:nvPr/>
        </p:nvSpPr>
        <p:spPr>
          <a:xfrm>
            <a:off x="1379675" y="1973325"/>
            <a:ext cx="3361200" cy="60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ClientConnectionServer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Handles packets received from client</a:t>
            </a:r>
          </a:p>
        </p:txBody>
      </p:sp>
      <p:sp>
        <p:nvSpPr>
          <p:cNvPr id="261" name="Shape 261"/>
          <p:cNvSpPr/>
          <p:nvPr/>
        </p:nvSpPr>
        <p:spPr>
          <a:xfrm>
            <a:off x="7379900" y="1239550"/>
            <a:ext cx="1296600" cy="13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Client</a:t>
            </a:r>
          </a:p>
        </p:txBody>
      </p:sp>
      <p:cxnSp>
        <p:nvCxnSpPr>
          <p:cNvPr id="262" name="Shape 262"/>
          <p:cNvCxnSpPr>
            <a:endCxn id="263" idx="3"/>
          </p:cNvCxnSpPr>
          <p:nvPr/>
        </p:nvCxnSpPr>
        <p:spPr>
          <a:xfrm rot="10800000">
            <a:off x="5584700" y="1543750"/>
            <a:ext cx="17952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4" name="Shape 264"/>
          <p:cNvCxnSpPr>
            <a:endCxn id="265" idx="3"/>
          </p:cNvCxnSpPr>
          <p:nvPr/>
        </p:nvCxnSpPr>
        <p:spPr>
          <a:xfrm rot="10800000">
            <a:off x="5584700" y="2277525"/>
            <a:ext cx="1795200" cy="3000"/>
          </a:xfrm>
          <a:prstGeom prst="straightConnector1">
            <a:avLst/>
          </a:prstGeom>
          <a:noFill/>
          <a:ln cap="flat" cmpd="sng" w="76200">
            <a:solidFill>
              <a:srgbClr val="E69138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3" name="Shape 263"/>
          <p:cNvSpPr/>
          <p:nvPr/>
        </p:nvSpPr>
        <p:spPr>
          <a:xfrm>
            <a:off x="4740800" y="1361500"/>
            <a:ext cx="843900" cy="364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8080</a:t>
            </a:r>
          </a:p>
        </p:txBody>
      </p:sp>
      <p:sp>
        <p:nvSpPr>
          <p:cNvPr id="265" name="Shape 265"/>
          <p:cNvSpPr/>
          <p:nvPr/>
        </p:nvSpPr>
        <p:spPr>
          <a:xfrm>
            <a:off x="4740800" y="2095275"/>
            <a:ext cx="843900" cy="364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7000</a:t>
            </a:r>
          </a:p>
        </p:txBody>
      </p:sp>
      <p:cxnSp>
        <p:nvCxnSpPr>
          <p:cNvPr id="266" name="Shape 266"/>
          <p:cNvCxnSpPr>
            <a:stCxn id="263" idx="3"/>
          </p:cNvCxnSpPr>
          <p:nvPr/>
        </p:nvCxnSpPr>
        <p:spPr>
          <a:xfrm>
            <a:off x="5584700" y="1543750"/>
            <a:ext cx="1795200" cy="17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7" name="Shape 267"/>
          <p:cNvCxnSpPr/>
          <p:nvPr/>
        </p:nvCxnSpPr>
        <p:spPr>
          <a:xfrm>
            <a:off x="5584700" y="2270475"/>
            <a:ext cx="1795200" cy="17100"/>
          </a:xfrm>
          <a:prstGeom prst="straightConnector1">
            <a:avLst/>
          </a:prstGeom>
          <a:noFill/>
          <a:ln cap="flat" cmpd="sng" w="76200">
            <a:solidFill>
              <a:srgbClr val="E69138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8" name="Shape 268"/>
          <p:cNvSpPr/>
          <p:nvPr/>
        </p:nvSpPr>
        <p:spPr>
          <a:xfrm>
            <a:off x="543875" y="4203650"/>
            <a:ext cx="843900" cy="608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Entry point</a:t>
            </a:r>
          </a:p>
        </p:txBody>
      </p:sp>
      <p:sp>
        <p:nvSpPr>
          <p:cNvPr id="269" name="Shape 269"/>
          <p:cNvSpPr/>
          <p:nvPr/>
        </p:nvSpPr>
        <p:spPr>
          <a:xfrm>
            <a:off x="1379675" y="3462637"/>
            <a:ext cx="3361200" cy="60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Mechanics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Where all the game happen</a:t>
            </a:r>
          </a:p>
        </p:txBody>
      </p:sp>
      <p:sp>
        <p:nvSpPr>
          <p:cNvPr id="270" name="Shape 270"/>
          <p:cNvSpPr txBox="1"/>
          <p:nvPr/>
        </p:nvSpPr>
        <p:spPr>
          <a:xfrm rot="-5400000">
            <a:off x="-661825" y="2131580"/>
            <a:ext cx="26304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Threads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6178325" y="1183400"/>
            <a:ext cx="843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HTTP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5923550" y="1825762"/>
            <a:ext cx="1117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E69138"/>
                </a:solidFill>
              </a:rPr>
              <a:t>WebSocket</a:t>
            </a:r>
          </a:p>
        </p:txBody>
      </p:sp>
      <p:cxnSp>
        <p:nvCxnSpPr>
          <p:cNvPr id="273" name="Shape 273"/>
          <p:cNvCxnSpPr/>
          <p:nvPr/>
        </p:nvCxnSpPr>
        <p:spPr>
          <a:xfrm>
            <a:off x="965800" y="1516100"/>
            <a:ext cx="11400" cy="26838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4" name="Shape 274"/>
          <p:cNvCxnSpPr>
            <a:endCxn id="257" idx="1"/>
          </p:cNvCxnSpPr>
          <p:nvPr/>
        </p:nvCxnSpPr>
        <p:spPr>
          <a:xfrm flipH="1" rot="10800000">
            <a:off x="932075" y="1543750"/>
            <a:ext cx="447600" cy="60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5" name="Shape 275"/>
          <p:cNvCxnSpPr/>
          <p:nvPr/>
        </p:nvCxnSpPr>
        <p:spPr>
          <a:xfrm flipH="1" rot="10800000">
            <a:off x="932175" y="2279225"/>
            <a:ext cx="447600" cy="60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6" name="Shape 276"/>
          <p:cNvCxnSpPr/>
          <p:nvPr/>
        </p:nvCxnSpPr>
        <p:spPr>
          <a:xfrm flipH="1" rot="10800000">
            <a:off x="932175" y="3022800"/>
            <a:ext cx="447600" cy="60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7" name="Shape 277"/>
          <p:cNvCxnSpPr/>
          <p:nvPr/>
        </p:nvCxnSpPr>
        <p:spPr>
          <a:xfrm>
            <a:off x="988275" y="3762175"/>
            <a:ext cx="391500" cy="18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8" name="Shape 278"/>
          <p:cNvSpPr/>
          <p:nvPr/>
        </p:nvSpPr>
        <p:spPr>
          <a:xfrm>
            <a:off x="4155225" y="1239050"/>
            <a:ext cx="585600" cy="217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</a:rPr>
              <a:t>ready</a:t>
            </a:r>
          </a:p>
        </p:txBody>
      </p:sp>
      <p:sp>
        <p:nvSpPr>
          <p:cNvPr id="279" name="Shape 279"/>
          <p:cNvSpPr/>
          <p:nvPr/>
        </p:nvSpPr>
        <p:spPr>
          <a:xfrm>
            <a:off x="4155225" y="1980325"/>
            <a:ext cx="585600" cy="2175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</a:rPr>
              <a:t>today</a:t>
            </a:r>
          </a:p>
        </p:txBody>
      </p:sp>
      <p:sp>
        <p:nvSpPr>
          <p:cNvPr id="280" name="Shape 280"/>
          <p:cNvSpPr/>
          <p:nvPr/>
        </p:nvSpPr>
        <p:spPr>
          <a:xfrm>
            <a:off x="4155225" y="2721487"/>
            <a:ext cx="585600" cy="217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</a:rPr>
              <a:t>ready</a:t>
            </a:r>
          </a:p>
        </p:txBody>
      </p:sp>
      <p:sp>
        <p:nvSpPr>
          <p:cNvPr id="281" name="Shape 281"/>
          <p:cNvSpPr/>
          <p:nvPr/>
        </p:nvSpPr>
        <p:spPr>
          <a:xfrm>
            <a:off x="4155225" y="3462575"/>
            <a:ext cx="585600" cy="21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</a:rPr>
              <a:t>later</a:t>
            </a:r>
          </a:p>
        </p:txBody>
      </p:sp>
      <p:sp>
        <p:nvSpPr>
          <p:cNvPr id="282" name="Shape 282"/>
          <p:cNvSpPr/>
          <p:nvPr/>
        </p:nvSpPr>
        <p:spPr>
          <a:xfrm>
            <a:off x="4155225" y="4203700"/>
            <a:ext cx="585600" cy="217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</a:rPr>
              <a:t>ready</a:t>
            </a:r>
          </a:p>
        </p:txBody>
      </p:sp>
      <p:sp>
        <p:nvSpPr>
          <p:cNvPr id="283" name="Shape 283"/>
          <p:cNvSpPr/>
          <p:nvPr/>
        </p:nvSpPr>
        <p:spPr>
          <a:xfrm>
            <a:off x="8100475" y="1239037"/>
            <a:ext cx="585600" cy="217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</a:rPr>
              <a:t>ready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650" y="3186800"/>
            <a:ext cx="1625250" cy="162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6178325" y="3146425"/>
            <a:ext cx="1055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FF"/>
                </a:solidFill>
              </a:rPr>
              <a:t>DB</a:t>
            </a:r>
          </a:p>
        </p:txBody>
      </p:sp>
      <p:sp>
        <p:nvSpPr>
          <p:cNvPr id="286" name="Shape 286"/>
          <p:cNvSpPr/>
          <p:nvPr/>
        </p:nvSpPr>
        <p:spPr>
          <a:xfrm>
            <a:off x="6274475" y="3048187"/>
            <a:ext cx="585600" cy="217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FFFFFF"/>
                </a:solidFill>
              </a:rPr>
              <a:t>РК2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Real Game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457200" y="3929100"/>
            <a:ext cx="66036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https://habrahabr.ru/company/mailru/blog/220359/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149" y="920325"/>
            <a:ext cx="4838674" cy="40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457200" y="1156725"/>
            <a:ext cx="35295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Does</a:t>
            </a:r>
            <a:r>
              <a:rPr lang="en-US" sz="2400"/>
              <a:t> monolitic mean</a:t>
            </a:r>
            <a:r>
              <a:rPr lang="en-US" sz="3000"/>
              <a:t> </a:t>
            </a:r>
            <a:r>
              <a:rPr b="1" lang="en-US" sz="3000"/>
              <a:t>bad</a:t>
            </a:r>
            <a:r>
              <a:rPr lang="en-US" sz="3000"/>
              <a:t>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301" name="Shape 301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02" name="Shape 302"/>
          <p:cNvSpPr/>
          <p:nvPr/>
        </p:nvSpPr>
        <p:spPr>
          <a:xfrm flipH="1">
            <a:off x="456360" y="3997800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Client-server communication</a:t>
            </a:r>
          </a:p>
        </p:txBody>
      </p:sp>
      <p:sp>
        <p:nvSpPr>
          <p:cNvPr id="303" name="Shape 303"/>
          <p:cNvSpPr/>
          <p:nvPr/>
        </p:nvSpPr>
        <p:spPr>
          <a:xfrm flipH="1">
            <a:off x="456360" y="3051000"/>
            <a:ext cx="8229000" cy="9141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FFFFFF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Web sockets</a:t>
            </a:r>
          </a:p>
        </p:txBody>
      </p:sp>
      <p:sp>
        <p:nvSpPr>
          <p:cNvPr id="304" name="Shape 304"/>
          <p:cNvSpPr/>
          <p:nvPr/>
        </p:nvSpPr>
        <p:spPr>
          <a:xfrm flipH="1">
            <a:off x="456360" y="2099159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Game server architecture</a:t>
            </a:r>
          </a:p>
        </p:txBody>
      </p:sp>
      <p:sp>
        <p:nvSpPr>
          <p:cNvPr id="305" name="Shape 305"/>
          <p:cNvSpPr/>
          <p:nvPr/>
        </p:nvSpPr>
        <p:spPr>
          <a:xfrm>
            <a:off x="165240" y="3043080"/>
            <a:ext cx="589800" cy="918299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59119" y="210528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165240" y="398520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 flipH="1">
            <a:off x="456360" y="1144909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IO/NIO</a:t>
            </a:r>
          </a:p>
        </p:txBody>
      </p:sp>
      <p:sp>
        <p:nvSpPr>
          <p:cNvPr id="309" name="Shape 309"/>
          <p:cNvSpPr/>
          <p:nvPr/>
        </p:nvSpPr>
        <p:spPr>
          <a:xfrm>
            <a:off x="159119" y="115103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WebSocket</a:t>
            </a:r>
          </a:p>
        </p:txBody>
      </p:sp>
      <p:sp>
        <p:nvSpPr>
          <p:cNvPr id="315" name="Shape 315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16" name="Shape 316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client-server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application-layer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single TCP connection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full-duplex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protocol (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ws:// wss://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Standardized in 2011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https://tools.ietf.org/html/rfc6455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Supported by most modern browsers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but can be used for any extensive client-server communication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WebSocket </a:t>
            </a:r>
          </a:p>
        </p:txBody>
      </p:sp>
      <p:sp>
        <p:nvSpPr>
          <p:cNvPr id="322" name="Shape 322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23" name="Shape 323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Client-server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client is session initiator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Full-duplex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exchange data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in both directions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Good for games!</a:t>
            </a:r>
          </a:p>
        </p:txBody>
      </p:sp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 b="7385" l="7922" r="7252" t="25836"/>
          <a:stretch/>
        </p:blipFill>
        <p:spPr>
          <a:xfrm>
            <a:off x="3295625" y="1225800"/>
            <a:ext cx="5390575" cy="34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Reminder</a:t>
            </a:r>
          </a:p>
        </p:txBody>
      </p:sp>
      <p:sp>
        <p:nvSpPr>
          <p:cNvPr id="117" name="Shape 117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8" name="Shape 118"/>
          <p:cNvSpPr/>
          <p:nvPr/>
        </p:nvSpPr>
        <p:spPr>
          <a:xfrm>
            <a:off x="457200" y="1200240"/>
            <a:ext cx="8228879" cy="2984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" lvl="0" marL="36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Отметьтесь на портале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WebSocket</a:t>
            </a:r>
          </a:p>
        </p:txBody>
      </p:sp>
      <p:sp>
        <p:nvSpPr>
          <p:cNvPr id="330" name="Shape 330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31" name="Shape 331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pplication layer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handshake like HTTP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ver single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tcp connection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but then no handshakes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or headers required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only raw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787" y="1311225"/>
            <a:ext cx="479107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/>
          <p:nvPr/>
        </p:nvSpPr>
        <p:spPr>
          <a:xfrm>
            <a:off x="3249550" y="2875000"/>
            <a:ext cx="921000" cy="2733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TCP</a:t>
            </a:r>
          </a:p>
        </p:txBody>
      </p:sp>
      <p:sp>
        <p:nvSpPr>
          <p:cNvPr id="334" name="Shape 334"/>
          <p:cNvSpPr/>
          <p:nvPr/>
        </p:nvSpPr>
        <p:spPr>
          <a:xfrm>
            <a:off x="3249575" y="3229550"/>
            <a:ext cx="921000" cy="2733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35" name="Shape 335"/>
          <p:cNvSpPr/>
          <p:nvPr/>
        </p:nvSpPr>
        <p:spPr>
          <a:xfrm>
            <a:off x="3249575" y="1796850"/>
            <a:ext cx="921000" cy="9969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Web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Socket</a:t>
            </a:r>
          </a:p>
        </p:txBody>
      </p:sp>
      <p:sp>
        <p:nvSpPr>
          <p:cNvPr id="336" name="Shape 336"/>
          <p:cNvSpPr/>
          <p:nvPr/>
        </p:nvSpPr>
        <p:spPr>
          <a:xfrm>
            <a:off x="3249575" y="3584100"/>
            <a:ext cx="921000" cy="6609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Network Access Layer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WebSockets dependencies</a:t>
            </a:r>
          </a:p>
        </p:txBody>
      </p:sp>
      <p:sp>
        <p:nvSpPr>
          <p:cNvPr id="342" name="Shape 342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43" name="Shape 343"/>
          <p:cNvSpPr/>
          <p:nvPr/>
        </p:nvSpPr>
        <p:spPr>
          <a:xfrm>
            <a:off x="457200" y="1896300"/>
            <a:ext cx="8229000" cy="24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latin typeface="PT Mono"/>
                <a:ea typeface="PT Mono"/>
                <a:cs typeface="PT Mono"/>
                <a:sym typeface="PT Mono"/>
              </a:rPr>
              <a:t>&lt;dependency&gt;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latin typeface="PT Mono"/>
                <a:ea typeface="PT Mono"/>
                <a:cs typeface="PT Mono"/>
                <a:sym typeface="PT Mono"/>
              </a:rPr>
              <a:t>    &lt;groupId&gt;org.eclipse.jetty.websocket&lt;/groupId&gt;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latin typeface="PT Mono"/>
                <a:ea typeface="PT Mono"/>
                <a:cs typeface="PT Mono"/>
                <a:sym typeface="PT Mono"/>
              </a:rPr>
              <a:t>    &lt;artifactId&gt;websocket-api&lt;/artifactId&gt;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latin typeface="PT Mono"/>
                <a:ea typeface="PT Mono"/>
                <a:cs typeface="PT Mono"/>
                <a:sym typeface="PT Mono"/>
              </a:rPr>
              <a:t>    &lt;version&gt;9.3.7.v20160115&lt;/version&gt;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latin typeface="PT Mono"/>
                <a:ea typeface="PT Mono"/>
                <a:cs typeface="PT Mono"/>
                <a:sym typeface="PT Mono"/>
              </a:rPr>
              <a:t>&lt;/dependency&gt;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latin typeface="PT Mono"/>
                <a:ea typeface="PT Mono"/>
                <a:cs typeface="PT Mono"/>
                <a:sym typeface="PT Mono"/>
              </a:rPr>
              <a:t>&lt;!-- To run websockets in embedded server --&gt;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latin typeface="PT Mono"/>
                <a:ea typeface="PT Mono"/>
                <a:cs typeface="PT Mono"/>
                <a:sym typeface="PT Mono"/>
              </a:rPr>
              <a:t>&lt;dependency&gt;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latin typeface="PT Mono"/>
                <a:ea typeface="PT Mono"/>
                <a:cs typeface="PT Mono"/>
                <a:sym typeface="PT Mono"/>
              </a:rPr>
              <a:t>    &lt;groupId&gt;org.eclipse.jetty.websocket&lt;/groupId&gt;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latin typeface="PT Mono"/>
                <a:ea typeface="PT Mono"/>
                <a:cs typeface="PT Mono"/>
                <a:sym typeface="PT Mono"/>
              </a:rPr>
              <a:t>    &lt;artifactId&gt;websocket-server&lt;/artifactId&gt;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latin typeface="PT Mono"/>
                <a:ea typeface="PT Mono"/>
                <a:cs typeface="PT Mono"/>
                <a:sym typeface="PT Mono"/>
              </a:rPr>
              <a:t>    &lt;version&gt;9.3.7.v20160115&lt;/version&gt;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latin typeface="PT Mono"/>
                <a:ea typeface="PT Mono"/>
                <a:cs typeface="PT Mono"/>
                <a:sym typeface="PT Mono"/>
              </a:rPr>
              <a:t>&lt;/dependency&gt;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 txBox="1"/>
          <p:nvPr/>
        </p:nvSpPr>
        <p:spPr>
          <a:xfrm>
            <a:off x="457200" y="133852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We use jetty implementation of WebSocket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tcpflow</a:t>
            </a:r>
          </a:p>
        </p:txBody>
      </p:sp>
      <p:sp>
        <p:nvSpPr>
          <p:cNvPr id="350" name="Shape 350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51" name="Shape 351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traffic sniffer in human-readable format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https://github.com/simsong/tcpflow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слушать loopback интерфейс (-i) на портах 8080 и 7000 и выводить в консоль (-с)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sudo tcpflow -c -i lo port 8080 or port 7000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WebSocket. Examples</a:t>
            </a:r>
          </a:p>
        </p:txBody>
      </p:sp>
      <p:sp>
        <p:nvSpPr>
          <p:cNvPr id="357" name="Shape 35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58" name="Shape 35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@see websocket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365" name="Shape 365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66" name="Shape 366"/>
          <p:cNvSpPr/>
          <p:nvPr/>
        </p:nvSpPr>
        <p:spPr>
          <a:xfrm flipH="1">
            <a:off x="456360" y="3997800"/>
            <a:ext cx="8229000" cy="9141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Client-server communication</a:t>
            </a:r>
          </a:p>
        </p:txBody>
      </p:sp>
      <p:sp>
        <p:nvSpPr>
          <p:cNvPr id="367" name="Shape 367"/>
          <p:cNvSpPr/>
          <p:nvPr/>
        </p:nvSpPr>
        <p:spPr>
          <a:xfrm flipH="1">
            <a:off x="456360" y="3051000"/>
            <a:ext cx="8229000" cy="914100"/>
          </a:xfrm>
          <a:prstGeom prst="rect">
            <a:avLst/>
          </a:prstGeom>
          <a:solidFill>
            <a:srgbClr val="EAF0F7"/>
          </a:solidFill>
          <a:ln cap="flat" cmpd="sng" w="9525">
            <a:solidFill>
              <a:srgbClr val="FFFFFF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Web sockets</a:t>
            </a:r>
          </a:p>
        </p:txBody>
      </p:sp>
      <p:sp>
        <p:nvSpPr>
          <p:cNvPr id="368" name="Shape 368"/>
          <p:cNvSpPr/>
          <p:nvPr/>
        </p:nvSpPr>
        <p:spPr>
          <a:xfrm flipH="1">
            <a:off x="456360" y="2099159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Game server architecture</a:t>
            </a:r>
          </a:p>
        </p:txBody>
      </p:sp>
      <p:sp>
        <p:nvSpPr>
          <p:cNvPr id="369" name="Shape 369"/>
          <p:cNvSpPr/>
          <p:nvPr/>
        </p:nvSpPr>
        <p:spPr>
          <a:xfrm>
            <a:off x="165240" y="3043080"/>
            <a:ext cx="589800" cy="918299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159119" y="210528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165240" y="398520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 flipH="1">
            <a:off x="456360" y="1144909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IO/NIO</a:t>
            </a:r>
          </a:p>
        </p:txBody>
      </p:sp>
      <p:sp>
        <p:nvSpPr>
          <p:cNvPr id="373" name="Shape 373"/>
          <p:cNvSpPr/>
          <p:nvPr/>
        </p:nvSpPr>
        <p:spPr>
          <a:xfrm>
            <a:off x="159119" y="115103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Many ways to IPC</a:t>
            </a:r>
          </a:p>
        </p:txBody>
      </p:sp>
      <p:sp>
        <p:nvSpPr>
          <p:cNvPr id="379" name="Shape 379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80" name="Shape 380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time game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client-server communication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/>
        </p:nvSpPr>
        <p:spPr>
          <a:xfrm>
            <a:off x="3331350" y="2359825"/>
            <a:ext cx="2481300" cy="2491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B45F06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B45F06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B45F06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B45F06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B45F06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B45F06"/>
                </a:solidFill>
              </a:rPr>
              <a:t>WebSocket</a:t>
            </a:r>
          </a:p>
        </p:txBody>
      </p:sp>
      <p:sp>
        <p:nvSpPr>
          <p:cNvPr id="386" name="Shape 386"/>
          <p:cNvSpPr/>
          <p:nvPr/>
        </p:nvSpPr>
        <p:spPr>
          <a:xfrm>
            <a:off x="3329875" y="1139850"/>
            <a:ext cx="2481300" cy="11994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3C78D8"/>
                </a:solidFill>
              </a:rPr>
              <a:t>HTTP</a:t>
            </a:r>
          </a:p>
        </p:txBody>
      </p:sp>
      <p:sp>
        <p:nvSpPr>
          <p:cNvPr id="387" name="Shape 387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Full client authorization</a:t>
            </a:r>
          </a:p>
        </p:txBody>
      </p:sp>
      <p:sp>
        <p:nvSpPr>
          <p:cNvPr id="388" name="Shape 388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89" name="Shape 389"/>
          <p:cNvSpPr/>
          <p:nvPr/>
        </p:nvSpPr>
        <p:spPr>
          <a:xfrm>
            <a:off x="5673300" y="1139850"/>
            <a:ext cx="3012900" cy="37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Server</a:t>
            </a:r>
          </a:p>
        </p:txBody>
      </p:sp>
      <p:sp>
        <p:nvSpPr>
          <p:cNvPr id="390" name="Shape 390"/>
          <p:cNvSpPr/>
          <p:nvPr/>
        </p:nvSpPr>
        <p:spPr>
          <a:xfrm>
            <a:off x="5837850" y="1322025"/>
            <a:ext cx="2758800" cy="1017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Account 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(REST Server)</a:t>
            </a:r>
          </a:p>
        </p:txBody>
      </p:sp>
      <p:sp>
        <p:nvSpPr>
          <p:cNvPr id="391" name="Shape 391"/>
          <p:cNvSpPr/>
          <p:nvPr/>
        </p:nvSpPr>
        <p:spPr>
          <a:xfrm>
            <a:off x="457200" y="1139850"/>
            <a:ext cx="3012900" cy="37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Client</a:t>
            </a:r>
          </a:p>
        </p:txBody>
      </p:sp>
      <p:sp>
        <p:nvSpPr>
          <p:cNvPr id="392" name="Shape 392"/>
          <p:cNvSpPr/>
          <p:nvPr/>
        </p:nvSpPr>
        <p:spPr>
          <a:xfrm>
            <a:off x="5811175" y="2461800"/>
            <a:ext cx="2758800" cy="1435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network service</a:t>
            </a:r>
          </a:p>
        </p:txBody>
      </p:sp>
      <p:sp>
        <p:nvSpPr>
          <p:cNvPr id="393" name="Shape 393"/>
          <p:cNvSpPr/>
          <p:nvPr/>
        </p:nvSpPr>
        <p:spPr>
          <a:xfrm>
            <a:off x="577100" y="1322025"/>
            <a:ext cx="2758800" cy="1017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AuthClient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(REST client)</a:t>
            </a:r>
          </a:p>
        </p:txBody>
      </p:sp>
      <p:sp>
        <p:nvSpPr>
          <p:cNvPr id="394" name="Shape 394"/>
          <p:cNvSpPr/>
          <p:nvPr/>
        </p:nvSpPr>
        <p:spPr>
          <a:xfrm>
            <a:off x="576750" y="2461800"/>
            <a:ext cx="2758800" cy="1435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network service</a:t>
            </a:r>
          </a:p>
        </p:txBody>
      </p:sp>
      <p:cxnSp>
        <p:nvCxnSpPr>
          <p:cNvPr id="395" name="Shape 395"/>
          <p:cNvCxnSpPr/>
          <p:nvPr/>
        </p:nvCxnSpPr>
        <p:spPr>
          <a:xfrm>
            <a:off x="3329875" y="1551325"/>
            <a:ext cx="24813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6" name="Shape 396"/>
          <p:cNvCxnSpPr/>
          <p:nvPr/>
        </p:nvCxnSpPr>
        <p:spPr>
          <a:xfrm rot="10800000">
            <a:off x="3329875" y="1703725"/>
            <a:ext cx="24813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7" name="Shape 397"/>
          <p:cNvSpPr txBox="1"/>
          <p:nvPr/>
        </p:nvSpPr>
        <p:spPr>
          <a:xfrm>
            <a:off x="4252737" y="1597825"/>
            <a:ext cx="808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38761D"/>
                </a:solidFill>
              </a:rPr>
              <a:t>token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3807977" y="1216050"/>
            <a:ext cx="1844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B5394"/>
                </a:solidFill>
              </a:rPr>
              <a:t>login, password</a:t>
            </a:r>
          </a:p>
        </p:txBody>
      </p:sp>
      <p:cxnSp>
        <p:nvCxnSpPr>
          <p:cNvPr id="399" name="Shape 399"/>
          <p:cNvCxnSpPr/>
          <p:nvPr/>
        </p:nvCxnSpPr>
        <p:spPr>
          <a:xfrm>
            <a:off x="3329875" y="2922925"/>
            <a:ext cx="24813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0" name="Shape 400"/>
          <p:cNvSpPr txBox="1"/>
          <p:nvPr/>
        </p:nvSpPr>
        <p:spPr>
          <a:xfrm>
            <a:off x="3795574" y="2359825"/>
            <a:ext cx="1404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0B5394"/>
                </a:solidFill>
              </a:rPr>
              <a:t>CommandAuth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0B5394"/>
                </a:solidFill>
              </a:rPr>
              <a:t>(login, token)</a:t>
            </a:r>
          </a:p>
        </p:txBody>
      </p:sp>
      <p:cxnSp>
        <p:nvCxnSpPr>
          <p:cNvPr id="401" name="Shape 401"/>
          <p:cNvCxnSpPr/>
          <p:nvPr/>
        </p:nvCxnSpPr>
        <p:spPr>
          <a:xfrm rot="10800000">
            <a:off x="3329875" y="3075325"/>
            <a:ext cx="24813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2" name="Shape 402"/>
          <p:cNvSpPr txBox="1"/>
          <p:nvPr/>
        </p:nvSpPr>
        <p:spPr>
          <a:xfrm>
            <a:off x="3795567" y="2969425"/>
            <a:ext cx="1936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38761D"/>
                </a:solidFill>
              </a:rPr>
              <a:t>CommandAuthOk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3329875" y="3380125"/>
            <a:ext cx="24813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404" name="Shape 404"/>
          <p:cNvSpPr txBox="1"/>
          <p:nvPr/>
        </p:nvSpPr>
        <p:spPr>
          <a:xfrm>
            <a:off x="3795567" y="3274225"/>
            <a:ext cx="1936800" cy="309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CC0000"/>
                </a:solidFill>
              </a:rPr>
              <a:t>CommandAuthFail</a:t>
            </a:r>
          </a:p>
        </p:txBody>
      </p:sp>
      <p:sp>
        <p:nvSpPr>
          <p:cNvPr id="405" name="Shape 405"/>
          <p:cNvSpPr/>
          <p:nvPr/>
        </p:nvSpPr>
        <p:spPr>
          <a:xfrm>
            <a:off x="5811025" y="3225325"/>
            <a:ext cx="2622900" cy="309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drop session</a:t>
            </a:r>
          </a:p>
        </p:txBody>
      </p:sp>
      <p:sp>
        <p:nvSpPr>
          <p:cNvPr id="406" name="Shape 406"/>
          <p:cNvSpPr/>
          <p:nvPr/>
        </p:nvSpPr>
        <p:spPr>
          <a:xfrm>
            <a:off x="5811175" y="2933525"/>
            <a:ext cx="2622900" cy="309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associate session with player</a:t>
            </a:r>
          </a:p>
        </p:txBody>
      </p:sp>
      <p:sp>
        <p:nvSpPr>
          <p:cNvPr id="407" name="Shape 407"/>
          <p:cNvSpPr/>
          <p:nvPr/>
        </p:nvSpPr>
        <p:spPr>
          <a:xfrm>
            <a:off x="576750" y="4019475"/>
            <a:ext cx="2758800" cy="400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other services</a:t>
            </a:r>
          </a:p>
        </p:txBody>
      </p:sp>
      <p:sp>
        <p:nvSpPr>
          <p:cNvPr id="408" name="Shape 408"/>
          <p:cNvSpPr/>
          <p:nvPr/>
        </p:nvSpPr>
        <p:spPr>
          <a:xfrm>
            <a:off x="3335900" y="3583825"/>
            <a:ext cx="2464500" cy="8358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session</a:t>
            </a:r>
          </a:p>
        </p:txBody>
      </p:sp>
      <p:sp>
        <p:nvSpPr>
          <p:cNvPr id="409" name="Shape 409"/>
          <p:cNvSpPr/>
          <p:nvPr/>
        </p:nvSpPr>
        <p:spPr>
          <a:xfrm>
            <a:off x="5800350" y="4019400"/>
            <a:ext cx="2758800" cy="400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other services</a:t>
            </a:r>
          </a:p>
        </p:txBody>
      </p:sp>
      <p:cxnSp>
        <p:nvCxnSpPr>
          <p:cNvPr id="410" name="Shape 410"/>
          <p:cNvCxnSpPr/>
          <p:nvPr/>
        </p:nvCxnSpPr>
        <p:spPr>
          <a:xfrm rot="10800000">
            <a:off x="3329875" y="3837325"/>
            <a:ext cx="24813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1" name="Shape 411"/>
          <p:cNvSpPr txBox="1"/>
          <p:nvPr/>
        </p:nvSpPr>
        <p:spPr>
          <a:xfrm>
            <a:off x="4024174" y="3731425"/>
            <a:ext cx="1404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B5394"/>
                </a:solidFill>
              </a:rPr>
              <a:t>Commands</a:t>
            </a:r>
          </a:p>
        </p:txBody>
      </p:sp>
      <p:cxnSp>
        <p:nvCxnSpPr>
          <p:cNvPr id="412" name="Shape 412"/>
          <p:cNvCxnSpPr/>
          <p:nvPr/>
        </p:nvCxnSpPr>
        <p:spPr>
          <a:xfrm>
            <a:off x="3329875" y="3837325"/>
            <a:ext cx="24813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3" name="Shape 413"/>
          <p:cNvCxnSpPr/>
          <p:nvPr/>
        </p:nvCxnSpPr>
        <p:spPr>
          <a:xfrm>
            <a:off x="3329875" y="4065925"/>
            <a:ext cx="24813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4" name="Shape 414"/>
          <p:cNvCxnSpPr/>
          <p:nvPr/>
        </p:nvCxnSpPr>
        <p:spPr>
          <a:xfrm rot="10800000">
            <a:off x="3329875" y="4065925"/>
            <a:ext cx="24813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5451900" y="1392575"/>
            <a:ext cx="3234300" cy="167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Server</a:t>
            </a:r>
          </a:p>
        </p:txBody>
      </p:sp>
      <p:sp>
        <p:nvSpPr>
          <p:cNvPr id="420" name="Shape 420"/>
          <p:cNvSpPr/>
          <p:nvPr/>
        </p:nvSpPr>
        <p:spPr>
          <a:xfrm>
            <a:off x="457200" y="1392575"/>
            <a:ext cx="3234300" cy="167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Client</a:t>
            </a:r>
          </a:p>
        </p:txBody>
      </p:sp>
      <p:sp>
        <p:nvSpPr>
          <p:cNvPr id="421" name="Shape 421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Client-server protocol</a:t>
            </a:r>
          </a:p>
        </p:txBody>
      </p:sp>
      <p:sp>
        <p:nvSpPr>
          <p:cNvPr id="422" name="Shape 422"/>
          <p:cNvSpPr/>
          <p:nvPr/>
        </p:nvSpPr>
        <p:spPr>
          <a:xfrm>
            <a:off x="558275" y="1841775"/>
            <a:ext cx="1221600" cy="10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/>
              <a:t>POJO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Plain Old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Java Object</a:t>
            </a:r>
          </a:p>
        </p:txBody>
      </p:sp>
      <p:sp>
        <p:nvSpPr>
          <p:cNvPr id="423" name="Shape 423"/>
          <p:cNvSpPr/>
          <p:nvPr/>
        </p:nvSpPr>
        <p:spPr>
          <a:xfrm>
            <a:off x="2522725" y="1841775"/>
            <a:ext cx="1078200" cy="10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/>
              <a:t>JSON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(String)</a:t>
            </a:r>
          </a:p>
        </p:txBody>
      </p:sp>
      <p:cxnSp>
        <p:nvCxnSpPr>
          <p:cNvPr id="424" name="Shape 424"/>
          <p:cNvCxnSpPr>
            <a:stCxn id="422" idx="3"/>
            <a:endCxn id="423" idx="1"/>
          </p:cNvCxnSpPr>
          <p:nvPr/>
        </p:nvCxnSpPr>
        <p:spPr>
          <a:xfrm>
            <a:off x="1779875" y="2380875"/>
            <a:ext cx="742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5" name="Shape 425"/>
          <p:cNvSpPr txBox="1"/>
          <p:nvPr/>
        </p:nvSpPr>
        <p:spPr>
          <a:xfrm>
            <a:off x="1779850" y="1917975"/>
            <a:ext cx="7413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GSON</a:t>
            </a:r>
          </a:p>
        </p:txBody>
      </p:sp>
      <p:sp>
        <p:nvSpPr>
          <p:cNvPr id="426" name="Shape 426"/>
          <p:cNvSpPr/>
          <p:nvPr/>
        </p:nvSpPr>
        <p:spPr>
          <a:xfrm>
            <a:off x="5565425" y="1841775"/>
            <a:ext cx="1078200" cy="10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JSON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(String)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6636250" y="1917975"/>
            <a:ext cx="7413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GSON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6643625" y="2380875"/>
            <a:ext cx="742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9" name="Shape 429"/>
          <p:cNvCxnSpPr>
            <a:stCxn id="423" idx="3"/>
            <a:endCxn id="426" idx="1"/>
          </p:cNvCxnSpPr>
          <p:nvPr/>
        </p:nvCxnSpPr>
        <p:spPr>
          <a:xfrm>
            <a:off x="3600925" y="2380875"/>
            <a:ext cx="1964400" cy="0"/>
          </a:xfrm>
          <a:prstGeom prst="straightConnector1">
            <a:avLst/>
          </a:prstGeom>
          <a:noFill/>
          <a:ln cap="flat" cmpd="sng" w="76200">
            <a:solidFill>
              <a:srgbClr val="E69138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0" name="Shape 430"/>
          <p:cNvSpPr/>
          <p:nvPr/>
        </p:nvSpPr>
        <p:spPr>
          <a:xfrm>
            <a:off x="7377550" y="1841775"/>
            <a:ext cx="1221600" cy="10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POJO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Plain Old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Java Object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3753349" y="1994175"/>
            <a:ext cx="14496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E69138"/>
                </a:solidFill>
              </a:rPr>
              <a:t>WebSocket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57200" y="3346650"/>
            <a:ext cx="73590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 protocol POJO are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shared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between client and server</a:t>
            </a:r>
          </a:p>
          <a:p>
            <a:pPr lvl="0">
              <a:spcBef>
                <a:spcPts val="0"/>
              </a:spcBef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How can we achieve this?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Protocol project</a:t>
            </a:r>
          </a:p>
        </p:txBody>
      </p:sp>
      <p:sp>
        <p:nvSpPr>
          <p:cNvPr id="438" name="Shape 438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39" name="Shape 439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ZagarClientServerProtocol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project containing protocol Commands as POJO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included as dependency in both client and server (shared)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1143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69850" lvl="0" marL="1143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69850" lvl="0" marL="1143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69850" lvl="0" marL="1143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69850" lvl="0" marL="1143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69850" lvl="0" marL="1143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171550" lvl="0" marL="2160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457500" y="1864225"/>
            <a:ext cx="7605900" cy="126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1143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&lt;dependency&gt;</a:t>
            </a:r>
          </a:p>
          <a:p>
            <a:pPr indent="273050" lvl="0" marL="1143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&lt;groupId&gt;MIFIGame&lt;/groupId&gt;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	&lt;artifactId&gt;ZagarClientServerProtocol&lt;/artifactId&gt;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&lt;version&gt;${clientServerProtocol.version}&lt;/version&gt;</a:t>
            </a:r>
          </a:p>
          <a:p>
            <a:pPr indent="-171550" lvl="0" marL="2160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&lt;/dependency&gt;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Protocol project contents</a:t>
            </a:r>
          </a:p>
        </p:txBody>
      </p:sp>
      <p:sp>
        <p:nvSpPr>
          <p:cNvPr id="446" name="Shape 446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47" name="Shape 447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- base class declaring that every command have a name (command field)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-&gt; Server commands:</a:t>
            </a:r>
          </a:p>
          <a:p>
            <a:pPr indent="-3429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CommandAuth</a:t>
            </a:r>
          </a:p>
          <a:p>
            <a:pPr indent="-3429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CommandEjectMass</a:t>
            </a:r>
          </a:p>
          <a:p>
            <a:pPr indent="-3429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CommandMove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CommandSplit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-&gt; Client commands: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CommandAuthFail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CommandAuthOk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CommandLeaderBoard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CommandReplicate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1143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69850" lvl="0" marL="1143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69850" lvl="0" marL="1143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69850" lvl="0" marL="1143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69850" lvl="0" marL="1143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69850" lvl="0" marL="1143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171550" lvl="0" marL="2160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Reminder</a:t>
            </a:r>
          </a:p>
        </p:txBody>
      </p:sp>
      <p:sp>
        <p:nvSpPr>
          <p:cNvPr id="124" name="Shape 124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5" name="Shape 125"/>
          <p:cNvSpPr/>
          <p:nvPr/>
        </p:nvSpPr>
        <p:spPr>
          <a:xfrm>
            <a:off x="457200" y="1200240"/>
            <a:ext cx="82290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9" lvl="0" marL="359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Обновите репозиторий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Protocol changing</a:t>
            </a:r>
          </a:p>
        </p:txBody>
      </p:sp>
      <p:sp>
        <p:nvSpPr>
          <p:cNvPr id="453" name="Shape 453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54" name="Shape 454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Changing protocol affects both client and server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change protocol you normally: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&lt;version&gt;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ZagarClientServerProtocol project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 clean in ZagarClientServerProtocol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 install in ZagarClientServerProtocol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(put new version into local maven repository)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update to new protocol change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clientServerProtocol.version in both server and client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1143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69850" lvl="0" marL="1143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69850" lvl="0" marL="1143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69850" lvl="0" marL="1143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69850" lvl="0" marL="1143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69850" lvl="0" marL="1143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171550" lvl="0" marL="2160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Connection handling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61" name="Shape 461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@see package network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network.packets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contains all packets that can be sent from anywhere in server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network.handlers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handlers for all accepted packets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ClientConnectionHandler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decides which handler will service packet (based on command name)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Example - client auth</a:t>
            </a:r>
          </a:p>
        </p:txBody>
      </p:sp>
      <p:sp>
        <p:nvSpPr>
          <p:cNvPr id="467" name="Shape 46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68" name="Shape 46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@see ZagarClientServerProtocol.protocol.CommandAuth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@see client/zagar.network.packets.PacketAuth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@see server/zagar.network.handlers.PacketHandlerAuth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 - say thank you</a:t>
            </a:r>
          </a:p>
        </p:txBody>
      </p:sp>
      <p:sp>
        <p:nvSpPr>
          <p:cNvPr id="474" name="Shape 474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75" name="Shape 475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@see client/zagar.network.handlers.PacketHadlerAuthOk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Reply on CommandAuthOk with CommandThankYou(your name)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/>
        </p:nvSpPr>
        <p:spPr>
          <a:xfrm>
            <a:off x="506520" y="1607400"/>
            <a:ext cx="6230880" cy="1617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5800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Спасибо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5800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за внимание!</a:t>
            </a:r>
          </a:p>
        </p:txBody>
      </p:sp>
      <p:sp>
        <p:nvSpPr>
          <p:cNvPr id="481" name="Shape 481"/>
          <p:cNvSpPr/>
          <p:nvPr/>
        </p:nvSpPr>
        <p:spPr>
          <a:xfrm>
            <a:off x="506520" y="3724560"/>
            <a:ext cx="4352759" cy="1553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/>
              <a:t>Александр Помосов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/>
              <a:t>alpieex@gmail.com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132" name="Shape 132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3" name="Shape 133"/>
          <p:cNvSpPr/>
          <p:nvPr/>
        </p:nvSpPr>
        <p:spPr>
          <a:xfrm flipH="1">
            <a:off x="456360" y="3997800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Client-server communication</a:t>
            </a:r>
          </a:p>
        </p:txBody>
      </p:sp>
      <p:sp>
        <p:nvSpPr>
          <p:cNvPr id="134" name="Shape 134"/>
          <p:cNvSpPr/>
          <p:nvPr/>
        </p:nvSpPr>
        <p:spPr>
          <a:xfrm flipH="1">
            <a:off x="456360" y="3051000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Web sockets</a:t>
            </a:r>
          </a:p>
        </p:txBody>
      </p:sp>
      <p:sp>
        <p:nvSpPr>
          <p:cNvPr id="135" name="Shape 135"/>
          <p:cNvSpPr/>
          <p:nvPr/>
        </p:nvSpPr>
        <p:spPr>
          <a:xfrm flipH="1">
            <a:off x="456360" y="2099159"/>
            <a:ext cx="8229000" cy="914100"/>
          </a:xfrm>
          <a:prstGeom prst="rect">
            <a:avLst/>
          </a:prstGeom>
          <a:solidFill>
            <a:srgbClr val="EAF0F7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Game server architecture</a:t>
            </a:r>
          </a:p>
        </p:txBody>
      </p:sp>
      <p:sp>
        <p:nvSpPr>
          <p:cNvPr id="136" name="Shape 136"/>
          <p:cNvSpPr/>
          <p:nvPr/>
        </p:nvSpPr>
        <p:spPr>
          <a:xfrm>
            <a:off x="165240" y="3043080"/>
            <a:ext cx="589800" cy="918299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159119" y="210528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165240" y="398520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flipH="1">
            <a:off x="456360" y="1144909"/>
            <a:ext cx="8229000" cy="914100"/>
          </a:xfrm>
          <a:prstGeom prst="rect">
            <a:avLst/>
          </a:prstGeom>
          <a:solidFill>
            <a:srgbClr val="EAF0F7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IO/NIO</a:t>
            </a:r>
          </a:p>
        </p:txBody>
      </p:sp>
      <p:sp>
        <p:nvSpPr>
          <p:cNvPr id="140" name="Shape 140"/>
          <p:cNvSpPr/>
          <p:nvPr/>
        </p:nvSpPr>
        <p:spPr>
          <a:xfrm>
            <a:off x="159119" y="115103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147" name="Shape 14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8" name="Shape 148"/>
          <p:cNvSpPr/>
          <p:nvPr/>
        </p:nvSpPr>
        <p:spPr>
          <a:xfrm flipH="1">
            <a:off x="456360" y="3997800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Client-server communication</a:t>
            </a:r>
          </a:p>
        </p:txBody>
      </p:sp>
      <p:sp>
        <p:nvSpPr>
          <p:cNvPr id="149" name="Shape 149"/>
          <p:cNvSpPr/>
          <p:nvPr/>
        </p:nvSpPr>
        <p:spPr>
          <a:xfrm flipH="1">
            <a:off x="456360" y="3051000"/>
            <a:ext cx="8229000" cy="914100"/>
          </a:xfrm>
          <a:prstGeom prst="rect">
            <a:avLst/>
          </a:prstGeom>
          <a:solidFill>
            <a:srgbClr val="DAE5F1">
              <a:alpha val="60780"/>
            </a:srgbClr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Web sockets</a:t>
            </a:r>
          </a:p>
        </p:txBody>
      </p:sp>
      <p:sp>
        <p:nvSpPr>
          <p:cNvPr id="150" name="Shape 150"/>
          <p:cNvSpPr/>
          <p:nvPr/>
        </p:nvSpPr>
        <p:spPr>
          <a:xfrm flipH="1">
            <a:off x="456360" y="2099159"/>
            <a:ext cx="8229000" cy="914100"/>
          </a:xfrm>
          <a:prstGeom prst="rect">
            <a:avLst/>
          </a:prstGeom>
          <a:solidFill>
            <a:srgbClr val="EAF0F7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Game server architecture</a:t>
            </a:r>
          </a:p>
        </p:txBody>
      </p:sp>
      <p:sp>
        <p:nvSpPr>
          <p:cNvPr id="151" name="Shape 151"/>
          <p:cNvSpPr/>
          <p:nvPr/>
        </p:nvSpPr>
        <p:spPr>
          <a:xfrm>
            <a:off x="165240" y="3043080"/>
            <a:ext cx="589800" cy="918299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159119" y="210528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165240" y="398520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 flipH="1">
            <a:off x="456360" y="1144909"/>
            <a:ext cx="8229000" cy="9141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IO/NIO</a:t>
            </a:r>
          </a:p>
        </p:txBody>
      </p:sp>
      <p:sp>
        <p:nvSpPr>
          <p:cNvPr id="155" name="Shape 155"/>
          <p:cNvSpPr/>
          <p:nvPr/>
        </p:nvSpPr>
        <p:spPr>
          <a:xfrm>
            <a:off x="159119" y="1151030"/>
            <a:ext cx="589800" cy="918300"/>
          </a:xfrm>
          <a:prstGeom prst="homePlate">
            <a:avLst>
              <a:gd fmla="val 42003" name="adj"/>
            </a:avLst>
          </a:prstGeom>
          <a:solidFill>
            <a:srgbClr val="5542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  <p:sp>
        <p:nvSpPr>
          <p:cNvPr id="161" name="Shape 161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2" name="Shape 162"/>
          <p:cNvSpPr/>
          <p:nvPr/>
        </p:nvSpPr>
        <p:spPr>
          <a:xfrm>
            <a:off x="457200" y="1225800"/>
            <a:ext cx="8228879" cy="3352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None/>
            </a:pPr>
            <a:r>
              <a:rPr lang="en-US" sz="18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http://docs.oracle.com/javase/tutorial/essential/io/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API for input and output to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files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network streams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internal memory buffers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…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Blocking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IO. Byte streams</a:t>
            </a:r>
          </a:p>
        </p:txBody>
      </p:sp>
      <p:sp>
        <p:nvSpPr>
          <p:cNvPr id="168" name="Shape 168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9" name="Shape 169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InputStream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OutputStream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@see ru.atom.io.ByteStreams.java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look at System.out / System.err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IO. Character streams</a:t>
            </a:r>
          </a:p>
        </p:txBody>
      </p:sp>
      <p:sp>
        <p:nvSpPr>
          <p:cNvPr id="175" name="Shape 175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6" name="Shape 176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Reader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Writer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Scanner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@see ru.atom.io.CharacterStreams.java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60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  <p:sp>
        <p:nvSpPr>
          <p:cNvPr id="182" name="Shape 182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3" name="Shape 183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Non-blocking IO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