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5" r:id="rId6"/>
    <p:sldId id="266" r:id="rId7"/>
    <p:sldId id="275" r:id="rId8"/>
    <p:sldId id="278" r:id="rId9"/>
    <p:sldId id="269" r:id="rId10"/>
  </p:sldIdLst>
  <p:sldSz cx="9144000" cy="5143500" type="screen16x9"/>
  <p:notesSz cx="6858000" cy="9144000"/>
  <p:embeddedFontLst>
    <p:embeddedFont>
      <p:font typeface="Montserrat" panose="020B0604020202020204" charset="0"/>
      <p:regular r:id="rId12"/>
      <p:bold r:id="rId13"/>
      <p:italic r:id="rId14"/>
      <p:boldItalic r:id="rId15"/>
    </p:embeddedFont>
    <p:embeddedFont>
      <p:font typeface="Rubik Light" panose="020B0604020202020204" charset="-79"/>
      <p:regular r:id="rId16"/>
      <p:bold r:id="rId17"/>
      <p:italic r:id="rId18"/>
      <p:boldItalic r:id="rId19"/>
    </p:embeddedFont>
    <p:embeddedFont>
      <p:font typeface="Abel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4BD"/>
    <a:srgbClr val="DCAE52"/>
    <a:srgbClr val="254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0CD2D2-282F-4BCD-9208-94B6449F9CA5}">
  <a:tblStyle styleId="{5F0CD2D2-282F-4BCD-9208-94B6449F9C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8" autoAdjust="0"/>
    <p:restoredTop sz="94660"/>
  </p:normalViewPr>
  <p:slideViewPr>
    <p:cSldViewPr snapToGrid="0">
      <p:cViewPr>
        <p:scale>
          <a:sx n="75" d="100"/>
          <a:sy n="75" d="100"/>
        </p:scale>
        <p:origin x="2400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98d7226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9824130ea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9824130ea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9a5542f15b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9a5542f15b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9afacedb7c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9afacedb7c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992c87179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992c87179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9aea31311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9aea31311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8500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6"/>
          <p:cNvGrpSpPr/>
          <p:nvPr/>
        </p:nvGrpSpPr>
        <p:grpSpPr>
          <a:xfrm>
            <a:off x="-2027980" y="-2596320"/>
            <a:ext cx="14549688" cy="10668394"/>
            <a:chOff x="-2027980" y="-2596320"/>
            <a:chExt cx="14549688" cy="10668394"/>
          </a:xfrm>
        </p:grpSpPr>
        <p:grpSp>
          <p:nvGrpSpPr>
            <p:cNvPr id="174" name="Google Shape;174;p16"/>
            <p:cNvGrpSpPr/>
            <p:nvPr/>
          </p:nvGrpSpPr>
          <p:grpSpPr>
            <a:xfrm rot="2219984">
              <a:off x="-1194691" y="3296805"/>
              <a:ext cx="3796561" cy="4039571"/>
              <a:chOff x="7558301" y="3163860"/>
              <a:chExt cx="3072638" cy="3269311"/>
            </a:xfrm>
          </p:grpSpPr>
          <p:sp>
            <p:nvSpPr>
              <p:cNvPr id="175" name="Google Shape;175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6"/>
            <p:cNvGrpSpPr/>
            <p:nvPr/>
          </p:nvGrpSpPr>
          <p:grpSpPr>
            <a:xfrm rot="2219984">
              <a:off x="7891859" y="-1860620"/>
              <a:ext cx="3796561" cy="4039571"/>
              <a:chOff x="7558301" y="3163860"/>
              <a:chExt cx="3072638" cy="3269311"/>
            </a:xfrm>
          </p:grpSpPr>
          <p:sp>
            <p:nvSpPr>
              <p:cNvPr id="179" name="Google Shape;179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2" name="Google Shape;182;p16"/>
          <p:cNvSpPr txBox="1">
            <a:spLocks noGrp="1"/>
          </p:cNvSpPr>
          <p:nvPr>
            <p:ph type="subTitle" idx="1"/>
          </p:nvPr>
        </p:nvSpPr>
        <p:spPr>
          <a:xfrm>
            <a:off x="33974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subTitle" idx="2"/>
          </p:nvPr>
        </p:nvSpPr>
        <p:spPr>
          <a:xfrm>
            <a:off x="33974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4" name="Google Shape;184;p16"/>
          <p:cNvSpPr txBox="1">
            <a:spLocks noGrp="1"/>
          </p:cNvSpPr>
          <p:nvPr>
            <p:ph type="subTitle" idx="3"/>
          </p:nvPr>
        </p:nvSpPr>
        <p:spPr>
          <a:xfrm>
            <a:off x="8198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5" name="Google Shape;185;p16"/>
          <p:cNvSpPr txBox="1">
            <a:spLocks noGrp="1"/>
          </p:cNvSpPr>
          <p:nvPr>
            <p:ph type="subTitle" idx="4"/>
          </p:nvPr>
        </p:nvSpPr>
        <p:spPr>
          <a:xfrm>
            <a:off x="8198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6" name="Google Shape;186;p16"/>
          <p:cNvSpPr txBox="1">
            <a:spLocks noGrp="1"/>
          </p:cNvSpPr>
          <p:nvPr>
            <p:ph type="subTitle" idx="5"/>
          </p:nvPr>
        </p:nvSpPr>
        <p:spPr>
          <a:xfrm>
            <a:off x="59750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7" name="Google Shape;187;p16"/>
          <p:cNvSpPr txBox="1">
            <a:spLocks noGrp="1"/>
          </p:cNvSpPr>
          <p:nvPr>
            <p:ph type="subTitle" idx="6"/>
          </p:nvPr>
        </p:nvSpPr>
        <p:spPr>
          <a:xfrm>
            <a:off x="59750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CUSTOM_8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25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290" name="Google Shape;290;p25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5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5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5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5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5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718309" y="578058"/>
              <a:ext cx="7701300" cy="4009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 rot="5400000">
              <a:off x="2555945" y="-1308801"/>
              <a:ext cx="4032129" cy="7761081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" name="Google Shape;298;p25"/>
          <p:cNvSpPr txBox="1">
            <a:spLocks noGrp="1"/>
          </p:cNvSpPr>
          <p:nvPr>
            <p:ph type="title" hasCustomPrompt="1"/>
          </p:nvPr>
        </p:nvSpPr>
        <p:spPr>
          <a:xfrm>
            <a:off x="2822850" y="691900"/>
            <a:ext cx="3498300" cy="10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99" name="Google Shape;299;p25"/>
          <p:cNvSpPr txBox="1">
            <a:spLocks noGrp="1"/>
          </p:cNvSpPr>
          <p:nvPr>
            <p:ph type="subTitle" idx="1"/>
          </p:nvPr>
        </p:nvSpPr>
        <p:spPr>
          <a:xfrm>
            <a:off x="2822975" y="1487500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0" name="Google Shape;300;p25"/>
          <p:cNvSpPr txBox="1">
            <a:spLocks noGrp="1"/>
          </p:cNvSpPr>
          <p:nvPr>
            <p:ph type="title" idx="2" hasCustomPrompt="1"/>
          </p:nvPr>
        </p:nvSpPr>
        <p:spPr>
          <a:xfrm>
            <a:off x="2822850" y="1962700"/>
            <a:ext cx="3498300" cy="10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01" name="Google Shape;301;p25"/>
          <p:cNvSpPr txBox="1">
            <a:spLocks noGrp="1"/>
          </p:cNvSpPr>
          <p:nvPr>
            <p:ph type="subTitle" idx="3"/>
          </p:nvPr>
        </p:nvSpPr>
        <p:spPr>
          <a:xfrm>
            <a:off x="2822975" y="2758300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2" name="Google Shape;302;p25"/>
          <p:cNvSpPr txBox="1">
            <a:spLocks noGrp="1"/>
          </p:cNvSpPr>
          <p:nvPr>
            <p:ph type="title" idx="4" hasCustomPrompt="1"/>
          </p:nvPr>
        </p:nvSpPr>
        <p:spPr>
          <a:xfrm>
            <a:off x="2822850" y="3233500"/>
            <a:ext cx="3498300" cy="10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03" name="Google Shape;303;p25"/>
          <p:cNvSpPr txBox="1">
            <a:spLocks noGrp="1"/>
          </p:cNvSpPr>
          <p:nvPr>
            <p:ph type="subTitle" idx="5"/>
          </p:nvPr>
        </p:nvSpPr>
        <p:spPr>
          <a:xfrm>
            <a:off x="2822975" y="4029100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-3030308" y="-2842127"/>
            <a:ext cx="15253614" cy="10299995"/>
            <a:chOff x="-3030308" y="-2842127"/>
            <a:chExt cx="15253614" cy="10299995"/>
          </a:xfrm>
        </p:grpSpPr>
        <p:sp>
          <p:nvSpPr>
            <p:cNvPr id="23" name="Google Shape;23;p3"/>
            <p:cNvSpPr/>
            <p:nvPr/>
          </p:nvSpPr>
          <p:spPr>
            <a:xfrm rot="-9285662">
              <a:off x="7702278" y="-1512919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9285662">
              <a:off x="-1764529" y="261899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9285662">
              <a:off x="-2326551" y="26877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9285662">
              <a:off x="-2353432" y="2795402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9369735">
              <a:off x="7789087" y="-1709064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9369735">
              <a:off x="7453307" y="-2346755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3133400" y="3782163"/>
            <a:ext cx="28773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2" hasCustomPrompt="1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-1440509" y="-1153724"/>
            <a:ext cx="13405964" cy="9754155"/>
            <a:chOff x="-1440509" y="-1153724"/>
            <a:chExt cx="13405964" cy="9754155"/>
          </a:xfrm>
        </p:grpSpPr>
        <p:sp>
          <p:nvSpPr>
            <p:cNvPr id="59" name="Google Shape;59;p6"/>
            <p:cNvSpPr/>
            <p:nvPr/>
          </p:nvSpPr>
          <p:spPr>
            <a:xfrm rot="1514338">
              <a:off x="7444426" y="3937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rot="5114100">
              <a:off x="-1266016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5114100">
              <a:off x="-760283" y="-9438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 rot="5114100">
              <a:off x="-942760" y="-11113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rot="1430265">
              <a:off x="6938512" y="36600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rot="1430265">
              <a:off x="7358361" y="3640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1645549" y="-2015865"/>
            <a:ext cx="14188757" cy="10087940"/>
            <a:chOff x="-1645549" y="-2015865"/>
            <a:chExt cx="14188757" cy="10087940"/>
          </a:xfrm>
        </p:grpSpPr>
        <p:grpSp>
          <p:nvGrpSpPr>
            <p:cNvPr id="68" name="Google Shape;68;p7"/>
            <p:cNvGrpSpPr/>
            <p:nvPr/>
          </p:nvGrpSpPr>
          <p:grpSpPr>
            <a:xfrm>
              <a:off x="-1645549" y="-2015865"/>
              <a:ext cx="3359588" cy="8686086"/>
              <a:chOff x="7271351" y="-2015865"/>
              <a:chExt cx="3359588" cy="8686086"/>
            </a:xfrm>
          </p:grpSpPr>
          <p:sp>
            <p:nvSpPr>
              <p:cNvPr id="69" name="Google Shape;69;p7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7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7"/>
            <p:cNvGrpSpPr/>
            <p:nvPr/>
          </p:nvGrpSpPr>
          <p:grpSpPr>
            <a:xfrm rot="2219984">
              <a:off x="7913359" y="3296805"/>
              <a:ext cx="3796561" cy="4039571"/>
              <a:chOff x="7558301" y="3163860"/>
              <a:chExt cx="3072638" cy="3269311"/>
            </a:xfrm>
          </p:grpSpPr>
          <p:sp>
            <p:nvSpPr>
              <p:cNvPr id="76" name="Google Shape;76;p7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1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116" name="Google Shape;116;p11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11"/>
          <p:cNvSpPr txBox="1">
            <a:spLocks noGrp="1"/>
          </p:cNvSpPr>
          <p:nvPr>
            <p:ph type="title" hasCustomPrompt="1"/>
          </p:nvPr>
        </p:nvSpPr>
        <p:spPr>
          <a:xfrm>
            <a:off x="1021525" y="1691625"/>
            <a:ext cx="7101000" cy="14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1"/>
          <p:cNvSpPr txBox="1">
            <a:spLocks noGrp="1"/>
          </p:cNvSpPr>
          <p:nvPr>
            <p:ph type="body" idx="1"/>
          </p:nvPr>
        </p:nvSpPr>
        <p:spPr>
          <a:xfrm>
            <a:off x="1021500" y="2999825"/>
            <a:ext cx="71010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3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129" name="Google Shape;129;p13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rot="-1514360" flipH="1">
            <a:off x="-1463407" y="-1848832"/>
            <a:ext cx="2936660" cy="308285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4"/>
          <p:cNvSpPr/>
          <p:nvPr/>
        </p:nvSpPr>
        <p:spPr>
          <a:xfrm rot="-1430259" flipH="1">
            <a:off x="-1396986" y="-1399018"/>
            <a:ext cx="2580939" cy="27826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/>
          <p:nvPr/>
        </p:nvSpPr>
        <p:spPr>
          <a:xfrm rot="-1430259" flipH="1">
            <a:off x="-1653489" y="-1180746"/>
            <a:ext cx="2516720" cy="305151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5"/>
          <p:cNvGrpSpPr/>
          <p:nvPr/>
        </p:nvGrpSpPr>
        <p:grpSpPr>
          <a:xfrm>
            <a:off x="-1870949" y="-2015865"/>
            <a:ext cx="12501888" cy="9499587"/>
            <a:chOff x="-1870949" y="-2015865"/>
            <a:chExt cx="12501888" cy="9499587"/>
          </a:xfrm>
        </p:grpSpPr>
        <p:sp>
          <p:nvSpPr>
            <p:cNvPr id="145" name="Google Shape;145;p15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subTitle" idx="1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subTitle" idx="2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title" idx="3" hasCustomPrompt="1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" name="Google Shape;157;p15"/>
          <p:cNvSpPr txBox="1">
            <a:spLocks noGrp="1"/>
          </p:cNvSpPr>
          <p:nvPr>
            <p:ph type="subTitle" idx="4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subTitle" idx="5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title" idx="6" hasCustomPrompt="1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7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8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title" idx="9" hasCustomPrompt="1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13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subTitle" idx="14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title" idx="15" hasCustomPrompt="1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16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subTitle" idx="17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title" idx="18" hasCustomPrompt="1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5"/>
          <p:cNvSpPr txBox="1">
            <a:spLocks noGrp="1"/>
          </p:cNvSpPr>
          <p:nvPr>
            <p:ph type="subTitle" idx="19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20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21" hasCustomPrompt="1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mobilization.github.io/about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systemicpeace.org/polityproject.html" TargetMode="External"/><Relationship Id="rId4" Type="http://schemas.openxmlformats.org/officeDocument/2006/relationships/hyperlink" Target="https://publications.iadb.org/en/database-political-institutions-2020-dpi202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seth.schober@gmail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sethschober/Predicting-Political-Revolutions" TargetMode="External"/><Relationship Id="rId4" Type="http://schemas.openxmlformats.org/officeDocument/2006/relationships/hyperlink" Target="https://www.linkedin.com/in/sethschob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ctrTitle"/>
          </p:nvPr>
        </p:nvSpPr>
        <p:spPr>
          <a:xfrm>
            <a:off x="2745400" y="1368926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Predicting Revolution</a:t>
            </a:r>
            <a:endParaRPr sz="6000" dirty="0"/>
          </a:p>
        </p:txBody>
      </p:sp>
      <p:sp>
        <p:nvSpPr>
          <p:cNvPr id="329" name="Google Shape;329;p29"/>
          <p:cNvSpPr txBox="1">
            <a:spLocks noGrp="1"/>
          </p:cNvSpPr>
          <p:nvPr>
            <p:ph type="subTitle" idx="1"/>
          </p:nvPr>
        </p:nvSpPr>
        <p:spPr>
          <a:xfrm>
            <a:off x="2554323" y="3256226"/>
            <a:ext cx="4035553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Relationship Between Protests, Government Types, and Regime Change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41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Analysis Objective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“why”</a:t>
            </a:r>
            <a:endParaRPr dirty="0"/>
          </a:p>
        </p:txBody>
      </p:sp>
      <p:sp>
        <p:nvSpPr>
          <p:cNvPr id="343" name="Google Shape;343;p31"/>
          <p:cNvSpPr txBox="1">
            <a:spLocks noGrp="1"/>
          </p:cNvSpPr>
          <p:nvPr>
            <p:ph type="title" idx="3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</p:txBody>
      </p:sp>
      <p:sp>
        <p:nvSpPr>
          <p:cNvPr id="344" name="Google Shape;344;p31"/>
          <p:cNvSpPr txBox="1">
            <a:spLocks noGrp="1"/>
          </p:cNvSpPr>
          <p:nvPr>
            <p:ph type="subTitle" idx="4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Sources &amp; Approach</a:t>
            </a:r>
            <a:endParaRPr dirty="0"/>
          </a:p>
        </p:txBody>
      </p:sp>
      <p:sp>
        <p:nvSpPr>
          <p:cNvPr id="345" name="Google Shape;345;p31"/>
          <p:cNvSpPr txBox="1">
            <a:spLocks noGrp="1"/>
          </p:cNvSpPr>
          <p:nvPr>
            <p:ph type="subTitle" idx="5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The “who, what and where”</a:t>
            </a:r>
            <a:endParaRPr dirty="0"/>
          </a:p>
        </p:txBody>
      </p:sp>
      <p:sp>
        <p:nvSpPr>
          <p:cNvPr id="346" name="Google Shape;346;p31"/>
          <p:cNvSpPr txBox="1">
            <a:spLocks noGrp="1"/>
          </p:cNvSpPr>
          <p:nvPr>
            <p:ph type="title" idx="6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</p:txBody>
      </p:sp>
      <p:sp>
        <p:nvSpPr>
          <p:cNvPr id="347" name="Google Shape;347;p31"/>
          <p:cNvSpPr txBox="1">
            <a:spLocks noGrp="1"/>
          </p:cNvSpPr>
          <p:nvPr>
            <p:ph type="subTitle" idx="7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Modeling</a:t>
            </a:r>
            <a:endParaRPr dirty="0"/>
          </a:p>
        </p:txBody>
      </p:sp>
      <p:sp>
        <p:nvSpPr>
          <p:cNvPr id="348" name="Google Shape;348;p31"/>
          <p:cNvSpPr txBox="1">
            <a:spLocks noGrp="1"/>
          </p:cNvSpPr>
          <p:nvPr>
            <p:ph type="subTitle" idx="8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The “how”</a:t>
            </a:r>
            <a:endParaRPr dirty="0"/>
          </a:p>
        </p:txBody>
      </p:sp>
      <p:sp>
        <p:nvSpPr>
          <p:cNvPr id="349" name="Google Shape;349;p31"/>
          <p:cNvSpPr txBox="1">
            <a:spLocks noGrp="1"/>
          </p:cNvSpPr>
          <p:nvPr>
            <p:ph type="title" idx="9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endParaRPr/>
          </a:p>
        </p:txBody>
      </p:sp>
      <p:sp>
        <p:nvSpPr>
          <p:cNvPr id="350" name="Google Shape;350;p31"/>
          <p:cNvSpPr txBox="1">
            <a:spLocks noGrp="1"/>
          </p:cNvSpPr>
          <p:nvPr>
            <p:ph type="subTitle" idx="13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Findings</a:t>
            </a:r>
            <a:endParaRPr dirty="0"/>
          </a:p>
        </p:txBody>
      </p:sp>
      <p:sp>
        <p:nvSpPr>
          <p:cNvPr id="351" name="Google Shape;351;p31"/>
          <p:cNvSpPr txBox="1">
            <a:spLocks noGrp="1"/>
          </p:cNvSpPr>
          <p:nvPr>
            <p:ph type="subTitle" idx="14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What it all means</a:t>
            </a:r>
            <a:endParaRPr dirty="0"/>
          </a:p>
        </p:txBody>
      </p:sp>
      <p:sp>
        <p:nvSpPr>
          <p:cNvPr id="352" name="Google Shape;352;p31"/>
          <p:cNvSpPr txBox="1">
            <a:spLocks noGrp="1"/>
          </p:cNvSpPr>
          <p:nvPr>
            <p:ph type="title" idx="15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</a:t>
            </a:r>
            <a:endParaRPr/>
          </a:p>
        </p:txBody>
      </p:sp>
      <p:sp>
        <p:nvSpPr>
          <p:cNvPr id="353" name="Google Shape;353;p31"/>
          <p:cNvSpPr txBox="1">
            <a:spLocks noGrp="1"/>
          </p:cNvSpPr>
          <p:nvPr>
            <p:ph type="subTitle" idx="16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Summary</a:t>
            </a:r>
            <a:endParaRPr dirty="0"/>
          </a:p>
        </p:txBody>
      </p:sp>
      <p:sp>
        <p:nvSpPr>
          <p:cNvPr id="354" name="Google Shape;354;p31"/>
          <p:cNvSpPr txBox="1">
            <a:spLocks noGrp="1"/>
          </p:cNvSpPr>
          <p:nvPr>
            <p:ph type="subTitle" idx="17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What we learned</a:t>
            </a:r>
            <a:endParaRPr dirty="0"/>
          </a:p>
        </p:txBody>
      </p:sp>
      <p:sp>
        <p:nvSpPr>
          <p:cNvPr id="355" name="Google Shape;355;p31"/>
          <p:cNvSpPr txBox="1">
            <a:spLocks noGrp="1"/>
          </p:cNvSpPr>
          <p:nvPr>
            <p:ph type="title" idx="18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</a:t>
            </a:r>
            <a:endParaRPr/>
          </a:p>
        </p:txBody>
      </p:sp>
      <p:sp>
        <p:nvSpPr>
          <p:cNvPr id="356" name="Google Shape;356;p31"/>
          <p:cNvSpPr txBox="1">
            <a:spLocks noGrp="1"/>
          </p:cNvSpPr>
          <p:nvPr>
            <p:ph type="subTitle" idx="19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Next Steps</a:t>
            </a:r>
            <a:endParaRPr dirty="0"/>
          </a:p>
        </p:txBody>
      </p:sp>
      <p:sp>
        <p:nvSpPr>
          <p:cNvPr id="357" name="Google Shape;357;p31"/>
          <p:cNvSpPr txBox="1">
            <a:spLocks noGrp="1"/>
          </p:cNvSpPr>
          <p:nvPr>
            <p:ph type="subTitle" idx="20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Where to go from here</a:t>
            </a:r>
            <a:endParaRPr dirty="0"/>
          </a:p>
        </p:txBody>
      </p:sp>
      <p:sp>
        <p:nvSpPr>
          <p:cNvPr id="358" name="Google Shape;358;p31"/>
          <p:cNvSpPr txBox="1">
            <a:spLocks noGrp="1"/>
          </p:cNvSpPr>
          <p:nvPr>
            <p:ph type="title" idx="21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SOURCES</a:t>
            </a:r>
            <a:endParaRPr dirty="0"/>
          </a:p>
        </p:txBody>
      </p:sp>
      <p:sp>
        <p:nvSpPr>
          <p:cNvPr id="364" name="Google Shape;364;p32"/>
          <p:cNvSpPr txBox="1">
            <a:spLocks noGrp="1"/>
          </p:cNvSpPr>
          <p:nvPr>
            <p:ph type="body" idx="1"/>
          </p:nvPr>
        </p:nvSpPr>
        <p:spPr>
          <a:xfrm>
            <a:off x="1427100" y="1062904"/>
            <a:ext cx="7351140" cy="36797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1. Historical Protest Data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 smtClean="0"/>
              <a:t>17k protests from 1990 to 2020 in 167 countries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 smtClean="0"/>
              <a:t>Features include: protest size, location, and objectives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 smtClean="0"/>
              <a:t>Source: </a:t>
            </a:r>
            <a:r>
              <a:rPr lang="en" dirty="0" smtClean="0">
                <a:hlinkClick r:id="rId3"/>
              </a:rPr>
              <a:t>Mass Mobilization Project</a:t>
            </a:r>
            <a:r>
              <a:rPr lang="en" dirty="0" smtClean="0"/>
              <a:t> by Political Instability Task Force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 Government Characterizations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 smtClean="0"/>
              <a:t>Nearly every government globally from 1975 to 2020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 smtClean="0"/>
              <a:t>Features include: autocracy vs. democracy, tenure of leader, etc.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 smtClean="0"/>
              <a:t>Source: </a:t>
            </a:r>
            <a:r>
              <a:rPr lang="en" dirty="0" smtClean="0">
                <a:hlinkClick r:id="rId4"/>
              </a:rPr>
              <a:t>The Database of Political Institutions</a:t>
            </a:r>
            <a:r>
              <a:rPr lang="en" dirty="0" smtClean="0"/>
              <a:t> by Inter-American Development Bank (IDB)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3. Regime Transitions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 smtClean="0"/>
              <a:t>1700 government transitions between 1776 and 2020 globally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 smtClean="0"/>
              <a:t>Features include: country leadership transition dates, exec. constraints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 smtClean="0"/>
              <a:t>Source: </a:t>
            </a:r>
            <a:r>
              <a:rPr lang="en" dirty="0" smtClean="0">
                <a:hlinkClick r:id="rId5"/>
              </a:rPr>
              <a:t>Polity Project</a:t>
            </a:r>
            <a:r>
              <a:rPr lang="en" dirty="0" smtClean="0"/>
              <a:t> by the Center for Systemic Peace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APPROACH</a:t>
            </a:r>
            <a:endParaRPr b="1" dirty="0"/>
          </a:p>
        </p:txBody>
      </p:sp>
      <p:sp>
        <p:nvSpPr>
          <p:cNvPr id="373" name="Google Shape;373;p33"/>
          <p:cNvSpPr txBox="1">
            <a:spLocks noGrp="1"/>
          </p:cNvSpPr>
          <p:nvPr>
            <p:ph type="subTitle" idx="1"/>
          </p:nvPr>
        </p:nvSpPr>
        <p:spPr>
          <a:xfrm>
            <a:off x="507971" y="135000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Protests</a:t>
            </a:r>
            <a:endParaRPr dirty="0"/>
          </a:p>
        </p:txBody>
      </p:sp>
      <p:sp>
        <p:nvSpPr>
          <p:cNvPr id="375" name="Google Shape;375;p33"/>
          <p:cNvSpPr txBox="1">
            <a:spLocks noGrp="1"/>
          </p:cNvSpPr>
          <p:nvPr>
            <p:ph type="subTitle" idx="4"/>
          </p:nvPr>
        </p:nvSpPr>
        <p:spPr>
          <a:xfrm>
            <a:off x="2539979" y="1455612"/>
            <a:ext cx="2568431" cy="7331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</a:t>
            </a:r>
            <a:r>
              <a:rPr lang="en" dirty="0" smtClean="0"/>
              <a:t>napshot of government at time of protest</a:t>
            </a:r>
            <a:endParaRPr dirty="0"/>
          </a:p>
        </p:txBody>
      </p:sp>
      <p:sp>
        <p:nvSpPr>
          <p:cNvPr id="20" name="Google Shape;373;p33"/>
          <p:cNvSpPr txBox="1">
            <a:spLocks/>
          </p:cNvSpPr>
          <p:nvPr/>
        </p:nvSpPr>
        <p:spPr>
          <a:xfrm>
            <a:off x="507971" y="1934948"/>
            <a:ext cx="23490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1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n-US" dirty="0" smtClean="0"/>
              <a:t>Government</a:t>
            </a:r>
          </a:p>
          <a:p>
            <a:pPr marL="0" indent="0" algn="l"/>
            <a:r>
              <a:rPr lang="en-US" dirty="0" smtClean="0"/>
              <a:t>characterizations</a:t>
            </a:r>
            <a:endParaRPr lang="en-US" dirty="0"/>
          </a:p>
        </p:txBody>
      </p:sp>
      <p:sp>
        <p:nvSpPr>
          <p:cNvPr id="21" name="Google Shape;373;p33"/>
          <p:cNvSpPr txBox="1">
            <a:spLocks/>
          </p:cNvSpPr>
          <p:nvPr/>
        </p:nvSpPr>
        <p:spPr>
          <a:xfrm>
            <a:off x="507971" y="2746550"/>
            <a:ext cx="23490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1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n-US" dirty="0" smtClean="0"/>
              <a:t>Regime </a:t>
            </a:r>
          </a:p>
          <a:p>
            <a:pPr marL="0" indent="0" algn="l"/>
            <a:r>
              <a:rPr lang="en-US" dirty="0" smtClean="0"/>
              <a:t>changes</a:t>
            </a:r>
            <a:endParaRPr lang="en-US" dirty="0"/>
          </a:p>
        </p:txBody>
      </p:sp>
      <p:sp>
        <p:nvSpPr>
          <p:cNvPr id="25" name="Google Shape;375;p33"/>
          <p:cNvSpPr txBox="1">
            <a:spLocks noGrp="1"/>
          </p:cNvSpPr>
          <p:nvPr>
            <p:ph type="subTitle" idx="4"/>
          </p:nvPr>
        </p:nvSpPr>
        <p:spPr>
          <a:xfrm>
            <a:off x="3287809" y="2673454"/>
            <a:ext cx="2568431" cy="7331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Time from protest to next government transition</a:t>
            </a:r>
            <a:endParaRPr dirty="0"/>
          </a:p>
        </p:txBody>
      </p:sp>
      <p:sp>
        <p:nvSpPr>
          <p:cNvPr id="26" name="Google Shape;375;p33"/>
          <p:cNvSpPr txBox="1">
            <a:spLocks noGrp="1"/>
          </p:cNvSpPr>
          <p:nvPr>
            <p:ph type="subTitle" idx="4"/>
          </p:nvPr>
        </p:nvSpPr>
        <p:spPr>
          <a:xfrm>
            <a:off x="4572024" y="3787752"/>
            <a:ext cx="2568431" cy="7331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Protests leading up to government transition</a:t>
            </a:r>
            <a:endParaRPr dirty="0"/>
          </a:p>
        </p:txBody>
      </p:sp>
      <p:sp>
        <p:nvSpPr>
          <p:cNvPr id="7" name="Down Arrow 6"/>
          <p:cNvSpPr/>
          <p:nvPr/>
        </p:nvSpPr>
        <p:spPr>
          <a:xfrm rot="16878043">
            <a:off x="1973456" y="1055367"/>
            <a:ext cx="145369" cy="1112747"/>
          </a:xfrm>
          <a:prstGeom prst="downArrow">
            <a:avLst/>
          </a:prstGeom>
          <a:solidFill>
            <a:srgbClr val="DCAE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3392778">
            <a:off x="2331331" y="1727427"/>
            <a:ext cx="145369" cy="676379"/>
          </a:xfrm>
          <a:prstGeom prst="downArrow">
            <a:avLst/>
          </a:prstGeom>
          <a:solidFill>
            <a:srgbClr val="DCAE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rot="16200000">
            <a:off x="2314375" y="2196352"/>
            <a:ext cx="145369" cy="1801499"/>
          </a:xfrm>
          <a:prstGeom prst="downArrow">
            <a:avLst/>
          </a:prstGeom>
          <a:solidFill>
            <a:srgbClr val="DCAE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3678825" y="2134522"/>
            <a:ext cx="145369" cy="640080"/>
          </a:xfrm>
          <a:prstGeom prst="downArrow">
            <a:avLst/>
          </a:prstGeom>
          <a:solidFill>
            <a:srgbClr val="D6D4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 rot="19200000">
            <a:off x="4546116" y="3277128"/>
            <a:ext cx="145369" cy="640080"/>
          </a:xfrm>
          <a:prstGeom prst="downArrow">
            <a:avLst/>
          </a:prstGeom>
          <a:solidFill>
            <a:srgbClr val="D6D4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66150"/>
            <a:ext cx="2120900" cy="3077350"/>
          </a:xfrm>
          <a:prstGeom prst="rect">
            <a:avLst/>
          </a:prstGeom>
          <a:solidFill>
            <a:srgbClr val="254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363;p32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MODELING</a:t>
            </a:r>
            <a:endParaRPr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5" y="2495550"/>
            <a:ext cx="4362450" cy="2647950"/>
          </a:xfrm>
          <a:prstGeom prst="rect">
            <a:avLst/>
          </a:prstGeom>
        </p:spPr>
      </p:pic>
      <p:sp>
        <p:nvSpPr>
          <p:cNvPr id="13" name="Google Shape;399;p35"/>
          <p:cNvSpPr txBox="1">
            <a:spLocks noGrp="1"/>
          </p:cNvSpPr>
          <p:nvPr>
            <p:ph type="subTitle" idx="1"/>
          </p:nvPr>
        </p:nvSpPr>
        <p:spPr>
          <a:xfrm>
            <a:off x="565250" y="1181250"/>
            <a:ext cx="6051450" cy="13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 smtClean="0"/>
              <a:t>Tested 7 different model types with 55 configurations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 smtClean="0"/>
              <a:t>XG Boost identified as highest performer</a:t>
            </a:r>
          </a:p>
          <a:p>
            <a:pPr marL="742950" lvl="1" indent="-285750" algn="l">
              <a:buFontTx/>
              <a:buChar char="-"/>
            </a:pPr>
            <a:r>
              <a:rPr lang="en" sz="1400" dirty="0" smtClean="0"/>
              <a:t>Accuracy: 96%</a:t>
            </a:r>
          </a:p>
          <a:p>
            <a:pPr marL="742950" lvl="1" indent="-285750" algn="l">
              <a:buFontTx/>
              <a:buChar char="-"/>
            </a:pPr>
            <a:r>
              <a:rPr lang="en" sz="1400" dirty="0"/>
              <a:t>F1 score: 0.80</a:t>
            </a:r>
            <a:endParaRPr lang="en" sz="1400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" y="2828925"/>
            <a:ext cx="3152775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6704932" y="1731330"/>
            <a:ext cx="2439068" cy="3412169"/>
          </a:xfrm>
          <a:prstGeom prst="rect">
            <a:avLst/>
          </a:prstGeom>
          <a:solidFill>
            <a:srgbClr val="254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432" name="Google Shape;432;p39"/>
          <p:cNvSpPr txBox="1">
            <a:spLocks noGrp="1"/>
          </p:cNvSpPr>
          <p:nvPr>
            <p:ph type="title"/>
          </p:nvPr>
        </p:nvSpPr>
        <p:spPr>
          <a:xfrm>
            <a:off x="616825" y="441992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FINDINGS</a:t>
            </a:r>
            <a:endParaRPr dirty="0"/>
          </a:p>
        </p:txBody>
      </p:sp>
      <p:sp>
        <p:nvSpPr>
          <p:cNvPr id="449" name="Google Shape;449;p39"/>
          <p:cNvSpPr txBox="1">
            <a:spLocks noGrp="1"/>
          </p:cNvSpPr>
          <p:nvPr>
            <p:ph type="subTitle" idx="4294967295"/>
          </p:nvPr>
        </p:nvSpPr>
        <p:spPr>
          <a:xfrm>
            <a:off x="243943" y="2114442"/>
            <a:ext cx="23898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DCAE52"/>
                </a:solidFill>
              </a:rPr>
              <a:t>Generalizations</a:t>
            </a:r>
            <a:endParaRPr b="1" dirty="0">
              <a:solidFill>
                <a:schemeClr val="accent3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654198"/>
              </p:ext>
            </p:extLst>
          </p:nvPr>
        </p:nvGraphicFramePr>
        <p:xfrm>
          <a:off x="269137" y="2695842"/>
          <a:ext cx="3138638" cy="1822450"/>
        </p:xfrm>
        <a:graphic>
          <a:graphicData uri="http://schemas.openxmlformats.org/drawingml/2006/table">
            <a:tbl>
              <a:tblPr firstRow="1" bandRow="1">
                <a:tableStyleId>{5F0CD2D2-282F-4BCD-9208-94B6449F9CA5}</a:tableStyleId>
              </a:tblPr>
              <a:tblGrid>
                <a:gridCol w="1569319">
                  <a:extLst>
                    <a:ext uri="{9D8B030D-6E8A-4147-A177-3AD203B41FA5}">
                      <a16:colId xmlns:a16="http://schemas.microsoft.com/office/drawing/2014/main" val="4168999468"/>
                    </a:ext>
                  </a:extLst>
                </a:gridCol>
                <a:gridCol w="1569319">
                  <a:extLst>
                    <a:ext uri="{9D8B030D-6E8A-4147-A177-3AD203B41FA5}">
                      <a16:colId xmlns:a16="http://schemas.microsoft.com/office/drawing/2014/main" val="3651323898"/>
                    </a:ext>
                  </a:extLst>
                </a:gridCol>
              </a:tblGrid>
              <a:tr h="6464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DCAE52"/>
                          </a:solidFill>
                        </a:rPr>
                        <a:t>Lower</a:t>
                      </a:r>
                      <a:r>
                        <a:rPr lang="en-US" baseline="0" dirty="0" smtClean="0">
                          <a:solidFill>
                            <a:srgbClr val="DCAE52"/>
                          </a:solidFill>
                        </a:rPr>
                        <a:t> likelihood of regime change</a:t>
                      </a:r>
                      <a:endParaRPr lang="en-US" dirty="0">
                        <a:solidFill>
                          <a:srgbClr val="DCAE5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DCAE52"/>
                          </a:solidFill>
                        </a:rPr>
                        <a:t>Higher </a:t>
                      </a:r>
                      <a:r>
                        <a:rPr lang="en-US" baseline="0" dirty="0" smtClean="0">
                          <a:solidFill>
                            <a:srgbClr val="DCAE52"/>
                          </a:solidFill>
                        </a:rPr>
                        <a:t>likelihood of regime change</a:t>
                      </a:r>
                      <a:endParaRPr lang="en-US" dirty="0" smtClean="0">
                        <a:solidFill>
                          <a:srgbClr val="DCAE5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69333"/>
                  </a:ext>
                </a:extLst>
              </a:tr>
              <a:tr h="56643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D6D4BD"/>
                          </a:solidFill>
                        </a:rPr>
                        <a:t>New leadership</a:t>
                      </a:r>
                      <a:endParaRPr lang="en-US" dirty="0">
                        <a:solidFill>
                          <a:srgbClr val="D6D4B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D6D4BD"/>
                          </a:solidFill>
                        </a:rPr>
                        <a:t>Low executive</a:t>
                      </a:r>
                      <a:r>
                        <a:rPr lang="en-US" baseline="0" dirty="0" smtClean="0">
                          <a:solidFill>
                            <a:srgbClr val="D6D4BD"/>
                          </a:solidFill>
                        </a:rPr>
                        <a:t> constraints</a:t>
                      </a:r>
                      <a:endParaRPr lang="en-US" dirty="0">
                        <a:solidFill>
                          <a:srgbClr val="D6D4BD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45346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D6D4BD"/>
                          </a:solidFill>
                        </a:rPr>
                        <a:t>Gender diversity in leadership</a:t>
                      </a:r>
                      <a:endParaRPr lang="en-US" dirty="0">
                        <a:solidFill>
                          <a:srgbClr val="D6D4B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D6D4BD"/>
                          </a:solidFill>
                        </a:rPr>
                        <a:t>Large</a:t>
                      </a:r>
                      <a:r>
                        <a:rPr lang="en-US" baseline="0" dirty="0" smtClean="0">
                          <a:solidFill>
                            <a:srgbClr val="D6D4BD"/>
                          </a:solidFill>
                        </a:rPr>
                        <a:t> protester turnout</a:t>
                      </a:r>
                      <a:endParaRPr lang="en-US" dirty="0">
                        <a:solidFill>
                          <a:srgbClr val="D6D4BD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50609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869" y="873392"/>
            <a:ext cx="5267325" cy="4248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363;p32"/>
          <p:cNvSpPr txBox="1">
            <a:spLocks noGrp="1"/>
          </p:cNvSpPr>
          <p:nvPr>
            <p:ph type="title"/>
          </p:nvPr>
        </p:nvSpPr>
        <p:spPr>
          <a:xfrm>
            <a:off x="1996975" y="7681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SUMMARY</a:t>
            </a:r>
            <a:endParaRPr sz="2800" dirty="0"/>
          </a:p>
        </p:txBody>
      </p:sp>
      <p:sp>
        <p:nvSpPr>
          <p:cNvPr id="15" name="Google Shape;399;p35"/>
          <p:cNvSpPr txBox="1">
            <a:spLocks noGrp="1"/>
          </p:cNvSpPr>
          <p:nvPr>
            <p:ph type="subTitle" idx="1"/>
          </p:nvPr>
        </p:nvSpPr>
        <p:spPr>
          <a:xfrm>
            <a:off x="958950" y="1447950"/>
            <a:ext cx="6762650" cy="2552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Tx/>
              <a:buChar char="-"/>
            </a:pPr>
            <a:r>
              <a:rPr lang="en-US" dirty="0" smtClean="0"/>
              <a:t>Regime </a:t>
            </a:r>
            <a:r>
              <a:rPr lang="en-US" dirty="0"/>
              <a:t>transitions can be accurately predicted based on data about protests and government </a:t>
            </a:r>
            <a:r>
              <a:rPr lang="en-US" dirty="0" smtClean="0"/>
              <a:t>characteristics</a:t>
            </a:r>
          </a:p>
          <a:p>
            <a:pPr marL="285750" lvl="0" indent="-285750" algn="l">
              <a:buFontTx/>
              <a:buChar char="-"/>
            </a:pPr>
            <a:endParaRPr lang="en-US" dirty="0" smtClean="0"/>
          </a:p>
          <a:p>
            <a:pPr marL="285750" lvl="0" indent="-285750" algn="l">
              <a:buFontTx/>
              <a:buChar char="-"/>
            </a:pPr>
            <a:r>
              <a:rPr lang="en-US" dirty="0" smtClean="0"/>
              <a:t>The </a:t>
            </a:r>
            <a:r>
              <a:rPr lang="en-US" dirty="0"/>
              <a:t>strongest predictor is the amount of government authority. </a:t>
            </a:r>
            <a:endParaRPr lang="en-US" dirty="0" smtClean="0"/>
          </a:p>
          <a:p>
            <a:pPr marL="285750" lvl="0" indent="-285750" algn="l">
              <a:buFontTx/>
              <a:buChar char="-"/>
            </a:pPr>
            <a:endParaRPr lang="en-US" dirty="0" smtClean="0"/>
          </a:p>
          <a:p>
            <a:pPr marL="285750" lvl="0" indent="-285750" algn="l">
              <a:buFontTx/>
              <a:buChar char="-"/>
            </a:pPr>
            <a:r>
              <a:rPr lang="en-US" dirty="0" smtClean="0"/>
              <a:t>Protests </a:t>
            </a:r>
            <a:r>
              <a:rPr lang="en-US" dirty="0"/>
              <a:t>in highly authoritarian regimes tend to be more strongly correlated with regime change than protests in strongly democratic countries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5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LIMITATIONS &amp; NEXT STEPS</a:t>
            </a:r>
            <a:endParaRPr dirty="0"/>
          </a:p>
        </p:txBody>
      </p:sp>
      <p:sp>
        <p:nvSpPr>
          <p:cNvPr id="65" name="Google Shape;399;p35"/>
          <p:cNvSpPr txBox="1">
            <a:spLocks/>
          </p:cNvSpPr>
          <p:nvPr/>
        </p:nvSpPr>
        <p:spPr>
          <a:xfrm>
            <a:off x="958950" y="1447950"/>
            <a:ext cx="6762650" cy="2552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D6D4BD"/>
              </a:buClr>
            </a:pPr>
            <a:r>
              <a:rPr lang="en-US" dirty="0" smtClean="0">
                <a:solidFill>
                  <a:srgbClr val="D6D4BD"/>
                </a:solidFill>
              </a:rPr>
              <a:t>Limitations </a:t>
            </a:r>
          </a:p>
          <a:p>
            <a:pPr marL="285750" indent="-285750">
              <a:buClr>
                <a:srgbClr val="D6D4BD"/>
              </a:buClr>
              <a:buFontTx/>
              <a:buChar char="-"/>
            </a:pPr>
            <a:r>
              <a:rPr lang="en-US" dirty="0" smtClean="0">
                <a:solidFill>
                  <a:srgbClr val="D6D4BD"/>
                </a:solidFill>
              </a:rPr>
              <a:t>Only valid if the protests are known (less valid with little media representation or protest suppression)</a:t>
            </a:r>
          </a:p>
          <a:p>
            <a:pPr marL="285750" indent="-285750">
              <a:buClr>
                <a:srgbClr val="D6D4BD"/>
              </a:buClr>
              <a:buFontTx/>
              <a:buChar char="-"/>
            </a:pPr>
            <a:r>
              <a:rPr lang="en-US" dirty="0" smtClean="0">
                <a:solidFill>
                  <a:srgbClr val="D6D4BD"/>
                </a:solidFill>
              </a:rPr>
              <a:t>Correlation not causation</a:t>
            </a:r>
          </a:p>
          <a:p>
            <a:pPr marL="285750" indent="-285750">
              <a:buClr>
                <a:srgbClr val="D6D4BD"/>
              </a:buClr>
              <a:buFontTx/>
              <a:buChar char="-"/>
            </a:pPr>
            <a:endParaRPr lang="en-US" dirty="0">
              <a:solidFill>
                <a:srgbClr val="D6D4BD"/>
              </a:solidFill>
            </a:endParaRPr>
          </a:p>
          <a:p>
            <a:pPr>
              <a:buClr>
                <a:srgbClr val="D6D4BD"/>
              </a:buClr>
            </a:pPr>
            <a:r>
              <a:rPr lang="en-US" dirty="0" smtClean="0">
                <a:solidFill>
                  <a:srgbClr val="D6D4BD"/>
                </a:solidFill>
              </a:rPr>
              <a:t>Next step: time series analysis</a:t>
            </a:r>
          </a:p>
          <a:p>
            <a:pPr marL="285750" indent="-285750">
              <a:buClr>
                <a:srgbClr val="D6D4BD"/>
              </a:buClr>
              <a:buFontTx/>
              <a:buChar char="-"/>
            </a:pPr>
            <a:r>
              <a:rPr lang="en-US" dirty="0" smtClean="0">
                <a:solidFill>
                  <a:srgbClr val="D6D4BD"/>
                </a:solidFill>
              </a:rPr>
              <a:t>How past protests affect future protests</a:t>
            </a:r>
          </a:p>
          <a:p>
            <a:pPr marL="285750" indent="-285750">
              <a:buClr>
                <a:srgbClr val="D6D4BD"/>
              </a:buClr>
              <a:buFontTx/>
              <a:buChar char="-"/>
            </a:pPr>
            <a:r>
              <a:rPr lang="en-US" dirty="0" smtClean="0">
                <a:solidFill>
                  <a:srgbClr val="D6D4BD"/>
                </a:solidFill>
              </a:rPr>
              <a:t>How inputs change over time</a:t>
            </a:r>
            <a:endParaRPr lang="en-US" dirty="0">
              <a:solidFill>
                <a:srgbClr val="D6D4B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2"/>
          <p:cNvSpPr txBox="1">
            <a:spLocks noGrp="1"/>
          </p:cNvSpPr>
          <p:nvPr>
            <p:ph type="title"/>
          </p:nvPr>
        </p:nvSpPr>
        <p:spPr>
          <a:xfrm>
            <a:off x="1021500" y="459725"/>
            <a:ext cx="7101000" cy="14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CONTACT INFO</a:t>
            </a:r>
            <a:endParaRPr sz="4000" dirty="0"/>
          </a:p>
        </p:txBody>
      </p:sp>
      <p:sp>
        <p:nvSpPr>
          <p:cNvPr id="549" name="Google Shape;549;p42"/>
          <p:cNvSpPr txBox="1">
            <a:spLocks noGrp="1"/>
          </p:cNvSpPr>
          <p:nvPr>
            <p:ph type="body" idx="1"/>
          </p:nvPr>
        </p:nvSpPr>
        <p:spPr>
          <a:xfrm>
            <a:off x="1021500" y="1913825"/>
            <a:ext cx="7101000" cy="2708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/>
              <a:t>Seth</a:t>
            </a:r>
            <a:r>
              <a:rPr lang="en" sz="2400" b="1" dirty="0" smtClean="0"/>
              <a:t> Schober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Data Scientist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rgbClr val="D6D4B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 smtClean="0">
              <a:solidFill>
                <a:srgbClr val="D6D4B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D6D4BD"/>
                </a:solidFill>
                <a:hlinkClick r:id="rId3"/>
              </a:rPr>
              <a:t>seth.schober@gmail.com</a:t>
            </a:r>
            <a:endParaRPr lang="en" dirty="0" smtClean="0">
              <a:solidFill>
                <a:srgbClr val="D6D4B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>
              <a:solidFill>
                <a:srgbClr val="D6D4BD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rgbClr val="D6D4BD"/>
                </a:solidFill>
                <a:hlinkClick r:id="rId4"/>
              </a:rPr>
              <a:t>linkedin.com/in/sethschober</a:t>
            </a:r>
            <a:endParaRPr lang="en-US" dirty="0" smtClean="0">
              <a:solidFill>
                <a:srgbClr val="D6D4BD"/>
              </a:solidFill>
            </a:endParaRPr>
          </a:p>
          <a:p>
            <a:pPr marL="0" lvl="0" indent="0">
              <a:buNone/>
            </a:pPr>
            <a:endParaRPr lang="en" dirty="0">
              <a:solidFill>
                <a:srgbClr val="D6D4BD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srgbClr val="D6D4BD"/>
                </a:solidFill>
                <a:hlinkClick r:id="rId5"/>
              </a:rPr>
              <a:t>github.com/sethschober/Predicting-Political-Revolutions</a:t>
            </a:r>
            <a:endParaRPr lang="en-US" dirty="0">
              <a:solidFill>
                <a:srgbClr val="D6D4BD"/>
              </a:solidFill>
            </a:endParaRPr>
          </a:p>
          <a:p>
            <a:pPr marL="0" lvl="0" indent="0">
              <a:buNone/>
            </a:pPr>
            <a:endParaRPr dirty="0">
              <a:solidFill>
                <a:srgbClr val="D6D4B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54746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347</Words>
  <Application>Microsoft Office PowerPoint</Application>
  <PresentationFormat>On-screen Show (16:9)</PresentationFormat>
  <Paragraphs>82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Montserrat</vt:lpstr>
      <vt:lpstr>Rubik Light</vt:lpstr>
      <vt:lpstr>Arial</vt:lpstr>
      <vt:lpstr>Abel</vt:lpstr>
      <vt:lpstr>Custal Project Proposal by Slidesgo</vt:lpstr>
      <vt:lpstr>Predicting Revolution</vt:lpstr>
      <vt:lpstr>TABLE OF CONTENTS</vt:lpstr>
      <vt:lpstr>DATA SOURCES</vt:lpstr>
      <vt:lpstr>APPROACH</vt:lpstr>
      <vt:lpstr>MODELING</vt:lpstr>
      <vt:lpstr>FINDINGS</vt:lpstr>
      <vt:lpstr>SUMMARY</vt:lpstr>
      <vt:lpstr>LIMITATIONS &amp; NEXT STEPS</vt:lpstr>
      <vt:lpstr>CONTACT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Revolution</dc:title>
  <dc:creator>Seth Schober</dc:creator>
  <cp:lastModifiedBy>Seth Schober</cp:lastModifiedBy>
  <cp:revision>30</cp:revision>
  <cp:lastPrinted>2021-09-03T02:41:29Z</cp:lastPrinted>
  <dcterms:modified xsi:type="dcterms:W3CDTF">2021-09-03T02:41:59Z</dcterms:modified>
</cp:coreProperties>
</file>