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87" r:id="rId4"/>
    <p:sldId id="288" r:id="rId5"/>
    <p:sldId id="267" r:id="rId6"/>
    <p:sldId id="258" r:id="rId7"/>
    <p:sldId id="276" r:id="rId8"/>
    <p:sldId id="279" r:id="rId9"/>
    <p:sldId id="266" r:id="rId10"/>
    <p:sldId id="259" r:id="rId11"/>
    <p:sldId id="272" r:id="rId12"/>
    <p:sldId id="273" r:id="rId13"/>
    <p:sldId id="274" r:id="rId14"/>
    <p:sldId id="275" r:id="rId15"/>
    <p:sldId id="260" r:id="rId16"/>
    <p:sldId id="281" r:id="rId17"/>
    <p:sldId id="263" r:id="rId18"/>
    <p:sldId id="282" r:id="rId19"/>
    <p:sldId id="283" r:id="rId20"/>
    <p:sldId id="284" r:id="rId21"/>
    <p:sldId id="285" r:id="rId22"/>
    <p:sldId id="286" r:id="rId23"/>
    <p:sldId id="270" r:id="rId24"/>
    <p:sldId id="264" r:id="rId25"/>
    <p:sldId id="269" r:id="rId26"/>
    <p:sldId id="271" r:id="rId27"/>
    <p:sldId id="261" r:id="rId28"/>
    <p:sldId id="28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171" autoAdjust="0"/>
  </p:normalViewPr>
  <p:slideViewPr>
    <p:cSldViewPr>
      <p:cViewPr varScale="1">
        <p:scale>
          <a:sx n="80" d="100"/>
          <a:sy n="80" d="100"/>
        </p:scale>
        <p:origin x="-25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37019A-20A8-4E25-AB94-2585A166F0A3}" type="datetimeFigureOut">
              <a:rPr lang="en-GB" smtClean="0"/>
              <a:t>26/03/2019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E43847-242A-4CCD-8824-4D90653804D3}" type="slidenum">
              <a:rPr lang="en-GB" smtClean="0"/>
              <a:t>‹#›</a:t>
            </a:fld>
            <a:endParaRPr lang="en-GB"/>
          </a:p>
        </p:txBody>
      </p:sp>
    </p:spTree>
    <p:extLst>
      <p:ext uri="{BB962C8B-B14F-4D97-AF65-F5344CB8AC3E}">
        <p14:creationId xmlns:p14="http://schemas.microsoft.com/office/powerpoint/2010/main" val="1914124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 TCP/IP</a:t>
            </a:r>
            <a:r>
              <a:rPr lang="pl-PL" baseline="0" dirty="0" smtClean="0"/>
              <a:t> nie jest wymagane do poprawnego działania HTTP, HTTP potrzebuje pewnego protokołu transmisji (takiego który nie gubi pakietów jak np. UDP)</a:t>
            </a:r>
            <a:endParaRPr lang="en-GB" dirty="0"/>
          </a:p>
        </p:txBody>
      </p:sp>
      <p:sp>
        <p:nvSpPr>
          <p:cNvPr id="4" name="Slide Number Placeholder 3"/>
          <p:cNvSpPr>
            <a:spLocks noGrp="1"/>
          </p:cNvSpPr>
          <p:nvPr>
            <p:ph type="sldNum" sz="quarter" idx="10"/>
          </p:nvPr>
        </p:nvSpPr>
        <p:spPr/>
        <p:txBody>
          <a:bodyPr/>
          <a:lstStyle/>
          <a:p>
            <a:fld id="{07E43847-242A-4CCD-8824-4D90653804D3}" type="slidenum">
              <a:rPr lang="en-GB" smtClean="0"/>
              <a:t>5</a:t>
            </a:fld>
            <a:endParaRPr lang="en-GB"/>
          </a:p>
        </p:txBody>
      </p:sp>
    </p:spTree>
    <p:extLst>
      <p:ext uri="{BB962C8B-B14F-4D97-AF65-F5344CB8AC3E}">
        <p14:creationId xmlns:p14="http://schemas.microsoft.com/office/powerpoint/2010/main" val="673067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HTTP is connectionless:</a:t>
            </a:r>
            <a:r>
              <a:rPr lang="en-US" dirty="0" smtClean="0"/>
              <a:t> The HTTP client, i.e., a browser initiates an HTTP request and after a request is made, the client waits for the response. The server processes the request and sends a response back after which client disconnect the connection. So client and server knows about each other during current request and response only. Further requests are made on new connection like client and server are new to each other.</a:t>
            </a:r>
            <a:endParaRPr lang="pl-PL" dirty="0" smtClean="0"/>
          </a:p>
          <a:p>
            <a:endParaRPr lang="pl-PL" dirty="0" smtClean="0"/>
          </a:p>
          <a:p>
            <a:r>
              <a:rPr lang="en-US" dirty="0" smtClean="0"/>
              <a:t>HTTP (1.0 without connection keep alive) is connectionless because once a single HTTP request is serviced, the connection is closed and not reused. HTTP requests are not TCP protocol data units, so that TCP is connection-oriented with respect to TCP protocol data units doesn't stop HTTP from being connectionless with respect to HTTP protocol data units.</a:t>
            </a:r>
            <a:endParaRPr lang="pl-PL" dirty="0" smtClean="0"/>
          </a:p>
          <a:p>
            <a:endParaRPr lang="en-US" dirty="0" smtClean="0"/>
          </a:p>
          <a:p>
            <a:r>
              <a:rPr lang="en-US" b="1" dirty="0" smtClean="0"/>
              <a:t>HTTP is media independent:</a:t>
            </a:r>
            <a:r>
              <a:rPr lang="en-US" dirty="0" smtClean="0"/>
              <a:t> It means, any type of data can be sent by HTTP as long as both the client and the server know how to handle the data content. It is required for the client as well as the server to specify the content type using appropriate MIME-type.</a:t>
            </a:r>
            <a:endParaRPr lang="pl-PL" dirty="0" smtClean="0"/>
          </a:p>
          <a:p>
            <a:endParaRPr lang="en-US" dirty="0" smtClean="0"/>
          </a:p>
          <a:p>
            <a:r>
              <a:rPr lang="en-US" b="1" dirty="0" smtClean="0"/>
              <a:t>HTTP is stateless:</a:t>
            </a:r>
            <a:r>
              <a:rPr lang="en-US" dirty="0" smtClean="0"/>
              <a:t> As mentioned above, HTTP is connectionless and it is a direct result of HTTP being a stateless protocol. The server and client are aware of each other only during a current request. Afterwards, both of them forget about each other. Due to this nature of the protocol, neither the client nor the browser can retain information between different requests across the web pages.</a:t>
            </a:r>
            <a:endParaRPr lang="en-US" dirty="0"/>
          </a:p>
        </p:txBody>
      </p:sp>
      <p:sp>
        <p:nvSpPr>
          <p:cNvPr id="4" name="Slide Number Placeholder 3"/>
          <p:cNvSpPr>
            <a:spLocks noGrp="1"/>
          </p:cNvSpPr>
          <p:nvPr>
            <p:ph type="sldNum" sz="quarter" idx="10"/>
          </p:nvPr>
        </p:nvSpPr>
        <p:spPr/>
        <p:txBody>
          <a:bodyPr/>
          <a:lstStyle/>
          <a:p>
            <a:fld id="{07E43847-242A-4CCD-8824-4D90653804D3}" type="slidenum">
              <a:rPr lang="en-GB" smtClean="0"/>
              <a:t>9</a:t>
            </a:fld>
            <a:endParaRPr lang="en-GB"/>
          </a:p>
        </p:txBody>
      </p:sp>
    </p:spTree>
    <p:extLst>
      <p:ext uri="{BB962C8B-B14F-4D97-AF65-F5344CB8AC3E}">
        <p14:creationId xmlns:p14="http://schemas.microsoft.com/office/powerpoint/2010/main" val="1624717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Twoje API będzie</a:t>
            </a:r>
            <a:r>
              <a:rPr lang="pl-PL" baseline="0" dirty="0" smtClean="0"/>
              <a:t> wykorzystywane przez innych programistów. Zastanów się czego sam oczekiwałbyś od dobrego API?</a:t>
            </a:r>
            <a:endParaRPr lang="en-GB" dirty="0"/>
          </a:p>
        </p:txBody>
      </p:sp>
      <p:sp>
        <p:nvSpPr>
          <p:cNvPr id="4" name="Slide Number Placeholder 3"/>
          <p:cNvSpPr>
            <a:spLocks noGrp="1"/>
          </p:cNvSpPr>
          <p:nvPr>
            <p:ph type="sldNum" sz="quarter" idx="10"/>
          </p:nvPr>
        </p:nvSpPr>
        <p:spPr/>
        <p:txBody>
          <a:bodyPr/>
          <a:lstStyle/>
          <a:p>
            <a:fld id="{07E43847-242A-4CCD-8824-4D90653804D3}" type="slidenum">
              <a:rPr lang="en-GB" smtClean="0"/>
              <a:t>23</a:t>
            </a:fld>
            <a:endParaRPr lang="en-GB"/>
          </a:p>
        </p:txBody>
      </p:sp>
    </p:spTree>
    <p:extLst>
      <p:ext uri="{BB962C8B-B14F-4D97-AF65-F5344CB8AC3E}">
        <p14:creationId xmlns:p14="http://schemas.microsoft.com/office/powerpoint/2010/main" val="1890304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3. Zwracaj</a:t>
            </a:r>
            <a:r>
              <a:rPr lang="pl-PL" baseline="0" dirty="0" smtClean="0"/>
              <a:t> użyteczne informacje po wykonaniu operacji PUT, PATCH, POST. W przypadku błędu nie ograniczaj się do 404 </a:t>
            </a:r>
            <a:endParaRPr lang="pl-PL" dirty="0" smtClean="0"/>
          </a:p>
          <a:p>
            <a:r>
              <a:rPr lang="pl-PL" dirty="0" smtClean="0"/>
              <a:t>6. Dzięki temu zachowujemy kompatybilność</a:t>
            </a:r>
            <a:r>
              <a:rPr lang="pl-PL" baseline="0" dirty="0" smtClean="0"/>
              <a:t> z JavaScriptem (który prawdopodobnie będzie konsumował nasz webservice)</a:t>
            </a:r>
          </a:p>
          <a:p>
            <a:r>
              <a:rPr lang="pl-PL" baseline="0" dirty="0" smtClean="0"/>
              <a:t>7. Czasami odpowiedź ze strony API będzie generowana przez usługi biznesowe, które nie dotyczą konkretnych zasobów.</a:t>
            </a:r>
          </a:p>
          <a:p>
            <a:r>
              <a:rPr lang="pl-PL" baseline="0" dirty="0" smtClean="0"/>
              <a:t>	</a:t>
            </a:r>
            <a:r>
              <a:rPr lang="en-GB" dirty="0" smtClean="0"/>
              <a:t>//Reading </a:t>
            </a:r>
            <a:endParaRPr lang="pl-PL" dirty="0" smtClean="0"/>
          </a:p>
          <a:p>
            <a:r>
              <a:rPr lang="pl-PL" dirty="0" smtClean="0"/>
              <a:t>	</a:t>
            </a:r>
            <a:r>
              <a:rPr lang="en-GB" dirty="0" smtClean="0"/>
              <a:t>GET /</a:t>
            </a:r>
            <a:r>
              <a:rPr lang="en-GB" dirty="0" err="1" smtClean="0"/>
              <a:t>translate?from</a:t>
            </a:r>
            <a:r>
              <a:rPr lang="en-GB" dirty="0" smtClean="0"/>
              <a:t>=</a:t>
            </a:r>
            <a:r>
              <a:rPr lang="en-GB" dirty="0" err="1" smtClean="0"/>
              <a:t>de_DE&amp;to</a:t>
            </a:r>
            <a:r>
              <a:rPr lang="en-GB" dirty="0" smtClean="0"/>
              <a:t>=</a:t>
            </a:r>
            <a:r>
              <a:rPr lang="en-GB" dirty="0" err="1" smtClean="0"/>
              <a:t>en_US&amp;text</a:t>
            </a:r>
            <a:r>
              <a:rPr lang="en-GB" dirty="0" smtClean="0"/>
              <a:t>=Hallo </a:t>
            </a:r>
            <a:endParaRPr lang="pl-PL" dirty="0" smtClean="0"/>
          </a:p>
          <a:p>
            <a:r>
              <a:rPr lang="pl-PL" dirty="0" smtClean="0"/>
              <a:t>	</a:t>
            </a:r>
            <a:r>
              <a:rPr lang="en-GB" dirty="0" smtClean="0"/>
              <a:t>GET /</a:t>
            </a:r>
            <a:r>
              <a:rPr lang="en-GB" dirty="0" err="1" smtClean="0"/>
              <a:t>calculate?para</a:t>
            </a:r>
            <a:r>
              <a:rPr lang="en-GB" dirty="0" smtClean="0"/>
              <a:t>=23&amp;para2=432 </a:t>
            </a:r>
            <a:endParaRPr lang="pl-PL" dirty="0" smtClean="0"/>
          </a:p>
          <a:p>
            <a:endParaRPr lang="pl-PL" dirty="0" smtClean="0"/>
          </a:p>
          <a:p>
            <a:r>
              <a:rPr lang="pl-PL" dirty="0" smtClean="0"/>
              <a:t>	</a:t>
            </a:r>
            <a:r>
              <a:rPr lang="en-GB" dirty="0" smtClean="0"/>
              <a:t>//Trigger an operation that changes the server-side state </a:t>
            </a:r>
            <a:endParaRPr lang="pl-PL" dirty="0" smtClean="0"/>
          </a:p>
          <a:p>
            <a:r>
              <a:rPr lang="pl-PL" dirty="0" smtClean="0"/>
              <a:t>	</a:t>
            </a:r>
            <a:r>
              <a:rPr lang="en-GB" dirty="0" smtClean="0"/>
              <a:t>POST /</a:t>
            </a:r>
            <a:r>
              <a:rPr lang="en-GB" dirty="0" err="1" smtClean="0"/>
              <a:t>restartServer</a:t>
            </a:r>
            <a:r>
              <a:rPr lang="en-GB" dirty="0" smtClean="0"/>
              <a:t> </a:t>
            </a:r>
            <a:endParaRPr lang="pl-PL" dirty="0" smtClean="0"/>
          </a:p>
          <a:p>
            <a:r>
              <a:rPr lang="pl-PL" dirty="0" smtClean="0"/>
              <a:t>	</a:t>
            </a:r>
          </a:p>
          <a:p>
            <a:r>
              <a:rPr lang="pl-PL" dirty="0" smtClean="0"/>
              <a:t>	</a:t>
            </a:r>
            <a:r>
              <a:rPr lang="en-GB" dirty="0" smtClean="0"/>
              <a:t>//no body </a:t>
            </a:r>
            <a:endParaRPr lang="pl-PL" dirty="0" smtClean="0"/>
          </a:p>
          <a:p>
            <a:r>
              <a:rPr lang="pl-PL" dirty="0" smtClean="0"/>
              <a:t>	</a:t>
            </a:r>
            <a:r>
              <a:rPr lang="en-GB" dirty="0" smtClean="0"/>
              <a:t>POST /</a:t>
            </a:r>
            <a:r>
              <a:rPr lang="en-GB" dirty="0" err="1" smtClean="0"/>
              <a:t>banUserFromChannel</a:t>
            </a:r>
            <a:r>
              <a:rPr lang="en-GB" dirty="0" smtClean="0"/>
              <a:t> { "user": "123", "channel": "serious-chat-channel" }</a:t>
            </a:r>
            <a:endParaRPr lang="pl-PL" baseline="0" dirty="0" smtClean="0"/>
          </a:p>
          <a:p>
            <a:r>
              <a:rPr lang="pl-PL" baseline="0" dirty="0" smtClean="0"/>
              <a:t>	</a:t>
            </a:r>
            <a:endParaRPr lang="en-GB" dirty="0"/>
          </a:p>
        </p:txBody>
      </p:sp>
      <p:sp>
        <p:nvSpPr>
          <p:cNvPr id="4" name="Slide Number Placeholder 3"/>
          <p:cNvSpPr>
            <a:spLocks noGrp="1"/>
          </p:cNvSpPr>
          <p:nvPr>
            <p:ph type="sldNum" sz="quarter" idx="10"/>
          </p:nvPr>
        </p:nvSpPr>
        <p:spPr/>
        <p:txBody>
          <a:bodyPr/>
          <a:lstStyle/>
          <a:p>
            <a:fld id="{07E43847-242A-4CCD-8824-4D90653804D3}" type="slidenum">
              <a:rPr lang="en-GB" smtClean="0"/>
              <a:t>25</a:t>
            </a:fld>
            <a:endParaRPr lang="en-GB"/>
          </a:p>
        </p:txBody>
      </p:sp>
    </p:spTree>
    <p:extLst>
      <p:ext uri="{BB962C8B-B14F-4D97-AF65-F5344CB8AC3E}">
        <p14:creationId xmlns:p14="http://schemas.microsoft.com/office/powerpoint/2010/main" val="1225504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8. url vs nagłówek http</a:t>
            </a:r>
            <a:endParaRPr lang="en-GB" dirty="0"/>
          </a:p>
        </p:txBody>
      </p:sp>
      <p:sp>
        <p:nvSpPr>
          <p:cNvPr id="4" name="Slide Number Placeholder 3"/>
          <p:cNvSpPr>
            <a:spLocks noGrp="1"/>
          </p:cNvSpPr>
          <p:nvPr>
            <p:ph type="sldNum" sz="quarter" idx="10"/>
          </p:nvPr>
        </p:nvSpPr>
        <p:spPr/>
        <p:txBody>
          <a:bodyPr/>
          <a:lstStyle/>
          <a:p>
            <a:fld id="{07E43847-242A-4CCD-8824-4D90653804D3}" type="slidenum">
              <a:rPr lang="en-GB" smtClean="0"/>
              <a:t>26</a:t>
            </a:fld>
            <a:endParaRPr lang="en-GB"/>
          </a:p>
        </p:txBody>
      </p:sp>
    </p:spTree>
    <p:extLst>
      <p:ext uri="{BB962C8B-B14F-4D97-AF65-F5344CB8AC3E}">
        <p14:creationId xmlns:p14="http://schemas.microsoft.com/office/powerpoint/2010/main" val="1279184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8AC57D2-9CA0-4D85-89A6-86FB0E8F25F6}" type="datetimeFigureOut">
              <a:rPr lang="en-GB" smtClean="0"/>
              <a:t>26/03/2019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247822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8AC57D2-9CA0-4D85-89A6-86FB0E8F25F6}" type="datetimeFigureOut">
              <a:rPr lang="en-GB" smtClean="0"/>
              <a:t>26/03/2019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1264469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8AC57D2-9CA0-4D85-89A6-86FB0E8F25F6}" type="datetimeFigureOut">
              <a:rPr lang="en-GB" smtClean="0"/>
              <a:t>26/03/2019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324723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8AC57D2-9CA0-4D85-89A6-86FB0E8F25F6}" type="datetimeFigureOut">
              <a:rPr lang="en-GB" smtClean="0"/>
              <a:t>26/03/2019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577332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AC57D2-9CA0-4D85-89A6-86FB0E8F25F6}" type="datetimeFigureOut">
              <a:rPr lang="en-GB" smtClean="0"/>
              <a:t>26/03/2019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502541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8AC57D2-9CA0-4D85-89A6-86FB0E8F25F6}" type="datetimeFigureOut">
              <a:rPr lang="en-GB" smtClean="0"/>
              <a:t>26/03/2019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4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8AC57D2-9CA0-4D85-89A6-86FB0E8F25F6}" type="datetimeFigureOut">
              <a:rPr lang="en-GB" smtClean="0"/>
              <a:t>26/03/2019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2910474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8AC57D2-9CA0-4D85-89A6-86FB0E8F25F6}" type="datetimeFigureOut">
              <a:rPr lang="en-GB" smtClean="0"/>
              <a:t>26/03/2019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2255061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C57D2-9CA0-4D85-89A6-86FB0E8F25F6}" type="datetimeFigureOut">
              <a:rPr lang="en-GB" smtClean="0"/>
              <a:t>26/03/2019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3526558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AC57D2-9CA0-4D85-89A6-86FB0E8F25F6}" type="datetimeFigureOut">
              <a:rPr lang="en-GB" smtClean="0"/>
              <a:t>26/03/2019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105861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AC57D2-9CA0-4D85-89A6-86FB0E8F25F6}" type="datetimeFigureOut">
              <a:rPr lang="en-GB" smtClean="0"/>
              <a:t>26/03/2019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266213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C57D2-9CA0-4D85-89A6-86FB0E8F25F6}" type="datetimeFigureOut">
              <a:rPr lang="en-GB" smtClean="0"/>
              <a:t>26/03/2019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B0B85-475C-44C8-885F-C0FA22A30B92}" type="slidenum">
              <a:rPr lang="en-GB" smtClean="0"/>
              <a:t>‹#›</a:t>
            </a:fld>
            <a:endParaRPr lang="en-GB"/>
          </a:p>
        </p:txBody>
      </p:sp>
    </p:spTree>
    <p:extLst>
      <p:ext uri="{BB962C8B-B14F-4D97-AF65-F5344CB8AC3E}">
        <p14:creationId xmlns:p14="http://schemas.microsoft.com/office/powerpoint/2010/main" val="4228310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image" Target="../media/image11.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jsonapi.org/" TargetMode="External"/><Relationship Id="rId3" Type="http://schemas.openxmlformats.org/officeDocument/2006/relationships/hyperlink" Target="https://www.studytonight.com/rest-web-service/introduction" TargetMode="External"/><Relationship Id="rId7" Type="http://schemas.openxmlformats.org/officeDocument/2006/relationships/hyperlink" Target="https://www.smashingmagazine.com/2016/09/understanding-rest-and-rpc-for-http-apis/" TargetMode="External"/><Relationship Id="rId2" Type="http://schemas.openxmlformats.org/officeDocument/2006/relationships/hyperlink" Target="https://developer.mozilla.org/en-US/docs/Web/HTTP/Overview" TargetMode="External"/><Relationship Id="rId1" Type="http://schemas.openxmlformats.org/officeDocument/2006/relationships/slideLayout" Target="../slideLayouts/slideLayout2.xml"/><Relationship Id="rId6" Type="http://schemas.openxmlformats.org/officeDocument/2006/relationships/hyperlink" Target="https://hackernoon.com/restful-api-designing-guidelines-the-best-practices-60e1d954e7c9" TargetMode="External"/><Relationship Id="rId5" Type="http://schemas.openxmlformats.org/officeDocument/2006/relationships/hyperlink" Target="https://phauer.com/2015/restful-api-design-best-practices/" TargetMode="External"/><Relationship Id="rId4" Type="http://schemas.openxmlformats.org/officeDocument/2006/relationships/hyperlink" Target="https://www.vinaysahni.com/best-practices-for-a-pragmatic-restful-api"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rybeek84/microservices-part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Rest API + HTTP</a:t>
            </a:r>
            <a:endParaRPr lang="en-GB" dirty="0"/>
          </a:p>
        </p:txBody>
      </p:sp>
      <p:sp>
        <p:nvSpPr>
          <p:cNvPr id="3" name="Subtitle 2"/>
          <p:cNvSpPr>
            <a:spLocks noGrp="1"/>
          </p:cNvSpPr>
          <p:nvPr>
            <p:ph type="subTitle" idx="1"/>
          </p:nvPr>
        </p:nvSpPr>
        <p:spPr/>
        <p:txBody>
          <a:bodyPr/>
          <a:lstStyle/>
          <a:p>
            <a:r>
              <a:rPr lang="pl-PL" dirty="0" smtClean="0"/>
              <a:t>Arkadiusz Labus</a:t>
            </a:r>
          </a:p>
          <a:p>
            <a:r>
              <a:rPr lang="pl-PL" dirty="0" smtClean="0"/>
              <a:t>Rafał Rybacki</a:t>
            </a:r>
          </a:p>
          <a:p>
            <a:endParaRPr lang="en-GB" dirty="0"/>
          </a:p>
        </p:txBody>
      </p:sp>
    </p:spTree>
    <p:extLst>
      <p:ext uri="{BB962C8B-B14F-4D97-AF65-F5344CB8AC3E}">
        <p14:creationId xmlns:p14="http://schemas.microsoft.com/office/powerpoint/2010/main" val="1555416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HTTP - metody</a:t>
            </a:r>
            <a:endParaRPr lang="en-GB" dirty="0"/>
          </a:p>
        </p:txBody>
      </p:sp>
      <p:sp>
        <p:nvSpPr>
          <p:cNvPr id="3" name="Content Placeholder 2"/>
          <p:cNvSpPr>
            <a:spLocks noGrp="1"/>
          </p:cNvSpPr>
          <p:nvPr>
            <p:ph idx="1"/>
          </p:nvPr>
        </p:nvSpPr>
        <p:spPr/>
        <p:txBody>
          <a:bodyPr>
            <a:normAutofit/>
          </a:bodyPr>
          <a:lstStyle/>
          <a:p>
            <a:r>
              <a:rPr lang="pl-PL" dirty="0" smtClean="0"/>
              <a:t>GET</a:t>
            </a:r>
          </a:p>
          <a:p>
            <a:pPr lvl="1">
              <a:buFont typeface="Wingdings" panose="05000000000000000000" pitchFamily="2" charset="2"/>
              <a:buChar char="§"/>
            </a:pPr>
            <a:r>
              <a:rPr lang="pl-PL" dirty="0" smtClean="0"/>
              <a:t>Idempotentna</a:t>
            </a:r>
          </a:p>
          <a:p>
            <a:pPr lvl="1">
              <a:buFont typeface="Wingdings" panose="05000000000000000000" pitchFamily="2" charset="2"/>
              <a:buChar char="§"/>
            </a:pPr>
            <a:r>
              <a:rPr lang="pl-PL" dirty="0" smtClean="0"/>
              <a:t>Bezpieczna (tylko odczyt, nie zmienia stanu zasobów po stronie serwera)</a:t>
            </a:r>
          </a:p>
          <a:p>
            <a:pPr lvl="1">
              <a:buFont typeface="Wingdings" panose="05000000000000000000" pitchFamily="2" charset="2"/>
              <a:buChar char="§"/>
            </a:pPr>
            <a:r>
              <a:rPr lang="pl-PL" dirty="0" smtClean="0"/>
              <a:t>Odpowiedź może być cache’owana</a:t>
            </a:r>
          </a:p>
          <a:p>
            <a:pPr lvl="1">
              <a:buFont typeface="Wingdings" panose="05000000000000000000" pitchFamily="2" charset="2"/>
              <a:buChar char="§"/>
            </a:pPr>
            <a:r>
              <a:rPr lang="pl-PL" dirty="0"/>
              <a:t>R</a:t>
            </a:r>
            <a:r>
              <a:rPr lang="pl-PL" dirty="0" smtClean="0"/>
              <a:t>equest body jest ignorowane po stronie serwera</a:t>
            </a:r>
            <a:endParaRPr lang="en-GB" dirty="0"/>
          </a:p>
        </p:txBody>
      </p:sp>
    </p:spTree>
    <p:extLst>
      <p:ext uri="{BB962C8B-B14F-4D97-AF65-F5344CB8AC3E}">
        <p14:creationId xmlns:p14="http://schemas.microsoft.com/office/powerpoint/2010/main" val="303495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HTTP - metody</a:t>
            </a:r>
            <a:endParaRPr lang="en-GB" dirty="0"/>
          </a:p>
        </p:txBody>
      </p:sp>
      <p:sp>
        <p:nvSpPr>
          <p:cNvPr id="3" name="Content Placeholder 2"/>
          <p:cNvSpPr>
            <a:spLocks noGrp="1"/>
          </p:cNvSpPr>
          <p:nvPr>
            <p:ph idx="1"/>
          </p:nvPr>
        </p:nvSpPr>
        <p:spPr/>
        <p:txBody>
          <a:bodyPr>
            <a:normAutofit/>
          </a:bodyPr>
          <a:lstStyle/>
          <a:p>
            <a:r>
              <a:rPr lang="pl-PL" dirty="0" smtClean="0"/>
              <a:t>PUT</a:t>
            </a:r>
          </a:p>
          <a:p>
            <a:pPr lvl="1">
              <a:buFont typeface="Wingdings" panose="05000000000000000000" pitchFamily="2" charset="2"/>
              <a:buChar char="§"/>
            </a:pPr>
            <a:r>
              <a:rPr lang="pl-PL" dirty="0" smtClean="0"/>
              <a:t>Idempotentna</a:t>
            </a:r>
          </a:p>
          <a:p>
            <a:pPr lvl="1">
              <a:buFont typeface="Wingdings" panose="05000000000000000000" pitchFamily="2" charset="2"/>
              <a:buChar char="§"/>
            </a:pPr>
            <a:r>
              <a:rPr lang="pl-PL" dirty="0" smtClean="0"/>
              <a:t>Używana do pełnej aktualizacji obiektu</a:t>
            </a:r>
          </a:p>
          <a:p>
            <a:pPr lvl="1">
              <a:buFont typeface="Wingdings" panose="05000000000000000000" pitchFamily="2" charset="2"/>
              <a:buChar char="§"/>
            </a:pPr>
            <a:r>
              <a:rPr lang="pl-PL" dirty="0" smtClean="0"/>
              <a:t>Można używać do tworzenia obiektu</a:t>
            </a:r>
            <a:endParaRPr lang="en-GB" dirty="0"/>
          </a:p>
        </p:txBody>
      </p:sp>
    </p:spTree>
    <p:extLst>
      <p:ext uri="{BB962C8B-B14F-4D97-AF65-F5344CB8AC3E}">
        <p14:creationId xmlns:p14="http://schemas.microsoft.com/office/powerpoint/2010/main" val="907469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HTTP - metody</a:t>
            </a:r>
            <a:endParaRPr lang="en-GB" dirty="0"/>
          </a:p>
        </p:txBody>
      </p:sp>
      <p:sp>
        <p:nvSpPr>
          <p:cNvPr id="3" name="Content Placeholder 2"/>
          <p:cNvSpPr>
            <a:spLocks noGrp="1"/>
          </p:cNvSpPr>
          <p:nvPr>
            <p:ph idx="1"/>
          </p:nvPr>
        </p:nvSpPr>
        <p:spPr/>
        <p:txBody>
          <a:bodyPr>
            <a:normAutofit/>
          </a:bodyPr>
          <a:lstStyle/>
          <a:p>
            <a:r>
              <a:rPr lang="pl-PL" dirty="0" smtClean="0"/>
              <a:t>PATCH</a:t>
            </a:r>
          </a:p>
          <a:p>
            <a:pPr lvl="1">
              <a:buFont typeface="Wingdings" panose="05000000000000000000" pitchFamily="2" charset="2"/>
              <a:buChar char="§"/>
            </a:pPr>
            <a:r>
              <a:rPr lang="pl-PL" dirty="0" smtClean="0"/>
              <a:t>Idempotentna</a:t>
            </a:r>
          </a:p>
          <a:p>
            <a:pPr lvl="1">
              <a:buFont typeface="Wingdings" panose="05000000000000000000" pitchFamily="2" charset="2"/>
              <a:buChar char="§"/>
            </a:pPr>
            <a:r>
              <a:rPr lang="pl-PL" dirty="0" smtClean="0"/>
              <a:t>Używana do częściowej aktualizacji obiektu</a:t>
            </a:r>
          </a:p>
          <a:p>
            <a:pPr lvl="1">
              <a:buFont typeface="Wingdings" panose="05000000000000000000" pitchFamily="2" charset="2"/>
              <a:buChar char="§"/>
            </a:pPr>
            <a:r>
              <a:rPr lang="pl-PL" dirty="0" smtClean="0"/>
              <a:t>Aktualizuje tylko pola przesłane w żądaniu</a:t>
            </a:r>
          </a:p>
          <a:p>
            <a:pPr marL="457200" lvl="1" indent="0">
              <a:buNone/>
            </a:pPr>
            <a:endParaRPr lang="pl-PL" dirty="0" smtClean="0"/>
          </a:p>
        </p:txBody>
      </p:sp>
    </p:spTree>
    <p:extLst>
      <p:ext uri="{BB962C8B-B14F-4D97-AF65-F5344CB8AC3E}">
        <p14:creationId xmlns:p14="http://schemas.microsoft.com/office/powerpoint/2010/main" val="2335005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HTTP - metody</a:t>
            </a:r>
            <a:endParaRPr lang="en-GB" dirty="0"/>
          </a:p>
        </p:txBody>
      </p:sp>
      <p:sp>
        <p:nvSpPr>
          <p:cNvPr id="3" name="Content Placeholder 2"/>
          <p:cNvSpPr>
            <a:spLocks noGrp="1"/>
          </p:cNvSpPr>
          <p:nvPr>
            <p:ph idx="1"/>
          </p:nvPr>
        </p:nvSpPr>
        <p:spPr/>
        <p:txBody>
          <a:bodyPr>
            <a:normAutofit/>
          </a:bodyPr>
          <a:lstStyle/>
          <a:p>
            <a:r>
              <a:rPr lang="pl-PL" dirty="0" smtClean="0"/>
              <a:t>POST</a:t>
            </a:r>
          </a:p>
          <a:p>
            <a:pPr lvl="1">
              <a:buFont typeface="Wingdings" panose="05000000000000000000" pitchFamily="2" charset="2"/>
              <a:buChar char="§"/>
            </a:pPr>
            <a:r>
              <a:rPr lang="pl-PL" dirty="0" smtClean="0">
                <a:solidFill>
                  <a:srgbClr val="FF0000"/>
                </a:solidFill>
              </a:rPr>
              <a:t>Nie jest idempotentna!</a:t>
            </a:r>
          </a:p>
          <a:p>
            <a:pPr lvl="1">
              <a:buFont typeface="Wingdings" panose="05000000000000000000" pitchFamily="2" charset="2"/>
              <a:buChar char="§"/>
            </a:pPr>
            <a:r>
              <a:rPr lang="pl-PL" dirty="0" smtClean="0"/>
              <a:t>Używana do tworzenia obiektów</a:t>
            </a:r>
          </a:p>
          <a:p>
            <a:pPr lvl="1">
              <a:buFont typeface="Wingdings" panose="05000000000000000000" pitchFamily="2" charset="2"/>
              <a:buChar char="§"/>
            </a:pPr>
            <a:r>
              <a:rPr lang="pl-PL" dirty="0" smtClean="0"/>
              <a:t>Zawartość obiektu przekazywana jest w body</a:t>
            </a:r>
          </a:p>
        </p:txBody>
      </p:sp>
    </p:spTree>
    <p:extLst>
      <p:ext uri="{BB962C8B-B14F-4D97-AF65-F5344CB8AC3E}">
        <p14:creationId xmlns:p14="http://schemas.microsoft.com/office/powerpoint/2010/main" val="3007596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HTTP - metody</a:t>
            </a:r>
            <a:endParaRPr lang="en-GB" dirty="0"/>
          </a:p>
        </p:txBody>
      </p:sp>
      <p:sp>
        <p:nvSpPr>
          <p:cNvPr id="3" name="Content Placeholder 2"/>
          <p:cNvSpPr>
            <a:spLocks noGrp="1"/>
          </p:cNvSpPr>
          <p:nvPr>
            <p:ph idx="1"/>
          </p:nvPr>
        </p:nvSpPr>
        <p:spPr/>
        <p:txBody>
          <a:bodyPr>
            <a:normAutofit/>
          </a:bodyPr>
          <a:lstStyle/>
          <a:p>
            <a:r>
              <a:rPr lang="pl-PL" dirty="0" smtClean="0"/>
              <a:t>DELETE</a:t>
            </a:r>
          </a:p>
          <a:p>
            <a:pPr lvl="1">
              <a:buFont typeface="Wingdings" panose="05000000000000000000" pitchFamily="2" charset="2"/>
              <a:buChar char="§"/>
            </a:pPr>
            <a:r>
              <a:rPr lang="pl-PL" dirty="0" smtClean="0"/>
              <a:t>Idempotentna </a:t>
            </a:r>
          </a:p>
          <a:p>
            <a:pPr lvl="1">
              <a:buFont typeface="Wingdings" panose="05000000000000000000" pitchFamily="2" charset="2"/>
              <a:buChar char="§"/>
            </a:pPr>
            <a:r>
              <a:rPr lang="pl-PL" dirty="0" smtClean="0"/>
              <a:t>Używana do usuwania obiektów</a:t>
            </a:r>
          </a:p>
        </p:txBody>
      </p:sp>
    </p:spTree>
    <p:extLst>
      <p:ext uri="{BB962C8B-B14F-4D97-AF65-F5344CB8AC3E}">
        <p14:creationId xmlns:p14="http://schemas.microsoft.com/office/powerpoint/2010/main" val="4203426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HTTP – pozostałe metody</a:t>
            </a:r>
            <a:endParaRPr lang="en-GB" dirty="0"/>
          </a:p>
        </p:txBody>
      </p:sp>
      <p:sp>
        <p:nvSpPr>
          <p:cNvPr id="3" name="Content Placeholder 2"/>
          <p:cNvSpPr>
            <a:spLocks noGrp="1"/>
          </p:cNvSpPr>
          <p:nvPr>
            <p:ph idx="1"/>
          </p:nvPr>
        </p:nvSpPr>
        <p:spPr/>
        <p:txBody>
          <a:bodyPr/>
          <a:lstStyle/>
          <a:p>
            <a:r>
              <a:rPr lang="pl-PL" dirty="0" smtClean="0"/>
              <a:t>OPTIONS</a:t>
            </a:r>
          </a:p>
          <a:p>
            <a:r>
              <a:rPr lang="pl-PL" dirty="0" smtClean="0"/>
              <a:t>HEAD</a:t>
            </a:r>
          </a:p>
          <a:p>
            <a:r>
              <a:rPr lang="pl-PL" dirty="0" smtClean="0"/>
              <a:t>CONNECT</a:t>
            </a:r>
          </a:p>
          <a:p>
            <a:r>
              <a:rPr lang="pl-PL" dirty="0" smtClean="0"/>
              <a:t>TRACE</a:t>
            </a:r>
            <a:endParaRPr lang="en-GB" dirty="0"/>
          </a:p>
        </p:txBody>
      </p:sp>
    </p:spTree>
    <p:extLst>
      <p:ext uri="{BB962C8B-B14F-4D97-AF65-F5344CB8AC3E}">
        <p14:creationId xmlns:p14="http://schemas.microsoft.com/office/powerpoint/2010/main" val="3492050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REST – Zalety i wady stosowania</a:t>
            </a:r>
            <a:endParaRPr lang="en-GB" dirty="0"/>
          </a:p>
        </p:txBody>
      </p:sp>
      <p:sp>
        <p:nvSpPr>
          <p:cNvPr id="4" name="Text Placeholder 3"/>
          <p:cNvSpPr>
            <a:spLocks noGrp="1"/>
          </p:cNvSpPr>
          <p:nvPr>
            <p:ph type="body" idx="1"/>
          </p:nvPr>
        </p:nvSpPr>
        <p:spPr/>
        <p:txBody>
          <a:bodyPr/>
          <a:lstStyle/>
          <a:p>
            <a:r>
              <a:rPr lang="pl-PL" dirty="0" smtClean="0"/>
              <a:t>Zalety</a:t>
            </a:r>
            <a:endParaRPr lang="en-GB" dirty="0"/>
          </a:p>
        </p:txBody>
      </p:sp>
      <p:sp>
        <p:nvSpPr>
          <p:cNvPr id="5" name="Content Placeholder 4"/>
          <p:cNvSpPr>
            <a:spLocks noGrp="1"/>
          </p:cNvSpPr>
          <p:nvPr>
            <p:ph sz="half" idx="2"/>
          </p:nvPr>
        </p:nvSpPr>
        <p:spPr/>
        <p:txBody>
          <a:bodyPr/>
          <a:lstStyle/>
          <a:p>
            <a:r>
              <a:rPr lang="pl-PL" dirty="0" smtClean="0"/>
              <a:t>Interakcja oparta na konstrukcji znanej z HTTP</a:t>
            </a:r>
          </a:p>
          <a:p>
            <a:r>
              <a:rPr lang="pl-PL" dirty="0" smtClean="0"/>
              <a:t>Szyfrowanie i integralność danych oparta na protokołach SSL i TLS</a:t>
            </a:r>
          </a:p>
          <a:p>
            <a:r>
              <a:rPr lang="pl-PL" dirty="0" smtClean="0"/>
              <a:t>Niezależne od języka programowania</a:t>
            </a:r>
          </a:p>
          <a:p>
            <a:endParaRPr lang="pl-PL" dirty="0" smtClean="0"/>
          </a:p>
          <a:p>
            <a:endParaRPr lang="en-GB" dirty="0"/>
          </a:p>
        </p:txBody>
      </p:sp>
      <p:sp>
        <p:nvSpPr>
          <p:cNvPr id="6" name="Text Placeholder 5"/>
          <p:cNvSpPr>
            <a:spLocks noGrp="1"/>
          </p:cNvSpPr>
          <p:nvPr>
            <p:ph type="body" sz="quarter" idx="3"/>
          </p:nvPr>
        </p:nvSpPr>
        <p:spPr/>
        <p:txBody>
          <a:bodyPr/>
          <a:lstStyle/>
          <a:p>
            <a:r>
              <a:rPr lang="pl-PL" dirty="0" smtClean="0"/>
              <a:t>Wady</a:t>
            </a:r>
            <a:endParaRPr lang="en-GB" dirty="0"/>
          </a:p>
        </p:txBody>
      </p:sp>
      <p:sp>
        <p:nvSpPr>
          <p:cNvPr id="7" name="Content Placeholder 6"/>
          <p:cNvSpPr>
            <a:spLocks noGrp="1"/>
          </p:cNvSpPr>
          <p:nvPr>
            <p:ph sz="quarter" idx="4"/>
          </p:nvPr>
        </p:nvSpPr>
        <p:spPr/>
        <p:txBody>
          <a:bodyPr/>
          <a:lstStyle/>
          <a:p>
            <a:r>
              <a:rPr lang="pl-PL" dirty="0" smtClean="0"/>
              <a:t>Aplikacje muszą być bezstanowe (ograniczenie wynikające z HTTP)</a:t>
            </a:r>
          </a:p>
          <a:p>
            <a:r>
              <a:rPr lang="pl-PL" dirty="0" smtClean="0"/>
              <a:t>Wszelkie zadania związane z zarządzaniem stanem muszą być wykonywane przez klienta</a:t>
            </a:r>
          </a:p>
          <a:p>
            <a:r>
              <a:rPr lang="pl-PL" dirty="0" smtClean="0"/>
              <a:t>Brak mechanizmów push notification (server -&gt; client)</a:t>
            </a:r>
            <a:endParaRPr lang="en-GB" dirty="0"/>
          </a:p>
        </p:txBody>
      </p:sp>
    </p:spTree>
    <p:extLst>
      <p:ext uri="{BB962C8B-B14F-4D97-AF65-F5344CB8AC3E}">
        <p14:creationId xmlns:p14="http://schemas.microsoft.com/office/powerpoint/2010/main" val="206531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268760"/>
            <a:ext cx="7883191" cy="5282174"/>
          </a:xfrm>
        </p:spPr>
      </p:pic>
      <p:sp>
        <p:nvSpPr>
          <p:cNvPr id="2" name="Title 1"/>
          <p:cNvSpPr>
            <a:spLocks noGrp="1"/>
          </p:cNvSpPr>
          <p:nvPr>
            <p:ph type="title"/>
          </p:nvPr>
        </p:nvSpPr>
        <p:spPr/>
        <p:txBody>
          <a:bodyPr>
            <a:normAutofit fontScale="90000"/>
          </a:bodyPr>
          <a:lstStyle/>
          <a:p>
            <a:r>
              <a:rPr lang="pl-PL" dirty="0" smtClean="0"/>
              <a:t>REST - Model dojrzałości Richardsona</a:t>
            </a:r>
            <a:endParaRPr lang="en-GB" dirty="0"/>
          </a:p>
        </p:txBody>
      </p:sp>
    </p:spTree>
    <p:extLst>
      <p:ext uri="{BB962C8B-B14F-4D97-AF65-F5344CB8AC3E}">
        <p14:creationId xmlns:p14="http://schemas.microsoft.com/office/powerpoint/2010/main" val="3019921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REST – Java + IO</a:t>
            </a:r>
            <a:endParaRPr lang="en-GB"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pl-PL" dirty="0" smtClean="0"/>
              <a:t>Utwórz URL</a:t>
            </a:r>
          </a:p>
          <a:p>
            <a:pPr marL="514350" indent="-514350">
              <a:buFont typeface="+mj-lt"/>
              <a:buAutoNum type="arabicPeriod"/>
            </a:pPr>
            <a:r>
              <a:rPr lang="pl-PL" dirty="0" smtClean="0"/>
              <a:t>Otwórz połączenie HttpUrlConnection</a:t>
            </a:r>
          </a:p>
          <a:p>
            <a:pPr marL="514350" indent="-514350">
              <a:buFont typeface="+mj-lt"/>
              <a:buAutoNum type="arabicPeriod"/>
            </a:pPr>
            <a:r>
              <a:rPr lang="pl-PL" dirty="0" smtClean="0"/>
              <a:t>Skonfiguruj request</a:t>
            </a:r>
          </a:p>
          <a:p>
            <a:pPr marL="914400" lvl="1" indent="-514350">
              <a:buFont typeface="+mj-lt"/>
              <a:buAutoNum type="arabicPeriod"/>
            </a:pPr>
            <a:r>
              <a:rPr lang="pl-PL" dirty="0" smtClean="0"/>
              <a:t>Nagłówki</a:t>
            </a:r>
          </a:p>
          <a:p>
            <a:pPr marL="914400" lvl="1" indent="-514350">
              <a:buFont typeface="+mj-lt"/>
              <a:buAutoNum type="arabicPeriod"/>
            </a:pPr>
            <a:r>
              <a:rPr lang="pl-PL" dirty="0" smtClean="0"/>
              <a:t>Zawartość (w przypadku POST, PUT)</a:t>
            </a:r>
          </a:p>
          <a:p>
            <a:pPr marL="514350" indent="-514350">
              <a:buFont typeface="+mj-lt"/>
              <a:buAutoNum type="arabicPeriod"/>
            </a:pPr>
            <a:r>
              <a:rPr lang="pl-PL" dirty="0" smtClean="0"/>
              <a:t>Otwórz InputStream z połączenia</a:t>
            </a:r>
          </a:p>
          <a:p>
            <a:pPr marL="514350" indent="-514350">
              <a:buFont typeface="+mj-lt"/>
              <a:buAutoNum type="arabicPeriod"/>
            </a:pPr>
            <a:r>
              <a:rPr lang="pl-PL" dirty="0" smtClean="0"/>
              <a:t>Pobierz całą zawartość response</a:t>
            </a:r>
          </a:p>
          <a:p>
            <a:pPr marL="514350" indent="-514350">
              <a:buFont typeface="+mj-lt"/>
              <a:buAutoNum type="arabicPeriod"/>
            </a:pPr>
            <a:r>
              <a:rPr lang="pl-PL" dirty="0" smtClean="0"/>
              <a:t>Zamknij połączenie</a:t>
            </a:r>
          </a:p>
          <a:p>
            <a:pPr marL="514350" indent="-514350">
              <a:buFont typeface="+mj-lt"/>
              <a:buAutoNum type="arabicPeriod"/>
            </a:pPr>
            <a:endParaRPr lang="en-GB" dirty="0"/>
          </a:p>
        </p:txBody>
      </p:sp>
    </p:spTree>
    <p:extLst>
      <p:ext uri="{BB962C8B-B14F-4D97-AF65-F5344CB8AC3E}">
        <p14:creationId xmlns:p14="http://schemas.microsoft.com/office/powerpoint/2010/main" val="1961696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REST – Java + IO</a:t>
            </a:r>
            <a:endParaRPr lang="en-GB"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268760"/>
            <a:ext cx="5377011" cy="5137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941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Agenda</a:t>
            </a:r>
            <a:endParaRPr lang="en-GB" dirty="0"/>
          </a:p>
        </p:txBody>
      </p:sp>
      <p:sp>
        <p:nvSpPr>
          <p:cNvPr id="3" name="Content Placeholder 2"/>
          <p:cNvSpPr>
            <a:spLocks noGrp="1"/>
          </p:cNvSpPr>
          <p:nvPr>
            <p:ph idx="1"/>
          </p:nvPr>
        </p:nvSpPr>
        <p:spPr/>
        <p:txBody>
          <a:bodyPr/>
          <a:lstStyle/>
          <a:p>
            <a:r>
              <a:rPr lang="pl-PL" dirty="0" smtClean="0"/>
              <a:t>Trochę teorii</a:t>
            </a:r>
          </a:p>
          <a:p>
            <a:pPr lvl="1">
              <a:buFont typeface="Wingdings" panose="05000000000000000000" pitchFamily="2" charset="2"/>
              <a:buChar char="§"/>
            </a:pPr>
            <a:r>
              <a:rPr lang="pl-PL" dirty="0" smtClean="0"/>
              <a:t>REST </a:t>
            </a:r>
            <a:r>
              <a:rPr lang="pl-PL" dirty="0" smtClean="0"/>
              <a:t>API</a:t>
            </a:r>
          </a:p>
          <a:p>
            <a:pPr lvl="1">
              <a:buFont typeface="Wingdings" panose="05000000000000000000" pitchFamily="2" charset="2"/>
              <a:buChar char="§"/>
            </a:pPr>
            <a:r>
              <a:rPr lang="pl-PL" dirty="0" smtClean="0"/>
              <a:t>Protokół HTTP</a:t>
            </a:r>
          </a:p>
          <a:p>
            <a:pPr lvl="1">
              <a:buFont typeface="Wingdings" panose="05000000000000000000" pitchFamily="2" charset="2"/>
              <a:buChar char="§"/>
            </a:pPr>
            <a:r>
              <a:rPr lang="pl-PL" dirty="0" smtClean="0"/>
              <a:t>Implementacja REST w Javie</a:t>
            </a:r>
          </a:p>
          <a:p>
            <a:pPr lvl="1">
              <a:buFont typeface="Wingdings" panose="05000000000000000000" pitchFamily="2" charset="2"/>
              <a:buChar char="§"/>
            </a:pPr>
            <a:r>
              <a:rPr lang="pl-PL" dirty="0" smtClean="0"/>
              <a:t>Dobre praktyki </a:t>
            </a:r>
            <a:r>
              <a:rPr lang="pl-PL" dirty="0" smtClean="0"/>
              <a:t>programistyczne</a:t>
            </a:r>
          </a:p>
          <a:p>
            <a:r>
              <a:rPr lang="pl-PL" dirty="0" smtClean="0"/>
              <a:t>Przerwa </a:t>
            </a:r>
            <a:endParaRPr lang="pl-PL" dirty="0" smtClean="0"/>
          </a:p>
          <a:p>
            <a:r>
              <a:rPr lang="pl-PL" dirty="0" smtClean="0"/>
              <a:t>Trochę kodowania </a:t>
            </a:r>
            <a:r>
              <a:rPr lang="pl-PL" dirty="0" smtClean="0">
                <a:sym typeface="Wingdings" panose="05000000000000000000" pitchFamily="2" charset="2"/>
              </a:rPr>
              <a:t></a:t>
            </a:r>
            <a:endParaRPr lang="en-GB" dirty="0"/>
          </a:p>
        </p:txBody>
      </p:sp>
    </p:spTree>
    <p:extLst>
      <p:ext uri="{BB962C8B-B14F-4D97-AF65-F5344CB8AC3E}">
        <p14:creationId xmlns:p14="http://schemas.microsoft.com/office/powerpoint/2010/main" val="14348194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REST – Java + RestTemplate</a:t>
            </a:r>
            <a:endParaRPr lang="en-GB" dirty="0"/>
          </a:p>
        </p:txBody>
      </p:sp>
      <p:sp>
        <p:nvSpPr>
          <p:cNvPr id="4" name="Content Placeholder 3"/>
          <p:cNvSpPr>
            <a:spLocks noGrp="1"/>
          </p:cNvSpPr>
          <p:nvPr>
            <p:ph idx="1"/>
          </p:nvPr>
        </p:nvSpPr>
        <p:spPr/>
        <p:txBody>
          <a:bodyPr/>
          <a:lstStyle/>
          <a:p>
            <a:pPr marL="514350" indent="-514350">
              <a:buFont typeface="+mj-lt"/>
              <a:buAutoNum type="arabicPeriod"/>
            </a:pPr>
            <a:r>
              <a:rPr lang="pl-PL" dirty="0" smtClean="0"/>
              <a:t>Utwórz konfigurację</a:t>
            </a:r>
          </a:p>
          <a:p>
            <a:pPr marL="514350" indent="-514350">
              <a:buFont typeface="+mj-lt"/>
              <a:buAutoNum type="arabicPeriod"/>
            </a:pPr>
            <a:r>
              <a:rPr lang="pl-PL" dirty="0" smtClean="0"/>
              <a:t>Utwórz obiekt RestTemplate</a:t>
            </a:r>
          </a:p>
          <a:p>
            <a:pPr marL="514350" indent="-514350">
              <a:buFont typeface="+mj-lt"/>
              <a:buAutoNum type="arabicPeriod"/>
            </a:pPr>
            <a:r>
              <a:rPr lang="pl-PL" dirty="0" smtClean="0"/>
              <a:t>Utwórz obiekt HttpRequest</a:t>
            </a:r>
          </a:p>
          <a:p>
            <a:pPr marL="514350" indent="-514350">
              <a:buFont typeface="+mj-lt"/>
              <a:buAutoNum type="arabicPeriod"/>
            </a:pPr>
            <a:r>
              <a:rPr lang="pl-PL" dirty="0" smtClean="0"/>
              <a:t>Wywołaj odpowiednią metodę (np. postForObject)</a:t>
            </a:r>
            <a:endParaRPr lang="en-GB" dirty="0"/>
          </a:p>
        </p:txBody>
      </p:sp>
    </p:spTree>
    <p:extLst>
      <p:ext uri="{BB962C8B-B14F-4D97-AF65-F5344CB8AC3E}">
        <p14:creationId xmlns:p14="http://schemas.microsoft.com/office/powerpoint/2010/main" val="2276979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REST – Java + RestTemplate</a:t>
            </a:r>
            <a:endParaRPr lang="en-GB" dirty="0"/>
          </a:p>
        </p:txBody>
      </p:sp>
      <p:pic>
        <p:nvPicPr>
          <p:cNvPr id="614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862" t="667" b="-1"/>
          <a:stretch/>
        </p:blipFill>
        <p:spPr bwMode="auto">
          <a:xfrm>
            <a:off x="395536" y="3501008"/>
            <a:ext cx="6785360" cy="1136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772816"/>
            <a:ext cx="550545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9399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REST – Java + Feign</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pl-PL" dirty="0" smtClean="0"/>
              <a:t>Utwórz interfejs</a:t>
            </a:r>
          </a:p>
          <a:p>
            <a:pPr marL="514350" indent="-514350">
              <a:buFont typeface="+mj-lt"/>
              <a:buAutoNum type="arabicPeriod"/>
            </a:pPr>
            <a:r>
              <a:rPr lang="pl-PL" dirty="0" smtClean="0"/>
              <a:t>Wywołaj metodę interfejsu</a:t>
            </a:r>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996952"/>
            <a:ext cx="5438775"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98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Best Practises</a:t>
            </a:r>
            <a:endParaRPr lang="en-GB" dirty="0"/>
          </a:p>
        </p:txBody>
      </p:sp>
      <p:pic>
        <p:nvPicPr>
          <p:cNvPr id="1026" name="Picture 2" descr="C:\Users\gf2ryba\Desktop\microservices lectures\images\programmer2.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74339"/>
            <a:ext cx="3384376" cy="235752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gf2ryba\Desktop\microservices lectures\images\programmer3.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843807" y="3861048"/>
            <a:ext cx="3255657" cy="22766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gf2ryba\Desktop\microservices lectures\images\programmer1.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004048" y="1274339"/>
            <a:ext cx="3240360" cy="242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932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Best Practises</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pl-PL" dirty="0" smtClean="0"/>
              <a:t>Używaj rzeczowników w liczbie mnogiej do nazywania zasobów w adresach URL</a:t>
            </a:r>
          </a:p>
          <a:p>
            <a:pPr marL="514350" indent="-514350">
              <a:buFont typeface="+mj-lt"/>
              <a:buAutoNum type="arabicPeriod"/>
            </a:pPr>
            <a:r>
              <a:rPr lang="pl-PL" dirty="0" smtClean="0"/>
              <a:t>Wykorzystuj metody HTTP do operowania na zasobach</a:t>
            </a:r>
          </a:p>
          <a:p>
            <a:pPr marL="914400" lvl="1" indent="-514350">
              <a:buFont typeface="Wingdings" panose="05000000000000000000" pitchFamily="2" charset="2"/>
              <a:buChar char="§"/>
            </a:pPr>
            <a:r>
              <a:rPr lang="pl-PL" dirty="0" smtClean="0"/>
              <a:t>Pobieranie =&gt; GET</a:t>
            </a:r>
          </a:p>
          <a:p>
            <a:pPr marL="914400" lvl="1" indent="-514350">
              <a:buFont typeface="Wingdings" panose="05000000000000000000" pitchFamily="2" charset="2"/>
              <a:buChar char="§"/>
            </a:pPr>
            <a:r>
              <a:rPr lang="pl-PL" dirty="0" smtClean="0"/>
              <a:t>Aktualizacja =&gt; PUT, PATCH</a:t>
            </a:r>
          </a:p>
          <a:p>
            <a:pPr marL="914400" lvl="1" indent="-514350">
              <a:buFont typeface="Wingdings" panose="05000000000000000000" pitchFamily="2" charset="2"/>
              <a:buChar char="§"/>
            </a:pPr>
            <a:r>
              <a:rPr lang="pl-PL" dirty="0" smtClean="0"/>
              <a:t>Tworzenie =&gt; POST</a:t>
            </a:r>
          </a:p>
          <a:p>
            <a:pPr marL="914400" lvl="1" indent="-514350">
              <a:buFont typeface="Wingdings" panose="05000000000000000000" pitchFamily="2" charset="2"/>
              <a:buChar char="§"/>
            </a:pPr>
            <a:r>
              <a:rPr lang="pl-PL" dirty="0" smtClean="0"/>
              <a:t>Usuwanie =&gt; DELETE</a:t>
            </a:r>
          </a:p>
          <a:p>
            <a:pPr marL="514350" indent="-514350">
              <a:buFont typeface="+mj-lt"/>
              <a:buAutoNum type="arabicPeriod"/>
            </a:pPr>
            <a:endParaRPr lang="en-GB" dirty="0"/>
          </a:p>
        </p:txBody>
      </p:sp>
    </p:spTree>
    <p:extLst>
      <p:ext uri="{BB962C8B-B14F-4D97-AF65-F5344CB8AC3E}">
        <p14:creationId xmlns:p14="http://schemas.microsoft.com/office/powerpoint/2010/main" val="25397084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Best Practises</a:t>
            </a:r>
            <a:endParaRPr lang="en-GB" dirty="0"/>
          </a:p>
        </p:txBody>
      </p:sp>
      <p:sp>
        <p:nvSpPr>
          <p:cNvPr id="3" name="Content Placeholder 2"/>
          <p:cNvSpPr>
            <a:spLocks noGrp="1"/>
          </p:cNvSpPr>
          <p:nvPr>
            <p:ph idx="1"/>
          </p:nvPr>
        </p:nvSpPr>
        <p:spPr/>
        <p:txBody>
          <a:bodyPr/>
          <a:lstStyle/>
          <a:p>
            <a:pPr marL="514350" indent="-514350">
              <a:buFont typeface="+mj-lt"/>
              <a:buAutoNum type="arabicPeriod" startAt="3"/>
            </a:pPr>
            <a:r>
              <a:rPr lang="pl-PL" dirty="0" smtClean="0"/>
              <a:t>Używaj kodów HTTP w odpowiedziach</a:t>
            </a:r>
          </a:p>
          <a:p>
            <a:pPr marL="514350" indent="-514350">
              <a:buFont typeface="+mj-lt"/>
              <a:buAutoNum type="arabicPeriod" startAt="3"/>
            </a:pPr>
            <a:r>
              <a:rPr lang="pl-PL" dirty="0" smtClean="0"/>
              <a:t>W przypadku błędów dokładnie opisuj co jest nie tak</a:t>
            </a:r>
          </a:p>
          <a:p>
            <a:pPr marL="514350" indent="-514350">
              <a:buFont typeface="+mj-lt"/>
              <a:buAutoNum type="arabicPeriod" startAt="3"/>
            </a:pPr>
            <a:r>
              <a:rPr lang="pl-PL" dirty="0" smtClean="0"/>
              <a:t>Pamiętaj o stronicowaniu</a:t>
            </a:r>
          </a:p>
          <a:p>
            <a:pPr marL="514350" indent="-514350">
              <a:buFont typeface="+mj-lt"/>
              <a:buAutoNum type="arabicPeriod" startAt="3"/>
            </a:pPr>
            <a:r>
              <a:rPr lang="pl-PL" dirty="0" smtClean="0"/>
              <a:t>Używaj camelCase dla nazw atrybutów</a:t>
            </a:r>
          </a:p>
          <a:p>
            <a:pPr marL="514350" indent="-514350">
              <a:buFont typeface="+mj-lt"/>
              <a:buAutoNum type="arabicPeriod" startAt="3"/>
            </a:pPr>
            <a:r>
              <a:rPr lang="pl-PL" dirty="0" smtClean="0"/>
              <a:t>Używaj czasowników dla operacji które nie dotyczą zasobów </a:t>
            </a:r>
          </a:p>
          <a:p>
            <a:pPr marL="514350" indent="-514350">
              <a:buFont typeface="+mj-lt"/>
              <a:buAutoNum type="arabicPeriod" startAt="3"/>
            </a:pPr>
            <a:endParaRPr lang="en-GB" dirty="0"/>
          </a:p>
        </p:txBody>
      </p:sp>
    </p:spTree>
    <p:extLst>
      <p:ext uri="{BB962C8B-B14F-4D97-AF65-F5344CB8AC3E}">
        <p14:creationId xmlns:p14="http://schemas.microsoft.com/office/powerpoint/2010/main" val="5949029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Best Practises</a:t>
            </a:r>
            <a:endParaRPr lang="en-GB" dirty="0"/>
          </a:p>
        </p:txBody>
      </p:sp>
      <p:sp>
        <p:nvSpPr>
          <p:cNvPr id="3" name="Content Placeholder 2"/>
          <p:cNvSpPr>
            <a:spLocks noGrp="1"/>
          </p:cNvSpPr>
          <p:nvPr>
            <p:ph idx="1"/>
          </p:nvPr>
        </p:nvSpPr>
        <p:spPr/>
        <p:txBody>
          <a:bodyPr/>
          <a:lstStyle/>
          <a:p>
            <a:pPr marL="514350" indent="-514350">
              <a:buFont typeface="+mj-lt"/>
              <a:buAutoNum type="arabicPeriod" startAt="8"/>
            </a:pPr>
            <a:r>
              <a:rPr lang="pl-PL" dirty="0" smtClean="0"/>
              <a:t>Wersjonuj swoje API</a:t>
            </a:r>
          </a:p>
          <a:p>
            <a:pPr marL="514350" indent="-514350">
              <a:buFont typeface="+mj-lt"/>
              <a:buAutoNum type="arabicPeriod" startAt="8"/>
            </a:pPr>
            <a:r>
              <a:rPr lang="pl-PL" dirty="0" smtClean="0"/>
              <a:t>Zapewnij zmienność swojego API</a:t>
            </a:r>
          </a:p>
          <a:p>
            <a:pPr marL="514350" indent="-514350">
              <a:buFont typeface="+mj-lt"/>
              <a:buAutoNum type="arabicPeriod" startAt="8"/>
            </a:pPr>
            <a:r>
              <a:rPr lang="pl-PL" dirty="0" smtClean="0"/>
              <a:t>Utrzymuj logikę biznesową po stronie serwera</a:t>
            </a:r>
          </a:p>
          <a:p>
            <a:pPr marL="514350" indent="-514350">
              <a:buFont typeface="+mj-lt"/>
              <a:buAutoNum type="arabicPeriod" startAt="8"/>
            </a:pPr>
            <a:endParaRPr lang="pl-PL" dirty="0" smtClean="0"/>
          </a:p>
        </p:txBody>
      </p:sp>
    </p:spTree>
    <p:extLst>
      <p:ext uri="{BB962C8B-B14F-4D97-AF65-F5344CB8AC3E}">
        <p14:creationId xmlns:p14="http://schemas.microsoft.com/office/powerpoint/2010/main" val="1491153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Linki</a:t>
            </a:r>
            <a:endParaRPr lang="en-GB" dirty="0"/>
          </a:p>
        </p:txBody>
      </p:sp>
      <p:sp>
        <p:nvSpPr>
          <p:cNvPr id="3" name="Content Placeholder 2"/>
          <p:cNvSpPr>
            <a:spLocks noGrp="1"/>
          </p:cNvSpPr>
          <p:nvPr>
            <p:ph idx="1"/>
          </p:nvPr>
        </p:nvSpPr>
        <p:spPr/>
        <p:txBody>
          <a:bodyPr>
            <a:normAutofit fontScale="85000" lnSpcReduction="20000"/>
          </a:bodyPr>
          <a:lstStyle/>
          <a:p>
            <a:r>
              <a:rPr lang="pl-PL" sz="2800" dirty="0" smtClean="0"/>
              <a:t>Opis protokołu HTTP</a:t>
            </a:r>
          </a:p>
          <a:p>
            <a:pPr marL="400050" lvl="1" indent="0">
              <a:buNone/>
            </a:pPr>
            <a:r>
              <a:rPr lang="pl-PL" sz="2000" dirty="0">
                <a:hlinkClick r:id="rId2"/>
              </a:rPr>
              <a:t>https://</a:t>
            </a:r>
            <a:r>
              <a:rPr lang="pl-PL" sz="2000" dirty="0" smtClean="0">
                <a:hlinkClick r:id="rId2"/>
              </a:rPr>
              <a:t>developer.mozilla.org/en-US/docs/Web/HTTP/Overview</a:t>
            </a:r>
            <a:endParaRPr lang="pl-PL" sz="2000" dirty="0" smtClean="0"/>
          </a:p>
          <a:p>
            <a:pPr marL="400050" lvl="1" indent="0">
              <a:buNone/>
            </a:pPr>
            <a:endParaRPr lang="pl-PL" sz="2000" dirty="0"/>
          </a:p>
          <a:p>
            <a:r>
              <a:rPr lang="pl-PL" sz="2800" dirty="0" smtClean="0"/>
              <a:t>Stronka wprowadzająca w temat webservices</a:t>
            </a:r>
          </a:p>
          <a:p>
            <a:pPr marL="400050" lvl="1" indent="0">
              <a:buNone/>
            </a:pPr>
            <a:r>
              <a:rPr lang="en-GB" sz="2000" dirty="0" smtClean="0">
                <a:hlinkClick r:id="rId3"/>
              </a:rPr>
              <a:t>https</a:t>
            </a:r>
            <a:r>
              <a:rPr lang="en-GB" sz="2000" dirty="0">
                <a:hlinkClick r:id="rId3"/>
              </a:rPr>
              <a:t>://</a:t>
            </a:r>
            <a:r>
              <a:rPr lang="en-GB" sz="2000" dirty="0" smtClean="0">
                <a:hlinkClick r:id="rId3"/>
              </a:rPr>
              <a:t>www.studytonight.com/rest-web-service/introduction</a:t>
            </a:r>
            <a:endParaRPr lang="pl-PL" sz="2000" dirty="0" smtClean="0"/>
          </a:p>
          <a:p>
            <a:pPr marL="400050" lvl="1" indent="0">
              <a:buNone/>
            </a:pPr>
            <a:endParaRPr lang="pl-PL" sz="2000" dirty="0" smtClean="0"/>
          </a:p>
          <a:p>
            <a:r>
              <a:rPr lang="pl-PL" sz="2800" dirty="0" smtClean="0"/>
              <a:t>Zbiór dobrych praktyk dotyczących REST</a:t>
            </a:r>
          </a:p>
          <a:p>
            <a:pPr marL="400050" lvl="1" indent="0">
              <a:buNone/>
            </a:pPr>
            <a:r>
              <a:rPr lang="pl-PL" sz="2000" dirty="0">
                <a:hlinkClick r:id="rId4"/>
              </a:rPr>
              <a:t>https://</a:t>
            </a:r>
            <a:r>
              <a:rPr lang="pl-PL" sz="2000" dirty="0" smtClean="0">
                <a:hlinkClick r:id="rId4"/>
              </a:rPr>
              <a:t>www.vinaysahni.com/best-practices-for-a-pragmatic-restful-api</a:t>
            </a:r>
            <a:endParaRPr lang="pl-PL" sz="2000" dirty="0" smtClean="0"/>
          </a:p>
          <a:p>
            <a:pPr marL="400050" lvl="1" indent="0">
              <a:buNone/>
            </a:pPr>
            <a:r>
              <a:rPr lang="pl-PL" sz="2000" dirty="0">
                <a:hlinkClick r:id="rId5"/>
              </a:rPr>
              <a:t>https://phauer.com/2015/restful-api-design-best-practices</a:t>
            </a:r>
            <a:r>
              <a:rPr lang="pl-PL" sz="2000" dirty="0" smtClean="0">
                <a:hlinkClick r:id="rId5"/>
              </a:rPr>
              <a:t>/</a:t>
            </a:r>
            <a:endParaRPr lang="pl-PL" sz="2000" dirty="0" smtClean="0"/>
          </a:p>
          <a:p>
            <a:pPr marL="400050" lvl="1" indent="0">
              <a:buNone/>
            </a:pPr>
            <a:r>
              <a:rPr lang="pl-PL" sz="2000" dirty="0">
                <a:hlinkClick r:id="rId6"/>
              </a:rPr>
              <a:t>https://</a:t>
            </a:r>
            <a:r>
              <a:rPr lang="pl-PL" sz="2000" dirty="0" smtClean="0">
                <a:hlinkClick r:id="rId6"/>
              </a:rPr>
              <a:t>hackernoon.com/restful-api-designing-guidelines-the-best-practices-60e1d954e7c9</a:t>
            </a:r>
            <a:endParaRPr lang="pl-PL" sz="2000" dirty="0" smtClean="0"/>
          </a:p>
          <a:p>
            <a:pPr marL="400050" lvl="1" indent="0">
              <a:buNone/>
            </a:pPr>
            <a:r>
              <a:rPr lang="pl-PL" sz="2000" dirty="0">
                <a:hlinkClick r:id="rId7"/>
              </a:rPr>
              <a:t>https://www.smashingmagazine.com/2016/09/understanding-rest-and-rpc-for-http-apis</a:t>
            </a:r>
            <a:r>
              <a:rPr lang="pl-PL" sz="2000" dirty="0" smtClean="0">
                <a:hlinkClick r:id="rId7"/>
              </a:rPr>
              <a:t>/</a:t>
            </a:r>
            <a:endParaRPr lang="pl-PL" sz="2000" dirty="0" smtClean="0"/>
          </a:p>
          <a:p>
            <a:pPr marL="400050" lvl="1" indent="0">
              <a:buNone/>
            </a:pPr>
            <a:endParaRPr lang="pl-PL" sz="2000" dirty="0" smtClean="0"/>
          </a:p>
          <a:p>
            <a:r>
              <a:rPr lang="pl-PL" sz="2800" dirty="0" smtClean="0"/>
              <a:t>JSON:API Standard</a:t>
            </a:r>
            <a:endParaRPr lang="pl-PL" sz="2400" dirty="0" smtClean="0"/>
          </a:p>
          <a:p>
            <a:pPr marL="400050" lvl="1" indent="0">
              <a:buNone/>
            </a:pPr>
            <a:r>
              <a:rPr lang="pl-PL" sz="2000" dirty="0">
                <a:hlinkClick r:id="rId8"/>
              </a:rPr>
              <a:t>https://jsonapi.org</a:t>
            </a:r>
            <a:r>
              <a:rPr lang="pl-PL" sz="2000" dirty="0" smtClean="0">
                <a:hlinkClick r:id="rId8"/>
              </a:rPr>
              <a:t>/</a:t>
            </a:r>
            <a:endParaRPr lang="pl-PL" sz="2000" dirty="0" smtClean="0"/>
          </a:p>
          <a:p>
            <a:pPr marL="400050" lvl="1" indent="0">
              <a:buNone/>
            </a:pPr>
            <a:endParaRPr lang="pl-PL" sz="2000" dirty="0" smtClean="0"/>
          </a:p>
          <a:p>
            <a:pPr lvl="1"/>
            <a:endParaRPr lang="en-GB" sz="2000" dirty="0"/>
          </a:p>
        </p:txBody>
      </p:sp>
    </p:spTree>
    <p:extLst>
      <p:ext uri="{BB962C8B-B14F-4D97-AF65-F5344CB8AC3E}">
        <p14:creationId xmlns:p14="http://schemas.microsoft.com/office/powerpoint/2010/main" val="16743438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 teraz czas na zabawę </a:t>
            </a:r>
            <a:endParaRPr lang="en-GB" dirty="0"/>
          </a:p>
        </p:txBody>
      </p:sp>
      <p:sp>
        <p:nvSpPr>
          <p:cNvPr id="3" name="Content Placeholder 2"/>
          <p:cNvSpPr>
            <a:spLocks noGrp="1"/>
          </p:cNvSpPr>
          <p:nvPr>
            <p:ph idx="1"/>
          </p:nvPr>
        </p:nvSpPr>
        <p:spPr/>
        <p:txBody>
          <a:bodyPr/>
          <a:lstStyle/>
          <a:p>
            <a:r>
              <a:rPr lang="pl-PL" dirty="0" smtClean="0"/>
              <a:t>Repozytorium github:</a:t>
            </a:r>
          </a:p>
          <a:p>
            <a:pPr marL="457200" lvl="1" indent="0">
              <a:buNone/>
            </a:pPr>
            <a:r>
              <a:rPr lang="en-GB" dirty="0">
                <a:hlinkClick r:id="rId2"/>
              </a:rPr>
              <a:t>https://</a:t>
            </a:r>
            <a:r>
              <a:rPr lang="en-GB" dirty="0" smtClean="0">
                <a:hlinkClick r:id="rId2"/>
              </a:rPr>
              <a:t>github.com/rybeek84/microservices-part1</a:t>
            </a:r>
            <a:endParaRPr lang="pl-PL" dirty="0" smtClean="0"/>
          </a:p>
          <a:p>
            <a:pPr marL="457200" lvl="1" indent="0">
              <a:buNone/>
            </a:pPr>
            <a:endParaRPr lang="pl-PL" dirty="0"/>
          </a:p>
          <a:p>
            <a:pPr marL="0" indent="0">
              <a:buNone/>
            </a:pPr>
            <a:endParaRPr lang="en-GB" dirty="0"/>
          </a:p>
        </p:txBody>
      </p:sp>
    </p:spTree>
    <p:extLst>
      <p:ext uri="{BB962C8B-B14F-4D97-AF65-F5344CB8AC3E}">
        <p14:creationId xmlns:p14="http://schemas.microsoft.com/office/powerpoint/2010/main" val="303011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API - Definicja</a:t>
            </a:r>
            <a:endParaRPr lang="en-GB" dirty="0"/>
          </a:p>
        </p:txBody>
      </p:sp>
      <p:sp>
        <p:nvSpPr>
          <p:cNvPr id="3" name="Content Placeholder 2"/>
          <p:cNvSpPr>
            <a:spLocks noGrp="1"/>
          </p:cNvSpPr>
          <p:nvPr>
            <p:ph idx="1"/>
          </p:nvPr>
        </p:nvSpPr>
        <p:spPr>
          <a:xfrm>
            <a:off x="467544" y="1556792"/>
            <a:ext cx="8229600" cy="4525963"/>
          </a:xfrm>
        </p:spPr>
        <p:txBody>
          <a:bodyPr/>
          <a:lstStyle/>
          <a:p>
            <a:r>
              <a:rPr lang="pl-PL" b="1" dirty="0" smtClean="0"/>
              <a:t>A</a:t>
            </a:r>
            <a:r>
              <a:rPr lang="pl-PL" dirty="0" smtClean="0"/>
              <a:t>pplication </a:t>
            </a:r>
            <a:r>
              <a:rPr lang="pl-PL" b="1" dirty="0" smtClean="0"/>
              <a:t>P</a:t>
            </a:r>
            <a:r>
              <a:rPr lang="pl-PL" dirty="0" smtClean="0"/>
              <a:t>rogram </a:t>
            </a:r>
            <a:r>
              <a:rPr lang="pl-PL" b="1" dirty="0" smtClean="0"/>
              <a:t>I</a:t>
            </a:r>
            <a:r>
              <a:rPr lang="pl-PL" dirty="0" smtClean="0"/>
              <a:t>nterface</a:t>
            </a:r>
          </a:p>
          <a:p>
            <a:r>
              <a:rPr lang="pl-PL" dirty="0" smtClean="0"/>
              <a:t>Kontrakt definiujący w jaki sposób komunikować się z danym oprogramowaniem</a:t>
            </a:r>
          </a:p>
          <a:p>
            <a:r>
              <a:rPr lang="pl-PL" dirty="0" smtClean="0"/>
              <a:t>Określa strukturę żądań i odpowiedzi</a:t>
            </a:r>
            <a:endParaRPr lang="en-GB" dirty="0"/>
          </a:p>
        </p:txBody>
      </p:sp>
      <p:grpSp>
        <p:nvGrpSpPr>
          <p:cNvPr id="10" name="Group 9"/>
          <p:cNvGrpSpPr/>
          <p:nvPr/>
        </p:nvGrpSpPr>
        <p:grpSpPr>
          <a:xfrm>
            <a:off x="1619672" y="4337195"/>
            <a:ext cx="5328592" cy="1224137"/>
            <a:chOff x="1331640" y="4653136"/>
            <a:chExt cx="5328592" cy="1224137"/>
          </a:xfrm>
        </p:grpSpPr>
        <p:sp>
          <p:nvSpPr>
            <p:cNvPr id="9" name="Flowchart: Process 8"/>
            <p:cNvSpPr/>
            <p:nvPr/>
          </p:nvSpPr>
          <p:spPr>
            <a:xfrm>
              <a:off x="3059832" y="4653137"/>
              <a:ext cx="1872208" cy="122413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l-PL" dirty="0" smtClean="0"/>
                <a:t>API</a:t>
              </a:r>
              <a:endParaRPr lang="en-GB" dirty="0"/>
            </a:p>
          </p:txBody>
        </p:sp>
        <p:sp>
          <p:nvSpPr>
            <p:cNvPr id="4" name="Flowchart: Process 3"/>
            <p:cNvSpPr/>
            <p:nvPr/>
          </p:nvSpPr>
          <p:spPr>
            <a:xfrm>
              <a:off x="1331640" y="4653136"/>
              <a:ext cx="1584176" cy="1224136"/>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l-PL" dirty="0" smtClean="0"/>
                <a:t>Twoja aplikacja</a:t>
              </a:r>
              <a:endParaRPr lang="en-GB" dirty="0"/>
            </a:p>
          </p:txBody>
        </p:sp>
        <p:sp>
          <p:nvSpPr>
            <p:cNvPr id="5" name="Flowchart: Process 4"/>
            <p:cNvSpPr/>
            <p:nvPr/>
          </p:nvSpPr>
          <p:spPr>
            <a:xfrm>
              <a:off x="5076056" y="4653136"/>
              <a:ext cx="1584176" cy="1224136"/>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t>Klient</a:t>
              </a:r>
              <a:endParaRPr lang="en-GB" dirty="0"/>
            </a:p>
          </p:txBody>
        </p:sp>
        <p:sp>
          <p:nvSpPr>
            <p:cNvPr id="6" name="Right Arrow 5"/>
            <p:cNvSpPr/>
            <p:nvPr/>
          </p:nvSpPr>
          <p:spPr>
            <a:xfrm>
              <a:off x="3131840" y="5309304"/>
              <a:ext cx="1656184" cy="50405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l-PL" dirty="0" smtClean="0"/>
                <a:t>Odpowiedź</a:t>
              </a:r>
              <a:endParaRPr lang="en-GB" dirty="0"/>
            </a:p>
          </p:txBody>
        </p:sp>
        <p:sp>
          <p:nvSpPr>
            <p:cNvPr id="8" name="Right Arrow 7"/>
            <p:cNvSpPr/>
            <p:nvPr/>
          </p:nvSpPr>
          <p:spPr>
            <a:xfrm flipH="1">
              <a:off x="3131840" y="4871117"/>
              <a:ext cx="1656184" cy="50209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l-PL" dirty="0" smtClean="0"/>
                <a:t>Żądanie</a:t>
              </a:r>
              <a:endParaRPr lang="en-GB" dirty="0"/>
            </a:p>
          </p:txBody>
        </p:sp>
      </p:grpSp>
    </p:spTree>
    <p:extLst>
      <p:ext uri="{BB962C8B-B14F-4D97-AF65-F5344CB8AC3E}">
        <p14:creationId xmlns:p14="http://schemas.microsoft.com/office/powerpoint/2010/main" val="807453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REST - Definicja</a:t>
            </a:r>
            <a:endParaRPr lang="en-GB" dirty="0"/>
          </a:p>
        </p:txBody>
      </p:sp>
      <p:sp>
        <p:nvSpPr>
          <p:cNvPr id="3" name="Content Placeholder 2"/>
          <p:cNvSpPr>
            <a:spLocks noGrp="1"/>
          </p:cNvSpPr>
          <p:nvPr>
            <p:ph idx="1"/>
          </p:nvPr>
        </p:nvSpPr>
        <p:spPr/>
        <p:txBody>
          <a:bodyPr>
            <a:normAutofit/>
          </a:bodyPr>
          <a:lstStyle/>
          <a:p>
            <a:r>
              <a:rPr lang="en-US" b="1" dirty="0" err="1" smtClean="0"/>
              <a:t>RE</a:t>
            </a:r>
            <a:r>
              <a:rPr lang="en-US" dirty="0" err="1" smtClean="0"/>
              <a:t>presentational</a:t>
            </a:r>
            <a:r>
              <a:rPr lang="en-US" dirty="0" smtClean="0"/>
              <a:t> </a:t>
            </a:r>
            <a:r>
              <a:rPr lang="en-US" b="1" dirty="0"/>
              <a:t>S</a:t>
            </a:r>
            <a:r>
              <a:rPr lang="en-US" dirty="0"/>
              <a:t>tate </a:t>
            </a:r>
            <a:r>
              <a:rPr lang="en-US" b="1" dirty="0" smtClean="0"/>
              <a:t>T</a:t>
            </a:r>
            <a:r>
              <a:rPr lang="en-US" dirty="0" smtClean="0"/>
              <a:t>ransfer</a:t>
            </a:r>
            <a:endParaRPr lang="pl-PL" dirty="0" smtClean="0"/>
          </a:p>
          <a:p>
            <a:r>
              <a:rPr lang="pl-PL" dirty="0" smtClean="0"/>
              <a:t>Architektura oprogramowania przeznaczonego dla aplikacji sieciowych</a:t>
            </a:r>
          </a:p>
          <a:p>
            <a:r>
              <a:rPr lang="pl-PL" dirty="0" smtClean="0"/>
              <a:t>Bazuje na bezstanowym protokole typu klient-serwer (np. HTTP)</a:t>
            </a:r>
          </a:p>
          <a:p>
            <a:r>
              <a:rPr lang="pl-PL" dirty="0" smtClean="0"/>
              <a:t>Obiekty zwracane przez serwer traktowane są jako zasoby które można tworzyć lub usuwać</a:t>
            </a:r>
          </a:p>
          <a:p>
            <a:pPr marL="0" indent="0">
              <a:buNone/>
            </a:pPr>
            <a:endParaRPr lang="en-GB" dirty="0"/>
          </a:p>
        </p:txBody>
      </p:sp>
    </p:spTree>
    <p:extLst>
      <p:ext uri="{BB962C8B-B14F-4D97-AF65-F5344CB8AC3E}">
        <p14:creationId xmlns:p14="http://schemas.microsoft.com/office/powerpoint/2010/main" val="1971551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HTTP – a co to jest?</a:t>
            </a:r>
            <a:endParaRPr lang="en-GB" dirty="0"/>
          </a:p>
        </p:txBody>
      </p:sp>
      <p:sp>
        <p:nvSpPr>
          <p:cNvPr id="3" name="Content Placeholder 2"/>
          <p:cNvSpPr>
            <a:spLocks noGrp="1"/>
          </p:cNvSpPr>
          <p:nvPr>
            <p:ph idx="1"/>
          </p:nvPr>
        </p:nvSpPr>
        <p:spPr>
          <a:xfrm>
            <a:off x="467544" y="1484784"/>
            <a:ext cx="8229600" cy="4525963"/>
          </a:xfrm>
        </p:spPr>
        <p:txBody>
          <a:bodyPr/>
          <a:lstStyle/>
          <a:p>
            <a:r>
              <a:rPr lang="pl-PL" b="1" dirty="0" smtClean="0"/>
              <a:t>H</a:t>
            </a:r>
            <a:r>
              <a:rPr lang="pl-PL" dirty="0" smtClean="0"/>
              <a:t>yper</a:t>
            </a:r>
            <a:r>
              <a:rPr lang="pl-PL" b="1" dirty="0" smtClean="0"/>
              <a:t>t</a:t>
            </a:r>
            <a:r>
              <a:rPr lang="pl-PL" dirty="0" smtClean="0"/>
              <a:t>ext </a:t>
            </a:r>
            <a:r>
              <a:rPr lang="pl-PL" b="1" dirty="0" smtClean="0"/>
              <a:t>T</a:t>
            </a:r>
            <a:r>
              <a:rPr lang="pl-PL" dirty="0" smtClean="0"/>
              <a:t>ransfer </a:t>
            </a:r>
            <a:r>
              <a:rPr lang="pl-PL" b="1" dirty="0" smtClean="0"/>
              <a:t>P</a:t>
            </a:r>
            <a:r>
              <a:rPr lang="pl-PL" dirty="0" smtClean="0"/>
              <a:t>rotocol</a:t>
            </a:r>
          </a:p>
          <a:p>
            <a:r>
              <a:rPr lang="pl-PL" dirty="0" smtClean="0"/>
              <a:t>Działa w oparciu o relację klient - serwer</a:t>
            </a:r>
          </a:p>
          <a:p>
            <a:r>
              <a:rPr lang="pl-PL" dirty="0" smtClean="0"/>
              <a:t>Komunikacja na zasadzie żądanie - odpowiedź</a:t>
            </a:r>
          </a:p>
          <a:p>
            <a:r>
              <a:rPr lang="pl-PL" dirty="0" smtClean="0"/>
              <a:t>Wykorzystuje URI/URL</a:t>
            </a:r>
          </a:p>
          <a:p>
            <a:endParaRPr lang="en-GB" dirty="0"/>
          </a:p>
        </p:txBody>
      </p:sp>
      <p:pic>
        <p:nvPicPr>
          <p:cNvPr id="2051" name="Picture 3" descr="C:\Users\gf2ryba\Desktop\microservices lectures\images\htt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3322" y="4251925"/>
            <a:ext cx="4839435" cy="260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15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smtClean="0"/>
              <a:t>HTTP – transfer danych</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1268760"/>
            <a:ext cx="6336704" cy="4941272"/>
          </a:xfrm>
        </p:spPr>
      </p:pic>
    </p:spTree>
    <p:extLst>
      <p:ext uri="{BB962C8B-B14F-4D97-AF65-F5344CB8AC3E}">
        <p14:creationId xmlns:p14="http://schemas.microsoft.com/office/powerpoint/2010/main" val="1432142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HTTP – Struktura żądania</a:t>
            </a:r>
            <a:endParaRPr lang="en-GB" dirty="0"/>
          </a:p>
        </p:txBody>
      </p:sp>
      <p:pic>
        <p:nvPicPr>
          <p:cNvPr id="3074" name="Picture 2" descr="C:\Users\gf2ryba\Desktop\microservices lectures\images\http_requ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060848"/>
            <a:ext cx="8334940"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32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HTTP – Struktura odpowiedzi</a:t>
            </a:r>
            <a:endParaRPr lang="en-GB" dirty="0"/>
          </a:p>
        </p:txBody>
      </p:sp>
      <p:pic>
        <p:nvPicPr>
          <p:cNvPr id="4098" name="Picture 2" descr="C:\Users\gf2ryba\Desktop\microservices lectures\images\http_respon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060848"/>
            <a:ext cx="8171377" cy="310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619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HTTP – cechy protokołu</a:t>
            </a:r>
            <a:endParaRPr lang="en-GB" dirty="0"/>
          </a:p>
        </p:txBody>
      </p:sp>
      <p:sp>
        <p:nvSpPr>
          <p:cNvPr id="3" name="Content Placeholder 2"/>
          <p:cNvSpPr>
            <a:spLocks noGrp="1"/>
          </p:cNvSpPr>
          <p:nvPr>
            <p:ph idx="1"/>
          </p:nvPr>
        </p:nvSpPr>
        <p:spPr/>
        <p:txBody>
          <a:bodyPr/>
          <a:lstStyle/>
          <a:p>
            <a:r>
              <a:rPr lang="pl-PL" dirty="0" smtClean="0"/>
              <a:t>Bezpołączeniowy (connectionless)</a:t>
            </a:r>
          </a:p>
          <a:p>
            <a:r>
              <a:rPr lang="pl-PL" dirty="0" smtClean="0"/>
              <a:t>Bezstanowy (stateless)</a:t>
            </a:r>
          </a:p>
          <a:p>
            <a:r>
              <a:rPr lang="pl-PL" dirty="0" smtClean="0"/>
              <a:t>Niezależny od mediów (media independent)</a:t>
            </a:r>
            <a:endParaRPr lang="en-GB" dirty="0"/>
          </a:p>
        </p:txBody>
      </p:sp>
    </p:spTree>
    <p:extLst>
      <p:ext uri="{BB962C8B-B14F-4D97-AF65-F5344CB8AC3E}">
        <p14:creationId xmlns:p14="http://schemas.microsoft.com/office/powerpoint/2010/main" val="1959579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891</Words>
  <Application>Microsoft Office PowerPoint</Application>
  <PresentationFormat>On-screen Show (4:3)</PresentationFormat>
  <Paragraphs>160</Paragraphs>
  <Slides>28</Slides>
  <Notes>5</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Rest API + HTTP</vt:lpstr>
      <vt:lpstr>Agenda</vt:lpstr>
      <vt:lpstr>API - Definicja</vt:lpstr>
      <vt:lpstr>REST - Definicja</vt:lpstr>
      <vt:lpstr>HTTP – a co to jest?</vt:lpstr>
      <vt:lpstr>HTTP – transfer danych</vt:lpstr>
      <vt:lpstr>HTTP – Struktura żądania</vt:lpstr>
      <vt:lpstr>HTTP – Struktura odpowiedzi</vt:lpstr>
      <vt:lpstr>HTTP – cechy protokołu</vt:lpstr>
      <vt:lpstr>HTTP - metody</vt:lpstr>
      <vt:lpstr>HTTP - metody</vt:lpstr>
      <vt:lpstr>HTTP - metody</vt:lpstr>
      <vt:lpstr>HTTP - metody</vt:lpstr>
      <vt:lpstr>HTTP - metody</vt:lpstr>
      <vt:lpstr>HTTP – pozostałe metody</vt:lpstr>
      <vt:lpstr>REST – Zalety i wady stosowania</vt:lpstr>
      <vt:lpstr>REST - Model dojrzałości Richardsona</vt:lpstr>
      <vt:lpstr>REST – Java + IO</vt:lpstr>
      <vt:lpstr>REST – Java + IO</vt:lpstr>
      <vt:lpstr>REST – Java + RestTemplate</vt:lpstr>
      <vt:lpstr>REST – Java + RestTemplate</vt:lpstr>
      <vt:lpstr>REST – Java + Feign</vt:lpstr>
      <vt:lpstr>Best Practises</vt:lpstr>
      <vt:lpstr>Best Practises</vt:lpstr>
      <vt:lpstr>Best Practises</vt:lpstr>
      <vt:lpstr>Best Practises</vt:lpstr>
      <vt:lpstr>Linki</vt:lpstr>
      <vt:lpstr>A teraz czas na zabawę </vt:lpstr>
    </vt:vector>
  </TitlesOfParts>
  <Company>Commerzbank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Rafal Rybacki</dc:creator>
  <cp:lastModifiedBy>Rafal Rybacki</cp:lastModifiedBy>
  <cp:revision>46</cp:revision>
  <dcterms:created xsi:type="dcterms:W3CDTF">2019-03-05T09:07:08Z</dcterms:created>
  <dcterms:modified xsi:type="dcterms:W3CDTF">2019-03-26T09:42:10Z</dcterms:modified>
</cp:coreProperties>
</file>