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6" r:id="rId6"/>
    <p:sldId id="259" r:id="rId7"/>
    <p:sldId id="268" r:id="rId8"/>
    <p:sldId id="260" r:id="rId9"/>
    <p:sldId id="263" r:id="rId10"/>
    <p:sldId id="270" r:id="rId11"/>
    <p:sldId id="264" r:id="rId12"/>
    <p:sldId id="26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71" autoAdjust="0"/>
  </p:normalViewPr>
  <p:slideViewPr>
    <p:cSldViewPr>
      <p:cViewPr varScale="1">
        <p:scale>
          <a:sx n="76" d="100"/>
          <a:sy n="76" d="100"/>
        </p:scale>
        <p:origin x="-26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7019A-20A8-4E25-AB94-2585A166F0A3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43847-242A-4CCD-8824-4D906538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12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* TCP/IP</a:t>
            </a:r>
            <a:r>
              <a:rPr lang="pl-PL" baseline="0" dirty="0" smtClean="0"/>
              <a:t> nie jest wymagane do poprawnego działania HTTP, HTTP potrzebuje pewnego protokołu transmisji (takiego który nie gubi pakietów jak np. </a:t>
            </a:r>
            <a:r>
              <a:rPr lang="pl-PL" baseline="0" smtClean="0"/>
              <a:t>UDP)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3847-242A-4CCD-8824-4D90653804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Twoje API będzie</a:t>
            </a:r>
            <a:r>
              <a:rPr lang="pl-PL" baseline="0" dirty="0" smtClean="0"/>
              <a:t> wykorzystywane przez innych programistów. Zastanów się czego sam oczekiwałbyś od dobrego API?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3847-242A-4CCD-8824-4D90653804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0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6. Dzięki temu zachowujemy kompatybilność</a:t>
            </a:r>
            <a:r>
              <a:rPr lang="pl-PL" baseline="0" dirty="0" smtClean="0"/>
              <a:t> z JavaScriptem (który prawdopodobnie będzie konsumował nasz webservice)</a:t>
            </a:r>
          </a:p>
          <a:p>
            <a:r>
              <a:rPr lang="pl-PL" baseline="0" dirty="0" smtClean="0"/>
              <a:t>7. Czasami odpowiedź ze strony API będzie generowana przez usługi biznesowe, które nie dotyczą konkretnych zasobów.</a:t>
            </a:r>
          </a:p>
          <a:p>
            <a:r>
              <a:rPr lang="pl-PL" baseline="0" dirty="0" smtClean="0"/>
              <a:t>	</a:t>
            </a:r>
            <a:r>
              <a:rPr lang="en-GB" dirty="0" smtClean="0"/>
              <a:t>//Reading </a:t>
            </a:r>
            <a:endParaRPr lang="pl-PL" dirty="0" smtClean="0"/>
          </a:p>
          <a:p>
            <a:r>
              <a:rPr lang="pl-PL" dirty="0" smtClean="0"/>
              <a:t>	</a:t>
            </a:r>
            <a:r>
              <a:rPr lang="en-GB" dirty="0" smtClean="0"/>
              <a:t>GET /</a:t>
            </a:r>
            <a:r>
              <a:rPr lang="en-GB" dirty="0" err="1" smtClean="0"/>
              <a:t>translate?from</a:t>
            </a:r>
            <a:r>
              <a:rPr lang="en-GB" dirty="0" smtClean="0"/>
              <a:t>=</a:t>
            </a:r>
            <a:r>
              <a:rPr lang="en-GB" dirty="0" err="1" smtClean="0"/>
              <a:t>de_DE&amp;to</a:t>
            </a:r>
            <a:r>
              <a:rPr lang="en-GB" dirty="0" smtClean="0"/>
              <a:t>=</a:t>
            </a:r>
            <a:r>
              <a:rPr lang="en-GB" dirty="0" err="1" smtClean="0"/>
              <a:t>en_US&amp;text</a:t>
            </a:r>
            <a:r>
              <a:rPr lang="en-GB" dirty="0" smtClean="0"/>
              <a:t>=Hallo </a:t>
            </a:r>
            <a:endParaRPr lang="pl-PL" dirty="0" smtClean="0"/>
          </a:p>
          <a:p>
            <a:r>
              <a:rPr lang="pl-PL" dirty="0" smtClean="0"/>
              <a:t>	</a:t>
            </a:r>
            <a:r>
              <a:rPr lang="en-GB" dirty="0" smtClean="0"/>
              <a:t>GET /</a:t>
            </a:r>
            <a:r>
              <a:rPr lang="en-GB" dirty="0" err="1" smtClean="0"/>
              <a:t>calculate?para</a:t>
            </a:r>
            <a:r>
              <a:rPr lang="en-GB" dirty="0" smtClean="0"/>
              <a:t>=23&amp;para2=432 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	</a:t>
            </a:r>
            <a:r>
              <a:rPr lang="en-GB" dirty="0" smtClean="0"/>
              <a:t>//Trigger an operation that changes the server-side state </a:t>
            </a:r>
            <a:endParaRPr lang="pl-PL" dirty="0" smtClean="0"/>
          </a:p>
          <a:p>
            <a:r>
              <a:rPr lang="pl-PL" dirty="0" smtClean="0"/>
              <a:t>	</a:t>
            </a:r>
            <a:r>
              <a:rPr lang="en-GB" dirty="0" smtClean="0"/>
              <a:t>POST /</a:t>
            </a:r>
            <a:r>
              <a:rPr lang="en-GB" dirty="0" err="1" smtClean="0"/>
              <a:t>restartServer</a:t>
            </a:r>
            <a:r>
              <a:rPr lang="en-GB" dirty="0" smtClean="0"/>
              <a:t> </a:t>
            </a:r>
            <a:endParaRPr lang="pl-PL" dirty="0" smtClean="0"/>
          </a:p>
          <a:p>
            <a:r>
              <a:rPr lang="pl-PL" dirty="0" smtClean="0"/>
              <a:t>	</a:t>
            </a:r>
          </a:p>
          <a:p>
            <a:r>
              <a:rPr lang="pl-PL" dirty="0" smtClean="0"/>
              <a:t>	</a:t>
            </a:r>
            <a:r>
              <a:rPr lang="en-GB" dirty="0" smtClean="0"/>
              <a:t>//no body </a:t>
            </a:r>
            <a:endParaRPr lang="pl-PL" dirty="0" smtClean="0"/>
          </a:p>
          <a:p>
            <a:r>
              <a:rPr lang="pl-PL" dirty="0" smtClean="0"/>
              <a:t>	</a:t>
            </a:r>
            <a:r>
              <a:rPr lang="en-GB" dirty="0" smtClean="0"/>
              <a:t>POST /</a:t>
            </a:r>
            <a:r>
              <a:rPr lang="en-GB" dirty="0" err="1" smtClean="0"/>
              <a:t>banUserFromChannel</a:t>
            </a:r>
            <a:r>
              <a:rPr lang="en-GB" dirty="0" smtClean="0"/>
              <a:t> { "user": "123", "channel": "serious-chat-channel" }</a:t>
            </a:r>
            <a:endParaRPr lang="pl-PL" baseline="0" dirty="0" smtClean="0"/>
          </a:p>
          <a:p>
            <a:r>
              <a:rPr lang="pl-PL" baseline="0" dirty="0" smtClean="0"/>
              <a:t>	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3847-242A-4CCD-8824-4D90653804D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0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2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33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4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4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1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3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57D2-9CA0-4D85-89A6-86FB0E8F25F6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B0B85-475C-44C8-885F-C0FA22A30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rest-web-service/introduction" TargetMode="External"/><Relationship Id="rId7" Type="http://schemas.openxmlformats.org/officeDocument/2006/relationships/hyperlink" Target="https://jsonapi.org/" TargetMode="External"/><Relationship Id="rId2" Type="http://schemas.openxmlformats.org/officeDocument/2006/relationships/hyperlink" Target="https://developer.mozilla.org/en-US/docs/Web/HTTP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restful-api-designing-guidelines-the-best-practices-60e1d954e7c9" TargetMode="External"/><Relationship Id="rId5" Type="http://schemas.openxmlformats.org/officeDocument/2006/relationships/hyperlink" Target="https://phauer.com/2015/restful-api-design-best-practices/" TargetMode="External"/><Relationship Id="rId4" Type="http://schemas.openxmlformats.org/officeDocument/2006/relationships/hyperlink" Target="https://www.vinaysahni.com/best-practices-for-a-pragmatic-restful-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HTTP + REST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41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Best Practises</a:t>
            </a:r>
            <a:endParaRPr lang="en-GB" dirty="0"/>
          </a:p>
        </p:txBody>
      </p:sp>
      <p:pic>
        <p:nvPicPr>
          <p:cNvPr id="1026" name="Picture 2" descr="C:\Users\gf2ryba\Desktop\microservices lectures\images\programmer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4339"/>
            <a:ext cx="3384376" cy="23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f2ryba\Desktop\microservices lectures\images\programmer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3861048"/>
            <a:ext cx="3255657" cy="22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f2ryba\Desktop\microservices lectures\images\programmer1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74339"/>
            <a:ext cx="3240360" cy="242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Best Practises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Używaj rzeczowników w liczbie mnogiej do nazywania zasobów w adresach URL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Wykorzystuj metody HTTP do operowania na zasobach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pl-PL" dirty="0" smtClean="0"/>
              <a:t>Pobieranie =&gt; GET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pl-PL" dirty="0" smtClean="0"/>
              <a:t>Aktualizacja =&gt; PUT, PATCH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pl-PL" dirty="0" smtClean="0"/>
              <a:t>Tworzenie =&gt; POST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pl-PL" dirty="0" smtClean="0"/>
              <a:t>Usuwanie =&gt; DELETE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Best Practises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Używaj kodów HTTP w odpowiedziach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W przypadku błędów dokładnie opisuj co jest nie tak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Pamiętaj o stronicowaniu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Używaj camelCase dla nazw atrybutów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l-PL" dirty="0" smtClean="0"/>
              <a:t>Używaj czasowników dla operacji które nie dotyczą zasobów</a:t>
            </a:r>
          </a:p>
          <a:p>
            <a:pPr marL="514350" indent="-514350">
              <a:buFont typeface="+mj-lt"/>
              <a:buAutoNum type="arabicPeriod" startAt="3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9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800" dirty="0" smtClean="0"/>
              <a:t>Opis protokołu HTTP</a:t>
            </a:r>
          </a:p>
          <a:p>
            <a:pPr marL="400050" lvl="1" indent="0">
              <a:buNone/>
            </a:pPr>
            <a:r>
              <a:rPr lang="pl-PL" sz="2000" dirty="0">
                <a:hlinkClick r:id="rId2"/>
              </a:rPr>
              <a:t>https://</a:t>
            </a:r>
            <a:r>
              <a:rPr lang="pl-PL" sz="2000" dirty="0" smtClean="0">
                <a:hlinkClick r:id="rId2"/>
              </a:rPr>
              <a:t>developer.mozilla.org/en-US/docs/Web/HTTP/Overview</a:t>
            </a:r>
            <a:endParaRPr lang="pl-PL" sz="2000" dirty="0"/>
          </a:p>
          <a:p>
            <a:r>
              <a:rPr lang="pl-PL" sz="2800" dirty="0" smtClean="0"/>
              <a:t>Stronka wprowadzająca w temat webservices</a:t>
            </a:r>
          </a:p>
          <a:p>
            <a:pPr marL="400050" lvl="1" indent="0">
              <a:buNone/>
            </a:pP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www.studytonight.com/rest-web-service/introduction</a:t>
            </a:r>
            <a:endParaRPr lang="pl-PL" sz="2000" dirty="0" smtClean="0"/>
          </a:p>
          <a:p>
            <a:r>
              <a:rPr lang="pl-PL" sz="2800" dirty="0" smtClean="0"/>
              <a:t>Zbiór dobrych praktyk dotyczących REST</a:t>
            </a:r>
          </a:p>
          <a:p>
            <a:pPr marL="400050" lvl="1" indent="0">
              <a:buNone/>
            </a:pPr>
            <a:r>
              <a:rPr lang="pl-PL" sz="2000" dirty="0">
                <a:hlinkClick r:id="rId4"/>
              </a:rPr>
              <a:t>https://</a:t>
            </a:r>
            <a:r>
              <a:rPr lang="pl-PL" sz="2000" dirty="0" smtClean="0">
                <a:hlinkClick r:id="rId4"/>
              </a:rPr>
              <a:t>www.vinaysahni.com/best-practices-for-a-pragmatic-restful-api</a:t>
            </a:r>
            <a:endParaRPr lang="pl-PL" sz="2000" dirty="0" smtClean="0"/>
          </a:p>
          <a:p>
            <a:pPr marL="400050" lvl="1" indent="0">
              <a:buNone/>
            </a:pPr>
            <a:r>
              <a:rPr lang="pl-PL" sz="2000" dirty="0">
                <a:hlinkClick r:id="rId5"/>
              </a:rPr>
              <a:t>https://phauer.com/2015/restful-api-design-best-practices</a:t>
            </a:r>
            <a:r>
              <a:rPr lang="pl-PL" sz="2000" dirty="0" smtClean="0">
                <a:hlinkClick r:id="rId5"/>
              </a:rPr>
              <a:t>/</a:t>
            </a:r>
            <a:endParaRPr lang="pl-PL" sz="2000" dirty="0" smtClean="0"/>
          </a:p>
          <a:p>
            <a:pPr marL="400050" lvl="1" indent="0">
              <a:buNone/>
            </a:pPr>
            <a:r>
              <a:rPr lang="pl-PL" sz="2000" dirty="0">
                <a:hlinkClick r:id="rId6"/>
              </a:rPr>
              <a:t>https://</a:t>
            </a:r>
            <a:r>
              <a:rPr lang="pl-PL" sz="2000" dirty="0" smtClean="0">
                <a:hlinkClick r:id="rId6"/>
              </a:rPr>
              <a:t>hackernoon.com/restful-api-designing-guidelines-the-best-practices-60e1d954e7c9</a:t>
            </a:r>
            <a:endParaRPr lang="pl-PL" sz="2000" dirty="0" smtClean="0"/>
          </a:p>
          <a:p>
            <a:r>
              <a:rPr lang="pl-PL" sz="2800" dirty="0" smtClean="0"/>
              <a:t>JSON:API Standard</a:t>
            </a:r>
            <a:endParaRPr lang="pl-PL" sz="2400" dirty="0" smtClean="0"/>
          </a:p>
          <a:p>
            <a:pPr marL="400050" lvl="1" indent="0">
              <a:buNone/>
            </a:pPr>
            <a:r>
              <a:rPr lang="pl-PL" sz="2000" dirty="0">
                <a:hlinkClick r:id="rId7"/>
              </a:rPr>
              <a:t>https://jsonapi.org</a:t>
            </a:r>
            <a:r>
              <a:rPr lang="pl-PL" sz="2000" dirty="0" smtClean="0">
                <a:hlinkClick r:id="rId7"/>
              </a:rPr>
              <a:t>/</a:t>
            </a:r>
            <a:endParaRPr lang="pl-PL" sz="2000" dirty="0" smtClean="0"/>
          </a:p>
          <a:p>
            <a:pPr marL="400050" lvl="1" indent="0">
              <a:buNone/>
            </a:pPr>
            <a:endParaRPr lang="pl-PL" sz="2000" dirty="0" smtClean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743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Definicja usług sieciowych (webservices)</a:t>
            </a:r>
          </a:p>
          <a:p>
            <a:r>
              <a:rPr lang="pl-PL" dirty="0" smtClean="0"/>
              <a:t>Protokół HTTP</a:t>
            </a:r>
          </a:p>
          <a:p>
            <a:r>
              <a:rPr lang="pl-PL" dirty="0" smtClean="0"/>
              <a:t>SOAP vs REST</a:t>
            </a:r>
          </a:p>
          <a:p>
            <a:r>
              <a:rPr lang="pl-PL" dirty="0" smtClean="0"/>
              <a:t>Model dojrzałości Richardsona</a:t>
            </a:r>
          </a:p>
          <a:p>
            <a:r>
              <a:rPr lang="pl-PL" dirty="0" smtClean="0"/>
              <a:t>REST best practises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8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 – a co to jest?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pl-PL" dirty="0" smtClean="0"/>
              <a:t>Hypertext Transfer Protocol</a:t>
            </a:r>
          </a:p>
          <a:p>
            <a:r>
              <a:rPr lang="pl-PL" dirty="0" smtClean="0"/>
              <a:t>Oparty o komunikację TCP/IP*</a:t>
            </a:r>
          </a:p>
          <a:p>
            <a:r>
              <a:rPr lang="pl-PL" dirty="0" smtClean="0"/>
              <a:t>Służy do przesyłania dowolnego typu danych w sieci WWW</a:t>
            </a:r>
          </a:p>
          <a:p>
            <a:r>
              <a:rPr lang="pl-PL" dirty="0" smtClean="0"/>
              <a:t>Wykorzystuje URI/URL</a:t>
            </a:r>
          </a:p>
          <a:p>
            <a:endParaRPr lang="en-GB" dirty="0"/>
          </a:p>
        </p:txBody>
      </p:sp>
      <p:pic>
        <p:nvPicPr>
          <p:cNvPr id="2051" name="Picture 3" descr="C:\Users\gf2ryba\Desktop\microservices lectures\images\htt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22" y="4251925"/>
            <a:ext cx="4839435" cy="26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HTTP – transfer danych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6209679" cy="4941272"/>
          </a:xfrm>
        </p:spPr>
      </p:pic>
    </p:spTree>
    <p:extLst>
      <p:ext uri="{BB962C8B-B14F-4D97-AF65-F5344CB8AC3E}">
        <p14:creationId xmlns:p14="http://schemas.microsoft.com/office/powerpoint/2010/main" val="14321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 – cechy protokołu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Bezpołączeniowy (connectless)</a:t>
            </a:r>
          </a:p>
          <a:p>
            <a:r>
              <a:rPr lang="pl-PL" dirty="0" smtClean="0"/>
              <a:t>Bezstanowy (stateless)</a:t>
            </a:r>
          </a:p>
          <a:p>
            <a:r>
              <a:rPr lang="pl-PL" dirty="0" smtClean="0"/>
              <a:t>Niezależny od mediów (media independent)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5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 - metody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CRUD</a:t>
            </a:r>
          </a:p>
          <a:p>
            <a:pPr lvl="1"/>
            <a:r>
              <a:rPr lang="pl-PL" dirty="0" smtClean="0"/>
              <a:t>GET</a:t>
            </a:r>
          </a:p>
          <a:p>
            <a:pPr lvl="1"/>
            <a:r>
              <a:rPr lang="pl-PL" dirty="0" smtClean="0"/>
              <a:t>PUT, PATCH</a:t>
            </a:r>
          </a:p>
          <a:p>
            <a:pPr lvl="1"/>
            <a:r>
              <a:rPr lang="pl-PL" dirty="0" smtClean="0"/>
              <a:t>POST</a:t>
            </a:r>
          </a:p>
          <a:p>
            <a:pPr lvl="1"/>
            <a:r>
              <a:rPr lang="pl-PL" dirty="0" smtClean="0"/>
              <a:t>DELETE</a:t>
            </a:r>
          </a:p>
          <a:p>
            <a:r>
              <a:rPr lang="pl-PL" dirty="0" smtClean="0"/>
              <a:t>Pozostałe</a:t>
            </a:r>
          </a:p>
          <a:p>
            <a:pPr lvl="1"/>
            <a:r>
              <a:rPr lang="pl-PL" dirty="0" smtClean="0"/>
              <a:t>OPTIONS</a:t>
            </a:r>
          </a:p>
          <a:p>
            <a:pPr lvl="1"/>
            <a:r>
              <a:rPr lang="pl-PL" dirty="0" smtClean="0"/>
              <a:t>HEAD</a:t>
            </a:r>
          </a:p>
          <a:p>
            <a:pPr lvl="1"/>
            <a:r>
              <a:rPr lang="pl-PL" dirty="0" smtClean="0"/>
              <a:t>REDIRECT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 – metody cd.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CRUD</a:t>
            </a:r>
          </a:p>
          <a:p>
            <a:pPr lvl="1"/>
            <a:r>
              <a:rPr lang="pl-PL" dirty="0" smtClean="0"/>
              <a:t>GET</a:t>
            </a:r>
          </a:p>
          <a:p>
            <a:pPr lvl="1"/>
            <a:r>
              <a:rPr lang="pl-PL" dirty="0" smtClean="0"/>
              <a:t>PUT</a:t>
            </a:r>
          </a:p>
          <a:p>
            <a:pPr lvl="1"/>
            <a:r>
              <a:rPr lang="pl-PL" dirty="0" smtClean="0"/>
              <a:t>POST</a:t>
            </a:r>
          </a:p>
          <a:p>
            <a:pPr lvl="1"/>
            <a:r>
              <a:rPr lang="pl-PL" dirty="0" smtClean="0"/>
              <a:t>DELETE</a:t>
            </a:r>
          </a:p>
          <a:p>
            <a:r>
              <a:rPr lang="pl-PL" dirty="0" smtClean="0"/>
              <a:t>Pozostałe</a:t>
            </a:r>
          </a:p>
          <a:p>
            <a:pPr lvl="1"/>
            <a:r>
              <a:rPr lang="pl-PL" dirty="0" smtClean="0"/>
              <a:t>OPTIONS</a:t>
            </a:r>
          </a:p>
          <a:p>
            <a:pPr lvl="1"/>
            <a:r>
              <a:rPr lang="pl-PL" dirty="0" smtClean="0"/>
              <a:t>PATCH</a:t>
            </a:r>
          </a:p>
          <a:p>
            <a:pPr lvl="1"/>
            <a:r>
              <a:rPr lang="pl-PL" dirty="0" smtClean="0"/>
              <a:t>HEAD</a:t>
            </a:r>
          </a:p>
          <a:p>
            <a:pPr lvl="1"/>
            <a:r>
              <a:rPr lang="pl-PL" dirty="0" smtClean="0"/>
              <a:t>REDIRECT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9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SOAP vs REST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0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883191" cy="528217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dojrzałości Richardsona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9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On-screen Show (4:3)</PresentationFormat>
  <Paragraphs>82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HTTP + REST</vt:lpstr>
      <vt:lpstr>Agenda</vt:lpstr>
      <vt:lpstr>HTTP – a co to jest?</vt:lpstr>
      <vt:lpstr>HTTP – transfer danych</vt:lpstr>
      <vt:lpstr>HTTP – cechy protokołu</vt:lpstr>
      <vt:lpstr>HTTP - metody</vt:lpstr>
      <vt:lpstr>HTTP – metody cd.</vt:lpstr>
      <vt:lpstr>SOAP vs REST </vt:lpstr>
      <vt:lpstr>Model dojrzałości Richardsona</vt:lpstr>
      <vt:lpstr>Best Practises</vt:lpstr>
      <vt:lpstr>Best Practises</vt:lpstr>
      <vt:lpstr>Best Practises</vt:lpstr>
      <vt:lpstr>Linki</vt:lpstr>
    </vt:vector>
  </TitlesOfParts>
  <Company>Commerzbank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Rybacki</dc:creator>
  <cp:lastModifiedBy>Rafal Rybacki</cp:lastModifiedBy>
  <cp:revision>19</cp:revision>
  <dcterms:created xsi:type="dcterms:W3CDTF">2019-03-05T09:07:08Z</dcterms:created>
  <dcterms:modified xsi:type="dcterms:W3CDTF">2019-03-11T16:02:45Z</dcterms:modified>
</cp:coreProperties>
</file>