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ind Vadodara"/>
      <p:regular r:id="rId22"/>
      <p:bold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Economica"/>
      <p:regular r:id="rId28"/>
      <p:bold r:id="rId29"/>
      <p:italic r:id="rId30"/>
      <p:boldItalic r:id="rId31"/>
    </p:embeddedFont>
    <p:embeddedFont>
      <p:font typeface="Archivo Black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indVadodara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font" Target="fonts/HindVado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Economica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ArchivoBlack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4bfd08a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4bfd08a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0071015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0071015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0071015b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0071015b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0071015b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0071015b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0071015b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0071015b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0071015b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0071015b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0071015ba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0071015b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93c0d7b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93c0d7b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3c0d7b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3c0d7b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3c0d7b1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3c0d7b1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3c0d7b1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93c0d7b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93c0d7b1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93c0d7b1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Apply H across top m measurement qubits to create equal superposition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4bfd08a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64bfd08a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93c0d7b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93c0d7b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64bfd08a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64bfd08a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43000" y="866775"/>
            <a:ext cx="3858000" cy="20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80">
                <a:latin typeface="Hind Vadodara"/>
                <a:ea typeface="Hind Vadodara"/>
                <a:cs typeface="Hind Vadodara"/>
                <a:sym typeface="Hind Vadodara"/>
              </a:rPr>
              <a:t>Benchmarking Quantum Phase Estimation with Physical Hamiltonians</a:t>
            </a:r>
            <a:endParaRPr b="1" sz="278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64550" y="3590475"/>
            <a:ext cx="4014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latin typeface="Hind Vadodara"/>
                <a:ea typeface="Hind Vadodara"/>
                <a:cs typeface="Hind Vadodara"/>
                <a:sym typeface="Hind Vadodara"/>
              </a:rPr>
              <a:t>Ryan Anselm, Justin Beltran, Carson Convery, Ayman Khaleq, Christine Li</a:t>
            </a:r>
            <a:endParaRPr sz="1312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25350" y="3097875"/>
            <a:ext cx="549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Lion in a Box</a:t>
            </a:r>
            <a:endParaRPr b="1" sz="2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56700" y="1593000"/>
            <a:ext cx="1782000" cy="1957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450" y="1191075"/>
            <a:ext cx="2536502" cy="25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" y="1191075"/>
            <a:ext cx="2536502" cy="25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37800" y="1480575"/>
            <a:ext cx="1782000" cy="1957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723225" y="1976525"/>
            <a:ext cx="418500" cy="390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403425" y="1976525"/>
            <a:ext cx="418500" cy="390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956700" y="1480575"/>
            <a:ext cx="1782000" cy="1957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 flipH="1">
            <a:off x="7945203" y="4745748"/>
            <a:ext cx="887795" cy="175887"/>
            <a:chOff x="2284850" y="131975"/>
            <a:chExt cx="1720200" cy="340800"/>
          </a:xfrm>
        </p:grpSpPr>
        <p:sp>
          <p:nvSpPr>
            <p:cNvPr id="178" name="Google Shape;178;p22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92700" y="2344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Quantum Harmonic Oscillator Benchmark</a:t>
            </a:r>
            <a:endParaRPr sz="2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4" y="883350"/>
            <a:ext cx="3025959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63" y="1340912"/>
            <a:ext cx="2916650" cy="19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599" y="3767601"/>
            <a:ext cx="3590224" cy="1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217150" y="3336500"/>
            <a:ext cx="38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Unitary Time Evolution Operator For QHO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2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576" y="883350"/>
            <a:ext cx="3518001" cy="217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0975" y="3068454"/>
            <a:ext cx="3314225" cy="204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509925" y="165225"/>
            <a:ext cx="61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H</a:t>
            </a:r>
            <a:r>
              <a:rPr baseline="-25000"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 Molecule and Ising Model</a:t>
            </a:r>
            <a:endParaRPr baseline="-25000"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50" y="563375"/>
            <a:ext cx="2527525" cy="16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13" y="2381450"/>
            <a:ext cx="4144075" cy="3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97288" y="1974500"/>
            <a:ext cx="38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Molecule Hamiltonian</a:t>
            </a:r>
            <a:endParaRPr baseline="-2500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00" y="2794700"/>
            <a:ext cx="3604501" cy="22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8050" y="886725"/>
            <a:ext cx="1285587" cy="9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5248125" y="1982300"/>
            <a:ext cx="336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Lattice Ising Model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7075" y="2394188"/>
            <a:ext cx="2527525" cy="5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2876" y="2940278"/>
            <a:ext cx="3135907" cy="193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6886703" y="4260848"/>
            <a:ext cx="887795" cy="175887"/>
            <a:chOff x="2284850" y="131975"/>
            <a:chExt cx="1720200" cy="340800"/>
          </a:xfrm>
        </p:grpSpPr>
        <p:sp>
          <p:nvSpPr>
            <p:cNvPr id="211" name="Google Shape;211;p24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4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85675" y="2933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Improving Hamiltonian Simulation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425" y="1724650"/>
            <a:ext cx="66960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549525" y="1146150"/>
            <a:ext cx="35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this hamiltonian?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5"/>
          <p:cNvGrpSpPr/>
          <p:nvPr/>
        </p:nvGrpSpPr>
        <p:grpSpPr>
          <a:xfrm flipH="1">
            <a:off x="6896128" y="4788398"/>
            <a:ext cx="887795" cy="175887"/>
            <a:chOff x="2284850" y="131975"/>
            <a:chExt cx="1720200" cy="340800"/>
          </a:xfrm>
        </p:grpSpPr>
        <p:sp>
          <p:nvSpPr>
            <p:cNvPr id="225" name="Google Shape;225;p25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5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85675" y="2933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Improving Hamiltonian Simulation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49525" y="922175"/>
            <a:ext cx="59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#A- 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Commutativity of Pauli Matrices + Basis change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848400" y="1474675"/>
            <a:ext cx="7168050" cy="2705100"/>
            <a:chOff x="286563" y="1946875"/>
            <a:chExt cx="7168050" cy="2705100"/>
          </a:xfrm>
        </p:grpSpPr>
        <p:pic>
          <p:nvPicPr>
            <p:cNvPr id="234" name="Google Shape;234;p25"/>
            <p:cNvPicPr preferRelativeResize="0"/>
            <p:nvPr/>
          </p:nvPicPr>
          <p:blipFill rotWithShape="1">
            <a:blip r:embed="rId3">
              <a:alphaModFix/>
            </a:blip>
            <a:srcRect b="0" l="0" r="0" t="13292"/>
            <a:stretch/>
          </p:blipFill>
          <p:spPr>
            <a:xfrm>
              <a:off x="286563" y="1946875"/>
              <a:ext cx="5604176" cy="270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5"/>
            <p:cNvSpPr txBox="1"/>
            <p:nvPr/>
          </p:nvSpPr>
          <p:spPr>
            <a:xfrm>
              <a:off x="5975625" y="1946875"/>
              <a:ext cx="603000" cy="23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36" name="Google Shape;236;p25"/>
            <p:cNvPicPr preferRelativeResize="0"/>
            <p:nvPr/>
          </p:nvPicPr>
          <p:blipFill rotWithShape="1">
            <a:blip r:embed="rId4">
              <a:alphaModFix/>
            </a:blip>
            <a:srcRect b="0" l="0" r="25711" t="8508"/>
            <a:stretch/>
          </p:blipFill>
          <p:spPr>
            <a:xfrm>
              <a:off x="6503287" y="1946875"/>
              <a:ext cx="951325" cy="245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25"/>
          <p:cNvSpPr txBox="1"/>
          <p:nvPr/>
        </p:nvSpPr>
        <p:spPr>
          <a:xfrm>
            <a:off x="758450" y="4215688"/>
            <a:ext cx="5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 flipH="1">
            <a:off x="6896128" y="4788398"/>
            <a:ext cx="887795" cy="175887"/>
            <a:chOff x="2284850" y="131975"/>
            <a:chExt cx="1720200" cy="340800"/>
          </a:xfrm>
        </p:grpSpPr>
        <p:sp>
          <p:nvSpPr>
            <p:cNvPr id="243" name="Google Shape;243;p26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6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85675" y="2933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Improving Hamiltonian Simulation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49525" y="922163"/>
            <a:ext cx="5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#B- Outer Product and Rank Exploitation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758450" y="4215688"/>
            <a:ext cx="5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Shallow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5" y="1470013"/>
            <a:ext cx="8653473" cy="24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 flipH="1">
            <a:off x="6896128" y="4788398"/>
            <a:ext cx="887795" cy="175887"/>
            <a:chOff x="2284850" y="131975"/>
            <a:chExt cx="1720200" cy="340800"/>
          </a:xfrm>
        </p:grpSpPr>
        <p:sp>
          <p:nvSpPr>
            <p:cNvPr id="258" name="Google Shape;258;p27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7"/>
          <p:cNvSpPr txBox="1"/>
          <p:nvPr/>
        </p:nvSpPr>
        <p:spPr>
          <a:xfrm>
            <a:off x="676975" y="678650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676975" y="470850"/>
            <a:ext cx="77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385675" y="2933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Improving Hamiltonian Simulation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49525" y="922163"/>
            <a:ext cx="5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Assumption: state preparation to an eigenstate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50" y="1550988"/>
            <a:ext cx="15811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450" y="1622425"/>
            <a:ext cx="1200150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7"/>
          <p:cNvCxnSpPr>
            <a:stCxn id="267" idx="3"/>
            <a:endCxn id="266" idx="1"/>
          </p:cNvCxnSpPr>
          <p:nvPr/>
        </p:nvCxnSpPr>
        <p:spPr>
          <a:xfrm>
            <a:off x="3236600" y="1855788"/>
            <a:ext cx="16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7"/>
          <p:cNvSpPr txBox="1"/>
          <p:nvPr/>
        </p:nvSpPr>
        <p:spPr>
          <a:xfrm>
            <a:off x="634300" y="2285400"/>
            <a:ext cx="59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QFP gives null phase…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Improve assumption on eigenstate of Hamiltonian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idx="4294967295" type="ctrTitle"/>
          </p:nvPr>
        </p:nvSpPr>
        <p:spPr>
          <a:xfrm>
            <a:off x="2643000" y="866775"/>
            <a:ext cx="3858000" cy="20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80">
                <a:latin typeface="Hind Vadodara"/>
                <a:ea typeface="Hind Vadodara"/>
                <a:cs typeface="Hind Vadodara"/>
                <a:sym typeface="Hind Vadodara"/>
              </a:rPr>
              <a:t>Thank you!</a:t>
            </a:r>
            <a:endParaRPr b="1" sz="2780"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4"/>
          <p:cNvCxnSpPr/>
          <p:nvPr/>
        </p:nvCxnSpPr>
        <p:spPr>
          <a:xfrm>
            <a:off x="1358840" y="2734545"/>
            <a:ext cx="6426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1750950" y="301125"/>
            <a:ext cx="56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Topics 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43050" y="3818375"/>
            <a:ext cx="25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And how we can utilize their structure for benchmarking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43050" y="2074725"/>
            <a:ext cx="27354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Overview of our methodology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842300" y="2009000"/>
            <a:ext cx="265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Differences in the quantum circuits and their advantages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42299" y="3818375"/>
            <a:ext cx="242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Implications of the benchmark data </a:t>
            </a:r>
            <a:endParaRPr sz="15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242640" y="1156375"/>
            <a:ext cx="734700" cy="44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242640" y="2965171"/>
            <a:ext cx="734700" cy="44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 sz="2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41910" y="1156375"/>
            <a:ext cx="734700" cy="44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941910" y="2965171"/>
            <a:ext cx="734700" cy="44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04</a:t>
            </a:r>
            <a:endParaRPr sz="2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143051" y="1677100"/>
            <a:ext cx="2517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Criteria</a:t>
            </a:r>
            <a:endParaRPr sz="16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42300" y="1677100"/>
            <a:ext cx="330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Estimation Algorithms</a:t>
            </a:r>
            <a:endParaRPr sz="15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143050" y="3485975"/>
            <a:ext cx="369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Physical Systems</a:t>
            </a:r>
            <a:endParaRPr sz="15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842300" y="3485975"/>
            <a:ext cx="2735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Conclusions</a:t>
            </a:r>
            <a:endParaRPr sz="16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358225" y="2045375"/>
            <a:ext cx="4340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Criteria</a:t>
            </a:r>
            <a:endParaRPr sz="29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857150" y="977850"/>
            <a:ext cx="1463100" cy="887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4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305233" y="2961278"/>
            <a:ext cx="5393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" name="Google Shape;97;p15"/>
          <p:cNvGrpSpPr/>
          <p:nvPr/>
        </p:nvGrpSpPr>
        <p:grpSpPr>
          <a:xfrm>
            <a:off x="1194253" y="3894052"/>
            <a:ext cx="887795" cy="175887"/>
            <a:chOff x="2284850" y="131975"/>
            <a:chExt cx="1720200" cy="340800"/>
          </a:xfrm>
        </p:grpSpPr>
        <p:sp>
          <p:nvSpPr>
            <p:cNvPr id="98" name="Google Shape;98;p15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405025" y="146925"/>
            <a:ext cx="82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Criteria for Benchmarking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7799428" y="4568277"/>
            <a:ext cx="887795" cy="175887"/>
            <a:chOff x="2284850" y="131975"/>
            <a:chExt cx="1720200" cy="340800"/>
          </a:xfrm>
        </p:grpSpPr>
        <p:sp>
          <p:nvSpPr>
            <p:cNvPr id="108" name="Google Shape;108;p16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/>
        </p:nvSpPr>
        <p:spPr>
          <a:xfrm>
            <a:off x="324475" y="3151375"/>
            <a:ext cx="76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measured by probability of obtaining ground state of different physical system (or associated 𝜽)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4475" y="993825"/>
            <a:ext cx="77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Depth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measured on the longest path of the circuit including initialization and subsequent iterations of U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24475" y="2072588"/>
            <a:ext cx="803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Gates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Total number of gates used in a circuit, including initialization and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953775" y="1994050"/>
            <a:ext cx="4340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Estimation Algorithms</a:t>
            </a:r>
            <a:endParaRPr sz="29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046750" y="1009900"/>
            <a:ext cx="1463100" cy="887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4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94508" y="3014403"/>
            <a:ext cx="5393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1046753" y="3957702"/>
            <a:ext cx="887795" cy="175887"/>
            <a:chOff x="2284850" y="131975"/>
            <a:chExt cx="1720200" cy="340800"/>
          </a:xfrm>
        </p:grpSpPr>
        <p:sp>
          <p:nvSpPr>
            <p:cNvPr id="123" name="Google Shape;123;p17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457700" y="269225"/>
            <a:ext cx="81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Standard Phase Estimation Algorithm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 flipH="1">
            <a:off x="6159328" y="4226173"/>
            <a:ext cx="887795" cy="175887"/>
            <a:chOff x="2284850" y="131975"/>
            <a:chExt cx="1720200" cy="340800"/>
          </a:xfrm>
        </p:grpSpPr>
        <p:sp>
          <p:nvSpPr>
            <p:cNvPr id="133" name="Google Shape;133;p18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8"/>
          <p:cNvSpPr txBox="1"/>
          <p:nvPr/>
        </p:nvSpPr>
        <p:spPr>
          <a:xfrm>
            <a:off x="2450625" y="1024725"/>
            <a:ext cx="5909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78700" y="1019450"/>
            <a:ext cx="2855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Given unitary U and its eigenvector, approximate the phase of the eigenvalue, with theta between 0 and 1.</a:t>
            </a:r>
            <a:endParaRPr b="1"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H across m measurement qubits to create equal superposition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U operations -&gt; Phase Kickback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QFT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H to extract phase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O(2^n) circuit depth for n-bit precision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925" y="1661100"/>
            <a:ext cx="4913276" cy="1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457700" y="269225"/>
            <a:ext cx="81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Iterative</a:t>
            </a: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 Phase Estimation Algorithm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 flipH="1">
            <a:off x="7492828" y="4560773"/>
            <a:ext cx="887795" cy="175887"/>
            <a:chOff x="2284850" y="131975"/>
            <a:chExt cx="1720200" cy="340800"/>
          </a:xfrm>
        </p:grpSpPr>
        <p:sp>
          <p:nvSpPr>
            <p:cNvPr id="146" name="Google Shape;146;p19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900" y="1438199"/>
            <a:ext cx="3781320" cy="1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378700" y="1019450"/>
            <a:ext cx="4773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 up computation into </a:t>
            </a:r>
            <a:r>
              <a:rPr i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stages for precision </a:t>
            </a:r>
            <a:r>
              <a:rPr i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decreasing the depth of the deepest quantum circuit required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achieve lower error rates on near-term quantum computers compared to standard phase estimation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use an inverse Quantum Fourier Transform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digits in reverse order from least significant to most significant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75" y="3752078"/>
            <a:ext cx="6246030" cy="9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293975" y="189450"/>
            <a:ext cx="83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Bayesian</a:t>
            </a:r>
            <a:r>
              <a:rPr lang="en" sz="30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 Phase Estimation Algorithm</a:t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78700" y="867050"/>
            <a:ext cx="4773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Tamping through Modeling Methods - Depolarizing Noise, Measurement Noise</a:t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iterations by updating weights - </a:t>
            </a: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</a:t>
            </a: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calculating</a:t>
            </a: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probability</a:t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 </a:t>
            </a:r>
            <a:endParaRPr b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Overhead - quantum/classical hybrid computations</a:t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heavier classical post-processing</a:t>
            </a:r>
            <a:endParaRPr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25" y="914550"/>
            <a:ext cx="3026767" cy="40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762" y="3682750"/>
            <a:ext cx="2847175" cy="11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953775" y="1994050"/>
            <a:ext cx="4340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Physical Systems</a:t>
            </a:r>
            <a:endParaRPr sz="29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046750" y="1009900"/>
            <a:ext cx="1463100" cy="887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 sz="4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94508" y="3014403"/>
            <a:ext cx="5393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" name="Google Shape;168;p21"/>
          <p:cNvGrpSpPr/>
          <p:nvPr/>
        </p:nvGrpSpPr>
        <p:grpSpPr>
          <a:xfrm>
            <a:off x="1046753" y="3957702"/>
            <a:ext cx="887795" cy="175887"/>
            <a:chOff x="2284850" y="131975"/>
            <a:chExt cx="1720200" cy="340800"/>
          </a:xfrm>
        </p:grpSpPr>
        <p:sp>
          <p:nvSpPr>
            <p:cNvPr id="169" name="Google Shape;169;p21"/>
            <p:cNvSpPr/>
            <p:nvPr/>
          </p:nvSpPr>
          <p:spPr>
            <a:xfrm rot="5400000">
              <a:off x="22619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5400000">
              <a:off x="27370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5400000">
              <a:off x="32121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5400000">
              <a:off x="3687200" y="154925"/>
              <a:ext cx="340800" cy="294900"/>
            </a:xfrm>
            <a:prstGeom prst="triangl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