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772400" cx="10058400"/>
  <p:notesSz cx="6858000" cy="9144000"/>
  <p:embeddedFontLst>
    <p:embeddedFont>
      <p:font typeface="Georama"/>
      <p:regular r:id="rId8"/>
      <p:bold r:id="rId9"/>
      <p:italic r:id="rId10"/>
      <p:boldItalic r:id="rId11"/>
    </p:embeddedFont>
    <p:embeddedFont>
      <p:font typeface="Roboto Thin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Georama SemiBold"/>
      <p:regular r:id="rId24"/>
      <p:bold r:id="rId25"/>
      <p:italic r:id="rId26"/>
      <p:boldItalic r:id="rId27"/>
    </p:embeddedFont>
    <p:embeddedFont>
      <p:font typeface="Georama Medium"/>
      <p:regular r:id="rId28"/>
      <p:bold r:id="rId29"/>
      <p:italic r:id="rId30"/>
      <p:boldItalic r:id="rId31"/>
    </p:embeddedFont>
    <p:embeddedFont>
      <p:font typeface="Georama Light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Lexend"/>
      <p:regular r:id="rId40"/>
      <p:bold r:id="rId41"/>
    </p:embeddedFont>
    <p:embeddedFont>
      <p:font typeface="Cambria Math"/>
      <p:regular r:id="rId42"/>
    </p:embeddedFont>
    <p:embeddedFont>
      <p:font typeface="Georama Thin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747775"/>
          </p15:clr>
        </p15:guide>
        <p15:guide id="2" pos="31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regular.fntdata"/><Relationship Id="rId20" Type="http://schemas.openxmlformats.org/officeDocument/2006/relationships/font" Target="fonts/RobotoMedium-regular.fntdata"/><Relationship Id="rId42" Type="http://schemas.openxmlformats.org/officeDocument/2006/relationships/font" Target="fonts/CambriaMath-regular.fntdata"/><Relationship Id="rId41" Type="http://schemas.openxmlformats.org/officeDocument/2006/relationships/font" Target="fonts/Lexend-bold.fntdata"/><Relationship Id="rId22" Type="http://schemas.openxmlformats.org/officeDocument/2006/relationships/font" Target="fonts/RobotoMedium-italic.fntdata"/><Relationship Id="rId44" Type="http://schemas.openxmlformats.org/officeDocument/2006/relationships/font" Target="fonts/GeoramaThin-bold.fntdata"/><Relationship Id="rId21" Type="http://schemas.openxmlformats.org/officeDocument/2006/relationships/font" Target="fonts/RobotoMedium-bold.fntdata"/><Relationship Id="rId43" Type="http://schemas.openxmlformats.org/officeDocument/2006/relationships/font" Target="fonts/GeoramaThin-regular.fntdata"/><Relationship Id="rId24" Type="http://schemas.openxmlformats.org/officeDocument/2006/relationships/font" Target="fonts/GeoramaSemiBold-regular.fntdata"/><Relationship Id="rId46" Type="http://schemas.openxmlformats.org/officeDocument/2006/relationships/font" Target="fonts/GeoramaThin-boldItalic.fntdata"/><Relationship Id="rId23" Type="http://schemas.openxmlformats.org/officeDocument/2006/relationships/font" Target="fonts/RobotoMedium-boldItalic.fntdata"/><Relationship Id="rId45" Type="http://schemas.openxmlformats.org/officeDocument/2006/relationships/font" Target="fonts/Georama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eorama-bold.fntdata"/><Relationship Id="rId26" Type="http://schemas.openxmlformats.org/officeDocument/2006/relationships/font" Target="fonts/GeoramaSemiBold-italic.fntdata"/><Relationship Id="rId25" Type="http://schemas.openxmlformats.org/officeDocument/2006/relationships/font" Target="fonts/GeoramaSemiBold-bold.fntdata"/><Relationship Id="rId28" Type="http://schemas.openxmlformats.org/officeDocument/2006/relationships/font" Target="fonts/GeoramaMedium-regular.fntdata"/><Relationship Id="rId27" Type="http://schemas.openxmlformats.org/officeDocument/2006/relationships/font" Target="fonts/Georam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eoramaMedium-bold.fntdata"/><Relationship Id="rId7" Type="http://schemas.openxmlformats.org/officeDocument/2006/relationships/slide" Target="slides/slide2.xml"/><Relationship Id="rId8" Type="http://schemas.openxmlformats.org/officeDocument/2006/relationships/font" Target="fonts/Georama-regular.fntdata"/><Relationship Id="rId31" Type="http://schemas.openxmlformats.org/officeDocument/2006/relationships/font" Target="fonts/GeoramaMedium-boldItalic.fntdata"/><Relationship Id="rId30" Type="http://schemas.openxmlformats.org/officeDocument/2006/relationships/font" Target="fonts/GeoramaMedium-italic.fntdata"/><Relationship Id="rId11" Type="http://schemas.openxmlformats.org/officeDocument/2006/relationships/font" Target="fonts/Georama-boldItalic.fntdata"/><Relationship Id="rId33" Type="http://schemas.openxmlformats.org/officeDocument/2006/relationships/font" Target="fonts/GeoramaLight-bold.fntdata"/><Relationship Id="rId10" Type="http://schemas.openxmlformats.org/officeDocument/2006/relationships/font" Target="fonts/Georama-italic.fntdata"/><Relationship Id="rId32" Type="http://schemas.openxmlformats.org/officeDocument/2006/relationships/font" Target="fonts/GeoramaLight-regular.fntdata"/><Relationship Id="rId13" Type="http://schemas.openxmlformats.org/officeDocument/2006/relationships/font" Target="fonts/RobotoThin-bold.fntdata"/><Relationship Id="rId35" Type="http://schemas.openxmlformats.org/officeDocument/2006/relationships/font" Target="fonts/GeoramaLight-boldItalic.fntdata"/><Relationship Id="rId12" Type="http://schemas.openxmlformats.org/officeDocument/2006/relationships/font" Target="fonts/RobotoThin-regular.fntdata"/><Relationship Id="rId34" Type="http://schemas.openxmlformats.org/officeDocument/2006/relationships/font" Target="fonts/GeoramaLight-italic.fntdata"/><Relationship Id="rId15" Type="http://schemas.openxmlformats.org/officeDocument/2006/relationships/font" Target="fonts/RobotoThin-boldItalic.fntdata"/><Relationship Id="rId37" Type="http://schemas.openxmlformats.org/officeDocument/2006/relationships/font" Target="fonts/RobotoLight-bold.fntdata"/><Relationship Id="rId14" Type="http://schemas.openxmlformats.org/officeDocument/2006/relationships/font" Target="fonts/RobotoThin-italic.fntdata"/><Relationship Id="rId36" Type="http://schemas.openxmlformats.org/officeDocument/2006/relationships/font" Target="fonts/RobotoLight-regular.fntdata"/><Relationship Id="rId17" Type="http://schemas.openxmlformats.org/officeDocument/2006/relationships/font" Target="fonts/Roboto-bold.fntdata"/><Relationship Id="rId39" Type="http://schemas.openxmlformats.org/officeDocument/2006/relationships/font" Target="fonts/RobotoLight-boldItalic.fntdata"/><Relationship Id="rId16" Type="http://schemas.openxmlformats.org/officeDocument/2006/relationships/font" Target="fonts/Roboto-regular.fntdata"/><Relationship Id="rId38" Type="http://schemas.openxmlformats.org/officeDocument/2006/relationships/font" Target="fonts/RobotoLight-italic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0bc458b9_0_1664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0bc458b9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81758df01_0_2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81758df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900" cy="31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9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1000" cy="5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629400" y="4690500"/>
            <a:ext cx="3200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Superdense Coding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Alice can send Bob two classical bits using one entangled qubit and the protocol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This means an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bit message can be sent in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/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2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qubits, and this is a proven and strict lower bound.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600" y="171300"/>
            <a:ext cx="32901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An Overview of Quantum Computing</a:t>
            </a:r>
            <a:endParaRPr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eorama Medium"/>
                <a:ea typeface="Georama Medium"/>
                <a:cs typeface="Georama Medium"/>
                <a:sym typeface="Georama Medium"/>
              </a:rPr>
              <a:t>By Ryan Y. Batubara</a:t>
            </a:r>
            <a:endParaRPr sz="1100"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Georama"/>
              <a:ea typeface="Georama"/>
              <a:cs typeface="Georama"/>
              <a:sym typeface="Geora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Scott Aaronson: “Quantum computers won't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solve hard problems instantly by just trying all solutions in parallel.”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29000" y="723810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ama SemiBold"/>
                <a:ea typeface="Georama SemiBold"/>
                <a:cs typeface="Georama SemiBold"/>
                <a:sym typeface="Georama SemiBold"/>
              </a:rPr>
              <a:t>Page 1</a:t>
            </a:r>
            <a:endParaRPr sz="1300">
              <a:latin typeface="Georama SemiBold"/>
              <a:ea typeface="Georama SemiBold"/>
              <a:cs typeface="Georama SemiBold"/>
              <a:sym typeface="Georama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8613" y="1298100"/>
            <a:ext cx="32004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Motivation: Semiprime Factoring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Given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the product of two primes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,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q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, recover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,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q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GNFS sub-exponentially factors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with time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exp( (8/3)²</a:t>
            </a:r>
            <a:r>
              <a:rPr lang="en" sz="1150">
                <a:solidFill>
                  <a:srgbClr val="0C0D0E"/>
                </a:solidFill>
                <a:highlight>
                  <a:srgbClr val="FFFFFF"/>
                </a:highlight>
                <a:latin typeface="Georama Medium"/>
                <a:ea typeface="Georama Medium"/>
                <a:cs typeface="Georama Medium"/>
                <a:sym typeface="Georama Medium"/>
              </a:rPr>
              <a:t>ᐟ³ + o(1)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) (log </a:t>
            </a:r>
            <a:r>
              <a:rPr i="1"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)¹ᐟ³ (log log </a:t>
            </a:r>
            <a:r>
              <a:rPr i="1"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)²ᐟ³ )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Quantum: Shor’s alg. factors in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O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(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b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³) time and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O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(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b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) space, where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b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= </a:t>
            </a:r>
            <a:r>
              <a:rPr lang="en" sz="11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⌈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log₂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⌉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8613" y="7125000"/>
            <a:ext cx="32004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eorama Light"/>
                <a:ea typeface="Georama Light"/>
                <a:cs typeface="Georama Light"/>
                <a:sym typeface="Georama Light"/>
              </a:rPr>
              <a:t>Material from </a:t>
            </a:r>
            <a:br>
              <a:rPr lang="en" sz="800">
                <a:latin typeface="Georama Light"/>
                <a:ea typeface="Georama Light"/>
                <a:cs typeface="Georama Light"/>
                <a:sym typeface="Georama Light"/>
              </a:rPr>
            </a:br>
            <a:r>
              <a:rPr i="1" lang="en" sz="800">
                <a:latin typeface="Georama Light"/>
                <a:ea typeface="Georama Light"/>
                <a:cs typeface="Georama Light"/>
                <a:sym typeface="Georama Light"/>
              </a:rPr>
              <a:t>Quantum Computing Since Democritus</a:t>
            </a:r>
            <a:r>
              <a:rPr lang="en" sz="800">
                <a:latin typeface="Georama Light"/>
                <a:ea typeface="Georama Light"/>
                <a:cs typeface="Georama Light"/>
                <a:sym typeface="Georama Light"/>
              </a:rPr>
              <a:t> by Scott Aaronson</a:t>
            </a:r>
            <a:endParaRPr sz="800"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Georama Light"/>
                <a:ea typeface="Georama Light"/>
                <a:cs typeface="Georama Light"/>
                <a:sym typeface="Georama Light"/>
              </a:rPr>
              <a:t>Quantum Computation: </a:t>
            </a:r>
            <a:r>
              <a:rPr i="1" lang="en" sz="800">
                <a:latin typeface="Georama Light"/>
                <a:ea typeface="Georama Light"/>
                <a:cs typeface="Georama Light"/>
                <a:sym typeface="Georama Light"/>
              </a:rPr>
              <a:t>Lecture</a:t>
            </a:r>
            <a:r>
              <a:rPr i="1" lang="en" sz="800">
                <a:latin typeface="Georama Light"/>
                <a:ea typeface="Georama Light"/>
                <a:cs typeface="Georama Light"/>
                <a:sym typeface="Georama Light"/>
              </a:rPr>
              <a:t> Notes </a:t>
            </a:r>
            <a:r>
              <a:rPr lang="en" sz="800">
                <a:latin typeface="Georama Light"/>
                <a:ea typeface="Georama Light"/>
                <a:cs typeface="Georama Light"/>
                <a:sym typeface="Georama Light"/>
              </a:rPr>
              <a:t>by John </a:t>
            </a:r>
            <a:r>
              <a:rPr lang="en" sz="800">
                <a:latin typeface="Georama Light"/>
                <a:ea typeface="Georama Light"/>
                <a:cs typeface="Georama Light"/>
                <a:sym typeface="Georama Light"/>
              </a:rPr>
              <a:t>Watrous</a:t>
            </a:r>
            <a:endParaRPr sz="800"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629401" y="7125000"/>
            <a:ext cx="3429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To run quantum circuit </a:t>
            </a:r>
            <a:r>
              <a:rPr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simulations</a:t>
            </a:r>
            <a:r>
              <a:rPr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go to</a:t>
            </a:r>
            <a:br>
              <a:rPr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</a:br>
            <a:r>
              <a:rPr i="1"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https://quantum.ibm.com/composer</a:t>
            </a:r>
            <a:endParaRPr sz="8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https://www.ibm.com/quantum/qiskit</a:t>
            </a:r>
            <a:endParaRPr sz="8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228613" y="2804100"/>
            <a:ext cx="3200400" cy="2261100"/>
            <a:chOff x="228613" y="2804100"/>
            <a:chExt cx="3200400" cy="22611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228613" y="2804100"/>
              <a:ext cx="3200400" cy="22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ama SemiBold"/>
                  <a:ea typeface="Georama SemiBold"/>
                  <a:cs typeface="Georama SemiBold"/>
                  <a:sym typeface="Georama SemiBold"/>
                </a:rPr>
                <a:t>The Qubit</a:t>
              </a:r>
              <a:endParaRPr sz="1200">
                <a:latin typeface="Georama SemiBold"/>
                <a:ea typeface="Georama SemiBold"/>
                <a:cs typeface="Georama SemiBold"/>
                <a:sym typeface="Georama SemiBol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X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 = Be(</a:t>
              </a:r>
              <a:r>
                <a:rPr i="1"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p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) can be represented by a vector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[  ]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with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</a:t>
              </a:r>
              <a:r>
                <a:rPr lang="en" sz="22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||[  ]||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₁ = </a:t>
              </a:r>
              <a:r>
                <a:rPr i="1"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p 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+ </a:t>
              </a:r>
              <a:r>
                <a:rPr i="1"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q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= 1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Using the 2-norm, we get the qubit: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[  ]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with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</a:t>
              </a:r>
              <a:r>
                <a:rPr lang="en" sz="22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||[  ]||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₂ = </a:t>
              </a:r>
              <a:r>
                <a:rPr i="1"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p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²</a:t>
              </a:r>
              <a:r>
                <a:rPr i="1"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+ </a:t>
              </a:r>
              <a:r>
                <a:rPr i="1"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q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² = 1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This allows </a:t>
              </a:r>
              <a:r>
                <a:rPr i="1"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p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,</a:t>
              </a:r>
              <a:r>
                <a:rPr i="1"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q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 to be negative, or complex. </a:t>
              </a:r>
              <a:b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</a:b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This gives the Bloch sphere: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895475" y="3324333"/>
              <a:ext cx="288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p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q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1654000" y="3327012"/>
              <a:ext cx="288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p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q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836922" y="4082126"/>
              <a:ext cx="288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p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q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1595447" y="4084805"/>
              <a:ext cx="288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p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q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</p:grp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63" y="5068800"/>
            <a:ext cx="1657082" cy="1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429000" y="4690500"/>
            <a:ext cx="32004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Entanglement &amp; Indistinguishability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Not all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-qubit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can be represented as tensor of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1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-qubits. In such cases, call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entangled.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The Bell States or EPR Pairs are entangled: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</a:t>
            </a:r>
            <a: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Φ</a:t>
            </a:r>
            <a:r>
              <a:rPr baseline="30000" lang="en" sz="15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±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= — I00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± — I11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</a:t>
            </a:r>
            <a: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Ψ</a:t>
            </a:r>
            <a:r>
              <a:rPr baseline="30000" lang="en" sz="15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±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= — I01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± — I10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Qubits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and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b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are indistinguishable if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P(a=0) = P(b=0), P(a=1) = P(b=1)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81865" y="716486"/>
            <a:ext cx="28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0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493579" y="716486"/>
            <a:ext cx="28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0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502843" y="1200537"/>
            <a:ext cx="32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a₁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a₂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998205" y="1212693"/>
            <a:ext cx="32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b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₁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b₂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5238785" y="1053119"/>
            <a:ext cx="969900" cy="896343"/>
            <a:chOff x="4656479" y="2060725"/>
            <a:chExt cx="969900" cy="896343"/>
          </a:xfrm>
        </p:grpSpPr>
        <p:sp>
          <p:nvSpPr>
            <p:cNvPr id="73" name="Google Shape;73;p13"/>
            <p:cNvSpPr txBox="1"/>
            <p:nvPr/>
          </p:nvSpPr>
          <p:spPr>
            <a:xfrm>
              <a:off x="4656479" y="2060725"/>
              <a:ext cx="9699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000">
                  <a:solidFill>
                    <a:schemeClr val="dk1"/>
                  </a:solidFill>
                  <a:latin typeface="Georama Thin"/>
                  <a:ea typeface="Georama Thin"/>
                  <a:cs typeface="Georama Thin"/>
                  <a:sym typeface="Georama Thin"/>
                </a:rPr>
                <a:t>[</a:t>
              </a:r>
              <a:r>
                <a:rPr lang="en" sz="1100">
                  <a:solidFill>
                    <a:schemeClr val="dk1"/>
                  </a:solidFill>
                  <a:latin typeface="Georama Thin"/>
                  <a:ea typeface="Georama Thin"/>
                  <a:cs typeface="Georama Thin"/>
                  <a:sym typeface="Georama Thin"/>
                </a:rPr>
                <a:t>       </a:t>
              </a:r>
              <a:r>
                <a:rPr lang="en" sz="5000">
                  <a:solidFill>
                    <a:schemeClr val="dk1"/>
                  </a:solidFill>
                  <a:latin typeface="Georama Thin"/>
                  <a:ea typeface="Georama Thin"/>
                  <a:cs typeface="Georama Thin"/>
                  <a:sym typeface="Georama Thin"/>
                </a:rPr>
                <a:t>]</a:t>
              </a:r>
              <a:endParaRPr sz="5000">
                <a:solidFill>
                  <a:schemeClr val="dk2"/>
                </a:solidFill>
                <a:latin typeface="Georama Thin"/>
                <a:ea typeface="Georama Thin"/>
                <a:cs typeface="Georama Thin"/>
                <a:sym typeface="Georama Thin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4914299" y="2095168"/>
              <a:ext cx="4821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a₁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b₁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a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₁b₂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a₂b₁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a₂b₂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</p:grpSp>
      <p:sp>
        <p:nvSpPr>
          <p:cNvPr id="75" name="Google Shape;75;p13"/>
          <p:cNvSpPr txBox="1"/>
          <p:nvPr/>
        </p:nvSpPr>
        <p:spPr>
          <a:xfrm>
            <a:off x="3429000" y="171300"/>
            <a:ext cx="32004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Bra-ket Notation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Define ket and their tensor product as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I0❭ =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22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[  ]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	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I1❭ =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22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[  ]</a:t>
            </a:r>
            <a:endParaRPr sz="22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Ia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⊗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Ib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22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[  ]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22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[  ]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                  	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Multiplication of kets are assumed tensors, and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(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A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B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)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C = A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(B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C)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(A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B)(C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D) = AC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BD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A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(B + C) = A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B + A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C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(A + B)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C = A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C + B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C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(xA)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B = A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(xB) = x(A 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⊗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B)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Define bra as the conjugate transpose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❬aI = Ia❭</a:t>
            </a:r>
            <a:r>
              <a:rPr b="1" baseline="30000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†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= </a:t>
            </a:r>
            <a:r>
              <a:rPr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[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a₁ a₂ </a:t>
            </a:r>
            <a:r>
              <a:rPr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]</a:t>
            </a:r>
            <a:endParaRPr baseline="-25000" sz="1100">
              <a:solidFill>
                <a:schemeClr val="dk1"/>
              </a:solidFill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Thus a braket is given by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❬aIb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= ❬aI Ib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 a₁b₁ + a₂b₂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cxnSp>
        <p:nvCxnSpPr>
          <p:cNvPr id="76" name="Google Shape;76;p13"/>
          <p:cNvCxnSpPr/>
          <p:nvPr/>
        </p:nvCxnSpPr>
        <p:spPr>
          <a:xfrm>
            <a:off x="5152975" y="4423774"/>
            <a:ext cx="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5547425" y="4423774"/>
            <a:ext cx="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 txBox="1"/>
          <p:nvPr/>
        </p:nvSpPr>
        <p:spPr>
          <a:xfrm>
            <a:off x="4634527" y="5660861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√2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170006" y="5661404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√2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639052" y="6012784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√2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175943" y="6019719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√2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6629400" y="2576700"/>
            <a:ext cx="32004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Quantum Teleportation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Alice can send Bob a qubit using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</a:t>
            </a:r>
            <a: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Φ⁺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and two classical bits, and the protocol: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6629400" y="171300"/>
            <a:ext cx="32004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Quantum Gates &amp; Circuits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 quantum gate is an operation on qubits that preserves the 2-norm; all quantum gates are unitary matrices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U</a:t>
            </a:r>
            <a:r>
              <a:rPr i="1"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where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U</a:t>
            </a:r>
            <a:r>
              <a:rPr b="1" baseline="30000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†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U = UU</a:t>
            </a:r>
            <a:r>
              <a:rPr b="1" baseline="30000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†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</a:t>
            </a:r>
            <a:r>
              <a:rPr b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 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Some common quantum gates are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H = — </a:t>
            </a:r>
            <a:r>
              <a:rPr lang="en" sz="22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[     ]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     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22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[     ]</a:t>
            </a:r>
            <a:endParaRPr sz="22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  NOT = </a:t>
            </a:r>
            <a:r>
              <a:rPr lang="en" sz="22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[     ]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    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Rᵦ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22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[           ]</a:t>
            </a:r>
            <a:endParaRPr sz="22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7633988" y="1632333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829942" y="1632343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-1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657238" y="1632320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0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853192" y="1632331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0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448924" y="2089536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0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644877" y="2089547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0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564721" y="2084107"/>
            <a:ext cx="5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cos(</a:t>
            </a: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β</a:t>
            </a: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)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sin</a:t>
            </a: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(</a:t>
            </a: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β</a:t>
            </a: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)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971361" y="2089557"/>
            <a:ext cx="5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-sin</a:t>
            </a: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(</a:t>
            </a: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β</a:t>
            </a: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)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cos(</a:t>
            </a: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β</a:t>
            </a: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)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325" y="3369300"/>
            <a:ext cx="2426573" cy="12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2850" y="5402925"/>
            <a:ext cx="2813500" cy="105107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7369495" y="1674256"/>
            <a:ext cx="3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√2</a:t>
            </a:r>
            <a:endParaRPr sz="10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163" y="5804862"/>
            <a:ext cx="1256651" cy="13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813" y="5798763"/>
            <a:ext cx="1424814" cy="13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3429000" y="171300"/>
            <a:ext cx="3200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Quantum Supremacy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Shor works by computing superpositions of finite #possibilities simultaneously. As such, quantum computing does not mean all problems can be solved in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time by running all solutions in parallel.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Semiprime factoring is in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NP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and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coNP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, in between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and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. Indeed,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BQP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and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are incomparable: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eorama Light"/>
                <a:ea typeface="Georama Light"/>
                <a:cs typeface="Georama Light"/>
                <a:sym typeface="Georama Light"/>
              </a:rPr>
              <a:t>P ——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BPP </a:t>
            </a:r>
            <a:r>
              <a:rPr lang="en" sz="1100">
                <a:solidFill>
                  <a:schemeClr val="lt1"/>
                </a:solidFill>
                <a:latin typeface="Georama Light"/>
                <a:ea typeface="Georama Light"/>
                <a:cs typeface="Georama Light"/>
                <a:sym typeface="Georama Light"/>
              </a:rPr>
              <a:t>——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BQP </a:t>
            </a:r>
            <a:r>
              <a:rPr lang="en" sz="1100">
                <a:solidFill>
                  <a:schemeClr val="lt1"/>
                </a:solidFill>
                <a:latin typeface="Georama Light"/>
                <a:ea typeface="Georama Light"/>
                <a:cs typeface="Georama Light"/>
                <a:sym typeface="Georama Light"/>
              </a:rPr>
              <a:t>—— PP —— PSAPCE</a:t>
            </a:r>
            <a:endParaRPr sz="1100">
              <a:solidFill>
                <a:schemeClr val="lt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 </a:t>
            </a:r>
            <a:r>
              <a:rPr lang="en" sz="1100">
                <a:solidFill>
                  <a:schemeClr val="lt1"/>
                </a:solidFill>
                <a:latin typeface="Georama Light"/>
                <a:ea typeface="Georama Light"/>
                <a:cs typeface="Georama Light"/>
                <a:sym typeface="Georama Light"/>
              </a:rPr>
              <a:t>—— BPP —— BQP ——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PP </a:t>
            </a:r>
            <a:r>
              <a:rPr lang="en" sz="1100">
                <a:solidFill>
                  <a:schemeClr val="lt1"/>
                </a:solidFill>
                <a:latin typeface="Georama Light"/>
                <a:ea typeface="Georama Light"/>
                <a:cs typeface="Georama Light"/>
                <a:sym typeface="Georama Light"/>
              </a:rPr>
              <a:t>——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PSAPCE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Georama Light"/>
                <a:ea typeface="Georama Light"/>
                <a:cs typeface="Georama Light"/>
                <a:sym typeface="Georama Light"/>
              </a:rPr>
              <a:t>P —— BPP —— B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NP </a:t>
            </a:r>
            <a:r>
              <a:rPr lang="en" sz="1100">
                <a:solidFill>
                  <a:schemeClr val="lt1"/>
                </a:solidFill>
                <a:latin typeface="Georama Light"/>
                <a:ea typeface="Georama Light"/>
                <a:cs typeface="Georama Light"/>
                <a:sym typeface="Georama Light"/>
              </a:rPr>
              <a:t>—— PP —— PSAPCE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429000" y="4246000"/>
            <a:ext cx="320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Quantum Hardware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In 2001, Shor was run on 7 qubits. In 2025, Willow has 105 qubits and 0 quantum gates. The lifetime of a qubit now is &lt;1 second. Quantum &amp; qubit measurement is error prone.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Despite this, at the current (stable) trajectory, there is a high probability quantum computers will have commercial applications in a few decades.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429000" y="723810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ama SemiBold"/>
                <a:ea typeface="Georama SemiBold"/>
                <a:cs typeface="Georama SemiBold"/>
                <a:sym typeface="Georama SemiBold"/>
              </a:rPr>
              <a:t>Page 2</a:t>
            </a:r>
            <a:endParaRPr sz="1300">
              <a:latin typeface="Georama SemiBold"/>
              <a:ea typeface="Georama SemiBold"/>
              <a:cs typeface="Georama SemiBold"/>
              <a:sym typeface="Georama SemiBol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28613" y="171300"/>
            <a:ext cx="32004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Shor’s Algorithm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Choose 1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&lt;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&lt;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with gcd(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,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) = 1,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=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pq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The order of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mod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is the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smallest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r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where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r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≡ 1 (mod N)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</a:b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Let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be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bits. Define an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-qubit transformation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Uₐ 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≡ I ax (mod N)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(Uₐ)</a:t>
            </a:r>
            <a:r>
              <a:rPr baseline="30000"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r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I1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≡ I a</a:t>
            </a:r>
            <a:r>
              <a:rPr baseline="30000"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r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(mod N)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U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has eigenvectors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Iu</a:t>
            </a:r>
            <a:r>
              <a:rPr baseline="-25000"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s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❭, 0 ≤ s &lt; r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with the property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U Iu</a:t>
            </a:r>
            <a:r>
              <a:rPr baseline="-25000"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s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exp(2πi s/r) Iu</a:t>
            </a:r>
            <a:r>
              <a:rPr baseline="-25000"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s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—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Σ</a:t>
            </a:r>
            <a:r>
              <a:rPr b="1" baseline="-25000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Iu</a:t>
            </a:r>
            <a:r>
              <a:rPr baseline="-25000"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s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I1 mod (N)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Measuring the procedure below gives eigenvalue(s) for one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, such that we recover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r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. But as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a</a:t>
            </a:r>
            <a:r>
              <a:rPr baseline="30000"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r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- 1 ≡ (mod N) → (a</a:t>
            </a:r>
            <a:r>
              <a:rPr baseline="30000"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r/2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- 1)(a</a:t>
            </a:r>
            <a:r>
              <a:rPr baseline="30000" lang="en" sz="1100">
                <a:solidFill>
                  <a:schemeClr val="dk1"/>
                </a:solidFill>
                <a:latin typeface="Georama SemiBold"/>
                <a:ea typeface="Georama SemiBold"/>
                <a:cs typeface="Georama SemiBold"/>
                <a:sym typeface="Georama SemiBold"/>
              </a:rPr>
              <a:t>r/2</a:t>
            </a:r>
            <a:r>
              <a:rPr baseline="-25000"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+ 1) = N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So gcd(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</a:t>
            </a:r>
            <a:r>
              <a:rPr baseline="30000" i="1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r</a:t>
            </a:r>
            <a:r>
              <a:rPr baseline="30000" lang="en" sz="1100">
                <a:solidFill>
                  <a:schemeClr val="dk1"/>
                </a:solidFill>
                <a:latin typeface="Georama"/>
                <a:ea typeface="Georama"/>
                <a:cs typeface="Georama"/>
                <a:sym typeface="Georama"/>
              </a:rPr>
              <a:t>/2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± 1,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) has high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of being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or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q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28613" y="7125000"/>
            <a:ext cx="32004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eorama Light"/>
                <a:ea typeface="Georama Light"/>
                <a:cs typeface="Georama Light"/>
                <a:sym typeface="Georama Light"/>
              </a:rPr>
              <a:t>Material from </a:t>
            </a:r>
            <a:br>
              <a:rPr lang="en" sz="800">
                <a:latin typeface="Georama Light"/>
                <a:ea typeface="Georama Light"/>
                <a:cs typeface="Georama Light"/>
                <a:sym typeface="Georama Light"/>
              </a:rPr>
            </a:br>
            <a:r>
              <a:rPr i="1" lang="en" sz="800">
                <a:latin typeface="Georama Light"/>
                <a:ea typeface="Georama Light"/>
                <a:cs typeface="Georama Light"/>
                <a:sym typeface="Georama Light"/>
              </a:rPr>
              <a:t>Quantum Computing Since Democritus</a:t>
            </a:r>
            <a:r>
              <a:rPr lang="en" sz="800">
                <a:latin typeface="Georama Light"/>
                <a:ea typeface="Georama Light"/>
                <a:cs typeface="Georama Light"/>
                <a:sym typeface="Georama Light"/>
              </a:rPr>
              <a:t> by Scott Aaronson</a:t>
            </a:r>
            <a:endParaRPr sz="800"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Georama Light"/>
                <a:ea typeface="Georama Light"/>
                <a:cs typeface="Georama Light"/>
                <a:sym typeface="Georama Light"/>
              </a:rPr>
              <a:t>Quantum Computation: Lecture Notes </a:t>
            </a:r>
            <a:r>
              <a:rPr lang="en" sz="800">
                <a:latin typeface="Georama Light"/>
                <a:ea typeface="Georama Light"/>
                <a:cs typeface="Georama Light"/>
                <a:sym typeface="Georama Light"/>
              </a:rPr>
              <a:t>by John Watrous</a:t>
            </a:r>
            <a:endParaRPr sz="800"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629401" y="7125000"/>
            <a:ext cx="3429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To run quantum circuit simulations go to</a:t>
            </a:r>
            <a:br>
              <a:rPr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</a:br>
            <a:r>
              <a:rPr i="1"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https://quantum.ibm.com/composer</a:t>
            </a:r>
            <a:endParaRPr sz="8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https://www.ibm.com/quantum/qiskit</a:t>
            </a:r>
            <a:endParaRPr sz="8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429000" y="2206600"/>
            <a:ext cx="32004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No-Cloning Theorem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There is no copying non-basis states, i.e. DNE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s.t.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A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Proof.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Let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a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+ b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❭. Then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a² I00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+ ab I01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+ ab I10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 + b² I11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A Ix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aA I0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+ bA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I1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= a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I00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+ b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I11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❭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 contradiction. 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□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629400" y="1408825"/>
            <a:ext cx="32004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Quantum Linearity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1998: If Quantum gates were nonlinear,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=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so all proof would be efficiently automated. Furthermore, you can teleport faster than light.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00" y="3886204"/>
            <a:ext cx="2695451" cy="1326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228613" y="5212300"/>
            <a:ext cx="32004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Quantum Speedups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Many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problems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have real, quantum speedups: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ama Light"/>
              <a:buChar char="-"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Quantum Fourier transform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ama Light"/>
              <a:buChar char="-"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Unstructured search problem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ama Light"/>
              <a:buChar char="-"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Discrete logarithms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ama Light"/>
              <a:buChar char="-"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Hidden subgroup problem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ama Light"/>
              <a:buChar char="-"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CHSH games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ama Light"/>
              <a:buChar char="-"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Constant vs. balanced functions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ama Light"/>
              <a:buChar char="-"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Quantum machine learning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 flipH="1" rot="10800000">
            <a:off x="3953375" y="1797325"/>
            <a:ext cx="204900" cy="11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3958500" y="1961325"/>
            <a:ext cx="834600" cy="13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4485975" y="1782108"/>
            <a:ext cx="23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5029200" y="1782108"/>
            <a:ext cx="230100" cy="1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 flipH="1" rot="10800000">
            <a:off x="5049275" y="1961275"/>
            <a:ext cx="210000" cy="13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5505045" y="1930609"/>
            <a:ext cx="2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 txBox="1"/>
          <p:nvPr/>
        </p:nvSpPr>
        <p:spPr>
          <a:xfrm>
            <a:off x="3429000" y="5745100"/>
            <a:ext cx="320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The Quantum Revolution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A useful QC would break most modern encryption, though would open possibilities of quantum key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teleportation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and other post-quantum cryptographic solutions (search NIST quantum).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Discussion question: If you had a QC, would you want to tell the world? Why or why not?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042806" y="2426915"/>
            <a:ext cx="36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1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rPr>
              <a:t>√r</a:t>
            </a:r>
            <a:endParaRPr sz="1100">
              <a:solidFill>
                <a:schemeClr val="dk1"/>
              </a:solidFill>
              <a:latin typeface="Georama Medium"/>
              <a:ea typeface="Georama Medium"/>
              <a:cs typeface="Georama Medium"/>
              <a:sym typeface="Georama Medium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6629400" y="3468000"/>
            <a:ext cx="3200400" cy="2469000"/>
            <a:chOff x="6629400" y="1061100"/>
            <a:chExt cx="3200400" cy="2469000"/>
          </a:xfrm>
        </p:grpSpPr>
        <p:sp>
          <p:nvSpPr>
            <p:cNvPr id="120" name="Google Shape;120;p14"/>
            <p:cNvSpPr txBox="1"/>
            <p:nvPr/>
          </p:nvSpPr>
          <p:spPr>
            <a:xfrm>
              <a:off x="6629400" y="1061100"/>
              <a:ext cx="3200400" cy="24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ama SemiBold"/>
                  <a:ea typeface="Georama SemiBold"/>
                  <a:cs typeface="Georama SemiBold"/>
                  <a:sym typeface="Georama SemiBold"/>
                </a:rPr>
                <a:t>Quantum Decoherence</a:t>
              </a:r>
              <a:endParaRPr sz="1200">
                <a:latin typeface="Georama SemiBold"/>
                <a:ea typeface="Georama SemiBold"/>
                <a:cs typeface="Georama SemiBold"/>
                <a:sym typeface="Georama SemiBol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Why do we not observe quantum mechanics at the macroscopic scale? Consider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I</a:t>
              </a:r>
              <a:r>
                <a:rPr lang="en" sz="11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Φ</a:t>
              </a:r>
              <a:r>
                <a:rPr baseline="30000" lang="en" sz="15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+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❭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= — I00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❭ 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+ — e</a:t>
              </a:r>
              <a:r>
                <a:rPr baseline="30000" lang="en" sz="11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iθ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I11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❭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The density matrix </a:t>
              </a:r>
              <a:r>
                <a:rPr i="1"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⍴ 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is defined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 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"/>
                  <a:ea typeface="Georama"/>
                  <a:cs typeface="Georama"/>
                  <a:sym typeface="Georama"/>
                </a:rPr>
                <a:t>⍴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=</a:t>
              </a:r>
              <a:r>
                <a:rPr i="1"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 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I</a:t>
              </a:r>
              <a:r>
                <a:rPr lang="en" sz="11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Φ</a:t>
              </a:r>
              <a:r>
                <a:rPr baseline="30000" lang="en" sz="15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+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❭ 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❬</a:t>
              </a:r>
              <a:r>
                <a:rPr lang="en" sz="11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Φ</a:t>
              </a:r>
              <a:r>
                <a:rPr baseline="30000" lang="en" sz="15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+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I = </a:t>
              </a:r>
              <a:r>
                <a:rPr lang="en" sz="22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[          ]</a:t>
              </a:r>
              <a:endParaRPr sz="22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Decoherence says that we measure the average of all </a:t>
              </a:r>
              <a:r>
                <a:rPr i="1" lang="en" sz="11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θ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, so </a:t>
              </a:r>
              <a:r>
                <a:rPr lang="en" sz="110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⍴</a:t>
              </a:r>
              <a:r>
                <a:rPr lang="en" sz="1100">
                  <a:solidFill>
                    <a:schemeClr val="dk1"/>
                  </a:solidFill>
                  <a:latin typeface="Georama"/>
                  <a:ea typeface="Georama"/>
                  <a:cs typeface="Georama"/>
                  <a:sym typeface="Georama"/>
                </a:rPr>
                <a:t> 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is a diag. matrix with </a:t>
              </a:r>
              <a:r>
                <a:rPr lang="en" sz="1000">
                  <a:solidFill>
                    <a:schemeClr val="dk1"/>
                  </a:solidFill>
                  <a:latin typeface="Georama"/>
                  <a:ea typeface="Georama"/>
                  <a:cs typeface="Georama"/>
                  <a:sym typeface="Georama"/>
                </a:rPr>
                <a:t>½</a:t>
              </a: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on the diagonals.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But no such state exists with such a </a:t>
              </a:r>
              <a:r>
                <a:rPr lang="en" sz="110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⍴</a:t>
              </a: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!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7741522" y="1732026"/>
              <a:ext cx="36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1</a:t>
              </a:r>
              <a:endParaRPr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√2</a:t>
              </a:r>
              <a:endParaRPr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8277000" y="1732569"/>
              <a:ext cx="36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1</a:t>
              </a:r>
              <a:endParaRPr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√2</a:t>
              </a:r>
              <a:endParaRPr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8168871" y="2425703"/>
              <a:ext cx="584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½</a:t>
              </a:r>
              <a:endParaRPr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½ 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e</a:t>
              </a:r>
              <a:r>
                <a:rPr baseline="30000" lang="en" sz="11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iθ</a:t>
              </a: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 </a:t>
              </a:r>
              <a:endParaRPr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8575511" y="2431153"/>
              <a:ext cx="584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½ </a:t>
              </a: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e</a:t>
              </a:r>
              <a:r>
                <a:rPr baseline="30000"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–</a:t>
              </a:r>
              <a:r>
                <a:rPr baseline="30000" lang="en" sz="11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iθ</a:t>
              </a:r>
              <a:endParaRPr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½</a:t>
              </a:r>
              <a:endParaRPr sz="10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6629400" y="171300"/>
            <a:ext cx="3200400" cy="1260938"/>
            <a:chOff x="6629400" y="3530100"/>
            <a:chExt cx="3200400" cy="1260938"/>
          </a:xfrm>
        </p:grpSpPr>
        <p:sp>
          <p:nvSpPr>
            <p:cNvPr id="126" name="Google Shape;126;p14"/>
            <p:cNvSpPr txBox="1"/>
            <p:nvPr/>
          </p:nvSpPr>
          <p:spPr>
            <a:xfrm>
              <a:off x="6629400" y="3530100"/>
              <a:ext cx="320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ama SemiBold"/>
                  <a:ea typeface="Georama SemiBold"/>
                  <a:cs typeface="Georama SemiBold"/>
                  <a:sym typeface="Georama SemiBold"/>
                </a:rPr>
                <a:t>Quantum Programming</a:t>
              </a:r>
              <a:endParaRPr sz="1200">
                <a:latin typeface="Georama SemiBold"/>
                <a:ea typeface="Georama SemiBold"/>
                <a:cs typeface="Georama SemiBold"/>
                <a:sym typeface="Georama SemiBol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Light"/>
                  <a:ea typeface="Georama Light"/>
                  <a:cs typeface="Georama Light"/>
                  <a:sym typeface="Georama Light"/>
                </a:rPr>
                <a:t>With no cloning, what would quantum programs look like? How should variables be defined?</a:t>
              </a:r>
              <a:endParaRPr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7616850" y="4165538"/>
              <a:ext cx="1225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Category Theory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6629400" y="4437038"/>
              <a:ext cx="1225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Type Theory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8604300" y="4437038"/>
              <a:ext cx="1225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ama Medium"/>
                  <a:ea typeface="Georama Medium"/>
                  <a:cs typeface="Georama Medium"/>
                  <a:sym typeface="Georama Medium"/>
                </a:rPr>
                <a:t>Logic</a:t>
              </a:r>
              <a:endParaRPr sz="1100">
                <a:solidFill>
                  <a:schemeClr val="dk1"/>
                </a:solidFill>
                <a:latin typeface="Georama Medium"/>
                <a:ea typeface="Georama Medium"/>
                <a:cs typeface="Georama Medium"/>
                <a:sym typeface="Georama Medium"/>
              </a:endParaRPr>
            </a:p>
          </p:txBody>
        </p:sp>
        <p:cxnSp>
          <p:nvCxnSpPr>
            <p:cNvPr id="130" name="Google Shape;130;p14"/>
            <p:cNvCxnSpPr>
              <a:stCxn id="128" idx="0"/>
              <a:endCxn id="127" idx="1"/>
            </p:cNvCxnSpPr>
            <p:nvPr/>
          </p:nvCxnSpPr>
          <p:spPr>
            <a:xfrm flipH="1" rot="10800000">
              <a:off x="7242150" y="4342538"/>
              <a:ext cx="374700" cy="94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31" name="Google Shape;131;p14"/>
            <p:cNvCxnSpPr>
              <a:stCxn id="127" idx="3"/>
              <a:endCxn id="129" idx="0"/>
            </p:cNvCxnSpPr>
            <p:nvPr/>
          </p:nvCxnSpPr>
          <p:spPr>
            <a:xfrm>
              <a:off x="8842350" y="4342538"/>
              <a:ext cx="374700" cy="94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32" name="Google Shape;132;p14"/>
            <p:cNvCxnSpPr>
              <a:stCxn id="128" idx="3"/>
              <a:endCxn id="129" idx="1"/>
            </p:cNvCxnSpPr>
            <p:nvPr/>
          </p:nvCxnSpPr>
          <p:spPr>
            <a:xfrm>
              <a:off x="7854900" y="4614038"/>
              <a:ext cx="74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sp>
        <p:nvSpPr>
          <p:cNvPr id="133" name="Google Shape;133;p14"/>
          <p:cNvSpPr txBox="1"/>
          <p:nvPr/>
        </p:nvSpPr>
        <p:spPr>
          <a:xfrm>
            <a:off x="6629400" y="2286200"/>
            <a:ext cx="32004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ama SemiBold"/>
                <a:ea typeface="Georama SemiBold"/>
                <a:cs typeface="Georama SemiBold"/>
                <a:sym typeface="Georama SemiBold"/>
              </a:rPr>
              <a:t>Quantum Post-Selection</a:t>
            </a:r>
            <a:endParaRPr sz="1200">
              <a:latin typeface="Georama SemiBold"/>
              <a:ea typeface="Georama SemiBold"/>
              <a:cs typeface="Georama SemiBold"/>
              <a:sym typeface="Georam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If you can post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select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the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outcome of qubits,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PostBQP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=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PP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⊃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NP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,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coNP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. Example: Given a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binary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function taking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n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bits, do at least half of the inputs output 1? Output correctly with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 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&gt; ½. How does this differ from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BPP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where </a:t>
            </a:r>
            <a:r>
              <a:rPr i="1"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P</a:t>
            </a:r>
            <a:r>
              <a:rPr lang="en" sz="1100">
                <a:solidFill>
                  <a:schemeClr val="dk1"/>
                </a:solidFill>
                <a:latin typeface="Georama Light"/>
                <a:ea typeface="Georama Light"/>
                <a:cs typeface="Georama Light"/>
                <a:sym typeface="Georama Light"/>
              </a:rPr>
              <a:t> &gt; ⅔?</a:t>
            </a:r>
            <a:endParaRPr sz="1100">
              <a:solidFill>
                <a:schemeClr val="dk1"/>
              </a:solidFill>
              <a:latin typeface="Georama Light"/>
              <a:ea typeface="Georama Light"/>
              <a:cs typeface="Georama Light"/>
              <a:sym typeface="Georama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