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7772400" cx="100584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Roboto Condense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747775"/>
          </p15:clr>
        </p15:guide>
        <p15:guide id="2" pos="31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RobotoCondensed-bold.fntdata"/><Relationship Id="rId12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RobotoCondensed-boldItalic.fntdata"/><Relationship Id="rId14" Type="http://schemas.openxmlformats.org/officeDocument/2006/relationships/font" Target="fonts/Roboto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3d7843a1_1_54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3d7843a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ca60eb3aa_0_2:notes"/>
          <p:cNvSpPr/>
          <p:nvPr>
            <p:ph idx="2" type="sldImg"/>
          </p:nvPr>
        </p:nvSpPr>
        <p:spPr>
          <a:xfrm>
            <a:off x="1210584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ca60eb3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900" cy="31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9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1000" cy="55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.png"/><Relationship Id="rId13" Type="http://schemas.openxmlformats.org/officeDocument/2006/relationships/image" Target="../media/image7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15" Type="http://schemas.openxmlformats.org/officeDocument/2006/relationships/image" Target="../media/image13.png"/><Relationship Id="rId14" Type="http://schemas.openxmlformats.org/officeDocument/2006/relationships/image" Target="../media/image6.png"/><Relationship Id="rId16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24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5029200" y="4597500"/>
            <a:ext cx="4800600" cy="2323411"/>
            <a:chOff x="5029200" y="4597500"/>
            <a:chExt cx="4800600" cy="2323411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5980431" y="5593166"/>
              <a:ext cx="2898145" cy="1327744"/>
              <a:chOff x="974150" y="1342878"/>
              <a:chExt cx="4055051" cy="1926501"/>
            </a:xfrm>
          </p:grpSpPr>
          <p:pic>
            <p:nvPicPr>
              <p:cNvPr id="56" name="Google Shape;56;p13"/>
              <p:cNvPicPr preferRelativeResize="0"/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503290" y="1342878"/>
                <a:ext cx="2525911" cy="19265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74150" y="1623913"/>
                <a:ext cx="1697050" cy="13644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" name="Google Shape;58;p13"/>
            <p:cNvSpPr txBox="1"/>
            <p:nvPr/>
          </p:nvSpPr>
          <p:spPr>
            <a:xfrm>
              <a:off x="5029200" y="4597500"/>
              <a:ext cx="4800600" cy="20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Modular Origami &amp; </a:t>
              </a: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Miura Map Fold 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(3D Geometry)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Rigid origami</a:t>
              </a: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, where sheets cannot be bent and edges behave as hinges, has gained recent popularity in compacting solar panels for spacecraft and satellites. The </a:t>
              </a:r>
              <a:r>
                <a:rPr i="1"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Miura Map Fold</a:t>
              </a: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is a famous example used in the </a:t>
              </a:r>
              <a:r>
                <a:rPr i="1"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Space Flyer Unit, </a:t>
              </a: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 1996 Japanese satellite.</a:t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3429000" y="70794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Page 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28600" y="6920900"/>
            <a:ext cx="3810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Activities, proofs, and illustrations inspired/taken from: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“Project Origami: Activities for Exploring Mathematics” by Thomas Hull in 2006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“Origami Design Secrets” second edition by Robert Lang in 2012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“Twists, Tilings, and Tessellations” by Robert Lang in 2018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629400" y="7085250"/>
            <a:ext cx="342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28600" y="171300"/>
            <a:ext cx="4800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Origami and its Applications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By Ryan Y. Batubara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Akira Yoshizawa: “The possibility of creation from paper is infinite”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 rot="10800000">
            <a:off x="6019800" y="6920900"/>
            <a:ext cx="3810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ANSWERS: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Napkin Problem: Yes, and as large as we want given infinitely thin paper.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Impossible Trisections: We trisected, meaning we can solve cubics with origami!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Fujimoto: </a:t>
            </a:r>
            <a:r>
              <a:rPr i="1"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Perfect iff ∞ iterations;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Yes, fold out 2s, then apply general Fujimoto. 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28600" y="2343600"/>
            <a:ext cx="48006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Napkin Folding Problem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(Geometry)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Define </a:t>
            </a:r>
            <a:r>
              <a:rPr i="1"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maximum</a:t>
            </a: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1"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perimeter </a:t>
            </a: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the 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largest 2D-perimeter you can measure 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projecting a model onto the plane in 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direction. Thus, the unit square has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i="1"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maximum perimeter </a:t>
            </a: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4, as shown.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you fold a unit square in such a way that the model’s </a:t>
            </a:r>
            <a:r>
              <a:rPr i="1"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maximum perimeter </a:t>
            </a: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greater than 4? </a:t>
            </a:r>
            <a:r>
              <a:rPr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Experiment with the </a:t>
            </a:r>
            <a:r>
              <a:rPr b="1"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pink </a:t>
            </a:r>
            <a:r>
              <a:rPr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paper.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28600" y="4247850"/>
            <a:ext cx="48006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Impossible Trisections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(Algebra and Geometry)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impossible to trisect an angle using just a ruler and compass. 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Proof sketch: Trisecting 60° is equivalent to computing cos(π/9), which satisfies an irreducible polynomial of degree 3. Since the only numbers that can be produced ruler-and-compass have power of two algebraic degrees, trisection is impossible.</a:t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Follow the below construction. What happened?</a:t>
            </a:r>
            <a:endParaRPr sz="13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699" y="5793325"/>
            <a:ext cx="3200398" cy="92742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029200" y="171300"/>
            <a:ext cx="4800600" cy="4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Fujimoto Approximation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(Sequences)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could do a similar to trisect a sheet of paper.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(Surprisingly useful in folding letters into envelopes).</a:t>
            </a:r>
            <a:endParaRPr i="1"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Now, d</a:t>
            </a: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oes the below make perfect fifths of the page?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Experiment with the </a:t>
            </a:r>
            <a:r>
              <a:rPr b="1"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orange</a:t>
            </a:r>
            <a:r>
              <a:rPr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paper.</a:t>
            </a:r>
            <a:endParaRPr sz="13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AutoNum type="arabicPeriod"/>
            </a:pP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 pinch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at approximately ⅕ of the page from the left.</a:t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AutoNum type="arabicPeriod"/>
            </a:pP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Fold the right corner to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making pinch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AutoNum type="arabicPeriod"/>
            </a:pP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Fold the right corner to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making pinch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AutoNum type="arabicPeriod"/>
            </a:pP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Fold the left corner to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making pinch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AutoNum type="arabicPeriod"/>
            </a:pP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Fold the left corner to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making pinch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"/>
              <a:buAutoNum type="arabicPeriod"/>
            </a:pP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Since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⅕ of the page, fold the remaining into halves.</a:t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a similar construction be done to split a page into any </a:t>
            </a:r>
            <a:r>
              <a:rPr i="1"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r>
              <a:rPr lang="en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ths?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8720821" y="314401"/>
            <a:ext cx="984756" cy="904391"/>
            <a:chOff x="3703156" y="3377625"/>
            <a:chExt cx="1080369" cy="992201"/>
          </a:xfrm>
        </p:grpSpPr>
        <p:pic>
          <p:nvPicPr>
            <p:cNvPr id="69" name="Google Shape;69;p13"/>
            <p:cNvPicPr preferRelativeResize="0"/>
            <p:nvPr/>
          </p:nvPicPr>
          <p:blipFill rotWithShape="1">
            <a:blip r:embed="rId6">
              <a:alphaModFix amt="50000"/>
            </a:blip>
            <a:srcRect b="15780" l="0" r="0" t="17069"/>
            <a:stretch/>
          </p:blipFill>
          <p:spPr>
            <a:xfrm>
              <a:off x="3703156" y="3402550"/>
              <a:ext cx="1080369" cy="9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3"/>
            <p:cNvSpPr txBox="1"/>
            <p:nvPr/>
          </p:nvSpPr>
          <p:spPr>
            <a:xfrm>
              <a:off x="3796825" y="3377625"/>
              <a:ext cx="2817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b="1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>
              <a:off x="3796825" y="3664325"/>
              <a:ext cx="2817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b="1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3796825" y="3971325"/>
              <a:ext cx="2817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b="1" sz="11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5600700" y="2347035"/>
            <a:ext cx="3657600" cy="1917424"/>
            <a:chOff x="800100" y="5399300"/>
            <a:chExt cx="3657600" cy="1917424"/>
          </a:xfrm>
        </p:grpSpPr>
        <p:pic>
          <p:nvPicPr>
            <p:cNvPr id="74" name="Google Shape;7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00100" y="5414913"/>
              <a:ext cx="914400" cy="923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714500" y="5410200"/>
              <a:ext cx="914400" cy="9329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28900" y="5407825"/>
              <a:ext cx="914400" cy="937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543300" y="5399300"/>
              <a:ext cx="914400" cy="954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00100" y="6338450"/>
              <a:ext cx="914400" cy="9602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52196" y="6280773"/>
              <a:ext cx="984748" cy="1024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655596" y="6270891"/>
              <a:ext cx="914400" cy="10241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543300" y="6320438"/>
              <a:ext cx="914400" cy="9962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75875" y="2521597"/>
            <a:ext cx="1753326" cy="12089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228600" y="813000"/>
            <a:ext cx="4800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On Origami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(折り紙)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Origami is the Japanese art of paper folding. Here, 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creases 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refer to folds essential to a</a:t>
            </a:r>
            <a:r>
              <a:rPr i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 model, 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opposed 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to any </a:t>
            </a:r>
            <a:r>
              <a:rPr i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fold 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which may only be used as reference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Thus, each model corresponds to a unique </a:t>
            </a:r>
            <a:r>
              <a:rPr i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crease </a:t>
            </a:r>
            <a:endParaRPr i="1"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pattern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, the crease marks left when you unfold the 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model, up to the kind of fold, as shown 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right: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22657" y="1061472"/>
            <a:ext cx="1306541" cy="11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5029225" y="171300"/>
            <a:ext cx="4800600" cy="6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Coloring Cranes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(Graph Theory)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The famous </a:t>
            </a:r>
            <a:r>
              <a:rPr i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Four Color Theorem 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states at </a:t>
            </a:r>
            <a:r>
              <a:rPr i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most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 4 colors are needed to color any map so that no two adjacent regions have the same color: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Fold a crane with the </a:t>
            </a:r>
            <a:r>
              <a:rPr b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yellow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 paper, then unfolding it to form a crease pattern. Shade the faces of the pattern. </a:t>
            </a:r>
            <a:r>
              <a:rPr lang="en" sz="1300" u="sng">
                <a:latin typeface="Roboto Condensed"/>
                <a:ea typeface="Roboto Condensed"/>
                <a:cs typeface="Roboto Condensed"/>
                <a:sym typeface="Roboto Condensed"/>
              </a:rPr>
              <a:t>How many colors did it take?</a:t>
            </a: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 Now, fold the crane back up, </a:t>
            </a:r>
            <a:r>
              <a:rPr b="1" lang="en" sz="1300">
                <a:latin typeface="Roboto Condensed"/>
                <a:ea typeface="Roboto Condensed"/>
                <a:cs typeface="Roboto Condensed"/>
                <a:sym typeface="Roboto Condensed"/>
              </a:rPr>
              <a:t>where the grey side of the paper is the side you shaded; the final product has no yellow. </a:t>
            </a:r>
            <a:r>
              <a:rPr lang="en" sz="1300" u="sng">
                <a:latin typeface="Roboto Condensed"/>
                <a:ea typeface="Roboto Condensed"/>
                <a:cs typeface="Roboto Condensed"/>
                <a:sym typeface="Roboto Condensed"/>
              </a:rPr>
              <a:t>What do you notice? </a:t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Condensed"/>
                <a:ea typeface="Roboto Condensed"/>
                <a:cs typeface="Roboto Condensed"/>
                <a:sym typeface="Roboto Condensed"/>
              </a:rPr>
              <a:t>This result gives a very fast way for a computer to check the direction in which a flat origami crease pattern will face when folded. Thus it is a powerful shortcut in computational origami.</a:t>
            </a:r>
            <a:endParaRPr sz="13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6629400" y="7125000"/>
            <a:ext cx="342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5132" t="0"/>
          <a:stretch/>
        </p:blipFill>
        <p:spPr>
          <a:xfrm>
            <a:off x="5152325" y="3453522"/>
            <a:ext cx="4554398" cy="308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6200" y="952675"/>
            <a:ext cx="3906650" cy="172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4"/>
          <p:cNvGrpSpPr/>
          <p:nvPr/>
        </p:nvGrpSpPr>
        <p:grpSpPr>
          <a:xfrm>
            <a:off x="228600" y="3591200"/>
            <a:ext cx="4800600" cy="1475400"/>
            <a:chOff x="228600" y="3591200"/>
            <a:chExt cx="4800600" cy="1475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228600" y="3591200"/>
              <a:ext cx="4800600" cy="14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Enumerating Folds 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(Graph Theory)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How many different models you can make with </a:t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this crease pattern? </a:t>
              </a:r>
              <a:r>
                <a:rPr lang="en" sz="1300" u="sng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Experiment on the </a:t>
              </a:r>
              <a:r>
                <a:rPr b="1" lang="en" sz="1300" u="sng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blue</a:t>
              </a:r>
              <a:r>
                <a:rPr lang="en" sz="1300" u="sng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 paper.  </a:t>
              </a:r>
              <a:endParaRPr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(Try different combinations of mountains/valleys).</a:t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Maekawa-Justin</a:t>
              </a:r>
              <a:r>
                <a:rPr i="1"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: The number of valley (V) and mountain (M) folds in a single vertex must differ by 2, i.e. </a:t>
              </a:r>
              <a:r>
                <a:rPr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|</a:t>
              </a:r>
              <a:r>
                <a:rPr i="1"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 - V</a:t>
              </a:r>
              <a:r>
                <a:rPr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| </a:t>
              </a:r>
              <a:r>
                <a:rPr i="1"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= 2. (How does this relate to Euler’s V - E + F = 2?)</a:t>
              </a:r>
              <a:endParaRPr i="1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pic>
          <p:nvPicPr>
            <p:cNvPr id="95" name="Google Shape;9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01400" y="3591201"/>
              <a:ext cx="1034650" cy="1034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4"/>
          <p:cNvSpPr txBox="1"/>
          <p:nvPr/>
        </p:nvSpPr>
        <p:spPr>
          <a:xfrm>
            <a:off x="3429000" y="7079450"/>
            <a:ext cx="320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Page 2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28600" y="6920900"/>
            <a:ext cx="3810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Activities, proofs, and illustrations 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inspired</a:t>
            </a: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/taken from: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“Project Origami: Activities for Exploring Mathematics” by Thomas Hull in 2006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“Origami Design Secrets” second edition by Robert Lang in 2012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“Twists, Tilings, and Tessellations” by Robert Lang in 2018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 rot="10800000">
            <a:off x="6019800" y="6920900"/>
            <a:ext cx="3810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ANSWERS: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Impossible Folds: By lemma, triangle requires alternating mountain-valley.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Enumerating Folds: There are 6, by repeated application of the theorem.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Coloring Cranes: All origami (even 3D models) are two-face-colorable.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228600" y="171300"/>
            <a:ext cx="4800600" cy="2320500"/>
            <a:chOff x="228600" y="171300"/>
            <a:chExt cx="4800600" cy="23205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228600" y="171300"/>
              <a:ext cx="4800600" cy="23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Impossible Folds </a:t>
              </a:r>
              <a:r>
                <a:rPr lang="en" sz="1300">
                  <a:latin typeface="Roboto"/>
                  <a:ea typeface="Roboto"/>
                  <a:cs typeface="Roboto"/>
                  <a:sym typeface="Roboto"/>
                </a:rPr>
                <a:t>(Geometry)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Some folds (iterated ∞ times) make seemingly impossible flat shapes:</a:t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But are some folds impossible? The right pattern is</a:t>
              </a:r>
              <a:endParaRPr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impossible to make flat! </a:t>
              </a:r>
              <a:r>
                <a:rPr lang="en" sz="1300" u="sng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Why?</a:t>
              </a:r>
              <a:endParaRPr i="1" sz="13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Big-Little-Big Lemma</a:t>
              </a:r>
              <a:r>
                <a:rPr i="1"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: Given consecutive angles a,b,c around a flat </a:t>
              </a:r>
              <a:endParaRPr i="1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vertex pattern with a&gt;b, b&lt;c then the creases between these angles </a:t>
              </a:r>
              <a:endParaRPr i="1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cannot have same mountain-valley parity (else paper intersects).</a:t>
              </a:r>
              <a:endParaRPr i="1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01" name="Google Shape;101;p14"/>
            <p:cNvGrpSpPr/>
            <p:nvPr/>
          </p:nvGrpSpPr>
          <p:grpSpPr>
            <a:xfrm>
              <a:off x="723900" y="697169"/>
              <a:ext cx="3809999" cy="694756"/>
              <a:chOff x="559289" y="3585576"/>
              <a:chExt cx="3958852" cy="721899"/>
            </a:xfrm>
          </p:grpSpPr>
          <p:pic>
            <p:nvPicPr>
              <p:cNvPr id="102" name="Google Shape;102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59289" y="3617875"/>
                <a:ext cx="1139725" cy="6573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157351" y="3585576"/>
                <a:ext cx="946662" cy="7218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428993" y="3617875"/>
                <a:ext cx="1089148" cy="657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" name="Google Shape;105;p14"/>
              <p:cNvSpPr/>
              <p:nvPr/>
            </p:nvSpPr>
            <p:spPr>
              <a:xfrm>
                <a:off x="1771850" y="3850075"/>
                <a:ext cx="385500" cy="192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3104025" y="3850075"/>
                <a:ext cx="385500" cy="1929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07" name="Google Shape;107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957693" y="1468307"/>
              <a:ext cx="982425" cy="989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14"/>
            <p:cNvSpPr/>
            <p:nvPr/>
          </p:nvSpPr>
          <p:spPr>
            <a:xfrm rot="1906241">
              <a:off x="4382737" y="1646119"/>
              <a:ext cx="62106" cy="6210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rot="-2132261">
              <a:off x="4467932" y="1646156"/>
              <a:ext cx="61937" cy="619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690532" y="2168306"/>
              <a:ext cx="61800" cy="61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-2095422">
              <a:off x="4730584" y="2094186"/>
              <a:ext cx="61836" cy="6183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157207" y="2168306"/>
              <a:ext cx="61800" cy="61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 rot="1906241">
              <a:off x="4113887" y="2094044"/>
              <a:ext cx="62106" cy="6210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4280175" y="1866500"/>
              <a:ext cx="77100" cy="5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 flipH="1" rot="10800000">
              <a:off x="4559850" y="1868900"/>
              <a:ext cx="71400" cy="4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4468275" y="2111725"/>
              <a:ext cx="900" cy="9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" name="Google Shape;117;p14"/>
          <p:cNvSpPr txBox="1"/>
          <p:nvPr/>
        </p:nvSpPr>
        <p:spPr>
          <a:xfrm>
            <a:off x="228600" y="2459600"/>
            <a:ext cx="48006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Flat-Foldability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(Geometry and Combinatorics)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are a finite number of theorems that can tell us whether a single vertex crease pattern is flat-foldable. However, it is NP-hard to determine if multi-vertex patterns are flat foldable, and it remains an open problem what the sufficiency conditions are to be flat-foldable!</a:t>
            </a:r>
            <a:endParaRPr i="1"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28600" y="5066600"/>
            <a:ext cx="4800600" cy="1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Physical Limitations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(Physics)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Paper is not infinitely thin; In 2002, Britney Gallivan derived a formula for this, and broke the Guiness record by folding toilet paper 12 times.</a:t>
            </a:r>
            <a:endParaRPr sz="1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                       </a:t>
            </a:r>
            <a:r>
              <a:rPr i="1" lang="en" sz="1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L is length, W is width, n is folds, t is thickness</a:t>
            </a:r>
            <a:endParaRPr i="1" sz="1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2175" y="5792050"/>
            <a:ext cx="1716850" cy="12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36925" y="5974100"/>
            <a:ext cx="1669820" cy="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9425" y="6357850"/>
            <a:ext cx="1051926" cy="2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