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</p:sldIdLst>
  <p:sldSz cx="18288000" cy="10287000"/>
  <p:notesSz cx="6858000" cy="9144000"/>
  <p:embeddedFontLst>
    <p:embeddedFont>
      <p:font typeface="Trocchi" charset="1" panose="00000500000000000000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  <p:embeddedFont>
      <p:font typeface="Abril Fatface" charset="1" panose="02000503000000020003"/>
      <p:regular r:id="rId11"/>
    </p:embeddedFont>
    <p:embeddedFont>
      <p:font typeface="Abril Fatface Italics" charset="1" panose="02000503000000020003"/>
      <p:regular r:id="rId12"/>
    </p:embeddedFont>
    <p:embeddedFont>
      <p:font typeface="Cagliostro" charset="1" panose="02000000000000000000"/>
      <p:regular r:id="rId13"/>
    </p:embeddedFont>
    <p:embeddedFont>
      <p:font typeface="Cinzel Decorative" charset="1" panose="00000500000000000000"/>
      <p:regular r:id="rId14"/>
    </p:embeddedFont>
    <p:embeddedFont>
      <p:font typeface="Cinzel Decorative Bold" charset="1" panose="000008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png" Type="http://schemas.openxmlformats.org/officeDocument/2006/relationships/image"/><Relationship Id="rId11" Target="../media/image42.svg" Type="http://schemas.openxmlformats.org/officeDocument/2006/relationships/image"/><Relationship Id="rId12" Target="../media/image43.png" Type="http://schemas.openxmlformats.org/officeDocument/2006/relationships/image"/><Relationship Id="rId13" Target="../media/image44.svg" Type="http://schemas.openxmlformats.org/officeDocument/2006/relationships/image"/><Relationship Id="rId14" Target="../media/image45.png" Type="http://schemas.openxmlformats.org/officeDocument/2006/relationships/image"/><Relationship Id="rId15" Target="../media/image46.svg" Type="http://schemas.openxmlformats.org/officeDocument/2006/relationships/image"/><Relationship Id="rId16" Target="../media/image22.png" Type="http://schemas.openxmlformats.org/officeDocument/2006/relationships/image"/><Relationship Id="rId17" Target="../media/image23.svg" Type="http://schemas.openxmlformats.org/officeDocument/2006/relationships/image"/><Relationship Id="rId18" Target="../media/image47.png" Type="http://schemas.openxmlformats.org/officeDocument/2006/relationships/image"/><Relationship Id="rId19" Target="../media/image48.svg" Type="http://schemas.openxmlformats.org/officeDocument/2006/relationships/image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37.png" Type="http://schemas.openxmlformats.org/officeDocument/2006/relationships/image"/><Relationship Id="rId7" Target="../media/image38.svg" Type="http://schemas.openxmlformats.org/officeDocument/2006/relationships/image"/><Relationship Id="rId8" Target="../media/image39.png" Type="http://schemas.openxmlformats.org/officeDocument/2006/relationships/image"/><Relationship Id="rId9" Target="../media/image4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png" Type="http://schemas.openxmlformats.org/officeDocument/2006/relationships/image"/><Relationship Id="rId3" Target="../media/image5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49.png" Type="http://schemas.openxmlformats.org/officeDocument/2006/relationships/image"/><Relationship Id="rId7" Target="../media/image5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51.png" Type="http://schemas.openxmlformats.org/officeDocument/2006/relationships/image"/><Relationship Id="rId5" Target="../media/image52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26.png" Type="http://schemas.openxmlformats.org/officeDocument/2006/relationships/image"/><Relationship Id="rId9" Target="../media/image2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748915">
            <a:off x="-825489" y="-553070"/>
            <a:ext cx="2895225" cy="2495157"/>
          </a:xfrm>
          <a:custGeom>
            <a:avLst/>
            <a:gdLst/>
            <a:ahLst/>
            <a:cxnLst/>
            <a:rect r="r" b="b" t="t" l="l"/>
            <a:pathLst>
              <a:path h="2495157" w="2895225">
                <a:moveTo>
                  <a:pt x="2895224" y="0"/>
                </a:moveTo>
                <a:lnTo>
                  <a:pt x="0" y="0"/>
                </a:lnTo>
                <a:lnTo>
                  <a:pt x="0" y="2495157"/>
                </a:lnTo>
                <a:lnTo>
                  <a:pt x="2895224" y="2495157"/>
                </a:lnTo>
                <a:lnTo>
                  <a:pt x="289522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944689">
            <a:off x="-1942" y="741361"/>
            <a:ext cx="2380000" cy="4936162"/>
          </a:xfrm>
          <a:custGeom>
            <a:avLst/>
            <a:gdLst/>
            <a:ahLst/>
            <a:cxnLst/>
            <a:rect r="r" b="b" t="t" l="l"/>
            <a:pathLst>
              <a:path h="4936162" w="2380000">
                <a:moveTo>
                  <a:pt x="0" y="0"/>
                </a:moveTo>
                <a:lnTo>
                  <a:pt x="2379999" y="0"/>
                </a:lnTo>
                <a:lnTo>
                  <a:pt x="2379999" y="4936162"/>
                </a:lnTo>
                <a:lnTo>
                  <a:pt x="0" y="49361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488530">
            <a:off x="15838881" y="8034157"/>
            <a:ext cx="2840838" cy="2448286"/>
          </a:xfrm>
          <a:custGeom>
            <a:avLst/>
            <a:gdLst/>
            <a:ahLst/>
            <a:cxnLst/>
            <a:rect r="r" b="b" t="t" l="l"/>
            <a:pathLst>
              <a:path h="2448286" w="2840838">
                <a:moveTo>
                  <a:pt x="0" y="0"/>
                </a:moveTo>
                <a:lnTo>
                  <a:pt x="2840838" y="0"/>
                </a:lnTo>
                <a:lnTo>
                  <a:pt x="2840838" y="2448286"/>
                </a:lnTo>
                <a:lnTo>
                  <a:pt x="0" y="2448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1135818">
            <a:off x="16477957" y="5068371"/>
            <a:ext cx="2404829" cy="4987659"/>
          </a:xfrm>
          <a:custGeom>
            <a:avLst/>
            <a:gdLst/>
            <a:ahLst/>
            <a:cxnLst/>
            <a:rect r="r" b="b" t="t" l="l"/>
            <a:pathLst>
              <a:path h="4987659" w="2404829">
                <a:moveTo>
                  <a:pt x="2404829" y="0"/>
                </a:moveTo>
                <a:lnTo>
                  <a:pt x="0" y="0"/>
                </a:lnTo>
                <a:lnTo>
                  <a:pt x="0" y="4987659"/>
                </a:lnTo>
                <a:lnTo>
                  <a:pt x="2404829" y="4987659"/>
                </a:lnTo>
                <a:lnTo>
                  <a:pt x="240482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17061389" y="-1259031"/>
            <a:ext cx="5539640" cy="5669356"/>
          </a:xfrm>
          <a:custGeom>
            <a:avLst/>
            <a:gdLst/>
            <a:ahLst/>
            <a:cxnLst/>
            <a:rect r="r" b="b" t="t" l="l"/>
            <a:pathLst>
              <a:path h="5669356" w="5539640">
                <a:moveTo>
                  <a:pt x="0" y="5669356"/>
                </a:moveTo>
                <a:lnTo>
                  <a:pt x="5539640" y="5669356"/>
                </a:lnTo>
                <a:lnTo>
                  <a:pt x="5539640" y="0"/>
                </a:lnTo>
                <a:lnTo>
                  <a:pt x="0" y="0"/>
                </a:lnTo>
                <a:lnTo>
                  <a:pt x="0" y="566935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-4140456" y="5710261"/>
            <a:ext cx="5539640" cy="5669356"/>
          </a:xfrm>
          <a:custGeom>
            <a:avLst/>
            <a:gdLst/>
            <a:ahLst/>
            <a:cxnLst/>
            <a:rect r="r" b="b" t="t" l="l"/>
            <a:pathLst>
              <a:path h="5669356" w="5539640">
                <a:moveTo>
                  <a:pt x="5539641" y="0"/>
                </a:moveTo>
                <a:lnTo>
                  <a:pt x="0" y="0"/>
                </a:lnTo>
                <a:lnTo>
                  <a:pt x="0" y="5669356"/>
                </a:lnTo>
                <a:lnTo>
                  <a:pt x="5539641" y="5669356"/>
                </a:lnTo>
                <a:lnTo>
                  <a:pt x="553964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414936" y="625767"/>
            <a:ext cx="11291012" cy="3784558"/>
          </a:xfrm>
          <a:custGeom>
            <a:avLst/>
            <a:gdLst/>
            <a:ahLst/>
            <a:cxnLst/>
            <a:rect r="r" b="b" t="t" l="l"/>
            <a:pathLst>
              <a:path h="3784558" w="11291012">
                <a:moveTo>
                  <a:pt x="0" y="0"/>
                </a:moveTo>
                <a:lnTo>
                  <a:pt x="11291012" y="0"/>
                </a:lnTo>
                <a:lnTo>
                  <a:pt x="11291012" y="3784558"/>
                </a:lnTo>
                <a:lnTo>
                  <a:pt x="0" y="37845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4515" r="0" b="-4515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464256" y="5383128"/>
            <a:ext cx="9359488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Abril Fatface"/>
              </a:rPr>
              <a:t>ALY 6060 - Final Project Presentation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357818" y="6187038"/>
            <a:ext cx="5572363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bril Fatface"/>
              </a:rPr>
              <a:t>(CRN :20472 Winter 2024)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09022" y="7843985"/>
            <a:ext cx="6069956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bril Fatface"/>
              </a:rPr>
              <a:t>Professor: Michael Carvallo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159073" y="8644890"/>
            <a:ext cx="3802737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bril Fatface"/>
              </a:rPr>
              <a:t> Date: 03/26/2024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748915">
            <a:off x="-825489" y="-553070"/>
            <a:ext cx="2895225" cy="2495157"/>
          </a:xfrm>
          <a:custGeom>
            <a:avLst/>
            <a:gdLst/>
            <a:ahLst/>
            <a:cxnLst/>
            <a:rect r="r" b="b" t="t" l="l"/>
            <a:pathLst>
              <a:path h="2495157" w="2895225">
                <a:moveTo>
                  <a:pt x="2895224" y="0"/>
                </a:moveTo>
                <a:lnTo>
                  <a:pt x="0" y="0"/>
                </a:lnTo>
                <a:lnTo>
                  <a:pt x="0" y="2495157"/>
                </a:lnTo>
                <a:lnTo>
                  <a:pt x="2895224" y="2495157"/>
                </a:lnTo>
                <a:lnTo>
                  <a:pt x="289522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838881" y="8222139"/>
            <a:ext cx="2840838" cy="2448286"/>
          </a:xfrm>
          <a:custGeom>
            <a:avLst/>
            <a:gdLst/>
            <a:ahLst/>
            <a:cxnLst/>
            <a:rect r="r" b="b" t="t" l="l"/>
            <a:pathLst>
              <a:path h="2448286" w="2840838">
                <a:moveTo>
                  <a:pt x="0" y="0"/>
                </a:moveTo>
                <a:lnTo>
                  <a:pt x="2840838" y="0"/>
                </a:lnTo>
                <a:lnTo>
                  <a:pt x="2840838" y="2448286"/>
                </a:lnTo>
                <a:lnTo>
                  <a:pt x="0" y="2448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8798279">
            <a:off x="6547081" y="4407052"/>
            <a:ext cx="1127853" cy="318618"/>
          </a:xfrm>
          <a:custGeom>
            <a:avLst/>
            <a:gdLst/>
            <a:ahLst/>
            <a:cxnLst/>
            <a:rect r="r" b="b" t="t" l="l"/>
            <a:pathLst>
              <a:path h="318618" w="1127853">
                <a:moveTo>
                  <a:pt x="0" y="0"/>
                </a:moveTo>
                <a:lnTo>
                  <a:pt x="1127853" y="0"/>
                </a:lnTo>
                <a:lnTo>
                  <a:pt x="1127853" y="318618"/>
                </a:lnTo>
                <a:lnTo>
                  <a:pt x="0" y="3186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85500" y="3923378"/>
            <a:ext cx="790701" cy="790701"/>
          </a:xfrm>
          <a:custGeom>
            <a:avLst/>
            <a:gdLst/>
            <a:ahLst/>
            <a:cxnLst/>
            <a:rect r="r" b="b" t="t" l="l"/>
            <a:pathLst>
              <a:path h="790701" w="790701">
                <a:moveTo>
                  <a:pt x="0" y="0"/>
                </a:moveTo>
                <a:lnTo>
                  <a:pt x="790701" y="0"/>
                </a:lnTo>
                <a:lnTo>
                  <a:pt x="790701" y="790701"/>
                </a:lnTo>
                <a:lnTo>
                  <a:pt x="0" y="7907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166866" y="4123186"/>
            <a:ext cx="790701" cy="790701"/>
          </a:xfrm>
          <a:custGeom>
            <a:avLst/>
            <a:gdLst/>
            <a:ahLst/>
            <a:cxnLst/>
            <a:rect r="r" b="b" t="t" l="l"/>
            <a:pathLst>
              <a:path h="790701" w="790701">
                <a:moveTo>
                  <a:pt x="0" y="0"/>
                </a:moveTo>
                <a:lnTo>
                  <a:pt x="790701" y="0"/>
                </a:lnTo>
                <a:lnTo>
                  <a:pt x="790701" y="790701"/>
                </a:lnTo>
                <a:lnTo>
                  <a:pt x="0" y="7907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90388" y="6977523"/>
            <a:ext cx="790701" cy="790701"/>
          </a:xfrm>
          <a:custGeom>
            <a:avLst/>
            <a:gdLst/>
            <a:ahLst/>
            <a:cxnLst/>
            <a:rect r="r" b="b" t="t" l="l"/>
            <a:pathLst>
              <a:path h="790701" w="790701">
                <a:moveTo>
                  <a:pt x="0" y="0"/>
                </a:moveTo>
                <a:lnTo>
                  <a:pt x="790701" y="0"/>
                </a:lnTo>
                <a:lnTo>
                  <a:pt x="790701" y="790701"/>
                </a:lnTo>
                <a:lnTo>
                  <a:pt x="0" y="7907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771516" y="7065150"/>
            <a:ext cx="790701" cy="790701"/>
          </a:xfrm>
          <a:custGeom>
            <a:avLst/>
            <a:gdLst/>
            <a:ahLst/>
            <a:cxnLst/>
            <a:rect r="r" b="b" t="t" l="l"/>
            <a:pathLst>
              <a:path h="790701" w="790701">
                <a:moveTo>
                  <a:pt x="0" y="0"/>
                </a:moveTo>
                <a:lnTo>
                  <a:pt x="790701" y="0"/>
                </a:lnTo>
                <a:lnTo>
                  <a:pt x="790701" y="790701"/>
                </a:lnTo>
                <a:lnTo>
                  <a:pt x="0" y="7907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-733749">
            <a:off x="9861702" y="4084081"/>
            <a:ext cx="1127853" cy="318618"/>
          </a:xfrm>
          <a:custGeom>
            <a:avLst/>
            <a:gdLst/>
            <a:ahLst/>
            <a:cxnLst/>
            <a:rect r="r" b="b" t="t" l="l"/>
            <a:pathLst>
              <a:path h="318618" w="1127853">
                <a:moveTo>
                  <a:pt x="0" y="318618"/>
                </a:moveTo>
                <a:lnTo>
                  <a:pt x="1127853" y="318618"/>
                </a:lnTo>
                <a:lnTo>
                  <a:pt x="1127853" y="0"/>
                </a:lnTo>
                <a:lnTo>
                  <a:pt x="0" y="0"/>
                </a:lnTo>
                <a:lnTo>
                  <a:pt x="0" y="31861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10201040">
            <a:off x="6843043" y="7354261"/>
            <a:ext cx="1127853" cy="318618"/>
          </a:xfrm>
          <a:custGeom>
            <a:avLst/>
            <a:gdLst/>
            <a:ahLst/>
            <a:cxnLst/>
            <a:rect r="r" b="b" t="t" l="l"/>
            <a:pathLst>
              <a:path h="318618" w="1127853">
                <a:moveTo>
                  <a:pt x="0" y="318618"/>
                </a:moveTo>
                <a:lnTo>
                  <a:pt x="1127853" y="318618"/>
                </a:lnTo>
                <a:lnTo>
                  <a:pt x="1127853" y="0"/>
                </a:lnTo>
                <a:lnTo>
                  <a:pt x="0" y="0"/>
                </a:lnTo>
                <a:lnTo>
                  <a:pt x="0" y="31861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91224">
            <a:off x="9561988" y="7544676"/>
            <a:ext cx="1127853" cy="318618"/>
          </a:xfrm>
          <a:custGeom>
            <a:avLst/>
            <a:gdLst/>
            <a:ahLst/>
            <a:cxnLst/>
            <a:rect r="r" b="b" t="t" l="l"/>
            <a:pathLst>
              <a:path h="318618" w="1127853">
                <a:moveTo>
                  <a:pt x="0" y="0"/>
                </a:moveTo>
                <a:lnTo>
                  <a:pt x="1127852" y="0"/>
                </a:lnTo>
                <a:lnTo>
                  <a:pt x="1127852" y="318618"/>
                </a:lnTo>
                <a:lnTo>
                  <a:pt x="0" y="3186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102135" y="6751901"/>
            <a:ext cx="2906299" cy="4114800"/>
          </a:xfrm>
          <a:custGeom>
            <a:avLst/>
            <a:gdLst/>
            <a:ahLst/>
            <a:cxnLst/>
            <a:rect r="r" b="b" t="t" l="l"/>
            <a:pathLst>
              <a:path h="4114800" w="2906299">
                <a:moveTo>
                  <a:pt x="0" y="0"/>
                </a:moveTo>
                <a:lnTo>
                  <a:pt x="2906298" y="0"/>
                </a:lnTo>
                <a:lnTo>
                  <a:pt x="290629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076022" y="1619566"/>
            <a:ext cx="12135955" cy="805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5"/>
              </a:lnSpc>
            </a:pPr>
            <a:r>
              <a:rPr lang="en-US" sz="5100" spc="147">
                <a:solidFill>
                  <a:srgbClr val="797A1D"/>
                </a:solidFill>
                <a:latin typeface="Cinzel Decorative Bold"/>
              </a:rPr>
              <a:t>Carbon emission problems</a:t>
            </a:r>
          </a:p>
        </p:txBody>
      </p:sp>
      <p:sp>
        <p:nvSpPr>
          <p:cNvPr name="Freeform 14" id="14"/>
          <p:cNvSpPr/>
          <p:nvPr/>
        </p:nvSpPr>
        <p:spPr>
          <a:xfrm flipH="true" flipV="false" rot="-296771">
            <a:off x="16620392" y="559236"/>
            <a:ext cx="2455443" cy="3476469"/>
          </a:xfrm>
          <a:custGeom>
            <a:avLst/>
            <a:gdLst/>
            <a:ahLst/>
            <a:cxnLst/>
            <a:rect r="r" b="b" t="t" l="l"/>
            <a:pathLst>
              <a:path h="3476469" w="2455443">
                <a:moveTo>
                  <a:pt x="2455443" y="0"/>
                </a:moveTo>
                <a:lnTo>
                  <a:pt x="0" y="0"/>
                </a:lnTo>
                <a:lnTo>
                  <a:pt x="0" y="3476469"/>
                </a:lnTo>
                <a:lnTo>
                  <a:pt x="2455443" y="3476469"/>
                </a:lnTo>
                <a:lnTo>
                  <a:pt x="2455443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3341457" y="1203406"/>
            <a:ext cx="11605086" cy="1956063"/>
            <a:chOff x="0" y="0"/>
            <a:chExt cx="3056484" cy="51517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056484" cy="515177"/>
            </a:xfrm>
            <a:custGeom>
              <a:avLst/>
              <a:gdLst/>
              <a:ahLst/>
              <a:cxnLst/>
              <a:rect r="r" b="b" t="t" l="l"/>
              <a:pathLst>
                <a:path h="515177" w="3056484">
                  <a:moveTo>
                    <a:pt x="2853284" y="0"/>
                  </a:moveTo>
                  <a:cubicBezTo>
                    <a:pt x="2965508" y="0"/>
                    <a:pt x="3056484" y="115326"/>
                    <a:pt x="3056484" y="257588"/>
                  </a:cubicBezTo>
                  <a:cubicBezTo>
                    <a:pt x="3056484" y="399851"/>
                    <a:pt x="2965508" y="515177"/>
                    <a:pt x="2853284" y="515177"/>
                  </a:cubicBezTo>
                  <a:lnTo>
                    <a:pt x="203200" y="515177"/>
                  </a:lnTo>
                  <a:cubicBezTo>
                    <a:pt x="90976" y="515177"/>
                    <a:pt x="0" y="399851"/>
                    <a:pt x="0" y="257588"/>
                  </a:cubicBezTo>
                  <a:cubicBezTo>
                    <a:pt x="0" y="11532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DEDD91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3056484" cy="5532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2060369" y="1000033"/>
            <a:ext cx="463896" cy="463896"/>
          </a:xfrm>
          <a:custGeom>
            <a:avLst/>
            <a:gdLst/>
            <a:ahLst/>
            <a:cxnLst/>
            <a:rect r="r" b="b" t="t" l="l"/>
            <a:pathLst>
              <a:path h="463896" w="463896">
                <a:moveTo>
                  <a:pt x="0" y="0"/>
                </a:moveTo>
                <a:lnTo>
                  <a:pt x="463896" y="0"/>
                </a:lnTo>
                <a:lnTo>
                  <a:pt x="463896" y="463896"/>
                </a:lnTo>
                <a:lnTo>
                  <a:pt x="0" y="46389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339092" y="2892608"/>
            <a:ext cx="463896" cy="463896"/>
          </a:xfrm>
          <a:custGeom>
            <a:avLst/>
            <a:gdLst/>
            <a:ahLst/>
            <a:cxnLst/>
            <a:rect r="r" b="b" t="t" l="l"/>
            <a:pathLst>
              <a:path h="463896" w="463896">
                <a:moveTo>
                  <a:pt x="0" y="0"/>
                </a:moveTo>
                <a:lnTo>
                  <a:pt x="463896" y="0"/>
                </a:lnTo>
                <a:lnTo>
                  <a:pt x="463896" y="463896"/>
                </a:lnTo>
                <a:lnTo>
                  <a:pt x="0" y="46389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7229647" y="4518536"/>
            <a:ext cx="3388661" cy="2982022"/>
          </a:xfrm>
          <a:custGeom>
            <a:avLst/>
            <a:gdLst/>
            <a:ahLst/>
            <a:cxnLst/>
            <a:rect r="r" b="b" t="t" l="l"/>
            <a:pathLst>
              <a:path h="2982022" w="3388661">
                <a:moveTo>
                  <a:pt x="0" y="0"/>
                </a:moveTo>
                <a:lnTo>
                  <a:pt x="3388662" y="0"/>
                </a:lnTo>
                <a:lnTo>
                  <a:pt x="3388662" y="2982022"/>
                </a:lnTo>
                <a:lnTo>
                  <a:pt x="0" y="298202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1759892" y="6405708"/>
            <a:ext cx="4382894" cy="2506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10"/>
              </a:lnSpc>
              <a:spcBef>
                <a:spcPct val="0"/>
              </a:spcBef>
            </a:pPr>
            <a:r>
              <a:rPr lang="en-US" sz="2364">
                <a:solidFill>
                  <a:srgbClr val="C4791C"/>
                </a:solidFill>
                <a:latin typeface="Cagliostro"/>
              </a:rPr>
              <a:t>Impact on Ecosystems: Elevated carbon emissions have adverse effects on ecosystems, including disruptions to habitats, loss of biodiversity, and shifts in species distributions.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109967" y="3593789"/>
            <a:ext cx="4844587" cy="1897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037"/>
              </a:lnSpc>
              <a:spcBef>
                <a:spcPct val="0"/>
              </a:spcBef>
            </a:pPr>
            <a:r>
              <a:rPr lang="en-US" sz="2169">
                <a:solidFill>
                  <a:srgbClr val="C4791C"/>
                </a:solidFill>
                <a:latin typeface="Cagliostro"/>
              </a:rPr>
              <a:t>Threats to Human Health: Air pollution associated with carbon emissions poses risks to human health, contributing to respiratory diseases, cardiovascular problems, and other health issues.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16762" y="6851672"/>
            <a:ext cx="4173627" cy="2594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C4791C"/>
                </a:solidFill>
                <a:latin typeface="Cagliostro"/>
              </a:rPr>
              <a:t>Altered Weather Patterns: Climate change driven by carbon emissions leads to changes in weather patterns, including more frequent and severe extreme weather events such as heatwaves, droughts, storms, and floods.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598331" y="3583549"/>
            <a:ext cx="3482519" cy="261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498"/>
              </a:lnSpc>
              <a:spcBef>
                <a:spcPct val="0"/>
              </a:spcBef>
            </a:pPr>
            <a:r>
              <a:rPr lang="en-US" sz="2499">
                <a:solidFill>
                  <a:srgbClr val="C4791C"/>
                </a:solidFill>
                <a:latin typeface="Cagliostro"/>
              </a:rPr>
              <a:t>Rising Temperatures: Increased carbon emissions contribute to global warming, resulting in rising temperatures worldwide.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23309" y="1203406"/>
            <a:ext cx="12641382" cy="1956063"/>
            <a:chOff x="0" y="0"/>
            <a:chExt cx="3329417" cy="5151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29417" cy="515177"/>
            </a:xfrm>
            <a:custGeom>
              <a:avLst/>
              <a:gdLst/>
              <a:ahLst/>
              <a:cxnLst/>
              <a:rect r="r" b="b" t="t" l="l"/>
              <a:pathLst>
                <a:path h="515177" w="3329417">
                  <a:moveTo>
                    <a:pt x="3126218" y="0"/>
                  </a:moveTo>
                  <a:cubicBezTo>
                    <a:pt x="3238442" y="0"/>
                    <a:pt x="3329417" y="115326"/>
                    <a:pt x="3329417" y="257588"/>
                  </a:cubicBezTo>
                  <a:cubicBezTo>
                    <a:pt x="3329417" y="399851"/>
                    <a:pt x="3238442" y="515177"/>
                    <a:pt x="3126218" y="515177"/>
                  </a:cubicBezTo>
                  <a:lnTo>
                    <a:pt x="203200" y="515177"/>
                  </a:lnTo>
                  <a:cubicBezTo>
                    <a:pt x="90976" y="515177"/>
                    <a:pt x="0" y="399851"/>
                    <a:pt x="0" y="257588"/>
                  </a:cubicBezTo>
                  <a:cubicBezTo>
                    <a:pt x="0" y="11532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DEDD91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329417" cy="5532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076022" y="1610041"/>
            <a:ext cx="12135955" cy="125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8000" spc="232">
                <a:solidFill>
                  <a:srgbClr val="797A1D"/>
                </a:solidFill>
                <a:latin typeface="Cinzel Decorative Bold"/>
              </a:rPr>
              <a:t>Conclusion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52446" y="6210973"/>
            <a:ext cx="4048350" cy="3357829"/>
          </a:xfrm>
          <a:custGeom>
            <a:avLst/>
            <a:gdLst/>
            <a:ahLst/>
            <a:cxnLst/>
            <a:rect r="r" b="b" t="t" l="l"/>
            <a:pathLst>
              <a:path h="3357829" w="4048350">
                <a:moveTo>
                  <a:pt x="0" y="0"/>
                </a:moveTo>
                <a:lnTo>
                  <a:pt x="4048349" y="0"/>
                </a:lnTo>
                <a:lnTo>
                  <a:pt x="4048349" y="3357829"/>
                </a:lnTo>
                <a:lnTo>
                  <a:pt x="0" y="33578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84494" y="3310122"/>
            <a:ext cx="14519013" cy="5919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9157" indent="-304578" lvl="1">
              <a:lnSpc>
                <a:spcPts val="3950"/>
              </a:lnSpc>
              <a:buFont typeface="Arial"/>
              <a:buChar char="•"/>
            </a:pPr>
            <a:r>
              <a:rPr lang="en-US" sz="2821">
                <a:solidFill>
                  <a:srgbClr val="C4791C"/>
                </a:solidFill>
                <a:latin typeface="Cagliostro"/>
              </a:rPr>
              <a:t>For this analysis with limited data, we can conclude that while emissions growth has slowed in recent years(covid pandemic), we have yet to reach the peak.</a:t>
            </a:r>
            <a:r>
              <a:rPr lang="en-US" sz="2821">
                <a:solidFill>
                  <a:srgbClr val="C4791C"/>
                </a:solidFill>
                <a:latin typeface="Cagliostro"/>
              </a:rPr>
              <a:t>However, when searching the internet, we found that our analysis only scratches the surface of the complex issue of carbon emissions.</a:t>
            </a:r>
          </a:p>
          <a:p>
            <a:pPr marL="609157" indent="-304578" lvl="1">
              <a:lnSpc>
                <a:spcPts val="3950"/>
              </a:lnSpc>
              <a:buFont typeface="Arial"/>
              <a:buChar char="•"/>
            </a:pPr>
            <a:r>
              <a:rPr lang="en-US" sz="2821">
                <a:solidFill>
                  <a:srgbClr val="C4791C"/>
                </a:solidFill>
                <a:latin typeface="Cagliostro"/>
              </a:rPr>
              <a:t>In conclusion, our analysis highlights the evolution of carbon emissions over time and the urgent need for action to address the challenges posed by climate change.</a:t>
            </a:r>
          </a:p>
          <a:p>
            <a:pPr marL="609157" indent="-304578" lvl="1">
              <a:lnSpc>
                <a:spcPts val="3950"/>
              </a:lnSpc>
              <a:buFont typeface="Arial"/>
              <a:buChar char="•"/>
            </a:pPr>
            <a:r>
              <a:rPr lang="en-US" sz="2821">
                <a:solidFill>
                  <a:srgbClr val="C4791C"/>
                </a:solidFill>
                <a:latin typeface="Cagliostro"/>
              </a:rPr>
              <a:t>We observe that before the Industrial Revolution, emissions were minimal, but the pace of growth accelerated significantly in the mid-20th century.</a:t>
            </a:r>
          </a:p>
          <a:p>
            <a:pPr marL="609157" indent="-304578" lvl="1">
              <a:lnSpc>
                <a:spcPts val="3950"/>
              </a:lnSpc>
              <a:buFont typeface="Arial"/>
              <a:buChar char="•"/>
            </a:pPr>
            <a:r>
              <a:rPr lang="en-US" sz="2821">
                <a:solidFill>
                  <a:srgbClr val="C4791C"/>
                </a:solidFill>
                <a:latin typeface="Cagliostro"/>
              </a:rPr>
              <a:t>By 1950, the world emitted 6 billion tonnes of CO2, a figure that nearly quadrupled to over 20 billion tonnes by 1990.</a:t>
            </a:r>
          </a:p>
          <a:p>
            <a:pPr marL="609157" indent="-304578" lvl="1">
              <a:lnSpc>
                <a:spcPts val="3950"/>
              </a:lnSpc>
              <a:buFont typeface="Arial"/>
              <a:buChar char="•"/>
            </a:pPr>
            <a:r>
              <a:rPr lang="en-US" sz="2821">
                <a:solidFill>
                  <a:srgbClr val="C4791C"/>
                </a:solidFill>
                <a:latin typeface="Cagliostro"/>
              </a:rPr>
              <a:t>Today, emissions exceed 35 billion tonnes annually, underscoring the magnitude of the challenge we face.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748915">
            <a:off x="-825489" y="-553070"/>
            <a:ext cx="2895225" cy="2495157"/>
          </a:xfrm>
          <a:custGeom>
            <a:avLst/>
            <a:gdLst/>
            <a:ahLst/>
            <a:cxnLst/>
            <a:rect r="r" b="b" t="t" l="l"/>
            <a:pathLst>
              <a:path h="2495157" w="2895225">
                <a:moveTo>
                  <a:pt x="2895224" y="0"/>
                </a:moveTo>
                <a:lnTo>
                  <a:pt x="0" y="0"/>
                </a:lnTo>
                <a:lnTo>
                  <a:pt x="0" y="2495157"/>
                </a:lnTo>
                <a:lnTo>
                  <a:pt x="2895224" y="2495157"/>
                </a:lnTo>
                <a:lnTo>
                  <a:pt x="289522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838881" y="8222139"/>
            <a:ext cx="2840838" cy="2448286"/>
          </a:xfrm>
          <a:custGeom>
            <a:avLst/>
            <a:gdLst/>
            <a:ahLst/>
            <a:cxnLst/>
            <a:rect r="r" b="b" t="t" l="l"/>
            <a:pathLst>
              <a:path h="2448286" w="2840838">
                <a:moveTo>
                  <a:pt x="0" y="0"/>
                </a:moveTo>
                <a:lnTo>
                  <a:pt x="2840838" y="0"/>
                </a:lnTo>
                <a:lnTo>
                  <a:pt x="2840838" y="2448286"/>
                </a:lnTo>
                <a:lnTo>
                  <a:pt x="0" y="2448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823309" y="1203406"/>
            <a:ext cx="12641382" cy="1956063"/>
            <a:chOff x="0" y="0"/>
            <a:chExt cx="3329417" cy="51517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329417" cy="515177"/>
            </a:xfrm>
            <a:custGeom>
              <a:avLst/>
              <a:gdLst/>
              <a:ahLst/>
              <a:cxnLst/>
              <a:rect r="r" b="b" t="t" l="l"/>
              <a:pathLst>
                <a:path h="515177" w="3329417">
                  <a:moveTo>
                    <a:pt x="3126218" y="0"/>
                  </a:moveTo>
                  <a:cubicBezTo>
                    <a:pt x="3238442" y="0"/>
                    <a:pt x="3329417" y="115326"/>
                    <a:pt x="3329417" y="257588"/>
                  </a:cubicBezTo>
                  <a:cubicBezTo>
                    <a:pt x="3329417" y="399851"/>
                    <a:pt x="3238442" y="515177"/>
                    <a:pt x="3126218" y="515177"/>
                  </a:cubicBezTo>
                  <a:lnTo>
                    <a:pt x="203200" y="515177"/>
                  </a:lnTo>
                  <a:cubicBezTo>
                    <a:pt x="90976" y="515177"/>
                    <a:pt x="0" y="399851"/>
                    <a:pt x="0" y="257588"/>
                  </a:cubicBezTo>
                  <a:cubicBezTo>
                    <a:pt x="0" y="11532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DEDD91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3329417" cy="5532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4514113" y="990508"/>
            <a:ext cx="463896" cy="463896"/>
          </a:xfrm>
          <a:custGeom>
            <a:avLst/>
            <a:gdLst/>
            <a:ahLst/>
            <a:cxnLst/>
            <a:rect r="r" b="b" t="t" l="l"/>
            <a:pathLst>
              <a:path h="463896" w="463896">
                <a:moveTo>
                  <a:pt x="0" y="0"/>
                </a:moveTo>
                <a:lnTo>
                  <a:pt x="463896" y="0"/>
                </a:lnTo>
                <a:lnTo>
                  <a:pt x="463896" y="463896"/>
                </a:lnTo>
                <a:lnTo>
                  <a:pt x="0" y="4638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355669" y="2901030"/>
            <a:ext cx="463896" cy="463896"/>
          </a:xfrm>
          <a:custGeom>
            <a:avLst/>
            <a:gdLst/>
            <a:ahLst/>
            <a:cxnLst/>
            <a:rect r="r" b="b" t="t" l="l"/>
            <a:pathLst>
              <a:path h="463896" w="463896">
                <a:moveTo>
                  <a:pt x="0" y="0"/>
                </a:moveTo>
                <a:lnTo>
                  <a:pt x="463896" y="0"/>
                </a:lnTo>
                <a:lnTo>
                  <a:pt x="463896" y="463896"/>
                </a:lnTo>
                <a:lnTo>
                  <a:pt x="0" y="4638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61322" y="6165971"/>
            <a:ext cx="4484739" cy="3719783"/>
          </a:xfrm>
          <a:custGeom>
            <a:avLst/>
            <a:gdLst/>
            <a:ahLst/>
            <a:cxnLst/>
            <a:rect r="r" b="b" t="t" l="l"/>
            <a:pathLst>
              <a:path h="3719783" w="4484739">
                <a:moveTo>
                  <a:pt x="0" y="0"/>
                </a:moveTo>
                <a:lnTo>
                  <a:pt x="4484739" y="0"/>
                </a:lnTo>
                <a:lnTo>
                  <a:pt x="4484739" y="3719783"/>
                </a:lnTo>
                <a:lnTo>
                  <a:pt x="0" y="37197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076022" y="1610041"/>
            <a:ext cx="12135955" cy="125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8000" spc="232">
                <a:solidFill>
                  <a:srgbClr val="797A1D"/>
                </a:solidFill>
                <a:latin typeface="Cinzel Decorative Bold"/>
              </a:rPr>
              <a:t>References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54856" y="3507801"/>
            <a:ext cx="15704444" cy="6309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797A1D"/>
                </a:solidFill>
                <a:latin typeface="Cagliostro"/>
              </a:rPr>
              <a:t>[1] European Environment Agency. (2010, June 3). Recession and renewables cut greenhouse gas emissions in 2009. European Environment Agency. https://www.eea.europa.eu/media/newsreleases/recession-and-renewables-cut-greenhouse#:~:text=The%20economic%20recession%20and%20the,fall%20in%20emissions%20in%202009.</a:t>
            </a:r>
          </a:p>
          <a:p>
            <a:pPr>
              <a:lnSpc>
                <a:spcPts val="2939"/>
              </a:lnSpc>
              <a:spcBef>
                <a:spcPct val="0"/>
              </a:spcBef>
            </a:pPr>
          </a:p>
          <a:p>
            <a:pPr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797A1D"/>
                </a:solidFill>
                <a:latin typeface="Cagliostro"/>
              </a:rPr>
              <a:t>[2] World Bank. (n.d.). CO2 emissions (metric tons per capita). World Bank Data. https://data.worldbank.org/indicator/EN.ATM.CO2E.PC</a:t>
            </a:r>
          </a:p>
          <a:p>
            <a:pPr>
              <a:lnSpc>
                <a:spcPts val="2939"/>
              </a:lnSpc>
              <a:spcBef>
                <a:spcPct val="0"/>
              </a:spcBef>
            </a:pPr>
          </a:p>
          <a:p>
            <a:pPr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797A1D"/>
                </a:solidFill>
                <a:latin typeface="Cagliostro"/>
              </a:rPr>
              <a:t>[3] Intergovernmental Panel on Climate Change. (n.d.). Home. https://www.ipcc.ch/</a:t>
            </a:r>
          </a:p>
          <a:p>
            <a:pPr>
              <a:lnSpc>
                <a:spcPts val="2939"/>
              </a:lnSpc>
              <a:spcBef>
                <a:spcPct val="0"/>
              </a:spcBef>
            </a:pPr>
          </a:p>
          <a:p>
            <a:pPr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797A1D"/>
                </a:solidFill>
                <a:latin typeface="Cagliostro"/>
              </a:rPr>
              <a:t>[4] Environmental Protection Agency. (n.d.). Climate change indicators: Greenhouse gases. https://www.epa.gov/climate-indicators/greenhouse-gases</a:t>
            </a:r>
          </a:p>
          <a:p>
            <a:pPr>
              <a:lnSpc>
                <a:spcPts val="2939"/>
              </a:lnSpc>
              <a:spcBef>
                <a:spcPct val="0"/>
              </a:spcBef>
            </a:pPr>
          </a:p>
          <a:p>
            <a:pPr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797A1D"/>
                </a:solidFill>
                <a:latin typeface="Cagliostro"/>
              </a:rPr>
              <a:t>[5] United Nations Framework Convention on Climate Change. (n.d.). Home. https://unfccc.int/</a:t>
            </a:r>
          </a:p>
          <a:p>
            <a:pPr>
              <a:lnSpc>
                <a:spcPts val="2939"/>
              </a:lnSpc>
              <a:spcBef>
                <a:spcPct val="0"/>
              </a:spcBef>
            </a:pPr>
          </a:p>
          <a:p>
            <a:pPr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797A1D"/>
                </a:solidFill>
                <a:latin typeface="Cagliostro"/>
              </a:rPr>
              <a:t>[6] Global Carbon Project. (n.d.). Home. https://www.globalcarbonproject.org/</a:t>
            </a:r>
          </a:p>
          <a:p>
            <a:pPr>
              <a:lnSpc>
                <a:spcPts val="2939"/>
              </a:lnSpc>
              <a:spcBef>
                <a:spcPct val="0"/>
              </a:spcBef>
            </a:pPr>
          </a:p>
          <a:p>
            <a:pPr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797A1D"/>
                </a:solidFill>
                <a:latin typeface="Cagliostro"/>
              </a:rPr>
              <a:t>[7] Carbon Disclosure Project. (n.d.). Home. https://www.cdp.net/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748915">
            <a:off x="-825489" y="-553070"/>
            <a:ext cx="2895225" cy="2495157"/>
          </a:xfrm>
          <a:custGeom>
            <a:avLst/>
            <a:gdLst/>
            <a:ahLst/>
            <a:cxnLst/>
            <a:rect r="r" b="b" t="t" l="l"/>
            <a:pathLst>
              <a:path h="2495157" w="2895225">
                <a:moveTo>
                  <a:pt x="2895224" y="0"/>
                </a:moveTo>
                <a:lnTo>
                  <a:pt x="0" y="0"/>
                </a:lnTo>
                <a:lnTo>
                  <a:pt x="0" y="2495157"/>
                </a:lnTo>
                <a:lnTo>
                  <a:pt x="2895224" y="2495157"/>
                </a:lnTo>
                <a:lnTo>
                  <a:pt x="289522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33858" y="-1996974"/>
            <a:ext cx="13620284" cy="13620284"/>
          </a:xfrm>
          <a:custGeom>
            <a:avLst/>
            <a:gdLst/>
            <a:ahLst/>
            <a:cxnLst/>
            <a:rect r="r" b="b" t="t" l="l"/>
            <a:pathLst>
              <a:path h="13620284" w="13620284">
                <a:moveTo>
                  <a:pt x="0" y="0"/>
                </a:moveTo>
                <a:lnTo>
                  <a:pt x="13620284" y="0"/>
                </a:lnTo>
                <a:lnTo>
                  <a:pt x="13620284" y="13620284"/>
                </a:lnTo>
                <a:lnTo>
                  <a:pt x="0" y="136202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517442">
            <a:off x="-120582" y="2075771"/>
            <a:ext cx="2380000" cy="4936162"/>
          </a:xfrm>
          <a:custGeom>
            <a:avLst/>
            <a:gdLst/>
            <a:ahLst/>
            <a:cxnLst/>
            <a:rect r="r" b="b" t="t" l="l"/>
            <a:pathLst>
              <a:path h="4936162" w="2380000">
                <a:moveTo>
                  <a:pt x="0" y="0"/>
                </a:moveTo>
                <a:lnTo>
                  <a:pt x="2379999" y="0"/>
                </a:lnTo>
                <a:lnTo>
                  <a:pt x="2379999" y="4936162"/>
                </a:lnTo>
                <a:lnTo>
                  <a:pt x="0" y="49361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1135818">
            <a:off x="16477957" y="3659792"/>
            <a:ext cx="2404829" cy="4987659"/>
          </a:xfrm>
          <a:custGeom>
            <a:avLst/>
            <a:gdLst/>
            <a:ahLst/>
            <a:cxnLst/>
            <a:rect r="r" b="b" t="t" l="l"/>
            <a:pathLst>
              <a:path h="4987659" w="2404829">
                <a:moveTo>
                  <a:pt x="2404829" y="0"/>
                </a:moveTo>
                <a:lnTo>
                  <a:pt x="0" y="0"/>
                </a:lnTo>
                <a:lnTo>
                  <a:pt x="0" y="4987659"/>
                </a:lnTo>
                <a:lnTo>
                  <a:pt x="2404829" y="4987659"/>
                </a:lnTo>
                <a:lnTo>
                  <a:pt x="240482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20387" y="3347439"/>
            <a:ext cx="10247227" cy="347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50"/>
              </a:lnSpc>
            </a:pPr>
            <a:r>
              <a:rPr lang="en-US" sz="11000" spc="319">
                <a:solidFill>
                  <a:srgbClr val="797A1D"/>
                </a:solidFill>
                <a:latin typeface="Cinzel Decorative Bold"/>
              </a:rPr>
              <a:t>Thank</a:t>
            </a:r>
          </a:p>
          <a:p>
            <a:pPr algn="ctr">
              <a:lnSpc>
                <a:spcPts val="13750"/>
              </a:lnSpc>
            </a:pPr>
            <a:r>
              <a:rPr lang="en-US" sz="11000" spc="319">
                <a:solidFill>
                  <a:srgbClr val="797A1D"/>
                </a:solidFill>
                <a:latin typeface="Cinzel Decorative Bold"/>
              </a:rPr>
              <a:t>You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-4207261" y="7452663"/>
            <a:ext cx="8414522" cy="28575"/>
          </a:xfrm>
          <a:prstGeom prst="line">
            <a:avLst/>
          </a:prstGeom>
          <a:ln cap="rnd" w="28575">
            <a:solidFill>
              <a:srgbClr val="797A1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V="true">
            <a:off x="13606431" y="2369676"/>
            <a:ext cx="8414522" cy="28575"/>
          </a:xfrm>
          <a:prstGeom prst="line">
            <a:avLst/>
          </a:prstGeom>
          <a:ln cap="rnd" w="28575">
            <a:solidFill>
              <a:srgbClr val="797A1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true" rot="5285550">
            <a:off x="1171627" y="8237207"/>
            <a:ext cx="1488728" cy="1407094"/>
          </a:xfrm>
          <a:custGeom>
            <a:avLst/>
            <a:gdLst/>
            <a:ahLst/>
            <a:cxnLst/>
            <a:rect r="r" b="b" t="t" l="l"/>
            <a:pathLst>
              <a:path h="1407094" w="1488728">
                <a:moveTo>
                  <a:pt x="0" y="1407095"/>
                </a:moveTo>
                <a:lnTo>
                  <a:pt x="1488729" y="1407095"/>
                </a:lnTo>
                <a:lnTo>
                  <a:pt x="1488729" y="0"/>
                </a:lnTo>
                <a:lnTo>
                  <a:pt x="0" y="0"/>
                </a:lnTo>
                <a:lnTo>
                  <a:pt x="0" y="1407095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15317265" y="729432"/>
            <a:ext cx="1273754" cy="1203908"/>
          </a:xfrm>
          <a:custGeom>
            <a:avLst/>
            <a:gdLst/>
            <a:ahLst/>
            <a:cxnLst/>
            <a:rect r="r" b="b" t="t" l="l"/>
            <a:pathLst>
              <a:path h="1203908" w="1273754">
                <a:moveTo>
                  <a:pt x="0" y="0"/>
                </a:moveTo>
                <a:lnTo>
                  <a:pt x="1273754" y="0"/>
                </a:lnTo>
                <a:lnTo>
                  <a:pt x="1273754" y="1203908"/>
                </a:lnTo>
                <a:lnTo>
                  <a:pt x="0" y="12039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15838881" y="8222139"/>
            <a:ext cx="2840838" cy="2448286"/>
          </a:xfrm>
          <a:custGeom>
            <a:avLst/>
            <a:gdLst/>
            <a:ahLst/>
            <a:cxnLst/>
            <a:rect r="r" b="b" t="t" l="l"/>
            <a:pathLst>
              <a:path h="2448286" w="2840838">
                <a:moveTo>
                  <a:pt x="0" y="0"/>
                </a:moveTo>
                <a:lnTo>
                  <a:pt x="2840838" y="0"/>
                </a:lnTo>
                <a:lnTo>
                  <a:pt x="2840838" y="2448286"/>
                </a:lnTo>
                <a:lnTo>
                  <a:pt x="0" y="2448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748915">
            <a:off x="-825489" y="-553070"/>
            <a:ext cx="2895225" cy="2495157"/>
          </a:xfrm>
          <a:custGeom>
            <a:avLst/>
            <a:gdLst/>
            <a:ahLst/>
            <a:cxnLst/>
            <a:rect r="r" b="b" t="t" l="l"/>
            <a:pathLst>
              <a:path h="2495157" w="2895225">
                <a:moveTo>
                  <a:pt x="2895224" y="0"/>
                </a:moveTo>
                <a:lnTo>
                  <a:pt x="0" y="0"/>
                </a:lnTo>
                <a:lnTo>
                  <a:pt x="0" y="2495157"/>
                </a:lnTo>
                <a:lnTo>
                  <a:pt x="2895224" y="2495157"/>
                </a:lnTo>
                <a:lnTo>
                  <a:pt x="289522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944689">
            <a:off x="-1942" y="741361"/>
            <a:ext cx="2380000" cy="4936162"/>
          </a:xfrm>
          <a:custGeom>
            <a:avLst/>
            <a:gdLst/>
            <a:ahLst/>
            <a:cxnLst/>
            <a:rect r="r" b="b" t="t" l="l"/>
            <a:pathLst>
              <a:path h="4936162" w="2380000">
                <a:moveTo>
                  <a:pt x="0" y="0"/>
                </a:moveTo>
                <a:lnTo>
                  <a:pt x="2379999" y="0"/>
                </a:lnTo>
                <a:lnTo>
                  <a:pt x="2379999" y="4936162"/>
                </a:lnTo>
                <a:lnTo>
                  <a:pt x="0" y="49361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488530">
            <a:off x="15838881" y="8034157"/>
            <a:ext cx="2840838" cy="2448286"/>
          </a:xfrm>
          <a:custGeom>
            <a:avLst/>
            <a:gdLst/>
            <a:ahLst/>
            <a:cxnLst/>
            <a:rect r="r" b="b" t="t" l="l"/>
            <a:pathLst>
              <a:path h="2448286" w="2840838">
                <a:moveTo>
                  <a:pt x="0" y="0"/>
                </a:moveTo>
                <a:lnTo>
                  <a:pt x="2840838" y="0"/>
                </a:lnTo>
                <a:lnTo>
                  <a:pt x="2840838" y="2448286"/>
                </a:lnTo>
                <a:lnTo>
                  <a:pt x="0" y="2448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1135818">
            <a:off x="16477957" y="5068371"/>
            <a:ext cx="2404829" cy="4987659"/>
          </a:xfrm>
          <a:custGeom>
            <a:avLst/>
            <a:gdLst/>
            <a:ahLst/>
            <a:cxnLst/>
            <a:rect r="r" b="b" t="t" l="l"/>
            <a:pathLst>
              <a:path h="4987659" w="2404829">
                <a:moveTo>
                  <a:pt x="2404829" y="0"/>
                </a:moveTo>
                <a:lnTo>
                  <a:pt x="0" y="0"/>
                </a:lnTo>
                <a:lnTo>
                  <a:pt x="0" y="4987659"/>
                </a:lnTo>
                <a:lnTo>
                  <a:pt x="2404829" y="4987659"/>
                </a:lnTo>
                <a:lnTo>
                  <a:pt x="240482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96816" y="1679991"/>
            <a:ext cx="11244887" cy="5499772"/>
          </a:xfrm>
          <a:custGeom>
            <a:avLst/>
            <a:gdLst/>
            <a:ahLst/>
            <a:cxnLst/>
            <a:rect r="r" b="b" t="t" l="l"/>
            <a:pathLst>
              <a:path h="5499772" w="11244887">
                <a:moveTo>
                  <a:pt x="0" y="0"/>
                </a:moveTo>
                <a:lnTo>
                  <a:pt x="11244887" y="0"/>
                </a:lnTo>
                <a:lnTo>
                  <a:pt x="11244887" y="5499772"/>
                </a:lnTo>
                <a:lnTo>
                  <a:pt x="0" y="54997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285550">
            <a:off x="13163977" y="1774619"/>
            <a:ext cx="2207272" cy="2086236"/>
          </a:xfrm>
          <a:custGeom>
            <a:avLst/>
            <a:gdLst/>
            <a:ahLst/>
            <a:cxnLst/>
            <a:rect r="r" b="b" t="t" l="l"/>
            <a:pathLst>
              <a:path h="2086236" w="2207272">
                <a:moveTo>
                  <a:pt x="0" y="0"/>
                </a:moveTo>
                <a:lnTo>
                  <a:pt x="2207272" y="0"/>
                </a:lnTo>
                <a:lnTo>
                  <a:pt x="2207272" y="2086236"/>
                </a:lnTo>
                <a:lnTo>
                  <a:pt x="0" y="20862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020387" y="2710521"/>
            <a:ext cx="10247227" cy="347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50"/>
              </a:lnSpc>
            </a:pPr>
            <a:r>
              <a:rPr lang="en-US" sz="11000" spc="319">
                <a:solidFill>
                  <a:srgbClr val="797A1D"/>
                </a:solidFill>
                <a:latin typeface="Cinzel Decorative Bold"/>
              </a:rPr>
              <a:t>Carbon Emissions</a:t>
            </a:r>
          </a:p>
        </p:txBody>
      </p:sp>
      <p:sp>
        <p:nvSpPr>
          <p:cNvPr name="Freeform 9" id="9"/>
          <p:cNvSpPr/>
          <p:nvPr/>
        </p:nvSpPr>
        <p:spPr>
          <a:xfrm flipH="false" flipV="true" rot="5285550">
            <a:off x="2839980" y="5000604"/>
            <a:ext cx="2360814" cy="2231359"/>
          </a:xfrm>
          <a:custGeom>
            <a:avLst/>
            <a:gdLst/>
            <a:ahLst/>
            <a:cxnLst/>
            <a:rect r="r" b="b" t="t" l="l"/>
            <a:pathLst>
              <a:path h="2231359" w="2360814">
                <a:moveTo>
                  <a:pt x="0" y="2231359"/>
                </a:moveTo>
                <a:lnTo>
                  <a:pt x="2360813" y="2231359"/>
                </a:lnTo>
                <a:lnTo>
                  <a:pt x="2360813" y="0"/>
                </a:lnTo>
                <a:lnTo>
                  <a:pt x="0" y="0"/>
                </a:lnTo>
                <a:lnTo>
                  <a:pt x="0" y="223135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752737" y="7835550"/>
            <a:ext cx="878252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C4791C"/>
                </a:solidFill>
                <a:latin typeface="Cagliostro"/>
              </a:rPr>
              <a:t>Presented by Shaikh Rahheb</a:t>
            </a:r>
          </a:p>
        </p:txBody>
      </p:sp>
      <p:sp>
        <p:nvSpPr>
          <p:cNvPr name="Freeform 11" id="11"/>
          <p:cNvSpPr/>
          <p:nvPr/>
        </p:nvSpPr>
        <p:spPr>
          <a:xfrm flipH="false" flipV="true" rot="0">
            <a:off x="17061389" y="-1259031"/>
            <a:ext cx="5539640" cy="5669356"/>
          </a:xfrm>
          <a:custGeom>
            <a:avLst/>
            <a:gdLst/>
            <a:ahLst/>
            <a:cxnLst/>
            <a:rect r="r" b="b" t="t" l="l"/>
            <a:pathLst>
              <a:path h="5669356" w="5539640">
                <a:moveTo>
                  <a:pt x="0" y="5669356"/>
                </a:moveTo>
                <a:lnTo>
                  <a:pt x="5539640" y="5669356"/>
                </a:lnTo>
                <a:lnTo>
                  <a:pt x="5539640" y="0"/>
                </a:lnTo>
                <a:lnTo>
                  <a:pt x="0" y="0"/>
                </a:lnTo>
                <a:lnTo>
                  <a:pt x="0" y="5669356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-4140456" y="5710261"/>
            <a:ext cx="5539640" cy="5669356"/>
          </a:xfrm>
          <a:custGeom>
            <a:avLst/>
            <a:gdLst/>
            <a:ahLst/>
            <a:cxnLst/>
            <a:rect r="r" b="b" t="t" l="l"/>
            <a:pathLst>
              <a:path h="5669356" w="5539640">
                <a:moveTo>
                  <a:pt x="5539641" y="0"/>
                </a:moveTo>
                <a:lnTo>
                  <a:pt x="0" y="0"/>
                </a:lnTo>
                <a:lnTo>
                  <a:pt x="0" y="5669356"/>
                </a:lnTo>
                <a:lnTo>
                  <a:pt x="5539641" y="5669356"/>
                </a:lnTo>
                <a:lnTo>
                  <a:pt x="553964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748915">
            <a:off x="-825489" y="-553070"/>
            <a:ext cx="2895225" cy="2495157"/>
          </a:xfrm>
          <a:custGeom>
            <a:avLst/>
            <a:gdLst/>
            <a:ahLst/>
            <a:cxnLst/>
            <a:rect r="r" b="b" t="t" l="l"/>
            <a:pathLst>
              <a:path h="2495157" w="2895225">
                <a:moveTo>
                  <a:pt x="2895224" y="0"/>
                </a:moveTo>
                <a:lnTo>
                  <a:pt x="0" y="0"/>
                </a:lnTo>
                <a:lnTo>
                  <a:pt x="0" y="2495157"/>
                </a:lnTo>
                <a:lnTo>
                  <a:pt x="2895224" y="2495157"/>
                </a:lnTo>
                <a:lnTo>
                  <a:pt x="289522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838881" y="8222139"/>
            <a:ext cx="2840838" cy="2448286"/>
          </a:xfrm>
          <a:custGeom>
            <a:avLst/>
            <a:gdLst/>
            <a:ahLst/>
            <a:cxnLst/>
            <a:rect r="r" b="b" t="t" l="l"/>
            <a:pathLst>
              <a:path h="2448286" w="2840838">
                <a:moveTo>
                  <a:pt x="0" y="0"/>
                </a:moveTo>
                <a:lnTo>
                  <a:pt x="2840838" y="0"/>
                </a:lnTo>
                <a:lnTo>
                  <a:pt x="2840838" y="2448286"/>
                </a:lnTo>
                <a:lnTo>
                  <a:pt x="0" y="2448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92802" y="4580103"/>
            <a:ext cx="12902395" cy="344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07894" indent="-303947" lvl="1">
              <a:lnSpc>
                <a:spcPts val="3941"/>
              </a:lnSpc>
              <a:buFont typeface="Arial"/>
              <a:buChar char="•"/>
            </a:pPr>
            <a:r>
              <a:rPr lang="en-US" sz="2815">
                <a:solidFill>
                  <a:srgbClr val="C4791C"/>
                </a:solidFill>
                <a:latin typeface="Cagliostro"/>
              </a:rPr>
              <a:t>Carbon emissions are at the forefront of global environmental discussions, with profound implications for climate change and sustainability.</a:t>
            </a:r>
          </a:p>
          <a:p>
            <a:pPr algn="ctr" marL="607894" indent="-303947" lvl="1">
              <a:lnSpc>
                <a:spcPts val="3941"/>
              </a:lnSpc>
              <a:buFont typeface="Arial"/>
              <a:buChar char="•"/>
            </a:pPr>
            <a:r>
              <a:rPr lang="en-US" sz="2815">
                <a:solidFill>
                  <a:srgbClr val="C4791C"/>
                </a:solidFill>
                <a:latin typeface="Cagliostro"/>
              </a:rPr>
              <a:t>In this presentation, we'll dive into the wealth of data available on carbon emissions, exploring trends, disparities, and potential solutions.</a:t>
            </a:r>
          </a:p>
          <a:p>
            <a:pPr algn="ctr" marL="607894" indent="-303947" lvl="1">
              <a:lnSpc>
                <a:spcPts val="3941"/>
              </a:lnSpc>
              <a:buFont typeface="Arial"/>
              <a:buChar char="•"/>
            </a:pPr>
            <a:r>
              <a:rPr lang="en-US" sz="2815">
                <a:solidFill>
                  <a:srgbClr val="C4791C"/>
                </a:solidFill>
                <a:latin typeface="Cagliostro"/>
              </a:rPr>
              <a:t>Through our analysis, we aim to shed light on the complex dynamics of carbon emissions, empowering us to make informed decisions for a more sustainable future.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9783" y="7446162"/>
            <a:ext cx="2675553" cy="2840838"/>
          </a:xfrm>
          <a:custGeom>
            <a:avLst/>
            <a:gdLst/>
            <a:ahLst/>
            <a:cxnLst/>
            <a:rect r="r" b="b" t="t" l="l"/>
            <a:pathLst>
              <a:path h="2840838" w="2675553">
                <a:moveTo>
                  <a:pt x="0" y="0"/>
                </a:moveTo>
                <a:lnTo>
                  <a:pt x="2675553" y="0"/>
                </a:lnTo>
                <a:lnTo>
                  <a:pt x="2675553" y="2840838"/>
                </a:lnTo>
                <a:lnTo>
                  <a:pt x="0" y="28408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5737731" y="342449"/>
            <a:ext cx="2675553" cy="2550160"/>
          </a:xfrm>
          <a:custGeom>
            <a:avLst/>
            <a:gdLst/>
            <a:ahLst/>
            <a:cxnLst/>
            <a:rect r="r" b="b" t="t" l="l"/>
            <a:pathLst>
              <a:path h="2550160" w="2675553">
                <a:moveTo>
                  <a:pt x="2675553" y="0"/>
                </a:moveTo>
                <a:lnTo>
                  <a:pt x="0" y="0"/>
                </a:lnTo>
                <a:lnTo>
                  <a:pt x="0" y="2550159"/>
                </a:lnTo>
                <a:lnTo>
                  <a:pt x="2675553" y="2550159"/>
                </a:lnTo>
                <a:lnTo>
                  <a:pt x="26755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11398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403289">
            <a:off x="-651107" y="3478613"/>
            <a:ext cx="1678929" cy="3329775"/>
          </a:xfrm>
          <a:custGeom>
            <a:avLst/>
            <a:gdLst/>
            <a:ahLst/>
            <a:cxnLst/>
            <a:rect r="r" b="b" t="t" l="l"/>
            <a:pathLst>
              <a:path h="3329775" w="1678929">
                <a:moveTo>
                  <a:pt x="0" y="0"/>
                </a:moveTo>
                <a:lnTo>
                  <a:pt x="1678930" y="0"/>
                </a:lnTo>
                <a:lnTo>
                  <a:pt x="1678930" y="3329774"/>
                </a:lnTo>
                <a:lnTo>
                  <a:pt x="0" y="33297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394180">
            <a:off x="17224758" y="3478613"/>
            <a:ext cx="1678929" cy="3329775"/>
          </a:xfrm>
          <a:custGeom>
            <a:avLst/>
            <a:gdLst/>
            <a:ahLst/>
            <a:cxnLst/>
            <a:rect r="r" b="b" t="t" l="l"/>
            <a:pathLst>
              <a:path h="3329775" w="1678929">
                <a:moveTo>
                  <a:pt x="1678929" y="0"/>
                </a:moveTo>
                <a:lnTo>
                  <a:pt x="0" y="0"/>
                </a:lnTo>
                <a:lnTo>
                  <a:pt x="0" y="3329774"/>
                </a:lnTo>
                <a:lnTo>
                  <a:pt x="1678929" y="3329774"/>
                </a:lnTo>
                <a:lnTo>
                  <a:pt x="167892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341457" y="1203406"/>
            <a:ext cx="11605086" cy="1956063"/>
            <a:chOff x="0" y="0"/>
            <a:chExt cx="3056484" cy="51517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056484" cy="515177"/>
            </a:xfrm>
            <a:custGeom>
              <a:avLst/>
              <a:gdLst/>
              <a:ahLst/>
              <a:cxnLst/>
              <a:rect r="r" b="b" t="t" l="l"/>
              <a:pathLst>
                <a:path h="515177" w="3056484">
                  <a:moveTo>
                    <a:pt x="2853284" y="0"/>
                  </a:moveTo>
                  <a:cubicBezTo>
                    <a:pt x="2965508" y="0"/>
                    <a:pt x="3056484" y="115326"/>
                    <a:pt x="3056484" y="257588"/>
                  </a:cubicBezTo>
                  <a:cubicBezTo>
                    <a:pt x="3056484" y="399851"/>
                    <a:pt x="2965508" y="515177"/>
                    <a:pt x="2853284" y="515177"/>
                  </a:cubicBezTo>
                  <a:lnTo>
                    <a:pt x="203200" y="515177"/>
                  </a:lnTo>
                  <a:cubicBezTo>
                    <a:pt x="90976" y="515177"/>
                    <a:pt x="0" y="399851"/>
                    <a:pt x="0" y="257588"/>
                  </a:cubicBezTo>
                  <a:cubicBezTo>
                    <a:pt x="0" y="11532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DEDD91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056484" cy="5532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4514113" y="990508"/>
            <a:ext cx="463896" cy="463896"/>
          </a:xfrm>
          <a:custGeom>
            <a:avLst/>
            <a:gdLst/>
            <a:ahLst/>
            <a:cxnLst/>
            <a:rect r="r" b="b" t="t" l="l"/>
            <a:pathLst>
              <a:path h="463896" w="463896">
                <a:moveTo>
                  <a:pt x="0" y="0"/>
                </a:moveTo>
                <a:lnTo>
                  <a:pt x="463896" y="0"/>
                </a:lnTo>
                <a:lnTo>
                  <a:pt x="463896" y="463896"/>
                </a:lnTo>
                <a:lnTo>
                  <a:pt x="0" y="4638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899202" y="1610041"/>
            <a:ext cx="10489597" cy="1253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8000" spc="232">
                <a:solidFill>
                  <a:srgbClr val="797A1D"/>
                </a:solidFill>
                <a:latin typeface="Cinzel Decorative Bold"/>
              </a:rPr>
              <a:t>Introduction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3355669" y="2901030"/>
            <a:ext cx="463896" cy="463896"/>
          </a:xfrm>
          <a:custGeom>
            <a:avLst/>
            <a:gdLst/>
            <a:ahLst/>
            <a:cxnLst/>
            <a:rect r="r" b="b" t="t" l="l"/>
            <a:pathLst>
              <a:path h="463896" w="463896">
                <a:moveTo>
                  <a:pt x="0" y="0"/>
                </a:moveTo>
                <a:lnTo>
                  <a:pt x="463896" y="0"/>
                </a:lnTo>
                <a:lnTo>
                  <a:pt x="463896" y="463896"/>
                </a:lnTo>
                <a:lnTo>
                  <a:pt x="0" y="4638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748915">
            <a:off x="-825489" y="-553070"/>
            <a:ext cx="2895225" cy="2495157"/>
          </a:xfrm>
          <a:custGeom>
            <a:avLst/>
            <a:gdLst/>
            <a:ahLst/>
            <a:cxnLst/>
            <a:rect r="r" b="b" t="t" l="l"/>
            <a:pathLst>
              <a:path h="2495157" w="2895225">
                <a:moveTo>
                  <a:pt x="2895224" y="0"/>
                </a:moveTo>
                <a:lnTo>
                  <a:pt x="0" y="0"/>
                </a:lnTo>
                <a:lnTo>
                  <a:pt x="0" y="2495157"/>
                </a:lnTo>
                <a:lnTo>
                  <a:pt x="2895224" y="2495157"/>
                </a:lnTo>
                <a:lnTo>
                  <a:pt x="289522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838881" y="8222139"/>
            <a:ext cx="2840838" cy="2448286"/>
          </a:xfrm>
          <a:custGeom>
            <a:avLst/>
            <a:gdLst/>
            <a:ahLst/>
            <a:cxnLst/>
            <a:rect r="r" b="b" t="t" l="l"/>
            <a:pathLst>
              <a:path h="2448286" w="2840838">
                <a:moveTo>
                  <a:pt x="0" y="0"/>
                </a:moveTo>
                <a:lnTo>
                  <a:pt x="2840838" y="0"/>
                </a:lnTo>
                <a:lnTo>
                  <a:pt x="2840838" y="2448286"/>
                </a:lnTo>
                <a:lnTo>
                  <a:pt x="0" y="2448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341457" y="1203406"/>
            <a:ext cx="11605086" cy="1956063"/>
            <a:chOff x="0" y="0"/>
            <a:chExt cx="3056484" cy="51517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56484" cy="515177"/>
            </a:xfrm>
            <a:custGeom>
              <a:avLst/>
              <a:gdLst/>
              <a:ahLst/>
              <a:cxnLst/>
              <a:rect r="r" b="b" t="t" l="l"/>
              <a:pathLst>
                <a:path h="515177" w="3056484">
                  <a:moveTo>
                    <a:pt x="2853284" y="0"/>
                  </a:moveTo>
                  <a:cubicBezTo>
                    <a:pt x="2965508" y="0"/>
                    <a:pt x="3056484" y="115326"/>
                    <a:pt x="3056484" y="257588"/>
                  </a:cubicBezTo>
                  <a:cubicBezTo>
                    <a:pt x="3056484" y="399851"/>
                    <a:pt x="2965508" y="515177"/>
                    <a:pt x="2853284" y="515177"/>
                  </a:cubicBezTo>
                  <a:lnTo>
                    <a:pt x="203200" y="515177"/>
                  </a:lnTo>
                  <a:cubicBezTo>
                    <a:pt x="90976" y="515177"/>
                    <a:pt x="0" y="399851"/>
                    <a:pt x="0" y="257588"/>
                  </a:cubicBezTo>
                  <a:cubicBezTo>
                    <a:pt x="0" y="11532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DEDD91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3056484" cy="5532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4514113" y="990508"/>
            <a:ext cx="463896" cy="463896"/>
          </a:xfrm>
          <a:custGeom>
            <a:avLst/>
            <a:gdLst/>
            <a:ahLst/>
            <a:cxnLst/>
            <a:rect r="r" b="b" t="t" l="l"/>
            <a:pathLst>
              <a:path h="463896" w="463896">
                <a:moveTo>
                  <a:pt x="0" y="0"/>
                </a:moveTo>
                <a:lnTo>
                  <a:pt x="463896" y="0"/>
                </a:lnTo>
                <a:lnTo>
                  <a:pt x="463896" y="463896"/>
                </a:lnTo>
                <a:lnTo>
                  <a:pt x="0" y="4638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355669" y="2901030"/>
            <a:ext cx="463896" cy="463896"/>
          </a:xfrm>
          <a:custGeom>
            <a:avLst/>
            <a:gdLst/>
            <a:ahLst/>
            <a:cxnLst/>
            <a:rect r="r" b="b" t="t" l="l"/>
            <a:pathLst>
              <a:path h="463896" w="463896">
                <a:moveTo>
                  <a:pt x="0" y="0"/>
                </a:moveTo>
                <a:lnTo>
                  <a:pt x="463896" y="0"/>
                </a:lnTo>
                <a:lnTo>
                  <a:pt x="463896" y="463896"/>
                </a:lnTo>
                <a:lnTo>
                  <a:pt x="0" y="4638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608086" y="261072"/>
            <a:ext cx="3302428" cy="3769395"/>
          </a:xfrm>
          <a:custGeom>
            <a:avLst/>
            <a:gdLst/>
            <a:ahLst/>
            <a:cxnLst/>
            <a:rect r="r" b="b" t="t" l="l"/>
            <a:pathLst>
              <a:path h="3769395" w="3302428">
                <a:moveTo>
                  <a:pt x="0" y="0"/>
                </a:moveTo>
                <a:lnTo>
                  <a:pt x="3302428" y="0"/>
                </a:lnTo>
                <a:lnTo>
                  <a:pt x="3302428" y="3769395"/>
                </a:lnTo>
                <a:lnTo>
                  <a:pt x="0" y="37693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-686435" y="5778680"/>
            <a:ext cx="2900327" cy="4304582"/>
          </a:xfrm>
          <a:custGeom>
            <a:avLst/>
            <a:gdLst/>
            <a:ahLst/>
            <a:cxnLst/>
            <a:rect r="r" b="b" t="t" l="l"/>
            <a:pathLst>
              <a:path h="4304582" w="2900327">
                <a:moveTo>
                  <a:pt x="2900327" y="0"/>
                </a:moveTo>
                <a:lnTo>
                  <a:pt x="0" y="0"/>
                </a:lnTo>
                <a:lnTo>
                  <a:pt x="0" y="4304583"/>
                </a:lnTo>
                <a:lnTo>
                  <a:pt x="2900327" y="4304583"/>
                </a:lnTo>
                <a:lnTo>
                  <a:pt x="290032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899202" y="1610041"/>
            <a:ext cx="10489597" cy="125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8000" spc="232">
                <a:solidFill>
                  <a:srgbClr val="797A1D"/>
                </a:solidFill>
                <a:latin typeface="Cinzel Decorative Bold"/>
              </a:rPr>
              <a:t>Data Set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51952" y="4173342"/>
            <a:ext cx="13184096" cy="3743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79047" indent="-289524" lvl="1">
              <a:lnSpc>
                <a:spcPts val="3754"/>
              </a:lnSpc>
              <a:buFont typeface="Arial"/>
              <a:buChar char="•"/>
            </a:pPr>
            <a:r>
              <a:rPr lang="en-US" sz="2682">
                <a:solidFill>
                  <a:srgbClr val="797A1D"/>
                </a:solidFill>
                <a:latin typeface="Abril Fatface"/>
              </a:rPr>
              <a:t>Our analysis is based on a comprehensive dataset sourced from reputable organizations such as the World Bank and the European Environment Agency.</a:t>
            </a:r>
          </a:p>
          <a:p>
            <a:pPr algn="ctr" marL="579047" indent="-289524" lvl="1">
              <a:lnSpc>
                <a:spcPts val="3754"/>
              </a:lnSpc>
              <a:buFont typeface="Arial"/>
              <a:buChar char="•"/>
            </a:pPr>
            <a:r>
              <a:rPr lang="en-US" sz="2682">
                <a:solidFill>
                  <a:srgbClr val="797A1D"/>
                </a:solidFill>
                <a:latin typeface="Abril Fatface"/>
              </a:rPr>
              <a:t>The dataset covers carbon emissions data from various countries and regions spanning multiple decades.</a:t>
            </a:r>
          </a:p>
          <a:p>
            <a:pPr algn="ctr" marL="579047" indent="-289524" lvl="1">
              <a:lnSpc>
                <a:spcPts val="3754"/>
              </a:lnSpc>
              <a:buFont typeface="Arial"/>
              <a:buChar char="•"/>
            </a:pPr>
            <a:r>
              <a:rPr lang="en-US" sz="2682">
                <a:solidFill>
                  <a:srgbClr val="797A1D"/>
                </a:solidFill>
                <a:latin typeface="Abril Fatface"/>
              </a:rPr>
              <a:t>Key variables include carbon emissions in metric tons per capita, allowing for a detailed examination of emissions trends over time.</a:t>
            </a:r>
          </a:p>
          <a:p>
            <a:pPr algn="ctr" marL="579047" indent="-289524" lvl="1">
              <a:lnSpc>
                <a:spcPts val="3754"/>
              </a:lnSpc>
              <a:buFont typeface="Arial"/>
              <a:buChar char="•"/>
            </a:pPr>
            <a:r>
              <a:rPr lang="en-US" sz="2682">
                <a:solidFill>
                  <a:srgbClr val="797A1D"/>
                </a:solidFill>
                <a:latin typeface="Abril Fatface"/>
              </a:rPr>
              <a:t>With this rich dataset, we have the opportunity to explore the intricate patterns and dynamics of carbon emissions on a global scale.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42488" y="1813219"/>
            <a:ext cx="7816812" cy="6660562"/>
          </a:xfrm>
          <a:custGeom>
            <a:avLst/>
            <a:gdLst/>
            <a:ahLst/>
            <a:cxnLst/>
            <a:rect r="r" b="b" t="t" l="l"/>
            <a:pathLst>
              <a:path h="6660562" w="7816812">
                <a:moveTo>
                  <a:pt x="0" y="0"/>
                </a:moveTo>
                <a:lnTo>
                  <a:pt x="7816812" y="0"/>
                </a:lnTo>
                <a:lnTo>
                  <a:pt x="7816812" y="6660562"/>
                </a:lnTo>
                <a:lnTo>
                  <a:pt x="0" y="66605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90" t="0" r="-189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5080040" cy="671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9"/>
              </a:lnSpc>
            </a:pPr>
            <a:r>
              <a:rPr lang="en-US" sz="3949">
                <a:solidFill>
                  <a:srgbClr val="797A1D"/>
                </a:solidFill>
                <a:latin typeface="Abril Fatface"/>
              </a:rPr>
              <a:t>Descriptive Analytics: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32232"/>
            <a:ext cx="8186391" cy="623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2482" indent="-266241" lvl="1">
              <a:lnSpc>
                <a:spcPts val="3452"/>
              </a:lnSpc>
              <a:buFont typeface="Arial"/>
              <a:buChar char="•"/>
            </a:pPr>
            <a:r>
              <a:rPr lang="en-US" sz="2466">
                <a:solidFill>
                  <a:srgbClr val="C4791C"/>
                </a:solidFill>
                <a:latin typeface="Cagliostro"/>
              </a:rPr>
              <a:t>Each bubble represents a continent, with the size of the bubble indicating the magnitude of carbon emissions.</a:t>
            </a:r>
          </a:p>
          <a:p>
            <a:pPr algn="just" marL="554072" indent="-277036" lvl="1">
              <a:lnSpc>
                <a:spcPts val="3592"/>
              </a:lnSpc>
              <a:buFont typeface="Arial"/>
              <a:buChar char="•"/>
            </a:pPr>
            <a:r>
              <a:rPr lang="en-US" sz="2566">
                <a:solidFill>
                  <a:srgbClr val="C4791C"/>
                </a:solidFill>
                <a:latin typeface="Cagliostro"/>
              </a:rPr>
              <a:t>From the visualization, we observe that Asia emerges as the largest emitter, followed by Europe and North America.</a:t>
            </a:r>
          </a:p>
          <a:p>
            <a:pPr algn="just" marL="554072" indent="-277036" lvl="1">
              <a:lnSpc>
                <a:spcPts val="3592"/>
              </a:lnSpc>
              <a:buFont typeface="Arial"/>
              <a:buChar char="•"/>
            </a:pPr>
            <a:r>
              <a:rPr lang="en-US" sz="2566">
                <a:solidFill>
                  <a:srgbClr val="C4791C"/>
                </a:solidFill>
                <a:latin typeface="Cagliostro"/>
              </a:rPr>
              <a:t>Asia emerges as the largest emitter, driven by its population size, industrialization, and reliance on fossil fuels for energy.</a:t>
            </a:r>
          </a:p>
          <a:p>
            <a:pPr algn="just" marL="554072" indent="-277036" lvl="1">
              <a:lnSpc>
                <a:spcPts val="3592"/>
              </a:lnSpc>
              <a:buFont typeface="Arial"/>
              <a:buChar char="•"/>
            </a:pPr>
            <a:r>
              <a:rPr lang="en-US" sz="2566">
                <a:solidFill>
                  <a:srgbClr val="C4791C"/>
                </a:solidFill>
                <a:latin typeface="Cagliostro"/>
              </a:rPr>
              <a:t>Europe and North America follow closely behind, reflecting their historical industrial development and extensive energy consumption.</a:t>
            </a:r>
          </a:p>
          <a:p>
            <a:pPr algn="just" marL="554072" indent="-277036" lvl="1">
              <a:lnSpc>
                <a:spcPts val="3592"/>
              </a:lnSpc>
              <a:buFont typeface="Arial"/>
              <a:buChar char="•"/>
            </a:pPr>
            <a:r>
              <a:rPr lang="en-US" sz="2566">
                <a:solidFill>
                  <a:srgbClr val="C4791C"/>
                </a:solidFill>
                <a:latin typeface="Cagliostro"/>
              </a:rPr>
              <a:t>By analyzing this bubble chart, we gain valuable insights into the relative contributions of different continents to global carbon emissions.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25689" y="1028700"/>
            <a:ext cx="7351923" cy="3761726"/>
          </a:xfrm>
          <a:custGeom>
            <a:avLst/>
            <a:gdLst/>
            <a:ahLst/>
            <a:cxnLst/>
            <a:rect r="r" b="b" t="t" l="l"/>
            <a:pathLst>
              <a:path h="3761726" w="7351923">
                <a:moveTo>
                  <a:pt x="0" y="0"/>
                </a:moveTo>
                <a:lnTo>
                  <a:pt x="7351922" y="0"/>
                </a:lnTo>
                <a:lnTo>
                  <a:pt x="7351922" y="3761726"/>
                </a:lnTo>
                <a:lnTo>
                  <a:pt x="0" y="37617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51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25689" y="4790426"/>
            <a:ext cx="7351923" cy="4542810"/>
          </a:xfrm>
          <a:custGeom>
            <a:avLst/>
            <a:gdLst/>
            <a:ahLst/>
            <a:cxnLst/>
            <a:rect r="r" b="b" t="t" l="l"/>
            <a:pathLst>
              <a:path h="4542810" w="7351923">
                <a:moveTo>
                  <a:pt x="0" y="0"/>
                </a:moveTo>
                <a:lnTo>
                  <a:pt x="7351922" y="0"/>
                </a:lnTo>
                <a:lnTo>
                  <a:pt x="7351922" y="4542811"/>
                </a:lnTo>
                <a:lnTo>
                  <a:pt x="0" y="45428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57716" y="952500"/>
            <a:ext cx="2437165" cy="657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53"/>
              </a:lnSpc>
              <a:spcBef>
                <a:spcPct val="0"/>
              </a:spcBef>
            </a:pPr>
            <a:r>
              <a:rPr lang="en-US" sz="3895">
                <a:solidFill>
                  <a:srgbClr val="797A1D"/>
                </a:solidFill>
                <a:latin typeface="Trocchi"/>
              </a:rPr>
              <a:t>Analysis 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3865" y="1726775"/>
            <a:ext cx="8245640" cy="753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09149" indent="-254574" lvl="1">
              <a:lnSpc>
                <a:spcPts val="3301"/>
              </a:lnSpc>
              <a:buFont typeface="Arial"/>
              <a:buChar char="•"/>
            </a:pPr>
            <a:r>
              <a:rPr lang="en-US" sz="2358">
                <a:solidFill>
                  <a:srgbClr val="C4791C"/>
                </a:solidFill>
                <a:latin typeface="Cagliostro"/>
              </a:rPr>
              <a:t>T</a:t>
            </a:r>
            <a:r>
              <a:rPr lang="en-US" sz="2358">
                <a:solidFill>
                  <a:srgbClr val="C4791C"/>
                </a:solidFill>
                <a:latin typeface="Cagliostro"/>
              </a:rPr>
              <a:t>op 10 countries with the highest carbon emissions in the year 2020, showcasing Qatar, Bahrain, Kuwait, Brunei Darussalam, Australia, UAE, Saudi Arabia, Canada, and the USA.</a:t>
            </a:r>
          </a:p>
          <a:p>
            <a:pPr marL="509149" indent="-254574" lvl="1">
              <a:lnSpc>
                <a:spcPts val="3301"/>
              </a:lnSpc>
              <a:buFont typeface="Arial"/>
              <a:buChar char="•"/>
            </a:pPr>
            <a:r>
              <a:rPr lang="en-US" sz="2358">
                <a:solidFill>
                  <a:srgbClr val="C4791C"/>
                </a:solidFill>
                <a:latin typeface="Cagliostro"/>
              </a:rPr>
              <a:t>These countries exhibit varying levels of industrialization, economic development, and reliance on fossil fuels, contributing to their significant carbon emissions.</a:t>
            </a:r>
          </a:p>
          <a:p>
            <a:pPr marL="509149" indent="-254574" lvl="1">
              <a:lnSpc>
                <a:spcPts val="3301"/>
              </a:lnSpc>
              <a:buFont typeface="Arial"/>
              <a:buChar char="•"/>
            </a:pPr>
            <a:r>
              <a:rPr lang="en-US" sz="2358">
                <a:solidFill>
                  <a:srgbClr val="C4791C"/>
                </a:solidFill>
                <a:latin typeface="Cagliostro"/>
              </a:rPr>
              <a:t>Nations like Qatar, Bahrain, Kuwait, and Brunei Darussalam, known for their oil and gas reserves, have high per capita emissions due to their reliance on fossil fuel industries.</a:t>
            </a:r>
          </a:p>
          <a:p>
            <a:pPr marL="509149" indent="-254574" lvl="1">
              <a:lnSpc>
                <a:spcPts val="3301"/>
              </a:lnSpc>
              <a:buFont typeface="Arial"/>
              <a:buChar char="•"/>
            </a:pPr>
            <a:r>
              <a:rPr lang="en-US" sz="2358">
                <a:solidFill>
                  <a:srgbClr val="C4791C"/>
                </a:solidFill>
                <a:latin typeface="Cagliostro"/>
              </a:rPr>
              <a:t>Australia's emissions are driven by its energy-intensive industries and coal-fired power plants, while the UAE and Saudi Arabia's emissions stem from their oil and gas extraction and processing activities.</a:t>
            </a:r>
          </a:p>
          <a:p>
            <a:pPr marL="509149" indent="-254574" lvl="1">
              <a:lnSpc>
                <a:spcPts val="3301"/>
              </a:lnSpc>
              <a:buFont typeface="Arial"/>
              <a:buChar char="•"/>
            </a:pPr>
            <a:r>
              <a:rPr lang="en-US" sz="2358">
                <a:solidFill>
                  <a:srgbClr val="C4791C"/>
                </a:solidFill>
                <a:latin typeface="Cagliostro"/>
              </a:rPr>
              <a:t>Canada and the USA, as large industrialized nations, have substantial emissions from their transportation, manufacturing, and energy sectors.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70592" y="1399787"/>
            <a:ext cx="10588708" cy="7558066"/>
          </a:xfrm>
          <a:custGeom>
            <a:avLst/>
            <a:gdLst/>
            <a:ahLst/>
            <a:cxnLst/>
            <a:rect r="r" b="b" t="t" l="l"/>
            <a:pathLst>
              <a:path h="7558066" w="10588708">
                <a:moveTo>
                  <a:pt x="0" y="0"/>
                </a:moveTo>
                <a:lnTo>
                  <a:pt x="10588708" y="0"/>
                </a:lnTo>
                <a:lnTo>
                  <a:pt x="10588708" y="7558066"/>
                </a:lnTo>
                <a:lnTo>
                  <a:pt x="0" y="75580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7" t="0" r="0" b="-918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33450"/>
            <a:ext cx="2968079" cy="837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67"/>
              </a:lnSpc>
              <a:spcBef>
                <a:spcPct val="0"/>
              </a:spcBef>
            </a:pPr>
            <a:r>
              <a:rPr lang="en-US" sz="4905">
                <a:solidFill>
                  <a:srgbClr val="797A1D"/>
                </a:solidFill>
                <a:latin typeface="Trocchi"/>
              </a:rPr>
              <a:t>Analysis: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835786"/>
            <a:ext cx="5964793" cy="7991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05"/>
              </a:lnSpc>
            </a:pPr>
            <a:r>
              <a:rPr lang="en-US" sz="1504">
                <a:solidFill>
                  <a:srgbClr val="C4791C"/>
                </a:solidFill>
                <a:latin typeface="Cagliostro"/>
              </a:rPr>
              <a:t>Top 5 Countries Across Continents for Emissions:</a:t>
            </a:r>
          </a:p>
          <a:p>
            <a:pPr>
              <a:lnSpc>
                <a:spcPts val="2105"/>
              </a:lnSpc>
            </a:pPr>
            <a:r>
              <a:rPr lang="en-US" sz="1504">
                <a:solidFill>
                  <a:srgbClr val="C4791C"/>
                </a:solidFill>
                <a:latin typeface="Cagliostro"/>
              </a:rPr>
              <a:t>Africa:</a:t>
            </a:r>
          </a:p>
          <a:p>
            <a:pPr marL="324750" indent="-162375" lvl="1">
              <a:lnSpc>
                <a:spcPts val="2105"/>
              </a:lnSpc>
              <a:buFont typeface="Arial"/>
              <a:buChar char="•"/>
            </a:pPr>
            <a:r>
              <a:rPr lang="en-US" sz="1504">
                <a:solidFill>
                  <a:srgbClr val="C4791C"/>
                </a:solidFill>
                <a:latin typeface="Cagliostro"/>
              </a:rPr>
              <a:t>South Africa</a:t>
            </a:r>
          </a:p>
          <a:p>
            <a:pPr marL="324750" indent="-162375" lvl="1">
              <a:lnSpc>
                <a:spcPts val="2105"/>
              </a:lnSpc>
              <a:buFont typeface="Arial"/>
              <a:buChar char="•"/>
            </a:pPr>
            <a:r>
              <a:rPr lang="en-US" sz="1504">
                <a:solidFill>
                  <a:srgbClr val="C4791C"/>
                </a:solidFill>
                <a:latin typeface="Cagliostro"/>
              </a:rPr>
              <a:t>Libya</a:t>
            </a:r>
          </a:p>
          <a:p>
            <a:pPr marL="324750" indent="-162375" lvl="1">
              <a:lnSpc>
                <a:spcPts val="2105"/>
              </a:lnSpc>
              <a:buFont typeface="Arial"/>
              <a:buChar char="•"/>
            </a:pPr>
            <a:r>
              <a:rPr lang="en-US" sz="1504">
                <a:solidFill>
                  <a:srgbClr val="C4791C"/>
                </a:solidFill>
                <a:latin typeface="Cagliostro"/>
              </a:rPr>
              <a:t>Seychelles</a:t>
            </a:r>
          </a:p>
          <a:p>
            <a:pPr marL="324750" indent="-162375" lvl="1">
              <a:lnSpc>
                <a:spcPts val="2105"/>
              </a:lnSpc>
              <a:buFont typeface="Arial"/>
              <a:buChar char="•"/>
            </a:pPr>
            <a:r>
              <a:rPr lang="en-US" sz="1504">
                <a:solidFill>
                  <a:srgbClr val="C4791C"/>
                </a:solidFill>
                <a:latin typeface="Cagliostro"/>
              </a:rPr>
              <a:t>Algeria</a:t>
            </a:r>
          </a:p>
          <a:p>
            <a:pPr marL="324750" indent="-162375" lvl="1">
              <a:lnSpc>
                <a:spcPts val="2105"/>
              </a:lnSpc>
              <a:buFont typeface="Arial"/>
              <a:buChar char="•"/>
            </a:pPr>
            <a:r>
              <a:rPr lang="en-US" sz="1504">
                <a:solidFill>
                  <a:srgbClr val="C4791C"/>
                </a:solidFill>
                <a:latin typeface="Cagliostro"/>
              </a:rPr>
              <a:t>Mauritius</a:t>
            </a:r>
          </a:p>
          <a:p>
            <a:pPr>
              <a:lnSpc>
                <a:spcPts val="2105"/>
              </a:lnSpc>
            </a:pPr>
            <a:r>
              <a:rPr lang="en-US" sz="1504">
                <a:solidFill>
                  <a:srgbClr val="C4791C"/>
                </a:solidFill>
                <a:latin typeface="Cagliostro"/>
              </a:rPr>
              <a:t>Asia:</a:t>
            </a:r>
          </a:p>
          <a:p>
            <a:pPr marL="324750" indent="-162375" lvl="1">
              <a:lnSpc>
                <a:spcPts val="2105"/>
              </a:lnSpc>
              <a:buFont typeface="Arial"/>
              <a:buChar char="•"/>
            </a:pPr>
            <a:r>
              <a:rPr lang="en-US" sz="1504">
                <a:solidFill>
                  <a:srgbClr val="C4791C"/>
                </a:solidFill>
                <a:latin typeface="Cagliostro"/>
              </a:rPr>
              <a:t>Qatar</a:t>
            </a:r>
          </a:p>
          <a:p>
            <a:pPr marL="324750" indent="-162375" lvl="1">
              <a:lnSpc>
                <a:spcPts val="2105"/>
              </a:lnSpc>
              <a:buFont typeface="Arial"/>
              <a:buChar char="•"/>
            </a:pPr>
            <a:r>
              <a:rPr lang="en-US" sz="1504">
                <a:solidFill>
                  <a:srgbClr val="C4791C"/>
                </a:solidFill>
                <a:latin typeface="Cagliostro"/>
              </a:rPr>
              <a:t>Brunei</a:t>
            </a:r>
          </a:p>
          <a:p>
            <a:pPr marL="324750" indent="-162375" lvl="1">
              <a:lnSpc>
                <a:spcPts val="2105"/>
              </a:lnSpc>
              <a:buFont typeface="Arial"/>
              <a:buChar char="•"/>
            </a:pPr>
            <a:r>
              <a:rPr lang="en-US" sz="1504">
                <a:solidFill>
                  <a:srgbClr val="C4791C"/>
                </a:solidFill>
                <a:latin typeface="Cagliostro"/>
              </a:rPr>
              <a:t>Bahrain</a:t>
            </a:r>
          </a:p>
          <a:p>
            <a:pPr marL="324750" indent="-162375" lvl="1">
              <a:lnSpc>
                <a:spcPts val="2105"/>
              </a:lnSpc>
              <a:buFont typeface="Arial"/>
              <a:buChar char="•"/>
            </a:pPr>
            <a:r>
              <a:rPr lang="en-US" sz="1504">
                <a:solidFill>
                  <a:srgbClr val="C4791C"/>
                </a:solidFill>
                <a:latin typeface="Cagliostro"/>
              </a:rPr>
              <a:t>Kuwait</a:t>
            </a:r>
          </a:p>
          <a:p>
            <a:pPr marL="324750" indent="-162375" lvl="1">
              <a:lnSpc>
                <a:spcPts val="2105"/>
              </a:lnSpc>
              <a:buFont typeface="Arial"/>
              <a:buChar char="•"/>
            </a:pPr>
            <a:r>
              <a:rPr lang="en-US" sz="1504">
                <a:solidFill>
                  <a:srgbClr val="C4791C"/>
                </a:solidFill>
                <a:latin typeface="Cagliostro"/>
              </a:rPr>
              <a:t>UAE</a:t>
            </a:r>
          </a:p>
          <a:p>
            <a:pPr>
              <a:lnSpc>
                <a:spcPts val="2105"/>
              </a:lnSpc>
            </a:pPr>
            <a:r>
              <a:rPr lang="en-US" sz="1504">
                <a:solidFill>
                  <a:srgbClr val="C4791C"/>
                </a:solidFill>
                <a:latin typeface="Cagliostro"/>
              </a:rPr>
              <a:t>Europe:</a:t>
            </a:r>
          </a:p>
          <a:p>
            <a:pPr marL="324750" indent="-162375" lvl="1">
              <a:lnSpc>
                <a:spcPts val="2105"/>
              </a:lnSpc>
              <a:buFont typeface="Arial"/>
              <a:buChar char="•"/>
            </a:pPr>
            <a:r>
              <a:rPr lang="en-US" sz="1504">
                <a:solidFill>
                  <a:srgbClr val="C4791C"/>
                </a:solidFill>
                <a:latin typeface="Cagliostro"/>
              </a:rPr>
              <a:t>Luxembourg</a:t>
            </a:r>
          </a:p>
          <a:p>
            <a:pPr marL="324750" indent="-162375" lvl="1">
              <a:lnSpc>
                <a:spcPts val="2105"/>
              </a:lnSpc>
              <a:buFont typeface="Arial"/>
              <a:buChar char="•"/>
            </a:pPr>
            <a:r>
              <a:rPr lang="en-US" sz="1504">
                <a:solidFill>
                  <a:srgbClr val="C4791C"/>
                </a:solidFill>
                <a:latin typeface="Cagliostro"/>
              </a:rPr>
              <a:t>Russian Federation</a:t>
            </a:r>
          </a:p>
          <a:p>
            <a:pPr marL="324750" indent="-162375" lvl="1">
              <a:lnSpc>
                <a:spcPts val="2105"/>
              </a:lnSpc>
              <a:buFont typeface="Arial"/>
              <a:buChar char="•"/>
            </a:pPr>
            <a:r>
              <a:rPr lang="en-US" sz="1504">
                <a:solidFill>
                  <a:srgbClr val="C4791C"/>
                </a:solidFill>
                <a:latin typeface="Cagliostro"/>
              </a:rPr>
              <a:t>Czechia</a:t>
            </a:r>
          </a:p>
          <a:p>
            <a:pPr marL="324750" indent="-162375" lvl="1">
              <a:lnSpc>
                <a:spcPts val="2105"/>
              </a:lnSpc>
              <a:buFont typeface="Arial"/>
              <a:buChar char="•"/>
            </a:pPr>
            <a:r>
              <a:rPr lang="en-US" sz="1504">
                <a:solidFill>
                  <a:srgbClr val="C4791C"/>
                </a:solidFill>
                <a:latin typeface="Cagliostro"/>
              </a:rPr>
              <a:t>Netherlands</a:t>
            </a:r>
          </a:p>
          <a:p>
            <a:pPr marL="324750" indent="-162375" lvl="1">
              <a:lnSpc>
                <a:spcPts val="2105"/>
              </a:lnSpc>
              <a:buFont typeface="Arial"/>
              <a:buChar char="•"/>
            </a:pPr>
            <a:r>
              <a:rPr lang="en-US" sz="1504">
                <a:solidFill>
                  <a:srgbClr val="C4791C"/>
                </a:solidFill>
                <a:latin typeface="Cagliostro"/>
              </a:rPr>
              <a:t>Belgium</a:t>
            </a:r>
          </a:p>
          <a:p>
            <a:pPr>
              <a:lnSpc>
                <a:spcPts val="2105"/>
              </a:lnSpc>
            </a:pPr>
            <a:r>
              <a:rPr lang="en-US" sz="1504">
                <a:solidFill>
                  <a:srgbClr val="C4791C"/>
                </a:solidFill>
                <a:latin typeface="Cagliostro"/>
              </a:rPr>
              <a:t>North America:</a:t>
            </a:r>
          </a:p>
          <a:p>
            <a:pPr marL="324750" indent="-162375" lvl="1">
              <a:lnSpc>
                <a:spcPts val="2105"/>
              </a:lnSpc>
              <a:buFont typeface="Arial"/>
              <a:buChar char="•"/>
            </a:pPr>
            <a:r>
              <a:rPr lang="en-US" sz="1504">
                <a:solidFill>
                  <a:srgbClr val="C4791C"/>
                </a:solidFill>
                <a:latin typeface="Cagliostro"/>
              </a:rPr>
              <a:t>USA</a:t>
            </a:r>
          </a:p>
          <a:p>
            <a:pPr marL="324750" indent="-162375" lvl="1">
              <a:lnSpc>
                <a:spcPts val="2105"/>
              </a:lnSpc>
              <a:buFont typeface="Arial"/>
              <a:buChar char="•"/>
            </a:pPr>
            <a:r>
              <a:rPr lang="en-US" sz="1504">
                <a:solidFill>
                  <a:srgbClr val="C4791C"/>
                </a:solidFill>
                <a:latin typeface="Cagliostro"/>
              </a:rPr>
              <a:t>Canada</a:t>
            </a:r>
          </a:p>
          <a:p>
            <a:pPr marL="324750" indent="-162375" lvl="1">
              <a:lnSpc>
                <a:spcPts val="2105"/>
              </a:lnSpc>
              <a:buFont typeface="Arial"/>
              <a:buChar char="•"/>
            </a:pPr>
            <a:r>
              <a:rPr lang="en-US" sz="1504">
                <a:solidFill>
                  <a:srgbClr val="C4791C"/>
                </a:solidFill>
                <a:latin typeface="Cagliostro"/>
              </a:rPr>
              <a:t>Bahamas</a:t>
            </a:r>
          </a:p>
          <a:p>
            <a:pPr marL="324750" indent="-162375" lvl="1">
              <a:lnSpc>
                <a:spcPts val="2105"/>
              </a:lnSpc>
              <a:buFont typeface="Arial"/>
              <a:buChar char="•"/>
            </a:pPr>
            <a:r>
              <a:rPr lang="en-US" sz="1504">
                <a:solidFill>
                  <a:srgbClr val="C4791C"/>
                </a:solidFill>
                <a:latin typeface="Cagliostro"/>
              </a:rPr>
              <a:t>Trinidad and Tobago</a:t>
            </a:r>
          </a:p>
          <a:p>
            <a:pPr>
              <a:lnSpc>
                <a:spcPts val="2105"/>
              </a:lnSpc>
            </a:pPr>
            <a:r>
              <a:rPr lang="en-US" sz="1504">
                <a:solidFill>
                  <a:srgbClr val="C4791C"/>
                </a:solidFill>
                <a:latin typeface="Cagliostro"/>
              </a:rPr>
              <a:t>Oceania:</a:t>
            </a:r>
          </a:p>
          <a:p>
            <a:pPr marL="324750" indent="-162375" lvl="1">
              <a:lnSpc>
                <a:spcPts val="2105"/>
              </a:lnSpc>
              <a:buFont typeface="Arial"/>
              <a:buChar char="•"/>
            </a:pPr>
            <a:r>
              <a:rPr lang="en-US" sz="1504">
                <a:solidFill>
                  <a:srgbClr val="C4791C"/>
                </a:solidFill>
                <a:latin typeface="Cagliostro"/>
              </a:rPr>
              <a:t>Australia</a:t>
            </a:r>
          </a:p>
          <a:p>
            <a:pPr marL="324750" indent="-162375" lvl="1">
              <a:lnSpc>
                <a:spcPts val="2105"/>
              </a:lnSpc>
              <a:buFont typeface="Arial"/>
              <a:buChar char="•"/>
            </a:pPr>
            <a:r>
              <a:rPr lang="en-US" sz="1504">
                <a:solidFill>
                  <a:srgbClr val="C4791C"/>
                </a:solidFill>
                <a:latin typeface="Cagliostro"/>
              </a:rPr>
              <a:t>Palau</a:t>
            </a:r>
          </a:p>
          <a:p>
            <a:pPr marL="324750" indent="-162375" lvl="1">
              <a:lnSpc>
                <a:spcPts val="2105"/>
              </a:lnSpc>
              <a:buFont typeface="Arial"/>
              <a:buChar char="•"/>
            </a:pPr>
            <a:r>
              <a:rPr lang="en-US" sz="1504">
                <a:solidFill>
                  <a:srgbClr val="C4791C"/>
                </a:solidFill>
                <a:latin typeface="Cagliostro"/>
              </a:rPr>
              <a:t>New Zealand</a:t>
            </a:r>
          </a:p>
          <a:p>
            <a:pPr marL="324750" indent="-162375" lvl="1">
              <a:lnSpc>
                <a:spcPts val="2105"/>
              </a:lnSpc>
              <a:buFont typeface="Arial"/>
              <a:buChar char="•"/>
            </a:pPr>
            <a:r>
              <a:rPr lang="en-US" sz="1504">
                <a:solidFill>
                  <a:srgbClr val="C4791C"/>
                </a:solidFill>
                <a:latin typeface="Cagliostro"/>
              </a:rPr>
              <a:t>Nauru</a:t>
            </a:r>
          </a:p>
          <a:p>
            <a:pPr>
              <a:lnSpc>
                <a:spcPts val="2105"/>
              </a:lnSpc>
            </a:pPr>
            <a:r>
              <a:rPr lang="en-US" sz="1504">
                <a:solidFill>
                  <a:srgbClr val="C4791C"/>
                </a:solidFill>
                <a:latin typeface="Cagliostro"/>
              </a:rPr>
              <a:t>(Note: The ranking is based on carbon emissions data for the year 2020.)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42471" y="1028700"/>
            <a:ext cx="7616829" cy="3810690"/>
          </a:xfrm>
          <a:custGeom>
            <a:avLst/>
            <a:gdLst/>
            <a:ahLst/>
            <a:cxnLst/>
            <a:rect r="r" b="b" t="t" l="l"/>
            <a:pathLst>
              <a:path h="3810690" w="7616829">
                <a:moveTo>
                  <a:pt x="0" y="0"/>
                </a:moveTo>
                <a:lnTo>
                  <a:pt x="7616829" y="0"/>
                </a:lnTo>
                <a:lnTo>
                  <a:pt x="7616829" y="3810690"/>
                </a:lnTo>
                <a:lnTo>
                  <a:pt x="0" y="38106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534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42471" y="4839390"/>
            <a:ext cx="7616829" cy="3940471"/>
          </a:xfrm>
          <a:custGeom>
            <a:avLst/>
            <a:gdLst/>
            <a:ahLst/>
            <a:cxnLst/>
            <a:rect r="r" b="b" t="t" l="l"/>
            <a:pathLst>
              <a:path h="3940471" w="7616829">
                <a:moveTo>
                  <a:pt x="0" y="0"/>
                </a:moveTo>
                <a:lnTo>
                  <a:pt x="7616829" y="0"/>
                </a:lnTo>
                <a:lnTo>
                  <a:pt x="7616829" y="3940470"/>
                </a:lnTo>
                <a:lnTo>
                  <a:pt x="0" y="39404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2252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62025"/>
            <a:ext cx="7701362" cy="522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4"/>
              </a:lnSpc>
            </a:pPr>
            <a:r>
              <a:rPr lang="en-US" sz="3039">
                <a:solidFill>
                  <a:srgbClr val="797A1D"/>
                </a:solidFill>
                <a:latin typeface="Trocchi"/>
              </a:rPr>
              <a:t>Analysis Across Years(Europe and NA):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746766"/>
            <a:ext cx="7200116" cy="816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07364" indent="-253682" lvl="1">
              <a:lnSpc>
                <a:spcPts val="3289"/>
              </a:lnSpc>
              <a:buFont typeface="Arial"/>
              <a:buChar char="•"/>
            </a:pPr>
            <a:r>
              <a:rPr lang="en-US" sz="2349">
                <a:solidFill>
                  <a:srgbClr val="C4791C"/>
                </a:solidFill>
                <a:latin typeface="Cagliostro"/>
              </a:rPr>
              <a:t>A comparison of carbon emissions trends over time between Europe and North America reveals distinct trajectories.</a:t>
            </a:r>
          </a:p>
          <a:p>
            <a:pPr marL="507364" indent="-253682" lvl="1">
              <a:lnSpc>
                <a:spcPts val="3289"/>
              </a:lnSpc>
              <a:buFont typeface="Arial"/>
              <a:buChar char="•"/>
            </a:pPr>
            <a:r>
              <a:rPr lang="en-US" sz="2349">
                <a:solidFill>
                  <a:srgbClr val="C4791C"/>
                </a:solidFill>
                <a:latin typeface="Cagliostro"/>
              </a:rPr>
              <a:t>Europe showcases a gradual decline in emissions, reflecting advancements in technology, increased focus on renewable energy, and stringent environmental regulations.</a:t>
            </a:r>
          </a:p>
          <a:p>
            <a:pPr marL="507364" indent="-253682" lvl="1">
              <a:lnSpc>
                <a:spcPts val="3289"/>
              </a:lnSpc>
              <a:buFont typeface="Arial"/>
              <a:buChar char="•"/>
            </a:pPr>
            <a:r>
              <a:rPr lang="en-US" sz="2349">
                <a:solidFill>
                  <a:srgbClr val="C4791C"/>
                </a:solidFill>
                <a:latin typeface="Cagliostro"/>
              </a:rPr>
              <a:t>North America's emissions trends are characterized by fluctuations, influenced by factors such as economic cycles, energy policy changes, and shifts in industrial activity.</a:t>
            </a:r>
          </a:p>
          <a:p>
            <a:pPr marL="507364" indent="-253682" lvl="1">
              <a:lnSpc>
                <a:spcPts val="3289"/>
              </a:lnSpc>
              <a:buFont typeface="Arial"/>
              <a:buChar char="•"/>
            </a:pPr>
            <a:r>
              <a:rPr lang="en-US" sz="2349">
                <a:solidFill>
                  <a:srgbClr val="C4791C"/>
                </a:solidFill>
                <a:latin typeface="Cagliostro"/>
              </a:rPr>
              <a:t>Despite these differences, both regions have made strides in reducing emissions per capita in recent decades, demonstrating a commitment to sustainability and environmental stewardship.</a:t>
            </a:r>
          </a:p>
          <a:p>
            <a:pPr marL="507364" indent="-253682" lvl="1">
              <a:lnSpc>
                <a:spcPts val="3289"/>
              </a:lnSpc>
              <a:buFont typeface="Arial"/>
              <a:buChar char="•"/>
            </a:pPr>
            <a:r>
              <a:rPr lang="en-US" sz="2349">
                <a:solidFill>
                  <a:srgbClr val="C4791C"/>
                </a:solidFill>
                <a:latin typeface="Cagliostro"/>
              </a:rPr>
              <a:t>These trends underscore the importance of region-specific approaches to emissions reduction and highlight the need for continued collaboration and innovation to address climate change on a global scale.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78798" y="2412808"/>
            <a:ext cx="9480502" cy="5461384"/>
          </a:xfrm>
          <a:custGeom>
            <a:avLst/>
            <a:gdLst/>
            <a:ahLst/>
            <a:cxnLst/>
            <a:rect r="r" b="b" t="t" l="l"/>
            <a:pathLst>
              <a:path h="5461384" w="9480502">
                <a:moveTo>
                  <a:pt x="0" y="0"/>
                </a:moveTo>
                <a:lnTo>
                  <a:pt x="9480502" y="0"/>
                </a:lnTo>
                <a:lnTo>
                  <a:pt x="9480502" y="5461384"/>
                </a:lnTo>
                <a:lnTo>
                  <a:pt x="0" y="54613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568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5264944" cy="820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62"/>
              </a:lnSpc>
              <a:spcBef>
                <a:spcPct val="0"/>
              </a:spcBef>
            </a:pPr>
            <a:r>
              <a:rPr lang="en-US" sz="4830">
                <a:solidFill>
                  <a:srgbClr val="797A1D"/>
                </a:solidFill>
                <a:latin typeface="Trocchi"/>
              </a:rPr>
              <a:t>Decade Analysis: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492741"/>
            <a:ext cx="6750098" cy="7939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73"/>
              </a:lnSpc>
            </a:pPr>
          </a:p>
          <a:p>
            <a:pPr marL="520215" indent="-260107" lvl="1">
              <a:lnSpc>
                <a:spcPts val="3373"/>
              </a:lnSpc>
              <a:buFont typeface="Arial"/>
              <a:buChar char="•"/>
            </a:pPr>
            <a:r>
              <a:rPr lang="en-US" sz="2409">
                <a:solidFill>
                  <a:srgbClr val="C4791C"/>
                </a:solidFill>
                <a:latin typeface="Cagliostro"/>
              </a:rPr>
              <a:t>An overview of carbon emissions trends by decade, with a special focus on the impact of the 2009 market crash.</a:t>
            </a:r>
          </a:p>
          <a:p>
            <a:pPr marL="520215" indent="-260107" lvl="1">
              <a:lnSpc>
                <a:spcPts val="3373"/>
              </a:lnSpc>
              <a:buFont typeface="Arial"/>
              <a:buChar char="•"/>
            </a:pPr>
            <a:r>
              <a:rPr lang="en-US" sz="2409">
                <a:solidFill>
                  <a:srgbClr val="C4791C"/>
                </a:solidFill>
                <a:latin typeface="Cagliostro"/>
              </a:rPr>
              <a:t>Each bar represents emissions levels for a specific decade, allowing for a comparison of emissions trends over time.</a:t>
            </a:r>
          </a:p>
          <a:p>
            <a:pPr marL="520215" indent="-260107" lvl="1">
              <a:lnSpc>
                <a:spcPts val="3373"/>
              </a:lnSpc>
              <a:buFont typeface="Arial"/>
              <a:buChar char="•"/>
            </a:pPr>
            <a:r>
              <a:rPr lang="en-US" sz="2409">
                <a:solidFill>
                  <a:srgbClr val="C4791C"/>
                </a:solidFill>
                <a:latin typeface="Cagliostro"/>
              </a:rPr>
              <a:t>The inclusion of the year 2009 highlights a notable downturn in emissions, particularly pronounced in Europe compared to other regions.</a:t>
            </a:r>
          </a:p>
          <a:p>
            <a:pPr marL="520215" indent="-260107" lvl="1">
              <a:lnSpc>
                <a:spcPts val="3373"/>
              </a:lnSpc>
              <a:buFont typeface="Arial"/>
              <a:buChar char="•"/>
            </a:pPr>
            <a:r>
              <a:rPr lang="en-US" sz="2409">
                <a:solidFill>
                  <a:srgbClr val="C4791C"/>
                </a:solidFill>
                <a:latin typeface="Cagliostro"/>
              </a:rPr>
              <a:t>The market crash disproportionately affected Europe due to its heavy reliance on export-oriented industries and interconnected financial markets.</a:t>
            </a:r>
          </a:p>
          <a:p>
            <a:pPr marL="520215" indent="-260107" lvl="1">
              <a:lnSpc>
                <a:spcPts val="3373"/>
              </a:lnSpc>
              <a:buFont typeface="Arial"/>
              <a:buChar char="•"/>
            </a:pPr>
            <a:r>
              <a:rPr lang="en-US" sz="2409">
                <a:solidFill>
                  <a:srgbClr val="C4791C"/>
                </a:solidFill>
                <a:latin typeface="Cagliostro"/>
              </a:rPr>
              <a:t>This visualization underscores the significance of external events in shaping emissions trends and emphasizes the need for resilience and sustainability in economic systems.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DAGAkn95UQU</dc:identifier>
  <dcterms:modified xsi:type="dcterms:W3CDTF">2011-08-01T06:04:30Z</dcterms:modified>
  <cp:revision>1</cp:revision>
  <dc:title>Green Aesthetic Thesis Defense Presentation</dc:title>
</cp:coreProperties>
</file>