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15" r:id="rId2"/>
    <p:sldId id="263" r:id="rId3"/>
    <p:sldId id="283" r:id="rId4"/>
    <p:sldId id="284" r:id="rId5"/>
    <p:sldId id="265" r:id="rId6"/>
    <p:sldId id="266" r:id="rId7"/>
    <p:sldId id="267" r:id="rId8"/>
    <p:sldId id="268" r:id="rId9"/>
    <p:sldId id="270" r:id="rId10"/>
    <p:sldId id="287" r:id="rId11"/>
    <p:sldId id="294" r:id="rId12"/>
    <p:sldId id="288" r:id="rId13"/>
    <p:sldId id="289" r:id="rId14"/>
    <p:sldId id="290" r:id="rId15"/>
    <p:sldId id="291" r:id="rId16"/>
    <p:sldId id="292" r:id="rId17"/>
    <p:sldId id="293" r:id="rId18"/>
    <p:sldId id="260" r:id="rId19"/>
    <p:sldId id="271" r:id="rId20"/>
    <p:sldId id="272" r:id="rId21"/>
    <p:sldId id="273" r:id="rId22"/>
    <p:sldId id="257" r:id="rId23"/>
    <p:sldId id="274" r:id="rId24"/>
    <p:sldId id="275" r:id="rId25"/>
    <p:sldId id="276" r:id="rId26"/>
    <p:sldId id="277" r:id="rId27"/>
    <p:sldId id="278" r:id="rId28"/>
    <p:sldId id="281" r:id="rId29"/>
    <p:sldId id="279" r:id="rId30"/>
    <p:sldId id="280" r:id="rId31"/>
    <p:sldId id="282" r:id="rId32"/>
    <p:sldId id="30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5" r:id="rId43"/>
    <p:sldId id="306" r:id="rId44"/>
    <p:sldId id="307" r:id="rId45"/>
    <p:sldId id="308" r:id="rId46"/>
    <p:sldId id="309" r:id="rId47"/>
    <p:sldId id="311" r:id="rId48"/>
    <p:sldId id="310" r:id="rId49"/>
    <p:sldId id="312" r:id="rId50"/>
    <p:sldId id="320" r:id="rId51"/>
    <p:sldId id="317" r:id="rId52"/>
    <p:sldId id="316" r:id="rId53"/>
    <p:sldId id="314" r:id="rId54"/>
    <p:sldId id="313" r:id="rId55"/>
    <p:sldId id="318" r:id="rId56"/>
    <p:sldId id="319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756B-1CE6-4FC8-BACE-015EC2F9A53D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6D0F-8B9A-4BDF-970B-3586515A8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756B-1CE6-4FC8-BACE-015EC2F9A53D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6D0F-8B9A-4BDF-970B-3586515A8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756B-1CE6-4FC8-BACE-015EC2F9A53D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6D0F-8B9A-4BDF-970B-3586515A8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756B-1CE6-4FC8-BACE-015EC2F9A53D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6D0F-8B9A-4BDF-970B-3586515A8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756B-1CE6-4FC8-BACE-015EC2F9A53D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6D0F-8B9A-4BDF-970B-3586515A8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756B-1CE6-4FC8-BACE-015EC2F9A53D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6D0F-8B9A-4BDF-970B-3586515A8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756B-1CE6-4FC8-BACE-015EC2F9A53D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6D0F-8B9A-4BDF-970B-3586515A8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756B-1CE6-4FC8-BACE-015EC2F9A53D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6D0F-8B9A-4BDF-970B-3586515A8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756B-1CE6-4FC8-BACE-015EC2F9A53D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6D0F-8B9A-4BDF-970B-3586515A8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756B-1CE6-4FC8-BACE-015EC2F9A53D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6D0F-8B9A-4BDF-970B-3586515A8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756B-1CE6-4FC8-BACE-015EC2F9A53D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6D0F-8B9A-4BDF-970B-3586515A8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1756B-1CE6-4FC8-BACE-015EC2F9A53D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6D0F-8B9A-4BDF-970B-3586515A8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.com/web/en/catalog/mmc/FM141/SC1169/SS1577/LN1789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obbyking.com/hobbyking/store/__66308__HK_Pilot32_Optical_Flow_Kit_With_Sonar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iKcKYbJ1A4" TargetMode="External"/><Relationship Id="rId2" Type="http://schemas.openxmlformats.org/officeDocument/2006/relationships/hyperlink" Target="https://www.youtube.com/watch?v=bCEiOnuODac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x4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sRrSkSJc7w" TargetMode="External"/><Relationship Id="rId2" Type="http://schemas.openxmlformats.org/officeDocument/2006/relationships/hyperlink" Target="https://www.youtube.com/watch?v=VycrS3VYje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7xvPQMrMdo" TargetMode="External"/><Relationship Id="rId2" Type="http://schemas.openxmlformats.org/officeDocument/2006/relationships/hyperlink" Target="https://www.youtube.com/watch?v=BW0UmTEMMA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http://www.buy-drones.net/wp-content/uploads/2015/06/drones-for-sa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689975" cy="434498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495800" y="60960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M.C. Ricardo </a:t>
            </a:r>
            <a:r>
              <a:rPr lang="en-US" sz="2400" b="1" dirty="0" err="1" smtClean="0"/>
              <a:t>Martínez</a:t>
            </a:r>
            <a:r>
              <a:rPr lang="en-US" sz="2400" b="1" dirty="0" smtClean="0"/>
              <a:t> </a:t>
            </a:r>
            <a:r>
              <a:rPr lang="en-US" sz="2400" b="1" dirty="0" smtClean="0"/>
              <a:t>Zapata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304800"/>
            <a:ext cx="5715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PX4</a:t>
            </a:r>
          </a:p>
          <a:p>
            <a:pPr algn="ctr"/>
            <a:r>
              <a:rPr lang="en-US" sz="3200" b="1" dirty="0" smtClean="0"/>
              <a:t>ELECTRONICA BASICA</a:t>
            </a:r>
            <a:endParaRPr lang="en-US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304800"/>
            <a:ext cx="47598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err="1" smtClean="0"/>
              <a:t>Pixhawk</a:t>
            </a:r>
            <a:r>
              <a:rPr lang="en-US" sz="3200" b="1" smtClean="0"/>
              <a:t> 1 Flight Controller</a:t>
            </a:r>
            <a:endParaRPr lang="en-US" sz="3200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914400"/>
            <a:ext cx="336232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8600" y="32004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Main System-on-Chip: </a:t>
            </a:r>
            <a:r>
              <a:rPr lang="en-US" smtClean="0">
                <a:hlinkClick r:id="rId3"/>
              </a:rPr>
              <a:t>STM32F427</a:t>
            </a:r>
            <a:endParaRPr lang="en-US" smtClean="0"/>
          </a:p>
          <a:p>
            <a:pPr lvl="1"/>
            <a:r>
              <a:rPr lang="en-US" smtClean="0"/>
              <a:t>CPU: 180 MHz ARM Cortex M4 with single-precision FPU</a:t>
            </a:r>
          </a:p>
          <a:p>
            <a:pPr lvl="1"/>
            <a:r>
              <a:rPr lang="en-US" smtClean="0"/>
              <a:t>RAM: 256 KB SRAM (L1)</a:t>
            </a:r>
          </a:p>
          <a:p>
            <a:r>
              <a:rPr lang="en-US" smtClean="0"/>
              <a:t>Failsafe System-on-Chip: STM32F100</a:t>
            </a:r>
          </a:p>
          <a:p>
            <a:pPr lvl="1"/>
            <a:r>
              <a:rPr lang="en-US" smtClean="0"/>
              <a:t>CPU: 24 MHz ARM Cortex M3</a:t>
            </a:r>
          </a:p>
          <a:p>
            <a:pPr lvl="1"/>
            <a:r>
              <a:rPr lang="en-US" smtClean="0"/>
              <a:t>RAM: 8 KB SRAM</a:t>
            </a:r>
          </a:p>
          <a:p>
            <a:r>
              <a:rPr lang="en-US" err="1" smtClean="0"/>
              <a:t>Wifi</a:t>
            </a:r>
            <a:r>
              <a:rPr lang="en-US" smtClean="0"/>
              <a:t>: ESP8266 external</a:t>
            </a:r>
          </a:p>
          <a:p>
            <a:r>
              <a:rPr lang="en-US" smtClean="0"/>
              <a:t>GPS: U-</a:t>
            </a:r>
            <a:r>
              <a:rPr lang="en-US" err="1" smtClean="0"/>
              <a:t>Blox</a:t>
            </a:r>
            <a:r>
              <a:rPr lang="en-US" smtClean="0"/>
              <a:t> 7/8 (</a:t>
            </a:r>
            <a:r>
              <a:rPr lang="en-US" err="1" smtClean="0"/>
              <a:t>Hobbyking</a:t>
            </a:r>
            <a:r>
              <a:rPr lang="en-US" smtClean="0"/>
              <a:t>) / U-</a:t>
            </a:r>
            <a:r>
              <a:rPr lang="en-US" err="1" smtClean="0"/>
              <a:t>Blox</a:t>
            </a:r>
            <a:r>
              <a:rPr lang="en-US" smtClean="0"/>
              <a:t> 6 (3D Robotics)</a:t>
            </a:r>
          </a:p>
          <a:p>
            <a:r>
              <a:rPr lang="en-US" smtClean="0"/>
              <a:t>Optical flow: </a:t>
            </a:r>
            <a:r>
              <a:rPr lang="en-US" smtClean="0">
                <a:hlinkClick r:id="rId4"/>
              </a:rPr>
              <a:t>PX4 Flow unit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6800" y="3352800"/>
            <a:ext cx="3657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/>
              <a:t>Connectivity</a:t>
            </a:r>
          </a:p>
          <a:p>
            <a:r>
              <a:rPr lang="en-US" smtClean="0"/>
              <a:t>1x I2C</a:t>
            </a:r>
          </a:p>
          <a:p>
            <a:r>
              <a:rPr lang="en-US" smtClean="0"/>
              <a:t>1x CAN (2x optional)</a:t>
            </a:r>
          </a:p>
          <a:p>
            <a:r>
              <a:rPr lang="en-US" smtClean="0"/>
              <a:t>1x ADC</a:t>
            </a:r>
          </a:p>
          <a:p>
            <a:r>
              <a:rPr lang="en-US" smtClean="0"/>
              <a:t>4x UART (2x with flow control)</a:t>
            </a:r>
          </a:p>
          <a:p>
            <a:r>
              <a:rPr lang="en-US" smtClean="0"/>
              <a:t>1x Console</a:t>
            </a:r>
          </a:p>
          <a:p>
            <a:r>
              <a:rPr lang="en-US" smtClean="0"/>
              <a:t>8x PWM with manual override</a:t>
            </a:r>
          </a:p>
          <a:p>
            <a:r>
              <a:rPr lang="en-US" smtClean="0"/>
              <a:t>6x PWM / GPIO / PWM input</a:t>
            </a:r>
          </a:p>
          <a:p>
            <a:r>
              <a:rPr lang="en-US" smtClean="0"/>
              <a:t>S.BUS / PPM / </a:t>
            </a:r>
            <a:r>
              <a:rPr lang="en-US" err="1" smtClean="0"/>
              <a:t>Spektrum</a:t>
            </a:r>
            <a:r>
              <a:rPr lang="en-US" smtClean="0"/>
              <a:t> input</a:t>
            </a:r>
          </a:p>
          <a:p>
            <a:r>
              <a:rPr lang="en-US" smtClean="0"/>
              <a:t>S.BUS output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8725" y="528638"/>
            <a:ext cx="6686550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507" y="2133600"/>
            <a:ext cx="52406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mtClean="0"/>
              <a:t>PWM</a:t>
            </a:r>
          </a:p>
          <a:p>
            <a:pPr algn="ctr"/>
            <a:endParaRPr lang="en-US" sz="4000"/>
          </a:p>
          <a:p>
            <a:pPr algn="ctr"/>
            <a:r>
              <a:rPr lang="en-US" sz="4000" smtClean="0"/>
              <a:t>Pulse Width Modulation</a:t>
            </a:r>
            <a:endParaRPr lang="en-US"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pwm como funcio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28600"/>
            <a:ext cx="5638800" cy="61744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 result for pw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33400"/>
            <a:ext cx="7518400" cy="48235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 result for pw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628" y="381000"/>
            <a:ext cx="8708572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mage result for pw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288866" cy="466248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90800" y="3048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ANALOG PWM</a:t>
            </a:r>
            <a:endParaRPr 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3048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DIGITAL PWM</a:t>
            </a:r>
            <a:endParaRPr lang="en-US" sz="2800"/>
          </a:p>
        </p:txBody>
      </p:sp>
      <p:pic>
        <p:nvPicPr>
          <p:cNvPr id="20484" name="Picture 4" descr="http://microcontroladores-mrelberni.com/ym-romaim/uploads/2015/10/pwm-timer2-avr-ejemplo3-circui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32388"/>
            <a:ext cx="7467600" cy="5873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4514" y="2819400"/>
            <a:ext cx="2589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mtClean="0"/>
              <a:t>DC motor</a:t>
            </a:r>
            <a:endParaRPr lang="en-US"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image.slidesharecdn.com/dcmotors-110615024122-phpapp01/95/dc-motors-12-728.jpg?cb=147962679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0" y="304800"/>
            <a:ext cx="8636000" cy="6477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TEMARIO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PX4</a:t>
            </a:r>
          </a:p>
          <a:p>
            <a:r>
              <a:rPr lang="en-US" sz="2800" dirty="0" smtClean="0"/>
              <a:t>Microprocessor/Microcontroller/DSP/DSC</a:t>
            </a:r>
          </a:p>
          <a:p>
            <a:r>
              <a:rPr lang="en-US" sz="2800" dirty="0" smtClean="0"/>
              <a:t>PWM</a:t>
            </a:r>
          </a:p>
          <a:p>
            <a:r>
              <a:rPr lang="en-US" sz="2800" dirty="0" smtClean="0"/>
              <a:t>DC Motor</a:t>
            </a:r>
          </a:p>
          <a:p>
            <a:r>
              <a:rPr lang="en-US" sz="2800" dirty="0" smtClean="0"/>
              <a:t>Brushless DC Motor</a:t>
            </a:r>
          </a:p>
          <a:p>
            <a:r>
              <a:rPr lang="en-US" sz="2800" dirty="0" smtClean="0"/>
              <a:t>3 Phase control motor</a:t>
            </a:r>
          </a:p>
          <a:p>
            <a:r>
              <a:rPr lang="en-US" sz="2800" dirty="0" smtClean="0"/>
              <a:t>I2C</a:t>
            </a:r>
          </a:p>
          <a:p>
            <a:r>
              <a:rPr lang="en-US" sz="2800" dirty="0" smtClean="0"/>
              <a:t>GPS</a:t>
            </a:r>
          </a:p>
          <a:p>
            <a:r>
              <a:rPr lang="en-US" sz="2800" dirty="0" smtClean="0"/>
              <a:t>Gyroscope</a:t>
            </a:r>
          </a:p>
          <a:p>
            <a:r>
              <a:rPr lang="en-US" sz="2800" dirty="0" smtClean="0"/>
              <a:t>How an aircraft fly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https://i.ytimg.com/vi/LAtPHANEfQo/maxresdefau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334" y="762000"/>
            <a:ext cx="8669866" cy="4876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8600" y="152400"/>
            <a:ext cx="1810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DC Motor</a:t>
            </a:r>
            <a:endParaRPr lang="en-US"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fuelab.com/wp-content/uploads/2016/04/Brushless-Fuel-Pump-Motor-FUEL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"/>
            <a:ext cx="7543800" cy="65415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www.delta-fan.com/Upload/Images/Single-phase_vs_3-ph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282" y="457200"/>
            <a:ext cx="8521118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e2e.ti.com/resized-image/__size/550x0/__key/CommunityServer-Blogs-Components-WeblogFiles/00-00-00-07-88/3225.Three-phase-centered-PWM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8885978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://i.imgur.com/F7Ifa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46" y="609600"/>
            <a:ext cx="8848654" cy="59239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www.microchip.com/_images/sixstepsinech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304800"/>
            <a:ext cx="82296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s://www.nxp.com/v1.47/assets/images/en/dev-board-image/RDDSP56F8SMTVCB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799"/>
            <a:ext cx="8839200" cy="63918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s://i0.wp.com/microcontrollerslab.com/wp-content/uploads/2015/05/Three-phase-H-brid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3" y="1828800"/>
            <a:ext cx="8686797" cy="2895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685800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¿</a:t>
            </a:r>
            <a:r>
              <a:rPr lang="en-US" sz="2800" err="1" smtClean="0"/>
              <a:t>Cómo</a:t>
            </a:r>
            <a:r>
              <a:rPr lang="en-US" sz="2800" smtClean="0"/>
              <a:t> son </a:t>
            </a:r>
            <a:r>
              <a:rPr lang="en-US" sz="2800" err="1" smtClean="0"/>
              <a:t>las</a:t>
            </a:r>
            <a:r>
              <a:rPr lang="en-US" sz="2800" smtClean="0"/>
              <a:t> </a:t>
            </a:r>
            <a:r>
              <a:rPr lang="en-US" sz="2800" err="1" smtClean="0"/>
              <a:t>señales</a:t>
            </a:r>
            <a:r>
              <a:rPr lang="en-US" sz="2800" smtClean="0"/>
              <a:t> PWM4, PWM5 y PWM6?</a:t>
            </a:r>
          </a:p>
          <a:p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685800" y="5334000"/>
            <a:ext cx="784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smtClean="0"/>
              <a:t>¿</a:t>
            </a:r>
            <a:r>
              <a:rPr lang="en-US" sz="2800" err="1" smtClean="0"/>
              <a:t>Qué</a:t>
            </a:r>
            <a:r>
              <a:rPr lang="en-US" sz="2800" smtClean="0"/>
              <a:t> </a:t>
            </a:r>
            <a:r>
              <a:rPr lang="en-US" sz="2800" err="1" smtClean="0"/>
              <a:t>pasa</a:t>
            </a:r>
            <a:r>
              <a:rPr lang="en-US" sz="2800" smtClean="0"/>
              <a:t> </a:t>
            </a:r>
            <a:r>
              <a:rPr lang="en-US" sz="2800" err="1" smtClean="0"/>
              <a:t>cuando</a:t>
            </a:r>
            <a:r>
              <a:rPr lang="en-US" sz="2800" smtClean="0"/>
              <a:t> PWM1 y PWM4 </a:t>
            </a:r>
            <a:r>
              <a:rPr lang="en-US" sz="2800" err="1" smtClean="0"/>
              <a:t>están</a:t>
            </a:r>
            <a:r>
              <a:rPr lang="en-US" sz="2800" smtClean="0"/>
              <a:t> en ON al </a:t>
            </a:r>
            <a:r>
              <a:rPr lang="en-US" sz="2800" err="1" smtClean="0"/>
              <a:t>mismo</a:t>
            </a:r>
            <a:r>
              <a:rPr lang="en-US" sz="2800" smtClean="0"/>
              <a:t> </a:t>
            </a:r>
            <a:r>
              <a:rPr lang="en-US" sz="2800" err="1" smtClean="0"/>
              <a:t>tiempo</a:t>
            </a:r>
            <a:r>
              <a:rPr lang="en-US" sz="2800" smtClean="0"/>
              <a:t>?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s://thumbs.dreamstime.com/z/short-circuit-28928766.jpg"/>
          <p:cNvPicPr>
            <a:picLocks noChangeAspect="1" noChangeArrowheads="1"/>
          </p:cNvPicPr>
          <p:nvPr/>
        </p:nvPicPr>
        <p:blipFill>
          <a:blip r:embed="rId2" cstate="print"/>
          <a:srcRect b="7880"/>
          <a:stretch>
            <a:fillRect/>
          </a:stretch>
        </p:blipFill>
        <p:spPr bwMode="auto">
          <a:xfrm>
            <a:off x="990600" y="533400"/>
            <a:ext cx="74676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 descr="Image result for not gate"/>
          <p:cNvPicPr>
            <a:picLocks noChangeAspect="1" noChangeArrowheads="1"/>
          </p:cNvPicPr>
          <p:nvPr/>
        </p:nvPicPr>
        <p:blipFill>
          <a:blip r:embed="rId2" cstate="print"/>
          <a:srcRect l="27867" t="33333" r="27015" b="33334"/>
          <a:stretch>
            <a:fillRect/>
          </a:stretch>
        </p:blipFill>
        <p:spPr bwMode="auto">
          <a:xfrm>
            <a:off x="3124200" y="533400"/>
            <a:ext cx="2590800" cy="1752600"/>
          </a:xfrm>
          <a:prstGeom prst="rect">
            <a:avLst/>
          </a:prstGeom>
          <a:noFill/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 cstate="print"/>
          <a:srcRect r="20398"/>
          <a:stretch>
            <a:fillRect/>
          </a:stretch>
        </p:blipFill>
        <p:spPr bwMode="auto">
          <a:xfrm>
            <a:off x="457200" y="2819400"/>
            <a:ext cx="843421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828800" y="1143000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err="1" smtClean="0"/>
              <a:t>PWMxH</a:t>
            </a:r>
            <a:endParaRPr 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5715000" y="1143000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err="1" smtClean="0"/>
              <a:t>PWMxL</a:t>
            </a:r>
            <a:endParaRPr lang="en-US" sz="2400" b="1"/>
          </a:p>
        </p:txBody>
      </p:sp>
      <p:sp>
        <p:nvSpPr>
          <p:cNvPr id="9" name="TextBox 8"/>
          <p:cNvSpPr txBox="1"/>
          <p:nvPr/>
        </p:nvSpPr>
        <p:spPr>
          <a:xfrm>
            <a:off x="1143000" y="59436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¿</a:t>
            </a:r>
            <a:r>
              <a:rPr lang="en-US" sz="2800" b="1" err="1" smtClean="0"/>
              <a:t>Qué</a:t>
            </a:r>
            <a:r>
              <a:rPr lang="en-US" sz="2800" b="1" smtClean="0"/>
              <a:t> </a:t>
            </a:r>
            <a:r>
              <a:rPr lang="en-US" sz="2800" b="1" err="1" smtClean="0"/>
              <a:t>pasa</a:t>
            </a:r>
            <a:r>
              <a:rPr lang="en-US" sz="2800" b="1" smtClean="0"/>
              <a:t> con </a:t>
            </a:r>
            <a:r>
              <a:rPr lang="en-US" sz="2800" b="1" err="1" smtClean="0"/>
              <a:t>las</a:t>
            </a:r>
            <a:r>
              <a:rPr lang="en-US" sz="2800" b="1" smtClean="0"/>
              <a:t> </a:t>
            </a:r>
            <a:r>
              <a:rPr lang="en-US" sz="2800" b="1" err="1" smtClean="0"/>
              <a:t>transiciones</a:t>
            </a:r>
            <a:r>
              <a:rPr lang="en-US" sz="2800" b="1" smtClean="0"/>
              <a:t> de ON a OFF?</a:t>
            </a:r>
            <a:endParaRPr 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057400"/>
            <a:ext cx="7543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800" b="1" smtClean="0"/>
              <a:t>PX4 is an open-source, open-hardware project with the goal of becoming the best and most popular high-end autopilot to the industrial, academic and enthusiast communities (BSD licensed). As part of the Linux Foundation </a:t>
            </a:r>
            <a:r>
              <a:rPr lang="en-US" sz="2800" b="1" err="1" smtClean="0"/>
              <a:t>DroneCode</a:t>
            </a:r>
            <a:r>
              <a:rPr lang="en-US" sz="2800" b="1" smtClean="0"/>
              <a:t> project we're well on the way to achieving this vision.</a:t>
            </a:r>
            <a:endParaRPr lang="en-US" sz="2800" b="1"/>
          </a:p>
        </p:txBody>
      </p:sp>
      <p:sp>
        <p:nvSpPr>
          <p:cNvPr id="5" name="TextBox 4"/>
          <p:cNvSpPr txBox="1"/>
          <p:nvPr/>
        </p:nvSpPr>
        <p:spPr>
          <a:xfrm>
            <a:off x="2895600" y="457200"/>
            <a:ext cx="31674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/>
              <a:t>What is PX4?</a:t>
            </a:r>
            <a:endParaRPr lang="en-US" sz="4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ttps://microchip.wdfiles.com/local--files/pwr3101%3Apwm-edge-center-aligned-modes/edged-aligned-dead-ti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55075"/>
            <a:ext cx="8775700" cy="5540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676400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hlinkClick r:id="rId2"/>
              </a:rPr>
              <a:t>https://www.youtube.com/watch?v=bCEiOnuODac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3352800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hlinkClick r:id="rId3"/>
              </a:rPr>
              <a:t>https://www.youtube.com/watch?v=DiKcKYbJ1A4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1295400"/>
            <a:ext cx="20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Brushless DC Motor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2895600"/>
            <a:ext cx="260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Control de motor </a:t>
            </a:r>
            <a:r>
              <a:rPr lang="en-US" err="1" smtClean="0"/>
              <a:t>trifásico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14600"/>
            <a:ext cx="8229600" cy="1143000"/>
          </a:xfrm>
        </p:spPr>
        <p:txBody>
          <a:bodyPr/>
          <a:lstStyle/>
          <a:p>
            <a:r>
              <a:rPr lang="en-US" smtClean="0"/>
              <a:t>I2C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81200" y="3657600"/>
            <a:ext cx="50733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smtClean="0"/>
              <a:t>Inter-Integrated Circuit</a:t>
            </a:r>
            <a:endParaRPr lang="en-US" sz="40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43063"/>
            <a:ext cx="86868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47800"/>
            <a:ext cx="6678688" cy="387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28600"/>
            <a:ext cx="5410200" cy="268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124200"/>
            <a:ext cx="5638800" cy="2839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763000" cy="354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14400"/>
            <a:ext cx="775839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285875"/>
            <a:ext cx="78867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84867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191000"/>
            <a:ext cx="76676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763000" cy="3163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505200" y="5410200"/>
            <a:ext cx="25729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hlinkClick r:id="rId3"/>
              </a:rPr>
              <a:t>http://px4.io/</a:t>
            </a:r>
            <a:r>
              <a:rPr lang="en-US" sz="3200" smtClean="0"/>
              <a:t> </a:t>
            </a:r>
            <a:endParaRPr lang="en-US" sz="3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38" y="1843088"/>
            <a:ext cx="74771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09800" y="457200"/>
            <a:ext cx="5209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mtClean="0"/>
              <a:t>Writing to a Slave On The I 2C Bus</a:t>
            </a:r>
            <a:endParaRPr lang="en-US" sz="2800"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2005013"/>
            <a:ext cx="85725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752600" y="533400"/>
            <a:ext cx="66401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Reading From a Slave On The I 2C Bus </a:t>
            </a:r>
            <a:endParaRPr lang="en-US" sz="3200"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2286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smtClean="0"/>
              <a:t>GPS</a:t>
            </a:r>
          </a:p>
          <a:p>
            <a:pPr algn="ctr"/>
            <a:r>
              <a:rPr lang="en-US" sz="3200" b="1" smtClean="0"/>
              <a:t>Global Positioning System</a:t>
            </a:r>
            <a:endParaRPr lang="en-US" sz="3200" b="1"/>
          </a:p>
        </p:txBody>
      </p:sp>
      <p:pic>
        <p:nvPicPr>
          <p:cNvPr id="15362" name="Picture 2" descr="http://4.bp.blogspot.com/_vJTHmDDicdo/TSeiz-n1O6I/AAAAAAAAAng/GZbJsPSt5Ko/s1600/satellit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905000"/>
            <a:ext cx="3886200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image.slidesharecdn.com/gps-120426000431-phpapp01/95/gps-4-728.jpg?cb=13353988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"/>
            <a:ext cx="8432798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27432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s-ES" sz="2400" smtClean="0"/>
              <a:t>	El primero está formado por una </a:t>
            </a:r>
            <a:r>
              <a:rPr lang="es-ES" sz="2400" b="1" smtClean="0"/>
              <a:t>constelación de 24 satélites </a:t>
            </a:r>
            <a:r>
              <a:rPr lang="es-ES" sz="2400" smtClean="0"/>
              <a:t>situados en 6 planos separados unos 60 grados. Su período orbital es de 12 horas y se encuentran a una altura de 20.000 km. Gracias a esta configuración, cualquier receptor situado en la superficie terrestre es capaz de observar de forma directa entre 6 y 12 satélites en todo momento. Cada satélite envía una señal única y que se conoce como </a:t>
            </a:r>
            <a:r>
              <a:rPr lang="es-ES" sz="2400" i="1" err="1" smtClean="0"/>
              <a:t>Space</a:t>
            </a:r>
            <a:r>
              <a:rPr lang="es-ES" sz="2400" i="1" smtClean="0"/>
              <a:t> </a:t>
            </a:r>
            <a:r>
              <a:rPr lang="es-ES" sz="2400" i="1" err="1" smtClean="0"/>
              <a:t>Vehicle</a:t>
            </a:r>
            <a:r>
              <a:rPr lang="es-ES" sz="2400" i="1" smtClean="0"/>
              <a:t> </a:t>
            </a:r>
            <a:r>
              <a:rPr lang="es-ES" sz="2400" i="1" err="1" smtClean="0"/>
              <a:t>Number</a:t>
            </a:r>
            <a:r>
              <a:rPr lang="es-ES" sz="2400" i="1" smtClean="0"/>
              <a:t> &amp; </a:t>
            </a:r>
            <a:r>
              <a:rPr lang="es-ES" sz="2400" i="1" err="1" smtClean="0"/>
              <a:t>Pseudorandom</a:t>
            </a:r>
            <a:r>
              <a:rPr lang="es-ES" sz="2400" i="1" smtClean="0"/>
              <a:t> </a:t>
            </a:r>
            <a:r>
              <a:rPr lang="es-ES" sz="2400" i="1" err="1" smtClean="0"/>
              <a:t>Code</a:t>
            </a:r>
            <a:r>
              <a:rPr lang="es-ES" sz="2400" i="1" smtClean="0"/>
              <a:t> </a:t>
            </a:r>
            <a:r>
              <a:rPr lang="es-ES" sz="2400" i="1" err="1" smtClean="0"/>
              <a:t>Number</a:t>
            </a:r>
            <a:r>
              <a:rPr lang="es-ES" sz="2400" smtClean="0"/>
              <a:t>. Esta señal transporta información sobre el satélite, su posición, parámetros orbitales, etc.</a:t>
            </a:r>
            <a:endParaRPr lang="en-US" sz="2400"/>
          </a:p>
        </p:txBody>
      </p:sp>
      <p:pic>
        <p:nvPicPr>
          <p:cNvPr id="13314" name="Picture 2" descr="ConstelaciónG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200400"/>
            <a:ext cx="4381500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807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smtClean="0"/>
              <a:t>El segmento de control</a:t>
            </a:r>
            <a:r>
              <a:rPr lang="es-ES" sz="2400" smtClean="0"/>
              <a:t> está formado por una estación base situada en EE.UU (hay otra de reserva), cinco estaciones que supervisan los satélites a partir de la señal antes descrita y otras estaciones encargadas de enviar datos a los satélites.</a:t>
            </a:r>
            <a:endParaRPr lang="en-US" sz="2400"/>
          </a:p>
        </p:txBody>
      </p:sp>
      <p:pic>
        <p:nvPicPr>
          <p:cNvPr id="62466" name="Picture 2" descr="http://www.geostelecom.com/assets/img/sist/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217628"/>
            <a:ext cx="5638800" cy="41831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0"/>
            <a:ext cx="8534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smtClean="0"/>
              <a:t>Por último, </a:t>
            </a:r>
            <a:r>
              <a:rPr lang="es-ES" sz="2800" b="1" smtClean="0"/>
              <a:t>el nivel de usuario</a:t>
            </a:r>
            <a:r>
              <a:rPr lang="es-ES" sz="2800" smtClean="0"/>
              <a:t> es el formado por los receptores que reciben la señal de los satélites (receptor del coche, teléfono móvil, etc.) y que procesan las señales para poder estimar la posición y velocidad. </a:t>
            </a:r>
            <a:endParaRPr lang="en-US" sz="2800"/>
          </a:p>
        </p:txBody>
      </p:sp>
      <p:pic>
        <p:nvPicPr>
          <p:cNvPr id="61444" name="Picture 4" descr="https://reglasyrelojes.files.wordpress.com/2015/04/trilaterac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0"/>
            <a:ext cx="4476750" cy="43235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52400"/>
            <a:ext cx="85344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400" smtClean="0"/>
              <a:t>Un </a:t>
            </a:r>
            <a:r>
              <a:rPr lang="es-ES" sz="2400" err="1" smtClean="0"/>
              <a:t>timing</a:t>
            </a:r>
            <a:r>
              <a:rPr lang="es-ES" sz="2400" smtClean="0"/>
              <a:t> muy preciso es clave para medir la distancia a los satélites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400" smtClean="0"/>
              <a:t>Los satélites son exactos porque llevan un reloj atómico a bordo.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400" smtClean="0"/>
              <a:t>Los relojes de los receptores GPS no necesitan ser tan exactos porque la medición de un rango a un satélite adicional permite corregir los errores de medición</a:t>
            </a:r>
            <a:endParaRPr lang="en-US" sz="2400" smtClean="0"/>
          </a:p>
        </p:txBody>
      </p:sp>
      <p:pic>
        <p:nvPicPr>
          <p:cNvPr id="59394" name="Picture 2" descr="Image result for como funciona el g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743200"/>
            <a:ext cx="4953000" cy="35166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609600"/>
            <a:ext cx="8458200" cy="5804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smtClean="0"/>
              <a:t> Para utilizar los satélites como puntos de referencia debemos conocer exactamente donde están en cada momento.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smtClean="0"/>
              <a:t> Los satélites de GPS se ubican a tal altura que sus órbitas son muy predecibles.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smtClean="0"/>
              <a:t> El Departamento de Defensa controla y mide variaciones menores en sus órbitas.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smtClean="0"/>
              <a:t> La información sobre errores es enviada a los satélites para que estos a su vez retransmitan su posición corregida junto con sus señales de </a:t>
            </a:r>
            <a:r>
              <a:rPr lang="es-ES" sz="3200" err="1" smtClean="0"/>
              <a:t>timing</a:t>
            </a:r>
            <a:r>
              <a:rPr lang="es-ES" sz="3200" smtClean="0"/>
              <a:t>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mtClean="0"/>
              <a:t>La ionosfera y la troposfera causan demoras en la señal de GPS que se traducen en errores de posicionamiento.</a:t>
            </a:r>
          </a:p>
          <a:p>
            <a:pPr algn="just"/>
            <a:r>
              <a:rPr lang="es-ES" smtClean="0"/>
              <a:t>Algunos errores se pueden corregir mediante modelación y correcciones matemáticas.</a:t>
            </a:r>
          </a:p>
          <a:p>
            <a:pPr algn="just"/>
            <a:r>
              <a:rPr lang="es-ES" smtClean="0"/>
              <a:t>La configuración de los satélites en el cielo puede magnificar otros errores</a:t>
            </a:r>
          </a:p>
          <a:p>
            <a:pPr algn="just"/>
            <a:r>
              <a:rPr lang="es-ES" smtClean="0"/>
              <a:t>El GPS Diferencial puede eliminar casi todos los errores</a:t>
            </a:r>
          </a:p>
          <a:p>
            <a:pPr algn="just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762000"/>
            <a:ext cx="7139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Microprocessor/Microcontroller/DSP/DSC</a:t>
            </a:r>
            <a:endParaRPr lang="en-US" sz="3200"/>
          </a:p>
        </p:txBody>
      </p:sp>
      <p:pic>
        <p:nvPicPr>
          <p:cNvPr id="6" name="Picture 2" descr="Image result for microproces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0"/>
            <a:ext cx="5715000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5181600" cy="1143000"/>
          </a:xfrm>
        </p:spPr>
        <p:txBody>
          <a:bodyPr/>
          <a:lstStyle/>
          <a:p>
            <a:r>
              <a:rPr lang="en-US" err="1" smtClean="0"/>
              <a:t>Gyrsocope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5257800"/>
            <a:ext cx="5410200" cy="1219200"/>
          </a:xfrm>
        </p:spPr>
        <p:txBody>
          <a:bodyPr>
            <a:normAutofit fontScale="70000" lnSpcReduction="20000"/>
          </a:bodyPr>
          <a:lstStyle/>
          <a:p>
            <a:r>
              <a:rPr lang="en-US" sz="2000" smtClean="0">
                <a:hlinkClick r:id="rId2"/>
              </a:rPr>
              <a:t>https://www.youtube.com/watch?v=ty9QSiVC2g0</a:t>
            </a:r>
          </a:p>
          <a:p>
            <a:endParaRPr lang="en-US" sz="2000" smtClean="0">
              <a:hlinkClick r:id="rId2"/>
            </a:endParaRPr>
          </a:p>
          <a:p>
            <a:r>
              <a:rPr lang="en-US" sz="2000" smtClean="0">
                <a:hlinkClick r:id="rId2"/>
              </a:rPr>
              <a:t>https://www.youtube.com/watch?v=VycrS3VYjeM</a:t>
            </a:r>
            <a:r>
              <a:rPr lang="en-US" sz="2000" smtClean="0"/>
              <a:t> </a:t>
            </a:r>
          </a:p>
          <a:p>
            <a:endParaRPr lang="en-US" sz="2000" smtClean="0"/>
          </a:p>
          <a:p>
            <a:r>
              <a:rPr lang="en-US" sz="2000" smtClean="0">
                <a:hlinkClick r:id="rId3"/>
              </a:rPr>
              <a:t>https://www.youtube.com/watch?v=0sRrSkSJc7w</a:t>
            </a:r>
            <a:r>
              <a:rPr lang="en-US" sz="2000" smtClean="0"/>
              <a:t> </a:t>
            </a:r>
          </a:p>
        </p:txBody>
      </p:sp>
      <p:pic>
        <p:nvPicPr>
          <p:cNvPr id="69634" name="Picture 2" descr="Image result for gyroscop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1524000"/>
            <a:ext cx="3736975" cy="3736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vuela</a:t>
            </a:r>
            <a:r>
              <a:rPr lang="en-US" dirty="0" smtClean="0"/>
              <a:t> un </a:t>
            </a:r>
            <a:r>
              <a:rPr lang="en-US" dirty="0" err="1" smtClean="0"/>
              <a:t>avión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7586" name="Picture 2" descr="https://k46.kn3.net/taringa/7/0/F/8/D/B/helgistar/D7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8043207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https://i.ytimg.com/vi/fWFvtrndCFk/maxresdefau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09600"/>
            <a:ext cx="8585200" cy="48240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http://4.bp.blogspot.com/-_msmtWenLqs/USshKQ1O6TI/AAAAAAAAAC8/sFUcunm4KXU/s1600/fuerzas+avion+0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8066178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2" name="Picture 4" descr="https://k30.kn3.net/taringa/4/7/4/3/6/0/helgistar/A7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7699091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http://2.bp.blogspot.com/-19kYfRfH-Fg/UXrGkMP-04I/AAAAAAAADUk/NAUS-VF0RrE/s1600/helic%C3%B3pte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19200"/>
            <a:ext cx="7235930" cy="47637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66800" y="3810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¿</a:t>
            </a:r>
            <a:r>
              <a:rPr lang="en-US" sz="3200" b="1" dirty="0" err="1" smtClean="0"/>
              <a:t>Cómo</a:t>
            </a:r>
            <a:r>
              <a:rPr lang="en-US" sz="3200" b="1" dirty="0" smtClean="0"/>
              <a:t> </a:t>
            </a:r>
            <a:r>
              <a:rPr lang="en-US" sz="3200" b="1" dirty="0" smtClean="0"/>
              <a:t>se </a:t>
            </a:r>
            <a:r>
              <a:rPr lang="en-US" sz="3200" b="1" dirty="0" err="1" smtClean="0"/>
              <a:t>sustenta</a:t>
            </a:r>
            <a:r>
              <a:rPr lang="en-US" sz="3200" b="1" dirty="0" smtClean="0"/>
              <a:t> un </a:t>
            </a:r>
            <a:r>
              <a:rPr lang="en-US" sz="3200" b="1" dirty="0" err="1" smtClean="0"/>
              <a:t>helicóptero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2057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hlinkClick r:id="rId2"/>
              </a:rPr>
              <a:t>https://www.youtube.com/watch?v=BW0UmTEMMAc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152400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Principio de Bernoulli</a:t>
            </a:r>
            <a:endParaRPr lang="en-US" sz="2400" b="1"/>
          </a:p>
        </p:txBody>
      </p:sp>
      <p:sp>
        <p:nvSpPr>
          <p:cNvPr id="6" name="Rectangle 5"/>
          <p:cNvSpPr/>
          <p:nvPr/>
        </p:nvSpPr>
        <p:spPr>
          <a:xfrm>
            <a:off x="2057400" y="3581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>
                <a:hlinkClick r:id="rId3"/>
              </a:rPr>
              <a:t>https://www.youtube.com/watch?v=d7xvPQMrMdo</a:t>
            </a:r>
            <a:endParaRPr lang="en-US" smtClean="0"/>
          </a:p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33600" y="2971800"/>
            <a:ext cx="2710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Presión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atmosférica</a:t>
            </a:r>
            <a:endParaRPr 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71800" y="152400"/>
            <a:ext cx="278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mtClean="0"/>
              <a:t>Microprocessor</a:t>
            </a:r>
            <a:endParaRPr lang="en-US" sz="3200"/>
          </a:p>
        </p:txBody>
      </p:sp>
      <p:pic>
        <p:nvPicPr>
          <p:cNvPr id="23556" name="Picture 4" descr="http://3.bp.blogspot.com/-faDcFjW7G6U/Uh3VeDWvxAI/AAAAAAAABBM/GCZYKJ_t1jw/s1600/Architecture-Of-Microprocess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671656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52400"/>
            <a:ext cx="2780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Microcontroller</a:t>
            </a:r>
            <a:endParaRPr lang="en-US" sz="3200"/>
          </a:p>
        </p:txBody>
      </p:sp>
      <p:pic>
        <p:nvPicPr>
          <p:cNvPr id="24580" name="Picture 4" descr="http://what-when-how.com/wp-content/uploads/2011/06/tmp18285_thum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685800"/>
            <a:ext cx="6781800" cy="59036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91000" y="0"/>
            <a:ext cx="838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DSP</a:t>
            </a:r>
            <a:endParaRPr lang="en-US" sz="3200"/>
          </a:p>
        </p:txBody>
      </p:sp>
      <p:pic>
        <p:nvPicPr>
          <p:cNvPr id="25606" name="Picture 6" descr="http://www.dspguide.com/graphics/F_28_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533400"/>
            <a:ext cx="6781800" cy="60929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19200"/>
            <a:ext cx="8822008" cy="457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62400" y="381000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DSC</a:t>
            </a:r>
            <a:endParaRPr 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445</Words>
  <Application>Microsoft Office PowerPoint</Application>
  <PresentationFormat>On-screen Show (4:3)</PresentationFormat>
  <Paragraphs>90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Slide 1</vt:lpstr>
      <vt:lpstr>TEMARIO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I2C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Gyrsocope</vt:lpstr>
      <vt:lpstr>¿Cómo vuela un avión?</vt:lpstr>
      <vt:lpstr>Slide 52</vt:lpstr>
      <vt:lpstr>Slide 53</vt:lpstr>
      <vt:lpstr>Slide 54</vt:lpstr>
      <vt:lpstr>Slide 55</vt:lpstr>
      <vt:lpstr>Slide 56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martinez zapata</dc:creator>
  <cp:lastModifiedBy>ricardo martinez zapata</cp:lastModifiedBy>
  <cp:revision>75</cp:revision>
  <dcterms:created xsi:type="dcterms:W3CDTF">2018-03-11T03:49:16Z</dcterms:created>
  <dcterms:modified xsi:type="dcterms:W3CDTF">2018-03-13T00:24:54Z</dcterms:modified>
</cp:coreProperties>
</file>